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80" r:id="rId9"/>
    <p:sldId id="264" r:id="rId10"/>
    <p:sldId id="281" r:id="rId11"/>
    <p:sldId id="282" r:id="rId12"/>
    <p:sldId id="283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00CC00"/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0" autoAdjust="0"/>
    <p:restoredTop sz="94660"/>
  </p:normalViewPr>
  <p:slideViewPr>
    <p:cSldViewPr>
      <p:cViewPr varScale="1">
        <p:scale>
          <a:sx n="61" d="100"/>
          <a:sy n="61" d="100"/>
        </p:scale>
        <p:origin x="1712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A08CA-D53F-4F1C-9D34-4BBF241B1164}" type="datetimeFigureOut">
              <a:rPr lang="it-IT" smtClean="0"/>
              <a:t>12/05/2020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1A8DD-EA2E-4E85-953E-D30052413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24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ACEB0-78FB-42CB-8D2B-F32F72DE14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67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2CFEB-D627-4674-8100-69E16A3FCF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62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7DEB-6E49-4DFD-9D3E-614AD4BD65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7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933AD-937C-4287-9C56-D7A283D160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937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7469-89D3-46DE-866C-B50A9296BB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25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9D388-E4D8-4C30-B42C-4EEB0A261E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31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54D68-D151-426E-8868-6D03A88EC2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58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C9CF9-B0A4-414C-8CC7-3932B97F26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96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46244-57A8-4B7F-A569-420EBDAD3E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82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94E79F-2E2A-4EE7-B148-BD740289D2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05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B9CF8-E268-4A5C-96B0-CA37C065C4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32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CBA1F93-AF83-4925-AA59-2935D5C2A15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5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jpeg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331913" y="333375"/>
            <a:ext cx="63373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b="1" dirty="0"/>
              <a:t>DIFFUSIONE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1400"/>
              <a:t>ver </a:t>
            </a:r>
            <a:r>
              <a:rPr lang="it-IT" sz="1400" smtClean="0"/>
              <a:t>12.05.20</a:t>
            </a:r>
            <a:endParaRPr lang="it-IT" sz="1400" dirty="0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80645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 smtClean="0"/>
              <a:t>provoca movimento </a:t>
            </a:r>
            <a:r>
              <a:rPr lang="it-IT" sz="2000" dirty="0"/>
              <a:t>di specie in soluzione </a:t>
            </a:r>
            <a:r>
              <a:rPr lang="it-IT" sz="2000" dirty="0" smtClean="0"/>
              <a:t>che è causato </a:t>
            </a:r>
            <a:r>
              <a:rPr lang="it-IT" sz="2000" dirty="0"/>
              <a:t>da un gradiente di concentrazione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 sz="2000" dirty="0">
                <a:solidFill>
                  <a:srgbClr val="FF0000"/>
                </a:solidFill>
              </a:rPr>
              <a:t>vale sia per </a:t>
            </a:r>
            <a:r>
              <a:rPr lang="it-IT" sz="2000" dirty="0" smtClean="0">
                <a:solidFill>
                  <a:srgbClr val="FF0000"/>
                </a:solidFill>
              </a:rPr>
              <a:t>specie cariche che </a:t>
            </a:r>
            <a:r>
              <a:rPr lang="it-IT" sz="2000" dirty="0">
                <a:solidFill>
                  <a:srgbClr val="3333CC"/>
                </a:solidFill>
              </a:rPr>
              <a:t>per </a:t>
            </a:r>
            <a:r>
              <a:rPr lang="it-IT" sz="2000" dirty="0" smtClean="0">
                <a:solidFill>
                  <a:srgbClr val="3333CC"/>
                </a:solidFill>
              </a:rPr>
              <a:t>specie non cariche</a:t>
            </a:r>
            <a:endParaRPr lang="it-IT" sz="2000" dirty="0">
              <a:solidFill>
                <a:srgbClr val="3333CC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9750" y="4635501"/>
            <a:ext cx="75612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si considera una soluzione in cui la concentrazione della specie </a:t>
            </a:r>
            <a:r>
              <a:rPr lang="it-IT" sz="2000" i="1" dirty="0"/>
              <a:t>i </a:t>
            </a:r>
            <a:r>
              <a:rPr lang="it-IT" sz="2000" dirty="0"/>
              <a:t>vari lungo l’asse x e sia costante lungo y e z</a:t>
            </a: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349500"/>
            <a:ext cx="3024188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539750" y="5702696"/>
            <a:ext cx="806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Sulle superfici colorate la </a:t>
            </a:r>
            <a:r>
              <a:rPr lang="it-IT" dirty="0" err="1" smtClean="0"/>
              <a:t>conc</a:t>
            </a:r>
            <a:r>
              <a:rPr lang="it-IT" dirty="0" smtClean="0"/>
              <a:t> e quindi l’attività sono costanti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331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b="1"/>
              <a:t>Caso non stazionario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468313" y="1196975"/>
            <a:ext cx="7200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Se il gradiente di concentrazione varia nel tempo cosa succede ?</a:t>
            </a:r>
          </a:p>
        </p:txBody>
      </p:sp>
      <p:pic>
        <p:nvPicPr>
          <p:cNvPr id="27655" name="Picture 7" descr="Profili co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76475"/>
            <a:ext cx="3357563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ChangeArrowheads="1"/>
          </p:cNvSpPr>
          <p:nvPr/>
        </p:nvSpPr>
        <p:spPr bwMode="auto">
          <a:xfrm>
            <a:off x="755650" y="333375"/>
            <a:ext cx="720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parallelepipedo di area unitaria e larghezza dx</a:t>
            </a:r>
          </a:p>
        </p:txBody>
      </p:sp>
      <p:pic>
        <p:nvPicPr>
          <p:cNvPr id="1229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981075"/>
            <a:ext cx="2663825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Line 9"/>
          <p:cNvSpPr>
            <a:spLocks noChangeShapeType="1"/>
          </p:cNvSpPr>
          <p:nvPr/>
        </p:nvSpPr>
        <p:spPr bwMode="auto">
          <a:xfrm>
            <a:off x="2339975" y="2276475"/>
            <a:ext cx="12239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293" name="Line 10"/>
          <p:cNvSpPr>
            <a:spLocks noChangeShapeType="1"/>
          </p:cNvSpPr>
          <p:nvPr/>
        </p:nvSpPr>
        <p:spPr bwMode="auto">
          <a:xfrm>
            <a:off x="5076825" y="2276475"/>
            <a:ext cx="12239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900113" y="3932238"/>
          <a:ext cx="17367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0" name="Equation" r:id="rId4" imgW="965200" imgH="431800" progId="Equation.DSMT4">
                  <p:embed/>
                </p:oleObj>
              </mc:Choice>
              <mc:Fallback>
                <p:oleObj name="Equation" r:id="rId4" imgW="965200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932238"/>
                        <a:ext cx="1736725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971550" y="2924175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conc c</a:t>
            </a:r>
          </a:p>
        </p:txBody>
      </p:sp>
      <p:cxnSp>
        <p:nvCxnSpPr>
          <p:cNvPr id="12296" name="AutoShape 16"/>
          <p:cNvCxnSpPr>
            <a:cxnSpLocks noChangeShapeType="1"/>
          </p:cNvCxnSpPr>
          <p:nvPr/>
        </p:nvCxnSpPr>
        <p:spPr bwMode="auto">
          <a:xfrm flipV="1">
            <a:off x="2195513" y="2708275"/>
            <a:ext cx="792162" cy="433388"/>
          </a:xfrm>
          <a:prstGeom prst="curvedConnector3">
            <a:avLst>
              <a:gd name="adj1" fmla="val 45889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97" name="AutoShape 18"/>
          <p:cNvCxnSpPr>
            <a:cxnSpLocks noChangeShapeType="1"/>
          </p:cNvCxnSpPr>
          <p:nvPr/>
        </p:nvCxnSpPr>
        <p:spPr bwMode="auto">
          <a:xfrm rot="5400000" flipH="1">
            <a:off x="5778500" y="2006600"/>
            <a:ext cx="287338" cy="1404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298" name="Object 19"/>
          <p:cNvGraphicFramePr>
            <a:graphicFrameLocks noChangeAspect="1"/>
          </p:cNvGraphicFramePr>
          <p:nvPr/>
        </p:nvGraphicFramePr>
        <p:xfrm>
          <a:off x="5883275" y="2781300"/>
          <a:ext cx="295433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1" name="Equation" r:id="rId6" imgW="1637589" imgH="393529" progId="Equation.DSMT4">
                  <p:embed/>
                </p:oleObj>
              </mc:Choice>
              <mc:Fallback>
                <p:oleObj name="Equation" r:id="rId6" imgW="1637589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3275" y="2781300"/>
                        <a:ext cx="2954338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2" name="Object 20"/>
          <p:cNvGraphicFramePr>
            <a:graphicFrameLocks noChangeAspect="1"/>
          </p:cNvGraphicFramePr>
          <p:nvPr/>
        </p:nvGraphicFramePr>
        <p:xfrm>
          <a:off x="900113" y="4652963"/>
          <a:ext cx="491648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2" name="Equation" r:id="rId8" imgW="2667000" imgH="419100" progId="Equation.DSMT4">
                  <p:embed/>
                </p:oleObj>
              </mc:Choice>
              <mc:Fallback>
                <p:oleObj name="Equation" r:id="rId8" imgW="2667000" imgH="4191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652963"/>
                        <a:ext cx="4916487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 Box 23"/>
          <p:cNvSpPr txBox="1">
            <a:spLocks noChangeArrowheads="1"/>
          </p:cNvSpPr>
          <p:nvPr/>
        </p:nvSpPr>
        <p:spPr bwMode="auto">
          <a:xfrm>
            <a:off x="2051050" y="1773238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J(s)</a:t>
            </a:r>
          </a:p>
        </p:txBody>
      </p:sp>
      <p:sp>
        <p:nvSpPr>
          <p:cNvPr id="12301" name="Rectangle 24"/>
          <p:cNvSpPr>
            <a:spLocks noChangeArrowheads="1"/>
          </p:cNvSpPr>
          <p:nvPr/>
        </p:nvSpPr>
        <p:spPr bwMode="auto">
          <a:xfrm>
            <a:off x="5508625" y="1628775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J(d)</a:t>
            </a:r>
          </a:p>
        </p:txBody>
      </p:sp>
      <p:graphicFrame>
        <p:nvGraphicFramePr>
          <p:cNvPr id="28698" name="Object 26"/>
          <p:cNvGraphicFramePr>
            <a:graphicFrameLocks noChangeAspect="1"/>
          </p:cNvGraphicFramePr>
          <p:nvPr/>
        </p:nvGraphicFramePr>
        <p:xfrm>
          <a:off x="900113" y="5445125"/>
          <a:ext cx="24907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3" name="Equation" r:id="rId10" imgW="1384300" imgH="419100" progId="Equation.DSMT4">
                  <p:embed/>
                </p:oleObj>
              </mc:Choice>
              <mc:Fallback>
                <p:oleObj name="Equation" r:id="rId10" imgW="1384300" imgH="4191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445125"/>
                        <a:ext cx="24907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4211638" y="5805488"/>
            <a:ext cx="316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variazione di flusso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39750" y="2276475"/>
            <a:ext cx="1944688" cy="10810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13315" name="Object 4"/>
          <p:cNvGraphicFramePr>
            <a:graphicFrameLocks noChangeAspect="1"/>
          </p:cNvGraphicFramePr>
          <p:nvPr/>
        </p:nvGraphicFramePr>
        <p:xfrm>
          <a:off x="539750" y="765175"/>
          <a:ext cx="249078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1" name="Equation" r:id="rId3" imgW="1384300" imgH="419100" progId="Equation.DSMT4">
                  <p:embed/>
                </p:oleObj>
              </mc:Choice>
              <mc:Fallback>
                <p:oleObj name="Equation" r:id="rId3" imgW="13843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765175"/>
                        <a:ext cx="249078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3779838" y="836613"/>
            <a:ext cx="46085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la variazione nello spazio dx avviene in un tempo dt</a:t>
            </a:r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84213" y="2349500"/>
          <a:ext cx="14620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2" name="Equation" r:id="rId5" imgW="812447" imgH="418918" progId="Equation.DSMT4">
                  <p:embed/>
                </p:oleObj>
              </mc:Choice>
              <mc:Fallback>
                <p:oleObj name="Equation" r:id="rId5" imgW="812447" imgH="41891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349500"/>
                        <a:ext cx="14620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51275" y="2349500"/>
            <a:ext cx="41767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di solito si omette di scrivere T e p costanti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84213" y="4581525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II legge di Fick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 flipV="1">
            <a:off x="1547813" y="3429000"/>
            <a:ext cx="71437" cy="1008063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924300" y="4076700"/>
            <a:ext cx="3384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equazione differenziale a derivate parziali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611188" y="5661025"/>
            <a:ext cx="76327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smtClean="0"/>
              <a:t>Ponendo </a:t>
            </a:r>
            <a:r>
              <a:rPr lang="it-IT" sz="2000" dirty="0"/>
              <a:t>le condizioni al contorno si risolvono i problemi di diffusione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29703" grpId="0"/>
      <p:bldP spid="29704" grpId="0"/>
      <p:bldP spid="29705" grpId="0" animBg="1"/>
      <p:bldP spid="29707" grpId="0"/>
      <p:bldP spid="297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276600" y="2420938"/>
            <a:ext cx="1582738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083300" y="2492375"/>
            <a:ext cx="1368425" cy="7921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611188" y="2492375"/>
            <a:ext cx="1439862" cy="720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58888" y="454025"/>
            <a:ext cx="668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sz="2000" b="1">
                <a:latin typeface="Times New Roman" pitchFamily="18" charset="0"/>
              </a:rPr>
              <a:t>Relazione di Einstein tra coefficiente di diffusione e mobilità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68313" y="1125538"/>
            <a:ext cx="81359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La diffusione è causata dal moto disordinato degli ioni in soluzione, mentre la migrazione in un campo elettrico E  è un processo direzionale che si sovrappone al random walk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11188" y="2492375"/>
            <a:ext cx="1657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movimento caotico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6011863" y="2492375"/>
            <a:ext cx="2160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movimento direzionato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276600" y="2420938"/>
            <a:ext cx="1873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relazione di Einstein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051050" y="28527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859338" y="28527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12307" name="Object 19"/>
          <p:cNvGraphicFramePr>
            <a:graphicFrameLocks noChangeAspect="1"/>
          </p:cNvGraphicFramePr>
          <p:nvPr/>
        </p:nvGraphicFramePr>
        <p:xfrm>
          <a:off x="3098800" y="3860800"/>
          <a:ext cx="18494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6" name="Equation" r:id="rId3" imgW="1091726" imgH="393529" progId="Equation.DSMT4">
                  <p:embed/>
                </p:oleObj>
              </mc:Choice>
              <mc:Fallback>
                <p:oleObj name="Equation" r:id="rId3" imgW="1091726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3860800"/>
                        <a:ext cx="1849438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8" name="Object 20"/>
          <p:cNvGraphicFramePr>
            <a:graphicFrameLocks noChangeAspect="1"/>
          </p:cNvGraphicFramePr>
          <p:nvPr/>
        </p:nvGraphicFramePr>
        <p:xfrm>
          <a:off x="3098800" y="4724400"/>
          <a:ext cx="1433513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7" name="Equation" r:id="rId5" imgW="863225" imgH="393529" progId="Equation.DSMT4">
                  <p:embed/>
                </p:oleObj>
              </mc:Choice>
              <mc:Fallback>
                <p:oleObj name="Equation" r:id="rId5" imgW="863225" imgH="39352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4724400"/>
                        <a:ext cx="1433513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1042988" y="5734050"/>
          <a:ext cx="10382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8" name="Equation" r:id="rId7" imgW="647419" imgH="215806" progId="Equation.DSMT4">
                  <p:embed/>
                </p:oleObj>
              </mc:Choice>
              <mc:Fallback>
                <p:oleObj name="Equation" r:id="rId7" imgW="647419" imgH="215806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5734050"/>
                        <a:ext cx="103822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572000" y="5681663"/>
            <a:ext cx="2087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u</a:t>
            </a:r>
            <a:r>
              <a:rPr lang="it-IT" sz="2000" baseline="-25000"/>
              <a:t>conv</a:t>
            </a:r>
            <a:r>
              <a:rPr lang="it-IT" sz="2000"/>
              <a:t> = u</a:t>
            </a:r>
            <a:r>
              <a:rPr lang="it-IT" sz="2000" baseline="-25000"/>
              <a:t>ass</a:t>
            </a:r>
            <a:r>
              <a:rPr lang="it-IT" sz="2000"/>
              <a:t> z</a:t>
            </a:r>
            <a:r>
              <a:rPr lang="it-IT" sz="2000" baseline="-25000"/>
              <a:t>i</a:t>
            </a:r>
            <a:r>
              <a:rPr lang="it-IT" sz="2000"/>
              <a:t>e</a:t>
            </a:r>
            <a:r>
              <a:rPr lang="it-IT" sz="2000" baseline="-25000"/>
              <a:t>0</a:t>
            </a:r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3059113" y="58769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53" name="Text Box 24"/>
          <p:cNvSpPr txBox="1">
            <a:spLocks noChangeArrowheads="1"/>
          </p:cNvSpPr>
          <p:nvPr/>
        </p:nvSpPr>
        <p:spPr bwMode="auto">
          <a:xfrm>
            <a:off x="1476375" y="898525"/>
            <a:ext cx="424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400"/>
              <a:t>Bockris pag 371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1" grpId="0" animBg="1"/>
      <p:bldP spid="12300" grpId="0" animBg="1"/>
      <p:bldP spid="12299" grpId="0" animBg="1"/>
      <p:bldP spid="12295" grpId="0"/>
      <p:bldP spid="12296" grpId="0"/>
      <p:bldP spid="12298" grpId="0"/>
      <p:bldP spid="12303" grpId="0" animBg="1"/>
      <p:bldP spid="12304" grpId="0" animBg="1"/>
      <p:bldP spid="12310" grpId="0"/>
      <p:bldP spid="123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339975" y="1341438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 = u</a:t>
            </a:r>
            <a:r>
              <a:rPr lang="it-IT" sz="20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</a:t>
            </a:r>
            <a:r>
              <a:rPr lang="it-IT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338711" y="3632201"/>
            <a:ext cx="3457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rgbClr val="FF0066"/>
                </a:solidFill>
              </a:rPr>
              <a:t>relazione di </a:t>
            </a:r>
            <a:r>
              <a:rPr lang="it-IT" sz="2000" dirty="0" err="1">
                <a:solidFill>
                  <a:srgbClr val="FF0066"/>
                </a:solidFill>
              </a:rPr>
              <a:t>Stokes</a:t>
            </a:r>
            <a:r>
              <a:rPr lang="it-IT" sz="2000" dirty="0">
                <a:solidFill>
                  <a:srgbClr val="FF0066"/>
                </a:solidFill>
              </a:rPr>
              <a:t>-Einstein</a:t>
            </a:r>
          </a:p>
        </p:txBody>
      </p:sp>
      <p:sp>
        <p:nvSpPr>
          <p:cNvPr id="15365" name="Text Box 19"/>
          <p:cNvSpPr txBox="1">
            <a:spLocks noChangeArrowheads="1"/>
          </p:cNvSpPr>
          <p:nvPr/>
        </p:nvSpPr>
        <p:spPr bwMode="auto">
          <a:xfrm>
            <a:off x="2339975" y="549275"/>
            <a:ext cx="2303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600"/>
              <a:t>senza dimostrazione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346212" y="2528888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it-IT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±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it-IT" sz="20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±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it-IT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kT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116013" y="1916113"/>
            <a:ext cx="1582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D = BRT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4284663" y="2132013"/>
            <a:ext cx="2592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BRT = u</a:t>
            </a:r>
            <a:r>
              <a:rPr lang="it-IT" sz="2000" baseline="-25000"/>
              <a:t>ass</a:t>
            </a:r>
            <a:r>
              <a:rPr lang="it-IT" sz="2000"/>
              <a:t> kT</a:t>
            </a:r>
          </a:p>
        </p:txBody>
      </p:sp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3060700" y="2347913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1116013" y="2419350"/>
            <a:ext cx="1800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D = u</a:t>
            </a:r>
            <a:r>
              <a:rPr lang="it-IT" sz="2000" baseline="-25000"/>
              <a:t>ass</a:t>
            </a:r>
            <a:r>
              <a:rPr lang="it-IT" sz="2000"/>
              <a:t> kT</a:t>
            </a:r>
          </a:p>
        </p:txBody>
      </p:sp>
      <p:sp>
        <p:nvSpPr>
          <p:cNvPr id="16390" name="AutoShape 8"/>
          <p:cNvSpPr>
            <a:spLocks/>
          </p:cNvSpPr>
          <p:nvPr/>
        </p:nvSpPr>
        <p:spPr bwMode="auto">
          <a:xfrm>
            <a:off x="1044575" y="1916113"/>
            <a:ext cx="71438" cy="936625"/>
          </a:xfrm>
          <a:prstGeom prst="leftBrace">
            <a:avLst>
              <a:gd name="adj1" fmla="val 109258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2679700" y="327977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IT" sz="2000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1116013" y="3141663"/>
          <a:ext cx="1871662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Equation" r:id="rId3" imgW="1155700" imgH="431800" progId="Equation.DSMT4">
                  <p:embed/>
                </p:oleObj>
              </mc:Choice>
              <mc:Fallback>
                <p:oleObj name="Equation" r:id="rId3" imgW="1155700" imgH="431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141663"/>
                        <a:ext cx="1871662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00113" y="5013325"/>
            <a:ext cx="4751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il coeff. B dipende da u</a:t>
            </a:r>
            <a:r>
              <a:rPr lang="it-IT" sz="2000" baseline="-25000"/>
              <a:t>ass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1116013" y="620713"/>
            <a:ext cx="4967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significato di B in J = BF</a:t>
            </a:r>
            <a:r>
              <a:rPr lang="it-IT" sz="2000" baseline="-25000"/>
              <a:t>D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79613" y="40052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/>
      <p:bldP spid="174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755650" y="333375"/>
            <a:ext cx="777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b="1"/>
              <a:t>Relazione tra coefficiente di diffusione e viscosità</a:t>
            </a:r>
            <a:r>
              <a:rPr lang="it-IT" sz="2000"/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39750" y="1196975"/>
            <a:ext cx="8135938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Uno ione che diffonde in soluzione può essere paragonato ad una sfera che si muove in un fluido viscoso.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La forza agente su una sfera di questo tipo è data, in certe condizioni, dalla legge di Stokes 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3924300" y="2492375"/>
            <a:ext cx="3311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F</a:t>
            </a:r>
            <a:r>
              <a:rPr lang="it-IT" sz="2000" baseline="-25000"/>
              <a:t>V</a:t>
            </a:r>
            <a:r>
              <a:rPr lang="it-IT" sz="2000"/>
              <a:t> = 6</a:t>
            </a:r>
            <a:r>
              <a:rPr lang="it-IT" sz="2000">
                <a:latin typeface="Symbol" pitchFamily="18" charset="2"/>
              </a:rPr>
              <a:t>p</a:t>
            </a:r>
            <a:r>
              <a:rPr lang="it-IT" sz="2000">
                <a:sym typeface="Symbol" pitchFamily="18" charset="2"/>
              </a:rPr>
              <a:t></a:t>
            </a:r>
            <a:r>
              <a:rPr lang="it-IT" sz="2000"/>
              <a:t>av (v = velocità)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39750" y="3500438"/>
            <a:ext cx="79930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Sullo ione agiscono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a) la forza diffusiva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b) la forza frenante dovuta alla viscosità del solvente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6408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la v diventa costante quando F</a:t>
            </a:r>
            <a:r>
              <a:rPr lang="it-IT" sz="2000" baseline="-25000"/>
              <a:t>D</a:t>
            </a:r>
            <a:r>
              <a:rPr lang="it-IT" sz="2000"/>
              <a:t> = F</a:t>
            </a:r>
            <a:r>
              <a:rPr lang="it-IT" sz="2000" baseline="-25000"/>
              <a:t>V</a:t>
            </a:r>
            <a:r>
              <a:rPr lang="it-IT" sz="2000"/>
              <a:t> 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611188" y="1125538"/>
            <a:ext cx="4032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sz="2000"/>
          </a:p>
        </p:txBody>
      </p:sp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706438" y="836613"/>
          <a:ext cx="1165225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0" name="Equation" r:id="rId3" imgW="698197" imgH="863225" progId="Equation.DSMT4">
                  <p:embed/>
                </p:oleObj>
              </mc:Choice>
              <mc:Fallback>
                <p:oleObj name="Equation" r:id="rId3" imgW="698197" imgH="86322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836613"/>
                        <a:ext cx="1165225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3059113" y="2420938"/>
            <a:ext cx="5040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u</a:t>
            </a:r>
            <a:r>
              <a:rPr lang="it-IT" sz="2000" baseline="-25000"/>
              <a:t>ass</a:t>
            </a:r>
            <a:r>
              <a:rPr lang="it-IT" sz="2000"/>
              <a:t> di uno ione è definita come la velocità di drift sotto l’azione di una forza unitaria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684213" y="2492375"/>
            <a:ext cx="2519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u</a:t>
            </a:r>
            <a:r>
              <a:rPr lang="it-IT" sz="2000" baseline="-25000"/>
              <a:t>ass</a:t>
            </a:r>
            <a:r>
              <a:rPr lang="it-IT" sz="2000"/>
              <a:t> = v se F = 1</a:t>
            </a:r>
          </a:p>
        </p:txBody>
      </p:sp>
      <p:sp>
        <p:nvSpPr>
          <p:cNvPr id="18439" name="AutoShape 10"/>
          <p:cNvSpPr>
            <a:spLocks/>
          </p:cNvSpPr>
          <p:nvPr/>
        </p:nvSpPr>
        <p:spPr bwMode="auto">
          <a:xfrm>
            <a:off x="539750" y="908050"/>
            <a:ext cx="215900" cy="2089150"/>
          </a:xfrm>
          <a:prstGeom prst="leftBrace">
            <a:avLst>
              <a:gd name="adj1" fmla="val 80637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3563938" y="3141663"/>
          <a:ext cx="135572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1" name="Equation" r:id="rId5" imgW="774364" imgH="863225" progId="Equation.DSMT4">
                  <p:embed/>
                </p:oleObj>
              </mc:Choice>
              <mc:Fallback>
                <p:oleObj name="Equation" r:id="rId5" imgW="774364" imgH="86322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141663"/>
                        <a:ext cx="1355725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900113" y="4797425"/>
            <a:ext cx="6337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u dipende da:  	1) carica dello ione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		2) viscosità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		3) raggio idrodinamico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056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000" b="1"/>
              <a:t>Equazione di Nernst-Einstein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2484438" y="1196975"/>
            <a:ext cx="424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dalla</a:t>
            </a:r>
            <a:r>
              <a:rPr lang="en-GB" sz="2000">
                <a:latin typeface="Symbol" pitchFamily="18" charset="2"/>
              </a:rPr>
              <a:t>     L</a:t>
            </a:r>
            <a:r>
              <a:rPr lang="it-IT" sz="2000"/>
              <a:t> = F(u</a:t>
            </a:r>
            <a:r>
              <a:rPr lang="it-IT" sz="2000" baseline="30000"/>
              <a:t>+</a:t>
            </a:r>
            <a:r>
              <a:rPr lang="it-IT" sz="2000" baseline="-25000"/>
              <a:t>con</a:t>
            </a:r>
            <a:r>
              <a:rPr lang="it-IT" sz="2000"/>
              <a:t> + u</a:t>
            </a:r>
            <a:r>
              <a:rPr lang="it-IT" sz="2000" baseline="30000"/>
              <a:t>-</a:t>
            </a:r>
            <a:r>
              <a:rPr lang="it-IT" sz="2000" baseline="-25000"/>
              <a:t>con</a:t>
            </a:r>
            <a:r>
              <a:rPr lang="it-IT" sz="2000"/>
              <a:t>)</a:t>
            </a:r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>
            <a:off x="3851275" y="170021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2627313" y="2349500"/>
            <a:ext cx="424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latin typeface="Symbol" pitchFamily="18" charset="2"/>
              </a:rPr>
              <a:t>L</a:t>
            </a:r>
            <a:r>
              <a:rPr lang="it-IT" sz="2000"/>
              <a:t> = z</a:t>
            </a:r>
            <a:r>
              <a:rPr lang="it-IT" sz="2000" baseline="-25000"/>
              <a:t>i</a:t>
            </a:r>
            <a:r>
              <a:rPr lang="it-IT" sz="2000"/>
              <a:t>e</a:t>
            </a:r>
            <a:r>
              <a:rPr lang="it-IT" sz="2000" baseline="-25000"/>
              <a:t>0</a:t>
            </a:r>
            <a:r>
              <a:rPr lang="it-IT" sz="2000"/>
              <a:t>F(u</a:t>
            </a:r>
            <a:r>
              <a:rPr lang="it-IT" sz="2000" baseline="30000"/>
              <a:t>+</a:t>
            </a:r>
            <a:r>
              <a:rPr lang="it-IT" sz="2000" baseline="-25000"/>
              <a:t>ass</a:t>
            </a:r>
            <a:r>
              <a:rPr lang="it-IT" sz="2000"/>
              <a:t> + u</a:t>
            </a:r>
            <a:r>
              <a:rPr lang="it-IT" sz="2000" baseline="30000"/>
              <a:t>-</a:t>
            </a:r>
            <a:r>
              <a:rPr lang="it-IT" sz="2000" baseline="-25000"/>
              <a:t>ass</a:t>
            </a:r>
            <a:r>
              <a:rPr lang="it-IT" sz="2000"/>
              <a:t>)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11188" y="3141663"/>
            <a:ext cx="5256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Dalla relaz. di Stokes-Einstein     D = u</a:t>
            </a:r>
            <a:r>
              <a:rPr lang="it-IT" sz="2000" baseline="-25000"/>
              <a:t>ass</a:t>
            </a:r>
            <a:r>
              <a:rPr lang="it-IT" sz="2000"/>
              <a:t> kT 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779838" y="386080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746126"/>
              </p:ext>
            </p:extLst>
          </p:nvPr>
        </p:nvGraphicFramePr>
        <p:xfrm>
          <a:off x="2695575" y="4487863"/>
          <a:ext cx="274478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9" name="Equation" r:id="rId3" imgW="1625400" imgH="419040" progId="Equation.DSMT4">
                  <p:embed/>
                </p:oleObj>
              </mc:Choice>
              <mc:Fallback>
                <p:oleObj name="Equation" r:id="rId3" imgW="162540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5575" y="4487863"/>
                        <a:ext cx="2744788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  <p:bldP spid="204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258888" y="692150"/>
            <a:ext cx="6626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sz="2000"/>
          </a:p>
        </p:txBody>
      </p:sp>
      <p:graphicFrame>
        <p:nvGraphicFramePr>
          <p:cNvPr id="2048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150296"/>
              </p:ext>
            </p:extLst>
          </p:nvPr>
        </p:nvGraphicFramePr>
        <p:xfrm>
          <a:off x="2854325" y="476250"/>
          <a:ext cx="25749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3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476250"/>
                        <a:ext cx="25749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3132138" y="1196975"/>
          <a:ext cx="87312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4" name="Equation" r:id="rId5" imgW="545863" imgH="431613" progId="Equation.DSMT4">
                  <p:embed/>
                </p:oleObj>
              </mc:Choice>
              <mc:Fallback>
                <p:oleObj name="Equation" r:id="rId5" imgW="545863" imgH="4316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196975"/>
                        <a:ext cx="87312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AutoShape 8"/>
          <p:cNvSpPr>
            <a:spLocks/>
          </p:cNvSpPr>
          <p:nvPr/>
        </p:nvSpPr>
        <p:spPr bwMode="auto">
          <a:xfrm>
            <a:off x="2700338" y="549275"/>
            <a:ext cx="215900" cy="1439863"/>
          </a:xfrm>
          <a:prstGeom prst="leftBrace">
            <a:avLst>
              <a:gd name="adj1" fmla="val 55576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5867400" y="549275"/>
            <a:ext cx="280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solidFill>
                  <a:srgbClr val="FF0066"/>
                </a:solidFill>
              </a:rPr>
              <a:t>Nernst-Einstein</a:t>
            </a:r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191227"/>
              </p:ext>
            </p:extLst>
          </p:nvPr>
        </p:nvGraphicFramePr>
        <p:xfrm>
          <a:off x="1549400" y="3213100"/>
          <a:ext cx="18589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" name="Equation" r:id="rId7" imgW="1180800" imgH="419040" progId="Equation.DSMT4">
                  <p:embed/>
                </p:oleObj>
              </mc:Choice>
              <mc:Fallback>
                <p:oleObj name="Equation" r:id="rId7" imgW="118080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3213100"/>
                        <a:ext cx="18589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708400" y="3429000"/>
            <a:ext cx="3382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solidFill>
                  <a:srgbClr val="FF0066"/>
                </a:solidFill>
              </a:rPr>
              <a:t>Nernst-Einstein + comune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973138" y="4076700"/>
            <a:ext cx="7561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si può calcolare la </a:t>
            </a:r>
            <a:r>
              <a:rPr lang="it-IT" sz="2000" b="1">
                <a:latin typeface="Symbol" pitchFamily="18" charset="2"/>
              </a:rPr>
              <a:t>L</a:t>
            </a:r>
            <a:r>
              <a:rPr lang="it-IT" sz="2000"/>
              <a:t> dalla misura dei </a:t>
            </a:r>
            <a:r>
              <a:rPr lang="it-IT" sz="2000" b="1"/>
              <a:t>D </a:t>
            </a:r>
            <a:r>
              <a:rPr lang="it-IT" sz="2000"/>
              <a:t>individuali</a:t>
            </a:r>
            <a:endParaRPr lang="it-IT" sz="2000" b="1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2771775" y="2133600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 animBg="1"/>
      <p:bldP spid="21515" grpId="0"/>
      <p:bldP spid="21516" grpId="0"/>
      <p:bldP spid="215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365244"/>
              </p:ext>
            </p:extLst>
          </p:nvPr>
        </p:nvGraphicFramePr>
        <p:xfrm>
          <a:off x="590551" y="980729"/>
          <a:ext cx="258783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quation" r:id="rId3" imgW="1218960" imgH="203040" progId="Equation.DSMT4">
                  <p:embed/>
                </p:oleObj>
              </mc:Choice>
              <mc:Fallback>
                <p:oleObj name="Equation" r:id="rId3" imgW="12189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1" y="980729"/>
                        <a:ext cx="2587835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11188" y="333375"/>
            <a:ext cx="71291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 smtClean="0"/>
              <a:t>il potenziale </a:t>
            </a:r>
            <a:r>
              <a:rPr lang="it-IT" sz="2000" dirty="0"/>
              <a:t>chimico </a:t>
            </a:r>
            <a:r>
              <a:rPr lang="it-IT" sz="2000" dirty="0" smtClean="0"/>
              <a:t>della specie i dipende </a:t>
            </a:r>
            <a:r>
              <a:rPr lang="it-IT" sz="2000" dirty="0"/>
              <a:t>dall’attività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611188" y="1746251"/>
            <a:ext cx="39608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a</a:t>
            </a:r>
            <a:r>
              <a:rPr lang="it-IT" sz="2000" baseline="-25000" dirty="0"/>
              <a:t>i </a:t>
            </a:r>
            <a:r>
              <a:rPr lang="it-IT" sz="2000" dirty="0"/>
              <a:t>dipende dalla posizione lungo x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11188" y="5373688"/>
            <a:ext cx="76327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la concentrazione e l’attività </a:t>
            </a:r>
            <a:r>
              <a:rPr lang="it-IT" sz="2000" dirty="0" smtClean="0"/>
              <a:t>siano </a:t>
            </a:r>
            <a:r>
              <a:rPr lang="it-IT" sz="2000" dirty="0"/>
              <a:t>costanti su una superficie ma </a:t>
            </a:r>
            <a:r>
              <a:rPr lang="it-IT" sz="2000" dirty="0" smtClean="0"/>
              <a:t>diverse </a:t>
            </a:r>
            <a:r>
              <a:rPr lang="it-IT" sz="2000" dirty="0"/>
              <a:t>su due superfici diverse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11188" y="3500438"/>
            <a:ext cx="52562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se le concentrazioni sono piccole, a</a:t>
            </a:r>
            <a:r>
              <a:rPr lang="it-IT" sz="2000" baseline="-25000" dirty="0"/>
              <a:t>i</a:t>
            </a:r>
            <a:r>
              <a:rPr lang="it-IT" sz="2000" dirty="0"/>
              <a:t> = c</a:t>
            </a:r>
            <a:r>
              <a:rPr lang="it-IT" sz="2000" baseline="-25000" dirty="0"/>
              <a:t>i</a:t>
            </a:r>
          </a:p>
        </p:txBody>
      </p:sp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125538"/>
            <a:ext cx="26638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Ogget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379204"/>
              </p:ext>
            </p:extLst>
          </p:nvPr>
        </p:nvGraphicFramePr>
        <p:xfrm>
          <a:off x="616744" y="4293096"/>
          <a:ext cx="2515096" cy="423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Equation" r:id="rId6" imgW="1206360" imgH="203040" progId="Equation.DSMT4">
                  <p:embed/>
                </p:oleObj>
              </mc:Choice>
              <mc:Fallback>
                <p:oleObj name="Equation" r:id="rId6" imgW="12063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4" y="4293096"/>
                        <a:ext cx="2515096" cy="423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1403350" y="549275"/>
            <a:ext cx="4824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000" b="1"/>
              <a:t>regola di Walden</a:t>
            </a:r>
          </a:p>
        </p:txBody>
      </p:sp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5292725" y="1557338"/>
          <a:ext cx="11525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5" name="Equation" r:id="rId3" imgW="710891" imgH="393529" progId="Equation.DSMT4">
                  <p:embed/>
                </p:oleObj>
              </mc:Choice>
              <mc:Fallback>
                <p:oleObj name="Equation" r:id="rId3" imgW="710891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557338"/>
                        <a:ext cx="11525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1116013" y="1700213"/>
            <a:ext cx="32400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dalla Stokes-Einsten</a:t>
            </a:r>
          </a:p>
          <a:p>
            <a:pPr eaLnBrk="1" hangingPunct="1">
              <a:spcBef>
                <a:spcPct val="50000"/>
              </a:spcBef>
            </a:pPr>
            <a:endParaRPr lang="it-IT" sz="2000"/>
          </a:p>
          <a:p>
            <a:pPr eaLnBrk="1" hangingPunct="1">
              <a:spcBef>
                <a:spcPct val="50000"/>
              </a:spcBef>
            </a:pPr>
            <a:r>
              <a:rPr lang="it-IT" sz="2000"/>
              <a:t>dalla Nernst-Einstein</a:t>
            </a:r>
          </a:p>
        </p:txBody>
      </p:sp>
      <p:graphicFrame>
        <p:nvGraphicFramePr>
          <p:cNvPr id="2150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070511"/>
              </p:ext>
            </p:extLst>
          </p:nvPr>
        </p:nvGraphicFramePr>
        <p:xfrm>
          <a:off x="5219700" y="2420938"/>
          <a:ext cx="18589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6" name="Equation" r:id="rId5" imgW="1180800" imgH="419040" progId="Equation.DSMT4">
                  <p:embed/>
                </p:oleObj>
              </mc:Choice>
              <mc:Fallback>
                <p:oleObj name="Equation" r:id="rId5" imgW="118080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420938"/>
                        <a:ext cx="1858963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AutoShape 9"/>
          <p:cNvSpPr>
            <a:spLocks/>
          </p:cNvSpPr>
          <p:nvPr/>
        </p:nvSpPr>
        <p:spPr bwMode="auto">
          <a:xfrm>
            <a:off x="5076825" y="1557338"/>
            <a:ext cx="144463" cy="1584325"/>
          </a:xfrm>
          <a:prstGeom prst="leftBrace">
            <a:avLst>
              <a:gd name="adj1" fmla="val 91392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21511" name="Object 11"/>
          <p:cNvGraphicFramePr>
            <a:graphicFrameLocks noChangeAspect="1"/>
          </p:cNvGraphicFramePr>
          <p:nvPr/>
        </p:nvGraphicFramePr>
        <p:xfrm>
          <a:off x="2808288" y="3644900"/>
          <a:ext cx="280511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7" name="Equation" r:id="rId7" imgW="1459866" imgH="393529" progId="Equation.DSMT4">
                  <p:embed/>
                </p:oleObj>
              </mc:Choice>
              <mc:Fallback>
                <p:oleObj name="Equation" r:id="rId7" imgW="1459866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3644900"/>
                        <a:ext cx="2805112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12"/>
          <p:cNvSpPr txBox="1">
            <a:spLocks noChangeArrowheads="1"/>
          </p:cNvSpPr>
          <p:nvPr/>
        </p:nvSpPr>
        <p:spPr bwMode="auto">
          <a:xfrm>
            <a:off x="971550" y="4797425"/>
            <a:ext cx="6624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se a = cost nei vari solventi ---&gt; </a:t>
            </a:r>
            <a:r>
              <a:rPr lang="it-IT" sz="2000">
                <a:latin typeface="Symbol" pitchFamily="18" charset="2"/>
              </a:rPr>
              <a:t>Lh = </a:t>
            </a:r>
            <a:r>
              <a:rPr lang="it-IT" sz="2000"/>
              <a:t>cost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28" name="Group 76"/>
          <p:cNvGraphicFramePr>
            <a:graphicFrameLocks noGrp="1"/>
          </p:cNvGraphicFramePr>
          <p:nvPr/>
        </p:nvGraphicFramePr>
        <p:xfrm>
          <a:off x="827088" y="981075"/>
          <a:ext cx="2520950" cy="2014925"/>
        </p:xfrm>
        <a:graphic>
          <a:graphicData uri="http://schemas.openxmlformats.org/drawingml/2006/table">
            <a:tbl>
              <a:tblPr/>
              <a:tblGrid>
                <a:gridCol w="154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acetonitrile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0.684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acetone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0.586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MeOH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0.627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EtOH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nitrometano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0.758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550" name="Text Box 25"/>
          <p:cNvSpPr txBox="1">
            <a:spLocks noChangeArrowheads="1"/>
          </p:cNvSpPr>
          <p:nvPr/>
        </p:nvSpPr>
        <p:spPr bwMode="auto">
          <a:xfrm>
            <a:off x="827088" y="476250"/>
            <a:ext cx="604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valori di </a:t>
            </a:r>
            <a:r>
              <a:rPr lang="it-IT" sz="2000">
                <a:latin typeface="Symbol" pitchFamily="18" charset="2"/>
              </a:rPr>
              <a:t>Lh</a:t>
            </a:r>
            <a:r>
              <a:rPr lang="it-IT" sz="2000"/>
              <a:t> per KI in vari solventi organici a 25 °C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3995738" y="4437063"/>
            <a:ext cx="36734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000">
                <a:solidFill>
                  <a:srgbClr val="FF0000"/>
                </a:solidFill>
              </a:rPr>
              <a:t>valori molto diversi in H</a:t>
            </a:r>
            <a:r>
              <a:rPr lang="it-IT" sz="2000" baseline="-25000">
                <a:solidFill>
                  <a:srgbClr val="FF0000"/>
                </a:solidFill>
              </a:rPr>
              <a:t>2</a:t>
            </a:r>
            <a:r>
              <a:rPr lang="it-IT" sz="2000">
                <a:solidFill>
                  <a:srgbClr val="FF0000"/>
                </a:solidFill>
              </a:rPr>
              <a:t>O:</a:t>
            </a:r>
          </a:p>
          <a:p>
            <a:pPr>
              <a:spcBef>
                <a:spcPct val="50000"/>
              </a:spcBef>
              <a:defRPr/>
            </a:pPr>
            <a:r>
              <a:rPr lang="it-IT" sz="2000">
                <a:solidFill>
                  <a:srgbClr val="FF0000"/>
                </a:solidFill>
              </a:rPr>
              <a:t>---&gt; diverso valore di </a:t>
            </a:r>
            <a:r>
              <a:rPr lang="it-IT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827088" y="3716338"/>
            <a:ext cx="604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valori di </a:t>
            </a:r>
            <a:r>
              <a:rPr lang="it-IT" sz="2000">
                <a:latin typeface="Symbol" pitchFamily="18" charset="2"/>
              </a:rPr>
              <a:t>Lh</a:t>
            </a:r>
            <a:r>
              <a:rPr lang="it-IT" sz="2000"/>
              <a:t> per NaCl in vari solventi a 25 °C</a:t>
            </a:r>
          </a:p>
        </p:txBody>
      </p:sp>
      <p:graphicFrame>
        <p:nvGraphicFramePr>
          <p:cNvPr id="23623" name="Group 71"/>
          <p:cNvGraphicFramePr>
            <a:graphicFrameLocks noGrp="1"/>
          </p:cNvGraphicFramePr>
          <p:nvPr/>
        </p:nvGraphicFramePr>
        <p:xfrm>
          <a:off x="827088" y="4292600"/>
          <a:ext cx="2520950" cy="1189038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it-IT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1.131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MeOH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0.529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EtOH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0.466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567" name="Text Box 63"/>
          <p:cNvSpPr txBox="1">
            <a:spLocks noChangeArrowheads="1"/>
          </p:cNvSpPr>
          <p:nvPr/>
        </p:nvSpPr>
        <p:spPr bwMode="auto">
          <a:xfrm>
            <a:off x="3995738" y="1412875"/>
            <a:ext cx="36004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valori simili in solventi simili: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---</a:t>
            </a:r>
            <a:r>
              <a:rPr lang="it-IT" sz="1800"/>
              <a:t>&gt; </a:t>
            </a:r>
            <a:r>
              <a:rPr lang="it-IT" sz="2000"/>
              <a:t>stesso valore di 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9" grpId="0"/>
      <p:bldP spid="2358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4963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Stimare i valori di D, </a:t>
            </a:r>
            <a:r>
              <a:rPr lang="it-IT" sz="2000">
                <a:latin typeface="Symbol" pitchFamily="18" charset="2"/>
              </a:rPr>
              <a:t>l</a:t>
            </a:r>
            <a:r>
              <a:rPr lang="it-IT" sz="2000" baseline="30000"/>
              <a:t>0 </a:t>
            </a:r>
            <a:r>
              <a:rPr lang="it-IT" sz="2000"/>
              <a:t>e raggio idrodinamico per lo ione SO</a:t>
            </a:r>
            <a:r>
              <a:rPr lang="it-IT" sz="2000" baseline="-25000"/>
              <a:t>4</a:t>
            </a:r>
            <a:r>
              <a:rPr lang="it-IT" sz="2000" baseline="30000"/>
              <a:t>2-</a:t>
            </a:r>
            <a:r>
              <a:rPr lang="it-IT" sz="2000"/>
              <a:t>,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/>
              <a:t>se u</a:t>
            </a:r>
            <a:r>
              <a:rPr lang="it-IT" sz="2000" baseline="-25000"/>
              <a:t>conv</a:t>
            </a:r>
            <a:r>
              <a:rPr lang="it-IT" sz="2000"/>
              <a:t> = 8.29 </a:t>
            </a:r>
            <a:r>
              <a:rPr lang="it-IT" sz="2000">
                <a:sym typeface="Symbol" pitchFamily="18" charset="2"/>
              </a:rPr>
              <a:t></a:t>
            </a:r>
            <a:r>
              <a:rPr lang="it-IT" sz="2000"/>
              <a:t>10</a:t>
            </a:r>
            <a:r>
              <a:rPr lang="it-IT" sz="2000" baseline="30000"/>
              <a:t>-8</a:t>
            </a:r>
            <a:r>
              <a:rPr lang="it-IT" sz="2000"/>
              <a:t> m</a:t>
            </a:r>
            <a:r>
              <a:rPr lang="it-IT" sz="2000" baseline="30000"/>
              <a:t>2</a:t>
            </a:r>
            <a:r>
              <a:rPr lang="it-IT" sz="2000"/>
              <a:t>s</a:t>
            </a:r>
            <a:r>
              <a:rPr lang="it-IT" sz="2000" baseline="30000"/>
              <a:t>-1</a:t>
            </a:r>
            <a:r>
              <a:rPr lang="it-IT" sz="2000"/>
              <a:t>V</a:t>
            </a:r>
            <a:r>
              <a:rPr lang="it-IT" sz="2000" baseline="30000"/>
              <a:t>-1  </a:t>
            </a:r>
            <a:r>
              <a:rPr lang="it-IT" sz="2000"/>
              <a:t>  </a:t>
            </a:r>
            <a:r>
              <a:rPr lang="it-IT" sz="2000">
                <a:sym typeface="Symbol" pitchFamily="18" charset="2"/>
              </a:rPr>
              <a:t> = 8.91 </a:t>
            </a:r>
            <a:r>
              <a:rPr lang="it-IT" sz="2000"/>
              <a:t>10</a:t>
            </a:r>
            <a:r>
              <a:rPr lang="it-IT" sz="2000" baseline="30000"/>
              <a:t>-4</a:t>
            </a:r>
            <a:r>
              <a:rPr lang="it-IT" sz="2000"/>
              <a:t> kg m</a:t>
            </a:r>
            <a:r>
              <a:rPr lang="it-IT" sz="2000" baseline="30000"/>
              <a:t>-1</a:t>
            </a:r>
            <a:r>
              <a:rPr lang="it-IT" sz="2000"/>
              <a:t> s</a:t>
            </a:r>
            <a:r>
              <a:rPr lang="it-IT" sz="2000" baseline="30000"/>
              <a:t>-1 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8313" y="1700213"/>
            <a:ext cx="691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D = u</a:t>
            </a:r>
            <a:r>
              <a:rPr lang="it-IT" sz="2000" baseline="-25000"/>
              <a:t>ass</a:t>
            </a:r>
            <a:r>
              <a:rPr lang="it-IT" sz="2000"/>
              <a:t> kT                           relazione Stokes-Einstein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8313" y="2276475"/>
            <a:ext cx="2087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u</a:t>
            </a:r>
            <a:r>
              <a:rPr lang="it-IT" sz="2000" baseline="-25000"/>
              <a:t>conv</a:t>
            </a:r>
            <a:r>
              <a:rPr lang="it-IT" sz="2000"/>
              <a:t> = u</a:t>
            </a:r>
            <a:r>
              <a:rPr lang="it-IT" sz="2000" baseline="-25000"/>
              <a:t>ass</a:t>
            </a:r>
            <a:r>
              <a:rPr lang="it-IT" sz="2000"/>
              <a:t> z</a:t>
            </a:r>
            <a:r>
              <a:rPr lang="it-IT" sz="2000" baseline="-25000"/>
              <a:t>i</a:t>
            </a:r>
            <a:r>
              <a:rPr lang="it-IT" sz="2000"/>
              <a:t>e</a:t>
            </a:r>
            <a:r>
              <a:rPr lang="it-IT" sz="2000" baseline="-25000"/>
              <a:t>0</a:t>
            </a:r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468313" y="2997200"/>
          <a:ext cx="31670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" name="Equation" r:id="rId3" imgW="1828800" imgH="393480" progId="Equation.3">
                  <p:embed/>
                </p:oleObj>
              </mc:Choice>
              <mc:Fallback>
                <p:oleObj name="Equation" r:id="rId3" imgW="182880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997200"/>
                        <a:ext cx="3167062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68313" y="4149725"/>
            <a:ext cx="3311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latin typeface="Symbol" pitchFamily="18" charset="2"/>
              </a:rPr>
              <a:t>l</a:t>
            </a:r>
            <a:r>
              <a:rPr lang="it-IT" sz="2000"/>
              <a:t> = zuF = 16 mS m</a:t>
            </a:r>
            <a:r>
              <a:rPr lang="it-IT" sz="2000" baseline="30000"/>
              <a:t>2 </a:t>
            </a:r>
            <a:r>
              <a:rPr lang="it-IT" sz="2000"/>
              <a:t>mol</a:t>
            </a:r>
            <a:r>
              <a:rPr lang="it-IT" sz="2000" baseline="30000"/>
              <a:t>-1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39750" y="5084763"/>
            <a:ext cx="431958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f = 6</a:t>
            </a:r>
            <a:r>
              <a:rPr lang="it-IT" sz="2000">
                <a:sym typeface="Symbol" pitchFamily="18" charset="2"/>
              </a:rPr>
              <a:t>a</a:t>
            </a:r>
          </a:p>
          <a:p>
            <a:pPr eaLnBrk="1" hangingPunct="1">
              <a:spcBef>
                <a:spcPct val="50000"/>
              </a:spcBef>
            </a:pPr>
            <a:endParaRPr lang="it-IT" sz="2000">
              <a:sym typeface="Symbol" pitchFamily="18" charset="2"/>
            </a:endParaRPr>
          </a:p>
        </p:txBody>
      </p:sp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611188" y="5516563"/>
          <a:ext cx="720725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8" name="Equation" r:id="rId5" imgW="520700" imgH="419100" progId="Equation.3">
                  <p:embed/>
                </p:oleObj>
              </mc:Choice>
              <mc:Fallback>
                <p:oleObj name="Equation" r:id="rId5" imgW="520700" imgH="419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516563"/>
                        <a:ext cx="720725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AutoShape 14"/>
          <p:cNvSpPr>
            <a:spLocks/>
          </p:cNvSpPr>
          <p:nvPr/>
        </p:nvSpPr>
        <p:spPr bwMode="auto">
          <a:xfrm>
            <a:off x="468313" y="5013325"/>
            <a:ext cx="73025" cy="1079500"/>
          </a:xfrm>
          <a:prstGeom prst="leftBrace">
            <a:avLst>
              <a:gd name="adj1" fmla="val 123188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2195513" y="5300663"/>
          <a:ext cx="180022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9" name="Equation" r:id="rId7" imgW="1054100" imgH="419100" progId="Equation.3">
                  <p:embed/>
                </p:oleObj>
              </mc:Choice>
              <mc:Fallback>
                <p:oleObj name="Equation" r:id="rId7" imgW="1054100" imgH="419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300663"/>
                        <a:ext cx="180022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3995738" y="5445125"/>
            <a:ext cx="649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cs typeface="Arial" charset="0"/>
              </a:rPr>
              <a:t>Å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572000" y="5084763"/>
            <a:ext cx="424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>
                <a:solidFill>
                  <a:srgbClr val="FF0000"/>
                </a:solidFill>
              </a:rPr>
              <a:t>da diffrattometria in cristallo 144 </a:t>
            </a:r>
            <a:r>
              <a:rPr lang="en-US" sz="2000">
                <a:solidFill>
                  <a:srgbClr val="FF0000"/>
                </a:solidFill>
                <a:cs typeface="Arial" charset="0"/>
              </a:rPr>
              <a:t>Å</a:t>
            </a:r>
            <a:r>
              <a:rPr lang="it-IT" sz="2000">
                <a:solidFill>
                  <a:srgbClr val="FF0000"/>
                </a:solidFill>
              </a:rPr>
              <a:t>   ---&gt; dato plausibile con piccolo grado di solvatazione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  <p:bldP spid="25611" grpId="0"/>
      <p:bldP spid="25612" grpId="0"/>
      <p:bldP spid="25614" grpId="0" animBg="1"/>
      <p:bldP spid="25616" grpId="0"/>
      <p:bldP spid="256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23850" y="476250"/>
            <a:ext cx="84248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se 1 </a:t>
            </a:r>
            <a:r>
              <a:rPr lang="it-IT" sz="2000" dirty="0" err="1"/>
              <a:t>mol</a:t>
            </a:r>
            <a:r>
              <a:rPr lang="it-IT" sz="2000" dirty="0"/>
              <a:t> di specie si trasferisce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 dirty="0"/>
              <a:t>da  una </a:t>
            </a:r>
            <a:r>
              <a:rPr lang="it-IT" sz="2000" dirty="0" err="1">
                <a:solidFill>
                  <a:srgbClr val="FF0000"/>
                </a:solidFill>
              </a:rPr>
              <a:t>sup</a:t>
            </a:r>
            <a:r>
              <a:rPr lang="it-IT" sz="2000" dirty="0">
                <a:solidFill>
                  <a:srgbClr val="FF0000"/>
                </a:solidFill>
              </a:rPr>
              <a:t> 1 con </a:t>
            </a:r>
            <a:r>
              <a:rPr lang="it-IT" sz="2000" dirty="0" err="1">
                <a:solidFill>
                  <a:srgbClr val="FF0000"/>
                </a:solidFill>
              </a:rPr>
              <a:t>conc</a:t>
            </a:r>
            <a:r>
              <a:rPr lang="it-IT" sz="2000" dirty="0">
                <a:solidFill>
                  <a:srgbClr val="FF0000"/>
                </a:solidFill>
              </a:rPr>
              <a:t>. </a:t>
            </a:r>
            <a:r>
              <a:rPr lang="it-IT" sz="2000" dirty="0" err="1">
                <a:solidFill>
                  <a:srgbClr val="FF0000"/>
                </a:solidFill>
              </a:rPr>
              <a:t>c1</a:t>
            </a:r>
            <a:r>
              <a:rPr lang="it-IT" sz="2000" dirty="0"/>
              <a:t>              ad una </a:t>
            </a:r>
            <a:r>
              <a:rPr lang="it-IT" sz="2000" dirty="0" err="1">
                <a:solidFill>
                  <a:srgbClr val="00CC00"/>
                </a:solidFill>
              </a:rPr>
              <a:t>sup</a:t>
            </a:r>
            <a:r>
              <a:rPr lang="it-IT" sz="2000" dirty="0">
                <a:solidFill>
                  <a:srgbClr val="00CC00"/>
                </a:solidFill>
              </a:rPr>
              <a:t> 2 con </a:t>
            </a:r>
            <a:r>
              <a:rPr lang="it-IT" sz="2000" dirty="0" err="1">
                <a:solidFill>
                  <a:srgbClr val="00CC00"/>
                </a:solidFill>
              </a:rPr>
              <a:t>conc</a:t>
            </a:r>
            <a:r>
              <a:rPr lang="it-IT" sz="2000" dirty="0">
                <a:solidFill>
                  <a:srgbClr val="00CC00"/>
                </a:solidFill>
              </a:rPr>
              <a:t> </a:t>
            </a:r>
            <a:r>
              <a:rPr lang="it-IT" sz="2000" dirty="0" err="1">
                <a:solidFill>
                  <a:srgbClr val="00CC00"/>
                </a:solidFill>
              </a:rPr>
              <a:t>c2</a:t>
            </a:r>
            <a:endParaRPr lang="it-IT" sz="2000" dirty="0">
              <a:solidFill>
                <a:srgbClr val="00CC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3850" y="1700213"/>
            <a:ext cx="662441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si osserva una variazione </a:t>
            </a:r>
            <a:r>
              <a:rPr lang="it-IT" sz="2000" dirty="0" smtClean="0"/>
              <a:t>del suo </a:t>
            </a:r>
            <a:r>
              <a:rPr lang="it-IT" sz="2000" dirty="0"/>
              <a:t>potenziale chimico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23850" y="3213100"/>
          <a:ext cx="25685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3" imgW="1358310" imgH="431613" progId="Equation.DSMT4">
                  <p:embed/>
                </p:oleObj>
              </mc:Choice>
              <mc:Fallback>
                <p:oleObj name="Equation" r:id="rId3" imgW="1358310" imgH="4316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213100"/>
                        <a:ext cx="256857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23850" y="2565400"/>
            <a:ext cx="3240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a P e T costanti </a:t>
            </a:r>
            <a:r>
              <a:rPr lang="it-IT" sz="2000" dirty="0" err="1"/>
              <a:t>dW</a:t>
            </a:r>
            <a:r>
              <a:rPr lang="it-IT" sz="2000" dirty="0"/>
              <a:t> = d</a:t>
            </a:r>
            <a:r>
              <a:rPr lang="it-IT" sz="2000" dirty="0">
                <a:sym typeface="Symbol" pitchFamily="18" charset="2"/>
              </a:rPr>
              <a:t></a:t>
            </a:r>
          </a:p>
        </p:txBody>
      </p:sp>
      <p:pic>
        <p:nvPicPr>
          <p:cNvPr id="2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708275"/>
            <a:ext cx="3240087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3708400" y="1125538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5795963" y="3789363"/>
            <a:ext cx="576262" cy="73025"/>
          </a:xfrm>
          <a:prstGeom prst="rightArrow">
            <a:avLst>
              <a:gd name="adj1" fmla="val 50000"/>
              <a:gd name="adj2" fmla="val 197282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4108" grpId="0" animBg="1"/>
      <p:bldP spid="41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0112" y="3143250"/>
            <a:ext cx="360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W = -</a:t>
            </a:r>
            <a:r>
              <a:rPr lang="it-IT" sz="2000" dirty="0" err="1" smtClean="0"/>
              <a:t>F</a:t>
            </a:r>
            <a:r>
              <a:rPr lang="it-IT" sz="2000" baseline="-25000" dirty="0" err="1" smtClean="0"/>
              <a:t>G</a:t>
            </a:r>
            <a:r>
              <a:rPr lang="it-IT" sz="2000" dirty="0" smtClean="0"/>
              <a:t>(</a:t>
            </a:r>
            <a:r>
              <a:rPr lang="it-IT" sz="2000" dirty="0" err="1" smtClean="0"/>
              <a:t>X</a:t>
            </a:r>
            <a:r>
              <a:rPr lang="it-IT" sz="2000" baseline="-25000" dirty="0" err="1" smtClean="0"/>
              <a:t>F</a:t>
            </a:r>
            <a:r>
              <a:rPr lang="it-IT" sz="2000" dirty="0" smtClean="0"/>
              <a:t> </a:t>
            </a:r>
            <a:r>
              <a:rPr lang="it-IT" sz="2000" dirty="0"/>
              <a:t>- </a:t>
            </a:r>
            <a:r>
              <a:rPr lang="it-IT" sz="2000" dirty="0" smtClean="0"/>
              <a:t>X</a:t>
            </a:r>
            <a:r>
              <a:rPr lang="it-IT" sz="2000" baseline="-25000" dirty="0" smtClean="0"/>
              <a:t>I</a:t>
            </a:r>
            <a:r>
              <a:rPr lang="it-IT" sz="2000" dirty="0" smtClean="0"/>
              <a:t>) </a:t>
            </a:r>
            <a:r>
              <a:rPr lang="it-IT" sz="2000" dirty="0"/>
              <a:t>= -</a:t>
            </a:r>
            <a:r>
              <a:rPr lang="it-IT" sz="2000" dirty="0" err="1"/>
              <a:t>F</a:t>
            </a:r>
            <a:r>
              <a:rPr lang="it-IT" sz="2000" baseline="-25000" dirty="0" err="1"/>
              <a:t>G</a:t>
            </a:r>
            <a:r>
              <a:rPr lang="it-IT" sz="2000" dirty="0" err="1">
                <a:latin typeface="Symbol" pitchFamily="18" charset="2"/>
              </a:rPr>
              <a:t>D</a:t>
            </a:r>
            <a:r>
              <a:rPr lang="it-IT" sz="2000" dirty="0" err="1"/>
              <a:t>x</a:t>
            </a:r>
            <a:r>
              <a:rPr lang="it-IT" sz="2000" dirty="0"/>
              <a:t> = </a:t>
            </a:r>
            <a:r>
              <a:rPr lang="it-IT" sz="2000" dirty="0" err="1">
                <a:latin typeface="Symbol" pitchFamily="18" charset="2"/>
              </a:rPr>
              <a:t>D</a:t>
            </a:r>
            <a:r>
              <a:rPr lang="it-IT" sz="2000" dirty="0" err="1"/>
              <a:t>U</a:t>
            </a:r>
            <a:endParaRPr lang="it-IT" sz="2000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792142"/>
              </p:ext>
            </p:extLst>
          </p:nvPr>
        </p:nvGraphicFramePr>
        <p:xfrm>
          <a:off x="5381622" y="2805113"/>
          <a:ext cx="11509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3" imgW="723586" imgH="393529" progId="Equation.DSMT4">
                  <p:embed/>
                </p:oleObj>
              </mc:Choice>
              <mc:Fallback>
                <p:oleObj name="Equation" r:id="rId3" imgW="723586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22" y="2805113"/>
                        <a:ext cx="11509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012404" y="4230688"/>
            <a:ext cx="1944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800"/>
              <a:t>definizione di F</a:t>
            </a:r>
            <a:r>
              <a:rPr lang="it-IT" sz="1800" baseline="-25000"/>
              <a:t>G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4984747" y="3451622"/>
            <a:ext cx="720725" cy="6492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468313" y="404664"/>
            <a:ext cx="8351837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dirty="0" smtClean="0"/>
              <a:t>Per meglio comprendere cosa sia la diffusione si consideri un'analogia </a:t>
            </a:r>
            <a:r>
              <a:rPr lang="it-IT" dirty="0"/>
              <a:t>col caso della meccanica:</a:t>
            </a:r>
            <a:r>
              <a:rPr lang="it-IT" sz="2000" dirty="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 dirty="0"/>
              <a:t>il lavoro per portare un peso da A </a:t>
            </a:r>
            <a:r>
              <a:rPr lang="it-IT" sz="2000" dirty="0" err="1"/>
              <a:t>a</a:t>
            </a:r>
            <a:r>
              <a:rPr lang="it-IT" sz="2000" dirty="0"/>
              <a:t> B: = </a:t>
            </a:r>
            <a:endParaRPr lang="it-IT" sz="2000" dirty="0" smtClean="0"/>
          </a:p>
          <a:p>
            <a:pPr eaLnBrk="1" hangingPunct="1">
              <a:spcBef>
                <a:spcPct val="50000"/>
              </a:spcBef>
            </a:pPr>
            <a:r>
              <a:rPr lang="it-IT" dirty="0" smtClean="0">
                <a:solidFill>
                  <a:srgbClr val="FF0000"/>
                </a:solidFill>
              </a:rPr>
              <a:t>differenza </a:t>
            </a:r>
            <a:r>
              <a:rPr lang="it-IT" dirty="0">
                <a:solidFill>
                  <a:srgbClr val="FF0000"/>
                </a:solidFill>
              </a:rPr>
              <a:t>di energia </a:t>
            </a:r>
            <a:r>
              <a:rPr lang="it-IT" dirty="0" smtClean="0">
                <a:solidFill>
                  <a:srgbClr val="FF0000"/>
                </a:solidFill>
              </a:rPr>
              <a:t>potenziale tra A e B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726214"/>
              </p:ext>
            </p:extLst>
          </p:nvPr>
        </p:nvGraphicFramePr>
        <p:xfrm>
          <a:off x="971549" y="4870450"/>
          <a:ext cx="122396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5" imgW="710891" imgH="393529" progId="Equation.DSMT4">
                  <p:embed/>
                </p:oleObj>
              </mc:Choice>
              <mc:Fallback>
                <p:oleObj name="Equation" r:id="rId5" imgW="710891" imgH="39352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49" y="4870450"/>
                        <a:ext cx="1223963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00112" y="5951538"/>
            <a:ext cx="532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 err="1"/>
              <a:t>F</a:t>
            </a:r>
            <a:r>
              <a:rPr lang="it-IT" sz="2000" baseline="-25000" dirty="0" err="1"/>
              <a:t>G</a:t>
            </a:r>
            <a:r>
              <a:rPr lang="it-IT" sz="2000" dirty="0"/>
              <a:t> è data dal gradiente di energia potenziale</a:t>
            </a:r>
          </a:p>
        </p:txBody>
      </p:sp>
      <p:sp>
        <p:nvSpPr>
          <p:cNvPr id="3" name="Ovale 2"/>
          <p:cNvSpPr/>
          <p:nvPr/>
        </p:nvSpPr>
        <p:spPr>
          <a:xfrm>
            <a:off x="8244730" y="3143251"/>
            <a:ext cx="443649" cy="6119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8234034" y="1853000"/>
            <a:ext cx="443649" cy="6119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7543650" y="335408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43650" y="1928157"/>
            <a:ext cx="47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 flipV="1">
            <a:off x="8820150" y="1928157"/>
            <a:ext cx="0" cy="1656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27" grpId="0" animBg="1"/>
      <p:bldP spid="5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467692" y="927170"/>
            <a:ext cx="806559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Se esiste un gradiente di </a:t>
            </a:r>
            <a:r>
              <a:rPr lang="it-IT" sz="2000" dirty="0" smtClean="0"/>
              <a:t>concentrazione (cioè di potenziale chimico) </a:t>
            </a:r>
            <a:r>
              <a:rPr lang="it-IT" sz="2000" dirty="0"/>
              <a:t>allora esiste una </a:t>
            </a:r>
            <a:r>
              <a:rPr lang="it-IT" sz="2000" dirty="0" err="1" smtClean="0"/>
              <a:t>F</a:t>
            </a:r>
            <a:r>
              <a:rPr lang="it-IT" sz="2000" baseline="-25000" dirty="0" err="1" smtClean="0"/>
              <a:t>Diffusiva</a:t>
            </a:r>
            <a:r>
              <a:rPr lang="it-IT" sz="2000" dirty="0" smtClean="0"/>
              <a:t> </a:t>
            </a:r>
            <a:endParaRPr lang="it-IT" sz="2000" baseline="-25000" dirty="0"/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386849"/>
              </p:ext>
            </p:extLst>
          </p:nvPr>
        </p:nvGraphicFramePr>
        <p:xfrm>
          <a:off x="5076056" y="1422470"/>
          <a:ext cx="17399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3" imgW="1028520" imgH="457200" progId="Equation.DSMT4">
                  <p:embed/>
                </p:oleObj>
              </mc:Choice>
              <mc:Fallback>
                <p:oleObj name="Equation" r:id="rId3" imgW="102852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422470"/>
                        <a:ext cx="17399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448716" y="2393891"/>
            <a:ext cx="85688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F</a:t>
            </a:r>
            <a:r>
              <a:rPr lang="it-IT" sz="2000" baseline="-25000" dirty="0"/>
              <a:t>D</a:t>
            </a:r>
            <a:r>
              <a:rPr lang="it-IT" sz="2000" dirty="0"/>
              <a:t> è la “</a:t>
            </a:r>
            <a:r>
              <a:rPr lang="it-IT" sz="2000" dirty="0" err="1"/>
              <a:t>driving</a:t>
            </a:r>
            <a:r>
              <a:rPr lang="it-IT" sz="2000" dirty="0"/>
              <a:t> force” della diffusione: </a:t>
            </a:r>
            <a:r>
              <a:rPr lang="it-IT" sz="2000" dirty="0">
                <a:solidFill>
                  <a:srgbClr val="FF0066"/>
                </a:solidFill>
              </a:rPr>
              <a:t>tendenza a massimizzare l’entropia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86196" y="3140968"/>
            <a:ext cx="813593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Dopo un certo tempo </a:t>
            </a:r>
            <a:r>
              <a:rPr lang="it-IT" sz="2000" i="1" dirty="0"/>
              <a:t>F</a:t>
            </a:r>
            <a:r>
              <a:rPr lang="it-IT" sz="2000" i="1" baseline="-25000" dirty="0"/>
              <a:t>D</a:t>
            </a:r>
            <a:r>
              <a:rPr lang="it-IT" sz="2000" i="1" dirty="0"/>
              <a:t> </a:t>
            </a:r>
            <a:r>
              <a:rPr lang="it-IT" sz="2000" dirty="0" smtClean="0"/>
              <a:t>diventa </a:t>
            </a:r>
            <a:r>
              <a:rPr lang="it-IT" sz="2000" i="1" dirty="0" smtClean="0"/>
              <a:t>costante</a:t>
            </a:r>
            <a:endParaRPr lang="it-IT" sz="2000" i="1" dirty="0"/>
          </a:p>
          <a:p>
            <a:pPr eaLnBrk="1" hangingPunct="1">
              <a:spcBef>
                <a:spcPct val="50000"/>
              </a:spcBef>
            </a:pPr>
            <a:r>
              <a:rPr lang="it-IT" sz="2000" dirty="0"/>
              <a:t>diventa costante anche il numero di particelle che attraversano una superficie equipotenziale nell’unità di tempo.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 dirty="0"/>
              <a:t>J = flusso = quantità di particelle che attraversano una data </a:t>
            </a:r>
            <a:r>
              <a:rPr lang="it-IT" sz="2000" dirty="0" smtClean="0"/>
              <a:t>superficie in una unità di tempo</a:t>
            </a:r>
          </a:p>
          <a:p>
            <a:pPr eaLnBrk="1" hangingPunct="1">
              <a:spcBef>
                <a:spcPct val="50000"/>
              </a:spcBef>
            </a:pPr>
            <a:r>
              <a:rPr lang="it-IT" sz="2000" dirty="0" smtClean="0"/>
              <a:t>ad es. moli di sostanza che passano attraverso una superficie di 1 </a:t>
            </a:r>
            <a:r>
              <a:rPr lang="it-IT" sz="2000" dirty="0" err="1" smtClean="0"/>
              <a:t>cm</a:t>
            </a:r>
            <a:r>
              <a:rPr lang="it-IT" sz="2000" baseline="30000" dirty="0" err="1" smtClean="0"/>
              <a:t>2</a:t>
            </a:r>
            <a:r>
              <a:rPr lang="it-IT" sz="2000" dirty="0" smtClean="0"/>
              <a:t> in 1 sec</a:t>
            </a:r>
            <a:endParaRPr lang="it-IT" sz="2000" dirty="0"/>
          </a:p>
          <a:p>
            <a:pPr eaLnBrk="1" hangingPunct="1">
              <a:spcBef>
                <a:spcPct val="50000"/>
              </a:spcBef>
            </a:pPr>
            <a:r>
              <a:rPr lang="it-IT" sz="2000" dirty="0" smtClean="0"/>
              <a:t>se J </a:t>
            </a:r>
            <a:r>
              <a:rPr lang="it-IT" sz="2000" dirty="0"/>
              <a:t>= costante  </a:t>
            </a:r>
            <a:r>
              <a:rPr lang="it-IT" sz="2000" dirty="0" smtClean="0"/>
              <a:t>si raggiunge uno </a:t>
            </a:r>
            <a:r>
              <a:rPr lang="it-IT" sz="2000" b="1" dirty="0">
                <a:solidFill>
                  <a:srgbClr val="FF0000"/>
                </a:solidFill>
              </a:rPr>
              <a:t>stato stazionario</a:t>
            </a:r>
            <a:endParaRPr lang="it-IT" sz="2000" dirty="0"/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3275496" y="1625670"/>
            <a:ext cx="1944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800" dirty="0"/>
              <a:t>per 1 </a:t>
            </a:r>
            <a:r>
              <a:rPr lang="it-IT" sz="1800" dirty="0" err="1"/>
              <a:t>mol</a:t>
            </a:r>
            <a:endParaRPr lang="it-IT" sz="1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95288" y="404664"/>
            <a:ext cx="7705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Analogamente al caso della meccanica: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066441"/>
              </p:ext>
            </p:extLst>
          </p:nvPr>
        </p:nvGraphicFramePr>
        <p:xfrm>
          <a:off x="2201540" y="1412776"/>
          <a:ext cx="37766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Equation" r:id="rId3" imgW="1930320" imgH="241200" progId="Equation.DSMT4">
                  <p:embed/>
                </p:oleObj>
              </mc:Choice>
              <mc:Fallback>
                <p:oleObj name="Equation" r:id="rId3" imgW="19303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540" y="1412776"/>
                        <a:ext cx="37766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91021" y="2204864"/>
            <a:ext cx="72723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Se F</a:t>
            </a:r>
            <a:r>
              <a:rPr lang="it-IT" sz="2000" baseline="-25000" dirty="0"/>
              <a:t>D</a:t>
            </a:r>
            <a:r>
              <a:rPr lang="it-IT" sz="2000" dirty="0"/>
              <a:t> è piccola, si possono trascurare i termini con potenze di ordine superiore.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91022" y="4653136"/>
            <a:ext cx="699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/>
              <a:t>A deve essere = 0 altrimenti ci sarebbe J anche se F</a:t>
            </a:r>
            <a:r>
              <a:rPr lang="it-IT" sz="2000" b="1" baseline="-25000"/>
              <a:t>D</a:t>
            </a:r>
            <a:r>
              <a:rPr lang="it-IT" sz="2000" b="1"/>
              <a:t> = 0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77701" y="3861048"/>
            <a:ext cx="3673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 smtClean="0"/>
              <a:t>A </a:t>
            </a:r>
            <a:r>
              <a:rPr lang="it-IT" sz="2000" dirty="0"/>
              <a:t>deve essere </a:t>
            </a:r>
            <a:r>
              <a:rPr lang="it-IT" sz="2000" dirty="0" smtClean="0"/>
              <a:t>0: perché </a:t>
            </a:r>
            <a:r>
              <a:rPr lang="it-IT" sz="2000" dirty="0"/>
              <a:t>?</a:t>
            </a: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276121"/>
              </p:ext>
            </p:extLst>
          </p:nvPr>
        </p:nvGraphicFramePr>
        <p:xfrm>
          <a:off x="3213409" y="5733256"/>
          <a:ext cx="1122215" cy="469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8" name="Equation" r:id="rId5" imgW="545760" imgH="228600" progId="Equation.DSMT4">
                  <p:embed/>
                </p:oleObj>
              </mc:Choice>
              <mc:Fallback>
                <p:oleObj name="Equation" r:id="rId5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13409" y="5733256"/>
                        <a:ext cx="1122215" cy="4697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591022" y="337444"/>
            <a:ext cx="7489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 può esprimere il flusso come espansione in serie di potenze della F</a:t>
            </a:r>
            <a:r>
              <a:rPr lang="it-IT" baseline="-25000" dirty="0" smtClean="0"/>
              <a:t>D</a:t>
            </a:r>
            <a:endParaRPr lang="it-IT" baseline="-250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978001"/>
              </p:ext>
            </p:extLst>
          </p:nvPr>
        </p:nvGraphicFramePr>
        <p:xfrm>
          <a:off x="2915816" y="3140968"/>
          <a:ext cx="15398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9" name="Equation" r:id="rId7" imgW="787320" imgH="228600" progId="Equation.DSMT4">
                  <p:embed/>
                </p:oleObj>
              </mc:Choice>
              <mc:Fallback>
                <p:oleObj name="Equation" r:id="rId7" imgW="7873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140968"/>
                        <a:ext cx="15398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81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3656013" y="855663"/>
          <a:ext cx="19764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5" name="Equation" r:id="rId3" imgW="1193800" imgH="457200" progId="Equation.DSMT4">
                  <p:embed/>
                </p:oleObj>
              </mc:Choice>
              <mc:Fallback>
                <p:oleObj name="Equation" r:id="rId3" imgW="11938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855663"/>
                        <a:ext cx="197643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460528"/>
              </p:ext>
            </p:extLst>
          </p:nvPr>
        </p:nvGraphicFramePr>
        <p:xfrm>
          <a:off x="919163" y="568325"/>
          <a:ext cx="16891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" name="Equation" r:id="rId5" imgW="1028520" imgH="457200" progId="Equation.DSMT4">
                  <p:embed/>
                </p:oleObj>
              </mc:Choice>
              <mc:Fallback>
                <p:oleObj name="Equation" r:id="rId5" imgW="102852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568325"/>
                        <a:ext cx="1689100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900113" y="1484313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800">
                <a:latin typeface="Times New Roman" pitchFamily="18" charset="0"/>
              </a:rPr>
              <a:t>J = BF</a:t>
            </a:r>
            <a:r>
              <a:rPr lang="it-IT" sz="1800" baseline="-25000">
                <a:latin typeface="Times New Roman" pitchFamily="18" charset="0"/>
              </a:rPr>
              <a:t>D</a:t>
            </a:r>
          </a:p>
        </p:txBody>
      </p:sp>
      <p:sp>
        <p:nvSpPr>
          <p:cNvPr id="8197" name="AutoShape 9"/>
          <p:cNvSpPr>
            <a:spLocks/>
          </p:cNvSpPr>
          <p:nvPr/>
        </p:nvSpPr>
        <p:spPr bwMode="auto">
          <a:xfrm>
            <a:off x="827088" y="692150"/>
            <a:ext cx="73025" cy="1366838"/>
          </a:xfrm>
          <a:prstGeom prst="leftBrace">
            <a:avLst>
              <a:gd name="adj1" fmla="val 1559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940425" y="1052513"/>
            <a:ext cx="295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1800">
                <a:latin typeface="Times New Roman" pitchFamily="18" charset="0"/>
              </a:rPr>
              <a:t>per la concentrazione c</a:t>
            </a:r>
            <a:r>
              <a:rPr lang="it-IT" sz="1800" baseline="-25000">
                <a:latin typeface="Times New Roman" pitchFamily="18" charset="0"/>
              </a:rPr>
              <a:t>i</a:t>
            </a:r>
          </a:p>
        </p:txBody>
      </p:sp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898525" y="2944813"/>
          <a:ext cx="196532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" name="Equation" r:id="rId7" imgW="1218960" imgH="457200" progId="Equation.DSMT4">
                  <p:embed/>
                </p:oleObj>
              </mc:Choice>
              <mc:Fallback>
                <p:oleObj name="Equation" r:id="rId7" imgW="121896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2944813"/>
                        <a:ext cx="1965325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971550" y="3789363"/>
          <a:ext cx="170973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" name="Equation" r:id="rId9" imgW="1130300" imgH="228600" progId="Equation.3">
                  <p:embed/>
                </p:oleObj>
              </mc:Choice>
              <mc:Fallback>
                <p:oleObj name="Equation" r:id="rId9" imgW="11303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789363"/>
                        <a:ext cx="170973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AutoShape 13"/>
          <p:cNvSpPr>
            <a:spLocks/>
          </p:cNvSpPr>
          <p:nvPr/>
        </p:nvSpPr>
        <p:spPr bwMode="auto">
          <a:xfrm>
            <a:off x="827088" y="2997200"/>
            <a:ext cx="73025" cy="1366838"/>
          </a:xfrm>
          <a:prstGeom prst="leftBrace">
            <a:avLst>
              <a:gd name="adj1" fmla="val 1559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203575" y="3573463"/>
            <a:ext cx="647700" cy="0"/>
          </a:xfrm>
          <a:prstGeom prst="line">
            <a:avLst/>
          </a:prstGeom>
          <a:noFill/>
          <a:ln w="19050">
            <a:solidFill>
              <a:srgbClr val="00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4932363" y="2924175"/>
          <a:ext cx="2160587" cy="206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9" name="Equation" r:id="rId11" imgW="1485900" imgH="1422400" progId="Equation.DSMT4">
                  <p:embed/>
                </p:oleObj>
              </mc:Choice>
              <mc:Fallback>
                <p:oleObj name="Equation" r:id="rId11" imgW="1485900" imgH="1422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924175"/>
                        <a:ext cx="2160587" cy="206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Line 19"/>
          <p:cNvSpPr>
            <a:spLocks noChangeShapeType="1"/>
          </p:cNvSpPr>
          <p:nvPr/>
        </p:nvSpPr>
        <p:spPr bwMode="auto">
          <a:xfrm>
            <a:off x="2771775" y="1268413"/>
            <a:ext cx="431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9229" grpId="0" animBg="1"/>
      <p:bldP spid="92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58291"/>
              </p:ext>
            </p:extLst>
          </p:nvPr>
        </p:nvGraphicFramePr>
        <p:xfrm>
          <a:off x="3436164" y="1268760"/>
          <a:ext cx="18002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Equation" r:id="rId3" imgW="1205977" imgH="533169" progId="Equation.3">
                  <p:embed/>
                </p:oleObj>
              </mc:Choice>
              <mc:Fallback>
                <p:oleObj name="Equation" r:id="rId3" imgW="1205977" imgH="53316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164" y="1268760"/>
                        <a:ext cx="18002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449766" y="2275880"/>
            <a:ext cx="784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/>
              <a:t>Flusso e gradiente di concentrazione nel verso positivo sono vettori con versi opposti</a:t>
            </a:r>
          </a:p>
        </p:txBody>
      </p:sp>
      <p:pic>
        <p:nvPicPr>
          <p:cNvPr id="26630" name="Picture 6" descr="Strato di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666" y="3356967"/>
            <a:ext cx="3384550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5274178" y="3356967"/>
            <a:ext cx="309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profilo di concentrazione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4842378" y="4076105"/>
            <a:ext cx="3455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il flusso è proporzionale al gradiente di concentrazione</a:t>
            </a:r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H="1">
            <a:off x="3402516" y="3572867"/>
            <a:ext cx="1944687" cy="360363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10578" y="5157192"/>
            <a:ext cx="43195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la materia fluisce dalla zona a </a:t>
            </a:r>
            <a:r>
              <a:rPr lang="it-IT" sz="2000">
                <a:solidFill>
                  <a:srgbClr val="FF0000"/>
                </a:solidFill>
              </a:rPr>
              <a:t>conc maggiore</a:t>
            </a:r>
            <a:r>
              <a:rPr lang="it-IT" sz="2000"/>
              <a:t> a quella a </a:t>
            </a:r>
            <a:r>
              <a:rPr lang="it-IT" sz="2000">
                <a:solidFill>
                  <a:srgbClr val="3333CC"/>
                </a:solidFill>
              </a:rPr>
              <a:t>conc minore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>
            <a:off x="1313366" y="3717330"/>
            <a:ext cx="720725" cy="719137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10502" y="332656"/>
            <a:ext cx="302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/>
              <a:t>BRT sono costanti = D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479152" y="332656"/>
            <a:ext cx="3744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rgbClr val="FF0066"/>
                </a:solidFill>
              </a:rPr>
              <a:t>D = coefficiente di diffusione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652120" y="134076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legge di </a:t>
            </a:r>
            <a:r>
              <a:rPr lang="it-IT" dirty="0" err="1" smtClean="0"/>
              <a:t>Fick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1" grpId="0"/>
      <p:bldP spid="9222" grpId="0"/>
      <p:bldP spid="9223" grpId="0" animBg="1"/>
      <p:bldP spid="26634" grpId="0"/>
      <p:bldP spid="266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402656" y="471489"/>
            <a:ext cx="1944687" cy="863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837756"/>
              </p:ext>
            </p:extLst>
          </p:nvPr>
        </p:nvGraphicFramePr>
        <p:xfrm>
          <a:off x="1475681" y="542926"/>
          <a:ext cx="1800225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3" imgW="1205977" imgH="533169" progId="Equation.DSMT4">
                  <p:embed/>
                </p:oleObj>
              </mc:Choice>
              <mc:Fallback>
                <p:oleObj name="Equation" r:id="rId3" imgW="1205977" imgH="53316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40000" contrast="-4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81" y="542926"/>
                        <a:ext cx="1800225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283968" y="687389"/>
            <a:ext cx="3240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/>
              <a:t>I legge di Fick (1855)</a:t>
            </a:r>
          </a:p>
        </p:txBody>
      </p:sp>
      <p:graphicFrame>
        <p:nvGraphicFramePr>
          <p:cNvPr id="10279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323109"/>
              </p:ext>
            </p:extLst>
          </p:nvPr>
        </p:nvGraphicFramePr>
        <p:xfrm>
          <a:off x="2195611" y="2232695"/>
          <a:ext cx="4176713" cy="2005012"/>
        </p:xfrm>
        <a:graphic>
          <a:graphicData uri="http://schemas.openxmlformats.org/drawingml/2006/table">
            <a:tbl>
              <a:tblPr/>
              <a:tblGrid>
                <a:gridCol w="1344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  <a:r>
                        <a:rPr kumimoji="0" lang="it-IT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1.028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 10</a:t>
                      </a:r>
                      <a:r>
                        <a:rPr kumimoji="0" lang="it-IT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-5  </a:t>
                      </a: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cm</a:t>
                      </a:r>
                      <a:r>
                        <a:rPr kumimoji="0" lang="it-IT" sz="20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sec</a:t>
                      </a:r>
                      <a:r>
                        <a:rPr kumimoji="0" lang="it-IT" sz="20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-1</a:t>
                      </a:r>
                      <a:endParaRPr kumimoji="0" lang="it-IT" sz="2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1.334     “          “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1.569     “          “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2.032     “          “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</a:t>
                      </a:r>
                      <a:r>
                        <a:rPr kumimoji="0" lang="it-IT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4" marB="4573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2.080     “          “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2196157" y="1729085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valori di D per alcuni ioni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4725144"/>
            <a:ext cx="820891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Se al posto della concentrazione si sostituisce l’attività si osserva che D non è costante.</a:t>
            </a:r>
          </a:p>
          <a:p>
            <a:r>
              <a:rPr lang="it-IT" sz="2200" dirty="0" smtClean="0"/>
              <a:t>Tuttavia le sue variazioni sono molto piccole </a:t>
            </a:r>
          </a:p>
          <a:p>
            <a:endParaRPr lang="it-IT" sz="2200" b="1" dirty="0" smtClean="0">
              <a:solidFill>
                <a:srgbClr val="FF0000"/>
              </a:solidFill>
            </a:endParaRPr>
          </a:p>
          <a:p>
            <a:r>
              <a:rPr lang="it-IT" sz="2200" b="1" dirty="0" smtClean="0">
                <a:solidFill>
                  <a:srgbClr val="FF0000"/>
                </a:solidFill>
              </a:rPr>
              <a:t>D è sempre considerato indipendente dalla concentrazione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46244-57A8-4B7F-A569-420EBDAD3E35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978</Words>
  <Application>Microsoft Office PowerPoint</Application>
  <PresentationFormat>Presentazione su schermo (4:3)</PresentationFormat>
  <Paragraphs>165</Paragraphs>
  <Slides>22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Times New Roman</vt:lpstr>
      <vt:lpstr>Struttura predefinita</vt:lpstr>
      <vt:lpstr>Equation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CT</dc:creator>
  <cp:lastModifiedBy>Claudio Tavagnacco</cp:lastModifiedBy>
  <cp:revision>544</cp:revision>
  <dcterms:created xsi:type="dcterms:W3CDTF">2006-05-17T09:44:35Z</dcterms:created>
  <dcterms:modified xsi:type="dcterms:W3CDTF">2020-05-12T09:44:15Z</dcterms:modified>
</cp:coreProperties>
</file>