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3" r:id="rId2"/>
    <p:sldMasterId id="2147483686" r:id="rId3"/>
  </p:sldMasterIdLst>
  <p:sldIdLst>
    <p:sldId id="257" r:id="rId4"/>
    <p:sldId id="387" r:id="rId5"/>
    <p:sldId id="260" r:id="rId6"/>
    <p:sldId id="259" r:id="rId7"/>
    <p:sldId id="444" r:id="rId8"/>
    <p:sldId id="449" r:id="rId9"/>
    <p:sldId id="261" r:id="rId10"/>
    <p:sldId id="403" r:id="rId11"/>
    <p:sldId id="447" r:id="rId12"/>
    <p:sldId id="404" r:id="rId13"/>
    <p:sldId id="391" r:id="rId14"/>
    <p:sldId id="392" r:id="rId15"/>
    <p:sldId id="394" r:id="rId16"/>
    <p:sldId id="397" r:id="rId17"/>
    <p:sldId id="395" r:id="rId18"/>
    <p:sldId id="398" r:id="rId19"/>
    <p:sldId id="396" r:id="rId20"/>
    <p:sldId id="358" r:id="rId21"/>
    <p:sldId id="272" r:id="rId22"/>
    <p:sldId id="271" r:id="rId23"/>
    <p:sldId id="424" r:id="rId24"/>
    <p:sldId id="274" r:id="rId25"/>
    <p:sldId id="406" r:id="rId26"/>
    <p:sldId id="276" r:id="rId27"/>
    <p:sldId id="277" r:id="rId28"/>
    <p:sldId id="278" r:id="rId29"/>
    <p:sldId id="279" r:id="rId30"/>
    <p:sldId id="280" r:id="rId3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5878"/>
  </p:normalViewPr>
  <p:slideViewPr>
    <p:cSldViewPr snapToGrid="0" snapToObjects="1">
      <p:cViewPr varScale="1">
        <p:scale>
          <a:sx n="109" d="100"/>
          <a:sy n="109" d="100"/>
        </p:scale>
        <p:origin x="162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ableStyles" Target="tableStyles.xml"/><Relationship Id="rId8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89" indent="0" algn="ctr">
              <a:buNone/>
              <a:defRPr/>
            </a:lvl2pPr>
            <a:lvl3pPr marL="914377" indent="0" algn="ctr">
              <a:buNone/>
              <a:defRPr/>
            </a:lvl3pPr>
            <a:lvl4pPr marL="1371566" indent="0" algn="ctr">
              <a:buNone/>
              <a:defRPr/>
            </a:lvl4pPr>
            <a:lvl5pPr marL="1828754" indent="0" algn="ctr">
              <a:buNone/>
              <a:defRPr/>
            </a:lvl5pPr>
            <a:lvl6pPr marL="2285943" indent="0" algn="ctr">
              <a:buNone/>
              <a:defRPr/>
            </a:lvl6pPr>
            <a:lvl7pPr marL="2743131" indent="0" algn="ctr">
              <a:buNone/>
              <a:defRPr/>
            </a:lvl7pPr>
            <a:lvl8pPr marL="3200320" indent="0" algn="ctr">
              <a:buNone/>
              <a:defRPr/>
            </a:lvl8pPr>
            <a:lvl9pPr marL="3657509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7441FC-C64C-4202-B3FC-B7357DC8BBB2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159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638033-4C93-47CC-95EC-1357CD63FA20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832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00902B-3BB0-447D-92B6-1E333E3E39A3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2362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051526-D57F-4175-A30E-553DBABEFA65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1291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89" indent="0" algn="ctr">
              <a:buNone/>
              <a:defRPr/>
            </a:lvl2pPr>
            <a:lvl3pPr marL="914377" indent="0" algn="ctr">
              <a:buNone/>
              <a:defRPr/>
            </a:lvl3pPr>
            <a:lvl4pPr marL="1371566" indent="0" algn="ctr">
              <a:buNone/>
              <a:defRPr/>
            </a:lvl4pPr>
            <a:lvl5pPr marL="1828754" indent="0" algn="ctr">
              <a:buNone/>
              <a:defRPr/>
            </a:lvl5pPr>
            <a:lvl6pPr marL="2285943" indent="0" algn="ctr">
              <a:buNone/>
              <a:defRPr/>
            </a:lvl6pPr>
            <a:lvl7pPr marL="2743131" indent="0" algn="ctr">
              <a:buNone/>
              <a:defRPr/>
            </a:lvl7pPr>
            <a:lvl8pPr marL="3200320" indent="0" algn="ctr">
              <a:buNone/>
              <a:defRPr/>
            </a:lvl8pPr>
            <a:lvl9pPr marL="3657509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B205E0-F285-4443-A8A6-7BBA3270F2F4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389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CEC2B1-413E-469E-9D7D-6AEE5BC1D035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1700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1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5C0591-9241-4931-B822-1306BF94AC59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0559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0F61BC-FE1D-4BDE-9111-AB5D1817BD53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1529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F3E31A-C9B7-45D8-9213-B00C5A8E8B36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9277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6DF258-E934-42D5-9849-1D6C1FA04795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9467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882CE9-D715-41A3-9FC2-276E9F854116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186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AD1100-C442-4D61-9D12-32F461013FCD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8636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AC5045-A411-471C-B643-78580354198F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1680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88CD3D-BAD8-47B0-A2C9-A553219BB65D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2163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812174-12E2-4126-B8DF-910782BB023E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3258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71A242-E637-460D-A0B9-CDF937AD88F5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8499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abella 2"/>
          <p:cNvSpPr>
            <a:spLocks noGrp="1"/>
          </p:cNvSpPr>
          <p:nvPr>
            <p:ph type="tbl" idx="1"/>
          </p:nvPr>
        </p:nvSpPr>
        <p:spPr>
          <a:xfrm>
            <a:off x="457200" y="1600204"/>
            <a:ext cx="8229600" cy="4525963"/>
          </a:xfrm>
        </p:spPr>
        <p:txBody>
          <a:bodyPr/>
          <a:lstStyle/>
          <a:p>
            <a:pPr lvl="0"/>
            <a:endParaRPr lang="it-IT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365A9B-2A48-417F-9075-FC5E43596DC4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790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514" y="2130523"/>
            <a:ext cx="7772977" cy="14693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023" y="3885644"/>
            <a:ext cx="6401955" cy="1753721"/>
          </a:xfrm>
        </p:spPr>
        <p:txBody>
          <a:bodyPr/>
          <a:lstStyle>
            <a:lvl1pPr marL="0" indent="0" algn="ctr">
              <a:buNone/>
              <a:defRPr/>
            </a:lvl1pPr>
            <a:lvl2pPr marL="410280" indent="0" algn="ctr">
              <a:buNone/>
              <a:defRPr/>
            </a:lvl2pPr>
            <a:lvl3pPr marL="820562" indent="0" algn="ctr">
              <a:buNone/>
              <a:defRPr/>
            </a:lvl3pPr>
            <a:lvl4pPr marL="1230844" indent="0" algn="ctr">
              <a:buNone/>
              <a:defRPr/>
            </a:lvl4pPr>
            <a:lvl5pPr marL="1641124" indent="0" algn="ctr">
              <a:buNone/>
              <a:defRPr/>
            </a:lvl5pPr>
            <a:lvl6pPr marL="2051405" indent="0" algn="ctr">
              <a:buNone/>
              <a:defRPr/>
            </a:lvl6pPr>
            <a:lvl7pPr marL="2461686" indent="0" algn="ctr">
              <a:buNone/>
              <a:defRPr/>
            </a:lvl7pPr>
            <a:lvl8pPr marL="2871967" indent="0" algn="ctr">
              <a:buNone/>
              <a:defRPr/>
            </a:lvl8pPr>
            <a:lvl9pPr marL="328224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9EBC96-2FA9-4AD9-9B35-CBA0C7CCFE8A}" type="slidenum">
              <a:rPr lang="en-US" altLang="it-IT">
                <a:solidFill>
                  <a:srgbClr val="000000"/>
                </a:solidFill>
              </a:rPr>
              <a:pPr/>
              <a:t>‹N›</a:t>
            </a:fld>
            <a:endParaRPr lang="en-US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4481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96CCA6-4D79-4DF6-B8CA-3A02E21B11A0}" type="slidenum">
              <a:rPr lang="en-US" altLang="it-IT">
                <a:solidFill>
                  <a:srgbClr val="000000"/>
                </a:solidFill>
              </a:rPr>
              <a:pPr/>
              <a:t>‹N›</a:t>
            </a:fld>
            <a:endParaRPr lang="en-US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0954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035" y="4406713"/>
            <a:ext cx="7771534" cy="1362916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3035" y="2906526"/>
            <a:ext cx="7771534" cy="1500187"/>
          </a:xfrm>
        </p:spPr>
        <p:txBody>
          <a:bodyPr anchor="b"/>
          <a:lstStyle>
            <a:lvl1pPr marL="0" indent="0">
              <a:buNone/>
              <a:defRPr sz="1800"/>
            </a:lvl1pPr>
            <a:lvl2pPr marL="410280" indent="0">
              <a:buNone/>
              <a:defRPr sz="1600"/>
            </a:lvl2pPr>
            <a:lvl3pPr marL="820562" indent="0">
              <a:buNone/>
              <a:defRPr sz="1400"/>
            </a:lvl3pPr>
            <a:lvl4pPr marL="1230844" indent="0">
              <a:buNone/>
              <a:defRPr sz="1300"/>
            </a:lvl4pPr>
            <a:lvl5pPr marL="1641124" indent="0">
              <a:buNone/>
              <a:defRPr sz="1300"/>
            </a:lvl5pPr>
            <a:lvl6pPr marL="2051405" indent="0">
              <a:buNone/>
              <a:defRPr sz="1300"/>
            </a:lvl6pPr>
            <a:lvl7pPr marL="2461686" indent="0">
              <a:buNone/>
              <a:defRPr sz="1300"/>
            </a:lvl7pPr>
            <a:lvl8pPr marL="2871967" indent="0">
              <a:buNone/>
              <a:defRPr sz="1300"/>
            </a:lvl8pPr>
            <a:lvl9pPr marL="3282249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D7AD88-CDD4-4E7B-9EA9-C7BD3F25842E}" type="slidenum">
              <a:rPr lang="en-US" altLang="it-IT">
                <a:solidFill>
                  <a:srgbClr val="000000"/>
                </a:solidFill>
              </a:rPr>
              <a:pPr/>
              <a:t>‹N›</a:t>
            </a:fld>
            <a:endParaRPr lang="en-US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1339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489" y="1599640"/>
            <a:ext cx="4045238" cy="4527176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274" y="1599640"/>
            <a:ext cx="4045239" cy="4527176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3C8637-FB88-43A6-BF71-3125B03C50AA}" type="slidenum">
              <a:rPr lang="en-US" altLang="it-IT">
                <a:solidFill>
                  <a:srgbClr val="000000"/>
                </a:solidFill>
              </a:rPr>
              <a:pPr/>
              <a:t>‹N›</a:t>
            </a:fld>
            <a:endParaRPr lang="en-US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6084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491" y="1535206"/>
            <a:ext cx="4039465" cy="640136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0280" indent="0">
              <a:buNone/>
              <a:defRPr sz="1800" b="1"/>
            </a:lvl2pPr>
            <a:lvl3pPr marL="820562" indent="0">
              <a:buNone/>
              <a:defRPr sz="1600" b="1"/>
            </a:lvl3pPr>
            <a:lvl4pPr marL="1230844" indent="0">
              <a:buNone/>
              <a:defRPr sz="1400" b="1"/>
            </a:lvl4pPr>
            <a:lvl5pPr marL="1641124" indent="0">
              <a:buNone/>
              <a:defRPr sz="1400" b="1"/>
            </a:lvl5pPr>
            <a:lvl6pPr marL="2051405" indent="0">
              <a:buNone/>
              <a:defRPr sz="1400" b="1"/>
            </a:lvl6pPr>
            <a:lvl7pPr marL="2461686" indent="0">
              <a:buNone/>
              <a:defRPr sz="1400" b="1"/>
            </a:lvl7pPr>
            <a:lvl8pPr marL="2871967" indent="0">
              <a:buNone/>
              <a:defRPr sz="1400" b="1"/>
            </a:lvl8pPr>
            <a:lvl9pPr marL="3282249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491" y="2175343"/>
            <a:ext cx="4039465" cy="3951474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605" y="1535206"/>
            <a:ext cx="4040909" cy="640136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0280" indent="0">
              <a:buNone/>
              <a:defRPr sz="1800" b="1"/>
            </a:lvl2pPr>
            <a:lvl3pPr marL="820562" indent="0">
              <a:buNone/>
              <a:defRPr sz="1600" b="1"/>
            </a:lvl3pPr>
            <a:lvl4pPr marL="1230844" indent="0">
              <a:buNone/>
              <a:defRPr sz="1400" b="1"/>
            </a:lvl4pPr>
            <a:lvl5pPr marL="1641124" indent="0">
              <a:buNone/>
              <a:defRPr sz="1400" b="1"/>
            </a:lvl5pPr>
            <a:lvl6pPr marL="2051405" indent="0">
              <a:buNone/>
              <a:defRPr sz="1400" b="1"/>
            </a:lvl6pPr>
            <a:lvl7pPr marL="2461686" indent="0">
              <a:buNone/>
              <a:defRPr sz="1400" b="1"/>
            </a:lvl7pPr>
            <a:lvl8pPr marL="2871967" indent="0">
              <a:buNone/>
              <a:defRPr sz="1400" b="1"/>
            </a:lvl8pPr>
            <a:lvl9pPr marL="3282249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605" y="2175343"/>
            <a:ext cx="4040909" cy="3951474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2D5529-4499-45CA-B550-2EA7E12A03C4}" type="slidenum">
              <a:rPr lang="en-US" altLang="it-IT">
                <a:solidFill>
                  <a:srgbClr val="000000"/>
                </a:solidFill>
              </a:rPr>
              <a:pPr/>
              <a:t>‹N›</a:t>
            </a:fld>
            <a:endParaRPr lang="en-US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021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1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C17622-1DB3-455C-BD20-E10FD7CF35DA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8411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88586F-297D-4BF0-8287-61D1EC5B9F7D}" type="slidenum">
              <a:rPr lang="en-US" altLang="it-IT">
                <a:solidFill>
                  <a:srgbClr val="000000"/>
                </a:solidFill>
              </a:rPr>
              <a:pPr/>
              <a:t>‹N›</a:t>
            </a:fld>
            <a:endParaRPr lang="en-US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0042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8FFC3A-F6FB-4776-9395-D98EDB847455}" type="slidenum">
              <a:rPr lang="en-US" altLang="it-IT">
                <a:solidFill>
                  <a:srgbClr val="000000"/>
                </a:solidFill>
              </a:rPr>
              <a:pPr/>
              <a:t>‹N›</a:t>
            </a:fld>
            <a:endParaRPr lang="en-US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5822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491" y="273144"/>
            <a:ext cx="3007591" cy="116261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4762" y="273144"/>
            <a:ext cx="5111750" cy="5853672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491" y="1435755"/>
            <a:ext cx="3007591" cy="4691062"/>
          </a:xfrm>
        </p:spPr>
        <p:txBody>
          <a:bodyPr/>
          <a:lstStyle>
            <a:lvl1pPr marL="0" indent="0">
              <a:buNone/>
              <a:defRPr sz="1300"/>
            </a:lvl1pPr>
            <a:lvl2pPr marL="410280" indent="0">
              <a:buNone/>
              <a:defRPr sz="1100"/>
            </a:lvl2pPr>
            <a:lvl3pPr marL="820562" indent="0">
              <a:buNone/>
              <a:defRPr sz="900"/>
            </a:lvl3pPr>
            <a:lvl4pPr marL="1230844" indent="0">
              <a:buNone/>
              <a:defRPr sz="800"/>
            </a:lvl4pPr>
            <a:lvl5pPr marL="1641124" indent="0">
              <a:buNone/>
              <a:defRPr sz="800"/>
            </a:lvl5pPr>
            <a:lvl6pPr marL="2051405" indent="0">
              <a:buNone/>
              <a:defRPr sz="800"/>
            </a:lvl6pPr>
            <a:lvl7pPr marL="2461686" indent="0">
              <a:buNone/>
              <a:defRPr sz="800"/>
            </a:lvl7pPr>
            <a:lvl8pPr marL="2871967" indent="0">
              <a:buNone/>
              <a:defRPr sz="800"/>
            </a:lvl8pPr>
            <a:lvl9pPr marL="3282249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CB04D7-A7AE-44D1-9094-87AB22B0CD86}" type="slidenum">
              <a:rPr lang="en-US" altLang="it-IT">
                <a:solidFill>
                  <a:srgbClr val="000000"/>
                </a:solidFill>
              </a:rPr>
              <a:pPr/>
              <a:t>‹N›</a:t>
            </a:fld>
            <a:endParaRPr lang="en-US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7621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434" y="4800325"/>
            <a:ext cx="5486977" cy="567297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434" y="612122"/>
            <a:ext cx="5486977" cy="4115360"/>
          </a:xfrm>
        </p:spPr>
        <p:txBody>
          <a:bodyPr/>
          <a:lstStyle>
            <a:lvl1pPr marL="0" indent="0">
              <a:buNone/>
              <a:defRPr sz="2900"/>
            </a:lvl1pPr>
            <a:lvl2pPr marL="410280" indent="0">
              <a:buNone/>
              <a:defRPr sz="2500"/>
            </a:lvl2pPr>
            <a:lvl3pPr marL="820562" indent="0">
              <a:buNone/>
              <a:defRPr sz="2200"/>
            </a:lvl3pPr>
            <a:lvl4pPr marL="1230844" indent="0">
              <a:buNone/>
              <a:defRPr sz="1800"/>
            </a:lvl4pPr>
            <a:lvl5pPr marL="1641124" indent="0">
              <a:buNone/>
              <a:defRPr sz="1800"/>
            </a:lvl5pPr>
            <a:lvl6pPr marL="2051405" indent="0">
              <a:buNone/>
              <a:defRPr sz="1800"/>
            </a:lvl6pPr>
            <a:lvl7pPr marL="2461686" indent="0">
              <a:buNone/>
              <a:defRPr sz="1800"/>
            </a:lvl7pPr>
            <a:lvl8pPr marL="2871967" indent="0">
              <a:buNone/>
              <a:defRPr sz="1800"/>
            </a:lvl8pPr>
            <a:lvl9pPr marL="3282249" indent="0">
              <a:buNone/>
              <a:defRPr sz="18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434" y="5367618"/>
            <a:ext cx="5486977" cy="804022"/>
          </a:xfrm>
        </p:spPr>
        <p:txBody>
          <a:bodyPr/>
          <a:lstStyle>
            <a:lvl1pPr marL="0" indent="0">
              <a:buNone/>
              <a:defRPr sz="1300"/>
            </a:lvl1pPr>
            <a:lvl2pPr marL="410280" indent="0">
              <a:buNone/>
              <a:defRPr sz="1100"/>
            </a:lvl2pPr>
            <a:lvl3pPr marL="820562" indent="0">
              <a:buNone/>
              <a:defRPr sz="900"/>
            </a:lvl3pPr>
            <a:lvl4pPr marL="1230844" indent="0">
              <a:buNone/>
              <a:defRPr sz="800"/>
            </a:lvl4pPr>
            <a:lvl5pPr marL="1641124" indent="0">
              <a:buNone/>
              <a:defRPr sz="800"/>
            </a:lvl5pPr>
            <a:lvl6pPr marL="2051405" indent="0">
              <a:buNone/>
              <a:defRPr sz="800"/>
            </a:lvl6pPr>
            <a:lvl7pPr marL="2461686" indent="0">
              <a:buNone/>
              <a:defRPr sz="800"/>
            </a:lvl7pPr>
            <a:lvl8pPr marL="2871967" indent="0">
              <a:buNone/>
              <a:defRPr sz="800"/>
            </a:lvl8pPr>
            <a:lvl9pPr marL="3282249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028AFD-FA51-456A-B9BD-450C097A99D0}" type="slidenum">
              <a:rPr lang="en-US" altLang="it-IT">
                <a:solidFill>
                  <a:srgbClr val="000000"/>
                </a:solidFill>
              </a:rPr>
              <a:pPr/>
              <a:t>‹N›</a:t>
            </a:fld>
            <a:endParaRPr lang="en-US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8427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51CD70-5E9D-4BF2-AD0C-2EE3AAA76D1E}" type="slidenum">
              <a:rPr lang="en-US" altLang="it-IT">
                <a:solidFill>
                  <a:srgbClr val="000000"/>
                </a:solidFill>
              </a:rPr>
              <a:pPr/>
              <a:t>‹N›</a:t>
            </a:fld>
            <a:endParaRPr lang="en-US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23359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979" y="274545"/>
            <a:ext cx="2056535" cy="585227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491" y="274545"/>
            <a:ext cx="6033943" cy="585227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2F4BDA-F818-4DA4-B1AC-ABBB1D93568F}" type="slidenum">
              <a:rPr lang="en-US" altLang="it-IT">
                <a:solidFill>
                  <a:srgbClr val="000000"/>
                </a:solidFill>
              </a:rPr>
              <a:pPr/>
              <a:t>‹N›</a:t>
            </a:fld>
            <a:endParaRPr lang="en-US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878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320A1B-AA7B-463C-A7F0-17CF57476298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295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AC98B7-EED5-4764-9E35-1714873EB8FD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248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4A5666-1F7D-42DD-836F-05E5816640BC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851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F21E2-E54F-4162-9A0A-300F6C2E18BE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530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6AC89C-7E91-44D3-8C9A-FADE4C4CAF20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789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A6ACFF-8CB3-4FF0-A305-EE3D5C221E94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178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2F"/>
            </a:gs>
            <a:gs pos="100000">
              <a:srgbClr val="0000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9E9BA59-88A9-42BA-A7EF-ECADE74292C1}" type="slidenum">
              <a:rPr lang="it-IT" altLang="it-IT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081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18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37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56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75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891" indent="-342891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2971" indent="-228594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537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726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8914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103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it-IT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2F"/>
            </a:gs>
            <a:gs pos="50000">
              <a:srgbClr val="000066"/>
            </a:gs>
            <a:gs pos="100000">
              <a:srgbClr val="00002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5C1E241-0F70-42F9-B5BB-ADF6929C3384}" type="slidenum">
              <a:rPr lang="it-IT" altLang="it-IT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782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18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37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56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75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891" indent="-342891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2971" indent="-228594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537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726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8914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103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it-IT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491" y="274544"/>
            <a:ext cx="822902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9" tIns="45714" rIns="91429" bIns="457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491" y="1599640"/>
            <a:ext cx="8229023" cy="4527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/>
              <a:t>Click to edit Master text styles</a:t>
            </a:r>
          </a:p>
          <a:p>
            <a:pPr lvl="1"/>
            <a:r>
              <a:rPr lang="en-US" altLang="it-IT"/>
              <a:t>Second level</a:t>
            </a:r>
          </a:p>
          <a:p>
            <a:pPr lvl="2"/>
            <a:r>
              <a:rPr lang="en-US" altLang="it-IT"/>
              <a:t>Third level</a:t>
            </a:r>
          </a:p>
          <a:p>
            <a:pPr lvl="3"/>
            <a:r>
              <a:rPr lang="en-US" altLang="it-IT"/>
              <a:t>Fourth level</a:t>
            </a:r>
          </a:p>
          <a:p>
            <a:pPr lvl="4"/>
            <a:r>
              <a:rPr lang="en-US" altLang="it-IT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491" y="6245879"/>
            <a:ext cx="213302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491" y="6245879"/>
            <a:ext cx="289502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491" y="6245879"/>
            <a:ext cx="213302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592BC1B-CE06-43DB-BEAA-1347DD97F38E}" type="slidenum">
              <a:rPr lang="en-US" altLang="it-IT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en-US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701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defTabSz="914585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914585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defTabSz="914585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defTabSz="914585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defTabSz="914585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10280" algn="ctr" defTabSz="914585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820562" algn="ctr" defTabSz="914585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230844" algn="ctr" defTabSz="914585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641124" algn="ctr" defTabSz="914585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3326" indent="-343326" algn="l" defTabSz="914585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211" indent="-284918" algn="l" defTabSz="914585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18" indent="-227934" algn="l" defTabSz="914585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12" indent="-227934" algn="l" defTabSz="914585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03" indent="-227934" algn="l" defTabSz="914585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256546" indent="-205142" algn="l" defTabSz="82056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66827" indent="-205142" algn="l" defTabSz="82056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77108" indent="-205142" algn="l" defTabSz="82056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87389" indent="-205142" algn="l" defTabSz="82056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056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0280" algn="l" defTabSz="82056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0562" algn="l" defTabSz="82056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0844" algn="l" defTabSz="82056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1124" algn="l" defTabSz="82056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1405" algn="l" defTabSz="82056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61686" algn="l" defTabSz="82056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71967" algn="l" defTabSz="82056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82249" algn="l" defTabSz="82056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microsoft.com/office/2007/relationships/hdphoto" Target="../media/hdphoto3.wdp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microsoft.com/office/2007/relationships/hdphoto" Target="../media/hdphoto4.wdp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108520" y="-27384"/>
            <a:ext cx="9361040" cy="792088"/>
          </a:xfrm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it-IT" altLang="it-IT" sz="3800" dirty="0">
                <a:solidFill>
                  <a:srgbClr val="FFFF00"/>
                </a:solidFill>
              </a:rPr>
              <a:t>Neoplasie: argomenti di </a:t>
            </a:r>
            <a:r>
              <a:rPr lang="it-IT" altLang="it-IT" sz="3800" u="sng" dirty="0">
                <a:solidFill>
                  <a:srgbClr val="FFFF00"/>
                </a:solidFill>
              </a:rPr>
              <a:t>oncologia di base</a:t>
            </a:r>
          </a:p>
        </p:txBody>
      </p:sp>
      <p:sp>
        <p:nvSpPr>
          <p:cNvPr id="3" name="Segnaposto contenuto 2"/>
          <p:cNvSpPr txBox="1">
            <a:spLocks/>
          </p:cNvSpPr>
          <p:nvPr/>
        </p:nvSpPr>
        <p:spPr bwMode="auto">
          <a:xfrm>
            <a:off x="35497" y="836712"/>
            <a:ext cx="9181083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it-IT" altLang="it-IT" sz="2400" kern="0">
                <a:solidFill>
                  <a:srgbClr val="FFFFFF"/>
                </a:solidFill>
                <a:latin typeface="Arial"/>
                <a:cs typeface="Arial"/>
              </a:rPr>
              <a:t>Caratteristiche basilari dei tumori</a:t>
            </a:r>
          </a:p>
          <a:p>
            <a:pPr>
              <a:lnSpc>
                <a:spcPct val="150000"/>
              </a:lnSpc>
              <a:defRPr/>
            </a:pPr>
            <a:r>
              <a:rPr lang="it-IT" altLang="it-IT" sz="2400" kern="0">
                <a:solidFill>
                  <a:srgbClr val="FFFFFF"/>
                </a:solidFill>
                <a:latin typeface="Arial"/>
                <a:cs typeface="Arial"/>
              </a:rPr>
              <a:t>Fattori coinvolti nell’insorgenza delle neoplasie:  cause primarie e secondarie</a:t>
            </a:r>
          </a:p>
          <a:p>
            <a:pPr>
              <a:lnSpc>
                <a:spcPct val="150000"/>
              </a:lnSpc>
              <a:defRPr/>
            </a:pPr>
            <a:r>
              <a:rPr lang="it-IT" altLang="it-IT" sz="2400" kern="0">
                <a:solidFill>
                  <a:srgbClr val="FFFFFF"/>
                </a:solidFill>
                <a:latin typeface="Arial"/>
                <a:cs typeface="Arial"/>
              </a:rPr>
              <a:t>Anomalie della differenziazione</a:t>
            </a:r>
          </a:p>
          <a:p>
            <a:pPr>
              <a:lnSpc>
                <a:spcPct val="150000"/>
              </a:lnSpc>
              <a:defRPr/>
            </a:pPr>
            <a:r>
              <a:rPr lang="it-IT" altLang="it-IT" sz="2400" kern="0">
                <a:solidFill>
                  <a:srgbClr val="FFFFFF"/>
                </a:solidFill>
                <a:latin typeface="Arial"/>
                <a:cs typeface="Arial"/>
              </a:rPr>
              <a:t>Classificazione </a:t>
            </a:r>
          </a:p>
          <a:p>
            <a:pPr>
              <a:lnSpc>
                <a:spcPct val="150000"/>
              </a:lnSpc>
              <a:defRPr/>
            </a:pPr>
            <a:r>
              <a:rPr lang="it-IT" altLang="it-IT" sz="2400" kern="0">
                <a:solidFill>
                  <a:srgbClr val="FFFFFF"/>
                </a:solidFill>
                <a:latin typeface="Arial"/>
                <a:cs typeface="Arial"/>
              </a:rPr>
              <a:t>Aspetti peculiari della crescita, progressione </a:t>
            </a:r>
          </a:p>
          <a:p>
            <a:pPr>
              <a:lnSpc>
                <a:spcPct val="150000"/>
              </a:lnSpc>
              <a:defRPr/>
            </a:pPr>
            <a:r>
              <a:rPr lang="it-IT" altLang="it-IT" sz="2400" kern="0">
                <a:solidFill>
                  <a:srgbClr val="FFFFFF"/>
                </a:solidFill>
                <a:latin typeface="Arial"/>
                <a:cs typeface="Arial"/>
              </a:rPr>
              <a:t>Metastasi (vie di disseminazione, sedi preferenziali)</a:t>
            </a:r>
          </a:p>
          <a:p>
            <a:pPr>
              <a:lnSpc>
                <a:spcPct val="150000"/>
              </a:lnSpc>
              <a:defRPr/>
            </a:pPr>
            <a:r>
              <a:rPr lang="it-IT" altLang="it-IT" sz="2400" kern="0">
                <a:solidFill>
                  <a:srgbClr val="FFFFFF"/>
                </a:solidFill>
                <a:latin typeface="Arial"/>
                <a:cs typeface="Arial"/>
              </a:rPr>
              <a:t>Fasi della cancerogenesi: iniziazione, promozione</a:t>
            </a:r>
          </a:p>
          <a:p>
            <a:pPr>
              <a:lnSpc>
                <a:spcPct val="150000"/>
              </a:lnSpc>
              <a:defRPr/>
            </a:pPr>
            <a:r>
              <a:rPr lang="it-IT" altLang="it-IT" sz="2400" kern="0">
                <a:solidFill>
                  <a:srgbClr val="FFFFFF"/>
                </a:solidFill>
                <a:latin typeface="Arial"/>
                <a:cs typeface="Arial"/>
              </a:rPr>
              <a:t>Rapporto tumore-ospite (r. immunitaria, effetti locali e sistemici)</a:t>
            </a:r>
          </a:p>
        </p:txBody>
      </p:sp>
    </p:spTree>
    <p:extLst>
      <p:ext uri="{BB962C8B-B14F-4D97-AF65-F5344CB8AC3E}">
        <p14:creationId xmlns:p14="http://schemas.microsoft.com/office/powerpoint/2010/main" val="8659023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-36512" y="-99392"/>
            <a:ext cx="6491064" cy="576064"/>
          </a:xfrm>
        </p:spPr>
        <p:txBody>
          <a:bodyPr/>
          <a:lstStyle/>
          <a:p>
            <a:r>
              <a:rPr lang="it-IT" sz="3000" dirty="0" err="1">
                <a:solidFill>
                  <a:srgbClr val="FFFF00"/>
                </a:solidFill>
              </a:rPr>
              <a:t>Hallmarks</a:t>
            </a:r>
            <a:r>
              <a:rPr lang="it-IT" sz="3000" dirty="0">
                <a:solidFill>
                  <a:srgbClr val="FFFF00"/>
                </a:solidFill>
              </a:rPr>
              <a:t> of </a:t>
            </a:r>
            <a:r>
              <a:rPr lang="it-IT" sz="3000" dirty="0" err="1">
                <a:solidFill>
                  <a:srgbClr val="FFFF00"/>
                </a:solidFill>
              </a:rPr>
              <a:t>cancer</a:t>
            </a:r>
            <a:r>
              <a:rPr lang="it-IT" sz="3000" dirty="0">
                <a:solidFill>
                  <a:srgbClr val="FFFF00"/>
                </a:solidFill>
              </a:rPr>
              <a:t>: </a:t>
            </a:r>
            <a:r>
              <a:rPr lang="it-IT" sz="3000" dirty="0" err="1">
                <a:solidFill>
                  <a:srgbClr val="FFFF00"/>
                </a:solidFill>
              </a:rPr>
              <a:t>updated</a:t>
            </a:r>
            <a:r>
              <a:rPr lang="it-IT" sz="3000" dirty="0">
                <a:solidFill>
                  <a:srgbClr val="FFFF00"/>
                </a:solidFill>
              </a:rPr>
              <a:t> </a:t>
            </a:r>
            <a:r>
              <a:rPr lang="it-IT" sz="3000" dirty="0" err="1">
                <a:solidFill>
                  <a:srgbClr val="FFFF00"/>
                </a:solidFill>
              </a:rPr>
              <a:t>version</a:t>
            </a:r>
            <a:endParaRPr lang="it-IT" sz="3000" dirty="0">
              <a:solidFill>
                <a:srgbClr val="FFFF00"/>
              </a:solidFill>
            </a:endParaRP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4647F359-C5CE-194E-9F2F-428786592A67}"/>
              </a:ext>
            </a:extLst>
          </p:cNvPr>
          <p:cNvGrpSpPr/>
          <p:nvPr/>
        </p:nvGrpSpPr>
        <p:grpSpPr>
          <a:xfrm>
            <a:off x="395536" y="548680"/>
            <a:ext cx="8316416" cy="6181120"/>
            <a:chOff x="395536" y="548680"/>
            <a:chExt cx="8316416" cy="6181120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548680"/>
              <a:ext cx="8316416" cy="6181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" name="Gruppo 2"/>
            <p:cNvGrpSpPr/>
            <p:nvPr/>
          </p:nvGrpSpPr>
          <p:grpSpPr>
            <a:xfrm>
              <a:off x="4644008" y="3201408"/>
              <a:ext cx="3960440" cy="3467952"/>
              <a:chOff x="4716016" y="3140968"/>
              <a:chExt cx="3960440" cy="3467952"/>
            </a:xfrm>
          </p:grpSpPr>
          <p:sp>
            <p:nvSpPr>
              <p:cNvPr id="4" name="Rettangolo 3"/>
              <p:cNvSpPr/>
              <p:nvPr/>
            </p:nvSpPr>
            <p:spPr bwMode="auto">
              <a:xfrm>
                <a:off x="4716016" y="5888840"/>
                <a:ext cx="2448272" cy="720080"/>
              </a:xfrm>
              <a:prstGeom prst="rect">
                <a:avLst/>
              </a:prstGeom>
              <a:noFill/>
              <a:ln w="571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it-IT" sz="2000">
                  <a:solidFill>
                    <a:srgbClr val="FFFFFF"/>
                  </a:solidFill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5" name="Rettangolo 4"/>
              <p:cNvSpPr/>
              <p:nvPr/>
            </p:nvSpPr>
            <p:spPr bwMode="auto">
              <a:xfrm>
                <a:off x="7020272" y="3140968"/>
                <a:ext cx="1656184" cy="1008112"/>
              </a:xfrm>
              <a:prstGeom prst="rect">
                <a:avLst/>
              </a:prstGeom>
              <a:noFill/>
              <a:ln w="571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it-IT" sz="2000">
                  <a:solidFill>
                    <a:srgbClr val="FFFFFF"/>
                  </a:solidFill>
                  <a:latin typeface="Times New Roman" pitchFamily="18" charset="0"/>
                  <a:cs typeface="Arial" pitchFamily="34" charset="0"/>
                </a:endParaRPr>
              </a:p>
            </p:txBody>
          </p:sp>
        </p:grpSp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4ECEC491-CA46-7E42-967E-93924F839472}"/>
                </a:ext>
              </a:extLst>
            </p:cNvPr>
            <p:cNvSpPr/>
            <p:nvPr/>
          </p:nvSpPr>
          <p:spPr bwMode="auto">
            <a:xfrm>
              <a:off x="2339752" y="620688"/>
              <a:ext cx="2200866" cy="648072"/>
            </a:xfrm>
            <a:prstGeom prst="rect">
              <a:avLst/>
            </a:prstGeom>
            <a:noFill/>
            <a:ln w="571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 sz="2000" dirty="0">
                <a:solidFill>
                  <a:srgbClr val="FFFF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8" name="Rettangolo 7">
              <a:extLst>
                <a:ext uri="{FF2B5EF4-FFF2-40B4-BE49-F238E27FC236}">
                  <a16:creationId xmlns:a16="http://schemas.microsoft.com/office/drawing/2014/main" id="{7DE51654-8A61-D54D-A82F-E6B6E0D0837C}"/>
                </a:ext>
              </a:extLst>
            </p:cNvPr>
            <p:cNvSpPr/>
            <p:nvPr/>
          </p:nvSpPr>
          <p:spPr bwMode="auto">
            <a:xfrm>
              <a:off x="467544" y="3140968"/>
              <a:ext cx="1624802" cy="1068552"/>
            </a:xfrm>
            <a:prstGeom prst="rect">
              <a:avLst/>
            </a:prstGeom>
            <a:noFill/>
            <a:ln w="571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 sz="2000">
                <a:solidFill>
                  <a:srgbClr val="FFFF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</p:grp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78721361-C8E2-0C47-9E0B-EB3EABC477C6}"/>
              </a:ext>
            </a:extLst>
          </p:cNvPr>
          <p:cNvSpPr txBox="1"/>
          <p:nvPr/>
        </p:nvSpPr>
        <p:spPr>
          <a:xfrm>
            <a:off x="6752664" y="35915"/>
            <a:ext cx="2283835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i="1" dirty="0" err="1">
                <a:solidFill>
                  <a:srgbClr val="000000"/>
                </a:solidFill>
                <a:latin typeface="Arial"/>
                <a:cs typeface="Arial"/>
              </a:rPr>
              <a:t>Hanahan&amp;Weinberg</a:t>
            </a:r>
            <a:r>
              <a:rPr lang="it-IT" i="1" dirty="0">
                <a:solidFill>
                  <a:srgbClr val="000000"/>
                </a:solidFill>
                <a:latin typeface="Arial"/>
                <a:cs typeface="Arial"/>
              </a:rPr>
              <a:t> 2011</a:t>
            </a:r>
          </a:p>
        </p:txBody>
      </p:sp>
    </p:spTree>
    <p:extLst>
      <p:ext uri="{BB962C8B-B14F-4D97-AF65-F5344CB8AC3E}">
        <p14:creationId xmlns:p14="http://schemas.microsoft.com/office/powerpoint/2010/main" val="3835868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3" y="-26988"/>
            <a:ext cx="9394825" cy="850901"/>
          </a:xfrm>
        </p:spPr>
        <p:txBody>
          <a:bodyPr/>
          <a:lstStyle/>
          <a:p>
            <a:pPr eaLnBrk="1" hangingPunct="1">
              <a:defRPr/>
            </a:pPr>
            <a:r>
              <a:rPr lang="it-IT" altLang="it-IT" sz="4000">
                <a:solidFill>
                  <a:srgbClr val="FFFF00"/>
                </a:solidFill>
                <a:latin typeface="+mn-lt"/>
              </a:rPr>
              <a:t>Neoplasia: caratteristiche fondamentali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980728"/>
            <a:ext cx="8352928" cy="5472112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it-IT" altLang="it-IT" sz="4000"/>
              <a:t>Accumulo di </a:t>
            </a:r>
            <a:r>
              <a:rPr lang="it-IT" altLang="it-IT" sz="4000" b="1"/>
              <a:t>mutazioni genetiche</a:t>
            </a:r>
          </a:p>
          <a:p>
            <a:pPr eaLnBrk="1" hangingPunct="1"/>
            <a:endParaRPr lang="it-IT" altLang="it-IT" sz="4000"/>
          </a:p>
          <a:p>
            <a:pPr eaLnBrk="1" hangingPunct="1"/>
            <a:r>
              <a:rPr lang="it-IT" altLang="it-IT" sz="4000" b="1"/>
              <a:t>Variabilità</a:t>
            </a:r>
          </a:p>
          <a:p>
            <a:pPr eaLnBrk="1" hangingPunct="1"/>
            <a:endParaRPr lang="it-IT" altLang="it-IT" sz="4000"/>
          </a:p>
          <a:p>
            <a:pPr eaLnBrk="1" hangingPunct="1"/>
            <a:r>
              <a:rPr lang="it-IT" altLang="it-IT" sz="4000"/>
              <a:t>Cause </a:t>
            </a:r>
            <a:r>
              <a:rPr lang="it-IT" altLang="it-IT" sz="4000" b="1"/>
              <a:t>primarie</a:t>
            </a:r>
            <a:r>
              <a:rPr lang="it-IT" altLang="it-IT" sz="4000"/>
              <a:t> e </a:t>
            </a:r>
            <a:r>
              <a:rPr lang="it-IT" altLang="it-IT" sz="4000" b="1"/>
              <a:t>secondarie</a:t>
            </a:r>
          </a:p>
          <a:p>
            <a:pPr eaLnBrk="1" hangingPunct="1"/>
            <a:endParaRPr lang="it-IT" altLang="it-IT" sz="4000"/>
          </a:p>
          <a:p>
            <a:pPr eaLnBrk="1" hangingPunct="1"/>
            <a:r>
              <a:rPr lang="it-IT" altLang="it-IT" sz="4000"/>
              <a:t>Alterazioni della </a:t>
            </a:r>
            <a:r>
              <a:rPr lang="it-IT" altLang="it-IT" sz="4000" b="1"/>
              <a:t>differenziazione</a:t>
            </a:r>
          </a:p>
          <a:p>
            <a:pPr eaLnBrk="1" hangingPunct="1"/>
            <a:endParaRPr lang="it-IT" altLang="it-IT" sz="4000"/>
          </a:p>
          <a:p>
            <a:pPr eaLnBrk="1" hangingPunct="1"/>
            <a:endParaRPr lang="it-IT" altLang="it-IT" sz="4000"/>
          </a:p>
        </p:txBody>
      </p:sp>
      <p:sp>
        <p:nvSpPr>
          <p:cNvPr id="2" name="CasellaDiTesto 1"/>
          <p:cNvSpPr txBox="1"/>
          <p:nvPr/>
        </p:nvSpPr>
        <p:spPr>
          <a:xfrm>
            <a:off x="3628711" y="1983034"/>
            <a:ext cx="3895618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44" indent="-285744">
              <a:buFont typeface="Wingdings" panose="05000000000000000000" pitchFamily="2" charset="2"/>
              <a:buChar char="ü"/>
            </a:pPr>
            <a:r>
              <a:rPr lang="it-IT" sz="3400">
                <a:solidFill>
                  <a:srgbClr val="000000"/>
                </a:solidFill>
                <a:latin typeface="Arial"/>
                <a:cs typeface="Arial"/>
              </a:rPr>
              <a:t>genetica</a:t>
            </a:r>
          </a:p>
          <a:p>
            <a:pPr marL="285744" indent="-285744">
              <a:buFont typeface="Wingdings" panose="05000000000000000000" pitchFamily="2" charset="2"/>
              <a:buChar char="ü"/>
            </a:pPr>
            <a:r>
              <a:rPr lang="it-IT" sz="3400">
                <a:solidFill>
                  <a:srgbClr val="000000"/>
                </a:solidFill>
                <a:latin typeface="Arial"/>
                <a:cs typeface="Arial"/>
              </a:rPr>
              <a:t>fenotipica</a:t>
            </a:r>
          </a:p>
          <a:p>
            <a:pPr marL="285744" indent="-285744">
              <a:buFont typeface="Wingdings" panose="05000000000000000000" pitchFamily="2" charset="2"/>
              <a:buChar char="ü"/>
            </a:pPr>
            <a:r>
              <a:rPr lang="it-IT" sz="3400">
                <a:solidFill>
                  <a:srgbClr val="000000"/>
                </a:solidFill>
                <a:latin typeface="Arial"/>
                <a:cs typeface="Arial"/>
              </a:rPr>
              <a:t>comportamentale</a:t>
            </a:r>
          </a:p>
        </p:txBody>
      </p:sp>
    </p:spTree>
    <p:extLst>
      <p:ext uri="{BB962C8B-B14F-4D97-AF65-F5344CB8AC3E}">
        <p14:creationId xmlns:p14="http://schemas.microsoft.com/office/powerpoint/2010/main" val="1578155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529208" y="-99391"/>
            <a:ext cx="7787208" cy="1143001"/>
          </a:xfrm>
        </p:spPr>
        <p:txBody>
          <a:bodyPr/>
          <a:lstStyle/>
          <a:p>
            <a:pPr eaLnBrk="1" hangingPunct="1">
              <a:defRPr/>
            </a:pPr>
            <a:r>
              <a:rPr lang="it-IT" altLang="it-IT" sz="3400">
                <a:solidFill>
                  <a:srgbClr val="FFFF00"/>
                </a:solidFill>
                <a:latin typeface="+mn-lt"/>
              </a:rPr>
              <a:t>Caratteristiche delle neoplasie: accumulo di mutazioni</a:t>
            </a:r>
          </a:p>
        </p:txBody>
      </p:sp>
      <p:sp>
        <p:nvSpPr>
          <p:cNvPr id="279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52736"/>
            <a:ext cx="9144000" cy="4680520"/>
          </a:xfrm>
        </p:spPr>
        <p:txBody>
          <a:bodyPr/>
          <a:lstStyle/>
          <a:p>
            <a:pPr algn="just" eaLnBrk="1" hangingPunct="1">
              <a:lnSpc>
                <a:spcPct val="85000"/>
              </a:lnSpc>
            </a:pPr>
            <a:r>
              <a:rPr lang="it-IT" altLang="it-IT" sz="3000">
                <a:solidFill>
                  <a:schemeClr val="bg1"/>
                </a:solidFill>
              </a:rPr>
              <a:t>La malattia neoplastica è una </a:t>
            </a:r>
            <a:r>
              <a:rPr lang="it-IT" altLang="it-IT" sz="3000" b="1">
                <a:solidFill>
                  <a:srgbClr val="FFFF00"/>
                </a:solidFill>
              </a:rPr>
              <a:t>patologia del genoma</a:t>
            </a:r>
          </a:p>
          <a:p>
            <a:pPr algn="just" eaLnBrk="1" hangingPunct="1">
              <a:lnSpc>
                <a:spcPct val="85000"/>
              </a:lnSpc>
            </a:pPr>
            <a:endParaRPr lang="it-IT" altLang="it-IT" sz="1051">
              <a:solidFill>
                <a:schemeClr val="bg1"/>
              </a:solidFill>
            </a:endParaRPr>
          </a:p>
          <a:p>
            <a:pPr algn="just" eaLnBrk="1" hangingPunct="1">
              <a:lnSpc>
                <a:spcPct val="85000"/>
              </a:lnSpc>
            </a:pPr>
            <a:r>
              <a:rPr lang="it-IT" altLang="it-IT" sz="3000">
                <a:solidFill>
                  <a:schemeClr val="bg1"/>
                </a:solidFill>
              </a:rPr>
              <a:t>In numerose neoplasie umane sono state evidenziate molteplici mutazioni</a:t>
            </a:r>
          </a:p>
          <a:p>
            <a:pPr algn="just" eaLnBrk="1" hangingPunct="1">
              <a:lnSpc>
                <a:spcPct val="85000"/>
              </a:lnSpc>
            </a:pPr>
            <a:endParaRPr lang="it-IT" altLang="it-IT" sz="1051">
              <a:solidFill>
                <a:schemeClr val="bg1"/>
              </a:solidFill>
            </a:endParaRPr>
          </a:p>
          <a:p>
            <a:pPr algn="just" eaLnBrk="1" hangingPunct="1">
              <a:lnSpc>
                <a:spcPct val="85000"/>
              </a:lnSpc>
            </a:pPr>
            <a:r>
              <a:rPr lang="it-IT" altLang="it-IT" sz="3000">
                <a:solidFill>
                  <a:schemeClr val="bg1"/>
                </a:solidFill>
              </a:rPr>
              <a:t>L’</a:t>
            </a:r>
            <a:r>
              <a:rPr lang="it-IT" altLang="it-IT" sz="3000">
                <a:solidFill>
                  <a:srgbClr val="FFFF00"/>
                </a:solidFill>
              </a:rPr>
              <a:t>accumulo di mutazioni</a:t>
            </a:r>
            <a:r>
              <a:rPr lang="it-IT" altLang="it-IT" sz="3000">
                <a:solidFill>
                  <a:schemeClr val="bg1"/>
                </a:solidFill>
              </a:rPr>
              <a:t> è spesso accompagnato dal </a:t>
            </a:r>
            <a:r>
              <a:rPr lang="it-IT" altLang="it-IT" sz="3000" b="1" u="sng">
                <a:solidFill>
                  <a:schemeClr val="bg1"/>
                </a:solidFill>
              </a:rPr>
              <a:t>peggioramento</a:t>
            </a:r>
          </a:p>
          <a:p>
            <a:pPr algn="just" eaLnBrk="1" hangingPunct="1">
              <a:lnSpc>
                <a:spcPct val="85000"/>
              </a:lnSpc>
            </a:pPr>
            <a:endParaRPr lang="it-IT" altLang="it-IT" sz="1051" b="1" u="sng">
              <a:solidFill>
                <a:schemeClr val="bg1"/>
              </a:solidFill>
            </a:endParaRPr>
          </a:p>
          <a:p>
            <a:pPr lvl="1" algn="just" eaLnBrk="1" hangingPunct="1">
              <a:lnSpc>
                <a:spcPct val="85000"/>
              </a:lnSpc>
            </a:pPr>
            <a:r>
              <a:rPr lang="it-IT" altLang="it-IT">
                <a:solidFill>
                  <a:schemeClr val="bg1"/>
                </a:solidFill>
              </a:rPr>
              <a:t>del </a:t>
            </a:r>
            <a:r>
              <a:rPr lang="it-IT" altLang="it-IT">
                <a:solidFill>
                  <a:srgbClr val="FFFF00"/>
                </a:solidFill>
              </a:rPr>
              <a:t>comportamento biologico</a:t>
            </a:r>
            <a:r>
              <a:rPr lang="it-IT" altLang="it-IT">
                <a:solidFill>
                  <a:schemeClr val="bg1"/>
                </a:solidFill>
              </a:rPr>
              <a:t> dei cloni neoplastici (</a:t>
            </a:r>
            <a:r>
              <a:rPr lang="it-IT" altLang="it-IT">
                <a:solidFill>
                  <a:srgbClr val="FFFF00"/>
                </a:solidFill>
              </a:rPr>
              <a:t>aggressività</a:t>
            </a:r>
            <a:r>
              <a:rPr lang="it-IT" altLang="it-IT">
                <a:solidFill>
                  <a:schemeClr val="bg1"/>
                </a:solidFill>
              </a:rPr>
              <a:t>)</a:t>
            </a:r>
          </a:p>
          <a:p>
            <a:pPr lvl="1" algn="just" eaLnBrk="1" hangingPunct="1">
              <a:lnSpc>
                <a:spcPct val="85000"/>
              </a:lnSpc>
            </a:pPr>
            <a:endParaRPr lang="it-IT" altLang="it-IT" sz="1051">
              <a:solidFill>
                <a:schemeClr val="bg1"/>
              </a:solidFill>
            </a:endParaRPr>
          </a:p>
          <a:p>
            <a:pPr lvl="1" algn="just" eaLnBrk="1" hangingPunct="1">
              <a:lnSpc>
                <a:spcPct val="85000"/>
              </a:lnSpc>
            </a:pPr>
            <a:r>
              <a:rPr lang="it-IT" altLang="it-IT">
                <a:solidFill>
                  <a:schemeClr val="bg1"/>
                </a:solidFill>
              </a:rPr>
              <a:t>delle </a:t>
            </a:r>
            <a:r>
              <a:rPr lang="it-IT" altLang="it-IT">
                <a:solidFill>
                  <a:srgbClr val="FFFF00"/>
                </a:solidFill>
              </a:rPr>
              <a:t>manifestazioni cliniche</a:t>
            </a:r>
            <a:r>
              <a:rPr lang="it-IT" altLang="it-IT">
                <a:solidFill>
                  <a:schemeClr val="bg1"/>
                </a:solidFill>
              </a:rPr>
              <a:t> della malattia</a:t>
            </a:r>
          </a:p>
        </p:txBody>
      </p:sp>
      <p:sp>
        <p:nvSpPr>
          <p:cNvPr id="279556" name="Text Box 4"/>
          <p:cNvSpPr txBox="1">
            <a:spLocks noChangeArrowheads="1"/>
          </p:cNvSpPr>
          <p:nvPr/>
        </p:nvSpPr>
        <p:spPr bwMode="auto">
          <a:xfrm>
            <a:off x="107954" y="5805266"/>
            <a:ext cx="8963025" cy="830997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it-IT" altLang="it-IT" sz="4800">
                <a:solidFill>
                  <a:srgbClr val="000000"/>
                </a:solidFill>
                <a:latin typeface="Arial"/>
              </a:rPr>
              <a:t>PROGRESSIONE TUMORALE</a:t>
            </a:r>
          </a:p>
        </p:txBody>
      </p:sp>
    </p:spTree>
    <p:extLst>
      <p:ext uri="{BB962C8B-B14F-4D97-AF65-F5344CB8AC3E}">
        <p14:creationId xmlns:p14="http://schemas.microsoft.com/office/powerpoint/2010/main" val="2511324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9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79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79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9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9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9555" grpId="0" build="p"/>
      <p:bldP spid="27955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3" y="44625"/>
            <a:ext cx="9071991" cy="633412"/>
          </a:xfrm>
        </p:spPr>
        <p:txBody>
          <a:bodyPr/>
          <a:lstStyle/>
          <a:p>
            <a:pPr eaLnBrk="1" hangingPunct="1">
              <a:defRPr/>
            </a:pPr>
            <a:r>
              <a:rPr lang="it-IT" altLang="it-IT" sz="4000">
                <a:solidFill>
                  <a:srgbClr val="FFFF00"/>
                </a:solidFill>
                <a:latin typeface="+mn-lt"/>
              </a:rPr>
              <a:t>Neoplasie: espressione molto variabile</a:t>
            </a:r>
          </a:p>
        </p:txBody>
      </p:sp>
      <p:sp>
        <p:nvSpPr>
          <p:cNvPr id="280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94336"/>
            <a:ext cx="9144000" cy="4622899"/>
          </a:xfrm>
        </p:spPr>
        <p:txBody>
          <a:bodyPr/>
          <a:lstStyle/>
          <a:p>
            <a:pPr algn="just" eaLnBrk="1" hangingPunct="1">
              <a:defRPr/>
            </a:pPr>
            <a:r>
              <a:rPr lang="it-IT" altLang="it-IT">
                <a:solidFill>
                  <a:schemeClr val="bg1"/>
                </a:solidFill>
              </a:rPr>
              <a:t>Più di 800 variabili </a:t>
            </a:r>
            <a:r>
              <a:rPr lang="it-IT" altLang="it-IT">
                <a:solidFill>
                  <a:srgbClr val="FFFF00"/>
                </a:solidFill>
              </a:rPr>
              <a:t>istologiche</a:t>
            </a:r>
          </a:p>
          <a:p>
            <a:pPr algn="just" eaLnBrk="1" hangingPunct="1">
              <a:defRPr/>
            </a:pPr>
            <a:endParaRPr lang="it-IT" altLang="it-IT" sz="1051">
              <a:solidFill>
                <a:schemeClr val="bg1"/>
              </a:solidFill>
            </a:endParaRPr>
          </a:p>
          <a:p>
            <a:pPr algn="just" eaLnBrk="1" hangingPunct="1">
              <a:defRPr/>
            </a:pPr>
            <a:r>
              <a:rPr lang="it-IT" altLang="it-IT">
                <a:solidFill>
                  <a:schemeClr val="bg1"/>
                </a:solidFill>
              </a:rPr>
              <a:t>Elevata </a:t>
            </a:r>
            <a:r>
              <a:rPr lang="it-IT" altLang="it-IT">
                <a:solidFill>
                  <a:srgbClr val="FFFF00"/>
                </a:solidFill>
              </a:rPr>
              <a:t>variabilità a livello molecolare</a:t>
            </a:r>
            <a:r>
              <a:rPr lang="it-IT" altLang="it-IT">
                <a:solidFill>
                  <a:schemeClr val="bg1"/>
                </a:solidFill>
              </a:rPr>
              <a:t> (per es., molti sottotipi di uno stesso tumore con diverse mutazioni) che può tradursi in tumori dal </a:t>
            </a:r>
            <a:r>
              <a:rPr lang="it-IT" altLang="it-IT" u="sng">
                <a:solidFill>
                  <a:srgbClr val="FFFF00"/>
                </a:solidFill>
              </a:rPr>
              <a:t>comportamento diverso</a:t>
            </a:r>
          </a:p>
          <a:p>
            <a:pPr algn="just" eaLnBrk="1" hangingPunct="1">
              <a:defRPr/>
            </a:pPr>
            <a:endParaRPr lang="it-IT" altLang="it-IT" sz="1200">
              <a:solidFill>
                <a:schemeClr val="bg1"/>
              </a:solidFill>
            </a:endParaRPr>
          </a:p>
          <a:p>
            <a:pPr algn="just" eaLnBrk="1" hangingPunct="1">
              <a:defRPr/>
            </a:pPr>
            <a:r>
              <a:rPr lang="it-IT" altLang="it-IT">
                <a:solidFill>
                  <a:schemeClr val="bg1"/>
                </a:solidFill>
              </a:rPr>
              <a:t>Numerose mutazioni diverse di un singolo gene (per es., nei cancri umani </a:t>
            </a:r>
            <a:r>
              <a:rPr lang="it-IT" altLang="it-IT" b="1">
                <a:solidFill>
                  <a:srgbClr val="FFFF00"/>
                </a:solidFill>
              </a:rPr>
              <a:t>&gt; 10.000</a:t>
            </a:r>
            <a:r>
              <a:rPr lang="it-IT" altLang="it-IT">
                <a:solidFill>
                  <a:schemeClr val="bg1"/>
                </a:solidFill>
              </a:rPr>
              <a:t> mutazioni del gene </a:t>
            </a:r>
            <a:r>
              <a:rPr lang="it-IT" altLang="it-IT" b="1">
                <a:solidFill>
                  <a:srgbClr val="FFFF00"/>
                </a:solidFill>
              </a:rPr>
              <a:t>TP53</a:t>
            </a:r>
            <a:r>
              <a:rPr lang="it-IT" altLang="it-IT">
                <a:solidFill>
                  <a:schemeClr val="bg1"/>
                </a:solidFill>
              </a:rPr>
              <a:t>)</a:t>
            </a:r>
            <a:endParaRPr lang="en-GB" altLang="it-IT">
              <a:solidFill>
                <a:schemeClr val="bg1"/>
              </a:solidFill>
            </a:endParaRPr>
          </a:p>
        </p:txBody>
      </p:sp>
      <p:sp>
        <p:nvSpPr>
          <p:cNvPr id="4" name="CasellaDiTesto 3"/>
          <p:cNvSpPr txBox="1">
            <a:spLocks noChangeArrowheads="1"/>
          </p:cNvSpPr>
          <p:nvPr/>
        </p:nvSpPr>
        <p:spPr bwMode="auto">
          <a:xfrm>
            <a:off x="3203848" y="5477746"/>
            <a:ext cx="5904656" cy="615553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it-IT" altLang="it-IT" sz="3400">
                <a:solidFill>
                  <a:srgbClr val="000000"/>
                </a:solidFill>
                <a:latin typeface="Arial"/>
              </a:rPr>
              <a:t>complicazioni: </a:t>
            </a:r>
            <a:r>
              <a:rPr lang="it-IT" altLang="it-IT" sz="3400" b="1">
                <a:solidFill>
                  <a:srgbClr val="000000"/>
                </a:solidFill>
                <a:latin typeface="Arial"/>
              </a:rPr>
              <a:t>diagnostiche</a:t>
            </a:r>
            <a:endParaRPr lang="it-IT" altLang="it-IT" sz="34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CasellaDiTesto 4"/>
          <p:cNvSpPr txBox="1">
            <a:spLocks noChangeArrowheads="1"/>
          </p:cNvSpPr>
          <p:nvPr/>
        </p:nvSpPr>
        <p:spPr bwMode="auto">
          <a:xfrm>
            <a:off x="3203848" y="6125818"/>
            <a:ext cx="5904656" cy="615553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it-IT" altLang="it-IT" sz="3400">
                <a:solidFill>
                  <a:srgbClr val="000000"/>
                </a:solidFill>
                <a:latin typeface="Arial"/>
              </a:rPr>
              <a:t>possibili vantaggi </a:t>
            </a:r>
            <a:r>
              <a:rPr lang="it-IT" altLang="it-IT" sz="3400" b="1">
                <a:solidFill>
                  <a:srgbClr val="000000"/>
                </a:solidFill>
                <a:latin typeface="Arial"/>
              </a:rPr>
              <a:t>terapeutici</a:t>
            </a:r>
          </a:p>
        </p:txBody>
      </p:sp>
    </p:spTree>
    <p:extLst>
      <p:ext uri="{BB962C8B-B14F-4D97-AF65-F5344CB8AC3E}">
        <p14:creationId xmlns:p14="http://schemas.microsoft.com/office/powerpoint/2010/main" val="1273278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80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0579" grpId="0" build="p"/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o 12"/>
          <p:cNvGrpSpPr/>
          <p:nvPr/>
        </p:nvGrpSpPr>
        <p:grpSpPr>
          <a:xfrm>
            <a:off x="979876" y="534146"/>
            <a:ext cx="7192527" cy="5631161"/>
            <a:chOff x="979873" y="174103"/>
            <a:chExt cx="7192527" cy="5631161"/>
          </a:xfrm>
        </p:grpSpPr>
        <p:pic>
          <p:nvPicPr>
            <p:cNvPr id="32770" name="Picture 2" descr="Immagine correlat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9873" y="174103"/>
              <a:ext cx="7192527" cy="56311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Ovale 1"/>
            <p:cNvSpPr/>
            <p:nvPr/>
          </p:nvSpPr>
          <p:spPr bwMode="auto">
            <a:xfrm>
              <a:off x="2420033" y="3645024"/>
              <a:ext cx="936104" cy="576064"/>
            </a:xfrm>
            <a:prstGeom prst="ellips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 sz="2000">
                <a:solidFill>
                  <a:srgbClr val="FFFF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8" name="Ovale 7"/>
            <p:cNvSpPr/>
            <p:nvPr/>
          </p:nvSpPr>
          <p:spPr bwMode="auto">
            <a:xfrm>
              <a:off x="2780073" y="4869160"/>
              <a:ext cx="1080120" cy="648072"/>
            </a:xfrm>
            <a:prstGeom prst="ellips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 sz="2000">
                <a:solidFill>
                  <a:srgbClr val="FFFF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</p:grpSp>
      <p:grpSp>
        <p:nvGrpSpPr>
          <p:cNvPr id="10" name="Gruppo 9"/>
          <p:cNvGrpSpPr/>
          <p:nvPr/>
        </p:nvGrpSpPr>
        <p:grpSpPr>
          <a:xfrm>
            <a:off x="43769" y="3284984"/>
            <a:ext cx="2304256" cy="1728192"/>
            <a:chOff x="35496" y="3429000"/>
            <a:chExt cx="2304256" cy="1728192"/>
          </a:xfrm>
        </p:grpSpPr>
        <p:pic>
          <p:nvPicPr>
            <p:cNvPr id="3074" name="Picture 2" descr="Risultati immagini per breast duct histology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3429000"/>
              <a:ext cx="2304256" cy="1728192"/>
            </a:xfrm>
            <a:prstGeom prst="rect">
              <a:avLst/>
            </a:prstGeom>
            <a:noFill/>
            <a:ln>
              <a:solidFill>
                <a:srgbClr val="0000FF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CasellaDiTesto 6"/>
            <p:cNvSpPr txBox="1"/>
            <p:nvPr/>
          </p:nvSpPr>
          <p:spPr>
            <a:xfrm>
              <a:off x="71688" y="3450487"/>
              <a:ext cx="1827743" cy="33855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FF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it-IT" sz="1600">
                  <a:solidFill>
                    <a:srgbClr val="000000"/>
                  </a:solidFill>
                  <a:latin typeface="Arial"/>
                  <a:cs typeface="Arial"/>
                </a:rPr>
                <a:t>duct cross section</a:t>
              </a:r>
            </a:p>
          </p:txBody>
        </p:sp>
      </p:grpSp>
      <p:grpSp>
        <p:nvGrpSpPr>
          <p:cNvPr id="9" name="Gruppo 8"/>
          <p:cNvGrpSpPr/>
          <p:nvPr/>
        </p:nvGrpSpPr>
        <p:grpSpPr>
          <a:xfrm>
            <a:off x="395536" y="5085185"/>
            <a:ext cx="2304256" cy="1728192"/>
            <a:chOff x="5450054" y="5013176"/>
            <a:chExt cx="2304256" cy="1728192"/>
          </a:xfrm>
        </p:grpSpPr>
        <p:pic>
          <p:nvPicPr>
            <p:cNvPr id="3078" name="Picture 6" descr="Stacks Image 5841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50054" y="5013176"/>
              <a:ext cx="2304256" cy="1728192"/>
            </a:xfrm>
            <a:prstGeom prst="rect">
              <a:avLst/>
            </a:prstGeom>
            <a:noFill/>
            <a:ln>
              <a:solidFill>
                <a:srgbClr val="0000FF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CasellaDiTesto 11"/>
            <p:cNvSpPr txBox="1"/>
            <p:nvPr/>
          </p:nvSpPr>
          <p:spPr>
            <a:xfrm>
              <a:off x="5594070" y="6381328"/>
              <a:ext cx="2102191" cy="33855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FF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600">
                  <a:solidFill>
                    <a:srgbClr val="000000"/>
                  </a:solidFill>
                  <a:latin typeface="Arial"/>
                  <a:cs typeface="Arial"/>
                </a:rPr>
                <a:t>lobule cross section</a:t>
              </a:r>
            </a:p>
          </p:txBody>
        </p:sp>
      </p:grpSp>
      <p:sp>
        <p:nvSpPr>
          <p:cNvPr id="11" name="CasellaDiTesto 10"/>
          <p:cNvSpPr txBox="1"/>
          <p:nvPr/>
        </p:nvSpPr>
        <p:spPr>
          <a:xfrm>
            <a:off x="251520" y="140443"/>
            <a:ext cx="8784976" cy="1200329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sz="2400">
                <a:solidFill>
                  <a:srgbClr val="000000"/>
                </a:solidFill>
                <a:latin typeface="Arial"/>
                <a:cs typeface="Arial"/>
              </a:rPr>
              <a:t>The </a:t>
            </a:r>
            <a:r>
              <a:rPr lang="it-IT" sz="2400" b="1">
                <a:solidFill>
                  <a:srgbClr val="FF0000"/>
                </a:solidFill>
                <a:latin typeface="Arial"/>
                <a:cs typeface="Arial"/>
              </a:rPr>
              <a:t>epithelial compartments</a:t>
            </a:r>
            <a:r>
              <a:rPr lang="it-IT" sz="2400">
                <a:solidFill>
                  <a:srgbClr val="000000"/>
                </a:solidFill>
                <a:latin typeface="Arial"/>
                <a:cs typeface="Arial"/>
              </a:rPr>
              <a:t> (ducts and secretory lobules) are mainly affected in breast tumors, the </a:t>
            </a:r>
            <a:r>
              <a:rPr lang="it-IT" sz="2400" b="1">
                <a:solidFill>
                  <a:srgbClr val="000000"/>
                </a:solidFill>
                <a:latin typeface="Arial"/>
                <a:cs typeface="Arial"/>
              </a:rPr>
              <a:t>most common</a:t>
            </a:r>
            <a:r>
              <a:rPr lang="it-IT" sz="2400">
                <a:solidFill>
                  <a:srgbClr val="000000"/>
                </a:solidFill>
                <a:latin typeface="Arial"/>
                <a:cs typeface="Arial"/>
              </a:rPr>
              <a:t> female neoplasia  </a:t>
            </a:r>
          </a:p>
        </p:txBody>
      </p:sp>
    </p:spTree>
    <p:extLst>
      <p:ext uri="{BB962C8B-B14F-4D97-AF65-F5344CB8AC3E}">
        <p14:creationId xmlns:p14="http://schemas.microsoft.com/office/powerpoint/2010/main" val="42471326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o 4"/>
          <p:cNvGrpSpPr/>
          <p:nvPr/>
        </p:nvGrpSpPr>
        <p:grpSpPr>
          <a:xfrm>
            <a:off x="4676683" y="82618"/>
            <a:ext cx="4359814" cy="3418389"/>
            <a:chOff x="35496" y="3654317"/>
            <a:chExt cx="4207763" cy="3159060"/>
          </a:xfrm>
        </p:grpSpPr>
        <p:pic>
          <p:nvPicPr>
            <p:cNvPr id="1030" name="Picture 6" descr="Immagine correlat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3654317"/>
              <a:ext cx="4207763" cy="31590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CasellaDiTesto 7"/>
            <p:cNvSpPr txBox="1"/>
            <p:nvPr/>
          </p:nvSpPr>
          <p:spPr>
            <a:xfrm>
              <a:off x="1612343" y="6381328"/>
              <a:ext cx="2604074" cy="34131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it-IT">
                  <a:solidFill>
                    <a:srgbClr val="000000"/>
                  </a:solidFill>
                  <a:latin typeface="Arial"/>
                  <a:cs typeface="Arial"/>
                </a:rPr>
                <a:t>fibroadenoma (benigno) </a:t>
              </a:r>
            </a:p>
          </p:txBody>
        </p:sp>
      </p:grpSp>
      <p:pic>
        <p:nvPicPr>
          <p:cNvPr id="4" name="Picture 2" descr="Immagine correla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9" y="82621"/>
            <a:ext cx="4560441" cy="3418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uppo 14"/>
          <p:cNvGrpSpPr/>
          <p:nvPr/>
        </p:nvGrpSpPr>
        <p:grpSpPr>
          <a:xfrm>
            <a:off x="35496" y="3573015"/>
            <a:ext cx="9001000" cy="3159060"/>
            <a:chOff x="35496" y="3573015"/>
            <a:chExt cx="9001000" cy="3159060"/>
          </a:xfrm>
        </p:grpSpPr>
        <p:grpSp>
          <p:nvGrpSpPr>
            <p:cNvPr id="6" name="Gruppo 5"/>
            <p:cNvGrpSpPr/>
            <p:nvPr/>
          </p:nvGrpSpPr>
          <p:grpSpPr>
            <a:xfrm>
              <a:off x="4676681" y="3573016"/>
              <a:ext cx="4359815" cy="3159059"/>
              <a:chOff x="4283967" y="3654317"/>
              <a:chExt cx="4785505" cy="3159059"/>
            </a:xfrm>
          </p:grpSpPr>
          <p:pic>
            <p:nvPicPr>
              <p:cNvPr id="1034" name="Picture 10" descr="Risultati immagini per tubular adenocarcinoma breast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rightnessContrast bright="12000" contrast="9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83967" y="3654317"/>
                <a:ext cx="4785505" cy="315905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" name="CasellaDiTesto 1"/>
              <p:cNvSpPr txBox="1"/>
              <p:nvPr/>
            </p:nvSpPr>
            <p:spPr>
              <a:xfrm>
                <a:off x="5000178" y="6381329"/>
                <a:ext cx="4026119" cy="3693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>
                    <a:solidFill>
                      <a:srgbClr val="000000"/>
                    </a:solidFill>
                    <a:latin typeface="Arial"/>
                    <a:cs typeface="Arial"/>
                  </a:rPr>
                  <a:t>adenocarcinoma duttale invasivo</a:t>
                </a:r>
              </a:p>
            </p:txBody>
          </p:sp>
        </p:grpSp>
        <p:grpSp>
          <p:nvGrpSpPr>
            <p:cNvPr id="13" name="Gruppo 12"/>
            <p:cNvGrpSpPr/>
            <p:nvPr/>
          </p:nvGrpSpPr>
          <p:grpSpPr>
            <a:xfrm>
              <a:off x="35496" y="3573015"/>
              <a:ext cx="4560441" cy="3159059"/>
              <a:chOff x="0" y="3573017"/>
              <a:chExt cx="4509689" cy="3126842"/>
            </a:xfrm>
          </p:grpSpPr>
          <p:pic>
            <p:nvPicPr>
              <p:cNvPr id="12" name="Picture 6" descr="Risultati immagini per breast lobular adenocarcinoma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573017"/>
                <a:ext cx="4509689" cy="31268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0" name="CasellaDiTesto 19"/>
              <p:cNvSpPr txBox="1"/>
              <p:nvPr/>
            </p:nvSpPr>
            <p:spPr>
              <a:xfrm>
                <a:off x="0" y="6281416"/>
                <a:ext cx="3667979" cy="36556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>
                    <a:solidFill>
                      <a:srgbClr val="000000"/>
                    </a:solidFill>
                    <a:latin typeface="Arial"/>
                    <a:cs typeface="Arial"/>
                  </a:rPr>
                  <a:t>adenocarcinoma lobulare invasivo</a:t>
                </a:r>
              </a:p>
            </p:txBody>
          </p:sp>
        </p:grpSp>
        <p:sp>
          <p:nvSpPr>
            <p:cNvPr id="14" name="CasellaDiTesto 13"/>
            <p:cNvSpPr txBox="1"/>
            <p:nvPr/>
          </p:nvSpPr>
          <p:spPr>
            <a:xfrm>
              <a:off x="3887784" y="6207695"/>
              <a:ext cx="1260281" cy="4616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it-IT" sz="2400" b="1">
                  <a:solidFill>
                    <a:srgbClr val="FF0000"/>
                  </a:solidFill>
                  <a:latin typeface="Arial"/>
                  <a:cs typeface="Arial"/>
                </a:rPr>
                <a:t>maligni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07194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07504" y="4509123"/>
            <a:ext cx="8928992" cy="2246769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457189" indent="-457189" algn="just">
              <a:buFont typeface="+mj-lt"/>
              <a:buAutoNum type="alphaLcPeriod"/>
            </a:pPr>
            <a:r>
              <a:rPr lang="en-US" sz="2000" b="1">
                <a:solidFill>
                  <a:srgbClr val="FFFF00"/>
                </a:solidFill>
                <a:latin typeface="Arial"/>
                <a:cs typeface="Arial"/>
              </a:rPr>
              <a:t>Estrogen receptor (ER) </a:t>
            </a:r>
            <a:r>
              <a:rPr lang="en-US" sz="2000">
                <a:solidFill>
                  <a:srgbClr val="FFFFFF"/>
                </a:solidFill>
                <a:latin typeface="Arial"/>
                <a:cs typeface="Arial"/>
              </a:rPr>
              <a:t>signaling is involved in the activation of genes regulating cell cycle progression (such as c-myc, cyclin D, etc.)</a:t>
            </a:r>
            <a:endParaRPr lang="en-US" sz="2000" b="1">
              <a:solidFill>
                <a:srgbClr val="FFFF00"/>
              </a:solidFill>
              <a:latin typeface="Arial"/>
              <a:cs typeface="Arial"/>
            </a:endParaRPr>
          </a:p>
          <a:p>
            <a:pPr marL="457189" indent="-457189" algn="just">
              <a:buFont typeface="+mj-lt"/>
              <a:buAutoNum type="alphaLcPeriod"/>
            </a:pPr>
            <a:r>
              <a:rPr lang="en-US" sz="2000" b="1">
                <a:solidFill>
                  <a:srgbClr val="FFFF00"/>
                </a:solidFill>
                <a:latin typeface="Arial"/>
                <a:cs typeface="Arial"/>
              </a:rPr>
              <a:t>Progesterone receptor</a:t>
            </a:r>
            <a:r>
              <a:rPr lang="en-US" sz="20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000" b="1">
                <a:solidFill>
                  <a:srgbClr val="FFFF00"/>
                </a:solidFill>
                <a:latin typeface="Arial"/>
                <a:cs typeface="Arial"/>
              </a:rPr>
              <a:t>(PR)</a:t>
            </a:r>
            <a:r>
              <a:rPr lang="en-US" sz="2000">
                <a:solidFill>
                  <a:srgbClr val="FFFFFF"/>
                </a:solidFill>
                <a:latin typeface="Arial"/>
                <a:cs typeface="Arial"/>
              </a:rPr>
              <a:t> signaling is involved in the activation of c-SRC/MAPK signaling that promotes cell proliferation</a:t>
            </a:r>
          </a:p>
          <a:p>
            <a:pPr algn="just"/>
            <a:r>
              <a:rPr lang="en-US" sz="2000">
                <a:solidFill>
                  <a:srgbClr val="FFFFFF"/>
                </a:solidFill>
                <a:latin typeface="Arial"/>
                <a:cs typeface="Arial"/>
              </a:rPr>
              <a:t>The ER and PR status has been used as a </a:t>
            </a:r>
            <a:r>
              <a:rPr lang="en-US" sz="2000" b="1">
                <a:solidFill>
                  <a:srgbClr val="FFFF00"/>
                </a:solidFill>
                <a:latin typeface="Arial"/>
                <a:cs typeface="Arial"/>
              </a:rPr>
              <a:t>predictor</a:t>
            </a:r>
            <a:r>
              <a:rPr lang="en-US" sz="2000">
                <a:solidFill>
                  <a:srgbClr val="FFFFFF"/>
                </a:solidFill>
                <a:latin typeface="Arial"/>
                <a:cs typeface="Arial"/>
              </a:rPr>
              <a:t> of breast carcinoma </a:t>
            </a:r>
            <a:r>
              <a:rPr lang="en-US" sz="2000">
                <a:solidFill>
                  <a:srgbClr val="FFFF00"/>
                </a:solidFill>
                <a:latin typeface="Arial"/>
                <a:cs typeface="Arial"/>
              </a:rPr>
              <a:t>responsiveness to endocrine therapy</a:t>
            </a:r>
          </a:p>
          <a:p>
            <a:pPr marL="457189" indent="-457189" algn="just">
              <a:buFont typeface="+mj-lt"/>
              <a:buAutoNum type="alphaLcPeriod" startAt="3"/>
            </a:pPr>
            <a:r>
              <a:rPr lang="en-US" sz="2000" b="1">
                <a:solidFill>
                  <a:srgbClr val="FFFF00"/>
                </a:solidFill>
                <a:latin typeface="Arial"/>
                <a:cs typeface="Arial"/>
              </a:rPr>
              <a:t>Negative control</a:t>
            </a:r>
            <a:endParaRPr lang="it-IT" sz="2000" b="1">
              <a:solidFill>
                <a:srgbClr val="FFFF00"/>
              </a:solidFill>
              <a:latin typeface="Arial"/>
              <a:cs typeface="Arial"/>
            </a:endParaRPr>
          </a:p>
        </p:txBody>
      </p:sp>
      <p:grpSp>
        <p:nvGrpSpPr>
          <p:cNvPr id="7" name="Gruppo 6"/>
          <p:cNvGrpSpPr/>
          <p:nvPr/>
        </p:nvGrpSpPr>
        <p:grpSpPr>
          <a:xfrm>
            <a:off x="754709" y="116633"/>
            <a:ext cx="7705725" cy="4343401"/>
            <a:chOff x="539552" y="116632"/>
            <a:chExt cx="7705725" cy="4343400"/>
          </a:xfrm>
        </p:grpSpPr>
        <p:pic>
          <p:nvPicPr>
            <p:cNvPr id="2054" name="Picture 6" descr="Figure 2: Luminal A subtype. (a) Estrogen receptor positivity, (b) progesterone receptor positivity, and (c) human epidermal growth factor receptor 2/neu negativity (×400)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552" y="116632"/>
              <a:ext cx="7705725" cy="4343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CasellaDiTesto 4"/>
            <p:cNvSpPr txBox="1"/>
            <p:nvPr/>
          </p:nvSpPr>
          <p:spPr>
            <a:xfrm>
              <a:off x="899592" y="4067780"/>
              <a:ext cx="704039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it-IT" b="1">
                  <a:solidFill>
                    <a:srgbClr val="000000"/>
                  </a:solidFill>
                  <a:latin typeface="Arial"/>
                  <a:cs typeface="Arial"/>
                </a:rPr>
                <a:t>ER +</a:t>
              </a:r>
            </a:p>
          </p:txBody>
        </p:sp>
        <p:sp>
          <p:nvSpPr>
            <p:cNvPr id="9" name="CasellaDiTesto 8"/>
            <p:cNvSpPr txBox="1"/>
            <p:nvPr/>
          </p:nvSpPr>
          <p:spPr>
            <a:xfrm>
              <a:off x="3491880" y="4067780"/>
              <a:ext cx="704039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it-IT" b="1">
                  <a:solidFill>
                    <a:srgbClr val="000000"/>
                  </a:solidFill>
                  <a:latin typeface="Arial"/>
                  <a:cs typeface="Arial"/>
                </a:rPr>
                <a:t>PR +</a:t>
              </a:r>
            </a:p>
          </p:txBody>
        </p:sp>
      </p:grpSp>
      <p:sp>
        <p:nvSpPr>
          <p:cNvPr id="6" name="CasellaDiTesto 5"/>
          <p:cNvSpPr txBox="1"/>
          <p:nvPr/>
        </p:nvSpPr>
        <p:spPr>
          <a:xfrm>
            <a:off x="35496" y="45786"/>
            <a:ext cx="9036496" cy="477054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200" b="1" dirty="0" err="1">
                <a:solidFill>
                  <a:srgbClr val="000000"/>
                </a:solidFill>
                <a:latin typeface="Arial"/>
                <a:cs typeface="Arial"/>
              </a:rPr>
              <a:t>Breast</a:t>
            </a:r>
            <a:r>
              <a:rPr lang="it-IT" sz="2200" b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it-IT" sz="2200" b="1" dirty="0" err="1">
                <a:solidFill>
                  <a:srgbClr val="000000"/>
                </a:solidFill>
                <a:latin typeface="Arial"/>
                <a:cs typeface="Arial"/>
              </a:rPr>
              <a:t>cancer</a:t>
            </a:r>
            <a:r>
              <a:rPr lang="it-IT" sz="2200" dirty="0">
                <a:solidFill>
                  <a:srgbClr val="000000"/>
                </a:solidFill>
                <a:latin typeface="Arial"/>
                <a:cs typeface="Arial"/>
              </a:rPr>
              <a:t>: </a:t>
            </a:r>
            <a:r>
              <a:rPr lang="it-IT" sz="2200" dirty="0" err="1">
                <a:solidFill>
                  <a:srgbClr val="000000"/>
                </a:solidFill>
                <a:latin typeface="Arial"/>
                <a:cs typeface="Arial"/>
              </a:rPr>
              <a:t>immunohistochemistry</a:t>
            </a:r>
            <a:r>
              <a:rPr lang="it-IT" sz="2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it-IT" sz="2200" dirty="0" err="1">
                <a:solidFill>
                  <a:srgbClr val="000000"/>
                </a:solidFill>
                <a:latin typeface="Arial"/>
                <a:cs typeface="Arial"/>
              </a:rPr>
              <a:t>detects</a:t>
            </a:r>
            <a:r>
              <a:rPr lang="it-IT" sz="2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it-IT" sz="2500" b="1" dirty="0" err="1">
                <a:solidFill>
                  <a:srgbClr val="000000"/>
                </a:solidFill>
                <a:latin typeface="Arial"/>
                <a:cs typeface="Arial"/>
              </a:rPr>
              <a:t>hormone</a:t>
            </a:r>
            <a:r>
              <a:rPr lang="it-IT" sz="2500" b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it-IT" sz="2500" b="1" dirty="0" err="1">
                <a:solidFill>
                  <a:srgbClr val="000000"/>
                </a:solidFill>
                <a:latin typeface="Arial"/>
                <a:cs typeface="Arial"/>
              </a:rPr>
              <a:t>receptors</a:t>
            </a:r>
            <a:endParaRPr lang="it-IT" sz="25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6316233" y="4067780"/>
            <a:ext cx="110799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b="1">
                <a:solidFill>
                  <a:srgbClr val="000000"/>
                </a:solidFill>
                <a:latin typeface="Arial"/>
                <a:cs typeface="Arial"/>
              </a:rPr>
              <a:t>ER-/PR -</a:t>
            </a:r>
          </a:p>
        </p:txBody>
      </p:sp>
    </p:spTree>
    <p:extLst>
      <p:ext uri="{BB962C8B-B14F-4D97-AF65-F5344CB8AC3E}">
        <p14:creationId xmlns:p14="http://schemas.microsoft.com/office/powerpoint/2010/main" val="440687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3" y="-26988"/>
            <a:ext cx="9394825" cy="850901"/>
          </a:xfrm>
        </p:spPr>
        <p:txBody>
          <a:bodyPr/>
          <a:lstStyle/>
          <a:p>
            <a:pPr eaLnBrk="1" hangingPunct="1">
              <a:defRPr/>
            </a:pPr>
            <a:r>
              <a:rPr lang="it-IT" altLang="it-IT" sz="4000">
                <a:solidFill>
                  <a:srgbClr val="FFFF00"/>
                </a:solidFill>
                <a:latin typeface="+mn-lt"/>
              </a:rPr>
              <a:t>Neoplasia: caratteristiche fondamentali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980728"/>
            <a:ext cx="8352928" cy="5472112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it-IT" altLang="it-IT" sz="4000"/>
              <a:t>Accumulo di </a:t>
            </a:r>
            <a:r>
              <a:rPr lang="it-IT" altLang="it-IT" sz="4000" b="1"/>
              <a:t>mutazioni genetiche</a:t>
            </a:r>
          </a:p>
          <a:p>
            <a:pPr eaLnBrk="1" hangingPunct="1"/>
            <a:endParaRPr lang="it-IT" altLang="it-IT" sz="4000"/>
          </a:p>
          <a:p>
            <a:pPr eaLnBrk="1" hangingPunct="1"/>
            <a:r>
              <a:rPr lang="it-IT" altLang="it-IT" sz="4000" b="1"/>
              <a:t>Variabilità</a:t>
            </a:r>
          </a:p>
          <a:p>
            <a:pPr eaLnBrk="1" hangingPunct="1"/>
            <a:endParaRPr lang="it-IT" altLang="it-IT" sz="4000"/>
          </a:p>
          <a:p>
            <a:pPr eaLnBrk="1" hangingPunct="1"/>
            <a:r>
              <a:rPr lang="it-IT" altLang="it-IT" sz="4000">
                <a:solidFill>
                  <a:srgbClr val="FF0000"/>
                </a:solidFill>
              </a:rPr>
              <a:t>Cause </a:t>
            </a:r>
            <a:r>
              <a:rPr lang="it-IT" altLang="it-IT" sz="4000" b="1">
                <a:solidFill>
                  <a:srgbClr val="FF0000"/>
                </a:solidFill>
              </a:rPr>
              <a:t>primarie</a:t>
            </a:r>
            <a:r>
              <a:rPr lang="it-IT" altLang="it-IT" sz="4000">
                <a:solidFill>
                  <a:srgbClr val="FF0000"/>
                </a:solidFill>
              </a:rPr>
              <a:t> e </a:t>
            </a:r>
            <a:r>
              <a:rPr lang="it-IT" altLang="it-IT" sz="4000" b="1">
                <a:solidFill>
                  <a:srgbClr val="FF0000"/>
                </a:solidFill>
              </a:rPr>
              <a:t>secondarie</a:t>
            </a:r>
          </a:p>
          <a:p>
            <a:pPr eaLnBrk="1" hangingPunct="1"/>
            <a:endParaRPr lang="it-IT" altLang="it-IT" sz="4000"/>
          </a:p>
          <a:p>
            <a:pPr eaLnBrk="1" hangingPunct="1"/>
            <a:r>
              <a:rPr lang="it-IT" altLang="it-IT" sz="4000"/>
              <a:t>Alterazioni della </a:t>
            </a:r>
            <a:r>
              <a:rPr lang="it-IT" altLang="it-IT" sz="4000" b="1"/>
              <a:t>differenziazione</a:t>
            </a:r>
          </a:p>
          <a:p>
            <a:pPr eaLnBrk="1" hangingPunct="1"/>
            <a:endParaRPr lang="it-IT" altLang="it-IT" sz="4000"/>
          </a:p>
          <a:p>
            <a:pPr eaLnBrk="1" hangingPunct="1"/>
            <a:endParaRPr lang="it-IT" altLang="it-IT" sz="4000"/>
          </a:p>
        </p:txBody>
      </p:sp>
      <p:sp>
        <p:nvSpPr>
          <p:cNvPr id="2" name="CasellaDiTesto 1"/>
          <p:cNvSpPr txBox="1"/>
          <p:nvPr/>
        </p:nvSpPr>
        <p:spPr>
          <a:xfrm>
            <a:off x="3628711" y="1983034"/>
            <a:ext cx="3895618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44" indent="-285744">
              <a:buFont typeface="Wingdings" panose="05000000000000000000" pitchFamily="2" charset="2"/>
              <a:buChar char="ü"/>
            </a:pPr>
            <a:r>
              <a:rPr lang="it-IT" sz="3400">
                <a:solidFill>
                  <a:srgbClr val="000000"/>
                </a:solidFill>
                <a:latin typeface="Arial"/>
                <a:cs typeface="Arial"/>
              </a:rPr>
              <a:t>genetica</a:t>
            </a:r>
          </a:p>
          <a:p>
            <a:pPr marL="285744" indent="-285744">
              <a:buFont typeface="Wingdings" panose="05000000000000000000" pitchFamily="2" charset="2"/>
              <a:buChar char="ü"/>
            </a:pPr>
            <a:r>
              <a:rPr lang="it-IT" sz="3400">
                <a:solidFill>
                  <a:srgbClr val="000000"/>
                </a:solidFill>
                <a:latin typeface="Arial"/>
                <a:cs typeface="Arial"/>
              </a:rPr>
              <a:t>fenotipica</a:t>
            </a:r>
          </a:p>
          <a:p>
            <a:pPr marL="285744" indent="-285744">
              <a:buFont typeface="Wingdings" panose="05000000000000000000" pitchFamily="2" charset="2"/>
              <a:buChar char="ü"/>
            </a:pPr>
            <a:r>
              <a:rPr lang="it-IT" sz="3400">
                <a:solidFill>
                  <a:srgbClr val="000000"/>
                </a:solidFill>
                <a:latin typeface="Arial"/>
                <a:cs typeface="Arial"/>
              </a:rPr>
              <a:t>comportamentale</a:t>
            </a:r>
          </a:p>
        </p:txBody>
      </p:sp>
      <p:sp>
        <p:nvSpPr>
          <p:cNvPr id="3" name="Ovale 2"/>
          <p:cNvSpPr/>
          <p:nvPr/>
        </p:nvSpPr>
        <p:spPr bwMode="auto">
          <a:xfrm>
            <a:off x="8460432" y="6525344"/>
            <a:ext cx="216024" cy="144016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2000">
              <a:solidFill>
                <a:srgbClr val="FFFFFF"/>
              </a:solidFill>
              <a:latin typeface="Times New Roman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97325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2603858" y="764704"/>
            <a:ext cx="3408305" cy="553998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it-IT" sz="3000">
                <a:solidFill>
                  <a:srgbClr val="000000"/>
                </a:solidFill>
                <a:latin typeface="Arial"/>
                <a:cs typeface="Arial"/>
              </a:rPr>
              <a:t>Sostanze chimiche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2615527" y="1412776"/>
            <a:ext cx="2082621" cy="553998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it-IT" sz="3000">
                <a:solidFill>
                  <a:srgbClr val="000000"/>
                </a:solidFill>
                <a:latin typeface="Arial"/>
                <a:cs typeface="Arial"/>
              </a:rPr>
              <a:t>Radiazioni 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107504" y="1196754"/>
            <a:ext cx="2304256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3000" b="1">
                <a:solidFill>
                  <a:srgbClr val="000000"/>
                </a:solidFill>
                <a:latin typeface="Arial"/>
                <a:cs typeface="Arial"/>
              </a:rPr>
              <a:t>CAUSE PRIMARIE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2603601" y="2060848"/>
            <a:ext cx="1802096" cy="553998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it-IT" sz="3000">
                <a:solidFill>
                  <a:srgbClr val="000000"/>
                </a:solidFill>
                <a:latin typeface="Arial"/>
                <a:cs typeface="Arial"/>
              </a:rPr>
              <a:t>Virus (…)</a:t>
            </a:r>
          </a:p>
        </p:txBody>
      </p:sp>
      <p:grpSp>
        <p:nvGrpSpPr>
          <p:cNvPr id="3" name="Gruppo 2"/>
          <p:cNvGrpSpPr/>
          <p:nvPr/>
        </p:nvGrpSpPr>
        <p:grpSpPr>
          <a:xfrm>
            <a:off x="107506" y="2980112"/>
            <a:ext cx="8940887" cy="3708415"/>
            <a:chOff x="107504" y="2980109"/>
            <a:chExt cx="8940886" cy="3708414"/>
          </a:xfrm>
        </p:grpSpPr>
        <p:sp>
          <p:nvSpPr>
            <p:cNvPr id="9" name="CasellaDiTesto 8"/>
            <p:cNvSpPr txBox="1"/>
            <p:nvPr/>
          </p:nvSpPr>
          <p:spPr>
            <a:xfrm>
              <a:off x="931303" y="2980109"/>
              <a:ext cx="7745154" cy="138499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it-IT" sz="2800" b="1">
                  <a:solidFill>
                    <a:srgbClr val="000000"/>
                  </a:solidFill>
                  <a:latin typeface="Arial"/>
                  <a:cs typeface="Arial"/>
                </a:rPr>
                <a:t>CAUSE SECONDARIE:</a:t>
              </a:r>
            </a:p>
            <a:p>
              <a:pPr algn="just"/>
              <a:r>
                <a:rPr lang="it-IT" sz="2800">
                  <a:solidFill>
                    <a:srgbClr val="000000"/>
                  </a:solidFill>
                  <a:latin typeface="Arial"/>
                  <a:cs typeface="Arial"/>
                </a:rPr>
                <a:t>possono facilitare l’azione delle cause primarie o rappresentare un importante fattore di rischio</a:t>
              </a:r>
            </a:p>
          </p:txBody>
        </p:sp>
        <p:sp>
          <p:nvSpPr>
            <p:cNvPr id="11" name="CasellaDiTesto 10"/>
            <p:cNvSpPr txBox="1"/>
            <p:nvPr/>
          </p:nvSpPr>
          <p:spPr>
            <a:xfrm>
              <a:off x="107504" y="4437113"/>
              <a:ext cx="3609804" cy="523220"/>
            </a:xfrm>
            <a:prstGeom prst="rect">
              <a:avLst/>
            </a:prstGeom>
            <a:solidFill>
              <a:srgbClr val="0066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it-IT" altLang="it-IT" sz="2800" kern="0">
                  <a:solidFill>
                    <a:srgbClr val="FFFFFF"/>
                  </a:solidFill>
                  <a:latin typeface="Arial"/>
                  <a:cs typeface="Arial"/>
                </a:rPr>
                <a:t>Ambiente, stili di vita</a:t>
              </a:r>
            </a:p>
          </p:txBody>
        </p:sp>
        <p:sp>
          <p:nvSpPr>
            <p:cNvPr id="13" name="CasellaDiTesto 12"/>
            <p:cNvSpPr txBox="1"/>
            <p:nvPr/>
          </p:nvSpPr>
          <p:spPr>
            <a:xfrm>
              <a:off x="3108267" y="5013175"/>
              <a:ext cx="1960793" cy="523220"/>
            </a:xfrm>
            <a:prstGeom prst="rect">
              <a:avLst/>
            </a:prstGeom>
            <a:solidFill>
              <a:srgbClr val="0066FF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it-IT" sz="2800">
                  <a:solidFill>
                    <a:srgbClr val="FFFFFF"/>
                  </a:solidFill>
                  <a:latin typeface="Arial"/>
                  <a:cs typeface="Arial"/>
                </a:rPr>
                <a:t>Età, sesso </a:t>
              </a:r>
            </a:p>
          </p:txBody>
        </p:sp>
        <p:sp>
          <p:nvSpPr>
            <p:cNvPr id="14" name="CasellaDiTesto 13"/>
            <p:cNvSpPr txBox="1"/>
            <p:nvPr/>
          </p:nvSpPr>
          <p:spPr>
            <a:xfrm>
              <a:off x="4211961" y="5589239"/>
              <a:ext cx="4185761" cy="523220"/>
            </a:xfrm>
            <a:prstGeom prst="rect">
              <a:avLst/>
            </a:prstGeom>
            <a:solidFill>
              <a:srgbClr val="0066FF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it-IT" altLang="it-IT" sz="2800" kern="0">
                  <a:solidFill>
                    <a:srgbClr val="FFFFFF"/>
                  </a:solidFill>
                  <a:latin typeface="Arial"/>
                  <a:cs typeface="Arial"/>
                </a:rPr>
                <a:t>Predisposizione genetica</a:t>
              </a:r>
            </a:p>
          </p:txBody>
        </p:sp>
        <p:sp>
          <p:nvSpPr>
            <p:cNvPr id="15" name="CasellaDiTesto 14"/>
            <p:cNvSpPr txBox="1"/>
            <p:nvPr/>
          </p:nvSpPr>
          <p:spPr>
            <a:xfrm>
              <a:off x="5441313" y="6165303"/>
              <a:ext cx="3607077" cy="523220"/>
            </a:xfrm>
            <a:prstGeom prst="rect">
              <a:avLst/>
            </a:prstGeom>
            <a:solidFill>
              <a:srgbClr val="0066FF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it-IT" altLang="it-IT" sz="2800" kern="0">
                  <a:solidFill>
                    <a:srgbClr val="FFFFFF"/>
                  </a:solidFill>
                  <a:latin typeface="Arial"/>
                  <a:cs typeface="Arial"/>
                </a:rPr>
                <a:t>Lesioni precancerose</a:t>
              </a:r>
            </a:p>
          </p:txBody>
        </p:sp>
      </p:grpSp>
      <p:sp>
        <p:nvSpPr>
          <p:cNvPr id="16" name="CasellaDiTesto 15"/>
          <p:cNvSpPr txBox="1"/>
          <p:nvPr/>
        </p:nvSpPr>
        <p:spPr>
          <a:xfrm>
            <a:off x="683568" y="15589"/>
            <a:ext cx="8042586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800">
                <a:solidFill>
                  <a:srgbClr val="FFFF00"/>
                </a:solidFill>
                <a:latin typeface="Arial"/>
                <a:cs typeface="Arial"/>
              </a:rPr>
              <a:t>Eziologia della patologia neoplastica</a:t>
            </a:r>
          </a:p>
        </p:txBody>
      </p:sp>
    </p:spTree>
    <p:extLst>
      <p:ext uri="{BB962C8B-B14F-4D97-AF65-F5344CB8AC3E}">
        <p14:creationId xmlns:p14="http://schemas.microsoft.com/office/powerpoint/2010/main" val="525266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olo 1"/>
          <p:cNvSpPr>
            <a:spLocks noGrp="1"/>
          </p:cNvSpPr>
          <p:nvPr>
            <p:ph type="title"/>
          </p:nvPr>
        </p:nvSpPr>
        <p:spPr>
          <a:xfrm>
            <a:off x="457200" y="-171399"/>
            <a:ext cx="8229600" cy="850900"/>
          </a:xfrm>
        </p:spPr>
        <p:txBody>
          <a:bodyPr/>
          <a:lstStyle/>
          <a:p>
            <a:r>
              <a:rPr lang="it-IT" altLang="it-IT" sz="3800">
                <a:solidFill>
                  <a:srgbClr val="FFFF00"/>
                </a:solidFill>
              </a:rPr>
              <a:t>Ambiente e neoplasie</a:t>
            </a:r>
          </a:p>
        </p:txBody>
      </p:sp>
      <p:sp>
        <p:nvSpPr>
          <p:cNvPr id="45059" name="Segnaposto contenuto 2"/>
          <p:cNvSpPr>
            <a:spLocks noGrp="1"/>
          </p:cNvSpPr>
          <p:nvPr>
            <p:ph idx="1"/>
          </p:nvPr>
        </p:nvSpPr>
        <p:spPr>
          <a:xfrm>
            <a:off x="34927" y="548680"/>
            <a:ext cx="9037639" cy="6192688"/>
          </a:xfrm>
        </p:spPr>
        <p:txBody>
          <a:bodyPr/>
          <a:lstStyle/>
          <a:p>
            <a:pPr algn="just">
              <a:defRPr/>
            </a:pPr>
            <a:r>
              <a:rPr lang="it-IT" altLang="it-IT" sz="2800" dirty="0">
                <a:solidFill>
                  <a:srgbClr val="FFFF00"/>
                </a:solidFill>
              </a:rPr>
              <a:t>Attività lavorativa</a:t>
            </a:r>
            <a:r>
              <a:rPr lang="it-IT" altLang="it-IT" sz="2800" dirty="0">
                <a:solidFill>
                  <a:schemeClr val="bg1"/>
                </a:solidFill>
              </a:rPr>
              <a:t>: esposizione cronica a </a:t>
            </a:r>
            <a:r>
              <a:rPr lang="it-IT" altLang="it-IT" sz="2800" u="sng" dirty="0">
                <a:solidFill>
                  <a:schemeClr val="bg1"/>
                </a:solidFill>
              </a:rPr>
              <a:t>sostanze  chimiche</a:t>
            </a:r>
            <a:r>
              <a:rPr lang="it-IT" altLang="it-IT" sz="2800" dirty="0">
                <a:solidFill>
                  <a:schemeClr val="bg1"/>
                </a:solidFill>
              </a:rPr>
              <a:t> o sorgenti di </a:t>
            </a:r>
            <a:r>
              <a:rPr lang="it-IT" altLang="it-IT" sz="2800" u="sng" dirty="0">
                <a:solidFill>
                  <a:schemeClr val="bg1"/>
                </a:solidFill>
              </a:rPr>
              <a:t>radiazioni</a:t>
            </a:r>
            <a:r>
              <a:rPr lang="it-IT" altLang="it-IT" sz="2800" dirty="0">
                <a:solidFill>
                  <a:schemeClr val="bg1"/>
                </a:solidFill>
              </a:rPr>
              <a:t> con potenziale attività cancerogena [</a:t>
            </a:r>
            <a:r>
              <a:rPr lang="it-IT" altLang="it-IT" sz="2800" dirty="0">
                <a:solidFill>
                  <a:srgbClr val="FFFF00"/>
                </a:solidFill>
              </a:rPr>
              <a:t>prevenzione</a:t>
            </a:r>
            <a:r>
              <a:rPr lang="it-IT" altLang="it-IT" sz="2800" dirty="0">
                <a:solidFill>
                  <a:schemeClr val="bg1"/>
                </a:solidFill>
              </a:rPr>
              <a:t>: rispetto delle misure di sicurezza]</a:t>
            </a:r>
          </a:p>
          <a:p>
            <a:pPr algn="just">
              <a:defRPr/>
            </a:pPr>
            <a:endParaRPr lang="it-IT" altLang="it-IT" sz="1051" u="sng" dirty="0">
              <a:solidFill>
                <a:schemeClr val="bg1"/>
              </a:solidFill>
            </a:endParaRPr>
          </a:p>
          <a:p>
            <a:pPr algn="just">
              <a:defRPr/>
            </a:pPr>
            <a:r>
              <a:rPr lang="it-IT" altLang="it-IT" sz="2800" dirty="0">
                <a:solidFill>
                  <a:srgbClr val="FFFF00"/>
                </a:solidFill>
              </a:rPr>
              <a:t>Inquinamento atmosferico</a:t>
            </a:r>
            <a:r>
              <a:rPr lang="it-IT" altLang="it-IT" sz="2800" dirty="0">
                <a:solidFill>
                  <a:schemeClr val="bg1"/>
                </a:solidFill>
              </a:rPr>
              <a:t>: è stata recentemente  dimostrata la correlazione tra incidenza di alcune </a:t>
            </a:r>
            <a:r>
              <a:rPr lang="it-IT" altLang="it-IT" sz="2800" u="sng" dirty="0">
                <a:solidFill>
                  <a:schemeClr val="bg1"/>
                </a:solidFill>
              </a:rPr>
              <a:t>neoplasie polmonari</a:t>
            </a:r>
            <a:r>
              <a:rPr lang="it-IT" altLang="it-IT" sz="2800" dirty="0">
                <a:solidFill>
                  <a:schemeClr val="bg1"/>
                </a:solidFill>
              </a:rPr>
              <a:t> e livelli di sostanze </a:t>
            </a:r>
            <a:r>
              <a:rPr lang="it-IT" altLang="it-IT" sz="2800" u="sng" dirty="0">
                <a:solidFill>
                  <a:schemeClr val="bg1"/>
                </a:solidFill>
              </a:rPr>
              <a:t>inquinanti presenti nell’aria respirabile</a:t>
            </a:r>
            <a:r>
              <a:rPr lang="it-IT" altLang="it-IT" sz="2800" dirty="0">
                <a:solidFill>
                  <a:schemeClr val="bg1"/>
                </a:solidFill>
              </a:rPr>
              <a:t>  [</a:t>
            </a:r>
            <a:r>
              <a:rPr lang="it-IT" altLang="it-IT" sz="2800" dirty="0">
                <a:solidFill>
                  <a:srgbClr val="FFFF00"/>
                </a:solidFill>
              </a:rPr>
              <a:t>prevenzione</a:t>
            </a:r>
            <a:r>
              <a:rPr lang="it-IT" altLang="it-IT" sz="2800" dirty="0">
                <a:solidFill>
                  <a:schemeClr val="bg1"/>
                </a:solidFill>
              </a:rPr>
              <a:t>: riduzione delle emissioni nocive]</a:t>
            </a:r>
          </a:p>
          <a:p>
            <a:pPr algn="just">
              <a:defRPr/>
            </a:pPr>
            <a:endParaRPr lang="it-IT" altLang="it-IT" sz="2000" u="sng" dirty="0">
              <a:solidFill>
                <a:schemeClr val="bg1"/>
              </a:solidFill>
            </a:endParaRPr>
          </a:p>
          <a:p>
            <a:pPr algn="just">
              <a:defRPr/>
            </a:pPr>
            <a:r>
              <a:rPr lang="it-IT" altLang="it-IT" sz="2800" dirty="0">
                <a:solidFill>
                  <a:srgbClr val="FFFF00"/>
                </a:solidFill>
              </a:rPr>
              <a:t>Terapie antineoplastiche</a:t>
            </a:r>
            <a:r>
              <a:rPr lang="it-IT" altLang="it-IT" sz="2800" dirty="0">
                <a:solidFill>
                  <a:schemeClr val="bg1"/>
                </a:solidFill>
              </a:rPr>
              <a:t>: effetti correlati alla </a:t>
            </a:r>
            <a:r>
              <a:rPr lang="it-IT" altLang="it-IT" sz="2800" b="1" dirty="0">
                <a:solidFill>
                  <a:schemeClr val="bg1"/>
                </a:solidFill>
              </a:rPr>
              <a:t>citotossicità aspecifica</a:t>
            </a:r>
            <a:r>
              <a:rPr lang="it-IT" altLang="it-IT" sz="2800" dirty="0">
                <a:solidFill>
                  <a:schemeClr val="bg1"/>
                </a:solidFill>
              </a:rPr>
              <a:t> di alcuni chemioterapici [</a:t>
            </a:r>
            <a:r>
              <a:rPr lang="it-IT" altLang="it-IT" sz="2800" dirty="0">
                <a:solidFill>
                  <a:srgbClr val="FFFF00"/>
                </a:solidFill>
              </a:rPr>
              <a:t>prevenzione</a:t>
            </a:r>
            <a:r>
              <a:rPr lang="it-IT" altLang="it-IT" sz="2800" dirty="0">
                <a:solidFill>
                  <a:schemeClr val="bg1"/>
                </a:solidFill>
              </a:rPr>
              <a:t>: utilizzo di terapie meno invasive]</a:t>
            </a:r>
            <a:endParaRPr lang="it-IT" altLang="it-IT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577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6" y="44626"/>
            <a:ext cx="7775575" cy="766763"/>
          </a:xfrm>
        </p:spPr>
        <p:txBody>
          <a:bodyPr/>
          <a:lstStyle/>
          <a:p>
            <a:pPr eaLnBrk="1" hangingPunct="1"/>
            <a:r>
              <a:rPr lang="it-IT" altLang="it-IT" u="sng">
                <a:solidFill>
                  <a:schemeClr val="bg1"/>
                </a:solidFill>
              </a:rPr>
              <a:t>Esempi di meccanismi omeostatici</a:t>
            </a:r>
          </a:p>
        </p:txBody>
      </p:sp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-36512" y="932523"/>
            <a:ext cx="9180512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it-IT" altLang="it-IT">
                <a:solidFill>
                  <a:srgbClr val="FFFFFF"/>
                </a:solidFill>
              </a:rPr>
              <a:t> Controllo della pressione sanguigna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it-IT" altLang="it-IT">
                <a:solidFill>
                  <a:srgbClr val="FFFFFF"/>
                </a:solidFill>
              </a:rPr>
              <a:t> Termoregolazione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it-IT" altLang="it-IT">
                <a:solidFill>
                  <a:srgbClr val="FFFFFF"/>
                </a:solidFill>
              </a:rPr>
              <a:t> Controllo della glicemia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it-IT" altLang="it-IT">
                <a:solidFill>
                  <a:srgbClr val="FFFFFF"/>
                </a:solidFill>
              </a:rPr>
              <a:t> Mantenimento dell’equilibrio elettrolitico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it-IT" altLang="it-IT">
                <a:solidFill>
                  <a:srgbClr val="FFFFFF"/>
                </a:solidFill>
              </a:rPr>
              <a:t> Controllo dello stato di ossigenazione tessutale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it-IT" altLang="it-IT">
                <a:solidFill>
                  <a:srgbClr val="FFFFFF"/>
                </a:solidFill>
              </a:rPr>
              <a:t> Attivazione della risposta immunitaria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it-IT" altLang="it-IT">
                <a:solidFill>
                  <a:srgbClr val="FFFF00"/>
                </a:solidFill>
              </a:rPr>
              <a:t> Controllo delle variazioni proliferative tissutali </a:t>
            </a:r>
          </a:p>
        </p:txBody>
      </p:sp>
    </p:spTree>
    <p:extLst>
      <p:ext uri="{BB962C8B-B14F-4D97-AF65-F5344CB8AC3E}">
        <p14:creationId xmlns:p14="http://schemas.microsoft.com/office/powerpoint/2010/main" val="3445885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24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-36513" y="765178"/>
            <a:ext cx="9217027" cy="5832475"/>
          </a:xfrm>
        </p:spPr>
        <p:txBody>
          <a:bodyPr/>
          <a:lstStyle/>
          <a:p>
            <a:pPr algn="just">
              <a:defRPr/>
            </a:pPr>
            <a:r>
              <a:rPr lang="it-IT" sz="3000">
                <a:solidFill>
                  <a:schemeClr val="bg1"/>
                </a:solidFill>
              </a:rPr>
              <a:t>Alcune abitudini comportamentali </a:t>
            </a:r>
            <a:r>
              <a:rPr lang="it-IT" sz="3000" u="sng">
                <a:solidFill>
                  <a:schemeClr val="bg1"/>
                </a:solidFill>
              </a:rPr>
              <a:t>aumentano il rischio</a:t>
            </a:r>
            <a:r>
              <a:rPr lang="it-IT" sz="3000">
                <a:solidFill>
                  <a:schemeClr val="bg1"/>
                </a:solidFill>
              </a:rPr>
              <a:t> di comparsa di un tumore </a:t>
            </a:r>
            <a:r>
              <a:rPr lang="it-IT" sz="3000">
                <a:solidFill>
                  <a:srgbClr val="FFFF00"/>
                </a:solidFill>
              </a:rPr>
              <a:t>favorendo</a:t>
            </a:r>
            <a:r>
              <a:rPr lang="it-IT" sz="3000">
                <a:solidFill>
                  <a:schemeClr val="bg1"/>
                </a:solidFill>
              </a:rPr>
              <a:t> </a:t>
            </a:r>
            <a:r>
              <a:rPr lang="it-IT" sz="3000">
                <a:solidFill>
                  <a:srgbClr val="FFFF00"/>
                </a:solidFill>
              </a:rPr>
              <a:t>l’esposizione</a:t>
            </a:r>
            <a:r>
              <a:rPr lang="it-IT" sz="3000">
                <a:solidFill>
                  <a:schemeClr val="bg1"/>
                </a:solidFill>
              </a:rPr>
              <a:t> ad agenti coinvolti nella cancerogenesi</a:t>
            </a:r>
          </a:p>
          <a:p>
            <a:pPr marL="457189" lvl="1" indent="0">
              <a:buNone/>
              <a:defRPr/>
            </a:pPr>
            <a:endParaRPr lang="it-IT" sz="1051">
              <a:solidFill>
                <a:schemeClr val="bg1"/>
              </a:solidFill>
            </a:endParaRPr>
          </a:p>
          <a:p>
            <a:pPr marL="442902" lvl="1" algn="just">
              <a:defRPr/>
            </a:pPr>
            <a:r>
              <a:rPr lang="it-IT" sz="2600" b="1">
                <a:solidFill>
                  <a:srgbClr val="FFFF00"/>
                </a:solidFill>
              </a:rPr>
              <a:t>Fumo</a:t>
            </a:r>
            <a:r>
              <a:rPr lang="it-IT" sz="2600">
                <a:solidFill>
                  <a:schemeClr val="bg1"/>
                </a:solidFill>
              </a:rPr>
              <a:t> (libera sostanze con accertata attività cancerogena)</a:t>
            </a:r>
          </a:p>
          <a:p>
            <a:pPr marL="442902" lvl="1" algn="just">
              <a:defRPr/>
            </a:pPr>
            <a:endParaRPr lang="it-IT" sz="1051">
              <a:solidFill>
                <a:schemeClr val="bg1"/>
              </a:solidFill>
            </a:endParaRPr>
          </a:p>
          <a:p>
            <a:pPr marL="442902" lvl="1" algn="just">
              <a:defRPr/>
            </a:pPr>
            <a:r>
              <a:rPr lang="it-IT" sz="2600" b="1">
                <a:solidFill>
                  <a:srgbClr val="FFFF00"/>
                </a:solidFill>
              </a:rPr>
              <a:t>Alcol</a:t>
            </a:r>
            <a:r>
              <a:rPr lang="it-IT" sz="2600">
                <a:solidFill>
                  <a:schemeClr val="bg1"/>
                </a:solidFill>
              </a:rPr>
              <a:t> (genotossicità dell’acetaldeide;  ↓ detossificazione dei cancerogeni chimici a livello epatico)</a:t>
            </a:r>
          </a:p>
          <a:p>
            <a:pPr marL="442902" lvl="1" algn="just">
              <a:defRPr/>
            </a:pPr>
            <a:endParaRPr lang="it-IT" sz="1051">
              <a:solidFill>
                <a:schemeClr val="bg1"/>
              </a:solidFill>
            </a:endParaRPr>
          </a:p>
          <a:p>
            <a:pPr marL="442902" lvl="1" algn="just">
              <a:defRPr/>
            </a:pPr>
            <a:r>
              <a:rPr lang="it-IT" sz="2600" b="1">
                <a:solidFill>
                  <a:srgbClr val="FFFF00"/>
                </a:solidFill>
              </a:rPr>
              <a:t>Alimentazione</a:t>
            </a:r>
            <a:r>
              <a:rPr lang="it-IT" sz="2600">
                <a:solidFill>
                  <a:schemeClr val="bg1"/>
                </a:solidFill>
              </a:rPr>
              <a:t> (conservazione e cottura degli alimenti, carenza di fibre, obesità)</a:t>
            </a:r>
          </a:p>
          <a:p>
            <a:pPr marL="442902" lvl="1" algn="just">
              <a:defRPr/>
            </a:pPr>
            <a:endParaRPr lang="it-IT" sz="1051">
              <a:solidFill>
                <a:schemeClr val="bg1"/>
              </a:solidFill>
            </a:endParaRPr>
          </a:p>
          <a:p>
            <a:pPr marL="442902" lvl="1" algn="just">
              <a:defRPr/>
            </a:pPr>
            <a:r>
              <a:rPr lang="it-IT" sz="2600" b="1">
                <a:solidFill>
                  <a:srgbClr val="FFFF00"/>
                </a:solidFill>
              </a:rPr>
              <a:t>Promiscuità sessuale</a:t>
            </a:r>
            <a:r>
              <a:rPr lang="it-IT" sz="2600">
                <a:solidFill>
                  <a:schemeClr val="bg1"/>
                </a:solidFill>
              </a:rPr>
              <a:t> (infezioni da HPV, tumori della cervice uterina)  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6988"/>
            <a:ext cx="8229600" cy="719139"/>
          </a:xfrm>
        </p:spPr>
        <p:txBody>
          <a:bodyPr/>
          <a:lstStyle/>
          <a:p>
            <a:pPr eaLnBrk="1" hangingPunct="1">
              <a:defRPr/>
            </a:pPr>
            <a:r>
              <a:rPr lang="it-IT" altLang="it-IT">
                <a:solidFill>
                  <a:srgbClr val="FFFF00"/>
                </a:solidFill>
                <a:latin typeface="+mn-lt"/>
              </a:rPr>
              <a:t>Stile di vita e neoplasie</a:t>
            </a:r>
          </a:p>
        </p:txBody>
      </p:sp>
    </p:spTree>
    <p:extLst>
      <p:ext uri="{BB962C8B-B14F-4D97-AF65-F5344CB8AC3E}">
        <p14:creationId xmlns:p14="http://schemas.microsoft.com/office/powerpoint/2010/main" val="2442863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2" name="Picture 2" descr="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3307" y="16914"/>
            <a:ext cx="1951183" cy="1035825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2" name="CasellaDiTesto 1"/>
          <p:cNvSpPr txBox="1"/>
          <p:nvPr/>
        </p:nvSpPr>
        <p:spPr>
          <a:xfrm>
            <a:off x="2555776" y="128825"/>
            <a:ext cx="3720890" cy="707886"/>
          </a:xfrm>
          <a:prstGeom prst="rect">
            <a:avLst/>
          </a:prstGeom>
          <a:solidFill>
            <a:srgbClr val="0066FF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it-IT" altLang="it-IT" sz="4000">
                <a:solidFill>
                  <a:srgbClr val="FFFFFF"/>
                </a:solidFill>
                <a:latin typeface="Arial"/>
              </a:rPr>
              <a:t>Età e neoplasie</a:t>
            </a:r>
            <a:endParaRPr lang="it-IT" sz="4000">
              <a:solidFill>
                <a:srgbClr val="FFFFFF"/>
              </a:solidFill>
              <a:latin typeface="Arial"/>
            </a:endParaRPr>
          </a:p>
        </p:txBody>
      </p:sp>
      <p:grpSp>
        <p:nvGrpSpPr>
          <p:cNvPr id="6" name="Gruppo 5"/>
          <p:cNvGrpSpPr/>
          <p:nvPr/>
        </p:nvGrpSpPr>
        <p:grpSpPr>
          <a:xfrm>
            <a:off x="-36512" y="1124744"/>
            <a:ext cx="9188451" cy="6228000"/>
            <a:chOff x="11088" y="1332000"/>
            <a:chExt cx="9188450" cy="6228000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472" b="-11046"/>
            <a:stretch/>
          </p:blipFill>
          <p:spPr bwMode="auto">
            <a:xfrm>
              <a:off x="11088" y="1332000"/>
              <a:ext cx="9188450" cy="622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_x0000_s0"/>
            <p:cNvSpPr txBox="1">
              <a:spLocks noChangeArrowheads="1"/>
            </p:cNvSpPr>
            <p:nvPr/>
          </p:nvSpPr>
          <p:spPr bwMode="auto">
            <a:xfrm>
              <a:off x="2699792" y="2143499"/>
              <a:ext cx="3255820" cy="42140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lIns="82048" tIns="41025" rIns="82048" bIns="41025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it-IT" sz="2200" b="1">
                  <a:solidFill>
                    <a:srgbClr val="EC008C"/>
                  </a:solidFill>
                  <a:latin typeface="Helvetica" pitchFamily="34" charset="0"/>
                </a:rPr>
                <a:t>All Cancers: 2010-2012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34436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-171400"/>
            <a:ext cx="8229600" cy="936627"/>
          </a:xfrm>
        </p:spPr>
        <p:txBody>
          <a:bodyPr/>
          <a:lstStyle/>
          <a:p>
            <a:pPr eaLnBrk="1" hangingPunct="1">
              <a:defRPr/>
            </a:pPr>
            <a:r>
              <a:rPr lang="it-IT" altLang="it-IT">
                <a:solidFill>
                  <a:srgbClr val="FFFF00"/>
                </a:solidFill>
                <a:latin typeface="+mn-lt"/>
              </a:rPr>
              <a:t>Età e neoplasie</a:t>
            </a:r>
          </a:p>
        </p:txBody>
      </p:sp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36511" y="720875"/>
            <a:ext cx="9289033" cy="5732463"/>
          </a:xfrm>
        </p:spPr>
        <p:txBody>
          <a:bodyPr/>
          <a:lstStyle/>
          <a:p>
            <a:pPr eaLnBrk="1" hangingPunct="1">
              <a:tabLst>
                <a:tab pos="355591" algn="l"/>
              </a:tabLst>
              <a:defRPr/>
            </a:pPr>
            <a:r>
              <a:rPr lang="it-IT" altLang="it-IT" sz="2900" dirty="0">
                <a:solidFill>
                  <a:schemeClr val="bg1"/>
                </a:solidFill>
              </a:rPr>
              <a:t>Al fenomeno del progressivo incremento con l’età della mortalità per patologie neoplastiche concorrono:</a:t>
            </a:r>
          </a:p>
          <a:p>
            <a:pPr eaLnBrk="1" hangingPunct="1">
              <a:buNone/>
              <a:tabLst>
                <a:tab pos="355591" algn="l"/>
              </a:tabLst>
              <a:defRPr/>
            </a:pPr>
            <a:endParaRPr lang="it-IT" altLang="it-IT" sz="1051" dirty="0">
              <a:solidFill>
                <a:schemeClr val="bg1"/>
              </a:solidFill>
            </a:endParaRPr>
          </a:p>
          <a:p>
            <a:pPr eaLnBrk="1" hangingPunct="1">
              <a:tabLst>
                <a:tab pos="355591" algn="l"/>
              </a:tabLst>
              <a:defRPr/>
            </a:pPr>
            <a:r>
              <a:rPr lang="it-IT" altLang="it-IT" sz="3400" b="1" dirty="0">
                <a:solidFill>
                  <a:srgbClr val="FFFF00"/>
                </a:solidFill>
              </a:rPr>
              <a:t>Senescenza</a:t>
            </a:r>
          </a:p>
          <a:p>
            <a:pPr marL="85723" lvl="1" indent="61912" eaLnBrk="1" hangingPunct="1">
              <a:tabLst>
                <a:tab pos="85723" algn="l"/>
              </a:tabLst>
              <a:defRPr/>
            </a:pPr>
            <a:r>
              <a:rPr lang="it-IT" altLang="it-IT" sz="3000" dirty="0">
                <a:solidFill>
                  <a:schemeClr val="bg1"/>
                </a:solidFill>
              </a:rPr>
              <a:t> Ridotta efficienza del sistema immunitario</a:t>
            </a:r>
          </a:p>
          <a:p>
            <a:pPr marL="85723" lvl="1" indent="61912" eaLnBrk="1" hangingPunct="1">
              <a:tabLst>
                <a:tab pos="85723" algn="l"/>
              </a:tabLst>
              <a:defRPr/>
            </a:pPr>
            <a:r>
              <a:rPr lang="it-IT" altLang="it-IT" sz="3000" dirty="0">
                <a:solidFill>
                  <a:schemeClr val="bg1"/>
                </a:solidFill>
              </a:rPr>
              <a:t> Ridotta capacità di riparazione dei danni al DNA</a:t>
            </a:r>
          </a:p>
          <a:p>
            <a:pPr marL="0" indent="0" eaLnBrk="1" hangingPunct="1">
              <a:buNone/>
              <a:tabLst>
                <a:tab pos="355591" algn="l"/>
              </a:tabLst>
              <a:defRPr/>
            </a:pPr>
            <a:r>
              <a:rPr lang="it-IT" altLang="it-IT" sz="3000" dirty="0">
                <a:solidFill>
                  <a:schemeClr val="bg1"/>
                </a:solidFill>
              </a:rPr>
              <a:t> </a:t>
            </a:r>
          </a:p>
          <a:p>
            <a:pPr eaLnBrk="1" hangingPunct="1">
              <a:tabLst>
                <a:tab pos="355591" algn="l"/>
              </a:tabLst>
              <a:defRPr/>
            </a:pPr>
            <a:endParaRPr lang="it-IT" altLang="it-IT" sz="3400" b="1" dirty="0">
              <a:solidFill>
                <a:srgbClr val="FFFF00"/>
              </a:solidFill>
            </a:endParaRPr>
          </a:p>
          <a:p>
            <a:pPr eaLnBrk="1" hangingPunct="1">
              <a:tabLst>
                <a:tab pos="355591" algn="l"/>
              </a:tabLst>
              <a:defRPr/>
            </a:pPr>
            <a:endParaRPr lang="it-IT" altLang="it-IT" sz="2800" b="1" dirty="0">
              <a:solidFill>
                <a:srgbClr val="FFFF00"/>
              </a:solidFill>
            </a:endParaRPr>
          </a:p>
          <a:p>
            <a:pPr eaLnBrk="1" hangingPunct="1">
              <a:tabLst>
                <a:tab pos="355591" algn="l"/>
              </a:tabLst>
              <a:defRPr/>
            </a:pPr>
            <a:r>
              <a:rPr lang="it-IT" altLang="it-IT" sz="3400" b="1" dirty="0">
                <a:solidFill>
                  <a:srgbClr val="FFFF00"/>
                </a:solidFill>
              </a:rPr>
              <a:t>Fattori ambientali</a:t>
            </a:r>
            <a:r>
              <a:rPr lang="it-IT" altLang="it-IT" sz="3000" dirty="0">
                <a:solidFill>
                  <a:schemeClr val="bg1"/>
                </a:solidFill>
              </a:rPr>
              <a:t>: aumento del periodo di esposizione ad un potenziale agente cancerogeno</a:t>
            </a:r>
          </a:p>
          <a:p>
            <a:pPr lvl="1" indent="-209545" eaLnBrk="1" hangingPunct="1">
              <a:buNone/>
              <a:tabLst>
                <a:tab pos="355591" algn="l"/>
              </a:tabLst>
              <a:defRPr/>
            </a:pPr>
            <a:endParaRPr lang="it-IT" altLang="it-IT" sz="3000" dirty="0">
              <a:solidFill>
                <a:schemeClr val="bg1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107504" y="3841028"/>
            <a:ext cx="8856984" cy="1200329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just"/>
            <a:r>
              <a:rPr lang="it-IT" sz="2400" dirty="0">
                <a:solidFill>
                  <a:srgbClr val="000000"/>
                </a:solidFill>
                <a:latin typeface="Arial"/>
                <a:cs typeface="Arial"/>
              </a:rPr>
              <a:t>⚠️ La frequenza di mutazioni spontanee nei linfociti isolati da individui </a:t>
            </a:r>
            <a:r>
              <a:rPr lang="it-IT" sz="2400" b="1" dirty="0">
                <a:solidFill>
                  <a:srgbClr val="000000"/>
                </a:solidFill>
                <a:latin typeface="Arial"/>
                <a:cs typeface="Arial"/>
              </a:rPr>
              <a:t>ultrasessantenni</a:t>
            </a:r>
            <a:r>
              <a:rPr lang="it-IT" sz="2400" dirty="0">
                <a:solidFill>
                  <a:srgbClr val="000000"/>
                </a:solidFill>
                <a:latin typeface="Arial"/>
                <a:cs typeface="Arial"/>
              </a:rPr>
              <a:t> è </a:t>
            </a:r>
            <a:r>
              <a:rPr lang="it-IT" sz="2400" b="1" dirty="0">
                <a:solidFill>
                  <a:srgbClr val="000000"/>
                </a:solidFill>
                <a:latin typeface="Arial"/>
                <a:cs typeface="Arial"/>
              </a:rPr>
              <a:t>9 volte superiore</a:t>
            </a:r>
            <a:r>
              <a:rPr lang="it-IT" sz="2400" dirty="0">
                <a:solidFill>
                  <a:srgbClr val="000000"/>
                </a:solidFill>
                <a:latin typeface="Arial"/>
                <a:cs typeface="Arial"/>
              </a:rPr>
              <a:t> a quella riscontrata nei linfociti dei </a:t>
            </a:r>
            <a:r>
              <a:rPr lang="it-IT" sz="2400" b="1" dirty="0">
                <a:solidFill>
                  <a:srgbClr val="000000"/>
                </a:solidFill>
                <a:latin typeface="Arial"/>
                <a:cs typeface="Arial"/>
              </a:rPr>
              <a:t>neonati</a:t>
            </a:r>
          </a:p>
        </p:txBody>
      </p:sp>
      <p:sp>
        <p:nvSpPr>
          <p:cNvPr id="2" name="Rettangolo 1"/>
          <p:cNvSpPr/>
          <p:nvPr/>
        </p:nvSpPr>
        <p:spPr bwMode="auto">
          <a:xfrm>
            <a:off x="72008" y="3097139"/>
            <a:ext cx="8604448" cy="504056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2000">
              <a:solidFill>
                <a:srgbClr val="FFFFFF"/>
              </a:solidFill>
              <a:latin typeface="Times New Roman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3228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45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45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245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245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2457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30622"/>
            <a:ext cx="8229600" cy="634083"/>
          </a:xfrm>
        </p:spPr>
        <p:txBody>
          <a:bodyPr/>
          <a:lstStyle/>
          <a:p>
            <a:r>
              <a:rPr lang="it-IT" sz="4000">
                <a:solidFill>
                  <a:srgbClr val="FFFF00"/>
                </a:solidFill>
              </a:rPr>
              <a:t>Sesso e neoplasie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980731"/>
            <a:ext cx="8981380" cy="4360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835602" y="5445227"/>
            <a:ext cx="3148619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it-IT" sz="2400">
                <a:solidFill>
                  <a:srgbClr val="FFFFFF"/>
                </a:solidFill>
                <a:latin typeface="Arial"/>
                <a:cs typeface="Arial"/>
              </a:rPr>
              <a:t>incidenza (nuovi casi)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6014234" y="5445227"/>
            <a:ext cx="1366079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it-IT" sz="2400">
                <a:solidFill>
                  <a:srgbClr val="FFFFFF"/>
                </a:solidFill>
                <a:latin typeface="Arial"/>
                <a:cs typeface="Arial"/>
              </a:rPr>
              <a:t>mortalità</a:t>
            </a:r>
          </a:p>
        </p:txBody>
      </p:sp>
      <p:sp>
        <p:nvSpPr>
          <p:cNvPr id="5" name="Rettangolo 4"/>
          <p:cNvSpPr/>
          <p:nvPr/>
        </p:nvSpPr>
        <p:spPr bwMode="auto">
          <a:xfrm>
            <a:off x="4598194" y="836712"/>
            <a:ext cx="4490691" cy="5184576"/>
          </a:xfrm>
          <a:prstGeom prst="rect">
            <a:avLst/>
          </a:prstGeom>
          <a:solidFill>
            <a:srgbClr val="00206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2000">
              <a:solidFill>
                <a:srgbClr val="FFFFFF"/>
              </a:solidFill>
              <a:latin typeface="Times New Roman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0383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3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3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4453"/>
            <a:ext cx="9144000" cy="77787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it-IT" sz="3800">
                <a:solidFill>
                  <a:srgbClr val="FFFF00"/>
                </a:solidFill>
                <a:latin typeface="+mn-lt"/>
              </a:rPr>
              <a:t>Predisposizione genetica nelle neoplasie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17" y="1052736"/>
            <a:ext cx="9024937" cy="5040560"/>
          </a:xfrm>
        </p:spPr>
        <p:txBody>
          <a:bodyPr/>
          <a:lstStyle/>
          <a:p>
            <a:pPr marL="444489" indent="-444489" algn="just" eaLnBrk="1" hangingPunct="1">
              <a:lnSpc>
                <a:spcPct val="90000"/>
              </a:lnSpc>
            </a:pPr>
            <a:r>
              <a:rPr lang="en-US" altLang="it-IT">
                <a:solidFill>
                  <a:schemeClr val="bg1"/>
                </a:solidFill>
              </a:rPr>
              <a:t>La comparsa di molti tumori, anche comuni, è influenzata non solo da fattori ambientali ma anche da una certa predisposizione genetica</a:t>
            </a:r>
          </a:p>
          <a:p>
            <a:pPr marL="444489" indent="-444489" algn="just" eaLnBrk="1" hangingPunct="1">
              <a:lnSpc>
                <a:spcPct val="90000"/>
              </a:lnSpc>
            </a:pPr>
            <a:endParaRPr lang="en-US" altLang="it-IT" sz="2000">
              <a:solidFill>
                <a:schemeClr val="bg1"/>
              </a:solidFill>
            </a:endParaRPr>
          </a:p>
          <a:p>
            <a:pPr marL="444489" indent="-444489" algn="just" eaLnBrk="1" hangingPunct="1">
              <a:lnSpc>
                <a:spcPct val="90000"/>
              </a:lnSpc>
            </a:pPr>
            <a:r>
              <a:rPr lang="it-IT" altLang="it-IT">
                <a:solidFill>
                  <a:schemeClr val="bg1"/>
                </a:solidFill>
              </a:rPr>
              <a:t>Sono stati individuati </a:t>
            </a:r>
            <a:r>
              <a:rPr lang="it-IT" altLang="it-IT">
                <a:solidFill>
                  <a:srgbClr val="FFFF00"/>
                </a:solidFill>
              </a:rPr>
              <a:t>fattori genetici di rischio</a:t>
            </a:r>
            <a:r>
              <a:rPr lang="it-IT" altLang="it-IT">
                <a:solidFill>
                  <a:schemeClr val="bg1"/>
                </a:solidFill>
              </a:rPr>
              <a:t> in base a dati statistici sulla probabilità che soggetti portatori di determinate mutazioni sviluppino un tumore</a:t>
            </a:r>
          </a:p>
          <a:p>
            <a:pPr marL="444489" indent="-444489" algn="just" eaLnBrk="1" hangingPunct="1">
              <a:lnSpc>
                <a:spcPct val="90000"/>
              </a:lnSpc>
            </a:pPr>
            <a:endParaRPr lang="it-IT" altLang="it-IT" sz="2000">
              <a:solidFill>
                <a:schemeClr val="bg1"/>
              </a:solidFill>
            </a:endParaRPr>
          </a:p>
          <a:p>
            <a:pPr marL="444489" indent="-444489" algn="just" eaLnBrk="1" hangingPunct="1">
              <a:lnSpc>
                <a:spcPct val="90000"/>
              </a:lnSpc>
            </a:pPr>
            <a:r>
              <a:rPr lang="en-US" altLang="it-IT">
                <a:solidFill>
                  <a:schemeClr val="bg1"/>
                </a:solidFill>
              </a:rPr>
              <a:t>Il  </a:t>
            </a:r>
            <a:r>
              <a:rPr lang="en-US" altLang="it-IT">
                <a:solidFill>
                  <a:srgbClr val="FFFF00"/>
                </a:solidFill>
              </a:rPr>
              <a:t>5%-10%</a:t>
            </a:r>
            <a:r>
              <a:rPr lang="en-US" altLang="it-IT">
                <a:solidFill>
                  <a:schemeClr val="bg1"/>
                </a:solidFill>
              </a:rPr>
              <a:t> circa di tutti i tumori umani ha una  riconosciuta una predisposizione genetica</a:t>
            </a:r>
          </a:p>
          <a:p>
            <a:pPr marL="444489" indent="-444489" algn="just" eaLnBrk="1" hangingPunct="1">
              <a:lnSpc>
                <a:spcPct val="90000"/>
              </a:lnSpc>
            </a:pPr>
            <a:endParaRPr lang="en-US" altLang="it-IT">
              <a:solidFill>
                <a:schemeClr val="bg1"/>
              </a:solidFill>
            </a:endParaRPr>
          </a:p>
          <a:p>
            <a:pPr marL="444489" indent="-444489" algn="just" eaLnBrk="1" hangingPunct="1">
              <a:lnSpc>
                <a:spcPct val="90000"/>
              </a:lnSpc>
            </a:pPr>
            <a:endParaRPr lang="en-US" altLang="it-IT">
              <a:solidFill>
                <a:schemeClr val="bg1"/>
              </a:solidFill>
            </a:endParaRPr>
          </a:p>
          <a:p>
            <a:pPr marL="444489" indent="-444489" algn="just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endParaRPr lang="en-US" altLang="it-IT">
              <a:solidFill>
                <a:schemeClr val="bg1"/>
              </a:solidFill>
            </a:endParaRPr>
          </a:p>
          <a:p>
            <a:pPr marL="0" indent="0" algn="just" eaLnBrk="1" hangingPunct="1">
              <a:lnSpc>
                <a:spcPct val="90000"/>
              </a:lnSpc>
              <a:buNone/>
            </a:pPr>
            <a:endParaRPr lang="en-US" altLang="it-IT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383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olo 1"/>
          <p:cNvSpPr>
            <a:spLocks noGrp="1"/>
          </p:cNvSpPr>
          <p:nvPr>
            <p:ph type="title"/>
          </p:nvPr>
        </p:nvSpPr>
        <p:spPr>
          <a:xfrm>
            <a:off x="71885" y="-99391"/>
            <a:ext cx="8964613" cy="792163"/>
          </a:xfrm>
        </p:spPr>
        <p:txBody>
          <a:bodyPr/>
          <a:lstStyle/>
          <a:p>
            <a:pPr>
              <a:defRPr/>
            </a:pPr>
            <a:r>
              <a:rPr lang="en-US" altLang="it-IT" sz="3800">
                <a:solidFill>
                  <a:srgbClr val="FFFF00"/>
                </a:solidFill>
                <a:latin typeface="+mn-lt"/>
              </a:rPr>
              <a:t>Predisposizione genetica nelle neoplasie</a:t>
            </a:r>
            <a:endParaRPr lang="it-IT" altLang="it-IT" sz="3800">
              <a:latin typeface="+mn-lt"/>
            </a:endParaRPr>
          </a:p>
        </p:txBody>
      </p:sp>
      <p:sp>
        <p:nvSpPr>
          <p:cNvPr id="49155" name="Segnaposto contenuto 2"/>
          <p:cNvSpPr>
            <a:spLocks noGrp="1"/>
          </p:cNvSpPr>
          <p:nvPr>
            <p:ph idx="1"/>
          </p:nvPr>
        </p:nvSpPr>
        <p:spPr>
          <a:xfrm>
            <a:off x="107954" y="981079"/>
            <a:ext cx="8856663" cy="5616575"/>
          </a:xfrm>
        </p:spPr>
        <p:txBody>
          <a:bodyPr/>
          <a:lstStyle/>
          <a:p>
            <a:pPr algn="just"/>
            <a:r>
              <a:rPr lang="it-IT" altLang="it-IT">
                <a:solidFill>
                  <a:schemeClr val="bg1"/>
                </a:solidFill>
                <a:cs typeface="Times New Roman" pitchFamily="18" charset="0"/>
              </a:rPr>
              <a:t>Le forme di tumore associate ad alterazioni  ereditabili possono essere distinte in </a:t>
            </a:r>
            <a:r>
              <a:rPr lang="it-IT" altLang="it-IT" u="sng">
                <a:solidFill>
                  <a:schemeClr val="bg1"/>
                </a:solidFill>
                <a:cs typeface="Times New Roman" pitchFamily="18" charset="0"/>
              </a:rPr>
              <a:t>tre categorie</a:t>
            </a:r>
            <a:r>
              <a:rPr lang="it-IT" altLang="it-IT">
                <a:solidFill>
                  <a:schemeClr val="bg1"/>
                </a:solidFill>
                <a:cs typeface="Times New Roman" pitchFamily="18" charset="0"/>
              </a:rPr>
              <a:t>, in base al tipo di ereditarietà:</a:t>
            </a:r>
          </a:p>
          <a:p>
            <a:pPr marL="457189" lvl="1" indent="0" algn="just">
              <a:buNone/>
            </a:pPr>
            <a:endParaRPr lang="it-IT" altLang="it-IT" sz="1000">
              <a:solidFill>
                <a:schemeClr val="bg1"/>
              </a:solidFill>
              <a:cs typeface="Times New Roman" pitchFamily="18" charset="0"/>
            </a:endParaRPr>
          </a:p>
          <a:p>
            <a:pPr marL="457189" lvl="1" indent="0" algn="just">
              <a:buFontTx/>
              <a:buAutoNum type="arabicPeriod"/>
            </a:pPr>
            <a:r>
              <a:rPr lang="it-IT" altLang="it-IT" sz="3200">
                <a:solidFill>
                  <a:schemeClr val="bg1"/>
                </a:solidFill>
                <a:cs typeface="Times New Roman" pitchFamily="18" charset="0"/>
              </a:rPr>
              <a:t> sindromi tumorali </a:t>
            </a:r>
            <a:r>
              <a:rPr lang="it-IT" altLang="it-IT" sz="3200" b="1" u="sng">
                <a:solidFill>
                  <a:schemeClr val="bg1"/>
                </a:solidFill>
                <a:cs typeface="Times New Roman" pitchFamily="18" charset="0"/>
              </a:rPr>
              <a:t>autosomiche dominanti</a:t>
            </a:r>
          </a:p>
          <a:p>
            <a:pPr marL="457189" lvl="1" indent="0" algn="just">
              <a:buFontTx/>
              <a:buAutoNum type="arabicPeriod"/>
            </a:pPr>
            <a:endParaRPr lang="it-IT" altLang="it-IT" sz="1000">
              <a:solidFill>
                <a:schemeClr val="bg1"/>
              </a:solidFill>
              <a:cs typeface="Times New Roman" pitchFamily="18" charset="0"/>
            </a:endParaRPr>
          </a:p>
          <a:p>
            <a:pPr marL="457189" lvl="1" indent="0" algn="just">
              <a:buFontTx/>
              <a:buAutoNum type="arabicPeriod"/>
            </a:pPr>
            <a:r>
              <a:rPr lang="it-IT" altLang="it-IT" sz="3200">
                <a:solidFill>
                  <a:schemeClr val="bg1"/>
                </a:solidFill>
                <a:cs typeface="Times New Roman" pitchFamily="18" charset="0"/>
              </a:rPr>
              <a:t> sindromi legate a patologie con trasmissione  </a:t>
            </a:r>
            <a:r>
              <a:rPr lang="it-IT" altLang="it-IT" sz="3200" b="1" u="sng">
                <a:solidFill>
                  <a:schemeClr val="bg1"/>
                </a:solidFill>
                <a:cs typeface="Times New Roman" pitchFamily="18" charset="0"/>
              </a:rPr>
              <a:t>autosomica recessiva</a:t>
            </a:r>
            <a:r>
              <a:rPr lang="it-IT" altLang="it-IT" sz="3200" b="1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it-IT" altLang="it-IT" sz="3200">
                <a:solidFill>
                  <a:schemeClr val="bg1"/>
                </a:solidFill>
                <a:cs typeface="Times New Roman" pitchFamily="18" charset="0"/>
              </a:rPr>
              <a:t>che coinvolgono geni i cui trascritti partecipano ai </a:t>
            </a:r>
            <a:r>
              <a:rPr lang="it-IT" altLang="it-IT" sz="3200">
                <a:solidFill>
                  <a:srgbClr val="FFFF00"/>
                </a:solidFill>
                <a:cs typeface="Times New Roman" pitchFamily="18" charset="0"/>
              </a:rPr>
              <a:t>meccanismi di riparazione del DNA</a:t>
            </a:r>
          </a:p>
          <a:p>
            <a:pPr marL="457189" lvl="1" indent="0" algn="just">
              <a:buFontTx/>
              <a:buAutoNum type="arabicPeriod"/>
            </a:pPr>
            <a:endParaRPr lang="it-IT" altLang="it-IT" sz="1000">
              <a:solidFill>
                <a:schemeClr val="bg1"/>
              </a:solidFill>
              <a:cs typeface="Times New Roman" pitchFamily="18" charset="0"/>
            </a:endParaRPr>
          </a:p>
          <a:p>
            <a:pPr marL="457189" lvl="1" indent="0" algn="just">
              <a:buFontTx/>
              <a:buAutoNum type="arabicPeriod"/>
            </a:pPr>
            <a:r>
              <a:rPr lang="it-IT" altLang="it-IT" sz="3200">
                <a:solidFill>
                  <a:schemeClr val="bg1"/>
                </a:solidFill>
                <a:cs typeface="Times New Roman" pitchFamily="18" charset="0"/>
              </a:rPr>
              <a:t> tumori familiari ad </a:t>
            </a:r>
            <a:r>
              <a:rPr lang="it-IT" altLang="it-IT" sz="3200" b="1" u="sng">
                <a:solidFill>
                  <a:schemeClr val="bg1"/>
                </a:solidFill>
                <a:cs typeface="Times New Roman" pitchFamily="18" charset="0"/>
              </a:rPr>
              <a:t>ereditarietà incerta</a:t>
            </a:r>
          </a:p>
        </p:txBody>
      </p:sp>
    </p:spTree>
    <p:extLst>
      <p:ext uri="{BB962C8B-B14F-4D97-AF65-F5344CB8AC3E}">
        <p14:creationId xmlns:p14="http://schemas.microsoft.com/office/powerpoint/2010/main" val="590391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-72008" y="-171449"/>
            <a:ext cx="9252520" cy="936625"/>
          </a:xfrm>
        </p:spPr>
        <p:txBody>
          <a:bodyPr/>
          <a:lstStyle/>
          <a:p>
            <a:pPr>
              <a:defRPr/>
            </a:pPr>
            <a:r>
              <a:rPr lang="it-IT" altLang="it-IT" sz="3800">
                <a:solidFill>
                  <a:srgbClr val="FFFF00"/>
                </a:solidFill>
                <a:latin typeface="+mn-lt"/>
                <a:cs typeface="Times New Roman" pitchFamily="18" charset="0"/>
              </a:rPr>
              <a:t>Sindromi tumorali </a:t>
            </a:r>
            <a:r>
              <a:rPr lang="it-IT" altLang="it-IT" sz="3800" u="sng">
                <a:solidFill>
                  <a:srgbClr val="FFFF00"/>
                </a:solidFill>
                <a:latin typeface="+mn-lt"/>
                <a:cs typeface="Times New Roman" pitchFamily="18" charset="0"/>
              </a:rPr>
              <a:t>autosomiche </a:t>
            </a:r>
            <a:r>
              <a:rPr lang="it-IT" altLang="it-IT" sz="3800" b="1" u="sng">
                <a:solidFill>
                  <a:srgbClr val="FFFF00"/>
                </a:solidFill>
                <a:latin typeface="+mn-lt"/>
                <a:cs typeface="Times New Roman" pitchFamily="18" charset="0"/>
              </a:rPr>
              <a:t>dominanti</a:t>
            </a:r>
            <a:endParaRPr lang="it-IT" altLang="it-IT" sz="3800" b="1" u="sng">
              <a:solidFill>
                <a:srgbClr val="FFFF00"/>
              </a:solidFill>
              <a:latin typeface="+mn-lt"/>
            </a:endParaRP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3" y="764158"/>
            <a:ext cx="8964613" cy="2736851"/>
          </a:xfrm>
        </p:spPr>
        <p:txBody>
          <a:bodyPr/>
          <a:lstStyle/>
          <a:p>
            <a:pPr algn="just"/>
            <a:r>
              <a:rPr lang="it-IT" altLang="it-IT">
                <a:solidFill>
                  <a:schemeClr val="bg1"/>
                </a:solidFill>
              </a:rPr>
              <a:t>I soggetti che ereditano la forma mutata dominante di alcuni geni noti per il loro importante coinvolgimento nella malattia neoplastica hanno un’</a:t>
            </a:r>
            <a:r>
              <a:rPr lang="it-IT" altLang="it-IT" u="sng">
                <a:solidFill>
                  <a:schemeClr val="bg1"/>
                </a:solidFill>
              </a:rPr>
              <a:t>elevata probabilità</a:t>
            </a:r>
            <a:r>
              <a:rPr lang="it-IT" altLang="it-IT">
                <a:solidFill>
                  <a:schemeClr val="bg1"/>
                </a:solidFill>
              </a:rPr>
              <a:t> di sviluppare la neoplasia</a:t>
            </a:r>
          </a:p>
          <a:p>
            <a:pPr algn="just"/>
            <a:endParaRPr lang="it-IT" altLang="it-IT">
              <a:solidFill>
                <a:schemeClr val="bg1"/>
              </a:solidFill>
            </a:endParaRPr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142879" y="3644928"/>
            <a:ext cx="8893175" cy="2592387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Aft>
                <a:spcPct val="0"/>
              </a:spcAft>
              <a:defRPr/>
            </a:pPr>
            <a:r>
              <a:rPr lang="it-IT" altLang="it-IT" sz="3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Sindrome di Li-Fraumeni (mutazioni </a:t>
            </a:r>
            <a:r>
              <a:rPr lang="it-IT" altLang="it-IT" sz="34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p53</a:t>
            </a:r>
            <a:r>
              <a:rPr lang="it-IT" altLang="it-IT" sz="3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)</a:t>
            </a:r>
          </a:p>
          <a:p>
            <a:pPr eaLnBrk="1" fontAlgn="base" hangingPunct="1">
              <a:spcAft>
                <a:spcPct val="0"/>
              </a:spcAft>
              <a:defRPr/>
            </a:pPr>
            <a:r>
              <a:rPr lang="it-IT" altLang="it-IT" sz="3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Retinoblastoma (</a:t>
            </a:r>
            <a:r>
              <a:rPr lang="it-IT" altLang="it-IT" sz="3400" b="1" i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Rb</a:t>
            </a:r>
            <a:r>
              <a:rPr lang="it-IT" altLang="it-IT" sz="3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)</a:t>
            </a:r>
          </a:p>
          <a:p>
            <a:pPr eaLnBrk="1" fontAlgn="base" hangingPunct="1">
              <a:spcAft>
                <a:spcPct val="0"/>
              </a:spcAft>
              <a:defRPr/>
            </a:pPr>
            <a:r>
              <a:rPr lang="it-IT" altLang="it-IT" sz="3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Poliposi adenomatosa del colon (</a:t>
            </a:r>
            <a:r>
              <a:rPr lang="it-IT" altLang="it-IT" sz="34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APC</a:t>
            </a:r>
            <a:r>
              <a:rPr lang="it-IT" altLang="it-IT" sz="3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)</a:t>
            </a:r>
          </a:p>
          <a:p>
            <a:pPr eaLnBrk="1" fontAlgn="base" hangingPunct="1">
              <a:spcAft>
                <a:spcPct val="0"/>
              </a:spcAft>
              <a:defRPr/>
            </a:pPr>
            <a:r>
              <a:rPr lang="en-US" altLang="it-IT" sz="34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BRCA1</a:t>
            </a:r>
            <a:r>
              <a:rPr lang="en-US" altLang="it-IT" sz="3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, </a:t>
            </a:r>
            <a:r>
              <a:rPr lang="en-US" altLang="it-IT" sz="34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BRCA2</a:t>
            </a:r>
            <a:r>
              <a:rPr lang="en-US" altLang="it-IT" sz="3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 breast and ovarian tumors</a:t>
            </a:r>
            <a:endParaRPr lang="it-IT" altLang="it-IT" sz="340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12594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0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0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7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7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7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7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71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71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9" grpId="0" build="allAtOnce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-36511" y="-100013"/>
            <a:ext cx="9180513" cy="777876"/>
          </a:xfrm>
        </p:spPr>
        <p:txBody>
          <a:bodyPr/>
          <a:lstStyle/>
          <a:p>
            <a:pPr>
              <a:defRPr/>
            </a:pPr>
            <a:r>
              <a:rPr lang="it-IT" altLang="it-IT" sz="3800">
                <a:solidFill>
                  <a:srgbClr val="FFFF00"/>
                </a:solidFill>
                <a:cs typeface="Times New Roman" pitchFamily="18" charset="0"/>
              </a:rPr>
              <a:t>Sindromi tumorali </a:t>
            </a:r>
            <a:r>
              <a:rPr lang="it-IT" altLang="it-IT" sz="3800" u="sng">
                <a:solidFill>
                  <a:srgbClr val="FFFF00"/>
                </a:solidFill>
                <a:cs typeface="Times New Roman" pitchFamily="18" charset="0"/>
              </a:rPr>
              <a:t>autosomiche </a:t>
            </a:r>
            <a:r>
              <a:rPr lang="it-IT" altLang="it-IT" sz="3800" b="1" u="sng">
                <a:solidFill>
                  <a:srgbClr val="FFFF00"/>
                </a:solidFill>
                <a:cs typeface="Times New Roman" pitchFamily="18" charset="0"/>
              </a:rPr>
              <a:t>recessive</a:t>
            </a:r>
            <a:endParaRPr lang="it-IT" altLang="it-IT" sz="3800" b="1" u="sng">
              <a:solidFill>
                <a:srgbClr val="FFFF00"/>
              </a:solidFill>
              <a:latin typeface="+mn-lt"/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91" y="836615"/>
            <a:ext cx="8785225" cy="2520951"/>
          </a:xfrm>
        </p:spPr>
        <p:txBody>
          <a:bodyPr/>
          <a:lstStyle/>
          <a:p>
            <a:pPr algn="just"/>
            <a:r>
              <a:rPr lang="it-IT" altLang="it-IT" sz="3400">
                <a:solidFill>
                  <a:schemeClr val="bg1"/>
                </a:solidFill>
              </a:rPr>
              <a:t>Patologie ereditarie </a:t>
            </a:r>
            <a:r>
              <a:rPr lang="it-IT" altLang="it-IT" sz="3400" u="sng">
                <a:solidFill>
                  <a:schemeClr val="bg1"/>
                </a:solidFill>
              </a:rPr>
              <a:t>autosomiche recessive </a:t>
            </a:r>
            <a:r>
              <a:rPr lang="it-IT" altLang="it-IT" sz="3400">
                <a:solidFill>
                  <a:schemeClr val="bg1"/>
                </a:solidFill>
              </a:rPr>
              <a:t>caratterizzate da mutazioni inattivanti i </a:t>
            </a:r>
            <a:r>
              <a:rPr lang="it-IT" altLang="it-IT" sz="3400" b="1" u="sng">
                <a:solidFill>
                  <a:schemeClr val="bg1"/>
                </a:solidFill>
              </a:rPr>
              <a:t>meccanismi di riparazione del DNA</a:t>
            </a:r>
            <a:r>
              <a:rPr lang="it-IT" altLang="it-IT" sz="3400">
                <a:solidFill>
                  <a:schemeClr val="bg1"/>
                </a:solidFill>
              </a:rPr>
              <a:t> sono associate ad un’elevata incidenza di tumori</a:t>
            </a: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35496" y="3284984"/>
            <a:ext cx="9071992" cy="324036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Aft>
                <a:spcPct val="0"/>
              </a:spcAft>
              <a:defRPr/>
            </a:pPr>
            <a:r>
              <a:rPr lang="it-IT" altLang="it-IT" sz="36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Sindrome di Bloom  -  Anemia di Fanconi</a:t>
            </a:r>
          </a:p>
          <a:p>
            <a:pPr marL="0" indent="0" eaLnBrk="1" fontAlgn="base" hangingPunct="1">
              <a:spcAft>
                <a:spcPct val="0"/>
              </a:spcAft>
              <a:buNone/>
              <a:defRPr/>
            </a:pPr>
            <a:r>
              <a:rPr lang="it-IT" altLang="it-IT" sz="2400">
                <a:solidFill>
                  <a:srgbClr val="000000"/>
                </a:solidFill>
                <a:latin typeface="Arial"/>
              </a:rPr>
              <a:t> (elevata frequenza di </a:t>
            </a:r>
            <a:r>
              <a:rPr lang="it-IT" altLang="it-IT" sz="2400" b="1">
                <a:solidFill>
                  <a:srgbClr val="000000"/>
                </a:solidFill>
                <a:latin typeface="Arial"/>
              </a:rPr>
              <a:t>rotture</a:t>
            </a:r>
            <a:r>
              <a:rPr lang="it-IT" altLang="it-IT" sz="2400">
                <a:solidFill>
                  <a:srgbClr val="000000"/>
                </a:solidFill>
                <a:latin typeface="Arial"/>
              </a:rPr>
              <a:t> e </a:t>
            </a:r>
            <a:r>
              <a:rPr lang="it-IT" altLang="it-IT" sz="2400" b="1">
                <a:solidFill>
                  <a:srgbClr val="000000"/>
                </a:solidFill>
                <a:latin typeface="Arial"/>
              </a:rPr>
              <a:t>riarrangiamenti</a:t>
            </a:r>
            <a:r>
              <a:rPr lang="it-IT" altLang="it-IT" sz="2400">
                <a:solidFill>
                  <a:srgbClr val="000000"/>
                </a:solidFill>
                <a:latin typeface="Arial"/>
              </a:rPr>
              <a:t> dei </a:t>
            </a:r>
            <a:r>
              <a:rPr lang="it-IT" altLang="it-IT" sz="2400" b="1">
                <a:solidFill>
                  <a:srgbClr val="000000"/>
                </a:solidFill>
                <a:latin typeface="Arial"/>
              </a:rPr>
              <a:t>cromosomi</a:t>
            </a:r>
            <a:r>
              <a:rPr lang="it-IT" altLang="it-IT" sz="2400">
                <a:solidFill>
                  <a:srgbClr val="000000"/>
                </a:solidFill>
                <a:latin typeface="Arial"/>
              </a:rPr>
              <a:t>)</a:t>
            </a:r>
          </a:p>
          <a:p>
            <a:pPr marL="2743131" lvl="6" indent="0" eaLnBrk="1" hangingPunct="1">
              <a:buNone/>
              <a:defRPr/>
            </a:pPr>
            <a:endParaRPr lang="it-IT" altLang="it-IT" sz="105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  <a:p>
            <a:pPr eaLnBrk="1" fontAlgn="base" hangingPunct="1">
              <a:spcAft>
                <a:spcPct val="0"/>
              </a:spcAft>
              <a:defRPr/>
            </a:pPr>
            <a:r>
              <a:rPr lang="it-IT" altLang="it-IT" sz="36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Xeroderma pigmentoso 				 </a:t>
            </a:r>
            <a:r>
              <a:rPr lang="it-IT" altLang="it-IT" sz="2400">
                <a:solidFill>
                  <a:srgbClr val="000000"/>
                </a:solidFill>
                <a:latin typeface="Arial"/>
              </a:rPr>
              <a:t>mutazioni del gene XP causano </a:t>
            </a:r>
            <a:r>
              <a:rPr lang="it-IT" altLang="it-IT" sz="2400" b="1">
                <a:solidFill>
                  <a:srgbClr val="000000"/>
                </a:solidFill>
                <a:latin typeface="Arial"/>
              </a:rPr>
              <a:t>inefficienza del NER</a:t>
            </a:r>
            <a:r>
              <a:rPr lang="it-IT" altLang="it-IT" sz="2400">
                <a:solidFill>
                  <a:srgbClr val="000000"/>
                </a:solidFill>
                <a:latin typeface="Arial"/>
              </a:rPr>
              <a:t> (nucleotide excision repair system);  aumento dell’incidenza di tumori cutanei da radiazioni UV</a:t>
            </a:r>
            <a:endParaRPr lang="it-IT" altLang="it-IT" sz="240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05308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allAtOnce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72008" y="316136"/>
            <a:ext cx="9036496" cy="736600"/>
          </a:xfrm>
        </p:spPr>
        <p:txBody>
          <a:bodyPr/>
          <a:lstStyle/>
          <a:p>
            <a:pPr>
              <a:defRPr/>
            </a:pPr>
            <a:r>
              <a:rPr lang="it-IT" altLang="it-IT" sz="3800">
                <a:solidFill>
                  <a:srgbClr val="FFFF00"/>
                </a:solidFill>
                <a:latin typeface="+mn-lt"/>
              </a:rPr>
              <a:t>Tumori familiari con ereditarietà incerta</a:t>
            </a:r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0" y="1413397"/>
            <a:ext cx="9144000" cy="4463876"/>
          </a:xfrm>
        </p:spPr>
        <p:txBody>
          <a:bodyPr/>
          <a:lstStyle/>
          <a:p>
            <a:pPr algn="just">
              <a:lnSpc>
                <a:spcPct val="90000"/>
              </a:lnSpc>
              <a:defRPr/>
            </a:pPr>
            <a:r>
              <a:rPr lang="en-US" altLang="it-IT" sz="3400" dirty="0" err="1">
                <a:solidFill>
                  <a:schemeClr val="bg1"/>
                </a:solidFill>
              </a:rPr>
              <a:t>Alcuni</a:t>
            </a:r>
            <a:r>
              <a:rPr lang="en-US" altLang="it-IT" sz="3400" dirty="0">
                <a:solidFill>
                  <a:schemeClr val="bg1"/>
                </a:solidFill>
              </a:rPr>
              <a:t> </a:t>
            </a:r>
            <a:r>
              <a:rPr lang="en-US" altLang="it-IT" sz="3400" dirty="0" err="1">
                <a:solidFill>
                  <a:schemeClr val="bg1"/>
                </a:solidFill>
              </a:rPr>
              <a:t>cancri</a:t>
            </a:r>
            <a:r>
              <a:rPr lang="en-US" altLang="it-IT" sz="3400" dirty="0">
                <a:solidFill>
                  <a:schemeClr val="bg1"/>
                </a:solidFill>
              </a:rPr>
              <a:t> (colon, </a:t>
            </a:r>
            <a:r>
              <a:rPr lang="en-US" altLang="it-IT" sz="3400" dirty="0" err="1">
                <a:solidFill>
                  <a:schemeClr val="bg1"/>
                </a:solidFill>
              </a:rPr>
              <a:t>ovaio</a:t>
            </a:r>
            <a:r>
              <a:rPr lang="en-US" altLang="it-IT" sz="3400" dirty="0">
                <a:solidFill>
                  <a:schemeClr val="bg1"/>
                </a:solidFill>
              </a:rPr>
              <a:t>, </a:t>
            </a:r>
            <a:r>
              <a:rPr lang="en-US" altLang="it-IT" sz="3400" dirty="0" err="1">
                <a:solidFill>
                  <a:schemeClr val="bg1"/>
                </a:solidFill>
              </a:rPr>
              <a:t>mammella</a:t>
            </a:r>
            <a:r>
              <a:rPr lang="en-US" altLang="it-IT" sz="3400" dirty="0">
                <a:solidFill>
                  <a:schemeClr val="bg1"/>
                </a:solidFill>
              </a:rPr>
              <a:t>, </a:t>
            </a:r>
            <a:r>
              <a:rPr lang="en-US" altLang="it-IT" sz="3400" dirty="0" err="1">
                <a:solidFill>
                  <a:schemeClr val="bg1"/>
                </a:solidFill>
              </a:rPr>
              <a:t>cervello</a:t>
            </a:r>
            <a:r>
              <a:rPr lang="en-US" altLang="it-IT" sz="3400" dirty="0">
                <a:solidFill>
                  <a:schemeClr val="bg1"/>
                </a:solidFill>
              </a:rPr>
              <a:t> e </a:t>
            </a:r>
            <a:r>
              <a:rPr lang="en-US" altLang="it-IT" sz="3400" dirty="0" err="1">
                <a:solidFill>
                  <a:schemeClr val="bg1"/>
                </a:solidFill>
              </a:rPr>
              <a:t>certi</a:t>
            </a:r>
            <a:r>
              <a:rPr lang="en-US" altLang="it-IT" sz="3400" dirty="0">
                <a:solidFill>
                  <a:schemeClr val="bg1"/>
                </a:solidFill>
              </a:rPr>
              <a:t> </a:t>
            </a:r>
            <a:r>
              <a:rPr lang="en-US" altLang="it-IT" sz="3400" dirty="0" err="1">
                <a:solidFill>
                  <a:schemeClr val="bg1"/>
                </a:solidFill>
              </a:rPr>
              <a:t>melanomi</a:t>
            </a:r>
            <a:r>
              <a:rPr lang="en-US" altLang="it-IT" sz="3400" dirty="0">
                <a:solidFill>
                  <a:schemeClr val="bg1"/>
                </a:solidFill>
              </a:rPr>
              <a:t>) </a:t>
            </a:r>
            <a:r>
              <a:rPr lang="en-US" altLang="it-IT" sz="3400" dirty="0" err="1">
                <a:solidFill>
                  <a:schemeClr val="bg1"/>
                </a:solidFill>
              </a:rPr>
              <a:t>presentano</a:t>
            </a:r>
            <a:r>
              <a:rPr lang="en-US" altLang="it-IT" sz="3400" dirty="0">
                <a:solidFill>
                  <a:schemeClr val="bg1"/>
                </a:solidFill>
              </a:rPr>
              <a:t> </a:t>
            </a:r>
            <a:r>
              <a:rPr lang="en-US" altLang="it-IT" sz="3400" dirty="0" err="1">
                <a:solidFill>
                  <a:schemeClr val="bg1"/>
                </a:solidFill>
              </a:rPr>
              <a:t>caratteristiche</a:t>
            </a:r>
            <a:r>
              <a:rPr lang="en-US" altLang="it-IT" sz="3400" dirty="0">
                <a:solidFill>
                  <a:schemeClr val="bg1"/>
                </a:solidFill>
              </a:rPr>
              <a:t> di </a:t>
            </a:r>
            <a:r>
              <a:rPr lang="en-US" altLang="it-IT" sz="3400" dirty="0" err="1">
                <a:solidFill>
                  <a:schemeClr val="bg1"/>
                </a:solidFill>
              </a:rPr>
              <a:t>familiarità</a:t>
            </a:r>
            <a:r>
              <a:rPr lang="en-US" altLang="it-IT" sz="3400" dirty="0">
                <a:solidFill>
                  <a:schemeClr val="bg1"/>
                </a:solidFill>
              </a:rPr>
              <a:t>, con </a:t>
            </a:r>
            <a:r>
              <a:rPr lang="en-US" altLang="it-IT" sz="3400" dirty="0" err="1">
                <a:solidFill>
                  <a:schemeClr val="bg1"/>
                </a:solidFill>
              </a:rPr>
              <a:t>meccanismi</a:t>
            </a:r>
            <a:r>
              <a:rPr lang="en-US" altLang="it-IT" sz="3400" dirty="0">
                <a:solidFill>
                  <a:schemeClr val="bg1"/>
                </a:solidFill>
              </a:rPr>
              <a:t> di </a:t>
            </a:r>
            <a:r>
              <a:rPr lang="en-US" altLang="it-IT" sz="3400" dirty="0" err="1">
                <a:solidFill>
                  <a:schemeClr val="bg1"/>
                </a:solidFill>
              </a:rPr>
              <a:t>trasmissione</a:t>
            </a:r>
            <a:r>
              <a:rPr lang="en-US" altLang="it-IT" sz="3400" dirty="0">
                <a:solidFill>
                  <a:schemeClr val="bg1"/>
                </a:solidFill>
              </a:rPr>
              <a:t> non </a:t>
            </a:r>
            <a:r>
              <a:rPr lang="en-US" altLang="it-IT" sz="3400" dirty="0" err="1">
                <a:solidFill>
                  <a:schemeClr val="bg1"/>
                </a:solidFill>
              </a:rPr>
              <a:t>ancora</a:t>
            </a:r>
            <a:r>
              <a:rPr lang="en-US" altLang="it-IT" sz="3400" dirty="0">
                <a:solidFill>
                  <a:schemeClr val="bg1"/>
                </a:solidFill>
              </a:rPr>
              <a:t> ben </a:t>
            </a:r>
            <a:r>
              <a:rPr lang="en-US" altLang="it-IT" sz="3400" dirty="0" err="1">
                <a:solidFill>
                  <a:schemeClr val="bg1"/>
                </a:solidFill>
              </a:rPr>
              <a:t>definiti</a:t>
            </a:r>
            <a:endParaRPr lang="en-US" altLang="it-IT" sz="3400" dirty="0">
              <a:solidFill>
                <a:schemeClr val="bg1"/>
              </a:solidFill>
            </a:endParaRPr>
          </a:p>
          <a:p>
            <a:pPr marL="0" indent="0" algn="just">
              <a:lnSpc>
                <a:spcPct val="90000"/>
              </a:lnSpc>
              <a:buNone/>
              <a:defRPr/>
            </a:pPr>
            <a:r>
              <a:rPr lang="en-US" altLang="it-IT" sz="3400" dirty="0">
                <a:solidFill>
                  <a:schemeClr val="bg1"/>
                </a:solidFill>
              </a:rPr>
              <a:t> </a:t>
            </a:r>
          </a:p>
          <a:p>
            <a:pPr algn="just">
              <a:lnSpc>
                <a:spcPct val="90000"/>
              </a:lnSpc>
              <a:defRPr/>
            </a:pPr>
            <a:r>
              <a:rPr lang="en-US" altLang="it-IT" sz="3400" dirty="0" err="1">
                <a:solidFill>
                  <a:schemeClr val="bg1"/>
                </a:solidFill>
              </a:rPr>
              <a:t>Insorgenza</a:t>
            </a:r>
            <a:r>
              <a:rPr lang="en-US" altLang="it-IT" sz="3400" dirty="0">
                <a:solidFill>
                  <a:schemeClr val="bg1"/>
                </a:solidFill>
              </a:rPr>
              <a:t> in </a:t>
            </a:r>
            <a:r>
              <a:rPr lang="en-US" altLang="it-IT" sz="3400" dirty="0" err="1">
                <a:solidFill>
                  <a:schemeClr val="bg1"/>
                </a:solidFill>
              </a:rPr>
              <a:t>giovane</a:t>
            </a:r>
            <a:r>
              <a:rPr lang="en-US" altLang="it-IT" sz="3400" dirty="0">
                <a:solidFill>
                  <a:schemeClr val="bg1"/>
                </a:solidFill>
              </a:rPr>
              <a:t> </a:t>
            </a:r>
            <a:r>
              <a:rPr lang="en-US" altLang="it-IT" sz="3400" dirty="0" err="1">
                <a:solidFill>
                  <a:schemeClr val="bg1"/>
                </a:solidFill>
              </a:rPr>
              <a:t>età</a:t>
            </a:r>
            <a:r>
              <a:rPr lang="en-US" altLang="it-IT" sz="3400" dirty="0">
                <a:solidFill>
                  <a:schemeClr val="bg1"/>
                </a:solidFill>
              </a:rPr>
              <a:t>, </a:t>
            </a:r>
            <a:r>
              <a:rPr lang="en-US" altLang="it-IT" sz="3400" dirty="0" err="1">
                <a:solidFill>
                  <a:schemeClr val="bg1"/>
                </a:solidFill>
              </a:rPr>
              <a:t>colpiti</a:t>
            </a:r>
            <a:r>
              <a:rPr lang="en-US" altLang="it-IT" sz="3400" dirty="0">
                <a:solidFill>
                  <a:schemeClr val="bg1"/>
                </a:solidFill>
              </a:rPr>
              <a:t> </a:t>
            </a:r>
            <a:r>
              <a:rPr lang="en-US" altLang="it-IT" sz="3400" dirty="0">
                <a:solidFill>
                  <a:srgbClr val="FFFF00"/>
                </a:solidFill>
              </a:rPr>
              <a:t>due o </a:t>
            </a:r>
            <a:r>
              <a:rPr lang="en-US" altLang="it-IT" sz="3400" dirty="0" err="1">
                <a:solidFill>
                  <a:srgbClr val="FFFF00"/>
                </a:solidFill>
              </a:rPr>
              <a:t>più</a:t>
            </a:r>
            <a:r>
              <a:rPr lang="en-US" altLang="it-IT" sz="3400" dirty="0">
                <a:solidFill>
                  <a:srgbClr val="FFFF00"/>
                </a:solidFill>
              </a:rPr>
              <a:t> </a:t>
            </a:r>
            <a:r>
              <a:rPr lang="en-US" altLang="it-IT" sz="3400" dirty="0" err="1">
                <a:solidFill>
                  <a:srgbClr val="FFFF00"/>
                </a:solidFill>
              </a:rPr>
              <a:t>parenti</a:t>
            </a:r>
            <a:r>
              <a:rPr lang="en-US" altLang="it-IT" sz="3400" dirty="0">
                <a:solidFill>
                  <a:srgbClr val="FFFF00"/>
                </a:solidFill>
              </a:rPr>
              <a:t> </a:t>
            </a:r>
            <a:r>
              <a:rPr lang="en-US" altLang="it-IT" sz="3400" dirty="0" err="1">
                <a:solidFill>
                  <a:srgbClr val="FFFF00"/>
                </a:solidFill>
              </a:rPr>
              <a:t>della</a:t>
            </a:r>
            <a:r>
              <a:rPr lang="en-US" altLang="it-IT" sz="3400" dirty="0">
                <a:solidFill>
                  <a:srgbClr val="FFFF00"/>
                </a:solidFill>
              </a:rPr>
              <a:t> </a:t>
            </a:r>
            <a:r>
              <a:rPr lang="en-US" altLang="it-IT" sz="3400" dirty="0" err="1">
                <a:solidFill>
                  <a:srgbClr val="FFFF00"/>
                </a:solidFill>
              </a:rPr>
              <a:t>famiglia</a:t>
            </a:r>
            <a:r>
              <a:rPr lang="en-US" altLang="it-IT" sz="3400" dirty="0">
                <a:solidFill>
                  <a:schemeClr val="bg1"/>
                </a:solidFill>
              </a:rPr>
              <a:t>, possible </a:t>
            </a:r>
            <a:r>
              <a:rPr lang="en-US" altLang="it-IT" sz="3400" dirty="0" err="1">
                <a:solidFill>
                  <a:schemeClr val="bg1"/>
                </a:solidFill>
              </a:rPr>
              <a:t>bilateralità</a:t>
            </a:r>
            <a:r>
              <a:rPr lang="en-US" altLang="it-IT" sz="3400" dirty="0">
                <a:solidFill>
                  <a:schemeClr val="bg1"/>
                </a:solidFill>
              </a:rPr>
              <a:t> (</a:t>
            </a:r>
            <a:r>
              <a:rPr lang="en-US" altLang="it-IT" sz="3400" dirty="0" err="1">
                <a:solidFill>
                  <a:schemeClr val="bg1"/>
                </a:solidFill>
              </a:rPr>
              <a:t>ovaio</a:t>
            </a:r>
            <a:r>
              <a:rPr lang="en-US" altLang="it-IT" sz="3400" dirty="0">
                <a:solidFill>
                  <a:schemeClr val="bg1"/>
                </a:solidFill>
              </a:rPr>
              <a:t>, </a:t>
            </a:r>
            <a:r>
              <a:rPr lang="en-US" altLang="it-IT" sz="3400" dirty="0" err="1">
                <a:solidFill>
                  <a:schemeClr val="bg1"/>
                </a:solidFill>
              </a:rPr>
              <a:t>mammella</a:t>
            </a:r>
            <a:r>
              <a:rPr lang="en-US" altLang="it-IT" sz="3400" dirty="0">
                <a:solidFill>
                  <a:schemeClr val="bg1"/>
                </a:solidFill>
              </a:rPr>
              <a:t>, </a:t>
            </a:r>
            <a:r>
              <a:rPr lang="en-US" altLang="it-IT" sz="3400" u="sng" dirty="0">
                <a:solidFill>
                  <a:schemeClr val="bg1"/>
                </a:solidFill>
              </a:rPr>
              <a:t>non </a:t>
            </a:r>
            <a:r>
              <a:rPr lang="en-US" altLang="it-IT" sz="3400" u="sng" dirty="0" err="1">
                <a:solidFill>
                  <a:schemeClr val="bg1"/>
                </a:solidFill>
              </a:rPr>
              <a:t>legati</a:t>
            </a:r>
            <a:r>
              <a:rPr lang="en-US" altLang="it-IT" sz="3400" dirty="0">
                <a:solidFill>
                  <a:schemeClr val="bg1"/>
                </a:solidFill>
              </a:rPr>
              <a:t> a BRCA-1/2)</a:t>
            </a:r>
            <a:endParaRPr lang="it-IT" altLang="it-IT" sz="3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6895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o 5"/>
          <p:cNvGrpSpPr/>
          <p:nvPr/>
        </p:nvGrpSpPr>
        <p:grpSpPr>
          <a:xfrm>
            <a:off x="1115616" y="4486726"/>
            <a:ext cx="3563796" cy="1534566"/>
            <a:chOff x="5482224" y="3212976"/>
            <a:chExt cx="3563796" cy="1534565"/>
          </a:xfrm>
        </p:grpSpPr>
        <p:grpSp>
          <p:nvGrpSpPr>
            <p:cNvPr id="7" name="Gruppo 6"/>
            <p:cNvGrpSpPr/>
            <p:nvPr/>
          </p:nvGrpSpPr>
          <p:grpSpPr>
            <a:xfrm>
              <a:off x="5482224" y="3284983"/>
              <a:ext cx="3563796" cy="1390550"/>
              <a:chOff x="6084168" y="3284984"/>
              <a:chExt cx="3699938" cy="1390550"/>
            </a:xfrm>
          </p:grpSpPr>
          <p:sp>
            <p:nvSpPr>
              <p:cNvPr id="9" name="CasellaDiTesto 8"/>
              <p:cNvSpPr txBox="1"/>
              <p:nvPr/>
            </p:nvSpPr>
            <p:spPr>
              <a:xfrm>
                <a:off x="6084168" y="3284984"/>
                <a:ext cx="3699938" cy="13849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2800">
                    <a:solidFill>
                      <a:srgbClr val="FFFFFF"/>
                    </a:solidFill>
                    <a:latin typeface="Arial"/>
                    <a:cs typeface="Arial"/>
                  </a:rPr>
                  <a:t>    segnali proliferativi</a:t>
                </a:r>
              </a:p>
              <a:p>
                <a:endParaRPr lang="it-IT" sz="2800">
                  <a:solidFill>
                    <a:srgbClr val="FFFFFF"/>
                  </a:solidFill>
                  <a:latin typeface="Arial"/>
                  <a:cs typeface="Arial"/>
                </a:endParaRPr>
              </a:p>
              <a:p>
                <a:r>
                  <a:rPr lang="it-IT" sz="2800">
                    <a:solidFill>
                      <a:srgbClr val="FFFFFF"/>
                    </a:solidFill>
                    <a:latin typeface="Arial"/>
                    <a:cs typeface="Arial"/>
                  </a:rPr>
                  <a:t>    segnali di morte</a:t>
                </a:r>
              </a:p>
            </p:txBody>
          </p:sp>
          <p:sp>
            <p:nvSpPr>
              <p:cNvPr id="10" name="Freccia a destra 9"/>
              <p:cNvSpPr/>
              <p:nvPr/>
            </p:nvSpPr>
            <p:spPr bwMode="auto">
              <a:xfrm rot="16200000">
                <a:off x="6124790" y="3429000"/>
                <a:ext cx="504056" cy="216024"/>
              </a:xfrm>
              <a:prstGeom prst="rightArrow">
                <a:avLst/>
              </a:prstGeom>
              <a:solidFill>
                <a:srgbClr val="FF0000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it-IT" sz="2000">
                  <a:solidFill>
                    <a:srgbClr val="FFFFFF"/>
                  </a:solidFill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11" name="Freccia a destra 10"/>
              <p:cNvSpPr/>
              <p:nvPr/>
            </p:nvSpPr>
            <p:spPr bwMode="auto">
              <a:xfrm rot="5400000">
                <a:off x="6116539" y="4315494"/>
                <a:ext cx="504056" cy="216024"/>
              </a:xfrm>
              <a:prstGeom prst="rightArrow">
                <a:avLst/>
              </a:prstGeom>
              <a:solidFill>
                <a:srgbClr val="FF0000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it-IT" sz="2000">
                  <a:solidFill>
                    <a:srgbClr val="FFFFFF"/>
                  </a:solidFill>
                  <a:latin typeface="Times New Roman" pitchFamily="18" charset="0"/>
                  <a:cs typeface="Arial" pitchFamily="34" charset="0"/>
                </a:endParaRPr>
              </a:p>
            </p:txBody>
          </p:sp>
        </p:grpSp>
        <p:sp>
          <p:nvSpPr>
            <p:cNvPr id="8" name="Rettangolo 7"/>
            <p:cNvSpPr/>
            <p:nvPr/>
          </p:nvSpPr>
          <p:spPr bwMode="auto">
            <a:xfrm>
              <a:off x="5580112" y="3212976"/>
              <a:ext cx="3430504" cy="1534565"/>
            </a:xfrm>
            <a:prstGeom prst="rect">
              <a:avLst/>
            </a:prstGeom>
            <a:noFill/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 sz="2000">
                <a:solidFill>
                  <a:srgbClr val="FFFF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</p:grp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-396552" y="549200"/>
            <a:ext cx="8229600" cy="791568"/>
          </a:xfrm>
        </p:spPr>
        <p:txBody>
          <a:bodyPr/>
          <a:lstStyle/>
          <a:p>
            <a:pPr eaLnBrk="1" hangingPunct="1">
              <a:defRPr/>
            </a:pPr>
            <a:r>
              <a:rPr lang="it-IT" altLang="it-IT">
                <a:solidFill>
                  <a:srgbClr val="FFFF00"/>
                </a:solidFill>
                <a:latin typeface="+mn-lt"/>
              </a:rPr>
              <a:t>Neoplasia </a:t>
            </a:r>
            <a:r>
              <a:rPr lang="it-IT" altLang="it-IT" sz="3600">
                <a:solidFill>
                  <a:srgbClr val="FFFF00"/>
                </a:solidFill>
                <a:latin typeface="+mn-lt"/>
              </a:rPr>
              <a:t>(</a:t>
            </a:r>
            <a:r>
              <a:rPr lang="it-IT" altLang="it-IT" sz="3600" i="1">
                <a:solidFill>
                  <a:srgbClr val="FFFF00"/>
                </a:solidFill>
                <a:latin typeface="+mn-lt"/>
              </a:rPr>
              <a:t>nuova crescita</a:t>
            </a:r>
            <a:r>
              <a:rPr lang="it-IT" altLang="it-IT" sz="3600">
                <a:solidFill>
                  <a:srgbClr val="FFFF00"/>
                </a:solidFill>
                <a:latin typeface="+mn-lt"/>
              </a:rPr>
              <a:t>)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439" y="1772818"/>
            <a:ext cx="8964612" cy="2405063"/>
          </a:xfrm>
        </p:spPr>
        <p:txBody>
          <a:bodyPr/>
          <a:lstStyle/>
          <a:p>
            <a:pPr algn="just" eaLnBrk="1" hangingPunct="1"/>
            <a:r>
              <a:rPr lang="it-IT" altLang="it-IT" sz="3000">
                <a:solidFill>
                  <a:schemeClr val="bg1"/>
                </a:solidFill>
              </a:rPr>
              <a:t>La malattia neoplastica è caratterizzata da un’alterazione di quei meccanismi omeostatici che hanno un ruolo rilevante nella </a:t>
            </a:r>
            <a:r>
              <a:rPr lang="it-IT" altLang="it-IT" sz="3000" b="1">
                <a:solidFill>
                  <a:srgbClr val="FFFF00"/>
                </a:solidFill>
              </a:rPr>
              <a:t>regolazione della proliferazione e della differenziazione cellulare</a:t>
            </a:r>
          </a:p>
        </p:txBody>
      </p:sp>
      <p:pic>
        <p:nvPicPr>
          <p:cNvPr id="1026" name="Picture 2" descr="Risultati immagini per tumor cell divid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16633"/>
            <a:ext cx="2016224" cy="1488724"/>
          </a:xfrm>
          <a:prstGeom prst="rect">
            <a:avLst/>
          </a:prstGeom>
          <a:noFill/>
          <a:ln w="190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4932043" y="4455552"/>
            <a:ext cx="3456385" cy="1583474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tIns="144000" bIns="144000" rtlCol="0" anchor="ctr" anchorCtr="0">
            <a:spAutoFit/>
          </a:bodyPr>
          <a:lstStyle/>
          <a:p>
            <a:pPr algn="just"/>
            <a:r>
              <a:rPr lang="it-IT" sz="2800" dirty="0">
                <a:solidFill>
                  <a:srgbClr val="FFFFFF"/>
                </a:solidFill>
                <a:latin typeface="Arial"/>
                <a:cs typeface="Arial"/>
              </a:rPr>
              <a:t>Il ritmo replicativo condiziona il grado di </a:t>
            </a:r>
            <a:r>
              <a:rPr lang="it-IT" sz="2800" dirty="0">
                <a:solidFill>
                  <a:srgbClr val="FFFF00"/>
                </a:solidFill>
                <a:latin typeface="Arial"/>
                <a:cs typeface="Arial"/>
              </a:rPr>
              <a:t>differenziazione</a:t>
            </a:r>
          </a:p>
        </p:txBody>
      </p:sp>
    </p:spTree>
    <p:extLst>
      <p:ext uri="{BB962C8B-B14F-4D97-AF65-F5344CB8AC3E}">
        <p14:creationId xmlns:p14="http://schemas.microsoft.com/office/powerpoint/2010/main" val="4283841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13184" y="-100012"/>
            <a:ext cx="8507288" cy="836613"/>
          </a:xfrm>
        </p:spPr>
        <p:txBody>
          <a:bodyPr/>
          <a:lstStyle/>
          <a:p>
            <a:pPr eaLnBrk="1" hangingPunct="1">
              <a:defRPr/>
            </a:pPr>
            <a:r>
              <a:rPr lang="it-IT" altLang="it-IT" sz="3800">
                <a:solidFill>
                  <a:srgbClr val="FFFF00"/>
                </a:solidFill>
                <a:latin typeface="+mn-lt"/>
              </a:rPr>
              <a:t>Neoplasie: impatto socio-economico 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351" y="692697"/>
            <a:ext cx="9144000" cy="3756611"/>
          </a:xfrm>
        </p:spPr>
        <p:txBody>
          <a:bodyPr/>
          <a:lstStyle/>
          <a:p>
            <a:pPr algn="just" eaLnBrk="1" hangingPunct="1"/>
            <a:r>
              <a:rPr lang="it-IT" altLang="it-IT" sz="3000">
                <a:solidFill>
                  <a:schemeClr val="bg1"/>
                </a:solidFill>
              </a:rPr>
              <a:t>La malattia neoplastica rappresenta la seconda causa di morte nei paesi industrializzati (dopo le malattie cardiovascolari)</a:t>
            </a:r>
          </a:p>
          <a:p>
            <a:pPr algn="just" eaLnBrk="1" hangingPunct="1"/>
            <a:endParaRPr lang="it-IT" altLang="it-IT" sz="1051">
              <a:solidFill>
                <a:schemeClr val="bg1"/>
              </a:solidFill>
            </a:endParaRPr>
          </a:p>
          <a:p>
            <a:pPr algn="just" eaLnBrk="1" hangingPunct="1"/>
            <a:r>
              <a:rPr lang="it-IT" altLang="it-IT" sz="3000">
                <a:solidFill>
                  <a:schemeClr val="bg1"/>
                </a:solidFill>
              </a:rPr>
              <a:t>Nel loro complesso, i trattamenti terapeutici (analisi cliniche, tempi di ricovero, farmaci, strumentazioni) pesano gravemente sulle spese sanitarie        (2010: </a:t>
            </a:r>
            <a:r>
              <a:rPr lang="it-IT" altLang="it-IT" sz="3000">
                <a:solidFill>
                  <a:srgbClr val="FFFF00"/>
                </a:solidFill>
              </a:rPr>
              <a:t>USA</a:t>
            </a:r>
            <a:r>
              <a:rPr lang="it-IT" altLang="it-IT" sz="3000">
                <a:solidFill>
                  <a:schemeClr val="bg1"/>
                </a:solidFill>
              </a:rPr>
              <a:t> 157 miliardi $, </a:t>
            </a:r>
            <a:r>
              <a:rPr lang="it-IT" altLang="it-IT" sz="3000">
                <a:solidFill>
                  <a:srgbClr val="FFFF00"/>
                </a:solidFill>
              </a:rPr>
              <a:t>Italia</a:t>
            </a:r>
            <a:r>
              <a:rPr lang="it-IT" altLang="it-IT" sz="3000">
                <a:solidFill>
                  <a:schemeClr val="bg1"/>
                </a:solidFill>
              </a:rPr>
              <a:t> 10 miliardi €)</a:t>
            </a:r>
            <a:endParaRPr lang="it-IT" altLang="it-IT" sz="3000" b="1" u="sng">
              <a:solidFill>
                <a:schemeClr val="bg1"/>
              </a:solidFill>
            </a:endParaRPr>
          </a:p>
        </p:txBody>
      </p:sp>
      <p:sp>
        <p:nvSpPr>
          <p:cNvPr id="247812" name="Text Box 4"/>
          <p:cNvSpPr txBox="1">
            <a:spLocks noChangeArrowheads="1"/>
          </p:cNvSpPr>
          <p:nvPr/>
        </p:nvSpPr>
        <p:spPr bwMode="auto">
          <a:xfrm>
            <a:off x="179513" y="4521314"/>
            <a:ext cx="4081947" cy="707886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it-IT" altLang="it-IT" sz="4000">
                <a:solidFill>
                  <a:srgbClr val="000000"/>
                </a:solidFill>
                <a:latin typeface="Arial"/>
              </a:rPr>
              <a:t>PREVENZIONE</a:t>
            </a:r>
          </a:p>
        </p:txBody>
      </p:sp>
      <p:sp>
        <p:nvSpPr>
          <p:cNvPr id="247813" name="Text Box 5"/>
          <p:cNvSpPr txBox="1">
            <a:spLocks noChangeArrowheads="1"/>
          </p:cNvSpPr>
          <p:nvPr/>
        </p:nvSpPr>
        <p:spPr bwMode="auto">
          <a:xfrm>
            <a:off x="1835697" y="5313402"/>
            <a:ext cx="5535468" cy="707886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it-IT" altLang="it-IT" sz="4000">
                <a:solidFill>
                  <a:srgbClr val="000000"/>
                </a:solidFill>
                <a:latin typeface="Arial"/>
              </a:rPr>
              <a:t>DIAGNOSI PRECOCE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468282" y="6105490"/>
            <a:ext cx="5640225" cy="707886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it-IT" altLang="it-IT" sz="4000">
                <a:solidFill>
                  <a:srgbClr val="000000"/>
                </a:solidFill>
                <a:latin typeface="Arial"/>
              </a:rPr>
              <a:t>TERAPIE INNOVATIVE</a:t>
            </a:r>
          </a:p>
        </p:txBody>
      </p:sp>
    </p:spTree>
    <p:extLst>
      <p:ext uri="{BB962C8B-B14F-4D97-AF65-F5344CB8AC3E}">
        <p14:creationId xmlns:p14="http://schemas.microsoft.com/office/powerpoint/2010/main" val="3075039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78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78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7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78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78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7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7812" grpId="0" animBg="1"/>
      <p:bldP spid="247813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B1B28FA-FCC8-C14C-8B48-CFDA6A0B2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533" y="58614"/>
            <a:ext cx="8460940" cy="490067"/>
          </a:xfrm>
          <a:solidFill>
            <a:schemeClr val="bg1"/>
          </a:solidFill>
        </p:spPr>
        <p:txBody>
          <a:bodyPr/>
          <a:lstStyle/>
          <a:p>
            <a:r>
              <a:rPr lang="it-IT" sz="2600" dirty="0" err="1">
                <a:solidFill>
                  <a:schemeClr val="tx1"/>
                </a:solidFill>
              </a:rPr>
              <a:t>Etiology</a:t>
            </a:r>
            <a:r>
              <a:rPr lang="it-IT" sz="2600" dirty="0">
                <a:solidFill>
                  <a:schemeClr val="tx1"/>
                </a:solidFill>
              </a:rPr>
              <a:t>, </a:t>
            </a:r>
            <a:r>
              <a:rPr lang="it-IT" sz="2600" dirty="0" err="1">
                <a:solidFill>
                  <a:schemeClr val="tx1"/>
                </a:solidFill>
              </a:rPr>
              <a:t>diagnosis</a:t>
            </a:r>
            <a:r>
              <a:rPr lang="it-IT" sz="2600" dirty="0">
                <a:solidFill>
                  <a:schemeClr val="tx1"/>
                </a:solidFill>
              </a:rPr>
              <a:t> and </a:t>
            </a:r>
            <a:r>
              <a:rPr lang="it-IT" sz="2600" dirty="0" err="1">
                <a:solidFill>
                  <a:schemeClr val="tx1"/>
                </a:solidFill>
              </a:rPr>
              <a:t>pathogenesis</a:t>
            </a:r>
            <a:r>
              <a:rPr lang="it-IT" sz="2600" dirty="0">
                <a:solidFill>
                  <a:schemeClr val="tx1"/>
                </a:solidFill>
              </a:rPr>
              <a:t>: </a:t>
            </a:r>
            <a:r>
              <a:rPr lang="it-IT" sz="2600" dirty="0" err="1">
                <a:solidFill>
                  <a:schemeClr val="tx1"/>
                </a:solidFill>
              </a:rPr>
              <a:t>let’s</a:t>
            </a:r>
            <a:r>
              <a:rPr lang="it-IT" sz="2600" dirty="0">
                <a:solidFill>
                  <a:schemeClr val="tx1"/>
                </a:solidFill>
              </a:rPr>
              <a:t> go </a:t>
            </a:r>
            <a:r>
              <a:rPr lang="it-IT" sz="2600" dirty="0" err="1">
                <a:solidFill>
                  <a:schemeClr val="tx1"/>
                </a:solidFill>
              </a:rPr>
              <a:t>forward</a:t>
            </a:r>
            <a:r>
              <a:rPr lang="it-IT" sz="2600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F7AEB3A-6143-EE4C-AE42-FE4C6BDF72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508" y="620688"/>
            <a:ext cx="8856984" cy="6120680"/>
          </a:xfrm>
        </p:spPr>
        <p:txBody>
          <a:bodyPr/>
          <a:lstStyle/>
          <a:p>
            <a:pPr algn="just"/>
            <a:r>
              <a:rPr lang="en-US" sz="2400" dirty="0">
                <a:solidFill>
                  <a:srgbClr val="FFFF00"/>
                </a:solidFill>
              </a:rPr>
              <a:t>Cancer deaths can be reduced</a:t>
            </a:r>
            <a:r>
              <a:rPr lang="en-US" sz="2400" dirty="0">
                <a:solidFill>
                  <a:schemeClr val="bg1"/>
                </a:solidFill>
              </a:rPr>
              <a:t> by more than 75% in the coming decades, but that this reduction will only come about if greater efforts are made toward </a:t>
            </a:r>
            <a:r>
              <a:rPr lang="en-US" sz="2400" b="1" u="sng" dirty="0">
                <a:solidFill>
                  <a:srgbClr val="FFFF00"/>
                </a:solidFill>
              </a:rPr>
              <a:t>early</a:t>
            </a:r>
            <a:r>
              <a:rPr lang="en-US" sz="2400" b="1" u="sng" dirty="0">
                <a:solidFill>
                  <a:schemeClr val="bg1"/>
                </a:solidFill>
              </a:rPr>
              <a:t> </a:t>
            </a:r>
            <a:r>
              <a:rPr lang="en-US" sz="2400" b="1" u="sng" dirty="0">
                <a:solidFill>
                  <a:srgbClr val="FFFF00"/>
                </a:solidFill>
              </a:rPr>
              <a:t>detection</a:t>
            </a:r>
            <a:r>
              <a:rPr lang="en-US" sz="2400" dirty="0">
                <a:solidFill>
                  <a:schemeClr val="bg1"/>
                </a:solidFill>
              </a:rPr>
              <a:t> and </a:t>
            </a:r>
            <a:r>
              <a:rPr lang="en-US" sz="2400" b="1" u="sng" dirty="0">
                <a:solidFill>
                  <a:srgbClr val="FFFF00"/>
                </a:solidFill>
              </a:rPr>
              <a:t>prevention</a:t>
            </a:r>
          </a:p>
          <a:p>
            <a:pPr algn="just"/>
            <a:endParaRPr lang="en-US" sz="800" dirty="0">
              <a:solidFill>
                <a:srgbClr val="FFFF00"/>
              </a:solidFill>
            </a:endParaRPr>
          </a:p>
          <a:p>
            <a:pPr algn="just"/>
            <a:r>
              <a:rPr lang="en-US" sz="2400" dirty="0">
                <a:solidFill>
                  <a:schemeClr val="bg1"/>
                </a:solidFill>
              </a:rPr>
              <a:t>The </a:t>
            </a:r>
            <a:r>
              <a:rPr lang="en-US" sz="2400" dirty="0">
                <a:solidFill>
                  <a:srgbClr val="FFFF00"/>
                </a:solidFill>
              </a:rPr>
              <a:t>current</a:t>
            </a:r>
            <a:r>
              <a:rPr lang="en-US" sz="2400" dirty="0">
                <a:solidFill>
                  <a:schemeClr val="bg1"/>
                </a:solidFill>
              </a:rPr>
              <a:t> mainstays of </a:t>
            </a:r>
            <a:r>
              <a:rPr lang="en-US" sz="2400" dirty="0">
                <a:solidFill>
                  <a:srgbClr val="FFFF00"/>
                </a:solidFill>
              </a:rPr>
              <a:t>cancer therapy</a:t>
            </a:r>
            <a:r>
              <a:rPr lang="en-US" sz="2400" dirty="0">
                <a:solidFill>
                  <a:schemeClr val="bg1"/>
                </a:solidFill>
              </a:rPr>
              <a:t>, which includes </a:t>
            </a:r>
            <a:r>
              <a:rPr lang="en-US" sz="2400" dirty="0">
                <a:solidFill>
                  <a:srgbClr val="FFFF00"/>
                </a:solidFill>
              </a:rPr>
              <a:t>radiation therapy, surgery, and systemic chemotherapy</a:t>
            </a:r>
            <a:r>
              <a:rPr lang="en-US" sz="2400" dirty="0">
                <a:solidFill>
                  <a:schemeClr val="bg1"/>
                </a:solidFill>
              </a:rPr>
              <a:t>, have several drawbacks that </a:t>
            </a:r>
            <a:r>
              <a:rPr lang="en-US" sz="2400" dirty="0">
                <a:solidFill>
                  <a:srgbClr val="FFFF00"/>
                </a:solidFill>
              </a:rPr>
              <a:t>limits</a:t>
            </a:r>
            <a:r>
              <a:rPr lang="en-US" sz="2400" dirty="0">
                <a:solidFill>
                  <a:schemeClr val="bg1"/>
                </a:solidFill>
              </a:rPr>
              <a:t> their efficacy in the clinic</a:t>
            </a:r>
          </a:p>
          <a:p>
            <a:pPr algn="just"/>
            <a:endParaRPr lang="en-US" sz="800" dirty="0">
              <a:solidFill>
                <a:schemeClr val="bg1"/>
              </a:solidFill>
            </a:endParaRPr>
          </a:p>
          <a:p>
            <a:pPr algn="just"/>
            <a:r>
              <a:rPr lang="en-US" sz="2400" dirty="0">
                <a:solidFill>
                  <a:schemeClr val="bg1"/>
                </a:solidFill>
              </a:rPr>
              <a:t>Therefore, efforts are in progress to develop better clinical agents with </a:t>
            </a:r>
            <a:r>
              <a:rPr lang="en-US" sz="2400" dirty="0">
                <a:solidFill>
                  <a:srgbClr val="FFFF00"/>
                </a:solidFill>
              </a:rPr>
              <a:t>more targeted actions</a:t>
            </a:r>
            <a:r>
              <a:rPr lang="en-US" sz="2400" dirty="0">
                <a:solidFill>
                  <a:schemeClr val="bg1"/>
                </a:solidFill>
              </a:rPr>
              <a:t> and fewer drawbacks, including </a:t>
            </a:r>
            <a:r>
              <a:rPr lang="en-US" sz="2400" dirty="0">
                <a:solidFill>
                  <a:srgbClr val="FFFF00"/>
                </a:solidFill>
              </a:rPr>
              <a:t>reduced side effects</a:t>
            </a:r>
          </a:p>
          <a:p>
            <a:pPr algn="just"/>
            <a:endParaRPr lang="en-US" sz="800" dirty="0">
              <a:solidFill>
                <a:srgbClr val="FFFF00"/>
              </a:solidFill>
            </a:endParaRPr>
          </a:p>
          <a:p>
            <a:pPr algn="just"/>
            <a:r>
              <a:rPr lang="en-US" sz="2400" dirty="0">
                <a:solidFill>
                  <a:schemeClr val="bg1"/>
                </a:solidFill>
              </a:rPr>
              <a:t>This has led to the development of </a:t>
            </a:r>
            <a:r>
              <a:rPr lang="en-US" sz="2400" b="1" u="sng" dirty="0">
                <a:solidFill>
                  <a:srgbClr val="FFFF00"/>
                </a:solidFill>
              </a:rPr>
              <a:t>therapeutic agents</a:t>
            </a:r>
            <a:r>
              <a:rPr lang="en-US" sz="2400" dirty="0">
                <a:solidFill>
                  <a:schemeClr val="bg1"/>
                </a:solidFill>
              </a:rPr>
              <a:t> that more </a:t>
            </a:r>
            <a:r>
              <a:rPr lang="en-US" sz="2400" dirty="0">
                <a:solidFill>
                  <a:srgbClr val="FFFF00"/>
                </a:solidFill>
              </a:rPr>
              <a:t>specifically target tumorigenic pathways</a:t>
            </a:r>
          </a:p>
          <a:p>
            <a:pPr algn="just"/>
            <a:endParaRPr lang="en-US" sz="800" dirty="0">
              <a:solidFill>
                <a:schemeClr val="bg1"/>
              </a:solidFill>
            </a:endParaRPr>
          </a:p>
          <a:p>
            <a:pPr algn="just"/>
            <a:r>
              <a:rPr lang="en-US" sz="2400" dirty="0">
                <a:solidFill>
                  <a:schemeClr val="bg1"/>
                </a:solidFill>
              </a:rPr>
              <a:t>Targeted anti-cancer agents are broadly classified into </a:t>
            </a:r>
            <a:r>
              <a:rPr lang="en-US" sz="2400" dirty="0">
                <a:solidFill>
                  <a:srgbClr val="FFFF00"/>
                </a:solidFill>
              </a:rPr>
              <a:t>small-molecule inhibitors</a:t>
            </a:r>
            <a:r>
              <a:rPr lang="en-US" sz="2400" dirty="0">
                <a:solidFill>
                  <a:schemeClr val="bg1"/>
                </a:solidFill>
              </a:rPr>
              <a:t> and </a:t>
            </a:r>
            <a:r>
              <a:rPr lang="en-US" sz="2400" dirty="0">
                <a:solidFill>
                  <a:srgbClr val="FFFF00"/>
                </a:solidFill>
              </a:rPr>
              <a:t>monoclonal antibodies</a:t>
            </a:r>
            <a:r>
              <a:rPr lang="en-US" sz="2400" dirty="0">
                <a:solidFill>
                  <a:schemeClr val="bg1"/>
                </a:solidFill>
              </a:rPr>
              <a:t>   </a:t>
            </a:r>
          </a:p>
        </p:txBody>
      </p:sp>
    </p:spTree>
    <p:extLst>
      <p:ext uri="{BB962C8B-B14F-4D97-AF65-F5344CB8AC3E}">
        <p14:creationId xmlns:p14="http://schemas.microsoft.com/office/powerpoint/2010/main" val="2575417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Text Box 3">
            <a:extLst>
              <a:ext uri="{FF2B5EF4-FFF2-40B4-BE49-F238E27FC236}">
                <a16:creationId xmlns:a16="http://schemas.microsoft.com/office/drawing/2014/main" id="{74F05C39-6C19-D446-93E2-35A28CB630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2889" y="404814"/>
            <a:ext cx="3713163" cy="129266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it-IT" altLang="it-IT" sz="2600">
                <a:solidFill>
                  <a:srgbClr val="FFFFFF"/>
                </a:solidFill>
              </a:rPr>
              <a:t>CONOSCENZA DEI </a:t>
            </a:r>
            <a:r>
              <a:rPr lang="it-IT" altLang="it-IT" sz="2600" b="1">
                <a:solidFill>
                  <a:srgbClr val="FFFF00"/>
                </a:solidFill>
              </a:rPr>
              <a:t>MECCANISMI PATOGENETICI</a:t>
            </a:r>
          </a:p>
        </p:txBody>
      </p:sp>
      <p:sp>
        <p:nvSpPr>
          <p:cNvPr id="103426" name="AutoShape 4">
            <a:extLst>
              <a:ext uri="{FF2B5EF4-FFF2-40B4-BE49-F238E27FC236}">
                <a16:creationId xmlns:a16="http://schemas.microsoft.com/office/drawing/2014/main" id="{E82EEB07-BD03-8B4E-8F86-B8487DBE04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9588" y="1844675"/>
            <a:ext cx="736600" cy="1092200"/>
          </a:xfrm>
          <a:prstGeom prst="downArrow">
            <a:avLst>
              <a:gd name="adj1" fmla="val 50000"/>
              <a:gd name="adj2" fmla="val 3706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it-IT" altLang="it-IT" sz="1800">
              <a:solidFill>
                <a:srgbClr val="000000"/>
              </a:solidFill>
            </a:endParaRPr>
          </a:p>
        </p:txBody>
      </p:sp>
      <p:sp>
        <p:nvSpPr>
          <p:cNvPr id="27653" name="Text Box 5">
            <a:extLst>
              <a:ext uri="{FF2B5EF4-FFF2-40B4-BE49-F238E27FC236}">
                <a16:creationId xmlns:a16="http://schemas.microsoft.com/office/drawing/2014/main" id="{FB5B4D99-A759-0A45-BAAA-1CF52B63DD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8627" y="3068641"/>
            <a:ext cx="3384551" cy="1292662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it-IT" altLang="it-IT" sz="2600">
                <a:solidFill>
                  <a:srgbClr val="FFFFFF"/>
                </a:solidFill>
              </a:rPr>
              <a:t>MESSA A PUNTO DELLA </a:t>
            </a:r>
            <a:r>
              <a:rPr lang="it-IT" altLang="it-IT" sz="2600" b="1">
                <a:solidFill>
                  <a:srgbClr val="FFFF00"/>
                </a:solidFill>
              </a:rPr>
              <a:t>TERAPIA</a:t>
            </a:r>
            <a:r>
              <a:rPr lang="it-IT" altLang="it-IT" sz="2600">
                <a:solidFill>
                  <a:srgbClr val="FFFFFF"/>
                </a:solidFill>
              </a:rPr>
              <a:t> OPPORTUNA</a:t>
            </a:r>
          </a:p>
        </p:txBody>
      </p:sp>
      <p:sp>
        <p:nvSpPr>
          <p:cNvPr id="27654" name="Text Box 6">
            <a:extLst>
              <a:ext uri="{FF2B5EF4-FFF2-40B4-BE49-F238E27FC236}">
                <a16:creationId xmlns:a16="http://schemas.microsoft.com/office/drawing/2014/main" id="{69824D8B-BEF0-9446-A703-855BF5C5C8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4167" y="5703890"/>
            <a:ext cx="3671887" cy="89255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it-IT" altLang="it-IT" sz="2600">
                <a:solidFill>
                  <a:srgbClr val="FFFFFF"/>
                </a:solidFill>
              </a:rPr>
              <a:t> CORREZIONE DEL DIFETTO</a:t>
            </a:r>
          </a:p>
        </p:txBody>
      </p:sp>
      <p:sp>
        <p:nvSpPr>
          <p:cNvPr id="27655" name="AutoShape 7">
            <a:extLst>
              <a:ext uri="{FF2B5EF4-FFF2-40B4-BE49-F238E27FC236}">
                <a16:creationId xmlns:a16="http://schemas.microsoft.com/office/drawing/2014/main" id="{9314555C-D669-2F4A-BE87-2A4A923E6D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9588" y="4508500"/>
            <a:ext cx="736600" cy="1092200"/>
          </a:xfrm>
          <a:prstGeom prst="downArrow">
            <a:avLst>
              <a:gd name="adj1" fmla="val 50000"/>
              <a:gd name="adj2" fmla="val 3706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it-IT" altLang="it-IT" sz="1800">
              <a:solidFill>
                <a:srgbClr val="000000"/>
              </a:solidFill>
            </a:endParaRPr>
          </a:p>
        </p:txBody>
      </p:sp>
      <p:sp>
        <p:nvSpPr>
          <p:cNvPr id="103430" name="Text Box 3">
            <a:extLst>
              <a:ext uri="{FF2B5EF4-FFF2-40B4-BE49-F238E27FC236}">
                <a16:creationId xmlns:a16="http://schemas.microsoft.com/office/drawing/2014/main" id="{853D6026-0590-1741-BF3C-55A8B1AC79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3" y="620715"/>
            <a:ext cx="3713163" cy="89255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it-IT" altLang="it-IT" sz="2600">
                <a:solidFill>
                  <a:srgbClr val="FFFFFF"/>
                </a:solidFill>
              </a:rPr>
              <a:t>CONOSCENZA DELLE </a:t>
            </a:r>
            <a:r>
              <a:rPr lang="it-IT" altLang="it-IT" sz="2600" b="1">
                <a:solidFill>
                  <a:srgbClr val="FFFF00"/>
                </a:solidFill>
              </a:rPr>
              <a:t>CAUSE</a:t>
            </a:r>
            <a:r>
              <a:rPr lang="it-IT" altLang="it-IT" sz="2600">
                <a:solidFill>
                  <a:srgbClr val="FFFFFF"/>
                </a:solidFill>
              </a:rPr>
              <a:t> DI MALATTIA</a:t>
            </a:r>
          </a:p>
        </p:txBody>
      </p:sp>
      <p:sp>
        <p:nvSpPr>
          <p:cNvPr id="103431" name="AutoShape 4">
            <a:extLst>
              <a:ext uri="{FF2B5EF4-FFF2-40B4-BE49-F238E27FC236}">
                <a16:creationId xmlns:a16="http://schemas.microsoft.com/office/drawing/2014/main" id="{D28E3DD9-C95E-624B-B541-68C4B389CF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3713" y="1905000"/>
            <a:ext cx="736600" cy="1092200"/>
          </a:xfrm>
          <a:prstGeom prst="downArrow">
            <a:avLst>
              <a:gd name="adj1" fmla="val 50000"/>
              <a:gd name="adj2" fmla="val 3706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it-IT" altLang="it-IT" sz="1800">
              <a:solidFill>
                <a:srgbClr val="000000"/>
              </a:solidFill>
            </a:endParaRPr>
          </a:p>
        </p:txBody>
      </p:sp>
      <p:sp>
        <p:nvSpPr>
          <p:cNvPr id="10" name="Text Box 5">
            <a:extLst>
              <a:ext uri="{FF2B5EF4-FFF2-40B4-BE49-F238E27FC236}">
                <a16:creationId xmlns:a16="http://schemas.microsoft.com/office/drawing/2014/main" id="{6B8A2642-7EAE-7640-B6B9-5AB61E1402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9" y="3321053"/>
            <a:ext cx="3382963" cy="1292662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it-IT" altLang="it-IT" sz="2600">
                <a:solidFill>
                  <a:srgbClr val="FFFFFF"/>
                </a:solidFill>
              </a:rPr>
              <a:t>MESSA  A  PUNTO DI MISURE DI  </a:t>
            </a:r>
            <a:r>
              <a:rPr lang="it-IT" altLang="it-IT" sz="2600" b="1">
                <a:solidFill>
                  <a:srgbClr val="FFFF00"/>
                </a:solidFill>
              </a:rPr>
              <a:t>PREVENZIONE</a:t>
            </a:r>
          </a:p>
        </p:txBody>
      </p:sp>
      <p:sp>
        <p:nvSpPr>
          <p:cNvPr id="11" name="Text Box 5">
            <a:extLst>
              <a:ext uri="{FF2B5EF4-FFF2-40B4-BE49-F238E27FC236}">
                <a16:creationId xmlns:a16="http://schemas.microsoft.com/office/drawing/2014/main" id="{70292D23-389D-C244-A10F-12C47C25EE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1" y="4956176"/>
            <a:ext cx="4535488" cy="1569660"/>
          </a:xfrm>
          <a:prstGeom prst="rect">
            <a:avLst/>
          </a:prstGeom>
          <a:solidFill>
            <a:srgbClr val="FFFF00"/>
          </a:solidFill>
          <a:ln w="57150">
            <a:solidFill>
              <a:srgbClr val="583DFD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it-IT" altLang="it-IT" sz="2400" b="1">
                <a:solidFill>
                  <a:srgbClr val="000000"/>
                </a:solidFill>
              </a:rPr>
              <a:t>Ambiente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it-IT" altLang="it-IT" sz="2400" b="1">
                <a:solidFill>
                  <a:srgbClr val="000000"/>
                </a:solidFill>
              </a:rPr>
              <a:t>Alimentazione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it-IT" altLang="it-IT" sz="2400" b="1">
                <a:solidFill>
                  <a:srgbClr val="000000"/>
                </a:solidFill>
              </a:rPr>
              <a:t>Abitudini comportamentali</a:t>
            </a:r>
          </a:p>
        </p:txBody>
      </p:sp>
    </p:spTree>
    <p:extLst>
      <p:ext uri="{BB962C8B-B14F-4D97-AF65-F5344CB8AC3E}">
        <p14:creationId xmlns:p14="http://schemas.microsoft.com/office/powerpoint/2010/main" val="26639817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16110"/>
            <a:ext cx="8229600" cy="936627"/>
          </a:xfrm>
        </p:spPr>
        <p:txBody>
          <a:bodyPr/>
          <a:lstStyle/>
          <a:p>
            <a:pPr eaLnBrk="1" hangingPunct="1">
              <a:defRPr/>
            </a:pPr>
            <a:r>
              <a:rPr lang="it-IT" altLang="it-IT" dirty="0">
                <a:solidFill>
                  <a:srgbClr val="FFFF00"/>
                </a:solidFill>
                <a:latin typeface="+mn-lt"/>
              </a:rPr>
              <a:t>Neoplasia: definizione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36510" y="1412776"/>
            <a:ext cx="9395519" cy="424847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it-IT" altLang="it-IT" u="sng" dirty="0">
                <a:solidFill>
                  <a:schemeClr val="bg1"/>
                </a:solidFill>
              </a:rPr>
              <a:t>Incremento della proliferazione</a:t>
            </a:r>
            <a:r>
              <a:rPr lang="it-IT" altLang="it-IT" dirty="0">
                <a:solidFill>
                  <a:schemeClr val="bg1"/>
                </a:solidFill>
              </a:rPr>
              <a:t> caratterizzato da:</a:t>
            </a:r>
          </a:p>
          <a:p>
            <a:pPr eaLnBrk="1" hangingPunct="1">
              <a:lnSpc>
                <a:spcPct val="90000"/>
              </a:lnSpc>
            </a:pPr>
            <a:endParaRPr lang="it-IT" altLang="it-IT" sz="1600" dirty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it-IT" altLang="it-IT" sz="1600" dirty="0">
              <a:solidFill>
                <a:schemeClr val="bg1"/>
              </a:solidFill>
            </a:endParaRPr>
          </a:p>
          <a:p>
            <a:pPr marL="3044749" lvl="1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it-IT" altLang="it-IT" sz="3400" dirty="0">
                <a:solidFill>
                  <a:schemeClr val="bg1"/>
                </a:solidFill>
              </a:rPr>
              <a:t> autonomia</a:t>
            </a:r>
          </a:p>
          <a:p>
            <a:pPr marL="3044749" lvl="1" eaLnBrk="1" hangingPunct="1">
              <a:lnSpc>
                <a:spcPct val="90000"/>
              </a:lnSpc>
              <a:buFont typeface="Wingdings" pitchFamily="2" charset="2"/>
              <a:buChar char="Ø"/>
            </a:pPr>
            <a:endParaRPr lang="it-IT" altLang="it-IT" sz="1600" dirty="0">
              <a:solidFill>
                <a:schemeClr val="bg1"/>
              </a:solidFill>
            </a:endParaRPr>
          </a:p>
          <a:p>
            <a:pPr marL="3044749" lvl="1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it-IT" altLang="it-IT" sz="3400" dirty="0">
                <a:solidFill>
                  <a:schemeClr val="bg1"/>
                </a:solidFill>
              </a:rPr>
              <a:t> afinalismo</a:t>
            </a:r>
          </a:p>
          <a:p>
            <a:pPr marL="3044749" lvl="1" eaLnBrk="1" hangingPunct="1">
              <a:lnSpc>
                <a:spcPct val="90000"/>
              </a:lnSpc>
              <a:buFont typeface="Wingdings" pitchFamily="2" charset="2"/>
              <a:buChar char="Ø"/>
            </a:pPr>
            <a:endParaRPr lang="it-IT" altLang="it-IT" sz="1600" dirty="0">
              <a:solidFill>
                <a:schemeClr val="bg1"/>
              </a:solidFill>
            </a:endParaRPr>
          </a:p>
          <a:p>
            <a:pPr marL="3044749" lvl="1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it-IT" altLang="it-IT" sz="3400" dirty="0">
                <a:solidFill>
                  <a:schemeClr val="bg1"/>
                </a:solidFill>
              </a:rPr>
              <a:t> progressività</a:t>
            </a:r>
          </a:p>
          <a:p>
            <a:pPr marL="3044749" lvl="1" eaLnBrk="1" hangingPunct="1">
              <a:lnSpc>
                <a:spcPct val="90000"/>
              </a:lnSpc>
              <a:buFont typeface="Wingdings" pitchFamily="2" charset="2"/>
              <a:buChar char="Ø"/>
            </a:pPr>
            <a:endParaRPr lang="it-IT" altLang="it-IT" sz="1600" dirty="0">
              <a:solidFill>
                <a:schemeClr val="bg1"/>
              </a:solidFill>
            </a:endParaRPr>
          </a:p>
          <a:p>
            <a:pPr marL="3044749" lvl="1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it-IT" altLang="it-IT" sz="3400" dirty="0">
                <a:solidFill>
                  <a:schemeClr val="bg1"/>
                </a:solidFill>
              </a:rPr>
              <a:t> irreversibilità</a:t>
            </a:r>
          </a:p>
          <a:p>
            <a:pPr lvl="1" eaLnBrk="1" hangingPunct="1">
              <a:lnSpc>
                <a:spcPct val="90000"/>
              </a:lnSpc>
            </a:pPr>
            <a:endParaRPr lang="it-IT" altLang="it-IT" sz="3400" dirty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it-IT" altLang="it-IT" sz="3400" dirty="0">
              <a:solidFill>
                <a:schemeClr val="bg1"/>
              </a:solidFill>
            </a:endParaRPr>
          </a:p>
          <a:p>
            <a:pPr marL="457189" lvl="1" indent="0" eaLnBrk="1" hangingPunct="1">
              <a:lnSpc>
                <a:spcPct val="90000"/>
              </a:lnSpc>
              <a:buNone/>
            </a:pPr>
            <a:endParaRPr lang="it-IT" altLang="it-IT" sz="3400" dirty="0">
              <a:solidFill>
                <a:schemeClr val="bg1"/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5796136" y="4901682"/>
            <a:ext cx="718466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400" dirty="0">
                <a:solidFill>
                  <a:srgbClr val="FFFFFF"/>
                </a:solidFill>
                <a:latin typeface="Arial"/>
                <a:cs typeface="Arial"/>
              </a:rPr>
              <a:t>(?)</a:t>
            </a:r>
          </a:p>
        </p:txBody>
      </p:sp>
    </p:spTree>
    <p:extLst>
      <p:ext uri="{BB962C8B-B14F-4D97-AF65-F5344CB8AC3E}">
        <p14:creationId xmlns:p14="http://schemas.microsoft.com/office/powerpoint/2010/main" val="3372689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0"/>
                    </a14:imgEffect>
                    <a14:imgEffect>
                      <a14:brightnessContrast bright="-4000" contras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461" y="680221"/>
            <a:ext cx="5187820" cy="6133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72012" y="44627"/>
            <a:ext cx="2339751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i="1" dirty="0" err="1">
                <a:solidFill>
                  <a:srgbClr val="000000"/>
                </a:solidFill>
                <a:latin typeface="Arial"/>
                <a:cs typeface="Arial"/>
              </a:rPr>
              <a:t>Hanahan&amp;Weinberg</a:t>
            </a:r>
            <a:r>
              <a:rPr lang="it-IT" i="1" dirty="0">
                <a:solidFill>
                  <a:srgbClr val="000000"/>
                </a:solidFill>
                <a:latin typeface="Arial"/>
                <a:cs typeface="Arial"/>
              </a:rPr>
              <a:t> 2000</a:t>
            </a:r>
          </a:p>
        </p:txBody>
      </p:sp>
      <p:sp>
        <p:nvSpPr>
          <p:cNvPr id="16" name="Rectangle 4">
            <a:extLst>
              <a:ext uri="{FF2B5EF4-FFF2-40B4-BE49-F238E27FC236}">
                <a16:creationId xmlns:a16="http://schemas.microsoft.com/office/drawing/2014/main" id="{F267B977-ED38-DA43-827B-B080B6CCDE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5155" y="44628"/>
            <a:ext cx="3337007" cy="576063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it-IT" altLang="it-IT" sz="2700" kern="0" dirty="0" err="1">
                <a:solidFill>
                  <a:srgbClr val="FFFF00"/>
                </a:solidFill>
                <a:latin typeface="Arial"/>
                <a:cs typeface="Arial"/>
              </a:rPr>
              <a:t>Hallmarks</a:t>
            </a:r>
            <a:r>
              <a:rPr lang="it-IT" altLang="it-IT" sz="2700" kern="0" dirty="0">
                <a:solidFill>
                  <a:srgbClr val="FFFF00"/>
                </a:solidFill>
                <a:latin typeface="Arial"/>
                <a:cs typeface="Arial"/>
              </a:rPr>
              <a:t> of </a:t>
            </a:r>
            <a:r>
              <a:rPr lang="it-IT" altLang="it-IT" sz="2700" kern="0" dirty="0" err="1">
                <a:solidFill>
                  <a:srgbClr val="FFFF00"/>
                </a:solidFill>
                <a:latin typeface="Arial"/>
                <a:cs typeface="Arial"/>
              </a:rPr>
              <a:t>cancer</a:t>
            </a:r>
            <a:endParaRPr lang="it-IT" altLang="it-IT" sz="2700" kern="0" dirty="0">
              <a:solidFill>
                <a:srgbClr val="FFFF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056381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D839626-7107-B24B-8898-55802E726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-243408"/>
            <a:ext cx="8856984" cy="864096"/>
          </a:xfrm>
        </p:spPr>
        <p:txBody>
          <a:bodyPr/>
          <a:lstStyle/>
          <a:p>
            <a:r>
              <a:rPr lang="en-US" sz="2600">
                <a:solidFill>
                  <a:srgbClr val="FFFF00"/>
                </a:solidFill>
              </a:rPr>
              <a:t>Emerging Hallmarks and Enabling Characteristics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F24384AB-2DBA-3244-A6E9-DE581B92A7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-103640"/>
            <a:ext cx="6733032" cy="5044808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18F05A03-C069-E245-8884-73582EF27D16}"/>
              </a:ext>
            </a:extLst>
          </p:cNvPr>
          <p:cNvSpPr txBox="1"/>
          <p:nvPr/>
        </p:nvSpPr>
        <p:spPr>
          <a:xfrm>
            <a:off x="35496" y="4689719"/>
            <a:ext cx="9001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44" indent="-285744" algn="just">
              <a:buFont typeface="Arial" panose="020B0604020202020204" pitchFamily="34" charset="0"/>
              <a:buChar char="•"/>
            </a:pPr>
            <a:r>
              <a:rPr lang="en-US" sz="2200" b="1" u="sng" dirty="0">
                <a:solidFill>
                  <a:srgbClr val="FFFF00"/>
                </a:solidFill>
                <a:latin typeface="Arial"/>
                <a:cs typeface="Arial"/>
              </a:rPr>
              <a:t>Genomic instability</a:t>
            </a:r>
            <a:r>
              <a:rPr lang="en-US" sz="2200" b="1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Arial"/>
                <a:cs typeface="Arial"/>
              </a:rPr>
              <a:t>(mutability) endows cancer cells with genetic alterations that drive </a:t>
            </a:r>
            <a:r>
              <a:rPr lang="en-US" sz="2200" u="sng" dirty="0">
                <a:solidFill>
                  <a:srgbClr val="FFFF00"/>
                </a:solidFill>
                <a:latin typeface="Arial"/>
                <a:cs typeface="Arial"/>
              </a:rPr>
              <a:t>tumor progression</a:t>
            </a:r>
          </a:p>
          <a:p>
            <a:pPr marL="285744" indent="-285744" algn="just">
              <a:buFont typeface="Arial" panose="020B0604020202020204" pitchFamily="34" charset="0"/>
              <a:buChar char="•"/>
            </a:pPr>
            <a:r>
              <a:rPr lang="en-US" sz="2200" b="1" u="sng" dirty="0">
                <a:solidFill>
                  <a:srgbClr val="FFFF00"/>
                </a:solidFill>
                <a:latin typeface="Arial"/>
                <a:cs typeface="Arial"/>
              </a:rPr>
              <a:t>Inflammation</a:t>
            </a:r>
            <a:r>
              <a:rPr lang="en-US" sz="2200" dirty="0">
                <a:solidFill>
                  <a:srgbClr val="FFFFFF"/>
                </a:solidFill>
                <a:latin typeface="Arial"/>
                <a:cs typeface="Arial"/>
              </a:rPr>
              <a:t> sustained by immune cells can result in inadvertent support of multiple peculiar capabilities of cancer cells, thereby manifesting the now widely appreciated </a:t>
            </a:r>
            <a:r>
              <a:rPr lang="en-US" sz="2200" dirty="0">
                <a:solidFill>
                  <a:srgbClr val="FFFF00"/>
                </a:solidFill>
                <a:latin typeface="Arial"/>
                <a:cs typeface="Arial"/>
              </a:rPr>
              <a:t>tumor-promoting consequences of inflammatory responses</a:t>
            </a:r>
          </a:p>
        </p:txBody>
      </p:sp>
    </p:spTree>
    <p:extLst>
      <p:ext uri="{BB962C8B-B14F-4D97-AF65-F5344CB8AC3E}">
        <p14:creationId xmlns:p14="http://schemas.microsoft.com/office/powerpoint/2010/main" val="1880853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altLang="it-IT" sz="2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altLang="it-IT" sz="2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cs typeface="Arial" pitchFamily="34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0_Struttura predefinita">
  <a:themeElements>
    <a:clrScheme name="3_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Struttura predefinita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1299</Words>
  <Application>Microsoft Macintosh PowerPoint</Application>
  <PresentationFormat>Presentazione su schermo (4:3)</PresentationFormat>
  <Paragraphs>199</Paragraphs>
  <Slides>28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3</vt:i4>
      </vt:variant>
      <vt:variant>
        <vt:lpstr>Titoli diapositive</vt:lpstr>
      </vt:variant>
      <vt:variant>
        <vt:i4>28</vt:i4>
      </vt:variant>
    </vt:vector>
  </HeadingPairs>
  <TitlesOfParts>
    <vt:vector size="35" baseType="lpstr">
      <vt:lpstr>Arial</vt:lpstr>
      <vt:lpstr>Helvetica</vt:lpstr>
      <vt:lpstr>Times New Roman</vt:lpstr>
      <vt:lpstr>Wingdings</vt:lpstr>
      <vt:lpstr>Struttura predefinita</vt:lpstr>
      <vt:lpstr>10_Struttura predefinita</vt:lpstr>
      <vt:lpstr>Default Design</vt:lpstr>
      <vt:lpstr>Neoplasie: argomenti di oncologia di base</vt:lpstr>
      <vt:lpstr>Presentazione standard di PowerPoint</vt:lpstr>
      <vt:lpstr>Neoplasia (nuova crescita)</vt:lpstr>
      <vt:lpstr>Neoplasie: impatto socio-economico </vt:lpstr>
      <vt:lpstr>Etiology, diagnosis and pathogenesis: let’s go forward…</vt:lpstr>
      <vt:lpstr>Presentazione standard di PowerPoint</vt:lpstr>
      <vt:lpstr>Neoplasia: definizione</vt:lpstr>
      <vt:lpstr>Presentazione standard di PowerPoint</vt:lpstr>
      <vt:lpstr>Emerging Hallmarks and Enabling Characteristics</vt:lpstr>
      <vt:lpstr>Hallmarks of cancer: updated version</vt:lpstr>
      <vt:lpstr>Neoplasia: caratteristiche fondamentali</vt:lpstr>
      <vt:lpstr>Caratteristiche delle neoplasie: accumulo di mutazioni</vt:lpstr>
      <vt:lpstr>Neoplasie: espressione molto variabile</vt:lpstr>
      <vt:lpstr>Presentazione standard di PowerPoint</vt:lpstr>
      <vt:lpstr>Presentazione standard di PowerPoint</vt:lpstr>
      <vt:lpstr>Presentazione standard di PowerPoint</vt:lpstr>
      <vt:lpstr>Neoplasia: caratteristiche fondamentali</vt:lpstr>
      <vt:lpstr>Presentazione standard di PowerPoint</vt:lpstr>
      <vt:lpstr>Ambiente e neoplasie</vt:lpstr>
      <vt:lpstr>Stile di vita e neoplasie</vt:lpstr>
      <vt:lpstr>Presentazione standard di PowerPoint</vt:lpstr>
      <vt:lpstr>Età e neoplasie</vt:lpstr>
      <vt:lpstr>Sesso e neoplasie</vt:lpstr>
      <vt:lpstr>Predisposizione genetica nelle neoplasie</vt:lpstr>
      <vt:lpstr>Predisposizione genetica nelle neoplasie</vt:lpstr>
      <vt:lpstr>Sindromi tumorali autosomiche dominanti</vt:lpstr>
      <vt:lpstr>Sindromi tumorali autosomiche recessive</vt:lpstr>
      <vt:lpstr>Tumori familiari con ereditarietà incerta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Neoplasie: argomenti di oncologia di base</dc:title>
  <dc:creator>RENZO MENEGAZZI</dc:creator>
  <cp:lastModifiedBy>RENZO MENEGAZZI</cp:lastModifiedBy>
  <cp:revision>1</cp:revision>
  <dcterms:created xsi:type="dcterms:W3CDTF">2020-05-12T09:55:34Z</dcterms:created>
  <dcterms:modified xsi:type="dcterms:W3CDTF">2020-05-12T09:58:36Z</dcterms:modified>
</cp:coreProperties>
</file>