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68"/>
  </p:notesMasterIdLst>
  <p:sldIdLst>
    <p:sldId id="473" r:id="rId2"/>
    <p:sldId id="475" r:id="rId3"/>
    <p:sldId id="378" r:id="rId4"/>
    <p:sldId id="482" r:id="rId5"/>
    <p:sldId id="481" r:id="rId6"/>
    <p:sldId id="377" r:id="rId7"/>
    <p:sldId id="380" r:id="rId8"/>
    <p:sldId id="374" r:id="rId9"/>
    <p:sldId id="413" r:id="rId10"/>
    <p:sldId id="434" r:id="rId11"/>
    <p:sldId id="435" r:id="rId12"/>
    <p:sldId id="433" r:id="rId13"/>
    <p:sldId id="456" r:id="rId14"/>
    <p:sldId id="484" r:id="rId15"/>
    <p:sldId id="382" r:id="rId16"/>
    <p:sldId id="483" r:id="rId17"/>
    <p:sldId id="383" r:id="rId18"/>
    <p:sldId id="384" r:id="rId19"/>
    <p:sldId id="385" r:id="rId20"/>
    <p:sldId id="386" r:id="rId21"/>
    <p:sldId id="387" r:id="rId22"/>
    <p:sldId id="437" r:id="rId23"/>
    <p:sldId id="388" r:id="rId24"/>
    <p:sldId id="477" r:id="rId25"/>
    <p:sldId id="478" r:id="rId26"/>
    <p:sldId id="438" r:id="rId27"/>
    <p:sldId id="439" r:id="rId28"/>
    <p:sldId id="389" r:id="rId29"/>
    <p:sldId id="462" r:id="rId30"/>
    <p:sldId id="416" r:id="rId31"/>
    <p:sldId id="479" r:id="rId32"/>
    <p:sldId id="393" r:id="rId33"/>
    <p:sldId id="394" r:id="rId34"/>
    <p:sldId id="395" r:id="rId35"/>
    <p:sldId id="485" r:id="rId36"/>
    <p:sldId id="474" r:id="rId37"/>
    <p:sldId id="486" r:id="rId38"/>
    <p:sldId id="480" r:id="rId39"/>
    <p:sldId id="419" r:id="rId40"/>
    <p:sldId id="423" r:id="rId41"/>
    <p:sldId id="399" r:id="rId42"/>
    <p:sldId id="417" r:id="rId43"/>
    <p:sldId id="441" r:id="rId44"/>
    <p:sldId id="472" r:id="rId45"/>
    <p:sldId id="418" r:id="rId46"/>
    <p:sldId id="432" r:id="rId47"/>
    <p:sldId id="402" r:id="rId48"/>
    <p:sldId id="444" r:id="rId49"/>
    <p:sldId id="465" r:id="rId50"/>
    <p:sldId id="466" r:id="rId51"/>
    <p:sldId id="401" r:id="rId52"/>
    <p:sldId id="426" r:id="rId53"/>
    <p:sldId id="451" r:id="rId54"/>
    <p:sldId id="446" r:id="rId55"/>
    <p:sldId id="449" r:id="rId56"/>
    <p:sldId id="450" r:id="rId57"/>
    <p:sldId id="487" r:id="rId58"/>
    <p:sldId id="488" r:id="rId59"/>
    <p:sldId id="409" r:id="rId60"/>
    <p:sldId id="457" r:id="rId61"/>
    <p:sldId id="411" r:id="rId62"/>
    <p:sldId id="467" r:id="rId63"/>
    <p:sldId id="468" r:id="rId64"/>
    <p:sldId id="469" r:id="rId65"/>
    <p:sldId id="470" r:id="rId66"/>
    <p:sldId id="471" r:id="rId6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CFF"/>
    <a:srgbClr val="76D6FF"/>
    <a:srgbClr val="73FDD6"/>
    <a:srgbClr val="9B45DE"/>
    <a:srgbClr val="7243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9"/>
    <p:restoredTop sz="76279" autoAdjust="0"/>
  </p:normalViewPr>
  <p:slideViewPr>
    <p:cSldViewPr>
      <p:cViewPr varScale="1">
        <p:scale>
          <a:sx n="68" d="100"/>
          <a:sy n="68" d="100"/>
        </p:scale>
        <p:origin x="2240" y="192"/>
      </p:cViewPr>
      <p:guideLst>
        <p:guide orient="horz" pos="333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racapo/Desktop/units/MOUSE%20MODEL%20_%20MCL/2016-05-01%20jeko1-granta%20in%20topi%20Trieste%20RIASSUNT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Foglio1!$A$1</c:f>
              <c:strCache>
                <c:ptCount val="1"/>
                <c:pt idx="0">
                  <c:v>jeko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Foglio1!$B$6:$F$6</c:f>
                <c:numCache>
                  <c:formatCode>General</c:formatCode>
                  <c:ptCount val="5"/>
                  <c:pt idx="0">
                    <c:v>2.8284271247461801E-2</c:v>
                  </c:pt>
                  <c:pt idx="1">
                    <c:v>7.8488852711706736</c:v>
                  </c:pt>
                  <c:pt idx="2">
                    <c:v>31.041987694089439</c:v>
                  </c:pt>
                  <c:pt idx="3">
                    <c:v>0.56568542494923701</c:v>
                  </c:pt>
                </c:numCache>
              </c:numRef>
            </c:plus>
            <c:minus>
              <c:numRef>
                <c:f>Foglio1!$B$6:$F$6</c:f>
                <c:numCache>
                  <c:formatCode>General</c:formatCode>
                  <c:ptCount val="5"/>
                  <c:pt idx="0">
                    <c:v>2.8284271247461801E-2</c:v>
                  </c:pt>
                  <c:pt idx="1">
                    <c:v>7.8488852711706736</c:v>
                  </c:pt>
                  <c:pt idx="2">
                    <c:v>31.041987694089439</c:v>
                  </c:pt>
                  <c:pt idx="3">
                    <c:v>0.56568542494923701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Foglio1!$B$8:$F$8</c:f>
              <c:strCache>
                <c:ptCount val="5"/>
                <c:pt idx="0">
                  <c:v>spinal cord</c:v>
                </c:pt>
                <c:pt idx="1">
                  <c:v>bm</c:v>
                </c:pt>
                <c:pt idx="2">
                  <c:v>spleen</c:v>
                </c:pt>
                <c:pt idx="3">
                  <c:v>liver</c:v>
                </c:pt>
                <c:pt idx="4">
                  <c:v>blood</c:v>
                </c:pt>
              </c:strCache>
            </c:strRef>
          </c:cat>
          <c:val>
            <c:numRef>
              <c:f>Foglio1!$B$5:$F$5</c:f>
              <c:numCache>
                <c:formatCode>General</c:formatCode>
                <c:ptCount val="5"/>
                <c:pt idx="0">
                  <c:v>1.1200000000000001</c:v>
                </c:pt>
                <c:pt idx="1">
                  <c:v>79.150000000000006</c:v>
                </c:pt>
                <c:pt idx="2">
                  <c:v>23.05</c:v>
                </c:pt>
                <c:pt idx="3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DD-5B4B-98B9-0B4CBC558BEF}"/>
            </c:ext>
          </c:extLst>
        </c:ser>
        <c:ser>
          <c:idx val="1"/>
          <c:order val="1"/>
          <c:tx>
            <c:strRef>
              <c:f>Foglio1!$A$14</c:f>
              <c:strCache>
                <c:ptCount val="1"/>
                <c:pt idx="0">
                  <c:v>granta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Foglio1!$B$19:$F$19</c:f>
                <c:numCache>
                  <c:formatCode>General</c:formatCode>
                  <c:ptCount val="5"/>
                  <c:pt idx="0">
                    <c:v>20.50609665440988</c:v>
                  </c:pt>
                  <c:pt idx="1">
                    <c:v>0</c:v>
                  </c:pt>
                  <c:pt idx="2">
                    <c:v>0.141421356237309</c:v>
                  </c:pt>
                  <c:pt idx="3">
                    <c:v>0</c:v>
                  </c:pt>
                  <c:pt idx="4">
                    <c:v>9.8994949366116707</c:v>
                  </c:pt>
                </c:numCache>
              </c:numRef>
            </c:plus>
            <c:minus>
              <c:numRef>
                <c:f>Foglio1!$B$19:$F$19</c:f>
                <c:numCache>
                  <c:formatCode>General</c:formatCode>
                  <c:ptCount val="5"/>
                  <c:pt idx="0">
                    <c:v>20.50609665440988</c:v>
                  </c:pt>
                  <c:pt idx="1">
                    <c:v>0</c:v>
                  </c:pt>
                  <c:pt idx="2">
                    <c:v>0.141421356237309</c:v>
                  </c:pt>
                  <c:pt idx="3">
                    <c:v>0</c:v>
                  </c:pt>
                  <c:pt idx="4">
                    <c:v>9.8994949366116707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Foglio1!$B$8:$F$8</c:f>
              <c:strCache>
                <c:ptCount val="5"/>
                <c:pt idx="0">
                  <c:v>spinal cord</c:v>
                </c:pt>
                <c:pt idx="1">
                  <c:v>bm</c:v>
                </c:pt>
                <c:pt idx="2">
                  <c:v>spleen</c:v>
                </c:pt>
                <c:pt idx="3">
                  <c:v>liver</c:v>
                </c:pt>
                <c:pt idx="4">
                  <c:v>blood</c:v>
                </c:pt>
              </c:strCache>
            </c:strRef>
          </c:cat>
          <c:val>
            <c:numRef>
              <c:f>Foglio1!$B$18:$F$18</c:f>
              <c:numCache>
                <c:formatCode>General</c:formatCode>
                <c:ptCount val="5"/>
                <c:pt idx="0">
                  <c:v>20.5</c:v>
                </c:pt>
                <c:pt idx="1">
                  <c:v>6.9</c:v>
                </c:pt>
                <c:pt idx="2">
                  <c:v>0.2</c:v>
                </c:pt>
                <c:pt idx="3">
                  <c:v>40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DD-5B4B-98B9-0B4CBC558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966756432"/>
        <c:axId val="-966751632"/>
      </c:barChart>
      <c:catAx>
        <c:axId val="-9667564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it-IT"/>
          </a:p>
        </c:txPr>
        <c:crossAx val="-966751632"/>
        <c:crosses val="autoZero"/>
        <c:auto val="1"/>
        <c:lblAlgn val="ctr"/>
        <c:lblOffset val="100"/>
        <c:noMultiLvlLbl val="0"/>
      </c:catAx>
      <c:valAx>
        <c:axId val="-9667516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dirty="0"/>
                  <a:t>% of cells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it-IT"/>
          </a:p>
        </c:txPr>
        <c:crossAx val="-96675643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charset="0"/>
          <a:ea typeface="Arial" charset="0"/>
          <a:cs typeface="Arial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795A89-3040-4176-AF76-2286DBEFD0B2}" type="datetimeFigureOut">
              <a:rPr lang="it-IT"/>
              <a:pPr>
                <a:defRPr/>
              </a:pPr>
              <a:t>12/05/20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AEBE2BC-8E34-427E-89E8-52B9A2D63BC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9319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318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05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235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7069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83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9643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13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8312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8539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2724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851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95378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24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5939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8144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26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0604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27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9041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28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6670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29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3746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30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639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31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62202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5800732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17182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1560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1078792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36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897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37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7887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38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57002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39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3313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40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41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15709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42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20467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43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2227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44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5177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950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45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72793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48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49598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49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92354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50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80669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51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04560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52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73929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53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6244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55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04003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56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24804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57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369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6119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58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3731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59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932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F3A9D-DE4B-431E-A198-F24822353B87}" type="slidenum">
              <a:rPr lang="pt-PT" smtClean="0"/>
              <a:pPr/>
              <a:t>60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19571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F3A9D-DE4B-431E-A198-F24822353B87}" type="slidenum">
              <a:rPr lang="pt-PT" smtClean="0"/>
              <a:pPr/>
              <a:t>61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7551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62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76368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63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32254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64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6264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65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14554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66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682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0545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3973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9907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E2BC-8E34-427E-89E8-52B9A2D63BC5}" type="slidenum">
              <a:rPr lang="it-IT" altLang="it-IT" smtClean="0"/>
              <a:pPr/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43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4CC1F-9BF9-4FE7-8B84-F4A264D50740}" type="datetimeFigureOut">
              <a:rPr lang="it-IT" smtClean="0"/>
              <a:pPr>
                <a:defRPr/>
              </a:pPr>
              <a:t>12/05/20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A928-E8B2-4817-B1B8-9EAAA46283C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35C0D0-7532-46C4-B0BA-7CC21C6C7D4F}" type="datetimeFigureOut">
              <a:rPr lang="it-IT" smtClean="0"/>
              <a:pPr>
                <a:defRPr/>
              </a:pPr>
              <a:t>12/05/20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98D1-0339-4147-B1B3-EB2C7299D7E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D4EA97-627D-4EDA-9A66-6313DC940F09}" type="datetimeFigureOut">
              <a:rPr lang="it-IT" smtClean="0"/>
              <a:pPr>
                <a:defRPr/>
              </a:pPr>
              <a:t>12/05/20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E7D6-F369-4C7F-8BCE-B0F92288759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44698B1-917F-4BE8-A275-421C12B334A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878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2B2E4F-B9CA-4134-8093-DED1DE69E22E}" type="datetimeFigureOut">
              <a:rPr lang="it-IT" smtClean="0"/>
              <a:pPr>
                <a:defRPr/>
              </a:pPr>
              <a:t>12/05/20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E55B-36D3-4B6E-8776-4258F607AEE8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D81FC-1B33-4F99-BC37-4255693CA1F0}" type="datetimeFigureOut">
              <a:rPr lang="it-IT" smtClean="0"/>
              <a:pPr>
                <a:defRPr/>
              </a:pPr>
              <a:t>12/05/20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9D9CE-6495-4D6D-8294-9374E88DD8F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CBACD-604A-47B2-AC76-9EAB8EA6A4B5}" type="datetimeFigureOut">
              <a:rPr lang="it-IT" smtClean="0"/>
              <a:pPr>
                <a:defRPr/>
              </a:pPr>
              <a:t>12/05/20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19C6-944A-4A51-AE78-35F1383C679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74DA77-8FEF-45E9-9FCD-4798106076FA}" type="datetimeFigureOut">
              <a:rPr lang="it-IT" smtClean="0"/>
              <a:pPr>
                <a:defRPr/>
              </a:pPr>
              <a:t>12/05/20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946-4C97-47E4-B1DE-958021402D4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9E7E43-E593-490E-9B75-7BCB6D22D0F0}" type="datetimeFigureOut">
              <a:rPr lang="it-IT" smtClean="0"/>
              <a:pPr>
                <a:defRPr/>
              </a:pPr>
              <a:t>12/05/20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61A7-1CEE-4E9B-8035-1E53FF8C2CC8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C76596-D395-4582-AD7A-0948DBE47C81}" type="datetimeFigureOut">
              <a:rPr lang="it-IT" smtClean="0"/>
              <a:pPr>
                <a:defRPr/>
              </a:pPr>
              <a:t>12/05/20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E5DFD-B8CD-46F1-8CD6-AE9C8FC2FCE9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64F611-F6E3-4D30-BFC6-49C2E040BD97}" type="datetimeFigureOut">
              <a:rPr lang="it-IT" smtClean="0"/>
              <a:pPr>
                <a:defRPr/>
              </a:pPr>
              <a:t>12/05/20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58AE-E356-43E6-A751-1D27A0F158A6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5AE8FD-8B20-4C96-A00B-C67180EE466A}" type="datetimeFigureOut">
              <a:rPr lang="it-IT" smtClean="0"/>
              <a:pPr>
                <a:defRPr/>
              </a:pPr>
              <a:t>12/05/20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5FCE-B96F-4C85-B8B5-CFAE7FBDF82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D4EA97-627D-4EDA-9A66-6313DC940F09}" type="datetimeFigureOut">
              <a:rPr lang="it-IT" smtClean="0"/>
              <a:pPr>
                <a:defRPr/>
              </a:pPr>
              <a:t>12/05/20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E7D6-F369-4C7F-8BCE-B0F92288759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782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microsoft.com/office/2007/relationships/hdphoto" Target="../media/hdphoto5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microsoft.com/office/2007/relationships/hdphoto" Target="../media/hdphoto4.wdp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g"/><Relationship Id="rId4" Type="http://schemas.microsoft.com/office/2007/relationships/hdphoto" Target="../media/hdphoto9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g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51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2812D1-5D36-9646-A138-8903511EA50C}"/>
              </a:ext>
            </a:extLst>
          </p:cNvPr>
          <p:cNvSpPr txBox="1"/>
          <p:nvPr/>
        </p:nvSpPr>
        <p:spPr>
          <a:xfrm>
            <a:off x="0" y="33265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dirty="0" err="1"/>
              <a:t>FlowCytoMetry</a:t>
            </a:r>
            <a:endParaRPr lang="it-IT" sz="8800" dirty="0"/>
          </a:p>
        </p:txBody>
      </p:sp>
    </p:spTree>
    <p:extLst>
      <p:ext uri="{BB962C8B-B14F-4D97-AF65-F5344CB8AC3E}">
        <p14:creationId xmlns:p14="http://schemas.microsoft.com/office/powerpoint/2010/main" val="2423260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scq.ubc.ca/wp-content/flowcytometr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84984"/>
            <a:ext cx="4918462" cy="32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51520" y="-4737"/>
            <a:ext cx="864096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ELEMENTI DEL CITOFLUORIMETRO</a:t>
            </a:r>
          </a:p>
        </p:txBody>
      </p:sp>
      <p:sp>
        <p:nvSpPr>
          <p:cNvPr id="3" name="Rettangolo 2"/>
          <p:cNvSpPr/>
          <p:nvPr/>
        </p:nvSpPr>
        <p:spPr>
          <a:xfrm>
            <a:off x="286697" y="692696"/>
            <a:ext cx="291715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Sistema fluidico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2627784" y="4293096"/>
            <a:ext cx="2292822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2057437" y="5270636"/>
            <a:ext cx="2292822" cy="657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/>
          <p:cNvSpPr/>
          <p:nvPr/>
        </p:nvSpPr>
        <p:spPr>
          <a:xfrm>
            <a:off x="449536" y="5956623"/>
            <a:ext cx="2292822" cy="657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1093726" y="1700808"/>
            <a:ext cx="400360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Sistema di eccitazione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076056" y="170254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una o più sorgenti luminose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C0E6FFB-7E4D-AD4C-86F4-6457DFF042CE}"/>
              </a:ext>
            </a:extLst>
          </p:cNvPr>
          <p:cNvSpPr txBox="1"/>
          <p:nvPr/>
        </p:nvSpPr>
        <p:spPr>
          <a:xfrm>
            <a:off x="3203848" y="694437"/>
            <a:ext cx="433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trasporto del campione nella cella di analisi</a:t>
            </a: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FLUSSO UNICELLULARE e UNIDIREZIONALE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38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scq.ubc.ca/wp-content/flowcytometr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84984"/>
            <a:ext cx="4918462" cy="32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51520" y="-4737"/>
            <a:ext cx="864096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ELEMENTI DEL CITOFLUORIMETRO</a:t>
            </a:r>
            <a:endParaRPr lang="en-US" sz="32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86697" y="692696"/>
            <a:ext cx="291715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Sistema fluidico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49536" y="5956623"/>
            <a:ext cx="2292822" cy="657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1093726" y="1700808"/>
            <a:ext cx="400360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Sistema di eccitazione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076056" y="170254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una o più sorgenti luminose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509909" y="2564904"/>
            <a:ext cx="3809573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Sistema ottico elettronico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370213" y="2257416"/>
            <a:ext cx="2810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raccoglie ed elabora i segnali</a:t>
            </a:r>
          </a:p>
          <a:p>
            <a:r>
              <a:rPr lang="it-IT" sz="16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lenti, specchi e filtri che inviano i segnali ai fotomoltiplicatori che ne permettono l’acquisizione sotto forma di dati digitali.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ACAF9D3-FBF5-C347-B923-600BE7100EDD}"/>
              </a:ext>
            </a:extLst>
          </p:cNvPr>
          <p:cNvSpPr txBox="1"/>
          <p:nvPr/>
        </p:nvSpPr>
        <p:spPr>
          <a:xfrm>
            <a:off x="3203848" y="694437"/>
            <a:ext cx="433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trasporto del campione nella cella di analisi</a:t>
            </a: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FLUSSO UNICELLULARE e UNIDIREZIONALE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91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scq.ubc.ca/wp-content/flowcytometr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84984"/>
            <a:ext cx="4918462" cy="32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51520" y="-4737"/>
            <a:ext cx="864096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ELEMENTI DEL CITOFLUORIMETRO</a:t>
            </a:r>
            <a:endParaRPr lang="en-US" sz="32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86697" y="692696"/>
            <a:ext cx="291715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Sistema fluidico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09909" y="2564904"/>
            <a:ext cx="3809573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Sistema ottico elettronico</a:t>
            </a:r>
          </a:p>
        </p:txBody>
      </p:sp>
      <p:sp>
        <p:nvSpPr>
          <p:cNvPr id="6" name="Rettangolo 5"/>
          <p:cNvSpPr/>
          <p:nvPr/>
        </p:nvSpPr>
        <p:spPr>
          <a:xfrm>
            <a:off x="5014649" y="4163304"/>
            <a:ext cx="3744416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computer</a:t>
            </a:r>
            <a:endParaRPr lang="it-IT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959406" y="4826767"/>
            <a:ext cx="3799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tramite specifici programmi, permette (il controllo dello strumento) e l’analisi dei dati da parte di un operatore mediante una rappresentazione grafica (DIVA, FLOW JO, CELL QUEST)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370213" y="2257416"/>
            <a:ext cx="2810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raccoglie ed elabora i segnali</a:t>
            </a:r>
          </a:p>
          <a:p>
            <a:r>
              <a:rPr lang="it-IT" sz="16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lenti, specchi e filtri che inviano i segnali ai fotomoltiplicatori che ne permettono l’acquisizione sotto forma di dati digitali.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093726" y="1700808"/>
            <a:ext cx="400360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Sistema di eccitazione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076056" y="170254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una o più sorgenti luminose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49536" y="5956623"/>
            <a:ext cx="2292822" cy="657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7A196E6-4818-AA43-B960-F4D341974621}"/>
              </a:ext>
            </a:extLst>
          </p:cNvPr>
          <p:cNvSpPr txBox="1"/>
          <p:nvPr/>
        </p:nvSpPr>
        <p:spPr>
          <a:xfrm>
            <a:off x="3203848" y="694437"/>
            <a:ext cx="433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trasporto del campione nella cella di analisi</a:t>
            </a: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FLUSSO UNICELLULARE e UNIDIREZIONALE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975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scq.ubc.ca/wp-content/flowcytometr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84984"/>
            <a:ext cx="4918462" cy="32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51520" y="-4737"/>
            <a:ext cx="864096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ELEMENTI DEL CITOFLUORIMETRO</a:t>
            </a:r>
            <a:endParaRPr lang="en-US" sz="32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86697" y="692696"/>
            <a:ext cx="291715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Sistema fluidico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09909" y="2564904"/>
            <a:ext cx="3809573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Sistema ottico elettronico</a:t>
            </a:r>
          </a:p>
        </p:txBody>
      </p:sp>
      <p:sp>
        <p:nvSpPr>
          <p:cNvPr id="6" name="Rettangolo 5"/>
          <p:cNvSpPr/>
          <p:nvPr/>
        </p:nvSpPr>
        <p:spPr>
          <a:xfrm>
            <a:off x="5014649" y="4163304"/>
            <a:ext cx="3744416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computer</a:t>
            </a:r>
            <a:endParaRPr lang="it-IT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959406" y="4826767"/>
            <a:ext cx="3799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tramite specifici programmi, permette (il controllo dello strumento) e l’analisi dei dati da parte di un operatore mediante una rappresentazione grafica (DIVA, FLOW JO, CELL QUEST)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370213" y="2257416"/>
            <a:ext cx="2810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raccoglie ed elabora i segnali</a:t>
            </a:r>
          </a:p>
          <a:p>
            <a:r>
              <a:rPr lang="it-IT" sz="16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lenti, specchi e filtri che inviano i segnali ai fotomoltiplicatori che ne permettono l’acquisizione sotto forma di dati digitali.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093726" y="1700808"/>
            <a:ext cx="400360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Sistema di eccitazione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076056" y="170254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una o più sorgenti luminose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483227" y="6059902"/>
            <a:ext cx="3744416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SORTER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746D0EB-26C9-1549-A974-E8D4BE3BFD3C}"/>
              </a:ext>
            </a:extLst>
          </p:cNvPr>
          <p:cNvSpPr txBox="1"/>
          <p:nvPr/>
        </p:nvSpPr>
        <p:spPr>
          <a:xfrm>
            <a:off x="3203848" y="694437"/>
            <a:ext cx="433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trasporto del campione nella cella di analisi</a:t>
            </a: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FLUSSO UNICELLULARE e UNIDIREZIONALE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52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3406775" y="1149896"/>
            <a:ext cx="238125" cy="3048000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228787"/>
              </a:gs>
              <a:gs pos="100000">
                <a:srgbClr val="33CC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5772150" y="1759496"/>
            <a:ext cx="236538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5187950" y="2369096"/>
            <a:ext cx="111125" cy="609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4" name="AutoShape 9"/>
          <p:cNvSpPr>
            <a:spLocks noChangeArrowheads="1"/>
          </p:cNvSpPr>
          <p:nvPr/>
        </p:nvSpPr>
        <p:spPr bwMode="auto">
          <a:xfrm>
            <a:off x="1752600" y="2491334"/>
            <a:ext cx="1654175" cy="304800"/>
          </a:xfrm>
          <a:prstGeom prst="rightArrow">
            <a:avLst>
              <a:gd name="adj1" fmla="val 50000"/>
              <a:gd name="adj2" fmla="val 135677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5" name="Line 10"/>
          <p:cNvSpPr>
            <a:spLocks noChangeShapeType="1"/>
          </p:cNvSpPr>
          <p:nvPr/>
        </p:nvSpPr>
        <p:spPr bwMode="auto">
          <a:xfrm>
            <a:off x="6008688" y="3100934"/>
            <a:ext cx="2128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6" name="WordArt 11"/>
          <p:cNvSpPr>
            <a:spLocks noChangeArrowheads="1" noChangeShapeType="1"/>
          </p:cNvSpPr>
          <p:nvPr/>
        </p:nvSpPr>
        <p:spPr bwMode="auto">
          <a:xfrm>
            <a:off x="7759700" y="2038896"/>
            <a:ext cx="850900" cy="757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9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Cambria" panose="02040503050406030204" pitchFamily="18" charset="0"/>
              </a:rPr>
              <a:t></a:t>
            </a:r>
          </a:p>
        </p:txBody>
      </p:sp>
      <p:sp>
        <p:nvSpPr>
          <p:cNvPr id="1037" name="Line 12"/>
          <p:cNvSpPr>
            <a:spLocks noChangeShapeType="1"/>
          </p:cNvSpPr>
          <p:nvPr/>
        </p:nvSpPr>
        <p:spPr bwMode="auto">
          <a:xfrm flipV="1">
            <a:off x="8137525" y="279613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8" name="AutoShape 13"/>
          <p:cNvSpPr>
            <a:spLocks noChangeArrowheads="1"/>
          </p:cNvSpPr>
          <p:nvPr/>
        </p:nvSpPr>
        <p:spPr bwMode="auto">
          <a:xfrm>
            <a:off x="3644900" y="2491334"/>
            <a:ext cx="1419225" cy="304800"/>
          </a:xfrm>
          <a:prstGeom prst="rightArrow">
            <a:avLst>
              <a:gd name="adj1" fmla="val 50000"/>
              <a:gd name="adj2" fmla="val 116406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26" name="Object 14"/>
          <p:cNvGraphicFramePr>
            <a:graphicFrameLocks noChangeAspect="1"/>
          </p:cNvGraphicFramePr>
          <p:nvPr/>
        </p:nvGraphicFramePr>
        <p:xfrm>
          <a:off x="838200" y="2064296"/>
          <a:ext cx="771525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r:id="rId4" imgW="2525917" imgH="3407121" progId="MS_ClipArt_Gallery.5">
                  <p:embed/>
                </p:oleObj>
              </mc:Choice>
              <mc:Fallback>
                <p:oleObj r:id="rId4" imgW="2525917" imgH="3407121" progId="MS_ClipArt_Gallery.5">
                  <p:embed/>
                  <p:pic>
                    <p:nvPicPr>
                      <p:cNvPr id="102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064296"/>
                        <a:ext cx="771525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4763" y="3312071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Sorgente luminosa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38200" y="2064296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raggio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2362200" y="692696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capillare</a:t>
            </a: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4724400" y="1149896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fotomoltiplicatore</a:t>
            </a:r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>
            <a:off x="7239000" y="1607096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software</a:t>
            </a: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 flipH="1">
            <a:off x="4648200" y="2902496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 flipH="1">
            <a:off x="2762250" y="2597696"/>
            <a:ext cx="742950" cy="14509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47" name="Text Box 23"/>
          <p:cNvSpPr txBox="1">
            <a:spLocks noChangeArrowheads="1"/>
          </p:cNvSpPr>
          <p:nvPr/>
        </p:nvSpPr>
        <p:spPr bwMode="auto">
          <a:xfrm>
            <a:off x="1035844" y="4048652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cellula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251520" y="-4737"/>
            <a:ext cx="864096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SCHEMA DI UN CITOFLUORIMETRO</a:t>
            </a:r>
          </a:p>
        </p:txBody>
      </p:sp>
      <p:sp>
        <p:nvSpPr>
          <p:cNvPr id="27" name="Oval 25">
            <a:extLst>
              <a:ext uri="{FF2B5EF4-FFF2-40B4-BE49-F238E27FC236}">
                <a16:creationId xmlns:a16="http://schemas.microsoft.com/office/drawing/2014/main" id="{88B47D41-5726-4B4D-86BD-CD79E51D6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00" y="2060848"/>
            <a:ext cx="39688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Oval 25">
            <a:extLst>
              <a:ext uri="{FF2B5EF4-FFF2-40B4-BE49-F238E27FC236}">
                <a16:creationId xmlns:a16="http://schemas.microsoft.com/office/drawing/2014/main" id="{30A2B9D1-AA28-0C46-9EF4-886D21FD9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00" y="2556520"/>
            <a:ext cx="39688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2E023167-AF3B-2248-955B-C76F7F7F0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00" y="2988568"/>
            <a:ext cx="39688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Oval 25">
            <a:extLst>
              <a:ext uri="{FF2B5EF4-FFF2-40B4-BE49-F238E27FC236}">
                <a16:creationId xmlns:a16="http://schemas.microsoft.com/office/drawing/2014/main" id="{9D231850-4FB0-1B4C-BFEE-F0721D881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00" y="1556792"/>
            <a:ext cx="39688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Text Box 20">
            <a:extLst>
              <a:ext uri="{FF2B5EF4-FFF2-40B4-BE49-F238E27FC236}">
                <a16:creationId xmlns:a16="http://schemas.microsoft.com/office/drawing/2014/main" id="{61B3B01A-C502-9F47-9130-5F3C4A908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512096"/>
            <a:ext cx="2479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Barra di oscuramento</a:t>
            </a:r>
          </a:p>
        </p:txBody>
      </p:sp>
    </p:spTree>
    <p:extLst>
      <p:ext uri="{BB962C8B-B14F-4D97-AF65-F5344CB8AC3E}">
        <p14:creationId xmlns:p14="http://schemas.microsoft.com/office/powerpoint/2010/main" val="1682467934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3406775" y="1149896"/>
            <a:ext cx="238125" cy="3048000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228787"/>
              </a:gs>
              <a:gs pos="100000">
                <a:srgbClr val="33CC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5772150" y="1759496"/>
            <a:ext cx="236538" cy="18288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5187950" y="2369096"/>
            <a:ext cx="111125" cy="609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0" name="Line 5"/>
          <p:cNvSpPr>
            <a:spLocks noChangeShapeType="1"/>
          </p:cNvSpPr>
          <p:nvPr/>
        </p:nvSpPr>
        <p:spPr bwMode="auto">
          <a:xfrm flipH="1">
            <a:off x="4827588" y="2186534"/>
            <a:ext cx="944562" cy="0"/>
          </a:xfrm>
          <a:prstGeom prst="line">
            <a:avLst/>
          </a:prstGeom>
          <a:noFill/>
          <a:ln w="38100" cmpd="dbl">
            <a:solidFill>
              <a:srgbClr val="FFC000"/>
            </a:solidFill>
            <a:round/>
            <a:headEnd type="triangle" w="sm" len="sm"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1" name="Line 6"/>
          <p:cNvSpPr>
            <a:spLocks noChangeShapeType="1"/>
          </p:cNvSpPr>
          <p:nvPr/>
        </p:nvSpPr>
        <p:spPr bwMode="auto">
          <a:xfrm flipH="1">
            <a:off x="4827588" y="3100934"/>
            <a:ext cx="944562" cy="0"/>
          </a:xfrm>
          <a:prstGeom prst="line">
            <a:avLst/>
          </a:prstGeom>
          <a:noFill/>
          <a:ln w="38100" cmpd="dbl">
            <a:solidFill>
              <a:srgbClr val="FFC000"/>
            </a:solidFill>
            <a:round/>
            <a:headEnd type="triangle" w="sm" len="sm"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2" name="Line 7"/>
          <p:cNvSpPr>
            <a:spLocks noChangeShapeType="1"/>
          </p:cNvSpPr>
          <p:nvPr/>
        </p:nvSpPr>
        <p:spPr bwMode="auto">
          <a:xfrm flipH="1">
            <a:off x="3644900" y="2186534"/>
            <a:ext cx="1182688" cy="304800"/>
          </a:xfrm>
          <a:prstGeom prst="line">
            <a:avLst/>
          </a:prstGeom>
          <a:noFill/>
          <a:ln w="38100" cmpd="dbl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3" name="Line 8"/>
          <p:cNvSpPr>
            <a:spLocks noChangeShapeType="1"/>
          </p:cNvSpPr>
          <p:nvPr/>
        </p:nvSpPr>
        <p:spPr bwMode="auto">
          <a:xfrm>
            <a:off x="3644900" y="2796134"/>
            <a:ext cx="1182688" cy="304800"/>
          </a:xfrm>
          <a:prstGeom prst="line">
            <a:avLst/>
          </a:prstGeom>
          <a:noFill/>
          <a:ln w="38100" cmpd="dbl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4" name="AutoShape 9"/>
          <p:cNvSpPr>
            <a:spLocks noChangeArrowheads="1"/>
          </p:cNvSpPr>
          <p:nvPr/>
        </p:nvSpPr>
        <p:spPr bwMode="auto">
          <a:xfrm>
            <a:off x="1752600" y="2491334"/>
            <a:ext cx="1654175" cy="304800"/>
          </a:xfrm>
          <a:prstGeom prst="rightArrow">
            <a:avLst>
              <a:gd name="adj1" fmla="val 50000"/>
              <a:gd name="adj2" fmla="val 135677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5" name="Line 10"/>
          <p:cNvSpPr>
            <a:spLocks noChangeShapeType="1"/>
          </p:cNvSpPr>
          <p:nvPr/>
        </p:nvSpPr>
        <p:spPr bwMode="auto">
          <a:xfrm>
            <a:off x="6008688" y="3100934"/>
            <a:ext cx="2128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6" name="WordArt 11"/>
          <p:cNvSpPr>
            <a:spLocks noChangeArrowheads="1" noChangeShapeType="1"/>
          </p:cNvSpPr>
          <p:nvPr/>
        </p:nvSpPr>
        <p:spPr bwMode="auto">
          <a:xfrm>
            <a:off x="7759700" y="2038896"/>
            <a:ext cx="850900" cy="757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9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Cambria" panose="02040503050406030204" pitchFamily="18" charset="0"/>
              </a:rPr>
              <a:t></a:t>
            </a:r>
          </a:p>
        </p:txBody>
      </p:sp>
      <p:sp>
        <p:nvSpPr>
          <p:cNvPr id="1037" name="Line 12"/>
          <p:cNvSpPr>
            <a:spLocks noChangeShapeType="1"/>
          </p:cNvSpPr>
          <p:nvPr/>
        </p:nvSpPr>
        <p:spPr bwMode="auto">
          <a:xfrm flipV="1">
            <a:off x="8137525" y="279613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8" name="AutoShape 13"/>
          <p:cNvSpPr>
            <a:spLocks noChangeArrowheads="1"/>
          </p:cNvSpPr>
          <p:nvPr/>
        </p:nvSpPr>
        <p:spPr bwMode="auto">
          <a:xfrm>
            <a:off x="3644900" y="2491334"/>
            <a:ext cx="1419225" cy="304800"/>
          </a:xfrm>
          <a:prstGeom prst="rightArrow">
            <a:avLst>
              <a:gd name="adj1" fmla="val 50000"/>
              <a:gd name="adj2" fmla="val 116406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2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066056"/>
              </p:ext>
            </p:extLst>
          </p:nvPr>
        </p:nvGraphicFramePr>
        <p:xfrm>
          <a:off x="838200" y="2064296"/>
          <a:ext cx="771525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" r:id="rId4" imgW="2525917" imgH="3407121" progId="MS_ClipArt_Gallery.5">
                  <p:embed/>
                </p:oleObj>
              </mc:Choice>
              <mc:Fallback>
                <p:oleObj r:id="rId4" imgW="2525917" imgH="3407121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064296"/>
                        <a:ext cx="771525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4763" y="3312071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Sorgente luminosa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38200" y="2064296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raggio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2362200" y="692696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capillare</a:t>
            </a: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4724400" y="1149896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fotomoltiplicatore</a:t>
            </a:r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>
            <a:off x="7239000" y="1607096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software</a:t>
            </a: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 flipH="1">
            <a:off x="4648200" y="2902496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 flipH="1">
            <a:off x="2762250" y="2597696"/>
            <a:ext cx="742950" cy="14509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47" name="Text Box 23"/>
          <p:cNvSpPr txBox="1">
            <a:spLocks noChangeArrowheads="1"/>
          </p:cNvSpPr>
          <p:nvPr/>
        </p:nvSpPr>
        <p:spPr bwMode="auto">
          <a:xfrm>
            <a:off x="1035844" y="4048652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cellula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251520" y="-4737"/>
            <a:ext cx="864096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SCHEMA DI UN CITOFLUORIMETRO</a:t>
            </a:r>
          </a:p>
        </p:txBody>
      </p:sp>
      <p:sp>
        <p:nvSpPr>
          <p:cNvPr id="27" name="Oval 25">
            <a:extLst>
              <a:ext uri="{FF2B5EF4-FFF2-40B4-BE49-F238E27FC236}">
                <a16:creationId xmlns:a16="http://schemas.microsoft.com/office/drawing/2014/main" id="{88B47D41-5726-4B4D-86BD-CD79E51D6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00" y="2060848"/>
            <a:ext cx="39688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Oval 25">
            <a:extLst>
              <a:ext uri="{FF2B5EF4-FFF2-40B4-BE49-F238E27FC236}">
                <a16:creationId xmlns:a16="http://schemas.microsoft.com/office/drawing/2014/main" id="{30A2B9D1-AA28-0C46-9EF4-886D21FD9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00" y="2556520"/>
            <a:ext cx="39688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2E023167-AF3B-2248-955B-C76F7F7F0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00" y="2988568"/>
            <a:ext cx="39688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Oval 25">
            <a:extLst>
              <a:ext uri="{FF2B5EF4-FFF2-40B4-BE49-F238E27FC236}">
                <a16:creationId xmlns:a16="http://schemas.microsoft.com/office/drawing/2014/main" id="{9D231850-4FB0-1B4C-BFEE-F0721D881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00" y="1556792"/>
            <a:ext cx="39688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Text Box 20">
            <a:extLst>
              <a:ext uri="{FF2B5EF4-FFF2-40B4-BE49-F238E27FC236}">
                <a16:creationId xmlns:a16="http://schemas.microsoft.com/office/drawing/2014/main" id="{61B3B01A-C502-9F47-9130-5F3C4A908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512096"/>
            <a:ext cx="2479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Barra di oscuramento</a:t>
            </a:r>
          </a:p>
        </p:txBody>
      </p:sp>
    </p:spTree>
    <p:extLst>
      <p:ext uri="{BB962C8B-B14F-4D97-AF65-F5344CB8AC3E}">
        <p14:creationId xmlns:p14="http://schemas.microsoft.com/office/powerpoint/2010/main" val="185782940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3406775" y="1149896"/>
            <a:ext cx="238125" cy="3048000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228787"/>
              </a:gs>
              <a:gs pos="100000">
                <a:srgbClr val="33CC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5772150" y="1759496"/>
            <a:ext cx="236538" cy="1828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5187950" y="2369096"/>
            <a:ext cx="111125" cy="609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36" name="WordArt 11"/>
          <p:cNvSpPr>
            <a:spLocks noChangeArrowheads="1" noChangeShapeType="1"/>
          </p:cNvSpPr>
          <p:nvPr/>
        </p:nvSpPr>
        <p:spPr bwMode="auto">
          <a:xfrm>
            <a:off x="7759700" y="2038896"/>
            <a:ext cx="850900" cy="757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9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10253F"/>
                </a:solidFill>
                <a:latin typeface="Cambria" panose="02040503050406030204" pitchFamily="18" charset="0"/>
              </a:rPr>
              <a:t></a:t>
            </a:r>
          </a:p>
        </p:txBody>
      </p:sp>
      <p:graphicFrame>
        <p:nvGraphicFramePr>
          <p:cNvPr id="1026" name="Object 14"/>
          <p:cNvGraphicFramePr>
            <a:graphicFrameLocks noChangeAspect="1"/>
          </p:cNvGraphicFramePr>
          <p:nvPr/>
        </p:nvGraphicFramePr>
        <p:xfrm>
          <a:off x="838200" y="2064296"/>
          <a:ext cx="771525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r:id="rId4" imgW="2525917" imgH="3407121" progId="MS_ClipArt_Gallery.5">
                  <p:embed/>
                </p:oleObj>
              </mc:Choice>
              <mc:Fallback>
                <p:oleObj r:id="rId4" imgW="2525917" imgH="3407121" progId="MS_ClipArt_Gallery.5">
                  <p:embed/>
                  <p:pic>
                    <p:nvPicPr>
                      <p:cNvPr id="102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064296"/>
                        <a:ext cx="771525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4763" y="3312071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Sorgente luminosa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38200" y="2064296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raggio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2362200" y="692696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capillare</a:t>
            </a: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4724400" y="1149896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fotomoltiplicatore</a:t>
            </a:r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>
            <a:off x="7239000" y="1607096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software</a:t>
            </a:r>
          </a:p>
        </p:txBody>
      </p:sp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3733800" y="3512096"/>
            <a:ext cx="2479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Barra di oscuramento</a:t>
            </a: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 flipH="1">
            <a:off x="4648200" y="2902496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51520" y="-4737"/>
            <a:ext cx="864096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SCHEMA DI UN CITOFLUORIMETRO</a:t>
            </a:r>
          </a:p>
        </p:txBody>
      </p:sp>
      <p:sp>
        <p:nvSpPr>
          <p:cNvPr id="29" name="Oval 25">
            <a:extLst>
              <a:ext uri="{FF2B5EF4-FFF2-40B4-BE49-F238E27FC236}">
                <a16:creationId xmlns:a16="http://schemas.microsoft.com/office/drawing/2014/main" id="{BB241CE7-C47F-AC40-938B-59B8A392A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00" y="2060848"/>
            <a:ext cx="39688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Oval 25">
            <a:extLst>
              <a:ext uri="{FF2B5EF4-FFF2-40B4-BE49-F238E27FC236}">
                <a16:creationId xmlns:a16="http://schemas.microsoft.com/office/drawing/2014/main" id="{33A609F8-1BC6-2C4A-AF46-108CEBD29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00" y="2988568"/>
            <a:ext cx="39688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CBAD2F8A-5ABB-4F4C-B68D-C12DCFEF2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00" y="1556792"/>
            <a:ext cx="39688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CDA1F156-7782-DC4E-980C-E9515F0EE5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4900" y="2186534"/>
            <a:ext cx="1182688" cy="304800"/>
          </a:xfrm>
          <a:prstGeom prst="line">
            <a:avLst/>
          </a:prstGeom>
          <a:noFill/>
          <a:ln w="38100" cmpd="dbl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6" name="Line 8">
            <a:extLst>
              <a:ext uri="{FF2B5EF4-FFF2-40B4-BE49-F238E27FC236}">
                <a16:creationId xmlns:a16="http://schemas.microsoft.com/office/drawing/2014/main" id="{19EB2DC3-18F5-474E-8939-15493130A4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4900" y="2796134"/>
            <a:ext cx="1182688" cy="304800"/>
          </a:xfrm>
          <a:prstGeom prst="line">
            <a:avLst/>
          </a:prstGeom>
          <a:noFill/>
          <a:ln w="38100" cmpd="dbl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6976ED-D4AE-B94A-86D1-677EBD047799}"/>
              </a:ext>
            </a:extLst>
          </p:cNvPr>
          <p:cNvSpPr txBox="1"/>
          <p:nvPr/>
        </p:nvSpPr>
        <p:spPr>
          <a:xfrm>
            <a:off x="4038600" y="198884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FE17D3B-64AF-6A4A-BB88-6480DE97FB38}"/>
              </a:ext>
            </a:extLst>
          </p:cNvPr>
          <p:cNvSpPr txBox="1"/>
          <p:nvPr/>
        </p:nvSpPr>
        <p:spPr>
          <a:xfrm>
            <a:off x="4038600" y="264373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0" name="Oval 25">
            <a:extLst>
              <a:ext uri="{FF2B5EF4-FFF2-40B4-BE49-F238E27FC236}">
                <a16:creationId xmlns:a16="http://schemas.microsoft.com/office/drawing/2014/main" id="{6D1669F0-A9E5-4149-B268-D2AE60891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00" y="2556520"/>
            <a:ext cx="39688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1" name="AutoShape 9">
            <a:extLst>
              <a:ext uri="{FF2B5EF4-FFF2-40B4-BE49-F238E27FC236}">
                <a16:creationId xmlns:a16="http://schemas.microsoft.com/office/drawing/2014/main" id="{D1B36D0E-20A7-F04D-8FC7-26BDF1C59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491334"/>
            <a:ext cx="1654175" cy="304800"/>
          </a:xfrm>
          <a:prstGeom prst="rightArrow">
            <a:avLst>
              <a:gd name="adj1" fmla="val 50000"/>
              <a:gd name="adj2" fmla="val 13567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2" name="AutoShape 13">
            <a:extLst>
              <a:ext uri="{FF2B5EF4-FFF2-40B4-BE49-F238E27FC236}">
                <a16:creationId xmlns:a16="http://schemas.microsoft.com/office/drawing/2014/main" id="{911199AF-E64D-4F4D-9F02-3EE55FB24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2491334"/>
            <a:ext cx="1419225" cy="304800"/>
          </a:xfrm>
          <a:prstGeom prst="rightArrow">
            <a:avLst>
              <a:gd name="adj1" fmla="val 50000"/>
              <a:gd name="adj2" fmla="val 116406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7" name="Line 10">
            <a:extLst>
              <a:ext uri="{FF2B5EF4-FFF2-40B4-BE49-F238E27FC236}">
                <a16:creationId xmlns:a16="http://schemas.microsoft.com/office/drawing/2014/main" id="{806C1E8C-E2FB-2344-A287-D02A65BD0F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8688" y="3100934"/>
            <a:ext cx="2128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8" name="Line 12">
            <a:extLst>
              <a:ext uri="{FF2B5EF4-FFF2-40B4-BE49-F238E27FC236}">
                <a16:creationId xmlns:a16="http://schemas.microsoft.com/office/drawing/2014/main" id="{8A902DB3-3CAD-144D-BF29-0520EE42AC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37525" y="279613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chemeClr val="tx2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FB4CC2C1-F4A4-CE4F-AB4A-223341E3DB53}"/>
              </a:ext>
            </a:extLst>
          </p:cNvPr>
          <p:cNvSpPr txBox="1"/>
          <p:nvPr/>
        </p:nvSpPr>
        <p:spPr>
          <a:xfrm>
            <a:off x="6683455" y="279613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2E7BCA62-A878-9E47-BD96-06FE6CE0B604}"/>
              </a:ext>
            </a:extLst>
          </p:cNvPr>
          <p:cNvSpPr/>
          <p:nvPr/>
        </p:nvSpPr>
        <p:spPr>
          <a:xfrm>
            <a:off x="226876" y="4771018"/>
            <a:ext cx="87376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Camera a flusso 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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singole cellule in fila indiana 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 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colpite dalla luce di un raggio laser 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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riflettono/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rifrattono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la luce ed emettono fluorescenza.</a:t>
            </a:r>
          </a:p>
          <a:p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Si generano così dei segnali che vengono raccolti e trasformati in segnali digitali e inviati ad un computer.</a:t>
            </a:r>
          </a:p>
        </p:txBody>
      </p:sp>
    </p:spTree>
    <p:extLst>
      <p:ext uri="{BB962C8B-B14F-4D97-AF65-F5344CB8AC3E}">
        <p14:creationId xmlns:p14="http://schemas.microsoft.com/office/powerpoint/2010/main" val="364909710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4" grpId="0"/>
      <p:bldP spid="37" grpId="0"/>
      <p:bldP spid="42" grpId="0" animBg="1"/>
      <p:bldP spid="47" grpId="0" animBg="1"/>
      <p:bldP spid="48" grpId="0" animBg="1"/>
      <p:bldP spid="49" grpId="1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850900"/>
            <a:ext cx="80010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51520" y="-4737"/>
            <a:ext cx="864096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CITOMETRO A FLUSSO</a:t>
            </a:r>
          </a:p>
        </p:txBody>
      </p:sp>
    </p:spTree>
    <p:extLst>
      <p:ext uri="{BB962C8B-B14F-4D97-AF65-F5344CB8AC3E}">
        <p14:creationId xmlns:p14="http://schemas.microsoft.com/office/powerpoint/2010/main" val="12649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81844" y="116632"/>
            <a:ext cx="7380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Sistema fluidico per il trasporto del campione nella cella di analisi</a:t>
            </a:r>
          </a:p>
        </p:txBody>
      </p:sp>
      <p:sp>
        <p:nvSpPr>
          <p:cNvPr id="4" name="Rettangolo 3"/>
          <p:cNvSpPr/>
          <p:nvPr/>
        </p:nvSpPr>
        <p:spPr>
          <a:xfrm>
            <a:off x="5541637" y="2684109"/>
            <a:ext cx="32162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Il campione viene spinto con</a:t>
            </a: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pressione verso il punto di</a:t>
            </a: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misura situato all’interno della</a:t>
            </a: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camera a flusso, in cui</a:t>
            </a: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avviene l’allineamento in</a:t>
            </a:r>
          </a:p>
          <a:p>
            <a:pPr algn="just"/>
            <a:r>
              <a:rPr lang="it-IT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singola fila delle cellule</a:t>
            </a:r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La pressione di spinta consente di contare centinaia di cellule</a:t>
            </a: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al secondo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122" name="Picture 2" descr="http://www.assay-protocol.com/uploads/Flow%20cytomet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98453"/>
            <a:ext cx="4898867" cy="45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541637" y="1916832"/>
            <a:ext cx="2877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333333"/>
                </a:solidFill>
                <a:latin typeface="Times New Roman" charset="0"/>
                <a:ea typeface="Times New Roman" charset="0"/>
                <a:cs typeface="Times New Roman" charset="0"/>
              </a:rPr>
              <a:t>Hydrodynamic</a:t>
            </a:r>
            <a:r>
              <a:rPr lang="it-IT" sz="2000" b="1" dirty="0">
                <a:solidFill>
                  <a:srgbClr val="33333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000" b="1" dirty="0" err="1">
                <a:solidFill>
                  <a:srgbClr val="333333"/>
                </a:solidFill>
                <a:latin typeface="Times New Roman" charset="0"/>
                <a:ea typeface="Times New Roman" charset="0"/>
                <a:cs typeface="Times New Roman" charset="0"/>
              </a:rPr>
              <a:t>Focusing</a:t>
            </a:r>
            <a:endParaRPr lang="it-IT" sz="2000" b="1" i="0" dirty="0">
              <a:solidFill>
                <a:srgbClr val="33333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40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1520" y="808535"/>
            <a:ext cx="5857671" cy="218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In tali condizioni di flusso si possono considerare due regimi fluidici coassiali: quello interno (</a:t>
            </a:r>
            <a:r>
              <a:rPr lang="it-IT" altLang="it-IT" sz="2400" b="1" i="1" dirty="0">
                <a:latin typeface="Times New Roman" charset="0"/>
                <a:ea typeface="Times New Roman" charset="0"/>
                <a:cs typeface="Times New Roman" charset="0"/>
              </a:rPr>
              <a:t>core flow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) contiene le particelle, quello esterno (</a:t>
            </a:r>
            <a:r>
              <a:rPr lang="it-IT" altLang="it-IT" sz="2400" b="1" i="1" dirty="0" err="1">
                <a:latin typeface="Times New Roman" charset="0"/>
                <a:ea typeface="Times New Roman" charset="0"/>
                <a:cs typeface="Times New Roman" charset="0"/>
              </a:rPr>
              <a:t>sheath</a:t>
            </a:r>
            <a:r>
              <a:rPr lang="it-IT" altLang="it-IT" sz="2400" b="1" i="1" dirty="0">
                <a:latin typeface="Times New Roman" charset="0"/>
                <a:ea typeface="Times New Roman" charset="0"/>
                <a:cs typeface="Times New Roman" charset="0"/>
              </a:rPr>
              <a:t> flow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) mantiene queste ultime lungo l’asse ideale di flusso.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12024" y="3212976"/>
            <a:ext cx="1828800" cy="3124200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33CCCC">
                  <a:gamma/>
                  <a:shade val="66275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426424" y="3212976"/>
            <a:ext cx="0" cy="3200400"/>
          </a:xfrm>
          <a:prstGeom prst="line">
            <a:avLst/>
          </a:prstGeom>
          <a:noFill/>
          <a:ln w="38100" cmpd="dbl">
            <a:solidFill>
              <a:schemeClr val="bg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740624" y="3212976"/>
            <a:ext cx="0" cy="3429000"/>
          </a:xfrm>
          <a:prstGeom prst="line">
            <a:avLst/>
          </a:prstGeom>
          <a:noFill/>
          <a:ln w="38100" cmpd="dbl">
            <a:solidFill>
              <a:srgbClr val="FF00FF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3112224" y="3212976"/>
            <a:ext cx="0" cy="3429000"/>
          </a:xfrm>
          <a:prstGeom prst="line">
            <a:avLst/>
          </a:prstGeom>
          <a:noFill/>
          <a:ln w="38100" cmpd="dbl">
            <a:solidFill>
              <a:srgbClr val="FF00FF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521424" y="3441576"/>
            <a:ext cx="2133600" cy="1066800"/>
            <a:chOff x="1680" y="2304"/>
            <a:chExt cx="1344" cy="672"/>
          </a:xfrm>
        </p:grpSpPr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736" y="2304"/>
              <a:ext cx="288" cy="6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1680" y="2592"/>
              <a:ext cx="1152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521424" y="4432176"/>
            <a:ext cx="2133600" cy="1600200"/>
            <a:chOff x="1680" y="2928"/>
            <a:chExt cx="1344" cy="1008"/>
          </a:xfrm>
        </p:grpSpPr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2736" y="3264"/>
              <a:ext cx="288" cy="6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680" y="2928"/>
              <a:ext cx="1152" cy="52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-202475" y="3746376"/>
            <a:ext cx="198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it-IT" sz="2000" b="1" dirty="0">
                <a:latin typeface="Times New Roman" charset="0"/>
                <a:ea typeface="Times New Roman" charset="0"/>
                <a:cs typeface="Times New Roman" charset="0"/>
              </a:rPr>
              <a:t>particella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581922" y="4140342"/>
            <a:ext cx="327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it-IT" sz="2000" b="1">
                <a:latin typeface="Times New Roman" charset="0"/>
                <a:ea typeface="Times New Roman" charset="0"/>
                <a:cs typeface="Times New Roman" charset="0"/>
              </a:rPr>
              <a:t>flusso interno</a:t>
            </a: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>
            <a:off x="2426424" y="4508376"/>
            <a:ext cx="990600" cy="22860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681672" y="5060766"/>
            <a:ext cx="327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it-IT" sz="2000" b="1" dirty="0">
                <a:latin typeface="Times New Roman" charset="0"/>
                <a:ea typeface="Times New Roman" charset="0"/>
                <a:cs typeface="Times New Roman" charset="0"/>
              </a:rPr>
              <a:t>flusso esterno</a:t>
            </a: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3188424" y="5346576"/>
            <a:ext cx="457200" cy="228600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1740624" y="5575176"/>
            <a:ext cx="1905000" cy="609600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1893024" y="3212976"/>
            <a:ext cx="0" cy="3429000"/>
          </a:xfrm>
          <a:prstGeom prst="line">
            <a:avLst/>
          </a:prstGeom>
          <a:noFill/>
          <a:ln w="38100" cmpd="dbl">
            <a:solidFill>
              <a:srgbClr val="FF66CC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2045424" y="3212976"/>
            <a:ext cx="0" cy="3429000"/>
          </a:xfrm>
          <a:prstGeom prst="line">
            <a:avLst/>
          </a:prstGeom>
          <a:noFill/>
          <a:ln w="38100" cmpd="dbl">
            <a:solidFill>
              <a:srgbClr val="FF00FF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2197824" y="3212976"/>
            <a:ext cx="0" cy="3429000"/>
          </a:xfrm>
          <a:prstGeom prst="line">
            <a:avLst/>
          </a:prstGeom>
          <a:noFill/>
          <a:ln w="38100" cmpd="dbl">
            <a:solidFill>
              <a:srgbClr val="FF00FF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2959824" y="3212976"/>
            <a:ext cx="0" cy="3429000"/>
          </a:xfrm>
          <a:prstGeom prst="line">
            <a:avLst/>
          </a:prstGeom>
          <a:noFill/>
          <a:ln w="38100" cmpd="dbl">
            <a:solidFill>
              <a:srgbClr val="FF00FF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2807424" y="3212976"/>
            <a:ext cx="0" cy="3429000"/>
          </a:xfrm>
          <a:prstGeom prst="line">
            <a:avLst/>
          </a:prstGeom>
          <a:noFill/>
          <a:ln w="38100" cmpd="dbl">
            <a:solidFill>
              <a:srgbClr val="FF00FF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2655024" y="3212976"/>
            <a:ext cx="0" cy="3429000"/>
          </a:xfrm>
          <a:prstGeom prst="line">
            <a:avLst/>
          </a:prstGeom>
          <a:noFill/>
          <a:ln w="38100" cmpd="dbl">
            <a:solidFill>
              <a:srgbClr val="FF00FF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2987824" y="115669"/>
            <a:ext cx="31213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it-IT" altLang="it-IT" sz="36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Flusso laminare</a:t>
            </a:r>
          </a:p>
        </p:txBody>
      </p:sp>
      <p:pic>
        <p:nvPicPr>
          <p:cNvPr id="6146" name="Picture 2" descr="http://www.mf20.org/sites/g/files/g253292/f/hydrodynamic-focusing-in-pap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6"/>
          <a:stretch/>
        </p:blipFill>
        <p:spPr bwMode="auto">
          <a:xfrm>
            <a:off x="5816902" y="3254729"/>
            <a:ext cx="2163147" cy="342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ydrodunamic focusing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1454" y="459902"/>
            <a:ext cx="2817190" cy="211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0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390D467-9CA9-674D-A53F-8F89C8B72091}"/>
              </a:ext>
            </a:extLst>
          </p:cNvPr>
          <p:cNvSpPr txBox="1"/>
          <p:nvPr/>
        </p:nvSpPr>
        <p:spPr>
          <a:xfrm>
            <a:off x="755576" y="1705347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dirty="0">
                <a:solidFill>
                  <a:schemeClr val="accent1">
                    <a:lumMod val="75000"/>
                  </a:schemeClr>
                </a:solidFill>
              </a:rPr>
              <a:t>Flow</a:t>
            </a:r>
          </a:p>
          <a:p>
            <a:r>
              <a:rPr lang="it-IT" sz="8800" dirty="0">
                <a:solidFill>
                  <a:schemeClr val="accent1">
                    <a:lumMod val="75000"/>
                  </a:schemeClr>
                </a:solidFill>
              </a:rPr>
              <a:t>		  </a:t>
            </a:r>
            <a:r>
              <a:rPr lang="it-IT" sz="8800" dirty="0" err="1">
                <a:solidFill>
                  <a:schemeClr val="accent1">
                    <a:lumMod val="75000"/>
                  </a:schemeClr>
                </a:solidFill>
              </a:rPr>
              <a:t>Cyto</a:t>
            </a:r>
            <a:endParaRPr lang="it-IT" sz="8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8800" dirty="0">
                <a:solidFill>
                  <a:schemeClr val="accent1">
                    <a:lumMod val="75000"/>
                  </a:schemeClr>
                </a:solidFill>
              </a:rPr>
              <a:t>					 </a:t>
            </a:r>
            <a:r>
              <a:rPr lang="it-IT" sz="8800" dirty="0" err="1">
                <a:solidFill>
                  <a:schemeClr val="accent1">
                    <a:lumMod val="75000"/>
                  </a:schemeClr>
                </a:solidFill>
              </a:rPr>
              <a:t>Metry</a:t>
            </a:r>
            <a:endParaRPr lang="it-IT" sz="8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2812D1-5D36-9646-A138-8903511EA50C}"/>
              </a:ext>
            </a:extLst>
          </p:cNvPr>
          <p:cNvSpPr txBox="1"/>
          <p:nvPr/>
        </p:nvSpPr>
        <p:spPr>
          <a:xfrm>
            <a:off x="0" y="33265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dirty="0" err="1"/>
              <a:t>FlowCytoMetry</a:t>
            </a:r>
            <a:endParaRPr lang="it-IT" sz="88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48FE649-B4F6-2B4C-A2F7-D75539E310A0}"/>
              </a:ext>
            </a:extLst>
          </p:cNvPr>
          <p:cNvSpPr/>
          <p:nvPr/>
        </p:nvSpPr>
        <p:spPr>
          <a:xfrm>
            <a:off x="5652120" y="5734997"/>
            <a:ext cx="300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err="1">
                <a:solidFill>
                  <a:srgbClr val="0070C0"/>
                </a:solidFill>
              </a:rPr>
              <a:t>Measurement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1172687-70E4-ED40-B334-CA9E66ED0315}"/>
              </a:ext>
            </a:extLst>
          </p:cNvPr>
          <p:cNvSpPr/>
          <p:nvPr/>
        </p:nvSpPr>
        <p:spPr>
          <a:xfrm>
            <a:off x="3851920" y="4432464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err="1">
                <a:solidFill>
                  <a:srgbClr val="92D050"/>
                </a:solidFill>
              </a:rPr>
              <a:t>Cells</a:t>
            </a:r>
            <a:endParaRPr lang="it-IT" sz="3600" dirty="0">
              <a:solidFill>
                <a:srgbClr val="92D050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8D09A97-7B63-B748-A130-9E68AC876115}"/>
              </a:ext>
            </a:extLst>
          </p:cNvPr>
          <p:cNvSpPr/>
          <p:nvPr/>
        </p:nvSpPr>
        <p:spPr>
          <a:xfrm>
            <a:off x="1043608" y="2850272"/>
            <a:ext cx="1544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C000"/>
                </a:solidFill>
              </a:rPr>
              <a:t>Flusso</a:t>
            </a:r>
          </a:p>
        </p:txBody>
      </p:sp>
    </p:spTree>
    <p:extLst>
      <p:ext uri="{BB962C8B-B14F-4D97-AF65-F5344CB8AC3E}">
        <p14:creationId xmlns:p14="http://schemas.microsoft.com/office/powerpoint/2010/main" val="978465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05079" y="443319"/>
            <a:ext cx="84043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Il </a:t>
            </a:r>
            <a:r>
              <a:rPr lang="it-IT" altLang="it-IT" b="1" dirty="0">
                <a:latin typeface="Times New Roman" charset="0"/>
                <a:ea typeface="Times New Roman" charset="0"/>
                <a:cs typeface="Times New Roman" charset="0"/>
              </a:rPr>
              <a:t>sistema fluidico </a:t>
            </a:r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è di fondamentale importanza in quanto può influenzare il segnale letto dal rilevatore.</a:t>
            </a:r>
          </a:p>
          <a:p>
            <a:endParaRPr lang="it-IT" alt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Poiché il </a:t>
            </a:r>
            <a:r>
              <a:rPr lang="it-IT" altLang="it-IT" dirty="0" err="1">
                <a:latin typeface="Times New Roman" charset="0"/>
                <a:ea typeface="Times New Roman" charset="0"/>
                <a:cs typeface="Times New Roman" charset="0"/>
              </a:rPr>
              <a:t>citofluorimetro</a:t>
            </a:r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 rilevi una ad una le particelle presenti nel campione di partenza in maniera omogenea è necessario che lo strumento sia dotato di un sistema che immetta nel capillare </a:t>
            </a:r>
            <a:r>
              <a:rPr lang="it-IT" altLang="it-IT" b="1" dirty="0">
                <a:latin typeface="Times New Roman" charset="0"/>
                <a:ea typeface="Times New Roman" charset="0"/>
                <a:cs typeface="Times New Roman" charset="0"/>
              </a:rPr>
              <a:t>ogni singola particella nello stesso punto.</a:t>
            </a:r>
          </a:p>
        </p:txBody>
      </p:sp>
      <p:pic>
        <p:nvPicPr>
          <p:cNvPr id="8194" name="Picture 2" descr="http://www.andor.com/Portals/0/Spectral%20Flow%20Cytomet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749402" cy="433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05079" y="3212976"/>
            <a:ext cx="51845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E’ necessario che nel capillare si instauri un </a:t>
            </a:r>
            <a:r>
              <a:rPr lang="it-IT" altLang="it-IT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flusso laminare</a:t>
            </a:r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 (non turbolento).</a:t>
            </a:r>
          </a:p>
          <a:p>
            <a:endParaRPr lang="it-IT" alt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In condizioni di flusso laminare le forze di inerzia idrodinamica esercitate sulle particelle le mantengono durante il loro moto al centro del capillare </a:t>
            </a:r>
            <a:r>
              <a:rPr lang="it-IT" altLang="it-IT" i="1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it-IT" altLang="it-IT" i="1" dirty="0" err="1">
                <a:latin typeface="Times New Roman" charset="0"/>
                <a:ea typeface="Times New Roman" charset="0"/>
                <a:cs typeface="Times New Roman" charset="0"/>
              </a:rPr>
              <a:t>idrofocalizzazione</a:t>
            </a:r>
            <a:r>
              <a:rPr lang="it-IT" altLang="it-IT" i="1" dirty="0">
                <a:latin typeface="Times New Roman" charset="0"/>
                <a:ea typeface="Times New Roman" charset="0"/>
                <a:cs typeface="Times New Roman" charset="0"/>
              </a:rPr>
              <a:t> del flusso</a:t>
            </a:r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it-IT" altLang="it-IT" i="1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777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42" t="14061" r="58338" b="6252"/>
          <a:stretch/>
        </p:blipFill>
        <p:spPr>
          <a:xfrm>
            <a:off x="467544" y="1557336"/>
            <a:ext cx="3384000" cy="4896000"/>
          </a:xfrm>
          <a:prstGeom prst="rect">
            <a:avLst/>
          </a:prstGeom>
        </p:spPr>
      </p:pic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1024289" y="81498"/>
            <a:ext cx="71481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it-IT" altLang="it-IT" sz="36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Schema di un </a:t>
            </a:r>
            <a:r>
              <a:rPr lang="it-IT" altLang="it-IT" sz="3600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citofluorimetro</a:t>
            </a:r>
            <a:r>
              <a:rPr lang="it-IT" altLang="it-IT" sz="36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a flusso</a:t>
            </a:r>
          </a:p>
        </p:txBody>
      </p:sp>
      <p:sp>
        <p:nvSpPr>
          <p:cNvPr id="6" name="Rettangolo 5"/>
          <p:cNvSpPr/>
          <p:nvPr/>
        </p:nvSpPr>
        <p:spPr>
          <a:xfrm>
            <a:off x="539552" y="4725144"/>
            <a:ext cx="2880320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3707904" y="4086200"/>
            <a:ext cx="2880320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40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42" t="14061" r="58338" b="6252"/>
          <a:stretch/>
        </p:blipFill>
        <p:spPr>
          <a:xfrm>
            <a:off x="467544" y="1557336"/>
            <a:ext cx="3384000" cy="4896000"/>
          </a:xfrm>
          <a:prstGeom prst="rect">
            <a:avLst/>
          </a:prstGeom>
        </p:spPr>
      </p:pic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1024289" y="81498"/>
            <a:ext cx="71481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it-IT" altLang="it-IT" sz="36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Schema di un </a:t>
            </a:r>
            <a:r>
              <a:rPr lang="it-IT" altLang="it-IT" sz="3600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citofluorimetro</a:t>
            </a:r>
            <a:r>
              <a:rPr lang="it-IT" altLang="it-IT" sz="36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a flusso</a:t>
            </a:r>
          </a:p>
        </p:txBody>
      </p:sp>
      <p:sp>
        <p:nvSpPr>
          <p:cNvPr id="7" name="Rettangolo 6"/>
          <p:cNvSpPr/>
          <p:nvPr/>
        </p:nvSpPr>
        <p:spPr>
          <a:xfrm>
            <a:off x="3707904" y="4734272"/>
            <a:ext cx="2880320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40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548680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3333CD"/>
                </a:solidFill>
                <a:latin typeface="Times New Roman" charset="0"/>
                <a:ea typeface="Times New Roman" charset="0"/>
                <a:cs typeface="Times New Roman" charset="0"/>
              </a:rPr>
              <a:t>costituito da una o più sorgenti luminose che generano segnali monocromatici e unidirezionali che intercettano le cellule nella cella di analisi.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- I </a:t>
            </a:r>
            <a:r>
              <a:rPr lang="it-IT" sz="2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citometri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con sorgente a </a:t>
            </a:r>
            <a:r>
              <a:rPr lang="it-IT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lampada ad arco</a:t>
            </a:r>
            <a:r>
              <a:rPr lang="it-IT" sz="20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(più economici perché le lampade a vapori di Mercurio e </a:t>
            </a:r>
            <a:r>
              <a:rPr lang="it-IT" sz="2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Xenon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non richiedono raffreddamento).</a:t>
            </a:r>
          </a:p>
          <a:p>
            <a:pPr algn="just"/>
            <a:endParaRPr lang="it-IT" sz="2000" dirty="0">
              <a:solidFill>
                <a:srgbClr val="3333C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Tx/>
              <a:buChar char="-"/>
            </a:pP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 </a:t>
            </a:r>
            <a:r>
              <a:rPr lang="it-IT" sz="2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citometri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con sorgente a </a:t>
            </a:r>
            <a:r>
              <a:rPr lang="it-IT" sz="2000" b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luce laser</a:t>
            </a:r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 algn="just">
              <a:buFont typeface="Courier New" charset="0"/>
              <a:buChar char="o"/>
            </a:pP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sono usati in immunologia ed ematologia, settori in cui vengono utilizzati maggiormente i fluorocromi.</a:t>
            </a:r>
          </a:p>
          <a:p>
            <a:pPr marL="742950" lvl="1" indent="-285750" algn="just">
              <a:buFont typeface="Courier New" charset="0"/>
              <a:buChar char="o"/>
            </a:pPr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 algn="just">
              <a:buFont typeface="Courier New" charset="0"/>
              <a:buChar char="o"/>
            </a:pP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Il laser consente di misurare minime quantità di fluorocromo.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543399" y="-27384"/>
            <a:ext cx="4116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Sistema di eccitazione 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DF39A3E8-7BE8-614E-A1F7-0CBB654D4F5D}"/>
              </a:ext>
            </a:extLst>
          </p:cNvPr>
          <p:cNvGrpSpPr/>
          <p:nvPr/>
        </p:nvGrpSpPr>
        <p:grpSpPr>
          <a:xfrm>
            <a:off x="5508104" y="4293096"/>
            <a:ext cx="3528392" cy="2459055"/>
            <a:chOff x="3275856" y="2492895"/>
            <a:chExt cx="5688632" cy="4208739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28ED895-1439-B041-B74B-553BFB4C9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rcRect l="18500" t="35525" r="41338" b="16932"/>
            <a:stretch/>
          </p:blipFill>
          <p:spPr>
            <a:xfrm>
              <a:off x="3275856" y="2492895"/>
              <a:ext cx="5688632" cy="4208739"/>
            </a:xfrm>
            <a:prstGeom prst="rect">
              <a:avLst/>
            </a:prstGeom>
          </p:spPr>
        </p:pic>
        <p:pic>
          <p:nvPicPr>
            <p:cNvPr id="9" name="Immagine 8" descr="Immagine che contiene mappa, testo&#10;&#10;Descrizione generata automaticamente">
              <a:extLst>
                <a:ext uri="{FF2B5EF4-FFF2-40B4-BE49-F238E27FC236}">
                  <a16:creationId xmlns:a16="http://schemas.microsoft.com/office/drawing/2014/main" id="{AA467689-4D0B-A44D-8FEE-1C33A39B0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3" t="28023" r="1907" b="7512"/>
            <a:stretch/>
          </p:blipFill>
          <p:spPr>
            <a:xfrm>
              <a:off x="3923928" y="3212976"/>
              <a:ext cx="4896544" cy="3168352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D51A4287-B9C0-4646-A3C3-087C1BE1ADBA}"/>
                </a:ext>
              </a:extLst>
            </p:cNvPr>
            <p:cNvSpPr/>
            <p:nvPr/>
          </p:nvSpPr>
          <p:spPr>
            <a:xfrm>
              <a:off x="6660232" y="2780928"/>
              <a:ext cx="288032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2BA41297-8E58-F645-8F82-E6259B7375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00" t="17241" r="12201" b="56972"/>
          <a:stretch/>
        </p:blipFill>
        <p:spPr>
          <a:xfrm>
            <a:off x="107504" y="6018412"/>
            <a:ext cx="2484784" cy="70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548680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3333CD"/>
                </a:solidFill>
                <a:latin typeface="Times New Roman" charset="0"/>
                <a:ea typeface="Times New Roman" charset="0"/>
                <a:cs typeface="Times New Roman" charset="0"/>
              </a:rPr>
              <a:t>costituito da una o più sorgenti luminose che generano segnali monocromatici e unidirezionali che intercettano le cellule nella cella di analisi.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- I </a:t>
            </a:r>
            <a:r>
              <a:rPr lang="it-IT" sz="2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citometri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con sorgente a </a:t>
            </a:r>
            <a:r>
              <a:rPr lang="it-IT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lampada ad arco</a:t>
            </a:r>
            <a:r>
              <a:rPr lang="it-IT" sz="20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(più economici perché le lampade a vapori di Mercurio e </a:t>
            </a:r>
            <a:r>
              <a:rPr lang="it-IT" sz="2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Xenon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non richiedono raffreddamento).</a:t>
            </a:r>
          </a:p>
          <a:p>
            <a:pPr algn="just"/>
            <a:endParaRPr lang="it-IT" sz="2000" dirty="0">
              <a:solidFill>
                <a:srgbClr val="3333C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Tx/>
              <a:buChar char="-"/>
            </a:pP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 </a:t>
            </a:r>
            <a:r>
              <a:rPr lang="it-IT" sz="2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citometri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con sorgente a </a:t>
            </a:r>
            <a:r>
              <a:rPr lang="it-IT" sz="2000" b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luce laser</a:t>
            </a:r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 algn="just">
              <a:buFont typeface="Courier New" charset="0"/>
              <a:buChar char="o"/>
            </a:pP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sono usati in immunologia ed ematologia, settori in cui vengono utilizzati maggiormente i fluorocromi.</a:t>
            </a:r>
          </a:p>
          <a:p>
            <a:pPr marL="742950" lvl="1" indent="-285750" algn="just">
              <a:buFont typeface="Courier New" charset="0"/>
              <a:buChar char="o"/>
            </a:pPr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 algn="just">
              <a:buFont typeface="Courier New" charset="0"/>
              <a:buChar char="o"/>
            </a:pP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Il laser consente di misurare minime quantità di fluorocromo.</a:t>
            </a:r>
          </a:p>
          <a:p>
            <a:pPr marL="742950" lvl="1" indent="-285750" algn="just">
              <a:buFont typeface="Courier New" charset="0"/>
              <a:buChar char="o"/>
            </a:pPr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 algn="just">
              <a:buFont typeface="Courier New" charset="0"/>
              <a:buChar char="o"/>
            </a:pPr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 algn="just">
              <a:buFont typeface="Courier New" charset="0"/>
              <a:buChar char="o"/>
            </a:pP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Nella maggior parte degli strumenti è impiegato un </a:t>
            </a:r>
            <a:r>
              <a:rPr lang="it-IT" sz="20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laser a ioni Argon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di potenza variabile, centrato su una lunghezza di </a:t>
            </a:r>
            <a:r>
              <a:rPr lang="it-IT" sz="20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488nm (blu)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lvl="1"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	Questa lunghezza d’onda consente un’efficiente misura dei parametri 	fisici e può eccitare contemporaneamente diversi fluorocromi.</a:t>
            </a:r>
          </a:p>
          <a:p>
            <a:pPr marL="731838" lvl="1" algn="just"/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31838" lvl="1"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Per altre lunghezze d’onda si usano laser al </a:t>
            </a:r>
            <a:r>
              <a:rPr lang="it-IT" sz="2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Kripton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(350nm), Elio neon (630nm), </a:t>
            </a:r>
            <a:r>
              <a:rPr lang="it-IT" sz="2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ecc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lang="it-IT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43399" y="-27384"/>
            <a:ext cx="4116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Sistema di eccitazione </a:t>
            </a:r>
          </a:p>
        </p:txBody>
      </p:sp>
    </p:spTree>
    <p:extLst>
      <p:ext uri="{BB962C8B-B14F-4D97-AF65-F5344CB8AC3E}">
        <p14:creationId xmlns:p14="http://schemas.microsoft.com/office/powerpoint/2010/main" val="2029352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543399" y="-27384"/>
            <a:ext cx="4116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Sistema di eccitazione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385628-A47B-FB4E-90E8-3594F8636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53" y="527159"/>
            <a:ext cx="5299843" cy="376593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4A9CB58-707E-7145-BBCD-2CDC10982D65}"/>
              </a:ext>
            </a:extLst>
          </p:cNvPr>
          <p:cNvSpPr/>
          <p:nvPr/>
        </p:nvSpPr>
        <p:spPr>
          <a:xfrm>
            <a:off x="2915816" y="3898791"/>
            <a:ext cx="504056" cy="178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7EC5BBF-3AD5-954D-ABA1-28EFB8C32989}"/>
              </a:ext>
            </a:extLst>
          </p:cNvPr>
          <p:cNvSpPr/>
          <p:nvPr/>
        </p:nvSpPr>
        <p:spPr>
          <a:xfrm>
            <a:off x="1936453" y="4293096"/>
            <a:ext cx="1483419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 808nm </a:t>
            </a:r>
            <a:r>
              <a:rPr lang="en-US" dirty="0">
                <a:solidFill>
                  <a:srgbClr val="FF0000"/>
                </a:solidFill>
              </a:rPr>
              <a:t>FL21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D53B01-C1F8-FD47-B5B8-2E06F1444B21}"/>
              </a:ext>
            </a:extLst>
          </p:cNvPr>
          <p:cNvSpPr txBox="1"/>
          <p:nvPr/>
        </p:nvSpPr>
        <p:spPr>
          <a:xfrm>
            <a:off x="539552" y="449982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CytoFLEX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ACB8577-F3FC-0B45-9233-02A5C7506CA2}"/>
              </a:ext>
            </a:extLst>
          </p:cNvPr>
          <p:cNvSpPr txBox="1"/>
          <p:nvPr/>
        </p:nvSpPr>
        <p:spPr>
          <a:xfrm>
            <a:off x="539552" y="2029490"/>
            <a:ext cx="109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FACS </a:t>
            </a:r>
          </a:p>
          <a:p>
            <a:pPr algn="ctr"/>
            <a:r>
              <a:rPr lang="en-US" dirty="0"/>
              <a:t>ARIA </a:t>
            </a:r>
            <a:r>
              <a:rPr lang="en-US" dirty="0" err="1"/>
              <a:t>IIIu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36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-7" t="4004" r="-7" b="1661"/>
          <a:stretch/>
        </p:blipFill>
        <p:spPr>
          <a:xfrm>
            <a:off x="467544" y="909264"/>
            <a:ext cx="8208000" cy="5796000"/>
          </a:xfrm>
          <a:prstGeom prst="rect">
            <a:avLst/>
          </a:prstGeom>
        </p:spPr>
      </p:pic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1024289" y="81498"/>
            <a:ext cx="71481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it-IT" altLang="it-IT" sz="36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Schema di un </a:t>
            </a:r>
            <a:r>
              <a:rPr lang="it-IT" altLang="it-IT" sz="3600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citofluorimetro</a:t>
            </a:r>
            <a:r>
              <a:rPr lang="it-IT" altLang="it-IT" sz="36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a flusso</a:t>
            </a:r>
          </a:p>
        </p:txBody>
      </p:sp>
      <p:sp>
        <p:nvSpPr>
          <p:cNvPr id="2" name="Rettangolo 1"/>
          <p:cNvSpPr/>
          <p:nvPr/>
        </p:nvSpPr>
        <p:spPr>
          <a:xfrm>
            <a:off x="2627784" y="909263"/>
            <a:ext cx="3744416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/>
          <p:cNvSpPr/>
          <p:nvPr/>
        </p:nvSpPr>
        <p:spPr>
          <a:xfrm>
            <a:off x="6660232" y="727829"/>
            <a:ext cx="2015312" cy="5977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932040" y="1017263"/>
            <a:ext cx="2088232" cy="1547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6479570" y="4526842"/>
            <a:ext cx="2052870" cy="1547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55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-7" t="4004" r="-7" b="1661"/>
          <a:stretch/>
        </p:blipFill>
        <p:spPr>
          <a:xfrm>
            <a:off x="467544" y="909264"/>
            <a:ext cx="8208000" cy="5796000"/>
          </a:xfrm>
          <a:prstGeom prst="rect">
            <a:avLst/>
          </a:prstGeom>
        </p:spPr>
      </p:pic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1024289" y="81498"/>
            <a:ext cx="71481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it-IT" altLang="it-IT" sz="36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Schema di un </a:t>
            </a:r>
            <a:r>
              <a:rPr lang="it-IT" altLang="it-IT" sz="3600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citofluorimetro</a:t>
            </a:r>
            <a:r>
              <a:rPr lang="it-IT" altLang="it-IT" sz="36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a flusso</a:t>
            </a:r>
          </a:p>
        </p:txBody>
      </p:sp>
      <p:sp>
        <p:nvSpPr>
          <p:cNvPr id="2" name="Rettangolo 1"/>
          <p:cNvSpPr/>
          <p:nvPr/>
        </p:nvSpPr>
        <p:spPr>
          <a:xfrm>
            <a:off x="2627784" y="909263"/>
            <a:ext cx="3744416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932040" y="727829"/>
            <a:ext cx="3743504" cy="176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6695594" y="2490079"/>
            <a:ext cx="2052870" cy="1875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69B01D-6BEF-3644-BF99-048BFEAB17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6723"/>
          <a:stretch/>
        </p:blipFill>
        <p:spPr>
          <a:xfrm>
            <a:off x="6444208" y="4401208"/>
            <a:ext cx="2525686" cy="23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24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65988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/>
            <a:r>
              <a:rPr lang="it-IT" altLang="it-IT" sz="2000" dirty="0">
                <a:latin typeface="Times New Roman" charset="0"/>
                <a:ea typeface="Times New Roman" charset="0"/>
                <a:cs typeface="Times New Roman" charset="0"/>
              </a:rPr>
              <a:t>L’interazione di un fascio di luce con una cellula dà luogo a fenomeni di:</a:t>
            </a:r>
          </a:p>
          <a:p>
            <a:pPr marL="533400" indent="-533400"/>
            <a:endParaRPr lang="it-IT" altLang="it-IT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33400" indent="-533400">
              <a:buFontTx/>
              <a:buAutoNum type="arabicParenR"/>
            </a:pPr>
            <a:r>
              <a:rPr lang="it-IT" altLang="it-IT" sz="20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Light </a:t>
            </a:r>
            <a:r>
              <a:rPr lang="it-IT" altLang="it-IT" sz="2000" b="1" dirty="0" err="1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scattering</a:t>
            </a:r>
            <a:endParaRPr lang="it-IT" altLang="it-IT" sz="2000" b="1" dirty="0">
              <a:solidFill>
                <a:srgbClr val="00B0F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581025"/>
            <a:r>
              <a:rPr lang="it-IT" altLang="it-IT" sz="2000" dirty="0">
                <a:latin typeface="Times New Roman" charset="0"/>
                <a:ea typeface="Times New Roman" charset="0"/>
                <a:cs typeface="Times New Roman" charset="0"/>
              </a:rPr>
              <a:t>legati alle caratteristiche fisiche della particella</a:t>
            </a:r>
            <a:endParaRPr lang="it-IT" altLang="it-IT" sz="2000" b="1" dirty="0">
              <a:solidFill>
                <a:srgbClr val="00B0F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990600" lvl="1" indent="-533400">
              <a:buFont typeface="+mj-lt"/>
              <a:buAutoNum type="alphaLcPeriod"/>
            </a:pPr>
            <a:endParaRPr lang="it-IT" altLang="it-IT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33400" indent="-533400">
              <a:buFontTx/>
              <a:buAutoNum type="arabicParenR"/>
            </a:pPr>
            <a:endParaRPr lang="it-IT" altLang="it-IT" sz="2000" b="1" dirty="0">
              <a:solidFill>
                <a:srgbClr val="00B0F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533400" indent="-533400">
              <a:buFontTx/>
              <a:buAutoNum type="arabicParenR"/>
            </a:pPr>
            <a:endParaRPr lang="it-IT" altLang="it-IT" sz="2000" b="1" dirty="0">
              <a:solidFill>
                <a:srgbClr val="00B0F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533400" indent="-533400">
              <a:buFontTx/>
              <a:buAutoNum type="arabicParenR"/>
            </a:pPr>
            <a:endParaRPr lang="it-IT" altLang="it-IT" sz="2000" b="1" dirty="0">
              <a:solidFill>
                <a:srgbClr val="00B0F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533400" indent="-533400">
              <a:buFont typeface="+mj-lt"/>
              <a:buAutoNum type="arabicParenR" startAt="2"/>
            </a:pPr>
            <a:r>
              <a:rPr lang="it-IT" altLang="it-IT" sz="20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Fluorescenza</a:t>
            </a:r>
          </a:p>
          <a:p>
            <a:pPr marL="493713"/>
            <a:r>
              <a:rPr lang="it-IT" altLang="it-IT" sz="2000" dirty="0">
                <a:latin typeface="Times New Roman" charset="0"/>
                <a:ea typeface="Times New Roman" charset="0"/>
                <a:cs typeface="Times New Roman" charset="0"/>
              </a:rPr>
              <a:t>Legati alla presenza di molecole fluorescenti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C3A0C95-E04F-B947-9988-3E202504F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00" t="24795" r="31100" b="29846"/>
          <a:stretch/>
        </p:blipFill>
        <p:spPr>
          <a:xfrm>
            <a:off x="4427984" y="3503060"/>
            <a:ext cx="4473252" cy="33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16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65988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/>
            <a:r>
              <a:rPr lang="it-IT" altLang="it-IT" sz="2000" dirty="0">
                <a:latin typeface="Times New Roman" charset="0"/>
                <a:ea typeface="Times New Roman" charset="0"/>
                <a:cs typeface="Times New Roman" charset="0"/>
              </a:rPr>
              <a:t>L’interazione di un fascio di luce con una cellula dà luogo a fenomeni di:</a:t>
            </a:r>
          </a:p>
          <a:p>
            <a:pPr marL="533400" indent="-533400"/>
            <a:endParaRPr lang="it-IT" altLang="it-IT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33400" indent="-533400">
              <a:buFontTx/>
              <a:buAutoNum type="arabicParenR"/>
            </a:pPr>
            <a:r>
              <a:rPr lang="it-IT" altLang="it-IT" sz="20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Light </a:t>
            </a:r>
            <a:r>
              <a:rPr lang="it-IT" altLang="it-IT" sz="2000" b="1" dirty="0" err="1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scattering</a:t>
            </a:r>
            <a:endParaRPr lang="it-IT" altLang="it-IT" sz="2000" b="1" dirty="0">
              <a:solidFill>
                <a:srgbClr val="00B0F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581025"/>
            <a:r>
              <a:rPr lang="it-IT" altLang="it-IT" sz="2000" dirty="0">
                <a:latin typeface="Times New Roman" charset="0"/>
                <a:ea typeface="Times New Roman" charset="0"/>
                <a:cs typeface="Times New Roman" charset="0"/>
              </a:rPr>
              <a:t>legati alle caratteristiche fisiche della particella</a:t>
            </a:r>
            <a:endParaRPr lang="it-IT" altLang="it-IT" sz="2000" b="1" dirty="0">
              <a:solidFill>
                <a:srgbClr val="00B0F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990600" lvl="1" indent="-533400">
              <a:buFont typeface="+mj-lt"/>
              <a:buAutoNum type="alphaLcPeriod"/>
            </a:pPr>
            <a:endParaRPr lang="it-IT" altLang="it-IT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990600" lvl="1" indent="-533400">
              <a:buFont typeface="+mj-lt"/>
              <a:buAutoNum type="alphaLcPeriod"/>
            </a:pPr>
            <a:r>
              <a:rPr lang="it-IT" altLang="it-IT" sz="2000" dirty="0">
                <a:latin typeface="Times New Roman" charset="0"/>
                <a:ea typeface="Times New Roman" charset="0"/>
                <a:cs typeface="Times New Roman" charset="0"/>
              </a:rPr>
              <a:t>Diffusione a basso angolo (</a:t>
            </a:r>
            <a:r>
              <a:rPr lang="it-IT" altLang="it-IT" sz="2000" b="1" dirty="0" err="1">
                <a:latin typeface="Times New Roman" charset="0"/>
                <a:ea typeface="Times New Roman" charset="0"/>
                <a:cs typeface="Times New Roman" charset="0"/>
              </a:rPr>
              <a:t>Forward</a:t>
            </a:r>
            <a:r>
              <a:rPr lang="it-IT" altLang="it-IT" sz="20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altLang="it-IT" sz="2000" b="1" dirty="0" err="1"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altLang="it-IT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marL="990600" lvl="1" indent="-533400">
              <a:buFont typeface="+mj-lt"/>
              <a:buAutoNum type="alphaLcPeriod"/>
            </a:pPr>
            <a:r>
              <a:rPr lang="it-IT" altLang="it-IT" sz="2000" dirty="0">
                <a:latin typeface="Times New Roman" charset="0"/>
                <a:ea typeface="Times New Roman" charset="0"/>
                <a:cs typeface="Times New Roman" charset="0"/>
              </a:rPr>
              <a:t>Diffusione a 90° (</a:t>
            </a:r>
            <a:r>
              <a:rPr lang="it-IT" altLang="it-IT" sz="2000" b="1" dirty="0">
                <a:latin typeface="Times New Roman" charset="0"/>
                <a:ea typeface="Times New Roman" charset="0"/>
                <a:cs typeface="Times New Roman" charset="0"/>
              </a:rPr>
              <a:t>Side </a:t>
            </a:r>
            <a:r>
              <a:rPr lang="it-IT" altLang="it-IT" sz="2000" b="1" dirty="0" err="1"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altLang="it-IT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marL="533400" indent="-533400">
              <a:buFontTx/>
              <a:buAutoNum type="arabicParenR"/>
            </a:pPr>
            <a:endParaRPr lang="it-IT" altLang="it-IT" sz="2000" b="1" dirty="0">
              <a:solidFill>
                <a:srgbClr val="00B0F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194" name="Picture 2" descr="http://www.ptb.de/cms/fileadmin/internet/fachabteilungen/abteilung_8/8.3_biomedizinische_optik/8.32/Zellzaehlung/opt-zz-prinzip_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2936"/>
            <a:ext cx="5184576" cy="347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8A7D717-AE91-0149-B758-E8429163E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6723"/>
          <a:stretch/>
        </p:blipFill>
        <p:spPr>
          <a:xfrm>
            <a:off x="251520" y="2815802"/>
            <a:ext cx="3384376" cy="313577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F466A2-C20F-9241-B8CD-445219E4FC33}"/>
              </a:ext>
            </a:extLst>
          </p:cNvPr>
          <p:cNvSpPr txBox="1"/>
          <p:nvPr/>
        </p:nvSpPr>
        <p:spPr>
          <a:xfrm rot="16200000">
            <a:off x="-385218" y="3848971"/>
            <a:ext cx="14029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Side </a:t>
            </a:r>
            <a:r>
              <a:rPr lang="it-IT" dirty="0" err="1"/>
              <a:t>scatter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FC37E49-0632-5E45-8883-7EB2E05043FB}"/>
              </a:ext>
            </a:extLst>
          </p:cNvPr>
          <p:cNvSpPr txBox="1"/>
          <p:nvPr/>
        </p:nvSpPr>
        <p:spPr>
          <a:xfrm>
            <a:off x="1259632" y="5582244"/>
            <a:ext cx="17876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scatter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D9E16DF-28D6-B440-89BC-984AF4D3F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00" t="24795" r="31100" b="29846"/>
          <a:stretch/>
        </p:blipFill>
        <p:spPr>
          <a:xfrm>
            <a:off x="6395070" y="757540"/>
            <a:ext cx="2617323" cy="196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71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4624"/>
            <a:ext cx="7924800" cy="127635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CITOMETRIA A FLUSSO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22CFCA8-FB5E-9547-B832-4742ADCAD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r="59339" b="78387"/>
          <a:stretch/>
        </p:blipFill>
        <p:spPr>
          <a:xfrm>
            <a:off x="3980041" y="2924944"/>
            <a:ext cx="1584176" cy="1276350"/>
          </a:xfrm>
          <a:prstGeom prst="rect">
            <a:avLst/>
          </a:prstGeom>
        </p:spPr>
      </p:pic>
      <p:sp>
        <p:nvSpPr>
          <p:cNvPr id="5" name="Arco 4">
            <a:extLst>
              <a:ext uri="{FF2B5EF4-FFF2-40B4-BE49-F238E27FC236}">
                <a16:creationId xmlns:a16="http://schemas.microsoft.com/office/drawing/2014/main" id="{081240FB-F6E1-6C4C-9AD4-CB3B12ED4978}"/>
              </a:ext>
            </a:extLst>
          </p:cNvPr>
          <p:cNvSpPr/>
          <p:nvPr/>
        </p:nvSpPr>
        <p:spPr>
          <a:xfrm rot="16200000">
            <a:off x="4694067" y="2401713"/>
            <a:ext cx="974453" cy="93610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EEEE7FD-1985-E347-8677-4D53F305360A}"/>
              </a:ext>
            </a:extLst>
          </p:cNvPr>
          <p:cNvCxnSpPr>
            <a:cxnSpLocks/>
          </p:cNvCxnSpPr>
          <p:nvPr/>
        </p:nvCxnSpPr>
        <p:spPr>
          <a:xfrm flipV="1">
            <a:off x="5132169" y="2382538"/>
            <a:ext cx="94891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CCF843-DAF8-1B4C-8722-23FF6F2AA6FC}"/>
              </a:ext>
            </a:extLst>
          </p:cNvPr>
          <p:cNvSpPr txBox="1"/>
          <p:nvPr/>
        </p:nvSpPr>
        <p:spPr>
          <a:xfrm>
            <a:off x="5227060" y="2204864"/>
            <a:ext cx="141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detach cells</a:t>
            </a:r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A02A79CA-B8B3-0E46-BDC2-C3CB8C6022EA}"/>
              </a:ext>
            </a:extLst>
          </p:cNvPr>
          <p:cNvSpPr/>
          <p:nvPr/>
        </p:nvSpPr>
        <p:spPr>
          <a:xfrm rot="710834">
            <a:off x="6032113" y="2401712"/>
            <a:ext cx="974453" cy="936104"/>
          </a:xfrm>
          <a:prstGeom prst="arc">
            <a:avLst>
              <a:gd name="adj1" fmla="val 16200000"/>
              <a:gd name="adj2" fmla="val 1979977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417E9E8-3FDB-914A-A5B0-D0B6D6D6FA83}"/>
              </a:ext>
            </a:extLst>
          </p:cNvPr>
          <p:cNvCxnSpPr>
            <a:cxnSpLocks/>
          </p:cNvCxnSpPr>
          <p:nvPr/>
        </p:nvCxnSpPr>
        <p:spPr>
          <a:xfrm>
            <a:off x="6968113" y="2728917"/>
            <a:ext cx="0" cy="520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82F2D65E-4D48-5041-A1C0-AF5564204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5" r="5975" b="78387"/>
          <a:stretch/>
        </p:blipFill>
        <p:spPr>
          <a:xfrm>
            <a:off x="6300192" y="2924944"/>
            <a:ext cx="1584176" cy="127635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4CC3F047-F156-6847-8E69-13084E2DE0DD}"/>
              </a:ext>
            </a:extLst>
          </p:cNvPr>
          <p:cNvSpPr txBox="1">
            <a:spLocks noChangeArrowheads="1"/>
          </p:cNvSpPr>
          <p:nvPr/>
        </p:nvSpPr>
        <p:spPr>
          <a:xfrm>
            <a:off x="390847" y="1556792"/>
            <a:ext cx="8429625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56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Si misurano </a:t>
            </a:r>
            <a:r>
              <a:rPr lang="it-IT" altLang="it-IT" sz="24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proprietà di cellule in un flusso</a:t>
            </a:r>
          </a:p>
          <a:p>
            <a:pPr algn="just" fontAlgn="auto">
              <a:spcAft>
                <a:spcPts val="56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Cellule in </a:t>
            </a:r>
            <a:r>
              <a:rPr lang="it-IT" altLang="it-IT" sz="2400" b="1" u="sng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sospensione</a:t>
            </a:r>
          </a:p>
        </p:txBody>
      </p:sp>
    </p:spTree>
    <p:extLst>
      <p:ext uri="{BB962C8B-B14F-4D97-AF65-F5344CB8AC3E}">
        <p14:creationId xmlns:p14="http://schemas.microsoft.com/office/powerpoint/2010/main" val="92896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794485" y="-27384"/>
            <a:ext cx="7521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sz="32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 Frontale -  </a:t>
            </a:r>
            <a:r>
              <a:rPr lang="it-IT" sz="3200" b="1" dirty="0" err="1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Forward</a:t>
            </a:r>
            <a:r>
              <a:rPr lang="it-IT" sz="32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3200" b="1" dirty="0" err="1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sz="32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 (FSC)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B6879D5-C436-5641-A59B-E36A58EF5324}"/>
              </a:ext>
            </a:extLst>
          </p:cNvPr>
          <p:cNvGrpSpPr/>
          <p:nvPr/>
        </p:nvGrpSpPr>
        <p:grpSpPr>
          <a:xfrm>
            <a:off x="-11832" y="620688"/>
            <a:ext cx="6084167" cy="2808312"/>
            <a:chOff x="-11832" y="793245"/>
            <a:chExt cx="6084167" cy="2808312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B31DA42E-E054-5A47-B851-010F73AE2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rcRect t="27950" r="43900" b="45872"/>
            <a:stretch/>
          </p:blipFill>
          <p:spPr>
            <a:xfrm>
              <a:off x="-11832" y="1369309"/>
              <a:ext cx="3419871" cy="1196841"/>
            </a:xfrm>
            <a:prstGeom prst="rect">
              <a:avLst/>
            </a:prstGeom>
          </p:spPr>
        </p:pic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C2315A5D-6C96-314F-9078-13D6E56486E3}"/>
                </a:ext>
              </a:extLst>
            </p:cNvPr>
            <p:cNvSpPr/>
            <p:nvPr/>
          </p:nvSpPr>
          <p:spPr>
            <a:xfrm>
              <a:off x="2183904" y="793245"/>
              <a:ext cx="1224135" cy="2808312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0278EDA3-BF91-494B-8113-0836629A5B8D}"/>
                </a:ext>
              </a:extLst>
            </p:cNvPr>
            <p:cNvSpPr/>
            <p:nvPr/>
          </p:nvSpPr>
          <p:spPr>
            <a:xfrm>
              <a:off x="4848200" y="1945373"/>
              <a:ext cx="1224135" cy="5040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5D78F6F2-4EE3-DB42-BE19-9DA5147FA777}"/>
                </a:ext>
              </a:extLst>
            </p:cNvPr>
            <p:cNvSpPr/>
            <p:nvPr/>
          </p:nvSpPr>
          <p:spPr>
            <a:xfrm>
              <a:off x="2477852" y="865252"/>
              <a:ext cx="636238" cy="64807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4BE58EE9-F633-5F42-AE23-4D2A6FBF27B0}"/>
                </a:ext>
              </a:extLst>
            </p:cNvPr>
            <p:cNvSpPr/>
            <p:nvPr/>
          </p:nvSpPr>
          <p:spPr>
            <a:xfrm>
              <a:off x="2526285" y="1045274"/>
              <a:ext cx="305691" cy="324036"/>
            </a:xfrm>
            <a:prstGeom prst="ellipse">
              <a:avLst/>
            </a:prstGeom>
            <a:solidFill>
              <a:srgbClr val="72431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910E08B0-63CD-4D4D-8950-F85EACF53E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3770" y="1873366"/>
              <a:ext cx="504000" cy="51337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Arco a tutto sesto 27">
              <a:extLst>
                <a:ext uri="{FF2B5EF4-FFF2-40B4-BE49-F238E27FC236}">
                  <a16:creationId xmlns:a16="http://schemas.microsoft.com/office/drawing/2014/main" id="{46F4F100-98AF-674B-9653-A8A6AA2A49B8}"/>
                </a:ext>
              </a:extLst>
            </p:cNvPr>
            <p:cNvSpPr/>
            <p:nvPr/>
          </p:nvSpPr>
          <p:spPr>
            <a:xfrm rot="5161566">
              <a:off x="2555750" y="1993110"/>
              <a:ext cx="360040" cy="320036"/>
            </a:xfrm>
            <a:prstGeom prst="blockArc">
              <a:avLst/>
            </a:prstGeom>
            <a:solidFill>
              <a:srgbClr val="72431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F3887F72-77E6-9A48-9B99-BE0C8D94FE8C}"/>
                </a:ext>
              </a:extLst>
            </p:cNvPr>
            <p:cNvSpPr/>
            <p:nvPr/>
          </p:nvSpPr>
          <p:spPr>
            <a:xfrm>
              <a:off x="2563660" y="2701456"/>
              <a:ext cx="636238" cy="64807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E25D57C4-F958-C84C-842C-4B321E7FAA5B}"/>
                </a:ext>
              </a:extLst>
            </p:cNvPr>
            <p:cNvSpPr/>
            <p:nvPr/>
          </p:nvSpPr>
          <p:spPr>
            <a:xfrm>
              <a:off x="2612093" y="2881478"/>
              <a:ext cx="305691" cy="324036"/>
            </a:xfrm>
            <a:prstGeom prst="ellipse">
              <a:avLst/>
            </a:prstGeom>
            <a:solidFill>
              <a:srgbClr val="72431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C8DC55EE-B739-7C45-9440-C7FE68D8E899}"/>
                </a:ext>
              </a:extLst>
            </p:cNvPr>
            <p:cNvSpPr txBox="1"/>
            <p:nvPr/>
          </p:nvSpPr>
          <p:spPr>
            <a:xfrm>
              <a:off x="167680" y="1576041"/>
              <a:ext cx="1734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Laser</a:t>
              </a: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/>
          <a:srcRect l="55904" t="30868" r="2363" b="37010"/>
          <a:stretch/>
        </p:blipFill>
        <p:spPr>
          <a:xfrm>
            <a:off x="69328" y="3564305"/>
            <a:ext cx="6693947" cy="3220673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252607" y="4963816"/>
            <a:ext cx="2643730" cy="36933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lineare a 3-20°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148064" y="764704"/>
            <a:ext cx="3995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Il passaggio delle cellule attraverso il laser, dà origine ad un segnale di diffrazione che viene captato dal sensore che raccoglie la luce nel canale</a:t>
            </a:r>
          </a:p>
          <a:p>
            <a:pPr algn="ctr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dello </a:t>
            </a:r>
            <a:r>
              <a:rPr lang="it-IT" b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b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frontale </a:t>
            </a:r>
            <a:r>
              <a:rPr lang="it-IT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it-IT" b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forward</a:t>
            </a:r>
            <a:r>
              <a:rPr lang="it-IT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it-IT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 che dà informazioni sul </a:t>
            </a:r>
            <a:r>
              <a:rPr lang="it-IT" b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volume cellulare</a:t>
            </a:r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algn="ctr"/>
            <a:endParaRPr lang="it-IT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L’intensità del </a:t>
            </a:r>
            <a:r>
              <a:rPr lang="it-IT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Forward</a:t>
            </a:r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(FSC) è proporzionale alla </a:t>
            </a:r>
            <a:r>
              <a:rPr lang="it-IT" b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dimensione</a:t>
            </a:r>
            <a:r>
              <a:rPr lang="it-IT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</a:p>
          <a:p>
            <a:pPr algn="ctr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alla </a:t>
            </a:r>
            <a:r>
              <a:rPr lang="it-IT" b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forma</a:t>
            </a:r>
            <a:r>
              <a:rPr lang="it-IT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delle cellule.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BD4F38-6337-8F4D-869E-DD2E9063C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07" y="1594952"/>
            <a:ext cx="1747898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29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40C2DA2-CA68-8B4B-83E9-718E92244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116632"/>
            <a:ext cx="5410200" cy="58261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 defTabSz="1316038"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Forward Angle Light Scatter</a:t>
            </a:r>
          </a:p>
        </p:txBody>
      </p:sp>
      <p:sp>
        <p:nvSpPr>
          <p:cNvPr id="3" name="Text Box 35">
            <a:extLst>
              <a:ext uri="{FF2B5EF4-FFF2-40B4-BE49-F238E27FC236}">
                <a16:creationId xmlns:a16="http://schemas.microsoft.com/office/drawing/2014/main" id="{F4482BD0-570C-2748-94B4-47C8C18AC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27" y="5857453"/>
            <a:ext cx="7872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dirty="0">
                <a:latin typeface="Times New Roman" charset="0"/>
                <a:ea typeface="Times New Roman" charset="0"/>
                <a:cs typeface="Times New Roman" charset="0"/>
              </a:rPr>
              <a:t>L’angolo di dispersione dipende dalle </a:t>
            </a:r>
            <a:r>
              <a:rPr lang="it-IT" altLang="it-IT" sz="2800" b="1" dirty="0">
                <a:latin typeface="Times New Roman" charset="0"/>
                <a:ea typeface="Times New Roman" charset="0"/>
                <a:cs typeface="Times New Roman" charset="0"/>
              </a:rPr>
              <a:t>dimensioni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6D24F72-967E-BB4A-8E45-7860F6AC76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3" t="17240" r="16926" b="18500"/>
          <a:stretch/>
        </p:blipFill>
        <p:spPr>
          <a:xfrm>
            <a:off x="1259632" y="1268760"/>
            <a:ext cx="63727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42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5120024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Il passaggio delle cellule dà anche origine ad segnale di rifrazione/riflessione, che viene captato dal sensore che raccoglie la luce dello </a:t>
            </a:r>
            <a:r>
              <a:rPr lang="it-IT" b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b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Laterale</a:t>
            </a:r>
            <a:endParaRPr lang="it-IT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endParaRPr lang="it-IT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dà informazioni sulla </a:t>
            </a:r>
            <a:r>
              <a:rPr lang="it-IT" b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densità/granularità</a:t>
            </a:r>
            <a:r>
              <a:rPr lang="it-IT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(compreso il rapporto nucleo/citoplasma) delle cellule che passano attraverso il laser</a:t>
            </a:r>
          </a:p>
        </p:txBody>
      </p:sp>
      <p:sp>
        <p:nvSpPr>
          <p:cNvPr id="6" name="Rettangolo 5"/>
          <p:cNvSpPr/>
          <p:nvPr/>
        </p:nvSpPr>
        <p:spPr>
          <a:xfrm>
            <a:off x="1299360" y="44403"/>
            <a:ext cx="6585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sz="32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 Laterale - Side </a:t>
            </a:r>
            <a:r>
              <a:rPr lang="it-IT" sz="3200" b="1" dirty="0" err="1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sz="32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 (SSC)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B86B02D-077E-B14A-8307-76B35B3AD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t="16926" r="47508" b="15351"/>
          <a:stretch/>
        </p:blipFill>
        <p:spPr>
          <a:xfrm>
            <a:off x="92635" y="836712"/>
            <a:ext cx="3199898" cy="309634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DDE1E89-334E-CC44-98FF-7E1FE4FD969A}"/>
              </a:ext>
            </a:extLst>
          </p:cNvPr>
          <p:cNvSpPr/>
          <p:nvPr/>
        </p:nvSpPr>
        <p:spPr>
          <a:xfrm>
            <a:off x="1916499" y="3127272"/>
            <a:ext cx="4248472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B1D5263-1C9B-7942-AEFE-62F8AC598738}"/>
              </a:ext>
            </a:extLst>
          </p:cNvPr>
          <p:cNvSpPr/>
          <p:nvPr/>
        </p:nvSpPr>
        <p:spPr>
          <a:xfrm>
            <a:off x="2276539" y="764704"/>
            <a:ext cx="1224135" cy="280831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DF9AD08B-30B4-F54D-A10F-6304DC447C05}"/>
              </a:ext>
            </a:extLst>
          </p:cNvPr>
          <p:cNvSpPr/>
          <p:nvPr/>
        </p:nvSpPr>
        <p:spPr>
          <a:xfrm>
            <a:off x="2570487" y="836711"/>
            <a:ext cx="636238" cy="6480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44C16F8-A779-194A-8DD9-3CE16E841828}"/>
              </a:ext>
            </a:extLst>
          </p:cNvPr>
          <p:cNvSpPr/>
          <p:nvPr/>
        </p:nvSpPr>
        <p:spPr>
          <a:xfrm>
            <a:off x="2618920" y="1016733"/>
            <a:ext cx="305691" cy="324036"/>
          </a:xfrm>
          <a:prstGeom prst="ellipse">
            <a:avLst/>
          </a:prstGeom>
          <a:solidFill>
            <a:srgbClr val="724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82F7D78D-1C58-704B-9093-140F2398C8B1}"/>
              </a:ext>
            </a:extLst>
          </p:cNvPr>
          <p:cNvSpPr>
            <a:spLocks noChangeAspect="1"/>
          </p:cNvSpPr>
          <p:nvPr/>
        </p:nvSpPr>
        <p:spPr>
          <a:xfrm>
            <a:off x="2576405" y="1844825"/>
            <a:ext cx="504000" cy="51337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Arco a tutto sesto 15">
            <a:extLst>
              <a:ext uri="{FF2B5EF4-FFF2-40B4-BE49-F238E27FC236}">
                <a16:creationId xmlns:a16="http://schemas.microsoft.com/office/drawing/2014/main" id="{969D052D-CC34-FD4E-B029-C3B54DEFCD43}"/>
              </a:ext>
            </a:extLst>
          </p:cNvPr>
          <p:cNvSpPr/>
          <p:nvPr/>
        </p:nvSpPr>
        <p:spPr>
          <a:xfrm rot="5161566">
            <a:off x="2648385" y="1964569"/>
            <a:ext cx="360040" cy="320036"/>
          </a:xfrm>
          <a:prstGeom prst="blockArc">
            <a:avLst/>
          </a:prstGeom>
          <a:solidFill>
            <a:srgbClr val="7243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9FB60432-2231-3C42-BDE6-CF185D147E3B}"/>
              </a:ext>
            </a:extLst>
          </p:cNvPr>
          <p:cNvSpPr/>
          <p:nvPr/>
        </p:nvSpPr>
        <p:spPr>
          <a:xfrm>
            <a:off x="2656295" y="2672915"/>
            <a:ext cx="636238" cy="6480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D1D4A075-179F-3246-91C0-6B789062D79D}"/>
              </a:ext>
            </a:extLst>
          </p:cNvPr>
          <p:cNvSpPr/>
          <p:nvPr/>
        </p:nvSpPr>
        <p:spPr>
          <a:xfrm>
            <a:off x="2704728" y="2852937"/>
            <a:ext cx="305691" cy="324036"/>
          </a:xfrm>
          <a:prstGeom prst="ellipse">
            <a:avLst/>
          </a:prstGeom>
          <a:solidFill>
            <a:srgbClr val="724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C3849A5-D796-A249-A9AB-B67EF12440D8}"/>
              </a:ext>
            </a:extLst>
          </p:cNvPr>
          <p:cNvSpPr txBox="1"/>
          <p:nvPr/>
        </p:nvSpPr>
        <p:spPr>
          <a:xfrm>
            <a:off x="260315" y="1547500"/>
            <a:ext cx="173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Laser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55904" t="30868" r="2363" b="37010"/>
          <a:stretch/>
        </p:blipFill>
        <p:spPr>
          <a:xfrm>
            <a:off x="3899707" y="2583564"/>
            <a:ext cx="5199445" cy="250162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562236" y="2371645"/>
            <a:ext cx="2448272" cy="36933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laterale a 90°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A4817D3-1BC0-C540-A1A6-A556E332F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009">
            <a:off x="2880335" y="2292409"/>
            <a:ext cx="1747898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8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4"/>
          <p:cNvSpPr txBox="1">
            <a:spLocks noChangeArrowheads="1"/>
          </p:cNvSpPr>
          <p:nvPr/>
        </p:nvSpPr>
        <p:spPr bwMode="auto">
          <a:xfrm>
            <a:off x="5286375" y="5613447"/>
            <a:ext cx="3857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400" dirty="0">
                <a:latin typeface="Cambria" panose="02040503050406030204" pitchFamily="18" charset="0"/>
              </a:rPr>
              <a:t>La </a:t>
            </a:r>
            <a:r>
              <a:rPr lang="it-IT" altLang="it-IT" sz="2400" b="1" dirty="0">
                <a:solidFill>
                  <a:schemeClr val="hlink"/>
                </a:solidFill>
                <a:latin typeface="Cambria" panose="02040503050406030204" pitchFamily="18" charset="0"/>
              </a:rPr>
              <a:t>dispersione laterale</a:t>
            </a:r>
            <a:r>
              <a:rPr lang="it-IT" altLang="it-IT" sz="2400" b="1" dirty="0">
                <a:latin typeface="Cambria" panose="02040503050406030204" pitchFamily="18" charset="0"/>
              </a:rPr>
              <a:t> </a:t>
            </a:r>
            <a:r>
              <a:rPr lang="it-IT" altLang="it-IT" sz="2400" dirty="0">
                <a:latin typeface="Cambria" panose="02040503050406030204" pitchFamily="18" charset="0"/>
              </a:rPr>
              <a:t>dipende dalla “</a:t>
            </a:r>
            <a:r>
              <a:rPr lang="it-IT" altLang="it-IT" sz="2400" b="1" dirty="0">
                <a:latin typeface="Cambria" panose="02040503050406030204" pitchFamily="18" charset="0"/>
              </a:rPr>
              <a:t>granulosità</a:t>
            </a:r>
            <a:r>
              <a:rPr lang="it-IT" altLang="it-IT" sz="2400" dirty="0">
                <a:latin typeface="Cambria" panose="02040503050406030204" pitchFamily="18" charset="0"/>
              </a:rPr>
              <a:t>” delle cellule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4D3D0E23-0454-BC40-9BD1-8CBBCD981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3" t="12201" r="23226" b="17241"/>
          <a:stretch/>
        </p:blipFill>
        <p:spPr>
          <a:xfrm>
            <a:off x="395536" y="681932"/>
            <a:ext cx="5772235" cy="4552749"/>
          </a:xfrm>
          <a:prstGeom prst="rect">
            <a:avLst/>
          </a:prstGeom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40B1546C-3511-D547-A384-C4A057C7823E}"/>
              </a:ext>
            </a:extLst>
          </p:cNvPr>
          <p:cNvSpPr/>
          <p:nvPr/>
        </p:nvSpPr>
        <p:spPr>
          <a:xfrm>
            <a:off x="1299360" y="44403"/>
            <a:ext cx="6585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sz="32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 Laterale - Side </a:t>
            </a:r>
            <a:r>
              <a:rPr lang="it-IT" sz="3200" b="1" dirty="0" err="1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sz="32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 (SSC)</a:t>
            </a:r>
          </a:p>
        </p:txBody>
      </p:sp>
    </p:spTree>
    <p:extLst>
      <p:ext uri="{BB962C8B-B14F-4D97-AF65-F5344CB8AC3E}">
        <p14:creationId xmlns:p14="http://schemas.microsoft.com/office/powerpoint/2010/main" val="721118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67297" y="2759946"/>
            <a:ext cx="396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 Diametro o grandezza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77552" y="4249088"/>
            <a:ext cx="3962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 Rapporto nucleo/citoplasma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 Granulosità interna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 Rugosità di membrana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151753" y="2115941"/>
            <a:ext cx="40504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 u="sng" dirty="0">
                <a:solidFill>
                  <a:schemeClr val="hlink"/>
                </a:solidFill>
                <a:latin typeface="Times New Roman" charset="0"/>
                <a:ea typeface="Times New Roman" charset="0"/>
                <a:cs typeface="Times New Roman" charset="0"/>
              </a:rPr>
              <a:t>FORWARD SCATTER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238437" y="3605084"/>
            <a:ext cx="39015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it-IT" altLang="it-IT" sz="3200" u="sng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SIDE SCATTER</a:t>
            </a:r>
            <a:endParaRPr lang="it-IT" altLang="it-IT" sz="3200" dirty="0">
              <a:solidFill>
                <a:srgbClr val="FFC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0007" y="86406"/>
            <a:ext cx="3359242" cy="1754651"/>
          </a:xfrm>
          <a:noFill/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z="3200" dirty="0">
                <a:latin typeface="Times New Roman" charset="0"/>
                <a:ea typeface="Times New Roman" charset="0"/>
                <a:cs typeface="Times New Roman" charset="0"/>
              </a:rPr>
              <a:t>Segnali legati alle </a:t>
            </a:r>
            <a:r>
              <a:rPr lang="it-IT" altLang="it-IT" sz="32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caratteristiche fisiche </a:t>
            </a:r>
            <a:r>
              <a:rPr lang="it-IT" altLang="it-IT" sz="3200" dirty="0">
                <a:latin typeface="Times New Roman" charset="0"/>
                <a:ea typeface="Times New Roman" charset="0"/>
                <a:cs typeface="Times New Roman" charset="0"/>
              </a:rPr>
              <a:t>della cellula:</a:t>
            </a:r>
          </a:p>
          <a:p>
            <a:pPr eaLnBrk="1" hangingPunct="1">
              <a:spcBef>
                <a:spcPct val="0"/>
              </a:spcBef>
            </a:pPr>
            <a:endParaRPr lang="it-IT" altLang="it-IT" sz="3200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F8C350FB-17ED-7145-9D0F-DE5E6F83E283}"/>
              </a:ext>
            </a:extLst>
          </p:cNvPr>
          <p:cNvSpPr/>
          <p:nvPr/>
        </p:nvSpPr>
        <p:spPr>
          <a:xfrm>
            <a:off x="4572000" y="2492896"/>
            <a:ext cx="57600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F2D10441-781C-2840-AF57-C325D92F6799}"/>
              </a:ext>
            </a:extLst>
          </p:cNvPr>
          <p:cNvSpPr/>
          <p:nvPr/>
        </p:nvSpPr>
        <p:spPr>
          <a:xfrm>
            <a:off x="5590303" y="1880928"/>
            <a:ext cx="1800000" cy="18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A4E9FFCE-36C5-5442-8899-7F49BC1A9D9E}"/>
              </a:ext>
            </a:extLst>
          </p:cNvPr>
          <p:cNvSpPr/>
          <p:nvPr/>
        </p:nvSpPr>
        <p:spPr>
          <a:xfrm>
            <a:off x="7166448" y="4249088"/>
            <a:ext cx="1800000" cy="1800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E30956D6-101D-8B4D-9A19-5EAA0001139E}"/>
              </a:ext>
            </a:extLst>
          </p:cNvPr>
          <p:cNvSpPr/>
          <p:nvPr/>
        </p:nvSpPr>
        <p:spPr>
          <a:xfrm>
            <a:off x="5004050" y="4249088"/>
            <a:ext cx="1800000" cy="1800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o regolare 13">
            <a:extLst>
              <a:ext uri="{FF2B5EF4-FFF2-40B4-BE49-F238E27FC236}">
                <a16:creationId xmlns:a16="http://schemas.microsoft.com/office/drawing/2014/main" id="{3F966AE3-3072-554D-9A75-4B67CB4F6655}"/>
              </a:ext>
            </a:extLst>
          </p:cNvPr>
          <p:cNvSpPr/>
          <p:nvPr/>
        </p:nvSpPr>
        <p:spPr>
          <a:xfrm>
            <a:off x="5220072" y="4877264"/>
            <a:ext cx="360040" cy="351936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ntagono regolare 27">
            <a:extLst>
              <a:ext uri="{FF2B5EF4-FFF2-40B4-BE49-F238E27FC236}">
                <a16:creationId xmlns:a16="http://schemas.microsoft.com/office/drawing/2014/main" id="{CED0F1F3-7152-CD46-9A25-79C730CDDE11}"/>
              </a:ext>
            </a:extLst>
          </p:cNvPr>
          <p:cNvSpPr/>
          <p:nvPr/>
        </p:nvSpPr>
        <p:spPr>
          <a:xfrm>
            <a:off x="5821288" y="4536372"/>
            <a:ext cx="360040" cy="351936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entagono regolare 28">
            <a:extLst>
              <a:ext uri="{FF2B5EF4-FFF2-40B4-BE49-F238E27FC236}">
                <a16:creationId xmlns:a16="http://schemas.microsoft.com/office/drawing/2014/main" id="{254FDECB-7109-AC48-9FCF-E47B9C777B00}"/>
              </a:ext>
            </a:extLst>
          </p:cNvPr>
          <p:cNvSpPr/>
          <p:nvPr/>
        </p:nvSpPr>
        <p:spPr>
          <a:xfrm>
            <a:off x="5668888" y="5101952"/>
            <a:ext cx="360040" cy="351936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entagono regolare 29">
            <a:extLst>
              <a:ext uri="{FF2B5EF4-FFF2-40B4-BE49-F238E27FC236}">
                <a16:creationId xmlns:a16="http://schemas.microsoft.com/office/drawing/2014/main" id="{5C56603A-2BA7-5D48-BDAA-455F7B2DC9B1}"/>
              </a:ext>
            </a:extLst>
          </p:cNvPr>
          <p:cNvSpPr/>
          <p:nvPr/>
        </p:nvSpPr>
        <p:spPr>
          <a:xfrm>
            <a:off x="5323346" y="5491564"/>
            <a:ext cx="360040" cy="351936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entagono regolare 30">
            <a:extLst>
              <a:ext uri="{FF2B5EF4-FFF2-40B4-BE49-F238E27FC236}">
                <a16:creationId xmlns:a16="http://schemas.microsoft.com/office/drawing/2014/main" id="{9511399B-73FA-0441-BDB2-230BB7801B7B}"/>
              </a:ext>
            </a:extLst>
          </p:cNvPr>
          <p:cNvSpPr/>
          <p:nvPr/>
        </p:nvSpPr>
        <p:spPr>
          <a:xfrm>
            <a:off x="6236469" y="5186450"/>
            <a:ext cx="360040" cy="351936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entagono regolare 32">
            <a:extLst>
              <a:ext uri="{FF2B5EF4-FFF2-40B4-BE49-F238E27FC236}">
                <a16:creationId xmlns:a16="http://schemas.microsoft.com/office/drawing/2014/main" id="{A40D655C-B3D6-414A-8684-6A973A47BA45}"/>
              </a:ext>
            </a:extLst>
          </p:cNvPr>
          <p:cNvSpPr/>
          <p:nvPr/>
        </p:nvSpPr>
        <p:spPr>
          <a:xfrm>
            <a:off x="7413747" y="4608694"/>
            <a:ext cx="720080" cy="669226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entagono regolare 34">
            <a:extLst>
              <a:ext uri="{FF2B5EF4-FFF2-40B4-BE49-F238E27FC236}">
                <a16:creationId xmlns:a16="http://schemas.microsoft.com/office/drawing/2014/main" id="{BBADDE35-03B8-1E47-A539-CA60906A11C5}"/>
              </a:ext>
            </a:extLst>
          </p:cNvPr>
          <p:cNvSpPr/>
          <p:nvPr/>
        </p:nvSpPr>
        <p:spPr>
          <a:xfrm>
            <a:off x="5940152" y="5597344"/>
            <a:ext cx="360040" cy="351936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entagono regolare 35">
            <a:extLst>
              <a:ext uri="{FF2B5EF4-FFF2-40B4-BE49-F238E27FC236}">
                <a16:creationId xmlns:a16="http://schemas.microsoft.com/office/drawing/2014/main" id="{69BA116D-59E2-8A41-A1AE-2438C6E76AB4}"/>
              </a:ext>
            </a:extLst>
          </p:cNvPr>
          <p:cNvSpPr/>
          <p:nvPr/>
        </p:nvSpPr>
        <p:spPr>
          <a:xfrm>
            <a:off x="6300192" y="4733248"/>
            <a:ext cx="360040" cy="351936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o regolare 36">
            <a:extLst>
              <a:ext uri="{FF2B5EF4-FFF2-40B4-BE49-F238E27FC236}">
                <a16:creationId xmlns:a16="http://schemas.microsoft.com/office/drawing/2014/main" id="{3F733CD5-1437-9F4C-9A66-F9FA5925CF18}"/>
              </a:ext>
            </a:extLst>
          </p:cNvPr>
          <p:cNvSpPr/>
          <p:nvPr/>
        </p:nvSpPr>
        <p:spPr>
          <a:xfrm>
            <a:off x="5364088" y="4445216"/>
            <a:ext cx="360040" cy="351936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112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  <p:bldP spid="102404" grpId="0"/>
      <p:bldP spid="102405" grpId="0"/>
      <p:bldP spid="102406" grpId="0"/>
      <p:bldP spid="7" grpId="0" animBg="1"/>
      <p:bldP spid="23" grpId="0" animBg="1"/>
      <p:bldP spid="25" grpId="0" animBg="1"/>
      <p:bldP spid="26" grpId="0" animBg="1"/>
      <p:bldP spid="14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11892A0-3924-B04E-A9BA-C70B431CD80B}"/>
              </a:ext>
            </a:extLst>
          </p:cNvPr>
          <p:cNvSpPr/>
          <p:nvPr/>
        </p:nvSpPr>
        <p:spPr>
          <a:xfrm>
            <a:off x="191184" y="1053881"/>
            <a:ext cx="8773304" cy="35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0000"/>
              </a:lnSpc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Dalla combinazione dei due tipi di segnali (“</a:t>
            </a:r>
            <a:r>
              <a:rPr lang="it-IT" altLang="it-IT" sz="2400" i="1" dirty="0">
                <a:latin typeface="Times New Roman" charset="0"/>
                <a:ea typeface="Times New Roman" charset="0"/>
                <a:cs typeface="Times New Roman" charset="0"/>
              </a:rPr>
              <a:t>Side </a:t>
            </a:r>
            <a:r>
              <a:rPr lang="it-IT" altLang="it-IT" sz="2400" i="1" dirty="0" err="1"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” e “</a:t>
            </a:r>
            <a:r>
              <a:rPr lang="it-IT" altLang="it-IT" sz="2400" i="1" dirty="0" err="1">
                <a:latin typeface="Times New Roman" charset="0"/>
                <a:ea typeface="Times New Roman" charset="0"/>
                <a:cs typeface="Times New Roman" charset="0"/>
              </a:rPr>
              <a:t>Forward</a:t>
            </a:r>
            <a:r>
              <a:rPr lang="it-IT" altLang="it-IT" sz="24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altLang="it-IT" sz="2400" i="1" dirty="0" err="1">
                <a:latin typeface="Times New Roman" charset="0"/>
                <a:ea typeface="Times New Roman" charset="0"/>
                <a:cs typeface="Times New Roman" charset="0"/>
              </a:rPr>
              <a:t>Scatter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”) si ottiene:</a:t>
            </a:r>
          </a:p>
          <a:p>
            <a:pPr marL="457200" indent="-457200" algn="just" eaLnBrk="1" hangingPunct="1">
              <a:lnSpc>
                <a:spcPct val="120000"/>
              </a:lnSpc>
              <a:buAutoNum type="arabicPeriod"/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«</a:t>
            </a:r>
            <a:r>
              <a:rPr lang="it-IT" altLang="it-IT" sz="2400" b="1" dirty="0" err="1">
                <a:latin typeface="Times New Roman" charset="0"/>
                <a:ea typeface="Times New Roman" charset="0"/>
                <a:cs typeface="Times New Roman" charset="0"/>
              </a:rPr>
              <a:t>citogramma</a:t>
            </a:r>
            <a:r>
              <a:rPr lang="it-IT" altLang="it-IT" sz="2400" b="1" dirty="0">
                <a:latin typeface="Times New Roman" charset="0"/>
                <a:ea typeface="Times New Roman" charset="0"/>
                <a:cs typeface="Times New Roman" charset="0"/>
              </a:rPr>
              <a:t>»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 (monodimensionale) </a:t>
            </a:r>
          </a:p>
          <a:p>
            <a:pPr marL="457200" indent="-457200" algn="just" eaLnBrk="1" hangingPunct="1">
              <a:lnSpc>
                <a:spcPct val="120000"/>
              </a:lnSpc>
              <a:buAutoNum type="arabicPeriod"/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«</a:t>
            </a:r>
            <a:r>
              <a:rPr lang="it-IT" altLang="it-IT" sz="2400" b="1" dirty="0">
                <a:latin typeface="Times New Roman" charset="0"/>
                <a:ea typeface="Times New Roman" charset="0"/>
                <a:cs typeface="Times New Roman" charset="0"/>
              </a:rPr>
              <a:t>dot plot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» (bidimensionale)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È possibile rilevare diverse popolazioni cellulari, in base alle sole caratteristiche </a:t>
            </a:r>
            <a:r>
              <a:rPr lang="it-IT" altLang="it-IT" sz="2400" b="1" u="sng" dirty="0">
                <a:latin typeface="Times New Roman" charset="0"/>
                <a:ea typeface="Times New Roman" charset="0"/>
                <a:cs typeface="Times New Roman" charset="0"/>
              </a:rPr>
              <a:t>fisiche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algn="just" eaLnBrk="1" hangingPunct="1">
              <a:lnSpc>
                <a:spcPct val="120000"/>
              </a:lnSpc>
            </a:pPr>
            <a:endParaRPr lang="it-IT" altLang="it-IT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altLang="it-IT" sz="2400" b="1" dirty="0">
                <a:latin typeface="Times New Roman" charset="0"/>
                <a:ea typeface="Times New Roman" charset="0"/>
                <a:cs typeface="Times New Roman" charset="0"/>
              </a:rPr>
              <a:t>Ogni punto rappresenta un evento contato</a:t>
            </a:r>
            <a:endParaRPr lang="it-IT" altLang="it-IT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E4E5DA8E-A794-AD44-9224-F4A413AEC6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387424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4400" dirty="0">
                <a:solidFill>
                  <a:schemeClr val="hlink"/>
                </a:solidFill>
                <a:latin typeface="Times New Roman" charset="0"/>
                <a:ea typeface="Times New Roman" charset="0"/>
                <a:cs typeface="Times New Roman" charset="0"/>
              </a:rPr>
              <a:t>Analisi dei dati</a:t>
            </a:r>
          </a:p>
        </p:txBody>
      </p:sp>
    </p:spTree>
    <p:extLst>
      <p:ext uri="{BB962C8B-B14F-4D97-AF65-F5344CB8AC3E}">
        <p14:creationId xmlns:p14="http://schemas.microsoft.com/office/powerpoint/2010/main" val="1868251389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38751"/>
            <a:ext cx="8964488" cy="69796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it-IT" sz="4400" b="1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Citogramma</a:t>
            </a:r>
            <a:br>
              <a:rPr lang="en-US" altLang="it-IT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it-IT" dirty="0" err="1">
                <a:latin typeface="Times New Roman" charset="0"/>
                <a:ea typeface="Times New Roman" charset="0"/>
                <a:cs typeface="Times New Roman" charset="0"/>
              </a:rPr>
              <a:t>monodimensionale</a:t>
            </a:r>
            <a:endParaRPr lang="en-US" alt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848D59FD-027B-F94C-979E-40A679C79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6" t="3442" r="983" b="15123"/>
          <a:stretch/>
        </p:blipFill>
        <p:spPr>
          <a:xfrm>
            <a:off x="1187624" y="3021695"/>
            <a:ext cx="3140771" cy="2220730"/>
          </a:xfrm>
          <a:prstGeom prst="rect">
            <a:avLst/>
          </a:prstGeom>
        </p:spPr>
      </p:pic>
      <p:sp>
        <p:nvSpPr>
          <p:cNvPr id="46" name="Line 7">
            <a:extLst>
              <a:ext uri="{FF2B5EF4-FFF2-40B4-BE49-F238E27FC236}">
                <a16:creationId xmlns:a16="http://schemas.microsoft.com/office/drawing/2014/main" id="{97CCA653-66AA-B140-9947-7F9ACA44DD0B}"/>
              </a:ext>
            </a:extLst>
          </p:cNvPr>
          <p:cNvSpPr>
            <a:spLocks noChangeShapeType="1"/>
          </p:cNvSpPr>
          <p:nvPr/>
        </p:nvSpPr>
        <p:spPr bwMode="auto">
          <a:xfrm rot="60000" flipV="1">
            <a:off x="1122420" y="5835592"/>
            <a:ext cx="3316129" cy="36000"/>
          </a:xfrm>
          <a:prstGeom prst="line">
            <a:avLst/>
          </a:prstGeom>
          <a:noFill/>
          <a:ln w="28575">
            <a:solidFill>
              <a:srgbClr val="F6081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" name="Text Box 6">
            <a:extLst>
              <a:ext uri="{FF2B5EF4-FFF2-40B4-BE49-F238E27FC236}">
                <a16:creationId xmlns:a16="http://schemas.microsoft.com/office/drawing/2014/main" id="{9A6BA247-60BD-E346-B498-DB4F828A3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0572" y="5465460"/>
            <a:ext cx="2079746" cy="21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dirty="0">
                <a:latin typeface="Times New Roman" charset="0"/>
                <a:ea typeface="Times New Roman" charset="0"/>
                <a:cs typeface="Times New Roman" charset="0"/>
              </a:rPr>
              <a:t>Intensity of parameter</a:t>
            </a:r>
          </a:p>
        </p:txBody>
      </p:sp>
      <p:sp>
        <p:nvSpPr>
          <p:cNvPr id="52" name="Line 8">
            <a:extLst>
              <a:ext uri="{FF2B5EF4-FFF2-40B4-BE49-F238E27FC236}">
                <a16:creationId xmlns:a16="http://schemas.microsoft.com/office/drawing/2014/main" id="{B31DA39C-E4D9-9A42-BD3C-DE4DC767F0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70614" y="2084723"/>
            <a:ext cx="8505" cy="3114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38B2BC-6544-BE41-BCE5-11819441A56C}"/>
              </a:ext>
            </a:extLst>
          </p:cNvPr>
          <p:cNvSpPr txBox="1"/>
          <p:nvPr/>
        </p:nvSpPr>
        <p:spPr>
          <a:xfrm>
            <a:off x="373405" y="1127660"/>
            <a:ext cx="376354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Analisi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parametro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fisico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fluorescenza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volta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AD9265-4033-114D-9192-0784D40F94DB}"/>
              </a:ext>
            </a:extLst>
          </p:cNvPr>
          <p:cNvSpPr txBox="1"/>
          <p:nvPr/>
        </p:nvSpPr>
        <p:spPr>
          <a:xfrm rot="16200000">
            <a:off x="100618" y="372937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cells</a:t>
            </a:r>
          </a:p>
        </p:txBody>
      </p:sp>
    </p:spTree>
    <p:extLst>
      <p:ext uri="{BB962C8B-B14F-4D97-AF65-F5344CB8AC3E}">
        <p14:creationId xmlns:p14="http://schemas.microsoft.com/office/powerpoint/2010/main" val="954863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magine 70">
            <a:extLst>
              <a:ext uri="{FF2B5EF4-FFF2-40B4-BE49-F238E27FC236}">
                <a16:creationId xmlns:a16="http://schemas.microsoft.com/office/drawing/2014/main" id="{56CB8E7A-1F1A-7C4E-BF8C-8E8EAE22F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4" y="1558863"/>
            <a:ext cx="4191000" cy="4165600"/>
          </a:xfrm>
          <a:prstGeom prst="rect">
            <a:avLst/>
          </a:prstGeom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38751"/>
            <a:ext cx="8964488" cy="69796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it-IT" sz="4400" b="1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Citogramma</a:t>
            </a:r>
            <a:br>
              <a:rPr lang="en-US" altLang="it-IT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it-IT" dirty="0" err="1">
                <a:latin typeface="Times New Roman" charset="0"/>
                <a:ea typeface="Times New Roman" charset="0"/>
                <a:cs typeface="Times New Roman" charset="0"/>
              </a:rPr>
              <a:t>monodimensionale</a:t>
            </a:r>
            <a:endParaRPr lang="en-US" alt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0C0225B6-BACC-B948-B606-7BE55A809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96" t="55223" r="44624" b="24801"/>
          <a:stretch/>
        </p:blipFill>
        <p:spPr>
          <a:xfrm>
            <a:off x="5654580" y="3843193"/>
            <a:ext cx="2781710" cy="2394263"/>
          </a:xfrm>
          <a:prstGeom prst="rect">
            <a:avLst/>
          </a:prstGeom>
        </p:spPr>
      </p:pic>
      <p:sp>
        <p:nvSpPr>
          <p:cNvPr id="41" name="Rettangolo 40">
            <a:extLst>
              <a:ext uri="{FF2B5EF4-FFF2-40B4-BE49-F238E27FC236}">
                <a16:creationId xmlns:a16="http://schemas.microsoft.com/office/drawing/2014/main" id="{1A9CC49B-A033-9F4E-A046-96496778D4A5}"/>
              </a:ext>
            </a:extLst>
          </p:cNvPr>
          <p:cNvSpPr/>
          <p:nvPr/>
        </p:nvSpPr>
        <p:spPr>
          <a:xfrm>
            <a:off x="1284973" y="3072590"/>
            <a:ext cx="504006" cy="193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03F76459-7E25-EE44-AC42-B40C2993274E}"/>
              </a:ext>
            </a:extLst>
          </p:cNvPr>
          <p:cNvSpPr/>
          <p:nvPr/>
        </p:nvSpPr>
        <p:spPr>
          <a:xfrm>
            <a:off x="1752672" y="4249591"/>
            <a:ext cx="504006" cy="193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8433ABD4-49FC-0648-837D-E413EB54530F}"/>
              </a:ext>
            </a:extLst>
          </p:cNvPr>
          <p:cNvSpPr/>
          <p:nvPr/>
        </p:nvSpPr>
        <p:spPr>
          <a:xfrm rot="16200000">
            <a:off x="2340388" y="4162101"/>
            <a:ext cx="504006" cy="193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28F3EFAC-3AC2-2C47-800F-6353F4FC7BE2}"/>
              </a:ext>
            </a:extLst>
          </p:cNvPr>
          <p:cNvSpPr>
            <a:spLocks noChangeAspect="1"/>
          </p:cNvSpPr>
          <p:nvPr/>
        </p:nvSpPr>
        <p:spPr>
          <a:xfrm>
            <a:off x="6084168" y="5229225"/>
            <a:ext cx="144016" cy="147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38B2BC-6544-BE41-BCE5-11819441A56C}"/>
              </a:ext>
            </a:extLst>
          </p:cNvPr>
          <p:cNvSpPr txBox="1"/>
          <p:nvPr/>
        </p:nvSpPr>
        <p:spPr>
          <a:xfrm>
            <a:off x="373405" y="1127660"/>
            <a:ext cx="376354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Analisi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parametro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fisico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fluorescenza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volta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4AB06FB-FD6F-3341-8E63-D0A314C12782}"/>
              </a:ext>
            </a:extLst>
          </p:cNvPr>
          <p:cNvGrpSpPr/>
          <p:nvPr/>
        </p:nvGrpSpPr>
        <p:grpSpPr>
          <a:xfrm>
            <a:off x="5656695" y="836568"/>
            <a:ext cx="2630443" cy="3092353"/>
            <a:chOff x="4500000" y="1018777"/>
            <a:chExt cx="2630443" cy="3092353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6784D278-F7F6-C942-B2EA-14F6DA47E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525" t="55223" r="58735" b="24801"/>
            <a:stretch/>
          </p:blipFill>
          <p:spPr>
            <a:xfrm>
              <a:off x="4500000" y="1209207"/>
              <a:ext cx="2630443" cy="2797424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D56AEB13-3C64-594A-87D0-E1FFBF6AFA82}"/>
                </a:ext>
              </a:extLst>
            </p:cNvPr>
            <p:cNvSpPr/>
            <p:nvPr/>
          </p:nvSpPr>
          <p:spPr>
            <a:xfrm>
              <a:off x="5084841" y="1450825"/>
              <a:ext cx="828196" cy="321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5FA41936-6E81-4244-97AF-116BADF3389D}"/>
                </a:ext>
              </a:extLst>
            </p:cNvPr>
            <p:cNvSpPr/>
            <p:nvPr/>
          </p:nvSpPr>
          <p:spPr>
            <a:xfrm>
              <a:off x="5292080" y="1018777"/>
              <a:ext cx="828196" cy="321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Connettore 1 5">
              <a:extLst>
                <a:ext uri="{FF2B5EF4-FFF2-40B4-BE49-F238E27FC236}">
                  <a16:creationId xmlns:a16="http://schemas.microsoft.com/office/drawing/2014/main" id="{4490A982-196C-B84B-8B22-FA2DBD24ACAD}"/>
                </a:ext>
              </a:extLst>
            </p:cNvPr>
            <p:cNvCxnSpPr/>
            <p:nvPr/>
          </p:nvCxnSpPr>
          <p:spPr>
            <a:xfrm>
              <a:off x="6840000" y="1384356"/>
              <a:ext cx="0" cy="4220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3B64AEE0-1CF2-DE4D-9873-F431122FAA95}"/>
                </a:ext>
              </a:extLst>
            </p:cNvPr>
            <p:cNvSpPr/>
            <p:nvPr/>
          </p:nvSpPr>
          <p:spPr>
            <a:xfrm>
              <a:off x="5328655" y="3236438"/>
              <a:ext cx="828196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B06B5045-F6B5-4F4B-804C-3DFBF7A63802}"/>
                </a:ext>
              </a:extLst>
            </p:cNvPr>
            <p:cNvSpPr/>
            <p:nvPr/>
          </p:nvSpPr>
          <p:spPr>
            <a:xfrm>
              <a:off x="5940151" y="3290352"/>
              <a:ext cx="900000" cy="321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92222219-2A13-3E4D-89CD-CBA1C9544356}"/>
                </a:ext>
              </a:extLst>
            </p:cNvPr>
            <p:cNvSpPr/>
            <p:nvPr/>
          </p:nvSpPr>
          <p:spPr>
            <a:xfrm>
              <a:off x="5356967" y="3931130"/>
              <a:ext cx="828196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30AAA4C2-74F5-8649-A9F2-0AAD8E9614E0}"/>
              </a:ext>
            </a:extLst>
          </p:cNvPr>
          <p:cNvSpPr txBox="1"/>
          <p:nvPr/>
        </p:nvSpPr>
        <p:spPr>
          <a:xfrm>
            <a:off x="7096847" y="1244548"/>
            <a:ext cx="1315239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Popolazione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omogenea</a:t>
            </a:r>
            <a:endParaRPr lang="en-US" sz="1400" dirty="0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E1358A26-D107-914B-920A-79D245724CD0}"/>
              </a:ext>
            </a:extLst>
          </p:cNvPr>
          <p:cNvSpPr/>
          <p:nvPr/>
        </p:nvSpPr>
        <p:spPr>
          <a:xfrm>
            <a:off x="6708098" y="3755081"/>
            <a:ext cx="828196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DF097F23-5EC7-1740-91C5-9D2BC6CE9049}"/>
              </a:ext>
            </a:extLst>
          </p:cNvPr>
          <p:cNvSpPr/>
          <p:nvPr/>
        </p:nvSpPr>
        <p:spPr>
          <a:xfrm>
            <a:off x="6455692" y="4062485"/>
            <a:ext cx="828196" cy="321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B96CB778-3A36-504F-824D-1DC7A8B57EC8}"/>
              </a:ext>
            </a:extLst>
          </p:cNvPr>
          <p:cNvSpPr/>
          <p:nvPr/>
        </p:nvSpPr>
        <p:spPr>
          <a:xfrm>
            <a:off x="6557818" y="5558316"/>
            <a:ext cx="828196" cy="321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D9353944-0B89-5E4C-9180-52A9C99F0744}"/>
              </a:ext>
            </a:extLst>
          </p:cNvPr>
          <p:cNvSpPr/>
          <p:nvPr/>
        </p:nvSpPr>
        <p:spPr>
          <a:xfrm>
            <a:off x="7340368" y="5589384"/>
            <a:ext cx="828196" cy="321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BE98829A-DBA9-7440-ABCA-09F2986AB859}"/>
              </a:ext>
            </a:extLst>
          </p:cNvPr>
          <p:cNvSpPr txBox="1"/>
          <p:nvPr/>
        </p:nvSpPr>
        <p:spPr>
          <a:xfrm>
            <a:off x="7283047" y="4103417"/>
            <a:ext cx="1315239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Popolazione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eterogenea</a:t>
            </a:r>
            <a:endParaRPr lang="en-US" sz="1400" dirty="0"/>
          </a:p>
        </p:txBody>
      </p:sp>
      <p:sp>
        <p:nvSpPr>
          <p:cNvPr id="55" name="Line 7">
            <a:extLst>
              <a:ext uri="{FF2B5EF4-FFF2-40B4-BE49-F238E27FC236}">
                <a16:creationId xmlns:a16="http://schemas.microsoft.com/office/drawing/2014/main" id="{F92C51A4-2C33-1742-9A93-AE4D3BBAAAC8}"/>
              </a:ext>
            </a:extLst>
          </p:cNvPr>
          <p:cNvSpPr>
            <a:spLocks noChangeShapeType="1"/>
          </p:cNvSpPr>
          <p:nvPr/>
        </p:nvSpPr>
        <p:spPr bwMode="auto">
          <a:xfrm rot="60000" flipV="1">
            <a:off x="1122420" y="5835592"/>
            <a:ext cx="3316129" cy="36000"/>
          </a:xfrm>
          <a:prstGeom prst="line">
            <a:avLst/>
          </a:prstGeom>
          <a:noFill/>
          <a:ln w="28575">
            <a:solidFill>
              <a:srgbClr val="F6081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6" name="Text Box 6">
            <a:extLst>
              <a:ext uri="{FF2B5EF4-FFF2-40B4-BE49-F238E27FC236}">
                <a16:creationId xmlns:a16="http://schemas.microsoft.com/office/drawing/2014/main" id="{05D89A9B-029B-2C4C-BE63-65CD229F5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0572" y="5465460"/>
            <a:ext cx="2079746" cy="21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dirty="0">
                <a:latin typeface="Times New Roman" charset="0"/>
                <a:ea typeface="Times New Roman" charset="0"/>
                <a:cs typeface="Times New Roman" charset="0"/>
              </a:rPr>
              <a:t>Intensity of parameter</a:t>
            </a:r>
          </a:p>
        </p:txBody>
      </p:sp>
      <p:sp>
        <p:nvSpPr>
          <p:cNvPr id="57" name="Line 7">
            <a:extLst>
              <a:ext uri="{FF2B5EF4-FFF2-40B4-BE49-F238E27FC236}">
                <a16:creationId xmlns:a16="http://schemas.microsoft.com/office/drawing/2014/main" id="{C4A04314-851B-E644-9A68-DEF7CCBBD260}"/>
              </a:ext>
            </a:extLst>
          </p:cNvPr>
          <p:cNvSpPr>
            <a:spLocks noChangeShapeType="1"/>
          </p:cNvSpPr>
          <p:nvPr/>
        </p:nvSpPr>
        <p:spPr bwMode="auto">
          <a:xfrm rot="60000" flipV="1">
            <a:off x="5839011" y="6342740"/>
            <a:ext cx="2448000" cy="3600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7" name="Text Box 6">
            <a:extLst>
              <a:ext uri="{FF2B5EF4-FFF2-40B4-BE49-F238E27FC236}">
                <a16:creationId xmlns:a16="http://schemas.microsoft.com/office/drawing/2014/main" id="{F2A0FB73-CAD0-A549-92A6-51F0EA00C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788" y="6331982"/>
            <a:ext cx="32816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dirty="0" err="1">
                <a:latin typeface="Times New Roman" charset="0"/>
                <a:ea typeface="Times New Roman" charset="0"/>
                <a:cs typeface="Times New Roman" charset="0"/>
              </a:rPr>
              <a:t>Intensità</a:t>
            </a:r>
            <a:r>
              <a:rPr lang="en-US" alt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it-IT" dirty="0" err="1">
                <a:latin typeface="Times New Roman" charset="0"/>
                <a:ea typeface="Times New Roman" charset="0"/>
                <a:cs typeface="Times New Roman" charset="0"/>
              </a:rPr>
              <a:t>della</a:t>
            </a:r>
            <a:r>
              <a:rPr lang="en-US" alt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it-IT" dirty="0" err="1">
                <a:latin typeface="Times New Roman" charset="0"/>
                <a:ea typeface="Times New Roman" charset="0"/>
                <a:cs typeface="Times New Roman" charset="0"/>
              </a:rPr>
              <a:t>fluorescenza</a:t>
            </a:r>
            <a:r>
              <a:rPr lang="en-US" alt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it-IT" dirty="0" err="1">
                <a:latin typeface="Times New Roman" charset="0"/>
                <a:ea typeface="Times New Roman" charset="0"/>
                <a:cs typeface="Times New Roman" charset="0"/>
              </a:rPr>
              <a:t>verde</a:t>
            </a:r>
            <a:endParaRPr lang="en-US" alt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8" name="Ovale 67">
            <a:extLst>
              <a:ext uri="{FF2B5EF4-FFF2-40B4-BE49-F238E27FC236}">
                <a16:creationId xmlns:a16="http://schemas.microsoft.com/office/drawing/2014/main" id="{997010BF-E5BF-5F4C-9819-42520A9ADE3A}"/>
              </a:ext>
            </a:extLst>
          </p:cNvPr>
          <p:cNvSpPr>
            <a:spLocks noChangeAspect="1"/>
          </p:cNvSpPr>
          <p:nvPr/>
        </p:nvSpPr>
        <p:spPr>
          <a:xfrm>
            <a:off x="5940152" y="2278110"/>
            <a:ext cx="144016" cy="147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Ovale 68">
            <a:extLst>
              <a:ext uri="{FF2B5EF4-FFF2-40B4-BE49-F238E27FC236}">
                <a16:creationId xmlns:a16="http://schemas.microsoft.com/office/drawing/2014/main" id="{5F3F2466-32D3-DB40-8E84-169B9A6B8104}"/>
              </a:ext>
            </a:extLst>
          </p:cNvPr>
          <p:cNvSpPr>
            <a:spLocks noChangeAspect="1"/>
          </p:cNvSpPr>
          <p:nvPr/>
        </p:nvSpPr>
        <p:spPr>
          <a:xfrm>
            <a:off x="6516216" y="3281256"/>
            <a:ext cx="144016" cy="147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Ovale 72">
            <a:extLst>
              <a:ext uri="{FF2B5EF4-FFF2-40B4-BE49-F238E27FC236}">
                <a16:creationId xmlns:a16="http://schemas.microsoft.com/office/drawing/2014/main" id="{DB27565D-12B2-6B43-B972-7DB2FB842287}"/>
              </a:ext>
            </a:extLst>
          </p:cNvPr>
          <p:cNvSpPr>
            <a:spLocks noChangeAspect="1"/>
          </p:cNvSpPr>
          <p:nvPr/>
        </p:nvSpPr>
        <p:spPr>
          <a:xfrm>
            <a:off x="6516216" y="5657664"/>
            <a:ext cx="144016" cy="147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Ovale 73">
            <a:extLst>
              <a:ext uri="{FF2B5EF4-FFF2-40B4-BE49-F238E27FC236}">
                <a16:creationId xmlns:a16="http://schemas.microsoft.com/office/drawing/2014/main" id="{926D135B-72B7-3B45-B280-AF95277F7DB2}"/>
              </a:ext>
            </a:extLst>
          </p:cNvPr>
          <p:cNvSpPr>
            <a:spLocks noChangeAspect="1"/>
          </p:cNvSpPr>
          <p:nvPr/>
        </p:nvSpPr>
        <p:spPr>
          <a:xfrm>
            <a:off x="7236296" y="5729672"/>
            <a:ext cx="144016" cy="147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Ovale 74">
            <a:extLst>
              <a:ext uri="{FF2B5EF4-FFF2-40B4-BE49-F238E27FC236}">
                <a16:creationId xmlns:a16="http://schemas.microsoft.com/office/drawing/2014/main" id="{9EF2E14D-A38E-FF48-A80F-28C0E179E788}"/>
              </a:ext>
            </a:extLst>
          </p:cNvPr>
          <p:cNvSpPr>
            <a:spLocks noChangeAspect="1"/>
          </p:cNvSpPr>
          <p:nvPr/>
        </p:nvSpPr>
        <p:spPr>
          <a:xfrm>
            <a:off x="8007952" y="5729672"/>
            <a:ext cx="144016" cy="1476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2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3" grpId="0" animBg="1"/>
      <p:bldP spid="47" grpId="0" animBg="1"/>
      <p:bldP spid="47" grpId="1" animBg="1"/>
      <p:bldP spid="49" grpId="0" animBg="1"/>
      <p:bldP spid="50" grpId="0" animBg="1"/>
      <p:bldP spid="53" grpId="0" animBg="1"/>
      <p:bldP spid="54" grpId="0" animBg="1"/>
      <p:bldP spid="57" grpId="0" animBg="1"/>
      <p:bldP spid="67" grpId="0"/>
      <p:bldP spid="68" grpId="0" animBg="1"/>
      <p:bldP spid="69" grpId="0" animBg="1"/>
      <p:bldP spid="69" grpId="1" animBg="1"/>
      <p:bldP spid="73" grpId="0" animBg="1"/>
      <p:bldP spid="74" grpId="0" animBg="1"/>
      <p:bldP spid="7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16632"/>
            <a:ext cx="9143999" cy="6979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it-IT" sz="4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Dot plot</a:t>
            </a:r>
          </a:p>
          <a:p>
            <a:pPr fontAlgn="auto">
              <a:spcAft>
                <a:spcPts val="0"/>
              </a:spcAft>
            </a:pPr>
            <a:r>
              <a:rPr lang="en-US" altLang="it-IT" sz="3200" dirty="0" err="1">
                <a:latin typeface="Times New Roman" charset="0"/>
                <a:ea typeface="Times New Roman" charset="0"/>
                <a:cs typeface="Times New Roman" charset="0"/>
              </a:rPr>
              <a:t>bidimensionale</a:t>
            </a:r>
            <a:endParaRPr lang="en-US" altLang="it-IT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5D56D84E-357C-3B4A-908C-2BA17A5B9348}"/>
              </a:ext>
            </a:extLst>
          </p:cNvPr>
          <p:cNvGrpSpPr/>
          <p:nvPr/>
        </p:nvGrpSpPr>
        <p:grpSpPr>
          <a:xfrm>
            <a:off x="6381125" y="4293096"/>
            <a:ext cx="2151315" cy="2113305"/>
            <a:chOff x="4767651" y="4621842"/>
            <a:chExt cx="2151315" cy="2113305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D13D384F-E96A-C94F-99F1-E4B603DD7F11}"/>
                </a:ext>
              </a:extLst>
            </p:cNvPr>
            <p:cNvGrpSpPr/>
            <p:nvPr/>
          </p:nvGrpSpPr>
          <p:grpSpPr>
            <a:xfrm>
              <a:off x="5137103" y="5270613"/>
              <a:ext cx="1080000" cy="1080000"/>
              <a:chOff x="4968921" y="4984778"/>
              <a:chExt cx="1080000" cy="1080000"/>
            </a:xfrm>
          </p:grpSpPr>
          <p:cxnSp>
            <p:nvCxnSpPr>
              <p:cNvPr id="45" name="Connettore 2 44">
                <a:extLst>
                  <a:ext uri="{FF2B5EF4-FFF2-40B4-BE49-F238E27FC236}">
                    <a16:creationId xmlns:a16="http://schemas.microsoft.com/office/drawing/2014/main" id="{B0E1D3B4-2E8F-4146-AAC8-AC1492CAB5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68921" y="4984778"/>
                <a:ext cx="0" cy="10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ttore 2 46">
                <a:extLst>
                  <a:ext uri="{FF2B5EF4-FFF2-40B4-BE49-F238E27FC236}">
                    <a16:creationId xmlns:a16="http://schemas.microsoft.com/office/drawing/2014/main" id="{7626C666-7877-064F-A846-072BF2E764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8921" y="6064778"/>
                <a:ext cx="1080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4EC11081-5F6B-7F4B-8CAC-DB87BAFD471E}"/>
                </a:ext>
              </a:extLst>
            </p:cNvPr>
            <p:cNvSpPr txBox="1"/>
            <p:nvPr/>
          </p:nvSpPr>
          <p:spPr>
            <a:xfrm rot="16200000">
              <a:off x="4052217" y="5337276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Fluo</a:t>
              </a:r>
              <a:r>
                <a:rPr lang="en-US" dirty="0"/>
                <a:t> 1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FB4B892D-B521-FE45-8B10-676B07768D09}"/>
                </a:ext>
              </a:extLst>
            </p:cNvPr>
            <p:cNvSpPr txBox="1"/>
            <p:nvPr/>
          </p:nvSpPr>
          <p:spPr>
            <a:xfrm>
              <a:off x="5118766" y="6365815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Fluo</a:t>
              </a:r>
              <a:r>
                <a:rPr lang="en-US" dirty="0"/>
                <a:t> 2</a:t>
              </a:r>
            </a:p>
          </p:txBody>
        </p:sp>
        <p:sp>
          <p:nvSpPr>
            <p:cNvPr id="55" name="Nuvola 54">
              <a:extLst>
                <a:ext uri="{FF2B5EF4-FFF2-40B4-BE49-F238E27FC236}">
                  <a16:creationId xmlns:a16="http://schemas.microsoft.com/office/drawing/2014/main" id="{9C73D3EF-BA5E-344F-AFD8-AE7DDF33FC7F}"/>
                </a:ext>
              </a:extLst>
            </p:cNvPr>
            <p:cNvSpPr/>
            <p:nvPr/>
          </p:nvSpPr>
          <p:spPr>
            <a:xfrm>
              <a:off x="5723180" y="5777183"/>
              <a:ext cx="524633" cy="461671"/>
            </a:xfrm>
            <a:prstGeom prst="cloud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Nuvola 55">
              <a:extLst>
                <a:ext uri="{FF2B5EF4-FFF2-40B4-BE49-F238E27FC236}">
                  <a16:creationId xmlns:a16="http://schemas.microsoft.com/office/drawing/2014/main" id="{281BF92C-1D1C-134B-9A5C-E4EFEA183403}"/>
                </a:ext>
              </a:extLst>
            </p:cNvPr>
            <p:cNvSpPr/>
            <p:nvPr/>
          </p:nvSpPr>
          <p:spPr>
            <a:xfrm>
              <a:off x="5254438" y="5315512"/>
              <a:ext cx="524633" cy="461671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7574F9C-86F5-A649-B084-B084BDBFA47D}"/>
              </a:ext>
            </a:extLst>
          </p:cNvPr>
          <p:cNvGrpSpPr/>
          <p:nvPr/>
        </p:nvGrpSpPr>
        <p:grpSpPr>
          <a:xfrm>
            <a:off x="1619673" y="4719504"/>
            <a:ext cx="2324629" cy="2015643"/>
            <a:chOff x="1619673" y="4719504"/>
            <a:chExt cx="2324629" cy="2015643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5E90CB62-31FA-A544-A3C0-2A8B68D10253}"/>
                </a:ext>
              </a:extLst>
            </p:cNvPr>
            <p:cNvGrpSpPr/>
            <p:nvPr/>
          </p:nvGrpSpPr>
          <p:grpSpPr>
            <a:xfrm>
              <a:off x="2017982" y="5270613"/>
              <a:ext cx="1080000" cy="1080000"/>
              <a:chOff x="4968921" y="4984778"/>
              <a:chExt cx="1080000" cy="1080000"/>
            </a:xfrm>
          </p:grpSpPr>
          <p:cxnSp>
            <p:nvCxnSpPr>
              <p:cNvPr id="11" name="Connettore 2 10">
                <a:extLst>
                  <a:ext uri="{FF2B5EF4-FFF2-40B4-BE49-F238E27FC236}">
                    <a16:creationId xmlns:a16="http://schemas.microsoft.com/office/drawing/2014/main" id="{39B36EF1-7572-314B-B6A2-3D59EFCDB0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68921" y="4984778"/>
                <a:ext cx="0" cy="10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onnettore 2 37">
                <a:extLst>
                  <a:ext uri="{FF2B5EF4-FFF2-40B4-BE49-F238E27FC236}">
                    <a16:creationId xmlns:a16="http://schemas.microsoft.com/office/drawing/2014/main" id="{56D03E32-5D04-6848-A1A0-1C6E3500F5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8921" y="6064778"/>
                <a:ext cx="1080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B13DD5EA-05E0-E54C-8A52-4363C314A787}"/>
                </a:ext>
              </a:extLst>
            </p:cNvPr>
            <p:cNvSpPr txBox="1"/>
            <p:nvPr/>
          </p:nvSpPr>
          <p:spPr>
            <a:xfrm rot="16200000">
              <a:off x="904239" y="5434938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Side scatter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57379EE3-7415-1B42-A3E0-C13C775B8C66}"/>
                </a:ext>
              </a:extLst>
            </p:cNvPr>
            <p:cNvSpPr txBox="1"/>
            <p:nvPr/>
          </p:nvSpPr>
          <p:spPr>
            <a:xfrm>
              <a:off x="2144102" y="6365815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Fluo</a:t>
              </a:r>
              <a:r>
                <a:rPr lang="en-US" dirty="0"/>
                <a:t> 1</a:t>
              </a:r>
            </a:p>
          </p:txBody>
        </p:sp>
        <p:sp>
          <p:nvSpPr>
            <p:cNvPr id="27" name="Nuvola 26">
              <a:extLst>
                <a:ext uri="{FF2B5EF4-FFF2-40B4-BE49-F238E27FC236}">
                  <a16:creationId xmlns:a16="http://schemas.microsoft.com/office/drawing/2014/main" id="{33CA2536-9859-194D-A517-13707559D390}"/>
                </a:ext>
              </a:extLst>
            </p:cNvPr>
            <p:cNvSpPr/>
            <p:nvPr/>
          </p:nvSpPr>
          <p:spPr>
            <a:xfrm>
              <a:off x="2636065" y="5841428"/>
              <a:ext cx="524633" cy="461671"/>
            </a:xfrm>
            <a:prstGeom prst="cloud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Nuvola 56">
              <a:extLst>
                <a:ext uri="{FF2B5EF4-FFF2-40B4-BE49-F238E27FC236}">
                  <a16:creationId xmlns:a16="http://schemas.microsoft.com/office/drawing/2014/main" id="{54541CE3-ACBD-F34F-ABFB-A8F63BBB399E}"/>
                </a:ext>
              </a:extLst>
            </p:cNvPr>
            <p:cNvSpPr/>
            <p:nvPr/>
          </p:nvSpPr>
          <p:spPr>
            <a:xfrm>
              <a:off x="2033349" y="5828254"/>
              <a:ext cx="524633" cy="461671"/>
            </a:xfrm>
            <a:prstGeom prst="clou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22390085-962E-964A-92FB-F1FC0EA906FC}"/>
              </a:ext>
            </a:extLst>
          </p:cNvPr>
          <p:cNvSpPr txBox="1"/>
          <p:nvPr/>
        </p:nvSpPr>
        <p:spPr>
          <a:xfrm>
            <a:off x="2626242" y="980728"/>
            <a:ext cx="388997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Analisi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parametri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fisici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volta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D6202F44-2D5B-BE45-BBAB-06096B9C6E1C}"/>
              </a:ext>
            </a:extLst>
          </p:cNvPr>
          <p:cNvGrpSpPr/>
          <p:nvPr/>
        </p:nvGrpSpPr>
        <p:grpSpPr>
          <a:xfrm>
            <a:off x="2267744" y="1435306"/>
            <a:ext cx="2507618" cy="2666908"/>
            <a:chOff x="4091141" y="4019432"/>
            <a:chExt cx="2507618" cy="2666908"/>
          </a:xfrm>
        </p:grpSpPr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2ABB4770-749D-B44D-8DAA-75FB24BF5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32" t="18500" r="73260" b="46612"/>
            <a:stretch/>
          </p:blipFill>
          <p:spPr>
            <a:xfrm>
              <a:off x="4091141" y="4019432"/>
              <a:ext cx="2507618" cy="2666908"/>
            </a:xfrm>
            <a:prstGeom prst="rect">
              <a:avLst/>
            </a:prstGeom>
          </p:spPr>
        </p:pic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A8D00C13-A0F5-4341-840D-465781321D43}"/>
                </a:ext>
              </a:extLst>
            </p:cNvPr>
            <p:cNvSpPr/>
            <p:nvPr/>
          </p:nvSpPr>
          <p:spPr>
            <a:xfrm>
              <a:off x="4732760" y="4022387"/>
              <a:ext cx="1302050" cy="1775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62B8D7D7-5879-9D42-87D8-10F59AB5A167}"/>
              </a:ext>
            </a:extLst>
          </p:cNvPr>
          <p:cNvGrpSpPr/>
          <p:nvPr/>
        </p:nvGrpSpPr>
        <p:grpSpPr>
          <a:xfrm>
            <a:off x="4584661" y="1425221"/>
            <a:ext cx="2507619" cy="2732021"/>
            <a:chOff x="6528877" y="4009347"/>
            <a:chExt cx="2507619" cy="2732021"/>
          </a:xfrm>
        </p:grpSpPr>
        <p:pic>
          <p:nvPicPr>
            <p:cNvPr id="65" name="Immagine 64">
              <a:extLst>
                <a:ext uri="{FF2B5EF4-FFF2-40B4-BE49-F238E27FC236}">
                  <a16:creationId xmlns:a16="http://schemas.microsoft.com/office/drawing/2014/main" id="{EF25C999-C54E-7546-B705-7C24928415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88" t="23665" r="67325" b="36922"/>
            <a:stretch/>
          </p:blipFill>
          <p:spPr>
            <a:xfrm>
              <a:off x="6528877" y="4149831"/>
              <a:ext cx="2507619" cy="2591537"/>
            </a:xfrm>
            <a:prstGeom prst="rect">
              <a:avLst/>
            </a:prstGeom>
          </p:spPr>
        </p:pic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519DECF3-EAA8-6540-9DF5-5A39435BC522}"/>
                </a:ext>
              </a:extLst>
            </p:cNvPr>
            <p:cNvSpPr/>
            <p:nvPr/>
          </p:nvSpPr>
          <p:spPr>
            <a:xfrm>
              <a:off x="7381657" y="4009347"/>
              <a:ext cx="1302050" cy="1775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7" name="Ovale 66">
            <a:extLst>
              <a:ext uri="{FF2B5EF4-FFF2-40B4-BE49-F238E27FC236}">
                <a16:creationId xmlns:a16="http://schemas.microsoft.com/office/drawing/2014/main" id="{6E356798-B3E4-2B41-B7B1-2B6FF11AB851}"/>
              </a:ext>
            </a:extLst>
          </p:cNvPr>
          <p:cNvSpPr/>
          <p:nvPr/>
        </p:nvSpPr>
        <p:spPr>
          <a:xfrm rot="19924401">
            <a:off x="5127891" y="2723540"/>
            <a:ext cx="1198137" cy="76566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Ovale 67">
            <a:extLst>
              <a:ext uri="{FF2B5EF4-FFF2-40B4-BE49-F238E27FC236}">
                <a16:creationId xmlns:a16="http://schemas.microsoft.com/office/drawing/2014/main" id="{ED7DFF3F-4E9B-3B45-AE6D-BD9DA4903913}"/>
              </a:ext>
            </a:extLst>
          </p:cNvPr>
          <p:cNvSpPr/>
          <p:nvPr/>
        </p:nvSpPr>
        <p:spPr>
          <a:xfrm rot="19924401">
            <a:off x="3104446" y="2723540"/>
            <a:ext cx="1198137" cy="76566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FA6E8934-5011-9046-9C6F-84A33A2193B3}"/>
              </a:ext>
            </a:extLst>
          </p:cNvPr>
          <p:cNvSpPr txBox="1"/>
          <p:nvPr/>
        </p:nvSpPr>
        <p:spPr>
          <a:xfrm>
            <a:off x="321986" y="4443226"/>
            <a:ext cx="388997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Analisi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parametro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fisico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fluorescenza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volta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8A751FA9-4B7D-D84E-A6A6-7A45B8029EC4}"/>
              </a:ext>
            </a:extLst>
          </p:cNvPr>
          <p:cNvSpPr txBox="1"/>
          <p:nvPr/>
        </p:nvSpPr>
        <p:spPr>
          <a:xfrm>
            <a:off x="5007203" y="4449852"/>
            <a:ext cx="388997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Analisi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fluorescenze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volta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8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38"/>
          <p:cNvSpPr>
            <a:spLocks noChangeArrowheads="1"/>
          </p:cNvSpPr>
          <p:nvPr/>
        </p:nvSpPr>
        <p:spPr bwMode="auto">
          <a:xfrm>
            <a:off x="2854300" y="43413"/>
            <a:ext cx="3517900" cy="50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00" tIns="44450" rIns="88900" bIns="44450">
            <a:spAutoFit/>
          </a:bodyPr>
          <a:lstStyle>
            <a:lvl1pPr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76350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611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54288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114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686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258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830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it-IT" sz="2700" b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Light Scatter Gating</a:t>
            </a:r>
          </a:p>
        </p:txBody>
      </p:sp>
      <p:sp>
        <p:nvSpPr>
          <p:cNvPr id="21" name="Text Box 549"/>
          <p:cNvSpPr txBox="1">
            <a:spLocks noChangeArrowheads="1"/>
          </p:cNvSpPr>
          <p:nvPr/>
        </p:nvSpPr>
        <p:spPr bwMode="auto">
          <a:xfrm>
            <a:off x="271402" y="332656"/>
            <a:ext cx="1958933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it-IT" sz="2400" dirty="0">
                <a:latin typeface="Times New Roman" charset="0"/>
                <a:ea typeface="Times New Roman" charset="0"/>
                <a:cs typeface="Times New Roman" charset="0"/>
              </a:rPr>
              <a:t>Human white blood cells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3" t="10081" r="633" b="-10081"/>
          <a:stretch/>
        </p:blipFill>
        <p:spPr>
          <a:xfrm>
            <a:off x="678778" y="1268760"/>
            <a:ext cx="3239434" cy="2440373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58007" t="20786" r="19182" b="48347"/>
          <a:stretch/>
        </p:blipFill>
        <p:spPr>
          <a:xfrm flipH="1">
            <a:off x="1047309" y="4343492"/>
            <a:ext cx="2771636" cy="1876389"/>
          </a:xfrm>
          <a:prstGeom prst="rect">
            <a:avLst/>
          </a:prstGeom>
        </p:spPr>
      </p:pic>
      <p:sp>
        <p:nvSpPr>
          <p:cNvPr id="26" name="Rectangle 539"/>
          <p:cNvSpPr>
            <a:spLocks noChangeArrowheads="1"/>
          </p:cNvSpPr>
          <p:nvPr/>
        </p:nvSpPr>
        <p:spPr bwMode="auto">
          <a:xfrm>
            <a:off x="1047309" y="6219881"/>
            <a:ext cx="2718120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8900" tIns="44450" rIns="88900" bIns="44450">
            <a:spAutoFit/>
          </a:bodyPr>
          <a:lstStyle>
            <a:lvl1pPr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76350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611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54288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114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686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258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830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Forward Scatter Projection</a:t>
            </a:r>
          </a:p>
          <a:p>
            <a:pPr algn="ctr" eaLnBrk="0" hangingPunct="0"/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Scatter </a:t>
            </a:r>
            <a:r>
              <a:rPr lang="en-US" altLang="it-IT" sz="1600" dirty="0" err="1">
                <a:latin typeface="Times New Roman" charset="0"/>
                <a:ea typeface="Times New Roman" charset="0"/>
                <a:cs typeface="Times New Roman" charset="0"/>
              </a:rPr>
              <a:t>frontale</a:t>
            </a:r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 (3-20°)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 rot="16200000">
            <a:off x="-77012" y="5115733"/>
            <a:ext cx="18389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dirty="0">
                <a:latin typeface="Times New Roman" charset="0"/>
                <a:ea typeface="Times New Roman" charset="0"/>
                <a:cs typeface="Times New Roman" charset="0"/>
              </a:rPr>
              <a:t>Number of events</a:t>
            </a: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6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-35000"/>
                    </a14:imgEffect>
                  </a14:imgLayer>
                </a14:imgProps>
              </a:ext>
            </a:extLst>
          </a:blip>
          <a:srcRect l="18899" t="28340" r="60957" b="32440"/>
          <a:stretch/>
        </p:blipFill>
        <p:spPr>
          <a:xfrm rot="5400000">
            <a:off x="4532749" y="3732359"/>
            <a:ext cx="1950709" cy="3024336"/>
          </a:xfrm>
          <a:prstGeom prst="rect">
            <a:avLst/>
          </a:prstGeom>
        </p:spPr>
      </p:pic>
      <p:sp>
        <p:nvSpPr>
          <p:cNvPr id="36" name="Rectangle 539"/>
          <p:cNvSpPr>
            <a:spLocks noChangeArrowheads="1"/>
          </p:cNvSpPr>
          <p:nvPr/>
        </p:nvSpPr>
        <p:spPr bwMode="auto">
          <a:xfrm>
            <a:off x="4001074" y="6215700"/>
            <a:ext cx="2718120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8900" tIns="44450" rIns="88900" bIns="44450">
            <a:spAutoFit/>
          </a:bodyPr>
          <a:lstStyle>
            <a:lvl1pPr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76350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611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54288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114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686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258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830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Side Scatter Projection</a:t>
            </a:r>
          </a:p>
          <a:p>
            <a:pPr algn="ctr" eaLnBrk="0" hangingPunct="0"/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Scatter </a:t>
            </a:r>
            <a:r>
              <a:rPr lang="en-US" altLang="it-IT" sz="1600" dirty="0" err="1">
                <a:latin typeface="Times New Roman" charset="0"/>
                <a:ea typeface="Times New Roman" charset="0"/>
                <a:cs typeface="Times New Roman" charset="0"/>
              </a:rPr>
              <a:t>laterale</a:t>
            </a:r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 (90°)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3995936" y="4307700"/>
            <a:ext cx="0" cy="19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8952" t="30109" r="34190" b="32885"/>
          <a:stretch/>
        </p:blipFill>
        <p:spPr>
          <a:xfrm>
            <a:off x="6094270" y="1347363"/>
            <a:ext cx="2592288" cy="223224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090316" y="1275355"/>
            <a:ext cx="2524234" cy="2439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539"/>
          <p:cNvSpPr>
            <a:spLocks noChangeArrowheads="1"/>
          </p:cNvSpPr>
          <p:nvPr/>
        </p:nvSpPr>
        <p:spPr bwMode="auto">
          <a:xfrm>
            <a:off x="5968438" y="3710885"/>
            <a:ext cx="2718120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8900" tIns="44450" rIns="88900" bIns="44450">
            <a:spAutoFit/>
          </a:bodyPr>
          <a:lstStyle>
            <a:lvl1pPr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76350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611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54288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114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686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258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830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Forward Scatter Projection</a:t>
            </a:r>
          </a:p>
          <a:p>
            <a:pPr algn="ctr" eaLnBrk="0" hangingPunct="0"/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Scatter </a:t>
            </a:r>
            <a:r>
              <a:rPr lang="en-US" altLang="it-IT" sz="1600" dirty="0" err="1">
                <a:latin typeface="Times New Roman" charset="0"/>
                <a:ea typeface="Times New Roman" charset="0"/>
                <a:cs typeface="Times New Roman" charset="0"/>
              </a:rPr>
              <a:t>frontale</a:t>
            </a:r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 (0-20°)</a:t>
            </a:r>
          </a:p>
        </p:txBody>
      </p:sp>
      <p:sp>
        <p:nvSpPr>
          <p:cNvPr id="39" name="Rectangle 539"/>
          <p:cNvSpPr>
            <a:spLocks noChangeArrowheads="1"/>
          </p:cNvSpPr>
          <p:nvPr/>
        </p:nvSpPr>
        <p:spPr bwMode="auto">
          <a:xfrm rot="5400000">
            <a:off x="4440150" y="2172382"/>
            <a:ext cx="2718120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8900" tIns="44450" rIns="88900" bIns="44450">
            <a:spAutoFit/>
          </a:bodyPr>
          <a:lstStyle>
            <a:lvl1pPr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76350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611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54288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114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686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258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830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Side Scatter Projection</a:t>
            </a:r>
          </a:p>
          <a:p>
            <a:pPr algn="ctr" eaLnBrk="0" hangingPunct="0"/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Scatter </a:t>
            </a:r>
            <a:r>
              <a:rPr lang="en-US" altLang="it-IT" sz="1600" dirty="0" err="1">
                <a:latin typeface="Times New Roman" charset="0"/>
                <a:ea typeface="Times New Roman" charset="0"/>
                <a:cs typeface="Times New Roman" charset="0"/>
              </a:rPr>
              <a:t>laterale</a:t>
            </a:r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 (90°)</a:t>
            </a: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1064414" y="3645024"/>
            <a:ext cx="5811842" cy="6979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it-IT" sz="2400" b="1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Citogramma</a:t>
            </a:r>
            <a:br>
              <a:rPr lang="en-US" altLang="it-IT" sz="18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it-IT" sz="1800" b="1" dirty="0" err="1">
                <a:latin typeface="Times New Roman" charset="0"/>
                <a:ea typeface="Times New Roman" charset="0"/>
                <a:cs typeface="Times New Roman" charset="0"/>
              </a:rPr>
              <a:t>monodimensionale</a:t>
            </a:r>
            <a:endParaRPr lang="en-US" altLang="it-IT" sz="1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5968438" y="551692"/>
            <a:ext cx="4250732" cy="6979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it-IT" sz="2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Dot plot</a:t>
            </a:r>
            <a:br>
              <a:rPr lang="en-US" altLang="it-IT" sz="18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it-IT" sz="1800" dirty="0" err="1">
                <a:latin typeface="Times New Roman" charset="0"/>
                <a:ea typeface="Times New Roman" charset="0"/>
                <a:cs typeface="Times New Roman" charset="0"/>
              </a:rPr>
              <a:t>Bidimensionale</a:t>
            </a:r>
            <a:endParaRPr lang="en-US" altLang="it-IT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9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" grpId="0" animBg="1"/>
      <p:bldP spid="38" grpId="0"/>
      <p:bldP spid="39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riangolo 30">
            <a:extLst>
              <a:ext uri="{FF2B5EF4-FFF2-40B4-BE49-F238E27FC236}">
                <a16:creationId xmlns:a16="http://schemas.microsoft.com/office/drawing/2014/main" id="{D1C5659E-3A24-CA41-8D69-1A179447D335}"/>
              </a:ext>
            </a:extLst>
          </p:cNvPr>
          <p:cNvSpPr/>
          <p:nvPr/>
        </p:nvSpPr>
        <p:spPr>
          <a:xfrm rot="10800000">
            <a:off x="6035868" y="4745913"/>
            <a:ext cx="1464991" cy="720080"/>
          </a:xfrm>
          <a:prstGeom prst="triangle">
            <a:avLst/>
          </a:prstGeom>
          <a:solidFill>
            <a:srgbClr val="76D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olo 26">
            <a:extLst>
              <a:ext uri="{FF2B5EF4-FFF2-40B4-BE49-F238E27FC236}">
                <a16:creationId xmlns:a16="http://schemas.microsoft.com/office/drawing/2014/main" id="{BC0266A3-47E7-C34B-BFB4-C5A2DCCD3E4F}"/>
              </a:ext>
            </a:extLst>
          </p:cNvPr>
          <p:cNvSpPr/>
          <p:nvPr/>
        </p:nvSpPr>
        <p:spPr>
          <a:xfrm rot="10800000">
            <a:off x="4282844" y="4725144"/>
            <a:ext cx="1464991" cy="720080"/>
          </a:xfrm>
          <a:prstGeom prst="triangle">
            <a:avLst/>
          </a:prstGeom>
          <a:solidFill>
            <a:srgbClr val="76D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4624"/>
            <a:ext cx="7924800" cy="127635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CITOMETRIA A FLUSSO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AB2F86E-7400-9841-8C94-A4ED9FE54E06}"/>
              </a:ext>
            </a:extLst>
          </p:cNvPr>
          <p:cNvSpPr/>
          <p:nvPr/>
        </p:nvSpPr>
        <p:spPr>
          <a:xfrm>
            <a:off x="4523699" y="2276475"/>
            <a:ext cx="936104" cy="2520677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4CDE240-552A-FF49-A52D-734E79D042CE}"/>
              </a:ext>
            </a:extLst>
          </p:cNvPr>
          <p:cNvSpPr/>
          <p:nvPr/>
        </p:nvSpPr>
        <p:spPr>
          <a:xfrm>
            <a:off x="6305284" y="2276475"/>
            <a:ext cx="936104" cy="2520677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D43024C4-B707-1246-B422-3B3DDAB92A67}"/>
              </a:ext>
            </a:extLst>
          </p:cNvPr>
          <p:cNvSpPr>
            <a:spLocks noChangeAspect="1"/>
          </p:cNvSpPr>
          <p:nvPr/>
        </p:nvSpPr>
        <p:spPr>
          <a:xfrm>
            <a:off x="4775771" y="2420888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8E0DA460-533E-DD49-B97B-8FB925F1B41C}"/>
              </a:ext>
            </a:extLst>
          </p:cNvPr>
          <p:cNvSpPr>
            <a:spLocks noChangeAspect="1"/>
          </p:cNvSpPr>
          <p:nvPr/>
        </p:nvSpPr>
        <p:spPr>
          <a:xfrm>
            <a:off x="4775771" y="3709345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7AED8F0-E5D5-BA48-B3E7-32DDACDC4BB7}"/>
              </a:ext>
            </a:extLst>
          </p:cNvPr>
          <p:cNvSpPr>
            <a:spLocks noChangeAspect="1"/>
          </p:cNvSpPr>
          <p:nvPr/>
        </p:nvSpPr>
        <p:spPr>
          <a:xfrm>
            <a:off x="4775771" y="4245915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6ACF619-9ADB-2340-BA95-25B2F94B0342}"/>
              </a:ext>
            </a:extLst>
          </p:cNvPr>
          <p:cNvSpPr>
            <a:spLocks noChangeAspect="1"/>
          </p:cNvSpPr>
          <p:nvPr/>
        </p:nvSpPr>
        <p:spPr>
          <a:xfrm>
            <a:off x="4775771" y="3033000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25D41001-147E-6046-A595-9B484DBA5F73}"/>
              </a:ext>
            </a:extLst>
          </p:cNvPr>
          <p:cNvSpPr>
            <a:spLocks noChangeAspect="1"/>
          </p:cNvSpPr>
          <p:nvPr/>
        </p:nvSpPr>
        <p:spPr>
          <a:xfrm>
            <a:off x="6454646" y="2351658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B6D31A19-12F8-DC4F-8023-DE74D668ABD2}"/>
              </a:ext>
            </a:extLst>
          </p:cNvPr>
          <p:cNvSpPr>
            <a:spLocks noChangeAspect="1"/>
          </p:cNvSpPr>
          <p:nvPr/>
        </p:nvSpPr>
        <p:spPr>
          <a:xfrm>
            <a:off x="6815586" y="2814225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CCF94D2D-4650-FC48-91F2-890C047CA0CF}"/>
              </a:ext>
            </a:extLst>
          </p:cNvPr>
          <p:cNvSpPr>
            <a:spLocks noChangeAspect="1"/>
          </p:cNvSpPr>
          <p:nvPr/>
        </p:nvSpPr>
        <p:spPr>
          <a:xfrm>
            <a:off x="6362435" y="2959821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5A2F1741-8958-EC4F-A7E1-D0569F1BC718}"/>
              </a:ext>
            </a:extLst>
          </p:cNvPr>
          <p:cNvSpPr>
            <a:spLocks noChangeAspect="1"/>
          </p:cNvSpPr>
          <p:nvPr/>
        </p:nvSpPr>
        <p:spPr>
          <a:xfrm>
            <a:off x="6768408" y="3249024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4CA385B8-4E69-9647-8754-48EF574EEEEA}"/>
              </a:ext>
            </a:extLst>
          </p:cNvPr>
          <p:cNvSpPr>
            <a:spLocks noChangeAspect="1"/>
          </p:cNvSpPr>
          <p:nvPr/>
        </p:nvSpPr>
        <p:spPr>
          <a:xfrm>
            <a:off x="6325143" y="3637752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081F0FCB-D605-D047-94A7-14A907CB72ED}"/>
              </a:ext>
            </a:extLst>
          </p:cNvPr>
          <p:cNvSpPr>
            <a:spLocks noChangeAspect="1"/>
          </p:cNvSpPr>
          <p:nvPr/>
        </p:nvSpPr>
        <p:spPr>
          <a:xfrm>
            <a:off x="6743819" y="3805688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566D4B4B-FA31-DB44-A379-2BC3BC1B138E}"/>
              </a:ext>
            </a:extLst>
          </p:cNvPr>
          <p:cNvSpPr>
            <a:spLocks noChangeAspect="1"/>
          </p:cNvSpPr>
          <p:nvPr/>
        </p:nvSpPr>
        <p:spPr>
          <a:xfrm>
            <a:off x="6433642" y="4245915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18210267-0A23-E14A-AE43-5B383D8B3C93}"/>
              </a:ext>
            </a:extLst>
          </p:cNvPr>
          <p:cNvCxnSpPr>
            <a:cxnSpLocks/>
          </p:cNvCxnSpPr>
          <p:nvPr/>
        </p:nvCxnSpPr>
        <p:spPr>
          <a:xfrm>
            <a:off x="4523699" y="2276475"/>
            <a:ext cx="0" cy="24486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37D03A7-2CFD-8A4D-8FDF-1F0E44330F6D}"/>
              </a:ext>
            </a:extLst>
          </p:cNvPr>
          <p:cNvCxnSpPr>
            <a:cxnSpLocks/>
          </p:cNvCxnSpPr>
          <p:nvPr/>
        </p:nvCxnSpPr>
        <p:spPr>
          <a:xfrm>
            <a:off x="5459803" y="2276872"/>
            <a:ext cx="0" cy="24482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8AD9A0A9-76EC-394E-A935-EC537A336835}"/>
              </a:ext>
            </a:extLst>
          </p:cNvPr>
          <p:cNvCxnSpPr>
            <a:cxnSpLocks/>
          </p:cNvCxnSpPr>
          <p:nvPr/>
        </p:nvCxnSpPr>
        <p:spPr>
          <a:xfrm>
            <a:off x="6300312" y="2276872"/>
            <a:ext cx="0" cy="24690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1E570588-ABC2-6941-A42E-0B59214EFBDA}"/>
              </a:ext>
            </a:extLst>
          </p:cNvPr>
          <p:cNvCxnSpPr>
            <a:cxnSpLocks/>
          </p:cNvCxnSpPr>
          <p:nvPr/>
        </p:nvCxnSpPr>
        <p:spPr>
          <a:xfrm>
            <a:off x="7236416" y="2276872"/>
            <a:ext cx="0" cy="24690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886C0FBF-7196-5744-90D3-6485C6B3C2A0}"/>
              </a:ext>
            </a:extLst>
          </p:cNvPr>
          <p:cNvCxnSpPr/>
          <p:nvPr/>
        </p:nvCxnSpPr>
        <p:spPr>
          <a:xfrm>
            <a:off x="3371571" y="3944495"/>
            <a:ext cx="10801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BB05A6D2-881C-DC4C-981D-C59CE352C2DF}"/>
              </a:ext>
            </a:extLst>
          </p:cNvPr>
          <p:cNvCxnSpPr>
            <a:cxnSpLocks/>
          </p:cNvCxnSpPr>
          <p:nvPr/>
        </p:nvCxnSpPr>
        <p:spPr>
          <a:xfrm flipH="1">
            <a:off x="7308424" y="3944495"/>
            <a:ext cx="108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AE5476DA-5CE4-9243-8CFA-B1338D89F1CA}"/>
              </a:ext>
            </a:extLst>
          </p:cNvPr>
          <p:cNvCxnSpPr/>
          <p:nvPr/>
        </p:nvCxnSpPr>
        <p:spPr>
          <a:xfrm>
            <a:off x="4523699" y="3933825"/>
            <a:ext cx="936104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4657E163-957D-3D44-89C4-496BB5717DF8}"/>
              </a:ext>
            </a:extLst>
          </p:cNvPr>
          <p:cNvCxnSpPr/>
          <p:nvPr/>
        </p:nvCxnSpPr>
        <p:spPr>
          <a:xfrm>
            <a:off x="6300312" y="3922386"/>
            <a:ext cx="936104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Rectangle 3">
            <a:extLst>
              <a:ext uri="{FF2B5EF4-FFF2-40B4-BE49-F238E27FC236}">
                <a16:creationId xmlns:a16="http://schemas.microsoft.com/office/drawing/2014/main" id="{623F55C5-B6DA-F146-A335-5807614D8FA1}"/>
              </a:ext>
            </a:extLst>
          </p:cNvPr>
          <p:cNvSpPr txBox="1">
            <a:spLocks noChangeArrowheads="1"/>
          </p:cNvSpPr>
          <p:nvPr/>
        </p:nvSpPr>
        <p:spPr>
          <a:xfrm>
            <a:off x="390847" y="1556792"/>
            <a:ext cx="8429625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56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Si misurano </a:t>
            </a:r>
            <a:r>
              <a:rPr lang="it-IT" altLang="it-IT" sz="24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proprietà di cellule in un flusso</a:t>
            </a:r>
          </a:p>
          <a:p>
            <a:pPr algn="just" fontAlgn="auto">
              <a:spcAft>
                <a:spcPts val="56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Cellule in </a:t>
            </a:r>
            <a:r>
              <a:rPr lang="it-IT" altLang="it-IT" sz="2400" b="1" u="sng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sospensione</a:t>
            </a:r>
          </a:p>
          <a:p>
            <a:pPr algn="just" fontAlgn="auto">
              <a:spcAft>
                <a:spcPts val="56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Flusso in “fila indiana”</a:t>
            </a:r>
          </a:p>
        </p:txBody>
      </p:sp>
    </p:spTree>
    <p:extLst>
      <p:ext uri="{BB962C8B-B14F-4D97-AF65-F5344CB8AC3E}">
        <p14:creationId xmlns:p14="http://schemas.microsoft.com/office/powerpoint/2010/main" val="1207576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8899" t="28340" r="32676" b="18115"/>
          <a:stretch/>
        </p:blipFill>
        <p:spPr>
          <a:xfrm>
            <a:off x="2597965" y="862286"/>
            <a:ext cx="4673844" cy="3229892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007" t="20786" r="19182" b="48347"/>
          <a:stretch/>
        </p:blipFill>
        <p:spPr>
          <a:xfrm rot="10800000" flipH="1">
            <a:off x="4500173" y="3226468"/>
            <a:ext cx="2771636" cy="1876389"/>
          </a:xfrm>
          <a:prstGeom prst="rect">
            <a:avLst/>
          </a:prstGeom>
        </p:spPr>
      </p:pic>
      <p:sp>
        <p:nvSpPr>
          <p:cNvPr id="31" name="Rectangle 536"/>
          <p:cNvSpPr>
            <a:spLocks noChangeArrowheads="1"/>
          </p:cNvSpPr>
          <p:nvPr/>
        </p:nvSpPr>
        <p:spPr bwMode="auto">
          <a:xfrm rot="16200000">
            <a:off x="1442272" y="1937596"/>
            <a:ext cx="2201623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8900" tIns="44450" rIns="88900" bIns="44450">
            <a:spAutoFit/>
          </a:bodyPr>
          <a:lstStyle>
            <a:lvl1pPr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76350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611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54288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114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686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258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830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90° Scatter Projection</a:t>
            </a:r>
          </a:p>
        </p:txBody>
      </p:sp>
      <p:sp>
        <p:nvSpPr>
          <p:cNvPr id="32" name="Rectangle 539"/>
          <p:cNvSpPr>
            <a:spLocks noChangeArrowheads="1"/>
          </p:cNvSpPr>
          <p:nvPr/>
        </p:nvSpPr>
        <p:spPr bwMode="auto">
          <a:xfrm>
            <a:off x="4500172" y="5037227"/>
            <a:ext cx="271812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8900" tIns="44450" rIns="88900" bIns="44450">
            <a:spAutoFit/>
          </a:bodyPr>
          <a:lstStyle>
            <a:lvl1pPr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76350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611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54288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114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686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258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830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it-IT" sz="1600" dirty="0">
                <a:latin typeface="Times New Roman" charset="0"/>
                <a:ea typeface="Times New Roman" charset="0"/>
                <a:cs typeface="Times New Roman" charset="0"/>
              </a:rPr>
              <a:t>Forward Scatter Projection</a:t>
            </a:r>
          </a:p>
        </p:txBody>
      </p:sp>
      <p:sp>
        <p:nvSpPr>
          <p:cNvPr id="6" name="Rectangle 545"/>
          <p:cNvSpPr>
            <a:spLocks noChangeArrowheads="1"/>
          </p:cNvSpPr>
          <p:nvPr/>
        </p:nvSpPr>
        <p:spPr bwMode="auto">
          <a:xfrm>
            <a:off x="5580112" y="2791514"/>
            <a:ext cx="833562" cy="33598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8900" tIns="44450" rIns="88900" bIns="44450">
            <a:spAutoFit/>
          </a:bodyPr>
          <a:lstStyle>
            <a:lvl1pPr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76350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611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54288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114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686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258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830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it-IT" sz="1600" dirty="0" err="1">
                <a:latin typeface="Times New Roman" charset="0"/>
                <a:ea typeface="Times New Roman" charset="0"/>
                <a:cs typeface="Times New Roman" charset="0"/>
              </a:rPr>
              <a:t>linfociti</a:t>
            </a:r>
            <a:endParaRPr lang="en-US" altLang="it-IT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544"/>
          <p:cNvSpPr>
            <a:spLocks noChangeArrowheads="1"/>
          </p:cNvSpPr>
          <p:nvPr/>
        </p:nvSpPr>
        <p:spPr bwMode="auto">
          <a:xfrm>
            <a:off x="5801882" y="1642551"/>
            <a:ext cx="947375" cy="33598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8900" tIns="44450" rIns="88900" bIns="44450">
            <a:spAutoFit/>
          </a:bodyPr>
          <a:lstStyle>
            <a:lvl1pPr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76350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611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54288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114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686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258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830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it-IT" sz="1600" dirty="0" err="1">
                <a:latin typeface="Times New Roman" charset="0"/>
                <a:ea typeface="Times New Roman" charset="0"/>
                <a:cs typeface="Times New Roman" charset="0"/>
              </a:rPr>
              <a:t>neutrofili</a:t>
            </a:r>
            <a:endParaRPr lang="en-US" altLang="it-IT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Rectangle 547"/>
          <p:cNvSpPr>
            <a:spLocks noChangeArrowheads="1"/>
          </p:cNvSpPr>
          <p:nvPr/>
        </p:nvSpPr>
        <p:spPr bwMode="auto">
          <a:xfrm>
            <a:off x="5759629" y="2233035"/>
            <a:ext cx="912109" cy="3359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8900" tIns="44450" rIns="88900" bIns="44450">
            <a:spAutoFit/>
          </a:bodyPr>
          <a:lstStyle>
            <a:lvl1pPr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76350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611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54288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114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686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258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830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it-IT" sz="1600" dirty="0" err="1">
                <a:latin typeface="Times New Roman" charset="0"/>
                <a:ea typeface="Times New Roman" charset="0"/>
                <a:cs typeface="Times New Roman" charset="0"/>
              </a:rPr>
              <a:t>monociti</a:t>
            </a:r>
            <a:endParaRPr lang="en-US" altLang="it-IT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3881" r="65581" b="62466"/>
          <a:stretch/>
        </p:blipFill>
        <p:spPr>
          <a:xfrm>
            <a:off x="7577433" y="536858"/>
            <a:ext cx="1142309" cy="1188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t="49384" r="43390" b="10078"/>
          <a:stretch/>
        </p:blipFill>
        <p:spPr>
          <a:xfrm>
            <a:off x="7488496" y="1725018"/>
            <a:ext cx="1376000" cy="144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2" t="60197" r="15206" b="10978"/>
          <a:stretch/>
        </p:blipFill>
        <p:spPr>
          <a:xfrm>
            <a:off x="7704499" y="3165018"/>
            <a:ext cx="941625" cy="972000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 flipV="1">
            <a:off x="6749257" y="1300514"/>
            <a:ext cx="828174" cy="524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6671738" y="2401029"/>
            <a:ext cx="816757" cy="6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6413674" y="2972791"/>
            <a:ext cx="1050108" cy="532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Rectangle 538"/>
          <p:cNvSpPr>
            <a:spLocks noChangeArrowheads="1"/>
          </p:cNvSpPr>
          <p:nvPr/>
        </p:nvSpPr>
        <p:spPr bwMode="auto">
          <a:xfrm>
            <a:off x="2854300" y="116632"/>
            <a:ext cx="3517900" cy="50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900" tIns="44450" rIns="88900" bIns="44450">
            <a:spAutoFit/>
          </a:bodyPr>
          <a:lstStyle>
            <a:lvl1pPr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76350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16113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54288" defTabSz="1276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114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686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258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83088" defTabSz="1276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it-IT" sz="2700" b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Light Scatter Gating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576844" y="3933056"/>
            <a:ext cx="359649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it-IT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Leucociti del sangue periferico</a:t>
            </a:r>
          </a:p>
          <a:p>
            <a:pPr marL="142875" algn="just">
              <a:buFont typeface="Wingdings" panose="05000000000000000000" pitchFamily="2" charset="2"/>
              <a:buNone/>
            </a:pPr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si possono facilmente identificare tre popolazioni: </a:t>
            </a:r>
          </a:p>
          <a:p>
            <a:pPr marL="368300" algn="just">
              <a:buFont typeface="Wingdings" panose="05000000000000000000" pitchFamily="2" charset="2"/>
              <a:buNone/>
            </a:pPr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- linfociti </a:t>
            </a:r>
          </a:p>
          <a:p>
            <a:pPr marL="368300" algn="just">
              <a:buFontTx/>
              <a:buChar char="-"/>
            </a:pPr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 monociti </a:t>
            </a:r>
          </a:p>
          <a:p>
            <a:pPr marL="368300" algn="just">
              <a:buFontTx/>
              <a:buChar char="-"/>
            </a:pPr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 granulociti</a:t>
            </a:r>
          </a:p>
        </p:txBody>
      </p:sp>
      <p:sp>
        <p:nvSpPr>
          <p:cNvPr id="18" name="Text Box 549"/>
          <p:cNvSpPr txBox="1">
            <a:spLocks noChangeArrowheads="1"/>
          </p:cNvSpPr>
          <p:nvPr/>
        </p:nvSpPr>
        <p:spPr bwMode="auto">
          <a:xfrm>
            <a:off x="271402" y="332656"/>
            <a:ext cx="1958933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it-IT" sz="2400" dirty="0">
                <a:latin typeface="Times New Roman" charset="0"/>
                <a:ea typeface="Times New Roman" charset="0"/>
                <a:cs typeface="Times New Roman" charset="0"/>
              </a:rPr>
              <a:t>Human white blood cells</a:t>
            </a:r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A7646121-7C81-0B49-ADF2-6DE5A6BAB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6723"/>
          <a:stretch/>
        </p:blipFill>
        <p:spPr>
          <a:xfrm>
            <a:off x="179512" y="2115493"/>
            <a:ext cx="4239260" cy="3927862"/>
          </a:xfrm>
          <a:prstGeom prst="rect">
            <a:avLst/>
          </a:prstGeom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39874" y="0"/>
            <a:ext cx="7448550" cy="1143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/>
          </a:bodyPr>
          <a:lstStyle/>
          <a:p>
            <a:pPr algn="ctr"/>
            <a:r>
              <a:rPr lang="en-US" alt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Light Scatter of white blood cells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738" y="972493"/>
            <a:ext cx="7196832" cy="66516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altLang="it-IT" sz="2400" dirty="0">
                <a:latin typeface="Times New Roman" charset="0"/>
                <a:ea typeface="Times New Roman" charset="0"/>
                <a:cs typeface="Times New Roman" charset="0"/>
              </a:rPr>
              <a:t>Light scatter </a:t>
            </a:r>
            <a:r>
              <a:rPr lang="en-US" altLang="it-IT" sz="2400" dirty="0" err="1">
                <a:latin typeface="Times New Roman" charset="0"/>
                <a:ea typeface="Times New Roman" charset="0"/>
                <a:cs typeface="Times New Roman" charset="0"/>
              </a:rPr>
              <a:t>può</a:t>
            </a:r>
            <a:r>
              <a:rPr lang="en-US" altLang="it-IT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it-IT" sz="2400" dirty="0" err="1">
                <a:latin typeface="Times New Roman" charset="0"/>
                <a:ea typeface="Times New Roman" charset="0"/>
                <a:cs typeface="Times New Roman" charset="0"/>
              </a:rPr>
              <a:t>essere</a:t>
            </a:r>
            <a:r>
              <a:rPr lang="en-US" altLang="it-IT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it-IT" sz="2400" dirty="0" err="1">
                <a:latin typeface="Times New Roman" charset="0"/>
                <a:ea typeface="Times New Roman" charset="0"/>
                <a:cs typeface="Times New Roman" charset="0"/>
              </a:rPr>
              <a:t>utilizzato</a:t>
            </a:r>
            <a:r>
              <a:rPr lang="en-US" altLang="it-IT" sz="2400" dirty="0">
                <a:latin typeface="Times New Roman" charset="0"/>
                <a:ea typeface="Times New Roman" charset="0"/>
                <a:cs typeface="Times New Roman" charset="0"/>
              </a:rPr>
              <a:t> per </a:t>
            </a:r>
            <a:r>
              <a:rPr lang="en-US" altLang="it-IT" sz="2400" dirty="0" err="1">
                <a:latin typeface="Times New Roman" charset="0"/>
                <a:ea typeface="Times New Roman" charset="0"/>
                <a:cs typeface="Times New Roman" charset="0"/>
              </a:rPr>
              <a:t>identificare</a:t>
            </a:r>
            <a:r>
              <a:rPr lang="en-US" altLang="it-IT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it-IT" sz="2400" dirty="0" err="1">
                <a:latin typeface="Times New Roman" charset="0"/>
                <a:ea typeface="Times New Roman" charset="0"/>
                <a:cs typeface="Times New Roman" charset="0"/>
              </a:rPr>
              <a:t>popolazioni</a:t>
            </a:r>
            <a:r>
              <a:rPr lang="en-US" altLang="it-IT" sz="2400" dirty="0">
                <a:latin typeface="Times New Roman" charset="0"/>
                <a:ea typeface="Times New Roman" charset="0"/>
                <a:cs typeface="Times New Roman" charset="0"/>
              </a:rPr>
              <a:t> di cellule</a:t>
            </a:r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H="1">
            <a:off x="2886001" y="4581128"/>
            <a:ext cx="2212975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151512" y="4273103"/>
            <a:ext cx="323691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Si </a:t>
            </a:r>
            <a:r>
              <a:rPr lang="it-IT" altLang="it-IT" dirty="0" err="1">
                <a:latin typeface="Times New Roman" charset="0"/>
                <a:ea typeface="Times New Roman" charset="0"/>
                <a:cs typeface="Times New Roman" charset="0"/>
              </a:rPr>
              <a:t>puo’</a:t>
            </a:r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 disegnare un “</a:t>
            </a:r>
            <a:r>
              <a:rPr lang="it-IT" altLang="it-IT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gate</a:t>
            </a:r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” elettronico (x) che permetterà in seguito l’analisi del segnale di fluorescenza proveniente soltanto dalla popolazione scelta 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9A4CFD3-245A-B546-A6F2-5497179DD0C3}"/>
              </a:ext>
            </a:extLst>
          </p:cNvPr>
          <p:cNvSpPr/>
          <p:nvPr/>
        </p:nvSpPr>
        <p:spPr>
          <a:xfrm rot="1616636">
            <a:off x="2707997" y="2458774"/>
            <a:ext cx="648072" cy="17081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Line 8">
            <a:extLst>
              <a:ext uri="{FF2B5EF4-FFF2-40B4-BE49-F238E27FC236}">
                <a16:creationId xmlns:a16="http://schemas.microsoft.com/office/drawing/2014/main" id="{45F8A200-1994-CE4B-A6DC-66E56777B8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95130" y="3607502"/>
            <a:ext cx="1803845" cy="97362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4B572167-539E-4045-9AFC-093F9CE14E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90563" y="4348314"/>
            <a:ext cx="2008411" cy="232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C2289EE-239D-0C48-B180-4B6D8F7E90C4}"/>
              </a:ext>
            </a:extLst>
          </p:cNvPr>
          <p:cNvSpPr/>
          <p:nvPr/>
        </p:nvSpPr>
        <p:spPr>
          <a:xfrm>
            <a:off x="2671992" y="4005064"/>
            <a:ext cx="418569" cy="43204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73198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39752" y="188640"/>
            <a:ext cx="4598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Sistema </a:t>
            </a:r>
            <a:r>
              <a:rPr lang="it-IT" sz="3200" b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ottico elettronico</a:t>
            </a:r>
            <a:endParaRPr lang="it-IT" sz="32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42664" y="980728"/>
            <a:ext cx="8305800" cy="547260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L’ottica di eccitazione consiste di: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 Uno o più </a:t>
            </a:r>
            <a:r>
              <a:rPr lang="it-IT" altLang="it-IT" sz="2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laser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 come sorgente luminosa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altLang="it-IT" sz="2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Lenti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 di focalizzazione per collimare il fascio luminoso prima del punto di interrogazione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</a:pPr>
            <a:endParaRPr lang="it-IT" altLang="it-IT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L’ottica di rilevazione comprende: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 una lente di collezione che raccoglie tutti i segnali generati dall’interazione del fascio luminoso con la singola cellula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Un sistema di specchi e filtri ottici in grado di separare le specifiche lunghezze d’onda che devono essere raccolte dai differenti rilevatori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</a:pPr>
            <a:endParaRPr lang="it-IT" altLang="it-IT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 fontAlgn="auto">
              <a:lnSpc>
                <a:spcPct val="120000"/>
              </a:lnSpc>
              <a:spcAft>
                <a:spcPts val="0"/>
              </a:spcAft>
            </a:pPr>
            <a:endParaRPr lang="it-IT" altLang="it-IT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1173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-7" t="4004" r="-7" b="1661"/>
          <a:stretch/>
        </p:blipFill>
        <p:spPr>
          <a:xfrm>
            <a:off x="467544" y="909264"/>
            <a:ext cx="8208000" cy="5796000"/>
          </a:xfrm>
          <a:prstGeom prst="rect">
            <a:avLst/>
          </a:prstGeom>
        </p:spPr>
      </p:pic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1024289" y="81498"/>
            <a:ext cx="71481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it-IT" altLang="it-IT" sz="36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Schema di un </a:t>
            </a:r>
            <a:r>
              <a:rPr lang="it-IT" altLang="it-IT" sz="3600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citofluorimetro</a:t>
            </a:r>
            <a:r>
              <a:rPr lang="it-IT" altLang="it-IT" sz="3600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a flusso</a:t>
            </a:r>
          </a:p>
        </p:txBody>
      </p:sp>
      <p:sp>
        <p:nvSpPr>
          <p:cNvPr id="2" name="Rettangolo 1"/>
          <p:cNvSpPr/>
          <p:nvPr/>
        </p:nvSpPr>
        <p:spPr>
          <a:xfrm>
            <a:off x="2627784" y="909263"/>
            <a:ext cx="3744416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4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CB86B02D-077E-B14A-8307-76B35B3AD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t="16926" r="47508" b="15351"/>
          <a:stretch/>
        </p:blipFill>
        <p:spPr>
          <a:xfrm>
            <a:off x="1259632" y="980728"/>
            <a:ext cx="3199898" cy="309634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DDE1E89-334E-CC44-98FF-7E1FE4FD969A}"/>
              </a:ext>
            </a:extLst>
          </p:cNvPr>
          <p:cNvSpPr/>
          <p:nvPr/>
        </p:nvSpPr>
        <p:spPr>
          <a:xfrm>
            <a:off x="1916499" y="3343296"/>
            <a:ext cx="4248472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B1D5263-1C9B-7942-AEFE-62F8AC598738}"/>
              </a:ext>
            </a:extLst>
          </p:cNvPr>
          <p:cNvSpPr/>
          <p:nvPr/>
        </p:nvSpPr>
        <p:spPr>
          <a:xfrm>
            <a:off x="3443536" y="908720"/>
            <a:ext cx="1224135" cy="280831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DF9AD08B-30B4-F54D-A10F-6304DC447C05}"/>
              </a:ext>
            </a:extLst>
          </p:cNvPr>
          <p:cNvSpPr/>
          <p:nvPr/>
        </p:nvSpPr>
        <p:spPr>
          <a:xfrm>
            <a:off x="3737484" y="980727"/>
            <a:ext cx="636238" cy="6480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44C16F8-A779-194A-8DD9-3CE16E841828}"/>
              </a:ext>
            </a:extLst>
          </p:cNvPr>
          <p:cNvSpPr/>
          <p:nvPr/>
        </p:nvSpPr>
        <p:spPr>
          <a:xfrm>
            <a:off x="3785917" y="1160749"/>
            <a:ext cx="305691" cy="324036"/>
          </a:xfrm>
          <a:prstGeom prst="ellipse">
            <a:avLst/>
          </a:prstGeom>
          <a:solidFill>
            <a:srgbClr val="724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82F7D78D-1C58-704B-9093-140F2398C8B1}"/>
              </a:ext>
            </a:extLst>
          </p:cNvPr>
          <p:cNvSpPr>
            <a:spLocks noChangeAspect="1"/>
          </p:cNvSpPr>
          <p:nvPr/>
        </p:nvSpPr>
        <p:spPr>
          <a:xfrm>
            <a:off x="3743402" y="1988841"/>
            <a:ext cx="504000" cy="51337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Arco a tutto sesto 15">
            <a:extLst>
              <a:ext uri="{FF2B5EF4-FFF2-40B4-BE49-F238E27FC236}">
                <a16:creationId xmlns:a16="http://schemas.microsoft.com/office/drawing/2014/main" id="{969D052D-CC34-FD4E-B029-C3B54DEFCD43}"/>
              </a:ext>
            </a:extLst>
          </p:cNvPr>
          <p:cNvSpPr/>
          <p:nvPr/>
        </p:nvSpPr>
        <p:spPr>
          <a:xfrm rot="5161566">
            <a:off x="3815382" y="2108585"/>
            <a:ext cx="360040" cy="320036"/>
          </a:xfrm>
          <a:prstGeom prst="blockArc">
            <a:avLst/>
          </a:prstGeom>
          <a:solidFill>
            <a:srgbClr val="7243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9FB60432-2231-3C42-BDE6-CF185D147E3B}"/>
              </a:ext>
            </a:extLst>
          </p:cNvPr>
          <p:cNvSpPr/>
          <p:nvPr/>
        </p:nvSpPr>
        <p:spPr>
          <a:xfrm>
            <a:off x="3823292" y="2816931"/>
            <a:ext cx="636238" cy="6480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D1D4A075-179F-3246-91C0-6B789062D79D}"/>
              </a:ext>
            </a:extLst>
          </p:cNvPr>
          <p:cNvSpPr/>
          <p:nvPr/>
        </p:nvSpPr>
        <p:spPr>
          <a:xfrm>
            <a:off x="3871725" y="2996953"/>
            <a:ext cx="305691" cy="324036"/>
          </a:xfrm>
          <a:prstGeom prst="ellipse">
            <a:avLst/>
          </a:prstGeom>
          <a:solidFill>
            <a:srgbClr val="724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C3849A5-D796-A249-A9AB-B67EF12440D8}"/>
              </a:ext>
            </a:extLst>
          </p:cNvPr>
          <p:cNvSpPr txBox="1"/>
          <p:nvPr/>
        </p:nvSpPr>
        <p:spPr>
          <a:xfrm>
            <a:off x="1427312" y="1691516"/>
            <a:ext cx="173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Laser</a:t>
            </a:r>
          </a:p>
        </p:txBody>
      </p:sp>
      <p:sp>
        <p:nvSpPr>
          <p:cNvPr id="27" name="Line 9">
            <a:extLst>
              <a:ext uri="{FF2B5EF4-FFF2-40B4-BE49-F238E27FC236}">
                <a16:creationId xmlns:a16="http://schemas.microsoft.com/office/drawing/2014/main" id="{316B7E22-B881-D141-9D99-B6C7047929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9250" y="3768551"/>
            <a:ext cx="422275" cy="1498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Line 10">
            <a:extLst>
              <a:ext uri="{FF2B5EF4-FFF2-40B4-BE49-F238E27FC236}">
                <a16:creationId xmlns:a16="http://schemas.microsoft.com/office/drawing/2014/main" id="{CD7F67CE-2FFB-304B-B4CF-E6B507A24E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3075" y="3768551"/>
            <a:ext cx="541338" cy="1454150"/>
          </a:xfrm>
          <a:prstGeom prst="line">
            <a:avLst/>
          </a:prstGeom>
          <a:noFill/>
          <a:ln w="25400">
            <a:solidFill>
              <a:srgbClr val="741B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Line 11">
            <a:extLst>
              <a:ext uri="{FF2B5EF4-FFF2-40B4-BE49-F238E27FC236}">
                <a16:creationId xmlns:a16="http://schemas.microsoft.com/office/drawing/2014/main" id="{5E199994-63E8-2D41-A171-D66E050423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5313" y="3670126"/>
            <a:ext cx="733425" cy="1597025"/>
          </a:xfrm>
          <a:prstGeom prst="line">
            <a:avLst/>
          </a:prstGeom>
          <a:noFill/>
          <a:ln w="25400">
            <a:solidFill>
              <a:srgbClr val="FF393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" name="Line 12">
            <a:extLst>
              <a:ext uri="{FF2B5EF4-FFF2-40B4-BE49-F238E27FC236}">
                <a16:creationId xmlns:a16="http://schemas.microsoft.com/office/drawing/2014/main" id="{34A38743-5E87-D842-B2EB-ADAC96D2F2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7488" y="3717751"/>
            <a:ext cx="390525" cy="159226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Line 13">
            <a:extLst>
              <a:ext uri="{FF2B5EF4-FFF2-40B4-BE49-F238E27FC236}">
                <a16:creationId xmlns:a16="http://schemas.microsoft.com/office/drawing/2014/main" id="{F80FB14A-5785-254D-B9C6-BCD05D1A3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3650" y="3430414"/>
            <a:ext cx="490538" cy="209232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Line 14">
            <a:extLst>
              <a:ext uri="{FF2B5EF4-FFF2-40B4-BE49-F238E27FC236}">
                <a16:creationId xmlns:a16="http://schemas.microsoft.com/office/drawing/2014/main" id="{F870D788-1987-CF48-9EDA-843B6CC5A8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6125" y="3478039"/>
            <a:ext cx="909638" cy="20478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Oval 15">
            <a:extLst>
              <a:ext uri="{FF2B5EF4-FFF2-40B4-BE49-F238E27FC236}">
                <a16:creationId xmlns:a16="http://schemas.microsoft.com/office/drawing/2014/main" id="{A3EABC8A-2E3C-4740-BC83-36E6CAECC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538" y="5144914"/>
            <a:ext cx="1296988" cy="796925"/>
          </a:xfrm>
          <a:prstGeom prst="ellipse">
            <a:avLst/>
          </a:prstGeom>
          <a:gradFill rotWithShape="0">
            <a:gsLst>
              <a:gs pos="0">
                <a:srgbClr val="DADADA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4" name="Oval 39">
            <a:extLst>
              <a:ext uri="{FF2B5EF4-FFF2-40B4-BE49-F238E27FC236}">
                <a16:creationId xmlns:a16="http://schemas.microsoft.com/office/drawing/2014/main" id="{15884E31-4C2C-BF46-8E0F-82597CCC8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435426"/>
            <a:ext cx="215900" cy="204788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Oval 40">
            <a:extLst>
              <a:ext uri="{FF2B5EF4-FFF2-40B4-BE49-F238E27FC236}">
                <a16:creationId xmlns:a16="http://schemas.microsoft.com/office/drawing/2014/main" id="{BE868B1B-7605-2C46-A546-AF44D271C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5403676"/>
            <a:ext cx="169863" cy="153988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6" name="Oval 41">
            <a:extLst>
              <a:ext uri="{FF2B5EF4-FFF2-40B4-BE49-F238E27FC236}">
                <a16:creationId xmlns:a16="http://schemas.microsoft.com/office/drawing/2014/main" id="{2EB15A25-5A43-2F4F-AFD4-96C52F5C0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5341764"/>
            <a:ext cx="230188" cy="209550"/>
          </a:xfrm>
          <a:prstGeom prst="ellipse">
            <a:avLst/>
          </a:prstGeom>
          <a:solidFill>
            <a:srgbClr val="741BFF"/>
          </a:solidFill>
          <a:ln w="12700">
            <a:solidFill>
              <a:srgbClr val="741B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7" name="Oval 42">
            <a:extLst>
              <a:ext uri="{FF2B5EF4-FFF2-40B4-BE49-F238E27FC236}">
                <a16:creationId xmlns:a16="http://schemas.microsoft.com/office/drawing/2014/main" id="{EF541710-27D9-BF4D-A81D-5BE3FC391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350" y="5389389"/>
            <a:ext cx="207963" cy="171450"/>
          </a:xfrm>
          <a:prstGeom prst="ellipse">
            <a:avLst/>
          </a:prstGeom>
          <a:solidFill>
            <a:srgbClr val="FF3938"/>
          </a:solidFill>
          <a:ln w="12700">
            <a:solidFill>
              <a:srgbClr val="FF3938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8" name="Rectangle 43">
            <a:extLst>
              <a:ext uri="{FF2B5EF4-FFF2-40B4-BE49-F238E27FC236}">
                <a16:creationId xmlns:a16="http://schemas.microsoft.com/office/drawing/2014/main" id="{CC1CC793-D47F-BC4E-98B3-7600DFAEF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338" y="5144914"/>
            <a:ext cx="293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2000" b="1" dirty="0" err="1">
                <a:latin typeface="Times New Roman" charset="0"/>
                <a:ea typeface="Times New Roman" charset="0"/>
                <a:cs typeface="Times New Roman" charset="0"/>
              </a:rPr>
              <a:t>Rivelatore</a:t>
            </a:r>
            <a:r>
              <a:rPr lang="en-US" altLang="it-IT" sz="2000" b="1" dirty="0">
                <a:latin typeface="Times New Roman" charset="0"/>
                <a:ea typeface="Times New Roman" charset="0"/>
                <a:cs typeface="Times New Roman" charset="0"/>
              </a:rPr>
              <a:t> a </a:t>
            </a:r>
            <a:r>
              <a:rPr lang="en-US" altLang="it-IT" sz="2000" b="1" dirty="0" err="1">
                <a:latin typeface="Times New Roman" charset="0"/>
                <a:ea typeface="Times New Roman" charset="0"/>
                <a:cs typeface="Times New Roman" charset="0"/>
              </a:rPr>
              <a:t>fluorescenza</a:t>
            </a:r>
            <a:endParaRPr lang="en-US" altLang="it-IT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1" hangingPunct="1"/>
            <a:r>
              <a:rPr lang="en-US" altLang="it-IT" sz="2000" b="1" dirty="0">
                <a:latin typeface="Times New Roman" charset="0"/>
                <a:ea typeface="Times New Roman" charset="0"/>
                <a:cs typeface="Times New Roman" charset="0"/>
              </a:rPr>
              <a:t>(PMT3, PMT4 etc.)</a:t>
            </a: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A223E04C-5579-8742-988F-57675AA7C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-27384"/>
            <a:ext cx="720883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3200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Rivelatori</a:t>
            </a:r>
            <a:r>
              <a:rPr lang="en-US" alt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per </a:t>
            </a:r>
            <a:r>
              <a:rPr lang="en-US" altLang="it-IT" sz="3200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Fluorescenza</a:t>
            </a:r>
            <a:endParaRPr lang="en-US" altLang="it-IT" sz="32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74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259632" y="980728"/>
            <a:ext cx="6984776" cy="5544202"/>
            <a:chOff x="1259632" y="980728"/>
            <a:chExt cx="6984776" cy="554420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3"/>
            <a:srcRect l="25989" t="25198" r="31489" b="19367"/>
            <a:stretch/>
          </p:blipFill>
          <p:spPr>
            <a:xfrm>
              <a:off x="1259632" y="980728"/>
              <a:ext cx="6804248" cy="5544202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6804248" y="6309320"/>
              <a:ext cx="1440160" cy="215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35570" y="214313"/>
            <a:ext cx="720883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31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3200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Ottica</a:t>
            </a:r>
            <a:r>
              <a:rPr lang="en-US" alt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it-IT" sz="3200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FACSCalibur</a:t>
            </a:r>
            <a:r>
              <a:rPr lang="en-US" altLang="it-IT" sz="3200" b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- 4 </a:t>
            </a:r>
            <a:r>
              <a:rPr lang="en-US" altLang="it-IT" sz="3200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colori</a:t>
            </a:r>
            <a:endParaRPr lang="en-US" altLang="it-IT" sz="32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93F4E3B-A0BE-A046-8373-44E63C10C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4" y="6061075"/>
            <a:ext cx="597622" cy="5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910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27584" y="1506264"/>
            <a:ext cx="7560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b="1" dirty="0">
              <a:solidFill>
                <a:srgbClr val="3333C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Determinazione dei marcatori di differenziamento cellulare, </a:t>
            </a:r>
            <a:r>
              <a:rPr lang="it-IT" sz="2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 superficie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it-IT" sz="2400" b="1" dirty="0" err="1">
                <a:solidFill>
                  <a:schemeClr val="accent3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intracitoplasmatici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e 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intranucleari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Valutazione del 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contenuto cellulare di DNA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Discriminazione tra </a:t>
            </a: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cellule vive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cellule </a:t>
            </a:r>
            <a:r>
              <a:rPr lang="it-IT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apoptotiche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e </a:t>
            </a: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necrotiche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Predisposizione per la </a:t>
            </a:r>
            <a:r>
              <a:rPr lang="it-IT" sz="24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separazione cellulare</a:t>
            </a:r>
            <a:endParaRPr lang="it-IT" sz="2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07640" y="214313"/>
            <a:ext cx="7924800" cy="127635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</a:p>
        </p:txBody>
      </p:sp>
    </p:spTree>
    <p:extLst>
      <p:ext uri="{BB962C8B-B14F-4D97-AF65-F5344CB8AC3E}">
        <p14:creationId xmlns:p14="http://schemas.microsoft.com/office/powerpoint/2010/main" val="321802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42664" y="692696"/>
            <a:ext cx="83058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1a. Ricerca di antigeni CD presenti sui linfociti con anticorpi marcati (“</a:t>
            </a:r>
            <a:r>
              <a:rPr lang="it-IT" sz="2400" i="1" dirty="0">
                <a:latin typeface="Times New Roman" charset="0"/>
                <a:ea typeface="Times New Roman" charset="0"/>
                <a:cs typeface="Times New Roman" charset="0"/>
              </a:rPr>
              <a:t>Dot–Plot</a:t>
            </a: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” 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51520" y="6019800"/>
            <a:ext cx="861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dirty="0">
                <a:latin typeface="Times New Roman" charset="0"/>
                <a:ea typeface="Times New Roman" charset="0"/>
                <a:cs typeface="Times New Roman" charset="0"/>
              </a:rPr>
              <a:t>rappresentazione bidimensionale della doppia fluorescenza di una popolazione linfocitaria (CD4 e CD8)</a:t>
            </a:r>
          </a:p>
        </p:txBody>
      </p:sp>
      <p:sp>
        <p:nvSpPr>
          <p:cNvPr id="5" name="Rettangolo 4"/>
          <p:cNvSpPr/>
          <p:nvPr/>
        </p:nvSpPr>
        <p:spPr>
          <a:xfrm>
            <a:off x="2987824" y="44624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  <a:endParaRPr lang="it-IT" sz="32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148336" y="1493168"/>
            <a:ext cx="3600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uppo 5"/>
          <p:cNvGrpSpPr/>
          <p:nvPr/>
        </p:nvGrpSpPr>
        <p:grpSpPr>
          <a:xfrm>
            <a:off x="2379530" y="1380863"/>
            <a:ext cx="4424718" cy="4496409"/>
            <a:chOff x="2190867" y="1380863"/>
            <a:chExt cx="4424718" cy="4496409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50" t="-678" r="-409" b="11163"/>
            <a:stretch/>
          </p:blipFill>
          <p:spPr>
            <a:xfrm>
              <a:off x="2195736" y="1523391"/>
              <a:ext cx="4419849" cy="4353881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2190867" y="4941193"/>
              <a:ext cx="360040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229541" y="1380863"/>
              <a:ext cx="360040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2699792" y="4365104"/>
            <a:ext cx="1368152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CD4-CD8-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935962" y="2919707"/>
            <a:ext cx="1368152" cy="3693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CD4+CD8+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4508376" y="5416514"/>
            <a:ext cx="1071736" cy="490981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arrotondato 22"/>
          <p:cNvSpPr/>
          <p:nvPr/>
        </p:nvSpPr>
        <p:spPr>
          <a:xfrm>
            <a:off x="2418204" y="2833977"/>
            <a:ext cx="620444" cy="10990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4148336" y="4077072"/>
            <a:ext cx="2367880" cy="1008112"/>
          </a:xfrm>
          <a:prstGeom prst="rect">
            <a:avLst/>
          </a:prstGeom>
          <a:solidFill>
            <a:schemeClr val="accent6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5076056" y="4365104"/>
            <a:ext cx="1368152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CD4-CD8+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3347864" y="1813104"/>
            <a:ext cx="800472" cy="2263968"/>
          </a:xfrm>
          <a:prstGeom prst="rect">
            <a:avLst/>
          </a:prstGeom>
          <a:solidFill>
            <a:srgbClr val="FF00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2627784" y="1907540"/>
            <a:ext cx="1368152" cy="36933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CD4+CD8-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156584" y="1813104"/>
            <a:ext cx="2359632" cy="2263968"/>
          </a:xfrm>
          <a:prstGeom prst="rect">
            <a:avLst/>
          </a:prstGeom>
          <a:solidFill>
            <a:schemeClr val="accent4">
              <a:lumMod val="20000"/>
              <a:lumOff val="8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871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2" grpId="0" animBg="1"/>
      <p:bldP spid="13" grpId="0" animBg="1"/>
      <p:bldP spid="24" grpId="0" animBg="1"/>
      <p:bldP spid="15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42664" y="692696"/>
            <a:ext cx="83058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1b. Ricerca di antigeni CD presenti sui linfociti con anticorpi marcati (applicazione clinica)</a:t>
            </a:r>
          </a:p>
        </p:txBody>
      </p:sp>
      <p:sp>
        <p:nvSpPr>
          <p:cNvPr id="5" name="Rettangolo 4"/>
          <p:cNvSpPr/>
          <p:nvPr/>
        </p:nvSpPr>
        <p:spPr>
          <a:xfrm>
            <a:off x="2987824" y="44624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1979712" y="1983158"/>
            <a:ext cx="1800200" cy="2165922"/>
            <a:chOff x="2087448" y="836712"/>
            <a:chExt cx="1800200" cy="2165922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1" t="50626" r="63194" b="9870"/>
            <a:stretch/>
          </p:blipFill>
          <p:spPr>
            <a:xfrm>
              <a:off x="2087448" y="1025784"/>
              <a:ext cx="1800200" cy="1976850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2195736" y="836712"/>
              <a:ext cx="1584176" cy="176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135" b="81575" l="4670" r="332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03" t="20836" r="69947" b="59018"/>
            <a:stretch/>
          </p:blipFill>
          <p:spPr>
            <a:xfrm>
              <a:off x="2627507" y="1817872"/>
              <a:ext cx="720081" cy="1008112"/>
            </a:xfrm>
            <a:prstGeom prst="rect">
              <a:avLst/>
            </a:prstGeom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46309" r="63194" b="9870"/>
          <a:stretch/>
        </p:blipFill>
        <p:spPr>
          <a:xfrm>
            <a:off x="1979710" y="3861048"/>
            <a:ext cx="1800201" cy="219287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t="4580" r="93726" b="9870"/>
          <a:stretch/>
        </p:blipFill>
        <p:spPr>
          <a:xfrm>
            <a:off x="1295636" y="1772816"/>
            <a:ext cx="360040" cy="4281106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2627784" y="4077072"/>
            <a:ext cx="45719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 rot="16200000">
            <a:off x="2448040" y="4077072"/>
            <a:ext cx="864096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 rot="16200000">
            <a:off x="1156266" y="2963355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Cells count</a:t>
            </a:r>
          </a:p>
        </p:txBody>
      </p:sp>
      <p:sp>
        <p:nvSpPr>
          <p:cNvPr id="13" name="CasellaDiTesto 12"/>
          <p:cNvSpPr txBox="1"/>
          <p:nvPr/>
        </p:nvSpPr>
        <p:spPr>
          <a:xfrm rot="16200000">
            <a:off x="1187763" y="4851811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Cells count</a:t>
            </a:r>
          </a:p>
        </p:txBody>
      </p:sp>
    </p:spTree>
    <p:extLst>
      <p:ext uri="{BB962C8B-B14F-4D97-AF65-F5344CB8AC3E}">
        <p14:creationId xmlns:p14="http://schemas.microsoft.com/office/powerpoint/2010/main" val="513878085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42664" y="692696"/>
            <a:ext cx="83058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400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1b. Ricerca di antigeni CD presenti sui linfociti con anticorpi marcati (applicazione clinica)</a:t>
            </a:r>
          </a:p>
        </p:txBody>
      </p:sp>
      <p:sp>
        <p:nvSpPr>
          <p:cNvPr id="5" name="Rettangolo 4"/>
          <p:cNvSpPr/>
          <p:nvPr/>
        </p:nvSpPr>
        <p:spPr>
          <a:xfrm>
            <a:off x="2987824" y="44624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t="4580" r="63194" b="9870"/>
          <a:stretch/>
        </p:blipFill>
        <p:spPr>
          <a:xfrm>
            <a:off x="1295636" y="1772816"/>
            <a:ext cx="2484276" cy="42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79898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4624"/>
            <a:ext cx="7924800" cy="127635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CITOMETRIA A FLUSSO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847" y="1556792"/>
            <a:ext cx="8429625" cy="5029200"/>
          </a:xfrm>
        </p:spPr>
        <p:txBody>
          <a:bodyPr/>
          <a:lstStyle/>
          <a:p>
            <a:pPr algn="just" eaLnBrk="1" hangingPunct="1">
              <a:spcAft>
                <a:spcPts val="56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Si misurano </a:t>
            </a:r>
            <a:r>
              <a:rPr lang="it-IT" altLang="it-IT" sz="24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proprietà di cellule in un flusso</a:t>
            </a:r>
          </a:p>
          <a:p>
            <a:pPr algn="just" eaLnBrk="1" hangingPunct="1">
              <a:spcAft>
                <a:spcPts val="56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Cellule in </a:t>
            </a:r>
            <a:r>
              <a:rPr lang="it-IT" altLang="it-IT" sz="2400" b="1" u="sng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sospensione</a:t>
            </a:r>
          </a:p>
          <a:p>
            <a:pPr algn="just" eaLnBrk="1" hangingPunct="1">
              <a:spcAft>
                <a:spcPts val="56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Flusso in “fila indiana”</a:t>
            </a:r>
          </a:p>
          <a:p>
            <a:pPr algn="just" eaLnBrk="1" hangingPunct="1">
              <a:spcAft>
                <a:spcPts val="56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Attraverso un volume illuminato dove le cellule </a:t>
            </a:r>
            <a:r>
              <a:rPr lang="it-IT" altLang="it-IT" sz="24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disperdono la luce </a:t>
            </a:r>
            <a:r>
              <a:rPr lang="it-IT" altLang="it-IT" sz="2400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ed </a:t>
            </a:r>
            <a:r>
              <a:rPr lang="it-IT" altLang="it-IT" sz="24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emettono </a:t>
            </a:r>
            <a:r>
              <a:rPr lang="it-IT" altLang="it-IT" sz="2400" b="1" u="sng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fluorescenza </a:t>
            </a:r>
          </a:p>
          <a:p>
            <a:pPr algn="just" eaLnBrk="1" hangingPunct="1">
              <a:spcAft>
                <a:spcPts val="560"/>
              </a:spcAft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segnale convertito in </a:t>
            </a:r>
            <a:r>
              <a:rPr lang="it-IT" altLang="it-IT" sz="24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valori digitali 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immagazzinati in un computer</a:t>
            </a:r>
          </a:p>
          <a:p>
            <a:pPr algn="just" eaLnBrk="1" hangingPunct="1">
              <a:spcAft>
                <a:spcPts val="560"/>
              </a:spcAft>
            </a:pPr>
            <a:endParaRPr lang="it-IT" altLang="it-IT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6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42664" y="692696"/>
            <a:ext cx="83058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1b. Ricerca di antigeni CD presenti sui linfociti con anticorpi marcati (applicazione clinica)</a:t>
            </a:r>
          </a:p>
        </p:txBody>
      </p:sp>
      <p:sp>
        <p:nvSpPr>
          <p:cNvPr id="5" name="Rettangolo 4"/>
          <p:cNvSpPr/>
          <p:nvPr/>
        </p:nvSpPr>
        <p:spPr>
          <a:xfrm>
            <a:off x="2987824" y="44624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t="4580" r="3856" b="9870"/>
          <a:stretch/>
        </p:blipFill>
        <p:spPr>
          <a:xfrm>
            <a:off x="1295636" y="1772816"/>
            <a:ext cx="6612780" cy="428110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75656" y="1468085"/>
            <a:ext cx="61926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CLL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immunofenotipo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 CD5</a:t>
            </a:r>
            <a:r>
              <a:rPr lang="en-US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+CD10-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CD20+</a:t>
            </a:r>
            <a:r>
              <a:rPr 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CD23+CD200+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475656" y="6047878"/>
            <a:ext cx="61926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MCL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immunofenotipo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 CD5+</a:t>
            </a:r>
            <a:r>
              <a:rPr lang="en-US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CD10-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CD20+</a:t>
            </a:r>
            <a:r>
              <a:rPr 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CD23-CD200-</a:t>
            </a:r>
          </a:p>
        </p:txBody>
      </p:sp>
    </p:spTree>
    <p:extLst>
      <p:ext uri="{BB962C8B-B14F-4D97-AF65-F5344CB8AC3E}">
        <p14:creationId xmlns:p14="http://schemas.microsoft.com/office/powerpoint/2010/main" val="75053248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a.abcam.com/ps/datasheet/images/129/ab129816/Annexin-12-Kits-ab129816-1.jp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0098"/>
                    </a14:imgEffect>
                    <a14:imgEffect>
                      <a14:saturation sat="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34" y="4005064"/>
            <a:ext cx="7672923" cy="252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2087724" y="1340768"/>
            <a:ext cx="5112000" cy="2621906"/>
            <a:chOff x="2087724" y="807094"/>
            <a:chExt cx="5112000" cy="2621906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34533"/>
            <a:stretch/>
          </p:blipFill>
          <p:spPr>
            <a:xfrm>
              <a:off x="2087724" y="807094"/>
              <a:ext cx="5112000" cy="2376264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>
            <a:xfrm>
              <a:off x="2591780" y="1023118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3311860" y="1887214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112060" y="951110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6264188" y="2463278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4824028" y="2967335"/>
              <a:ext cx="237569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Early and Late </a:t>
              </a:r>
              <a:r>
                <a:rPr lang="en-US" sz="1200" dirty="0"/>
                <a:t>stages of apoptosis</a:t>
              </a: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2160300" y="2967334"/>
              <a:ext cx="237569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Normal cell</a:t>
              </a: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42664" y="692696"/>
            <a:ext cx="8305800" cy="838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2. Valutazione di apoptosi (efficacia di un trattamento)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987824" y="44624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99533" y="6536377"/>
            <a:ext cx="7672924" cy="277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Times New Roman" charset="0"/>
                <a:ea typeface="Times New Roman" charset="0"/>
                <a:cs typeface="Times New Roman" charset="0"/>
              </a:rPr>
              <a:t>Ann5-FITC</a:t>
            </a:r>
          </a:p>
        </p:txBody>
      </p:sp>
    </p:spTree>
    <p:extLst>
      <p:ext uri="{BB962C8B-B14F-4D97-AF65-F5344CB8AC3E}">
        <p14:creationId xmlns:p14="http://schemas.microsoft.com/office/powerpoint/2010/main" val="1017540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791359" y="3888000"/>
            <a:ext cx="5516945" cy="2709352"/>
            <a:chOff x="1791359" y="3888000"/>
            <a:chExt cx="5516945" cy="2709352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/>
            <a:srcRect l="51471" t="14256" r="25109" b="51737"/>
            <a:stretch/>
          </p:blipFill>
          <p:spPr>
            <a:xfrm>
              <a:off x="1791359" y="3968297"/>
              <a:ext cx="2780641" cy="2523432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4"/>
            <a:srcRect l="30310" t="47879" r="48822" b="16849"/>
            <a:stretch/>
          </p:blipFill>
          <p:spPr>
            <a:xfrm>
              <a:off x="4572000" y="3983229"/>
              <a:ext cx="2736304" cy="2614123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2195736" y="3888000"/>
              <a:ext cx="217269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 New Roman" charset="0"/>
                  <a:ea typeface="Times New Roman" charset="0"/>
                  <a:cs typeface="Times New Roman" charset="0"/>
                </a:rPr>
                <a:t>untreated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014222" y="3911221"/>
              <a:ext cx="209051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 New Roman" charset="0"/>
                  <a:ea typeface="Times New Roman" charset="0"/>
                  <a:cs typeface="Times New Roman" charset="0"/>
                </a:rPr>
                <a:t>Drugs-loaded nanoparticles</a:t>
              </a:r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7098922" cy="216024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2664" y="718592"/>
            <a:ext cx="8305800" cy="838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2. Valutazione di apoptosi (efficacia di un trattamento)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987824" y="70520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195735" y="6381329"/>
            <a:ext cx="230380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Ann5-FITC</a:t>
            </a:r>
          </a:p>
        </p:txBody>
      </p:sp>
      <p:sp>
        <p:nvSpPr>
          <p:cNvPr id="12" name="CasellaDiTesto 11"/>
          <p:cNvSpPr txBox="1"/>
          <p:nvPr/>
        </p:nvSpPr>
        <p:spPr>
          <a:xfrm rot="16200000">
            <a:off x="707407" y="5064841"/>
            <a:ext cx="232382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PI</a:t>
            </a:r>
          </a:p>
        </p:txBody>
      </p:sp>
      <p:sp>
        <p:nvSpPr>
          <p:cNvPr id="14" name="CasellaDiTesto 13"/>
          <p:cNvSpPr txBox="1"/>
          <p:nvPr/>
        </p:nvSpPr>
        <p:spPr>
          <a:xfrm rot="16200000">
            <a:off x="3497739" y="5104012"/>
            <a:ext cx="2323826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PI</a:t>
            </a:r>
          </a:p>
        </p:txBody>
      </p:sp>
      <p:sp>
        <p:nvSpPr>
          <p:cNvPr id="3" name="Rettangolo 2"/>
          <p:cNvSpPr/>
          <p:nvPr/>
        </p:nvSpPr>
        <p:spPr>
          <a:xfrm>
            <a:off x="5875801" y="6417352"/>
            <a:ext cx="36004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4903918" y="6464369"/>
            <a:ext cx="230380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Ann5-FITC</a:t>
            </a:r>
          </a:p>
        </p:txBody>
      </p:sp>
    </p:spTree>
    <p:extLst>
      <p:ext uri="{BB962C8B-B14F-4D97-AF65-F5344CB8AC3E}">
        <p14:creationId xmlns:p14="http://schemas.microsoft.com/office/powerpoint/2010/main" val="17106853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/>
          <p:cNvGrpSpPr/>
          <p:nvPr/>
        </p:nvGrpSpPr>
        <p:grpSpPr>
          <a:xfrm>
            <a:off x="5508104" y="1772816"/>
            <a:ext cx="3363041" cy="4898568"/>
            <a:chOff x="6042078" y="2132856"/>
            <a:chExt cx="2901075" cy="4536787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3"/>
            <a:srcRect l="53146" t="6930" r="9846" b="473"/>
            <a:stretch/>
          </p:blipFill>
          <p:spPr>
            <a:xfrm>
              <a:off x="6042078" y="2132856"/>
              <a:ext cx="2901075" cy="4536787"/>
            </a:xfrm>
            <a:prstGeom prst="rect">
              <a:avLst/>
            </a:prstGeom>
          </p:spPr>
        </p:pic>
        <p:sp>
          <p:nvSpPr>
            <p:cNvPr id="17" name="Rettangolo 16"/>
            <p:cNvSpPr/>
            <p:nvPr/>
          </p:nvSpPr>
          <p:spPr>
            <a:xfrm>
              <a:off x="6042078" y="5733256"/>
              <a:ext cx="164897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ttangolo 10"/>
          <p:cNvSpPr/>
          <p:nvPr/>
        </p:nvSpPr>
        <p:spPr>
          <a:xfrm>
            <a:off x="2987824" y="70520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179512" y="982469"/>
            <a:ext cx="5358838" cy="4606771"/>
            <a:chOff x="416417" y="2062589"/>
            <a:chExt cx="5358838" cy="4606771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" t="1" r="41894" b="12110"/>
            <a:stretch/>
          </p:blipFill>
          <p:spPr>
            <a:xfrm>
              <a:off x="1598791" y="2062589"/>
              <a:ext cx="2952000" cy="3996000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4283968" y="3068960"/>
              <a:ext cx="1491287" cy="646331"/>
            </a:xfrm>
            <a:prstGeom prst="rect">
              <a:avLst/>
            </a:prstGeom>
            <a:noFill/>
            <a:ln w="28575">
              <a:solidFill>
                <a:srgbClr val="9B45D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G1: the cell </a:t>
              </a:r>
              <a:r>
                <a:rPr lang="en-US" dirty="0" err="1">
                  <a:latin typeface="Times New Roman" charset="0"/>
                  <a:ea typeface="Times New Roman" charset="0"/>
                  <a:cs typeface="Times New Roman" charset="0"/>
                </a:rPr>
                <a:t>ploidity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if N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2102683" y="6023029"/>
              <a:ext cx="1944216" cy="646331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DNA is replicated in S-phase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416417" y="2854677"/>
              <a:ext cx="1491287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G2: the cell </a:t>
              </a:r>
              <a:r>
                <a:rPr lang="en-US" dirty="0" err="1">
                  <a:latin typeface="Times New Roman" charset="0"/>
                  <a:ea typeface="Times New Roman" charset="0"/>
                  <a:cs typeface="Times New Roman" charset="0"/>
                </a:rPr>
                <a:t>ploidity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 if 2N</a:t>
              </a:r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42664" y="718592"/>
            <a:ext cx="8305800" cy="838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3. Ciclo cellulare</a:t>
            </a:r>
          </a:p>
        </p:txBody>
      </p:sp>
    </p:spTree>
    <p:extLst>
      <p:ext uri="{BB962C8B-B14F-4D97-AF65-F5344CB8AC3E}">
        <p14:creationId xmlns:p14="http://schemas.microsoft.com/office/powerpoint/2010/main" val="802844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2664" y="718592"/>
            <a:ext cx="8305800" cy="838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4a. Caratterizzazione di un modello animale</a:t>
            </a:r>
          </a:p>
        </p:txBody>
      </p:sp>
      <p:sp>
        <p:nvSpPr>
          <p:cNvPr id="3" name="Rettangolo 2"/>
          <p:cNvSpPr/>
          <p:nvPr/>
        </p:nvSpPr>
        <p:spPr>
          <a:xfrm>
            <a:off x="2987824" y="70520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63434" y="2276872"/>
            <a:ext cx="1863385" cy="1962559"/>
            <a:chOff x="4580700" y="1681035"/>
            <a:chExt cx="1863385" cy="1962559"/>
          </a:xfrm>
        </p:grpSpPr>
        <p:grpSp>
          <p:nvGrpSpPr>
            <p:cNvPr id="5" name="Gruppo 4"/>
            <p:cNvGrpSpPr/>
            <p:nvPr/>
          </p:nvGrpSpPr>
          <p:grpSpPr>
            <a:xfrm>
              <a:off x="4580700" y="1681035"/>
              <a:ext cx="1863385" cy="1962559"/>
              <a:chOff x="2629785" y="2434053"/>
              <a:chExt cx="1863385" cy="1962559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9785" y="2682112"/>
                <a:ext cx="1333500" cy="1714500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26" t="8018" r="7803" b="11811"/>
              <a:stretch/>
            </p:blipFill>
            <p:spPr>
              <a:xfrm>
                <a:off x="3773170" y="2434053"/>
                <a:ext cx="720000" cy="720000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threePt" dir="t"/>
              </a:scene3d>
            </p:spPr>
          </p:pic>
        </p:grpSp>
        <p:sp>
          <p:nvSpPr>
            <p:cNvPr id="6" name="Ovale 5"/>
            <p:cNvSpPr/>
            <p:nvPr/>
          </p:nvSpPr>
          <p:spPr>
            <a:xfrm>
              <a:off x="5505131" y="2325045"/>
              <a:ext cx="216000" cy="21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1897" y="3573016"/>
            <a:ext cx="7040543" cy="262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onnettore 1 26"/>
          <p:cNvCxnSpPr/>
          <p:nvPr/>
        </p:nvCxnSpPr>
        <p:spPr>
          <a:xfrm flipV="1">
            <a:off x="1128184" y="1750963"/>
            <a:ext cx="6578215" cy="138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1141832" y="1624963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2762977" y="1624963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7710964" y="1629507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4283968" y="2341017"/>
            <a:ext cx="193539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Prelievo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ematico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2" name="Connettore 1 31"/>
          <p:cNvCxnSpPr/>
          <p:nvPr/>
        </p:nvCxnSpPr>
        <p:spPr>
          <a:xfrm>
            <a:off x="3987113" y="1630230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5859321" y="1630230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402937" y="1285340"/>
            <a:ext cx="8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GG 5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3555065" y="1270190"/>
            <a:ext cx="8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GG 10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5407534" y="1270190"/>
            <a:ext cx="8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GG 15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7279742" y="1270190"/>
            <a:ext cx="8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GG 20</a:t>
            </a:r>
            <a:endParaRPr lang="en-US" dirty="0"/>
          </a:p>
        </p:txBody>
      </p:sp>
      <p:sp>
        <p:nvSpPr>
          <p:cNvPr id="38" name="Parentesi quadra chiusa 37"/>
          <p:cNvSpPr/>
          <p:nvPr/>
        </p:nvSpPr>
        <p:spPr>
          <a:xfrm rot="5400000">
            <a:off x="5123496" y="-377715"/>
            <a:ext cx="214918" cy="4950889"/>
          </a:xfrm>
          <a:prstGeom prst="rightBracke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sellaDiTesto 38"/>
          <p:cNvSpPr txBox="1"/>
          <p:nvPr/>
        </p:nvSpPr>
        <p:spPr>
          <a:xfrm>
            <a:off x="170689" y="1814400"/>
            <a:ext cx="195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Iniezione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cellule</a:t>
            </a:r>
          </a:p>
        </p:txBody>
      </p:sp>
    </p:spTree>
    <p:extLst>
      <p:ext uri="{BB962C8B-B14F-4D97-AF65-F5344CB8AC3E}">
        <p14:creationId xmlns:p14="http://schemas.microsoft.com/office/powerpoint/2010/main" val="1436766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2664" y="718592"/>
            <a:ext cx="8305800" cy="838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4b. Caratterizzazione di un modello animale</a:t>
            </a:r>
          </a:p>
        </p:txBody>
      </p:sp>
      <p:sp>
        <p:nvSpPr>
          <p:cNvPr id="3" name="Rettangolo 2"/>
          <p:cNvSpPr/>
          <p:nvPr/>
        </p:nvSpPr>
        <p:spPr>
          <a:xfrm>
            <a:off x="2987824" y="70520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</a:p>
        </p:txBody>
      </p:sp>
      <p:cxnSp>
        <p:nvCxnSpPr>
          <p:cNvPr id="12" name="Connettore 1 11"/>
          <p:cNvCxnSpPr/>
          <p:nvPr/>
        </p:nvCxnSpPr>
        <p:spPr>
          <a:xfrm flipV="1">
            <a:off x="1128184" y="1750963"/>
            <a:ext cx="6578215" cy="138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1141832" y="1624963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762977" y="1624963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7710964" y="1629507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4275145" y="2341018"/>
            <a:ext cx="273630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Sacrificio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di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animali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Espianto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degli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organi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Purificazione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cellule</a:t>
            </a:r>
          </a:p>
        </p:txBody>
      </p:sp>
      <p:cxnSp>
        <p:nvCxnSpPr>
          <p:cNvPr id="18" name="Connettore 1 17"/>
          <p:cNvCxnSpPr/>
          <p:nvPr/>
        </p:nvCxnSpPr>
        <p:spPr>
          <a:xfrm>
            <a:off x="3987113" y="1630230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5859321" y="1630230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402937" y="1285340"/>
            <a:ext cx="8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GG 5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555065" y="1270190"/>
            <a:ext cx="8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GG 10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407534" y="1270190"/>
            <a:ext cx="8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GG 15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279742" y="1270190"/>
            <a:ext cx="8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GG 20</a:t>
            </a:r>
            <a:endParaRPr lang="en-US" dirty="0"/>
          </a:p>
        </p:txBody>
      </p:sp>
      <p:sp>
        <p:nvSpPr>
          <p:cNvPr id="24" name="Parentesi quadra chiusa 23"/>
          <p:cNvSpPr/>
          <p:nvPr/>
        </p:nvSpPr>
        <p:spPr>
          <a:xfrm rot="5400000">
            <a:off x="5123496" y="-377715"/>
            <a:ext cx="214918" cy="4950889"/>
          </a:xfrm>
          <a:prstGeom prst="rightBracke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uppo 25"/>
          <p:cNvGrpSpPr/>
          <p:nvPr/>
        </p:nvGrpSpPr>
        <p:grpSpPr>
          <a:xfrm>
            <a:off x="3636352" y="3438646"/>
            <a:ext cx="4104000" cy="2933036"/>
            <a:chOff x="3708360" y="3438646"/>
            <a:chExt cx="4104000" cy="2933036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49" r="-1440"/>
            <a:stretch/>
          </p:blipFill>
          <p:spPr>
            <a:xfrm>
              <a:off x="3708360" y="3438646"/>
              <a:ext cx="4104000" cy="2933036"/>
            </a:xfrm>
            <a:prstGeom prst="rect">
              <a:avLst/>
            </a:prstGeom>
          </p:spPr>
        </p:pic>
        <p:sp>
          <p:nvSpPr>
            <p:cNvPr id="25" name="Rettangolo 24"/>
            <p:cNvSpPr/>
            <p:nvPr/>
          </p:nvSpPr>
          <p:spPr>
            <a:xfrm>
              <a:off x="3836522" y="5301208"/>
              <a:ext cx="865142" cy="10704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15287" flipH="1">
              <a:off x="4027096" y="5667105"/>
              <a:ext cx="883958" cy="441979"/>
            </a:xfrm>
            <a:prstGeom prst="rect">
              <a:avLst/>
            </a:prstGeom>
          </p:spPr>
        </p:pic>
      </p:grpSp>
      <p:grpSp>
        <p:nvGrpSpPr>
          <p:cNvPr id="28" name="Gruppo 27"/>
          <p:cNvGrpSpPr/>
          <p:nvPr/>
        </p:nvGrpSpPr>
        <p:grpSpPr>
          <a:xfrm>
            <a:off x="63434" y="2276872"/>
            <a:ext cx="1863385" cy="1962559"/>
            <a:chOff x="4580700" y="1681035"/>
            <a:chExt cx="1863385" cy="1962559"/>
          </a:xfrm>
        </p:grpSpPr>
        <p:grpSp>
          <p:nvGrpSpPr>
            <p:cNvPr id="29" name="Gruppo 28"/>
            <p:cNvGrpSpPr/>
            <p:nvPr/>
          </p:nvGrpSpPr>
          <p:grpSpPr>
            <a:xfrm>
              <a:off x="4580700" y="1681035"/>
              <a:ext cx="1863385" cy="1962559"/>
              <a:chOff x="2629785" y="2434053"/>
              <a:chExt cx="1863385" cy="1962559"/>
            </a:xfrm>
          </p:grpSpPr>
          <p:pic>
            <p:nvPicPr>
              <p:cNvPr id="31" name="Immagin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9785" y="2682112"/>
                <a:ext cx="1333500" cy="1714500"/>
              </a:xfrm>
              <a:prstGeom prst="rect">
                <a:avLst/>
              </a:prstGeom>
            </p:spPr>
          </p:pic>
          <p:pic>
            <p:nvPicPr>
              <p:cNvPr id="32" name="Immagine 31"/>
              <p:cNvPicPr>
                <a:picLocks noChangeAspect="1"/>
              </p:cNvPicPr>
              <p:nvPr/>
            </p:nvPicPr>
            <p:blipFill rotWithShape="1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26" t="8018" r="7803" b="11811"/>
              <a:stretch/>
            </p:blipFill>
            <p:spPr>
              <a:xfrm>
                <a:off x="3773170" y="2434053"/>
                <a:ext cx="720000" cy="720000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threePt" dir="t"/>
              </a:scene3d>
            </p:spPr>
          </p:pic>
        </p:grpSp>
        <p:sp>
          <p:nvSpPr>
            <p:cNvPr id="30" name="Ovale 29"/>
            <p:cNvSpPr/>
            <p:nvPr/>
          </p:nvSpPr>
          <p:spPr>
            <a:xfrm>
              <a:off x="5505131" y="2325045"/>
              <a:ext cx="216000" cy="21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170689" y="1814400"/>
            <a:ext cx="195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Iniezione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cellule</a:t>
            </a:r>
          </a:p>
        </p:txBody>
      </p:sp>
    </p:spTree>
    <p:extLst>
      <p:ext uri="{BB962C8B-B14F-4D97-AF65-F5344CB8AC3E}">
        <p14:creationId xmlns:p14="http://schemas.microsoft.com/office/powerpoint/2010/main" val="374343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2664" y="718592"/>
            <a:ext cx="8305800" cy="838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4b. Caratterizzazione di un modello animale</a:t>
            </a:r>
          </a:p>
        </p:txBody>
      </p:sp>
      <p:sp>
        <p:nvSpPr>
          <p:cNvPr id="3" name="Rettangolo 2"/>
          <p:cNvSpPr/>
          <p:nvPr/>
        </p:nvSpPr>
        <p:spPr>
          <a:xfrm>
            <a:off x="2987824" y="70520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</a:p>
        </p:txBody>
      </p:sp>
      <p:cxnSp>
        <p:nvCxnSpPr>
          <p:cNvPr id="12" name="Connettore 1 11"/>
          <p:cNvCxnSpPr/>
          <p:nvPr/>
        </p:nvCxnSpPr>
        <p:spPr>
          <a:xfrm flipV="1">
            <a:off x="1128184" y="1750963"/>
            <a:ext cx="6578215" cy="138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1141832" y="1624963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762977" y="1624963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7710964" y="1629507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4275145" y="2341018"/>
            <a:ext cx="273630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Sacrificio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di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animali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Espianto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degli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organi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Purificazione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cellule</a:t>
            </a:r>
          </a:p>
        </p:txBody>
      </p:sp>
      <p:cxnSp>
        <p:nvCxnSpPr>
          <p:cNvPr id="18" name="Connettore 1 17"/>
          <p:cNvCxnSpPr/>
          <p:nvPr/>
        </p:nvCxnSpPr>
        <p:spPr>
          <a:xfrm>
            <a:off x="3987113" y="1630230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5859321" y="1630230"/>
            <a:ext cx="0" cy="25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402937" y="1285340"/>
            <a:ext cx="8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GG 5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555065" y="1270190"/>
            <a:ext cx="8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GG 10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407534" y="1270190"/>
            <a:ext cx="8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GG 15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279742" y="1270190"/>
            <a:ext cx="8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GG 20</a:t>
            </a:r>
            <a:endParaRPr lang="en-US" dirty="0"/>
          </a:p>
        </p:txBody>
      </p:sp>
      <p:sp>
        <p:nvSpPr>
          <p:cNvPr id="24" name="Parentesi quadra chiusa 23"/>
          <p:cNvSpPr/>
          <p:nvPr/>
        </p:nvSpPr>
        <p:spPr>
          <a:xfrm rot="5400000">
            <a:off x="5123496" y="-377715"/>
            <a:ext cx="214918" cy="4950889"/>
          </a:xfrm>
          <a:prstGeom prst="rightBracke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po 9"/>
          <p:cNvGrpSpPr/>
          <p:nvPr/>
        </p:nvGrpSpPr>
        <p:grpSpPr>
          <a:xfrm>
            <a:off x="1080120" y="3540903"/>
            <a:ext cx="7884368" cy="3128457"/>
            <a:chOff x="1259632" y="3684919"/>
            <a:chExt cx="7884368" cy="3128457"/>
          </a:xfrm>
        </p:grpSpPr>
        <p:graphicFrame>
          <p:nvGraphicFramePr>
            <p:cNvPr id="26" name="Grafico 25"/>
            <p:cNvGraphicFramePr/>
            <p:nvPr/>
          </p:nvGraphicFramePr>
          <p:xfrm>
            <a:off x="1259632" y="3684919"/>
            <a:ext cx="7776864" cy="31284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CasellaDiTesto 8"/>
            <p:cNvSpPr txBox="1"/>
            <p:nvPr/>
          </p:nvSpPr>
          <p:spPr>
            <a:xfrm>
              <a:off x="8316416" y="4941169"/>
              <a:ext cx="8275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Cell A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8316416" y="5229200"/>
              <a:ext cx="8275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Cell B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7064342" y="6453336"/>
              <a:ext cx="8275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Times New Roman" charset="0"/>
                  <a:ea typeface="Times New Roman" charset="0"/>
                  <a:cs typeface="Times New Roman" charset="0"/>
                </a:rPr>
                <a:t>Sangue</a:t>
              </a:r>
              <a:endParaRPr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5886400" y="6456989"/>
              <a:ext cx="8275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Times New Roman" charset="0"/>
                  <a:ea typeface="Times New Roman" charset="0"/>
                  <a:cs typeface="Times New Roman" charset="0"/>
                </a:rPr>
                <a:t>Fegato</a:t>
              </a:r>
              <a:endParaRPr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4716016" y="6453336"/>
              <a:ext cx="8275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Times New Roman" charset="0"/>
                  <a:ea typeface="Times New Roman" charset="0"/>
                  <a:cs typeface="Times New Roman" charset="0"/>
                </a:rPr>
                <a:t>Milza</a:t>
              </a:r>
              <a:endParaRPr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3419872" y="6453336"/>
              <a:ext cx="13681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err="1">
                  <a:latin typeface="Times New Roman" charset="0"/>
                  <a:ea typeface="Times New Roman" charset="0"/>
                  <a:cs typeface="Times New Roman" charset="0"/>
                </a:rPr>
                <a:t>Midollo</a:t>
              </a:r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1400" dirty="0" err="1">
                  <a:latin typeface="Times New Roman" charset="0"/>
                  <a:ea typeface="Times New Roman" charset="0"/>
                  <a:cs typeface="Times New Roman" charset="0"/>
                </a:rPr>
                <a:t>osseo</a:t>
              </a:r>
              <a:endParaRPr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2053393" y="6453336"/>
              <a:ext cx="143848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err="1">
                  <a:latin typeface="Times New Roman" charset="0"/>
                  <a:ea typeface="Times New Roman" charset="0"/>
                  <a:cs typeface="Times New Roman" charset="0"/>
                </a:rPr>
                <a:t>Midollo</a:t>
              </a:r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1400" dirty="0" err="1">
                  <a:latin typeface="Times New Roman" charset="0"/>
                  <a:ea typeface="Times New Roman" charset="0"/>
                  <a:cs typeface="Times New Roman" charset="0"/>
                </a:rPr>
                <a:t>spinale</a:t>
              </a:r>
              <a:endParaRPr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34" name="Immagin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04" y="2002532"/>
            <a:ext cx="1333500" cy="1714500"/>
          </a:xfrm>
          <a:prstGeom prst="rect">
            <a:avLst/>
          </a:prstGeom>
        </p:spPr>
      </p:pic>
      <p:sp>
        <p:nvSpPr>
          <p:cNvPr id="35" name="Ovale 34"/>
          <p:cNvSpPr/>
          <p:nvPr/>
        </p:nvSpPr>
        <p:spPr>
          <a:xfrm>
            <a:off x="8413111" y="2253343"/>
            <a:ext cx="216000" cy="216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e 35"/>
          <p:cNvSpPr/>
          <p:nvPr/>
        </p:nvSpPr>
        <p:spPr>
          <a:xfrm>
            <a:off x="8675873" y="2421509"/>
            <a:ext cx="216000" cy="216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e 36"/>
          <p:cNvSpPr/>
          <p:nvPr/>
        </p:nvSpPr>
        <p:spPr>
          <a:xfrm>
            <a:off x="8376320" y="2516104"/>
            <a:ext cx="216000" cy="216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e 37"/>
          <p:cNvSpPr/>
          <p:nvPr/>
        </p:nvSpPr>
        <p:spPr>
          <a:xfrm>
            <a:off x="8565511" y="2736823"/>
            <a:ext cx="216000" cy="216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e 42"/>
          <p:cNvSpPr/>
          <p:nvPr/>
        </p:nvSpPr>
        <p:spPr>
          <a:xfrm>
            <a:off x="8512957" y="2999585"/>
            <a:ext cx="216000" cy="216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uppo 38"/>
          <p:cNvGrpSpPr/>
          <p:nvPr/>
        </p:nvGrpSpPr>
        <p:grpSpPr>
          <a:xfrm>
            <a:off x="63434" y="2276872"/>
            <a:ext cx="1863385" cy="1962559"/>
            <a:chOff x="4580700" y="1681035"/>
            <a:chExt cx="1863385" cy="1962559"/>
          </a:xfrm>
        </p:grpSpPr>
        <p:grpSp>
          <p:nvGrpSpPr>
            <p:cNvPr id="40" name="Gruppo 39"/>
            <p:cNvGrpSpPr/>
            <p:nvPr/>
          </p:nvGrpSpPr>
          <p:grpSpPr>
            <a:xfrm>
              <a:off x="4580700" y="1681035"/>
              <a:ext cx="1863385" cy="1962559"/>
              <a:chOff x="2629785" y="2434053"/>
              <a:chExt cx="1863385" cy="1962559"/>
            </a:xfrm>
          </p:grpSpPr>
          <p:pic>
            <p:nvPicPr>
              <p:cNvPr id="42" name="Immagine 4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9785" y="2682112"/>
                <a:ext cx="1333500" cy="1714500"/>
              </a:xfrm>
              <a:prstGeom prst="rect">
                <a:avLst/>
              </a:prstGeom>
            </p:spPr>
          </p:pic>
          <p:pic>
            <p:nvPicPr>
              <p:cNvPr id="44" name="Immagine 43"/>
              <p:cNvPicPr>
                <a:picLocks noChangeAspect="1"/>
              </p:cNvPicPr>
              <p:nvPr/>
            </p:nvPicPr>
            <p:blipFill rotWithShape="1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26" t="8018" r="7803" b="11811"/>
              <a:stretch/>
            </p:blipFill>
            <p:spPr>
              <a:xfrm>
                <a:off x="3773170" y="2434053"/>
                <a:ext cx="720000" cy="720000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threePt" dir="t"/>
              </a:scene3d>
            </p:spPr>
          </p:pic>
        </p:grpSp>
        <p:sp>
          <p:nvSpPr>
            <p:cNvPr id="41" name="Ovale 40"/>
            <p:cNvSpPr/>
            <p:nvPr/>
          </p:nvSpPr>
          <p:spPr>
            <a:xfrm>
              <a:off x="5505131" y="2325045"/>
              <a:ext cx="216000" cy="21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170689" y="1814400"/>
            <a:ext cx="195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Iniezione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cellule</a:t>
            </a:r>
          </a:p>
        </p:txBody>
      </p:sp>
    </p:spTree>
    <p:extLst>
      <p:ext uri="{BB962C8B-B14F-4D97-AF65-F5344CB8AC3E}">
        <p14:creationId xmlns:p14="http://schemas.microsoft.com/office/powerpoint/2010/main" val="1713677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5B890B1-4A4F-3B41-895A-618461DEE359}"/>
              </a:ext>
            </a:extLst>
          </p:cNvPr>
          <p:cNvSpPr/>
          <p:nvPr/>
        </p:nvSpPr>
        <p:spPr>
          <a:xfrm>
            <a:off x="2987824" y="70520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97F03FF-7411-854B-902B-EDAEEB4FF5DF}"/>
              </a:ext>
            </a:extLst>
          </p:cNvPr>
          <p:cNvSpPr txBox="1">
            <a:spLocks noChangeArrowheads="1"/>
          </p:cNvSpPr>
          <p:nvPr/>
        </p:nvSpPr>
        <p:spPr>
          <a:xfrm>
            <a:off x="442664" y="718592"/>
            <a:ext cx="8305800" cy="947636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5. </a:t>
            </a:r>
            <a:r>
              <a:rPr lang="it-IT" sz="2400" dirty="0" err="1">
                <a:latin typeface="Times New Roman" charset="0"/>
                <a:ea typeface="Times New Roman" charset="0"/>
                <a:cs typeface="Times New Roman" charset="0"/>
              </a:rPr>
              <a:t>Yeast</a:t>
            </a: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 Display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E0B9752-A160-7A49-BE9E-F613D09F0657}"/>
              </a:ext>
            </a:extLst>
          </p:cNvPr>
          <p:cNvGrpSpPr>
            <a:grpSpLocks noChangeAspect="1"/>
          </p:cNvGrpSpPr>
          <p:nvPr/>
        </p:nvGrpSpPr>
        <p:grpSpPr>
          <a:xfrm>
            <a:off x="3779912" y="1573006"/>
            <a:ext cx="4305050" cy="4952338"/>
            <a:chOff x="2627784" y="1137692"/>
            <a:chExt cx="3888432" cy="4473080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B22504EF-F4E1-EA4B-B3EE-482C0E90F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0343"/>
            <a:stretch/>
          </p:blipFill>
          <p:spPr>
            <a:xfrm>
              <a:off x="2627784" y="1137692"/>
              <a:ext cx="3888432" cy="4473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32DA84DA-F195-E14E-90EE-97F6864EF321}"/>
                </a:ext>
              </a:extLst>
            </p:cNvPr>
            <p:cNvSpPr/>
            <p:nvPr/>
          </p:nvSpPr>
          <p:spPr>
            <a:xfrm>
              <a:off x="6400074" y="1915001"/>
              <a:ext cx="65039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98505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5B890B1-4A4F-3B41-895A-618461DEE359}"/>
              </a:ext>
            </a:extLst>
          </p:cNvPr>
          <p:cNvSpPr/>
          <p:nvPr/>
        </p:nvSpPr>
        <p:spPr>
          <a:xfrm>
            <a:off x="2987824" y="70520"/>
            <a:ext cx="321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APPLICAZIONI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97F03FF-7411-854B-902B-EDAEEB4FF5DF}"/>
              </a:ext>
            </a:extLst>
          </p:cNvPr>
          <p:cNvSpPr txBox="1">
            <a:spLocks noChangeArrowheads="1"/>
          </p:cNvSpPr>
          <p:nvPr/>
        </p:nvSpPr>
        <p:spPr>
          <a:xfrm>
            <a:off x="442664" y="718592"/>
            <a:ext cx="8305800" cy="119824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5. Batteri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8B819D0-0C80-7248-807A-CE6FCB672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0" t="15451" r="20075" b="11946"/>
          <a:stretch/>
        </p:blipFill>
        <p:spPr>
          <a:xfrm>
            <a:off x="2370940" y="908720"/>
            <a:ext cx="6358615" cy="468052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1BEA126-2413-F24A-9EA5-7FC0382C2690}"/>
              </a:ext>
            </a:extLst>
          </p:cNvPr>
          <p:cNvSpPr/>
          <p:nvPr/>
        </p:nvSpPr>
        <p:spPr>
          <a:xfrm>
            <a:off x="4860032" y="6510481"/>
            <a:ext cx="417646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5B616B"/>
                </a:solidFill>
              </a:rPr>
              <a:t>Tracy et al. </a:t>
            </a:r>
            <a:r>
              <a:rPr lang="it-IT" sz="1200" dirty="0" err="1">
                <a:solidFill>
                  <a:srgbClr val="5B616B"/>
                </a:solidFill>
              </a:rPr>
              <a:t>Curr</a:t>
            </a:r>
            <a:r>
              <a:rPr lang="it-IT" sz="1200" dirty="0">
                <a:solidFill>
                  <a:srgbClr val="5B616B"/>
                </a:solidFill>
              </a:rPr>
              <a:t> </a:t>
            </a:r>
            <a:r>
              <a:rPr lang="it-IT" sz="1200" dirty="0" err="1">
                <a:solidFill>
                  <a:srgbClr val="5B616B"/>
                </a:solidFill>
              </a:rPr>
              <a:t>Opin</a:t>
            </a:r>
            <a:r>
              <a:rPr lang="it-IT" sz="1200" dirty="0">
                <a:solidFill>
                  <a:srgbClr val="5B616B"/>
                </a:solidFill>
              </a:rPr>
              <a:t> </a:t>
            </a:r>
            <a:r>
              <a:rPr lang="it-IT" sz="1200" dirty="0" err="1">
                <a:solidFill>
                  <a:srgbClr val="5B616B"/>
                </a:solidFill>
              </a:rPr>
              <a:t>Biotechnol</a:t>
            </a:r>
            <a:r>
              <a:rPr lang="it-IT" sz="1200" dirty="0">
                <a:solidFill>
                  <a:srgbClr val="0071BC"/>
                </a:solidFill>
              </a:rPr>
              <a:t>. (</a:t>
            </a:r>
            <a:r>
              <a:rPr lang="it-IT" sz="1200" dirty="0">
                <a:solidFill>
                  <a:srgbClr val="5B616B"/>
                </a:solidFill>
              </a:rPr>
              <a:t>2010). 21(1):85-99.</a:t>
            </a:r>
          </a:p>
        </p:txBody>
      </p:sp>
    </p:spTree>
    <p:extLst>
      <p:ext uri="{BB962C8B-B14F-4D97-AF65-F5344CB8AC3E}">
        <p14:creationId xmlns:p14="http://schemas.microsoft.com/office/powerpoint/2010/main" val="1215692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40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985467912"/>
              </p:ext>
            </p:extLst>
          </p:nvPr>
        </p:nvGraphicFramePr>
        <p:xfrm>
          <a:off x="2627784" y="823689"/>
          <a:ext cx="4972050" cy="498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0" name="Immagine bitmap" r:id="rId4" imgW="4971429" imgH="4982270" progId="Paint.Picture">
                  <p:embed/>
                </p:oleObj>
              </mc:Choice>
              <mc:Fallback>
                <p:oleObj name="Immagine bitmap" r:id="rId4" imgW="4971429" imgH="498227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823689"/>
                        <a:ext cx="4972050" cy="498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2699792" y="184150"/>
            <a:ext cx="387061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it-IT" sz="3200" b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Il “Sorting </a:t>
            </a:r>
            <a:r>
              <a:rPr lang="en-US" altLang="it-IT" sz="3200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cellulare</a:t>
            </a:r>
            <a:r>
              <a:rPr lang="en-US" alt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”</a:t>
            </a:r>
            <a:endParaRPr lang="it-IT" altLang="it-IT" sz="32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7238819" y="2370509"/>
            <a:ext cx="144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it-IT" sz="1800" b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FALS sensor</a:t>
            </a:r>
            <a:endParaRPr lang="it-IT" altLang="it-IT" sz="1800" b="1">
              <a:solidFill>
                <a:srgbClr val="FF33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6513332" y="3084884"/>
            <a:ext cx="2204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it-IT" sz="1800">
                <a:latin typeface="Times New Roman" charset="0"/>
                <a:ea typeface="Times New Roman" charset="0"/>
                <a:cs typeface="Times New Roman" charset="0"/>
              </a:rPr>
              <a:t>Fluorescence detector</a:t>
            </a:r>
            <a:endParaRPr lang="it-IT" altLang="it-IT" sz="18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7103882" y="3867522"/>
            <a:ext cx="1739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it-IT" sz="1800">
                <a:latin typeface="Times New Roman" charset="0"/>
                <a:ea typeface="Times New Roman" charset="0"/>
                <a:cs typeface="Times New Roman" charset="0"/>
              </a:rPr>
              <a:t>Piastre cariche elettricamente</a:t>
            </a:r>
            <a:endParaRPr lang="it-IT" altLang="it-IT" sz="18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923928" y="5883994"/>
            <a:ext cx="4176464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it-IT" sz="1800" dirty="0">
                <a:latin typeface="Times New Roman" charset="0"/>
                <a:ea typeface="Times New Roman" charset="0"/>
                <a:cs typeface="Times New Roman" charset="0"/>
              </a:rPr>
              <a:t>Cellule </a:t>
            </a:r>
            <a:r>
              <a:rPr lang="en-US" altLang="it-IT" sz="1800" dirty="0" err="1">
                <a:latin typeface="Times New Roman" charset="0"/>
                <a:ea typeface="Times New Roman" charset="0"/>
                <a:cs typeface="Times New Roman" charset="0"/>
              </a:rPr>
              <a:t>singole</a:t>
            </a:r>
            <a:r>
              <a:rPr lang="en-US" altLang="it-IT" sz="1800" dirty="0">
                <a:latin typeface="Times New Roman" charset="0"/>
                <a:ea typeface="Times New Roman" charset="0"/>
                <a:cs typeface="Times New Roman" charset="0"/>
              </a:rPr>
              <a:t> separate </a:t>
            </a:r>
            <a:r>
              <a:rPr lang="en-US" altLang="it-IT" sz="1800" dirty="0" err="1">
                <a:latin typeface="Times New Roman" charset="0"/>
                <a:ea typeface="Times New Roman" charset="0"/>
                <a:cs typeface="Times New Roman" charset="0"/>
              </a:rPr>
              <a:t>dentro</a:t>
            </a:r>
            <a:r>
              <a:rPr lang="en-US" altLang="it-IT" sz="1800" dirty="0">
                <a:latin typeface="Times New Roman" charset="0"/>
                <a:ea typeface="Times New Roman" charset="0"/>
                <a:cs typeface="Times New Roman" charset="0"/>
              </a:rPr>
              <a:t> diverse </a:t>
            </a:r>
            <a:r>
              <a:rPr lang="en-US" altLang="it-IT" sz="1800" dirty="0" err="1">
                <a:latin typeface="Times New Roman" charset="0"/>
                <a:ea typeface="Times New Roman" charset="0"/>
                <a:cs typeface="Times New Roman" charset="0"/>
              </a:rPr>
              <a:t>provette</a:t>
            </a:r>
            <a:endParaRPr lang="it-IT" altLang="it-IT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467544" y="2028078"/>
            <a:ext cx="235192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it-IT" sz="3200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FACS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it-IT" sz="3200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altLang="it-IT" sz="3200" dirty="0">
                <a:latin typeface="Times New Roman" charset="0"/>
                <a:ea typeface="Times New Roman" charset="0"/>
                <a:cs typeface="Times New Roman" charset="0"/>
              </a:rPr>
              <a:t>luorescence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it-IT" sz="3200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altLang="it-IT" sz="3200" dirty="0">
                <a:latin typeface="Times New Roman" charset="0"/>
                <a:ea typeface="Times New Roman" charset="0"/>
                <a:cs typeface="Times New Roman" charset="0"/>
              </a:rPr>
              <a:t>ctivated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it-IT" sz="3200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altLang="it-IT" sz="3200" dirty="0">
                <a:latin typeface="Times New Roman" charset="0"/>
                <a:ea typeface="Times New Roman" charset="0"/>
                <a:cs typeface="Times New Roman" charset="0"/>
              </a:rPr>
              <a:t>ell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it-IT" sz="3200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altLang="it-IT" sz="3200" dirty="0">
                <a:latin typeface="Times New Roman" charset="0"/>
                <a:ea typeface="Times New Roman" charset="0"/>
                <a:cs typeface="Times New Roman" charset="0"/>
              </a:rPr>
              <a:t>orting</a:t>
            </a:r>
            <a:endParaRPr lang="it-IT" altLang="it-IT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Stella a 5 punte 1"/>
          <p:cNvSpPr/>
          <p:nvPr/>
        </p:nvSpPr>
        <p:spPr>
          <a:xfrm>
            <a:off x="5292080" y="4077072"/>
            <a:ext cx="144016" cy="143768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ella a 5 punte 9"/>
          <p:cNvSpPr/>
          <p:nvPr/>
        </p:nvSpPr>
        <p:spPr>
          <a:xfrm>
            <a:off x="5508104" y="3095507"/>
            <a:ext cx="144016" cy="143768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ella a 5 punte 10"/>
          <p:cNvSpPr/>
          <p:nvPr/>
        </p:nvSpPr>
        <p:spPr>
          <a:xfrm>
            <a:off x="5070707" y="4274188"/>
            <a:ext cx="144016" cy="143768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ella a 5 punte 11"/>
          <p:cNvSpPr/>
          <p:nvPr/>
        </p:nvSpPr>
        <p:spPr>
          <a:xfrm>
            <a:off x="5246914" y="4449869"/>
            <a:ext cx="144016" cy="143768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ella a 5 punte 12"/>
          <p:cNvSpPr/>
          <p:nvPr/>
        </p:nvSpPr>
        <p:spPr>
          <a:xfrm>
            <a:off x="5318922" y="2892964"/>
            <a:ext cx="144016" cy="143768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ella a 5 punte 13"/>
          <p:cNvSpPr/>
          <p:nvPr/>
        </p:nvSpPr>
        <p:spPr>
          <a:xfrm>
            <a:off x="5540761" y="2667957"/>
            <a:ext cx="144016" cy="143768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ella a 5 punte 14"/>
          <p:cNvSpPr/>
          <p:nvPr/>
        </p:nvSpPr>
        <p:spPr>
          <a:xfrm>
            <a:off x="6067400" y="4077072"/>
            <a:ext cx="144016" cy="14376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ella a 5 punte 15"/>
          <p:cNvSpPr/>
          <p:nvPr/>
        </p:nvSpPr>
        <p:spPr>
          <a:xfrm>
            <a:off x="6144829" y="4400433"/>
            <a:ext cx="144016" cy="14376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ella a 5 punte 16"/>
          <p:cNvSpPr/>
          <p:nvPr/>
        </p:nvSpPr>
        <p:spPr>
          <a:xfrm>
            <a:off x="5841918" y="4373240"/>
            <a:ext cx="144016" cy="14376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ella a 5 punte 17"/>
          <p:cNvSpPr/>
          <p:nvPr/>
        </p:nvSpPr>
        <p:spPr>
          <a:xfrm>
            <a:off x="6680596" y="5149180"/>
            <a:ext cx="144016" cy="14376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ella a 5 punte 18"/>
          <p:cNvSpPr/>
          <p:nvPr/>
        </p:nvSpPr>
        <p:spPr>
          <a:xfrm>
            <a:off x="6828287" y="5333454"/>
            <a:ext cx="144016" cy="14376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ella a 5 punte 19"/>
          <p:cNvSpPr/>
          <p:nvPr/>
        </p:nvSpPr>
        <p:spPr>
          <a:xfrm>
            <a:off x="6604992" y="5373464"/>
            <a:ext cx="144016" cy="14376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ella a 5 punte 20"/>
          <p:cNvSpPr/>
          <p:nvPr/>
        </p:nvSpPr>
        <p:spPr>
          <a:xfrm>
            <a:off x="4656028" y="5193439"/>
            <a:ext cx="144016" cy="143768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ella a 5 punte 22"/>
          <p:cNvSpPr/>
          <p:nvPr/>
        </p:nvSpPr>
        <p:spPr>
          <a:xfrm>
            <a:off x="4512012" y="5259440"/>
            <a:ext cx="144016" cy="143768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21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ikitavsurpatne.yolasite.com/resources/Flow-cytometry-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46" y="1448780"/>
            <a:ext cx="4336850" cy="466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32"/>
          <p:cNvSpPr>
            <a:spLocks noChangeArrowheads="1"/>
          </p:cNvSpPr>
          <p:nvPr/>
        </p:nvSpPr>
        <p:spPr bwMode="auto">
          <a:xfrm>
            <a:off x="467544" y="1052736"/>
            <a:ext cx="410445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La </a:t>
            </a:r>
            <a:r>
              <a:rPr lang="it-IT" altLang="it-IT" sz="2400" b="1" dirty="0" err="1">
                <a:latin typeface="Times New Roman" charset="0"/>
                <a:ea typeface="Times New Roman" charset="0"/>
                <a:cs typeface="Times New Roman" charset="0"/>
              </a:rPr>
              <a:t>citometria</a:t>
            </a:r>
            <a:r>
              <a:rPr lang="it-IT" altLang="it-IT" sz="2400" b="1" dirty="0">
                <a:latin typeface="Times New Roman" charset="0"/>
                <a:ea typeface="Times New Roman" charset="0"/>
                <a:cs typeface="Times New Roman" charset="0"/>
              </a:rPr>
              <a:t> a flusso 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è una</a:t>
            </a:r>
          </a:p>
          <a:p>
            <a:pPr algn="just"/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metodica per l’analisi e</a:t>
            </a:r>
          </a:p>
          <a:p>
            <a:pPr algn="just"/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caratterizzazione di particelle</a:t>
            </a:r>
          </a:p>
          <a:p>
            <a:pPr algn="just"/>
            <a:r>
              <a:rPr lang="it-IT" altLang="it-IT" sz="2400" dirty="0" err="1">
                <a:latin typeface="Times New Roman" charset="0"/>
                <a:ea typeface="Times New Roman" charset="0"/>
                <a:cs typeface="Times New Roman" charset="0"/>
              </a:rPr>
              <a:t>microniche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, soprattutto di</a:t>
            </a:r>
          </a:p>
          <a:p>
            <a:pPr algn="just"/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origine biologica.</a:t>
            </a:r>
          </a:p>
        </p:txBody>
      </p:sp>
      <p:sp>
        <p:nvSpPr>
          <p:cNvPr id="5" name="Rectangle 1034"/>
          <p:cNvSpPr>
            <a:spLocks noChangeArrowheads="1"/>
          </p:cNvSpPr>
          <p:nvPr/>
        </p:nvSpPr>
        <p:spPr bwMode="auto">
          <a:xfrm>
            <a:off x="323528" y="3645024"/>
            <a:ext cx="4176464" cy="272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Una </a:t>
            </a:r>
            <a:r>
              <a:rPr lang="it-IT" altLang="it-IT" sz="2400" b="1" dirty="0">
                <a:latin typeface="Times New Roman" charset="0"/>
                <a:ea typeface="Times New Roman" charset="0"/>
                <a:cs typeface="Times New Roman" charset="0"/>
              </a:rPr>
              <a:t>sospensione di particelle </a:t>
            </a:r>
            <a:r>
              <a:rPr lang="it-IT" altLang="it-IT" sz="2400" dirty="0">
                <a:latin typeface="Times New Roman" charset="0"/>
                <a:ea typeface="Times New Roman" charset="0"/>
                <a:cs typeface="Times New Roman" charset="0"/>
              </a:rPr>
              <a:t>(ad esempio cellule) viene convogliata da un sistema fluidico laminare di trasporto in un capillare fino al punto di misura.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2514C8B-F522-AD4C-904A-6725D556393E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44624"/>
            <a:ext cx="7924800" cy="1276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it-IT" altLang="it-IT" sz="3200" b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CITOMETRIA A FLUSSO </a:t>
            </a:r>
            <a:endParaRPr lang="it-IT" altLang="it-IT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007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Box 112"/>
          <p:cNvSpPr txBox="1"/>
          <p:nvPr/>
        </p:nvSpPr>
        <p:spPr>
          <a:xfrm>
            <a:off x="7179253" y="2847390"/>
            <a:ext cx="1869038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latin typeface="Times New Roman" charset="0"/>
                <a:ea typeface="Times New Roman" charset="0"/>
                <a:cs typeface="Times New Roman" charset="0"/>
              </a:rPr>
              <a:t>Charge </a:t>
            </a:r>
            <a:r>
              <a:rPr lang="pt-PT" sz="1600" b="1" dirty="0" err="1">
                <a:latin typeface="Times New Roman" charset="0"/>
                <a:ea typeface="Times New Roman" charset="0"/>
                <a:cs typeface="Times New Roman" charset="0"/>
              </a:rPr>
              <a:t>Drop</a:t>
            </a:r>
            <a:endParaRPr lang="pt-PT" sz="16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pt-PT" sz="1200" dirty="0" err="1">
                <a:latin typeface="Times New Roman" charset="0"/>
                <a:ea typeface="Times New Roman" charset="0"/>
                <a:cs typeface="Times New Roman" charset="0"/>
              </a:rPr>
              <a:t>With</a:t>
            </a:r>
            <a:r>
              <a:rPr lang="pt-PT" sz="1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PT" sz="1200" dirty="0" err="1">
                <a:latin typeface="Times New Roman" charset="0"/>
                <a:ea typeface="Times New Roman" charset="0"/>
                <a:cs typeface="Times New Roman" charset="0"/>
              </a:rPr>
              <a:t>particle</a:t>
            </a:r>
            <a:r>
              <a:rPr lang="pt-PT" sz="1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PT" sz="1200" dirty="0" err="1"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PT" sz="1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PT" sz="1200" dirty="0" err="1">
                <a:latin typeface="Times New Roman" charset="0"/>
                <a:ea typeface="Times New Roman" charset="0"/>
                <a:cs typeface="Times New Roman" charset="0"/>
              </a:rPr>
              <a:t>interest</a:t>
            </a:r>
            <a:endParaRPr lang="pt-PT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pt-PT" sz="1200" dirty="0" err="1">
                <a:latin typeface="Times New Roman" charset="0"/>
                <a:ea typeface="Times New Roman" charset="0"/>
                <a:cs typeface="Times New Roman" charset="0"/>
              </a:rPr>
              <a:t>Through</a:t>
            </a:r>
            <a:r>
              <a:rPr lang="pt-PT" sz="1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PT" sz="1200" dirty="0" err="1">
                <a:latin typeface="Times New Roman" charset="0"/>
                <a:ea typeface="Times New Roman" charset="0"/>
                <a:cs typeface="Times New Roman" charset="0"/>
              </a:rPr>
              <a:t>application</a:t>
            </a:r>
            <a:r>
              <a:rPr lang="pt-PT" sz="1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PT" sz="1200" dirty="0" err="1"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PT" sz="1200" dirty="0">
                <a:latin typeface="Times New Roman" charset="0"/>
                <a:ea typeface="Times New Roman" charset="0"/>
                <a:cs typeface="Times New Roman" charset="0"/>
              </a:rPr>
              <a:t> a </a:t>
            </a:r>
            <a:r>
              <a:rPr lang="pt-PT" sz="1200" dirty="0" err="1">
                <a:latin typeface="Times New Roman" charset="0"/>
                <a:ea typeface="Times New Roman" charset="0"/>
                <a:cs typeface="Times New Roman" charset="0"/>
              </a:rPr>
              <a:t>voltage</a:t>
            </a:r>
            <a:endParaRPr lang="pt-PT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552450" y="1957378"/>
            <a:ext cx="350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Physical separation </a:t>
            </a:r>
          </a:p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of a cell or particle of interest </a:t>
            </a:r>
          </a:p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from a 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heterogeneous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suspension</a:t>
            </a:r>
          </a:p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of cells or particles.</a:t>
            </a:r>
            <a:endParaRPr lang="pt-PT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2699792" y="184150"/>
            <a:ext cx="387061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it-IT" sz="3200" b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Il “Sorting </a:t>
            </a:r>
            <a:r>
              <a:rPr lang="en-US" altLang="it-IT" sz="3200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cellulare</a:t>
            </a:r>
            <a:r>
              <a:rPr lang="en-US" altLang="it-IT" sz="32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”</a:t>
            </a:r>
            <a:endParaRPr lang="it-IT" altLang="it-IT" sz="32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1" name="TextBox 112"/>
          <p:cNvSpPr txBox="1"/>
          <p:nvPr/>
        </p:nvSpPr>
        <p:spPr>
          <a:xfrm>
            <a:off x="7164288" y="1938898"/>
            <a:ext cx="186903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dirty="0" err="1">
                <a:latin typeface="Times New Roman" charset="0"/>
                <a:ea typeface="Times New Roman" charset="0"/>
                <a:cs typeface="Times New Roman" charset="0"/>
              </a:rPr>
              <a:t>Interrogation</a:t>
            </a:r>
            <a:r>
              <a:rPr lang="pt-PT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PT" b="1" dirty="0" err="1">
                <a:latin typeface="Times New Roman" charset="0"/>
                <a:ea typeface="Times New Roman" charset="0"/>
                <a:cs typeface="Times New Roman" charset="0"/>
              </a:rPr>
              <a:t>point</a:t>
            </a:r>
            <a:endParaRPr lang="pt-PT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2" name="Group 105"/>
          <p:cNvGrpSpPr/>
          <p:nvPr/>
        </p:nvGrpSpPr>
        <p:grpSpPr>
          <a:xfrm rot="19740913">
            <a:off x="6021343" y="5801275"/>
            <a:ext cx="391064" cy="683503"/>
            <a:chOff x="6617371" y="5977100"/>
            <a:chExt cx="391064" cy="880900"/>
          </a:xfrm>
        </p:grpSpPr>
        <p:sp>
          <p:nvSpPr>
            <p:cNvPr id="63" name="Rounded Rectangle 103"/>
            <p:cNvSpPr/>
            <p:nvPr/>
          </p:nvSpPr>
          <p:spPr>
            <a:xfrm>
              <a:off x="6648091" y="5995358"/>
              <a:ext cx="304800" cy="86264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5" name="Rectangle 104"/>
            <p:cNvSpPr/>
            <p:nvPr/>
          </p:nvSpPr>
          <p:spPr>
            <a:xfrm>
              <a:off x="6617371" y="5977100"/>
              <a:ext cx="391064" cy="77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66" name="Group 90"/>
          <p:cNvGrpSpPr/>
          <p:nvPr/>
        </p:nvGrpSpPr>
        <p:grpSpPr>
          <a:xfrm>
            <a:off x="5201507" y="1640255"/>
            <a:ext cx="244627" cy="2049573"/>
            <a:chOff x="4420837" y="4129959"/>
            <a:chExt cx="244627" cy="2049573"/>
          </a:xfrm>
        </p:grpSpPr>
        <p:sp>
          <p:nvSpPr>
            <p:cNvPr id="67" name="Teardrop 25"/>
            <p:cNvSpPr/>
            <p:nvPr/>
          </p:nvSpPr>
          <p:spPr>
            <a:xfrm rot="18865402">
              <a:off x="4420839" y="5212929"/>
              <a:ext cx="244625" cy="2446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8" name="Teardrop 26"/>
            <p:cNvSpPr/>
            <p:nvPr/>
          </p:nvSpPr>
          <p:spPr>
            <a:xfrm rot="18865402">
              <a:off x="4420839" y="5573919"/>
              <a:ext cx="244625" cy="2446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9" name="Teardrop 76"/>
            <p:cNvSpPr/>
            <p:nvPr/>
          </p:nvSpPr>
          <p:spPr>
            <a:xfrm rot="18865402">
              <a:off x="4420839" y="5934907"/>
              <a:ext cx="244625" cy="2446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0" name="Teardrop 83"/>
            <p:cNvSpPr/>
            <p:nvPr/>
          </p:nvSpPr>
          <p:spPr>
            <a:xfrm rot="18865402">
              <a:off x="4420837" y="4490949"/>
              <a:ext cx="244625" cy="2446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1" name="Teardrop 84"/>
            <p:cNvSpPr/>
            <p:nvPr/>
          </p:nvSpPr>
          <p:spPr>
            <a:xfrm rot="18865402">
              <a:off x="4420838" y="4851939"/>
              <a:ext cx="244625" cy="2446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2" name="Teardrop 85"/>
            <p:cNvSpPr/>
            <p:nvPr/>
          </p:nvSpPr>
          <p:spPr>
            <a:xfrm rot="18865402">
              <a:off x="4420838" y="4129959"/>
              <a:ext cx="244625" cy="2446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73" name="Rounded Rectangle 82"/>
          <p:cNvSpPr/>
          <p:nvPr/>
        </p:nvSpPr>
        <p:spPr>
          <a:xfrm>
            <a:off x="5185354" y="2138135"/>
            <a:ext cx="277049" cy="1549150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4" name="Flowchart: Manual Operation 12"/>
          <p:cNvSpPr/>
          <p:nvPr/>
        </p:nvSpPr>
        <p:spPr>
          <a:xfrm>
            <a:off x="4983199" y="1534884"/>
            <a:ext cx="666652" cy="666652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5" name="Rounded Rectangle 13"/>
          <p:cNvSpPr/>
          <p:nvPr/>
        </p:nvSpPr>
        <p:spPr>
          <a:xfrm>
            <a:off x="5185354" y="2090427"/>
            <a:ext cx="277049" cy="16127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6" name="Teardrop 16"/>
          <p:cNvSpPr/>
          <p:nvPr/>
        </p:nvSpPr>
        <p:spPr>
          <a:xfrm rot="18865402">
            <a:off x="5201510" y="3418831"/>
            <a:ext cx="244625" cy="244625"/>
          </a:xfrm>
          <a:prstGeom prst="teardrop">
            <a:avLst/>
          </a:prstGeom>
          <a:ln w="31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Teardrop 17"/>
          <p:cNvSpPr/>
          <p:nvPr/>
        </p:nvSpPr>
        <p:spPr>
          <a:xfrm rot="18865402">
            <a:off x="5201510" y="3141060"/>
            <a:ext cx="244625" cy="244625"/>
          </a:xfrm>
          <a:prstGeom prst="teardrop">
            <a:avLst/>
          </a:prstGeom>
          <a:ln w="31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2" name="Teardrop 18"/>
          <p:cNvSpPr/>
          <p:nvPr/>
        </p:nvSpPr>
        <p:spPr>
          <a:xfrm rot="18865402">
            <a:off x="5201511" y="2863288"/>
            <a:ext cx="244625" cy="244625"/>
          </a:xfrm>
          <a:prstGeom prst="teardrop">
            <a:avLst/>
          </a:prstGeom>
          <a:ln w="31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3" name="Teardrop 19"/>
          <p:cNvSpPr/>
          <p:nvPr/>
        </p:nvSpPr>
        <p:spPr>
          <a:xfrm rot="18865402">
            <a:off x="5201510" y="2585517"/>
            <a:ext cx="244625" cy="244625"/>
          </a:xfrm>
          <a:prstGeom prst="teardrop">
            <a:avLst/>
          </a:prstGeom>
          <a:ln w="31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4" name="TextBox 20"/>
          <p:cNvSpPr txBox="1"/>
          <p:nvPr/>
        </p:nvSpPr>
        <p:spPr>
          <a:xfrm>
            <a:off x="5705405" y="1590438"/>
            <a:ext cx="580710" cy="215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>
                <a:latin typeface="Calibri" pitchFamily="34" charset="0"/>
              </a:rPr>
              <a:t>Flow Cell</a:t>
            </a:r>
          </a:p>
        </p:txBody>
      </p:sp>
      <p:cxnSp>
        <p:nvCxnSpPr>
          <p:cNvPr id="102" name="Straight Connector 27"/>
          <p:cNvCxnSpPr/>
          <p:nvPr/>
        </p:nvCxnSpPr>
        <p:spPr>
          <a:xfrm>
            <a:off x="4181012" y="3755386"/>
            <a:ext cx="2065254" cy="123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28"/>
          <p:cNvSpPr txBox="1"/>
          <p:nvPr/>
        </p:nvSpPr>
        <p:spPr>
          <a:xfrm>
            <a:off x="6187796" y="3557258"/>
            <a:ext cx="6666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>
                <a:latin typeface="Calibri" pitchFamily="34" charset="0"/>
              </a:rPr>
              <a:t>Drop Breakoff</a:t>
            </a:r>
          </a:p>
        </p:txBody>
      </p:sp>
      <p:sp>
        <p:nvSpPr>
          <p:cNvPr id="115" name="Teardrop 31"/>
          <p:cNvSpPr/>
          <p:nvPr/>
        </p:nvSpPr>
        <p:spPr>
          <a:xfrm rot="18865402">
            <a:off x="5201510" y="2307746"/>
            <a:ext cx="244625" cy="244625"/>
          </a:xfrm>
          <a:prstGeom prst="teardrop">
            <a:avLst/>
          </a:prstGeom>
          <a:ln w="31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6" name="Rounded Rectangle 32"/>
          <p:cNvSpPr/>
          <p:nvPr/>
        </p:nvSpPr>
        <p:spPr>
          <a:xfrm>
            <a:off x="4873084" y="2534862"/>
            <a:ext cx="277772" cy="499989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7" name="Rounded Rectangle 33"/>
          <p:cNvSpPr/>
          <p:nvPr/>
        </p:nvSpPr>
        <p:spPr>
          <a:xfrm>
            <a:off x="5499614" y="2534862"/>
            <a:ext cx="277772" cy="499989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2" name="TextBox 34"/>
          <p:cNvSpPr txBox="1"/>
          <p:nvPr/>
        </p:nvSpPr>
        <p:spPr>
          <a:xfrm>
            <a:off x="4297815" y="2701629"/>
            <a:ext cx="464878" cy="215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>
                <a:latin typeface="Calibri" pitchFamily="34" charset="0"/>
              </a:rPr>
              <a:t>Nozzle</a:t>
            </a:r>
          </a:p>
        </p:txBody>
      </p:sp>
      <p:sp>
        <p:nvSpPr>
          <p:cNvPr id="123" name="Oval 10"/>
          <p:cNvSpPr>
            <a:spLocks noChangeArrowheads="1"/>
          </p:cNvSpPr>
          <p:nvPr/>
        </p:nvSpPr>
        <p:spPr bwMode="auto">
          <a:xfrm>
            <a:off x="5282749" y="2222874"/>
            <a:ext cx="87651" cy="87651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pt-PT"/>
          </a:p>
        </p:txBody>
      </p:sp>
      <p:sp>
        <p:nvSpPr>
          <p:cNvPr id="124" name="Flowchart: Manual Operation 42"/>
          <p:cNvSpPr/>
          <p:nvPr/>
        </p:nvSpPr>
        <p:spPr>
          <a:xfrm>
            <a:off x="4928639" y="1534884"/>
            <a:ext cx="777760" cy="722206"/>
          </a:xfrm>
          <a:prstGeom prst="flowChartManualOperation">
            <a:avLst/>
          </a:prstGeom>
          <a:solidFill>
            <a:srgbClr val="000000">
              <a:alpha val="23922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5" name="TextBox 43"/>
          <p:cNvSpPr txBox="1"/>
          <p:nvPr/>
        </p:nvSpPr>
        <p:spPr>
          <a:xfrm>
            <a:off x="4370668" y="2012826"/>
            <a:ext cx="505317" cy="215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>
                <a:latin typeface="Calibri" pitchFamily="34" charset="0"/>
              </a:rPr>
              <a:t>cuvette</a:t>
            </a:r>
          </a:p>
        </p:txBody>
      </p:sp>
      <p:grpSp>
        <p:nvGrpSpPr>
          <p:cNvPr id="126" name="Group 203"/>
          <p:cNvGrpSpPr/>
          <p:nvPr/>
        </p:nvGrpSpPr>
        <p:grpSpPr>
          <a:xfrm>
            <a:off x="5353443" y="2377053"/>
            <a:ext cx="2318763" cy="766909"/>
            <a:chOff x="1944775" y="2684214"/>
            <a:chExt cx="2318763" cy="766909"/>
          </a:xfrm>
        </p:grpSpPr>
        <p:grpSp>
          <p:nvGrpSpPr>
            <p:cNvPr id="127" name="Group 201"/>
            <p:cNvGrpSpPr/>
            <p:nvPr/>
          </p:nvGrpSpPr>
          <p:grpSpPr>
            <a:xfrm>
              <a:off x="1944775" y="2684214"/>
              <a:ext cx="2318763" cy="492823"/>
              <a:chOff x="1944775" y="2684214"/>
              <a:chExt cx="2318763" cy="492823"/>
            </a:xfrm>
          </p:grpSpPr>
          <p:cxnSp>
            <p:nvCxnSpPr>
              <p:cNvPr id="129" name="Curved Connector 80"/>
              <p:cNvCxnSpPr/>
              <p:nvPr/>
            </p:nvCxnSpPr>
            <p:spPr>
              <a:xfrm>
                <a:off x="1944775" y="2684214"/>
                <a:ext cx="1329170" cy="355606"/>
              </a:xfrm>
              <a:prstGeom prst="curvedConnector3">
                <a:avLst>
                  <a:gd name="adj1" fmla="val 6775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ectangle 160"/>
              <p:cNvSpPr>
                <a:spLocks noChangeArrowheads="1"/>
              </p:cNvSpPr>
              <p:nvPr/>
            </p:nvSpPr>
            <p:spPr bwMode="auto">
              <a:xfrm>
                <a:off x="3273945" y="2902603"/>
                <a:ext cx="989593" cy="2744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90487" tIns="44450" rIns="90487" bIns="44450">
                <a:spAutoFit/>
              </a:bodyPr>
              <a:lstStyle/>
              <a:p>
                <a:pPr eaLnBrk="0" hangingPunct="0"/>
                <a:r>
                  <a:rPr lang="sv-SE" sz="1200" dirty="0">
                    <a:latin typeface="Calibri" pitchFamily="34" charset="0"/>
                  </a:rPr>
                  <a:t>Charge</a:t>
                </a:r>
              </a:p>
            </p:txBody>
          </p:sp>
        </p:grpSp>
        <p:sp>
          <p:nvSpPr>
            <p:cNvPr id="128" name="Lightning Bolt 79"/>
            <p:cNvSpPr/>
            <p:nvPr/>
          </p:nvSpPr>
          <p:spPr>
            <a:xfrm flipH="1">
              <a:off x="3451122" y="3141407"/>
              <a:ext cx="162233" cy="309716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31" name="Group 89"/>
          <p:cNvGrpSpPr/>
          <p:nvPr/>
        </p:nvGrpSpPr>
        <p:grpSpPr>
          <a:xfrm>
            <a:off x="5200489" y="3420875"/>
            <a:ext cx="244625" cy="244625"/>
            <a:chOff x="4419819" y="3701291"/>
            <a:chExt cx="244625" cy="244625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32" name="Teardrop 88"/>
            <p:cNvSpPr/>
            <p:nvPr/>
          </p:nvSpPr>
          <p:spPr>
            <a:xfrm rot="18865402">
              <a:off x="4419819" y="3701291"/>
              <a:ext cx="244625" cy="244625"/>
            </a:xfrm>
            <a:prstGeom prst="teardrop">
              <a:avLst/>
            </a:prstGeom>
            <a:ln w="31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3" name="Oval 10"/>
            <p:cNvSpPr>
              <a:spLocks noChangeArrowheads="1"/>
            </p:cNvSpPr>
            <p:nvPr/>
          </p:nvSpPr>
          <p:spPr bwMode="auto">
            <a:xfrm>
              <a:off x="4502220" y="3776642"/>
              <a:ext cx="87651" cy="87651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pt-PT"/>
            </a:p>
          </p:txBody>
        </p:sp>
      </p:grpSp>
      <p:grpSp>
        <p:nvGrpSpPr>
          <p:cNvPr id="134" name="Group 94"/>
          <p:cNvGrpSpPr/>
          <p:nvPr/>
        </p:nvGrpSpPr>
        <p:grpSpPr>
          <a:xfrm>
            <a:off x="5195411" y="3861735"/>
            <a:ext cx="244627" cy="2049573"/>
            <a:chOff x="4420837" y="4129959"/>
            <a:chExt cx="244627" cy="2049573"/>
          </a:xfrm>
        </p:grpSpPr>
        <p:sp>
          <p:nvSpPr>
            <p:cNvPr id="135" name="Teardrop 95"/>
            <p:cNvSpPr/>
            <p:nvPr/>
          </p:nvSpPr>
          <p:spPr>
            <a:xfrm rot="18865402">
              <a:off x="4420839" y="5212929"/>
              <a:ext cx="244625" cy="2446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6" name="Teardrop 96"/>
            <p:cNvSpPr/>
            <p:nvPr/>
          </p:nvSpPr>
          <p:spPr>
            <a:xfrm rot="18865402">
              <a:off x="4420839" y="5573919"/>
              <a:ext cx="244625" cy="2446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7" name="Teardrop 97"/>
            <p:cNvSpPr/>
            <p:nvPr/>
          </p:nvSpPr>
          <p:spPr>
            <a:xfrm rot="18865402">
              <a:off x="4420839" y="5934907"/>
              <a:ext cx="244625" cy="2446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8" name="Teardrop 98"/>
            <p:cNvSpPr/>
            <p:nvPr/>
          </p:nvSpPr>
          <p:spPr>
            <a:xfrm rot="18865402">
              <a:off x="4420837" y="4490949"/>
              <a:ext cx="244625" cy="2446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9" name="Teardrop 99"/>
            <p:cNvSpPr/>
            <p:nvPr/>
          </p:nvSpPr>
          <p:spPr>
            <a:xfrm rot="18865402">
              <a:off x="4420838" y="4851939"/>
              <a:ext cx="244625" cy="2446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0" name="Teardrop 100"/>
            <p:cNvSpPr/>
            <p:nvPr/>
          </p:nvSpPr>
          <p:spPr>
            <a:xfrm rot="18865402">
              <a:off x="4420838" y="4129959"/>
              <a:ext cx="244625" cy="2446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41" name="Rounded Rectangle 106"/>
          <p:cNvSpPr/>
          <p:nvPr/>
        </p:nvSpPr>
        <p:spPr>
          <a:xfrm rot="19991260">
            <a:off x="6110262" y="4429391"/>
            <a:ext cx="152691" cy="123139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2" name="Rounded Rectangle 107"/>
          <p:cNvSpPr/>
          <p:nvPr/>
        </p:nvSpPr>
        <p:spPr>
          <a:xfrm rot="1608740" flipH="1">
            <a:off x="4372346" y="4429390"/>
            <a:ext cx="152691" cy="123139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3" name="TextBox 108"/>
          <p:cNvSpPr txBox="1"/>
          <p:nvPr/>
        </p:nvSpPr>
        <p:spPr>
          <a:xfrm>
            <a:off x="6160087" y="4637913"/>
            <a:ext cx="11632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>
                <a:latin typeface="Calibri" pitchFamily="34" charset="0"/>
              </a:rPr>
              <a:t>High Voltage</a:t>
            </a:r>
          </a:p>
          <a:p>
            <a:pPr algn="ctr"/>
            <a:r>
              <a:rPr lang="pt-PT" sz="1050" dirty="0">
                <a:latin typeface="Calibri" pitchFamily="34" charset="0"/>
              </a:rPr>
              <a:t>Electric Plates</a:t>
            </a:r>
          </a:p>
        </p:txBody>
      </p:sp>
      <p:sp>
        <p:nvSpPr>
          <p:cNvPr id="144" name="TextBox 109"/>
          <p:cNvSpPr txBox="1"/>
          <p:nvPr/>
        </p:nvSpPr>
        <p:spPr>
          <a:xfrm>
            <a:off x="4485930" y="6145288"/>
            <a:ext cx="6428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>
                <a:latin typeface="Calibri" pitchFamily="34" charset="0"/>
              </a:rPr>
              <a:t>Waste</a:t>
            </a:r>
          </a:p>
        </p:txBody>
      </p:sp>
      <p:sp>
        <p:nvSpPr>
          <p:cNvPr id="145" name="TextBox 110"/>
          <p:cNvSpPr txBox="1"/>
          <p:nvPr/>
        </p:nvSpPr>
        <p:spPr>
          <a:xfrm>
            <a:off x="6331354" y="5890364"/>
            <a:ext cx="8478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>
                <a:latin typeface="Calibri" pitchFamily="34" charset="0"/>
              </a:rPr>
              <a:t>Collection</a:t>
            </a:r>
          </a:p>
          <a:p>
            <a:pPr algn="ctr"/>
            <a:r>
              <a:rPr lang="pt-PT" sz="1050" dirty="0">
                <a:latin typeface="Calibri" pitchFamily="34" charset="0"/>
              </a:rPr>
              <a:t>Tube</a:t>
            </a:r>
          </a:p>
        </p:txBody>
      </p:sp>
      <p:cxnSp>
        <p:nvCxnSpPr>
          <p:cNvPr id="146" name="Straight Connector 21"/>
          <p:cNvCxnSpPr/>
          <p:nvPr/>
        </p:nvCxnSpPr>
        <p:spPr>
          <a:xfrm>
            <a:off x="3928661" y="2312644"/>
            <a:ext cx="2944379" cy="12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22"/>
          <p:cNvCxnSpPr/>
          <p:nvPr/>
        </p:nvCxnSpPr>
        <p:spPr>
          <a:xfrm>
            <a:off x="3928661" y="2424988"/>
            <a:ext cx="2944379" cy="12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23"/>
          <p:cNvCxnSpPr/>
          <p:nvPr/>
        </p:nvCxnSpPr>
        <p:spPr>
          <a:xfrm>
            <a:off x="3928661" y="2369434"/>
            <a:ext cx="2944379" cy="123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41"/>
          <p:cNvSpPr/>
          <p:nvPr/>
        </p:nvSpPr>
        <p:spPr>
          <a:xfrm>
            <a:off x="5094308" y="2257090"/>
            <a:ext cx="444434" cy="222217"/>
          </a:xfrm>
          <a:prstGeom prst="rect">
            <a:avLst/>
          </a:prstGeom>
          <a:solidFill>
            <a:srgbClr val="000000">
              <a:alpha val="24000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0" name="Rounded Rectangle 111"/>
          <p:cNvSpPr/>
          <p:nvPr/>
        </p:nvSpPr>
        <p:spPr>
          <a:xfrm>
            <a:off x="5105401" y="5981700"/>
            <a:ext cx="409575" cy="876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1" name="Can 102"/>
          <p:cNvSpPr/>
          <p:nvPr/>
        </p:nvSpPr>
        <p:spPr>
          <a:xfrm>
            <a:off x="5175080" y="5979484"/>
            <a:ext cx="293299" cy="577052"/>
          </a:xfrm>
          <a:prstGeom prst="ca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2" name="TextBox 117"/>
          <p:cNvSpPr txBox="1"/>
          <p:nvPr/>
        </p:nvSpPr>
        <p:spPr>
          <a:xfrm>
            <a:off x="7179253" y="4081941"/>
            <a:ext cx="1869038" cy="10332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b="1" dirty="0">
                <a:latin typeface="Times New Roman" charset="0"/>
                <a:ea typeface="Times New Roman" charset="0"/>
                <a:cs typeface="Times New Roman" charset="0"/>
              </a:rPr>
              <a:t>Drop Generation</a:t>
            </a:r>
          </a:p>
          <a:p>
            <a:pPr algn="ctr">
              <a:lnSpc>
                <a:spcPct val="150000"/>
              </a:lnSpc>
            </a:pPr>
            <a:r>
              <a:rPr lang="pt-PT" sz="1200" dirty="0">
                <a:latin typeface="Times New Roman" charset="0"/>
                <a:ea typeface="Times New Roman" charset="0"/>
                <a:cs typeface="Times New Roman" charset="0"/>
              </a:rPr>
              <a:t>Break Stream into Droplets</a:t>
            </a:r>
          </a:p>
          <a:p>
            <a:pPr algn="ctr">
              <a:lnSpc>
                <a:spcPct val="150000"/>
              </a:lnSpc>
            </a:pPr>
            <a:r>
              <a:rPr lang="pt-PT" sz="1200" dirty="0">
                <a:latin typeface="Times New Roman" charset="0"/>
                <a:ea typeface="Times New Roman" charset="0"/>
                <a:cs typeface="Times New Roman" charset="0"/>
              </a:rPr>
              <a:t>(30-100,000 drops/sec)</a:t>
            </a:r>
          </a:p>
        </p:txBody>
      </p:sp>
      <p:sp>
        <p:nvSpPr>
          <p:cNvPr id="153" name="TextBox 118"/>
          <p:cNvSpPr txBox="1"/>
          <p:nvPr/>
        </p:nvSpPr>
        <p:spPr>
          <a:xfrm>
            <a:off x="962995" y="5444359"/>
            <a:ext cx="236058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PT" b="1" dirty="0">
                <a:latin typeface="Times New Roman" charset="0"/>
                <a:ea typeface="Times New Roman" charset="0"/>
                <a:cs typeface="Times New Roman" charset="0"/>
              </a:rPr>
              <a:t>Deflect Charged Drop</a:t>
            </a:r>
          </a:p>
        </p:txBody>
      </p:sp>
      <p:sp>
        <p:nvSpPr>
          <p:cNvPr id="154" name="TextBox 120"/>
          <p:cNvSpPr txBox="1"/>
          <p:nvPr/>
        </p:nvSpPr>
        <p:spPr>
          <a:xfrm>
            <a:off x="252397" y="3900361"/>
            <a:ext cx="3781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latin typeface="Times New Roman" charset="0"/>
                <a:ea typeface="Times New Roman" charset="0"/>
                <a:cs typeface="Times New Roman" charset="0"/>
              </a:rPr>
              <a:t>A cell sorter sorts </a:t>
            </a:r>
            <a:r>
              <a:rPr lang="pt-PT" sz="2000" b="1" u="sng" dirty="0">
                <a:latin typeface="Times New Roman" charset="0"/>
                <a:ea typeface="Times New Roman" charset="0"/>
                <a:cs typeface="Times New Roman" charset="0"/>
              </a:rPr>
              <a:t>drops</a:t>
            </a:r>
            <a:r>
              <a:rPr lang="pt-PT" sz="2000" dirty="0">
                <a:latin typeface="Times New Roman" charset="0"/>
                <a:ea typeface="Times New Roman" charset="0"/>
                <a:cs typeface="Times New Roman" charset="0"/>
              </a:rPr>
              <a:t>, not cells!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851920" y="507037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</a:t>
            </a:r>
          </a:p>
        </p:txBody>
      </p:sp>
      <p:sp>
        <p:nvSpPr>
          <p:cNvPr id="78" name="CasellaDiTesto 77"/>
          <p:cNvSpPr txBox="1"/>
          <p:nvPr/>
        </p:nvSpPr>
        <p:spPr>
          <a:xfrm>
            <a:off x="6475127" y="5157754"/>
            <a:ext cx="96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288448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92 L 4.16667E-6 0.18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116 L 0.00035 0.0631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3.33333E-6 0.0597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0.3155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6319 L 0.00087 0.1375 L 0.0757 0.32963 " pathEditMode="relative" rAng="0" ptsTypes="AAA">
                                      <p:cBhvr>
                                        <p:cTn id="42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1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5972 L -2.22222E-6 0.3361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73" grpId="0" animBg="1"/>
      <p:bldP spid="73" grpId="1" animBg="1"/>
      <p:bldP spid="123" grpId="0" animBg="1"/>
      <p:bldP spid="123" grpId="1" animBg="1"/>
      <p:bldP spid="152" grpId="0" animBg="1"/>
      <p:bldP spid="153" grpId="0" animBg="1"/>
      <p:bldP spid="15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ruig\Documents\cytometry\courses\IMM\2012-12\astri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549" y="1582487"/>
            <a:ext cx="1578578" cy="157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ruig\Documents\cytometry\courses\IMM\2012-12\mof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9" y="1797931"/>
            <a:ext cx="2059396" cy="152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8"/>
          <p:cNvGrpSpPr/>
          <p:nvPr/>
        </p:nvGrpSpPr>
        <p:grpSpPr>
          <a:xfrm>
            <a:off x="-23061" y="-1078173"/>
            <a:ext cx="9480961" cy="2415654"/>
            <a:chOff x="-23061" y="-1078173"/>
            <a:chExt cx="9480961" cy="2415654"/>
          </a:xfrm>
        </p:grpSpPr>
        <p:pic>
          <p:nvPicPr>
            <p:cNvPr id="40" name="Picture 2" descr="C:\Documents and Settings\ruig\Os meus documentos\cytometry\UIC\reservations website\images\img012.jp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-23061" y="-1071594"/>
              <a:ext cx="9452846" cy="2391964"/>
            </a:xfrm>
            <a:prstGeom prst="rect">
              <a:avLst/>
            </a:prstGeom>
            <a:noFill/>
          </p:spPr>
        </p:pic>
        <p:sp>
          <p:nvSpPr>
            <p:cNvPr id="41" name="Rectangle 40"/>
            <p:cNvSpPr/>
            <p:nvPr/>
          </p:nvSpPr>
          <p:spPr>
            <a:xfrm>
              <a:off x="0" y="-1078173"/>
              <a:ext cx="9457900" cy="2415654"/>
            </a:xfrm>
            <a:prstGeom prst="rect">
              <a:avLst/>
            </a:prstGeom>
            <a:solidFill>
              <a:srgbClr val="FFFFFF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941696" y="142852"/>
            <a:ext cx="7059328" cy="92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800" b="1" kern="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Cell Sorters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18523" y="1553899"/>
            <a:ext cx="11705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12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MoFlo</a:t>
            </a:r>
          </a:p>
          <a:p>
            <a:pPr algn="ctr"/>
            <a:r>
              <a:rPr lang="pt-PT" sz="10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(Beckman Coulter)</a:t>
            </a:r>
          </a:p>
        </p:txBody>
      </p:sp>
      <p:pic>
        <p:nvPicPr>
          <p:cNvPr id="2050" name="Picture 2" descr="C:\Users\ruig\Documents\cytometry\courses\IMM\2012-12\facsdi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44" y="3592596"/>
            <a:ext cx="1769068" cy="13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uig\Documents\cytometry\courses\IMM\2012-12\influx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2" y="4467735"/>
            <a:ext cx="1915804" cy="191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uig\Documents\cytometry\courses\IMM\2012-12\js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829" y="5324985"/>
            <a:ext cx="2307513" cy="115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ruig\Documents\cytometry\courses\IMM\2012-12\8ido1800000ff4wz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2116915"/>
            <a:ext cx="1035645" cy="88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ruig\Documents\cytometry\courses\IMM\2012-12\Avalon14_cropped_MOR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085" y="1957794"/>
            <a:ext cx="1571200" cy="95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525921" y="1526907"/>
            <a:ext cx="8787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12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Avalon </a:t>
            </a:r>
          </a:p>
          <a:p>
            <a:pPr algn="ctr"/>
            <a:r>
              <a:rPr lang="pt-PT" sz="10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(Propel Labs)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945017" y="3573666"/>
            <a:ext cx="10567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12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FACSJazz</a:t>
            </a:r>
          </a:p>
          <a:p>
            <a:pPr algn="ctr"/>
            <a:r>
              <a:rPr lang="pt-PT" sz="10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(BD Biosciences)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75413" y="4004554"/>
            <a:ext cx="10567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12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Influx</a:t>
            </a:r>
          </a:p>
          <a:p>
            <a:pPr algn="ctr"/>
            <a:r>
              <a:rPr lang="pt-PT" sz="10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(BD Biosciences)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25921" y="4802663"/>
            <a:ext cx="10567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12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FACSAria</a:t>
            </a:r>
          </a:p>
          <a:p>
            <a:pPr algn="ctr"/>
            <a:r>
              <a:rPr lang="pt-PT" sz="10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(BD Biosciences)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17055" y="3154959"/>
            <a:ext cx="10567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12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FACSVantage</a:t>
            </a:r>
          </a:p>
          <a:p>
            <a:pPr algn="ctr"/>
            <a:r>
              <a:rPr lang="pt-PT" sz="10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(BD Biosciences)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17838" y="4929987"/>
            <a:ext cx="104868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12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JSAN</a:t>
            </a:r>
          </a:p>
          <a:p>
            <a:pPr algn="ctr"/>
            <a:r>
              <a:rPr lang="pt-PT" sz="10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(Bay Bioscience)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305623" y="1678449"/>
            <a:ext cx="59022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12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SH800</a:t>
            </a:r>
          </a:p>
          <a:p>
            <a:pPr algn="ctr"/>
            <a:r>
              <a:rPr lang="pt-PT" sz="10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(Sony)</a:t>
            </a:r>
          </a:p>
        </p:txBody>
      </p:sp>
      <p:pic>
        <p:nvPicPr>
          <p:cNvPr id="2056" name="Picture 8" descr="C:\Users\ruig\Documents\cytometry\courses\IMM\2012-12\Synergy-BSC-SynP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45" y="3342471"/>
            <a:ext cx="932804" cy="14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895849" y="3358222"/>
            <a:ext cx="9998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12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Synergy3200</a:t>
            </a:r>
          </a:p>
          <a:p>
            <a:pPr algn="ctr"/>
            <a:r>
              <a:rPr lang="pt-PT" sz="10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(i-Cyt)</a:t>
            </a:r>
          </a:p>
        </p:txBody>
      </p:sp>
      <p:pic>
        <p:nvPicPr>
          <p:cNvPr id="2051" name="Picture 3" descr="C:\Users\ruig\Documents\cytometry\courses\IMM\2012-12\facsjazz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17" y="4005772"/>
            <a:ext cx="1233488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881899" y="1367044"/>
            <a:ext cx="11705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12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Astrios</a:t>
            </a:r>
          </a:p>
          <a:p>
            <a:pPr algn="ctr"/>
            <a:r>
              <a:rPr lang="pt-PT" sz="1000" b="1" dirty="0">
                <a:solidFill>
                  <a:schemeClr val="bg1">
                    <a:lumMod val="10000"/>
                  </a:schemeClr>
                </a:solidFill>
                <a:latin typeface="Calibri" pitchFamily="34" charset="0"/>
              </a:rPr>
              <a:t>(Beckman Coulter)</a:t>
            </a:r>
          </a:p>
        </p:txBody>
      </p:sp>
      <p:pic>
        <p:nvPicPr>
          <p:cNvPr id="2059" name="Picture 11" descr="C:\Users\ruig\Documents\cytometry\courses\IMM\2012-12\facsari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54" y="5248962"/>
            <a:ext cx="2081376" cy="136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637627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7544" y="6350"/>
            <a:ext cx="8227508" cy="7112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DAL 1970 AD OGGI</a:t>
            </a:r>
            <a:endParaRPr lang="en-US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9512" y="548680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Times New Roman" charset="0"/>
                <a:ea typeface="Times New Roman" charset="0"/>
                <a:cs typeface="Times New Roman" charset="0"/>
              </a:rPr>
              <a:t>Comparsa della </a:t>
            </a:r>
            <a:r>
              <a:rPr lang="it-IT" sz="2000" dirty="0" err="1">
                <a:latin typeface="Times New Roman" charset="0"/>
                <a:ea typeface="Times New Roman" charset="0"/>
                <a:cs typeface="Times New Roman" charset="0"/>
              </a:rPr>
              <a:t>citofluorimetria</a:t>
            </a:r>
            <a:r>
              <a:rPr lang="it-IT" sz="2000" dirty="0">
                <a:latin typeface="Times New Roman" charset="0"/>
                <a:ea typeface="Times New Roman" charset="0"/>
                <a:cs typeface="Times New Roman" charset="0"/>
              </a:rPr>
              <a:t> a flusso avviene attorno agli anni 70, determinando un veloce e intenso sviluppo delle tecniche istologiche e citochimiche. </a:t>
            </a:r>
          </a:p>
          <a:p>
            <a:pPr algn="just"/>
            <a:endParaRPr lang="it-IT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sz="2000" dirty="0">
                <a:latin typeface="Times New Roman" charset="0"/>
                <a:ea typeface="Times New Roman" charset="0"/>
                <a:cs typeface="Times New Roman" charset="0"/>
              </a:rPr>
              <a:t>Inizialmente</a:t>
            </a:r>
          </a:p>
          <a:p>
            <a:pPr algn="just"/>
            <a:r>
              <a:rPr lang="it-IT" sz="2000" dirty="0">
                <a:latin typeface="Times New Roman" charset="0"/>
                <a:ea typeface="Times New Roman" charset="0"/>
                <a:cs typeface="Times New Roman" charset="0"/>
              </a:rPr>
              <a:t>	misura di 1-2 parametri: uno per le misure fisiche e 1 per la fluorescenza</a:t>
            </a:r>
          </a:p>
          <a:p>
            <a:pPr algn="just"/>
            <a:endParaRPr lang="it-IT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12147" t="23304" r="32069" b="17486"/>
          <a:stretch/>
        </p:blipFill>
        <p:spPr>
          <a:xfrm>
            <a:off x="1187624" y="2220294"/>
            <a:ext cx="6840760" cy="459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086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23" y="1761200"/>
            <a:ext cx="7670401" cy="346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454327" y="681080"/>
            <a:ext cx="2319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err="1">
                <a:solidFill>
                  <a:srgbClr val="3333CD"/>
                </a:solidFill>
                <a:latin typeface="Times New Roman" charset="0"/>
                <a:ea typeface="Times New Roman" charset="0"/>
                <a:cs typeface="Times New Roman" charset="0"/>
              </a:rPr>
              <a:t>FACScalibur</a:t>
            </a:r>
            <a:endParaRPr lang="it-IT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7544" y="6350"/>
            <a:ext cx="8227508" cy="7112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DAL 1970 AD OGGI</a:t>
            </a:r>
            <a:endParaRPr lang="en-US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-9090" y="5601434"/>
            <a:ext cx="9153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000" dirty="0">
                <a:latin typeface="Times New Roman" charset="0"/>
                <a:ea typeface="Times New Roman" charset="0"/>
                <a:cs typeface="Times New Roman" charset="0"/>
              </a:rPr>
              <a:t>1 laser 488nm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latin typeface="Times New Roman" charset="0"/>
                <a:ea typeface="Times New Roman" charset="0"/>
                <a:cs typeface="Times New Roman" charset="0"/>
              </a:rPr>
              <a:t>3 parametri (fluorescenza) simultaneamente </a:t>
            </a:r>
          </a:p>
        </p:txBody>
      </p:sp>
    </p:spTree>
    <p:extLst>
      <p:ext uri="{BB962C8B-B14F-4D97-AF65-F5344CB8AC3E}">
        <p14:creationId xmlns:p14="http://schemas.microsoft.com/office/powerpoint/2010/main" val="17507298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7544" y="6350"/>
            <a:ext cx="8227508" cy="7112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DAL 1970 AD OGGI</a:t>
            </a:r>
            <a:endParaRPr lang="en-US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-9090" y="5601434"/>
            <a:ext cx="9153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000" dirty="0">
                <a:latin typeface="Times New Roman" charset="0"/>
                <a:ea typeface="Times New Roman" charset="0"/>
                <a:cs typeface="Times New Roman" charset="0"/>
              </a:rPr>
              <a:t>3 laser 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latin typeface="Times New Roman" charset="0"/>
                <a:ea typeface="Times New Roman" charset="0"/>
                <a:cs typeface="Times New Roman" charset="0"/>
              </a:rPr>
              <a:t>6/8 parametri simultaneamente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2060848"/>
            <a:ext cx="4416491" cy="331236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454327" y="681080"/>
            <a:ext cx="2069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err="1">
                <a:solidFill>
                  <a:srgbClr val="3333CD"/>
                </a:solidFill>
                <a:latin typeface="Times New Roman" charset="0"/>
                <a:ea typeface="Times New Roman" charset="0"/>
                <a:cs typeface="Times New Roman" charset="0"/>
              </a:rPr>
              <a:t>FACScanto</a:t>
            </a:r>
            <a:endParaRPr lang="it-IT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3284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7544" y="6350"/>
            <a:ext cx="8227508" cy="7112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DAL 1970 AD OGGI</a:t>
            </a:r>
            <a:endParaRPr lang="en-US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1520" y="71755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2017: </a:t>
            </a:r>
            <a:r>
              <a:rPr lang="it-IT" sz="2400" cap="all" dirty="0">
                <a:latin typeface="Times New Roman" charset="0"/>
                <a:ea typeface="Times New Roman" charset="0"/>
                <a:cs typeface="Times New Roman" charset="0"/>
              </a:rPr>
              <a:t>BD LSRFORTESSA X-20</a:t>
            </a: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algn="just"/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5 laser  e possibilità di analizzare 20 parametri simultaneamente (18 colori)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131733" cy="3098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78471"/>
            <a:ext cx="4311799" cy="3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423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7544" y="6350"/>
            <a:ext cx="8227508" cy="7112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DAL 1970 AD OGGI</a:t>
            </a:r>
            <a:endParaRPr lang="en-US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0" name="Rettangolo 139"/>
          <p:cNvSpPr/>
          <p:nvPr/>
        </p:nvSpPr>
        <p:spPr>
          <a:xfrm>
            <a:off x="5496247" y="1979020"/>
            <a:ext cx="2768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err="1">
                <a:solidFill>
                  <a:srgbClr val="3333CD"/>
                </a:solidFill>
                <a:latin typeface="Times New Roman" charset="0"/>
                <a:ea typeface="Times New Roman" charset="0"/>
                <a:cs typeface="Times New Roman" charset="0"/>
              </a:rPr>
              <a:t>FACScalibur</a:t>
            </a:r>
            <a:r>
              <a:rPr lang="it-IT" sz="3200" dirty="0">
                <a:solidFill>
                  <a:srgbClr val="3333C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it-IT" sz="1600" dirty="0">
                <a:solidFill>
                  <a:srgbClr val="3333CD"/>
                </a:solidFill>
                <a:latin typeface="Times New Roman" charset="0"/>
                <a:ea typeface="Times New Roman" charset="0"/>
                <a:cs typeface="Times New Roman" charset="0"/>
              </a:rPr>
              <a:t>(3 colori contemporaneamente)</a:t>
            </a:r>
            <a:endParaRPr lang="it-IT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0" name="Rettangolo 149"/>
          <p:cNvSpPr/>
          <p:nvPr/>
        </p:nvSpPr>
        <p:spPr>
          <a:xfrm>
            <a:off x="611594" y="3212976"/>
            <a:ext cx="30420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dirty="0">
                <a:solidFill>
                  <a:srgbClr val="3333CD"/>
                </a:solidFill>
                <a:latin typeface="Times New Roman" charset="0"/>
                <a:ea typeface="Times New Roman" charset="0"/>
                <a:cs typeface="Times New Roman" charset="0"/>
              </a:rPr>
              <a:t>LSRFORTESSA </a:t>
            </a:r>
          </a:p>
          <a:p>
            <a:pPr algn="ctr"/>
            <a:r>
              <a:rPr lang="it-IT" sz="3200" dirty="0">
                <a:solidFill>
                  <a:srgbClr val="3333CD"/>
                </a:solidFill>
                <a:latin typeface="Times New Roman" charset="0"/>
                <a:ea typeface="Times New Roman" charset="0"/>
                <a:cs typeface="Times New Roman" charset="0"/>
              </a:rPr>
              <a:t>X-20</a:t>
            </a:r>
          </a:p>
          <a:p>
            <a:pPr algn="ctr"/>
            <a:r>
              <a:rPr lang="it-IT" sz="1600" dirty="0">
                <a:solidFill>
                  <a:srgbClr val="3333CD"/>
                </a:solidFill>
                <a:latin typeface="Times New Roman" charset="0"/>
                <a:ea typeface="Times New Roman" charset="0"/>
                <a:cs typeface="Times New Roman" charset="0"/>
              </a:rPr>
              <a:t>(20 colori contemporaneamente)</a:t>
            </a:r>
            <a:endParaRPr lang="it-IT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2BCDF56A-D0FC-CE40-B35F-E3D3E5EEB5A3}"/>
              </a:ext>
            </a:extLst>
          </p:cNvPr>
          <p:cNvGrpSpPr/>
          <p:nvPr/>
        </p:nvGrpSpPr>
        <p:grpSpPr>
          <a:xfrm>
            <a:off x="2402526" y="836832"/>
            <a:ext cx="1080000" cy="1080000"/>
            <a:chOff x="4968921" y="4984778"/>
            <a:chExt cx="1080000" cy="1080000"/>
          </a:xfrm>
        </p:grpSpPr>
        <p:cxnSp>
          <p:nvCxnSpPr>
            <p:cNvPr id="88" name="Connettore 2 87">
              <a:extLst>
                <a:ext uri="{FF2B5EF4-FFF2-40B4-BE49-F238E27FC236}">
                  <a16:creationId xmlns:a16="http://schemas.microsoft.com/office/drawing/2014/main" id="{030E8168-0209-004A-B6EA-3E3CCC0471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8921" y="4984778"/>
              <a:ext cx="0" cy="108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Connettore 2 93">
              <a:extLst>
                <a:ext uri="{FF2B5EF4-FFF2-40B4-BE49-F238E27FC236}">
                  <a16:creationId xmlns:a16="http://schemas.microsoft.com/office/drawing/2014/main" id="{A350F180-1031-1341-82E5-3784E7BBFB30}"/>
                </a:ext>
              </a:extLst>
            </p:cNvPr>
            <p:cNvCxnSpPr>
              <a:cxnSpLocks/>
            </p:cNvCxnSpPr>
            <p:nvPr/>
          </p:nvCxnSpPr>
          <p:spPr>
            <a:xfrm>
              <a:off x="4968921" y="6064778"/>
              <a:ext cx="108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DC812EE7-AF2B-3B40-A39F-28805C1EB45C}"/>
              </a:ext>
            </a:extLst>
          </p:cNvPr>
          <p:cNvSpPr txBox="1"/>
          <p:nvPr/>
        </p:nvSpPr>
        <p:spPr>
          <a:xfrm>
            <a:off x="2384189" y="193203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Fluo</a:t>
            </a:r>
            <a:r>
              <a:rPr lang="en-US" dirty="0"/>
              <a:t> 2</a:t>
            </a:r>
          </a:p>
        </p:txBody>
      </p:sp>
      <p:sp>
        <p:nvSpPr>
          <p:cNvPr id="96" name="Nuvola 95">
            <a:extLst>
              <a:ext uri="{FF2B5EF4-FFF2-40B4-BE49-F238E27FC236}">
                <a16:creationId xmlns:a16="http://schemas.microsoft.com/office/drawing/2014/main" id="{3F0CEC09-9D28-D141-88C1-52BBA878233D}"/>
              </a:ext>
            </a:extLst>
          </p:cNvPr>
          <p:cNvSpPr/>
          <p:nvPr/>
        </p:nvSpPr>
        <p:spPr>
          <a:xfrm>
            <a:off x="2988603" y="1343402"/>
            <a:ext cx="524633" cy="461671"/>
          </a:xfrm>
          <a:prstGeom prst="cloud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Nuvola 96">
            <a:extLst>
              <a:ext uri="{FF2B5EF4-FFF2-40B4-BE49-F238E27FC236}">
                <a16:creationId xmlns:a16="http://schemas.microsoft.com/office/drawing/2014/main" id="{2133B2EB-7599-B346-BCBF-735173EE3370}"/>
              </a:ext>
            </a:extLst>
          </p:cNvPr>
          <p:cNvSpPr/>
          <p:nvPr/>
        </p:nvSpPr>
        <p:spPr>
          <a:xfrm>
            <a:off x="2519861" y="881731"/>
            <a:ext cx="524633" cy="461671"/>
          </a:xfrm>
          <a:prstGeom prst="cloud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7557901B-4FC4-FE4B-B963-F5EA5E9DE32A}"/>
              </a:ext>
            </a:extLst>
          </p:cNvPr>
          <p:cNvGrpSpPr/>
          <p:nvPr/>
        </p:nvGrpSpPr>
        <p:grpSpPr>
          <a:xfrm>
            <a:off x="-31375" y="191035"/>
            <a:ext cx="2225518" cy="561372"/>
            <a:chOff x="-31375" y="191035"/>
            <a:chExt cx="2225518" cy="561372"/>
          </a:xfrm>
        </p:grpSpPr>
        <p:sp>
          <p:nvSpPr>
            <p:cNvPr id="98" name="CasellaDiTesto 97"/>
            <p:cNvSpPr txBox="1"/>
            <p:nvPr/>
          </p:nvSpPr>
          <p:spPr>
            <a:xfrm>
              <a:off x="899592" y="262917"/>
              <a:ext cx="129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ab1</a:t>
              </a:r>
            </a:p>
          </p:txBody>
        </p:sp>
        <p:sp>
          <p:nvSpPr>
            <p:cNvPr id="93" name="Ovale 92"/>
            <p:cNvSpPr/>
            <p:nvPr/>
          </p:nvSpPr>
          <p:spPr>
            <a:xfrm rot="16200000">
              <a:off x="522200" y="291700"/>
              <a:ext cx="360040" cy="3600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F8138E61-F23C-C542-AA6C-09DC24AB4A2C}"/>
                </a:ext>
              </a:extLst>
            </p:cNvPr>
            <p:cNvSpPr txBox="1"/>
            <p:nvPr/>
          </p:nvSpPr>
          <p:spPr>
            <a:xfrm rot="16200000">
              <a:off x="72660" y="87000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dirty="0"/>
                <a:t>Y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598007A1-D781-524D-98CF-82A3205E56B2}"/>
              </a:ext>
            </a:extLst>
          </p:cNvPr>
          <p:cNvGrpSpPr/>
          <p:nvPr/>
        </p:nvGrpSpPr>
        <p:grpSpPr>
          <a:xfrm>
            <a:off x="-29782" y="620689"/>
            <a:ext cx="2225518" cy="561372"/>
            <a:chOff x="-29782" y="620689"/>
            <a:chExt cx="2225518" cy="561372"/>
          </a:xfrm>
        </p:grpSpPr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D72B2D30-3B34-5D45-A844-ABCBB4DCD475}"/>
                </a:ext>
              </a:extLst>
            </p:cNvPr>
            <p:cNvSpPr txBox="1"/>
            <p:nvPr/>
          </p:nvSpPr>
          <p:spPr>
            <a:xfrm>
              <a:off x="901185" y="692571"/>
              <a:ext cx="129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ab2</a:t>
              </a:r>
            </a:p>
          </p:txBody>
        </p:sp>
        <p:sp>
          <p:nvSpPr>
            <p:cNvPr id="151" name="Ovale 150">
              <a:extLst>
                <a:ext uri="{FF2B5EF4-FFF2-40B4-BE49-F238E27FC236}">
                  <a16:creationId xmlns:a16="http://schemas.microsoft.com/office/drawing/2014/main" id="{4EFD4E6C-F287-C24A-A05B-39D43BCAF30F}"/>
                </a:ext>
              </a:extLst>
            </p:cNvPr>
            <p:cNvSpPr/>
            <p:nvPr/>
          </p:nvSpPr>
          <p:spPr>
            <a:xfrm rot="16200000">
              <a:off x="523793" y="721354"/>
              <a:ext cx="360040" cy="36004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CasellaDiTesto 151">
              <a:extLst>
                <a:ext uri="{FF2B5EF4-FFF2-40B4-BE49-F238E27FC236}">
                  <a16:creationId xmlns:a16="http://schemas.microsoft.com/office/drawing/2014/main" id="{DDB3C753-6DF8-C349-9682-0326441BB92D}"/>
                </a:ext>
              </a:extLst>
            </p:cNvPr>
            <p:cNvSpPr txBox="1"/>
            <p:nvPr/>
          </p:nvSpPr>
          <p:spPr>
            <a:xfrm rot="16200000">
              <a:off x="74253" y="51665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dirty="0"/>
                <a:t>Y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687586FF-C034-2941-B711-3ACBCE7F9435}"/>
              </a:ext>
            </a:extLst>
          </p:cNvPr>
          <p:cNvGrpSpPr/>
          <p:nvPr/>
        </p:nvGrpSpPr>
        <p:grpSpPr>
          <a:xfrm>
            <a:off x="-29782" y="1067428"/>
            <a:ext cx="2225518" cy="561372"/>
            <a:chOff x="-29782" y="1067428"/>
            <a:chExt cx="2225518" cy="561372"/>
          </a:xfrm>
        </p:grpSpPr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id="{F765CC43-A329-3147-94EB-928EE2DF3203}"/>
                </a:ext>
              </a:extLst>
            </p:cNvPr>
            <p:cNvSpPr txBox="1"/>
            <p:nvPr/>
          </p:nvSpPr>
          <p:spPr>
            <a:xfrm>
              <a:off x="901185" y="1139310"/>
              <a:ext cx="129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ab3</a:t>
              </a:r>
            </a:p>
          </p:txBody>
        </p:sp>
        <p:sp>
          <p:nvSpPr>
            <p:cNvPr id="154" name="Ovale 153">
              <a:extLst>
                <a:ext uri="{FF2B5EF4-FFF2-40B4-BE49-F238E27FC236}">
                  <a16:creationId xmlns:a16="http://schemas.microsoft.com/office/drawing/2014/main" id="{EC0AFE32-91EC-7448-B806-5EE561AEFC2F}"/>
                </a:ext>
              </a:extLst>
            </p:cNvPr>
            <p:cNvSpPr/>
            <p:nvPr/>
          </p:nvSpPr>
          <p:spPr>
            <a:xfrm rot="16200000">
              <a:off x="523793" y="1168093"/>
              <a:ext cx="360040" cy="36004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02F2AABB-775B-3D4F-9331-D7004321BBA1}"/>
                </a:ext>
              </a:extLst>
            </p:cNvPr>
            <p:cNvSpPr txBox="1"/>
            <p:nvPr/>
          </p:nvSpPr>
          <p:spPr>
            <a:xfrm rot="16200000">
              <a:off x="74253" y="96339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dirty="0"/>
                <a:t>Y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88A7E1F6-14A3-0F41-97AB-AE06F544F0F4}"/>
              </a:ext>
            </a:extLst>
          </p:cNvPr>
          <p:cNvGrpSpPr/>
          <p:nvPr/>
        </p:nvGrpSpPr>
        <p:grpSpPr>
          <a:xfrm>
            <a:off x="-36512" y="1484785"/>
            <a:ext cx="2225518" cy="561372"/>
            <a:chOff x="-36512" y="1484785"/>
            <a:chExt cx="2225518" cy="561372"/>
          </a:xfrm>
        </p:grpSpPr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FE823599-F2C7-E944-AA34-2EE4D2C9CDCA}"/>
                </a:ext>
              </a:extLst>
            </p:cNvPr>
            <p:cNvSpPr txBox="1"/>
            <p:nvPr/>
          </p:nvSpPr>
          <p:spPr>
            <a:xfrm>
              <a:off x="894455" y="1556667"/>
              <a:ext cx="129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ab4</a:t>
              </a:r>
            </a:p>
          </p:txBody>
        </p:sp>
        <p:sp>
          <p:nvSpPr>
            <p:cNvPr id="157" name="Ovale 156">
              <a:extLst>
                <a:ext uri="{FF2B5EF4-FFF2-40B4-BE49-F238E27FC236}">
                  <a16:creationId xmlns:a16="http://schemas.microsoft.com/office/drawing/2014/main" id="{723E04D5-D279-1F44-AB16-43FD59364B7C}"/>
                </a:ext>
              </a:extLst>
            </p:cNvPr>
            <p:cNvSpPr/>
            <p:nvPr/>
          </p:nvSpPr>
          <p:spPr>
            <a:xfrm rot="16200000">
              <a:off x="517063" y="1585450"/>
              <a:ext cx="360040" cy="36004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id="{D9E958E6-9C45-3342-827E-077C5B148BDB}"/>
                </a:ext>
              </a:extLst>
            </p:cNvPr>
            <p:cNvSpPr txBox="1"/>
            <p:nvPr/>
          </p:nvSpPr>
          <p:spPr>
            <a:xfrm rot="16200000">
              <a:off x="67523" y="1380750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dirty="0"/>
                <a:t>Y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1CE3E548-2353-A04F-806A-F37C54C409AE}"/>
              </a:ext>
            </a:extLst>
          </p:cNvPr>
          <p:cNvGrpSpPr/>
          <p:nvPr/>
        </p:nvGrpSpPr>
        <p:grpSpPr>
          <a:xfrm>
            <a:off x="-36512" y="1916833"/>
            <a:ext cx="2225518" cy="561372"/>
            <a:chOff x="-36512" y="1916833"/>
            <a:chExt cx="2225518" cy="561372"/>
          </a:xfrm>
        </p:grpSpPr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id="{261CF07A-C599-AD46-B126-B51343F0726B}"/>
                </a:ext>
              </a:extLst>
            </p:cNvPr>
            <p:cNvSpPr txBox="1"/>
            <p:nvPr/>
          </p:nvSpPr>
          <p:spPr>
            <a:xfrm>
              <a:off x="894455" y="1988715"/>
              <a:ext cx="129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ab5</a:t>
              </a:r>
            </a:p>
          </p:txBody>
        </p:sp>
        <p:sp>
          <p:nvSpPr>
            <p:cNvPr id="160" name="Ovale 159">
              <a:extLst>
                <a:ext uri="{FF2B5EF4-FFF2-40B4-BE49-F238E27FC236}">
                  <a16:creationId xmlns:a16="http://schemas.microsoft.com/office/drawing/2014/main" id="{DDCADD33-F7BE-3040-9EF2-A3D60356CB50}"/>
                </a:ext>
              </a:extLst>
            </p:cNvPr>
            <p:cNvSpPr/>
            <p:nvPr/>
          </p:nvSpPr>
          <p:spPr>
            <a:xfrm rot="16200000">
              <a:off x="517063" y="2017498"/>
              <a:ext cx="360040" cy="360040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CasellaDiTesto 160">
              <a:extLst>
                <a:ext uri="{FF2B5EF4-FFF2-40B4-BE49-F238E27FC236}">
                  <a16:creationId xmlns:a16="http://schemas.microsoft.com/office/drawing/2014/main" id="{9DA64686-6493-3149-8EF2-F03B744FCBF4}"/>
                </a:ext>
              </a:extLst>
            </p:cNvPr>
            <p:cNvSpPr txBox="1"/>
            <p:nvPr/>
          </p:nvSpPr>
          <p:spPr>
            <a:xfrm rot="16200000">
              <a:off x="67523" y="181279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dirty="0"/>
                <a:t>Y</a:t>
              </a:r>
            </a:p>
          </p:txBody>
        </p:sp>
      </p:grpSp>
      <p:sp>
        <p:nvSpPr>
          <p:cNvPr id="162" name="CasellaDiTesto 161">
            <a:extLst>
              <a:ext uri="{FF2B5EF4-FFF2-40B4-BE49-F238E27FC236}">
                <a16:creationId xmlns:a16="http://schemas.microsoft.com/office/drawing/2014/main" id="{21F9722C-9C98-BF4A-90C2-9FFA57C5778A}"/>
              </a:ext>
            </a:extLst>
          </p:cNvPr>
          <p:cNvSpPr txBox="1"/>
          <p:nvPr/>
        </p:nvSpPr>
        <p:spPr>
          <a:xfrm rot="16200000">
            <a:off x="1326994" y="90407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Fluo</a:t>
            </a:r>
            <a:r>
              <a:rPr lang="en-US" dirty="0"/>
              <a:t> 1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F2583E2-D4A8-7B4D-AD60-6B7F6B14537A}"/>
              </a:ext>
            </a:extLst>
          </p:cNvPr>
          <p:cNvGrpSpPr/>
          <p:nvPr/>
        </p:nvGrpSpPr>
        <p:grpSpPr>
          <a:xfrm>
            <a:off x="4108080" y="2901738"/>
            <a:ext cx="2301827" cy="1535374"/>
            <a:chOff x="4108080" y="2901738"/>
            <a:chExt cx="2301827" cy="1535374"/>
          </a:xfrm>
        </p:grpSpPr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8E040C21-14B2-E34F-9D07-7AE662C629FD}"/>
                </a:ext>
              </a:extLst>
            </p:cNvPr>
            <p:cNvSpPr/>
            <p:nvPr/>
          </p:nvSpPr>
          <p:spPr>
            <a:xfrm>
              <a:off x="4108080" y="2901738"/>
              <a:ext cx="1544040" cy="153537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63" name="Gruppo 162">
              <a:extLst>
                <a:ext uri="{FF2B5EF4-FFF2-40B4-BE49-F238E27FC236}">
                  <a16:creationId xmlns:a16="http://schemas.microsoft.com/office/drawing/2014/main" id="{8378C9E0-0AD0-924D-A110-3DF7AAF8E72A}"/>
                </a:ext>
              </a:extLst>
            </p:cNvPr>
            <p:cNvGrpSpPr/>
            <p:nvPr/>
          </p:nvGrpSpPr>
          <p:grpSpPr>
            <a:xfrm>
              <a:off x="4182796" y="2920762"/>
              <a:ext cx="2225518" cy="561372"/>
              <a:chOff x="-31375" y="191035"/>
              <a:chExt cx="2225518" cy="561372"/>
            </a:xfrm>
          </p:grpSpPr>
          <p:sp>
            <p:nvSpPr>
              <p:cNvPr id="164" name="CasellaDiTesto 163">
                <a:extLst>
                  <a:ext uri="{FF2B5EF4-FFF2-40B4-BE49-F238E27FC236}">
                    <a16:creationId xmlns:a16="http://schemas.microsoft.com/office/drawing/2014/main" id="{E9C43131-0BD5-F540-85CC-C8942DADBB03}"/>
                  </a:ext>
                </a:extLst>
              </p:cNvPr>
              <p:cNvSpPr txBox="1"/>
              <p:nvPr/>
            </p:nvSpPr>
            <p:spPr>
              <a:xfrm>
                <a:off x="899592" y="262917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ab1</a:t>
                </a:r>
              </a:p>
            </p:txBody>
          </p:sp>
          <p:sp>
            <p:nvSpPr>
              <p:cNvPr id="165" name="Ovale 164">
                <a:extLst>
                  <a:ext uri="{FF2B5EF4-FFF2-40B4-BE49-F238E27FC236}">
                    <a16:creationId xmlns:a16="http://schemas.microsoft.com/office/drawing/2014/main" id="{8609B403-C9FE-2842-8B19-28D12D343EC3}"/>
                  </a:ext>
                </a:extLst>
              </p:cNvPr>
              <p:cNvSpPr/>
              <p:nvPr/>
            </p:nvSpPr>
            <p:spPr>
              <a:xfrm rot="16200000">
                <a:off x="522200" y="291700"/>
                <a:ext cx="360040" cy="360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CasellaDiTesto 165">
                <a:extLst>
                  <a:ext uri="{FF2B5EF4-FFF2-40B4-BE49-F238E27FC236}">
                    <a16:creationId xmlns:a16="http://schemas.microsoft.com/office/drawing/2014/main" id="{B420095B-3D3C-AB4C-B40C-161EB46A6866}"/>
                  </a:ext>
                </a:extLst>
              </p:cNvPr>
              <p:cNvSpPr txBox="1"/>
              <p:nvPr/>
            </p:nvSpPr>
            <p:spPr>
              <a:xfrm rot="16200000">
                <a:off x="72660" y="87000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167" name="Gruppo 166">
              <a:extLst>
                <a:ext uri="{FF2B5EF4-FFF2-40B4-BE49-F238E27FC236}">
                  <a16:creationId xmlns:a16="http://schemas.microsoft.com/office/drawing/2014/main" id="{9F755421-2453-C040-9FA7-8B0092CCF6D4}"/>
                </a:ext>
              </a:extLst>
            </p:cNvPr>
            <p:cNvGrpSpPr/>
            <p:nvPr/>
          </p:nvGrpSpPr>
          <p:grpSpPr>
            <a:xfrm>
              <a:off x="4184389" y="3350416"/>
              <a:ext cx="2225518" cy="561372"/>
              <a:chOff x="-29782" y="620689"/>
              <a:chExt cx="2225518" cy="561372"/>
            </a:xfrm>
          </p:grpSpPr>
          <p:sp>
            <p:nvSpPr>
              <p:cNvPr id="168" name="CasellaDiTesto 167">
                <a:extLst>
                  <a:ext uri="{FF2B5EF4-FFF2-40B4-BE49-F238E27FC236}">
                    <a16:creationId xmlns:a16="http://schemas.microsoft.com/office/drawing/2014/main" id="{DFD4B0D2-14F5-E743-8084-553B3E7B4E75}"/>
                  </a:ext>
                </a:extLst>
              </p:cNvPr>
              <p:cNvSpPr txBox="1"/>
              <p:nvPr/>
            </p:nvSpPr>
            <p:spPr>
              <a:xfrm>
                <a:off x="901185" y="692571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ab2</a:t>
                </a:r>
              </a:p>
            </p:txBody>
          </p:sp>
          <p:sp>
            <p:nvSpPr>
              <p:cNvPr id="169" name="Ovale 168">
                <a:extLst>
                  <a:ext uri="{FF2B5EF4-FFF2-40B4-BE49-F238E27FC236}">
                    <a16:creationId xmlns:a16="http://schemas.microsoft.com/office/drawing/2014/main" id="{62CE2633-4949-2E4F-80CB-AE82A824FEE1}"/>
                  </a:ext>
                </a:extLst>
              </p:cNvPr>
              <p:cNvSpPr/>
              <p:nvPr/>
            </p:nvSpPr>
            <p:spPr>
              <a:xfrm rot="16200000">
                <a:off x="523793" y="721354"/>
                <a:ext cx="360040" cy="36004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CasellaDiTesto 169">
                <a:extLst>
                  <a:ext uri="{FF2B5EF4-FFF2-40B4-BE49-F238E27FC236}">
                    <a16:creationId xmlns:a16="http://schemas.microsoft.com/office/drawing/2014/main" id="{3A574FB0-DE8D-CF45-A51B-64F63B763C88}"/>
                  </a:ext>
                </a:extLst>
              </p:cNvPr>
              <p:cNvSpPr txBox="1"/>
              <p:nvPr/>
            </p:nvSpPr>
            <p:spPr>
              <a:xfrm rot="16200000">
                <a:off x="74253" y="51665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171" name="Gruppo 170">
              <a:extLst>
                <a:ext uri="{FF2B5EF4-FFF2-40B4-BE49-F238E27FC236}">
                  <a16:creationId xmlns:a16="http://schemas.microsoft.com/office/drawing/2014/main" id="{14073F0B-5080-B845-8387-7E19864860F2}"/>
                </a:ext>
              </a:extLst>
            </p:cNvPr>
            <p:cNvGrpSpPr/>
            <p:nvPr/>
          </p:nvGrpSpPr>
          <p:grpSpPr>
            <a:xfrm>
              <a:off x="4184389" y="3797155"/>
              <a:ext cx="2225518" cy="561372"/>
              <a:chOff x="-29782" y="1067428"/>
              <a:chExt cx="2225518" cy="561372"/>
            </a:xfrm>
          </p:grpSpPr>
          <p:sp>
            <p:nvSpPr>
              <p:cNvPr id="172" name="CasellaDiTesto 171">
                <a:extLst>
                  <a:ext uri="{FF2B5EF4-FFF2-40B4-BE49-F238E27FC236}">
                    <a16:creationId xmlns:a16="http://schemas.microsoft.com/office/drawing/2014/main" id="{1BE3AA38-26C0-CA42-A944-2B595AB5C360}"/>
                  </a:ext>
                </a:extLst>
              </p:cNvPr>
              <p:cNvSpPr txBox="1"/>
              <p:nvPr/>
            </p:nvSpPr>
            <p:spPr>
              <a:xfrm>
                <a:off x="901185" y="1139310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ab3</a:t>
                </a:r>
              </a:p>
            </p:txBody>
          </p:sp>
          <p:sp>
            <p:nvSpPr>
              <p:cNvPr id="173" name="Ovale 172">
                <a:extLst>
                  <a:ext uri="{FF2B5EF4-FFF2-40B4-BE49-F238E27FC236}">
                    <a16:creationId xmlns:a16="http://schemas.microsoft.com/office/drawing/2014/main" id="{83162D37-7D90-FA44-BBFB-829FF605B276}"/>
                  </a:ext>
                </a:extLst>
              </p:cNvPr>
              <p:cNvSpPr/>
              <p:nvPr/>
            </p:nvSpPr>
            <p:spPr>
              <a:xfrm rot="16200000">
                <a:off x="523793" y="1168093"/>
                <a:ext cx="360040" cy="36004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CasellaDiTesto 173">
                <a:extLst>
                  <a:ext uri="{FF2B5EF4-FFF2-40B4-BE49-F238E27FC236}">
                    <a16:creationId xmlns:a16="http://schemas.microsoft.com/office/drawing/2014/main" id="{FC3D2B36-91BE-7F48-91BA-F635E2C14263}"/>
                  </a:ext>
                </a:extLst>
              </p:cNvPr>
              <p:cNvSpPr txBox="1"/>
              <p:nvPr/>
            </p:nvSpPr>
            <p:spPr>
              <a:xfrm rot="16200000">
                <a:off x="74253" y="963393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</p:grpSp>
      <p:grpSp>
        <p:nvGrpSpPr>
          <p:cNvPr id="175" name="Gruppo 174">
            <a:extLst>
              <a:ext uri="{FF2B5EF4-FFF2-40B4-BE49-F238E27FC236}">
                <a16:creationId xmlns:a16="http://schemas.microsoft.com/office/drawing/2014/main" id="{A6A62FFD-BEE3-634F-A2D6-0AD9005C0F9E}"/>
              </a:ext>
            </a:extLst>
          </p:cNvPr>
          <p:cNvGrpSpPr/>
          <p:nvPr/>
        </p:nvGrpSpPr>
        <p:grpSpPr>
          <a:xfrm>
            <a:off x="5761038" y="2878895"/>
            <a:ext cx="2301827" cy="1535374"/>
            <a:chOff x="4108080" y="2901738"/>
            <a:chExt cx="2301827" cy="1535374"/>
          </a:xfrm>
        </p:grpSpPr>
        <p:sp>
          <p:nvSpPr>
            <p:cNvPr id="176" name="Rettangolo con angoli arrotondati 175">
              <a:extLst>
                <a:ext uri="{FF2B5EF4-FFF2-40B4-BE49-F238E27FC236}">
                  <a16:creationId xmlns:a16="http://schemas.microsoft.com/office/drawing/2014/main" id="{485E180F-A720-B24A-87A3-60C891B2D336}"/>
                </a:ext>
              </a:extLst>
            </p:cNvPr>
            <p:cNvSpPr/>
            <p:nvPr/>
          </p:nvSpPr>
          <p:spPr>
            <a:xfrm>
              <a:off x="4108080" y="2901738"/>
              <a:ext cx="1544040" cy="153537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77" name="Gruppo 176">
              <a:extLst>
                <a:ext uri="{FF2B5EF4-FFF2-40B4-BE49-F238E27FC236}">
                  <a16:creationId xmlns:a16="http://schemas.microsoft.com/office/drawing/2014/main" id="{EB9D2E63-05FB-3143-81AF-42FC1069DF60}"/>
                </a:ext>
              </a:extLst>
            </p:cNvPr>
            <p:cNvGrpSpPr/>
            <p:nvPr/>
          </p:nvGrpSpPr>
          <p:grpSpPr>
            <a:xfrm>
              <a:off x="4182796" y="2920762"/>
              <a:ext cx="2225518" cy="561372"/>
              <a:chOff x="-31375" y="191035"/>
              <a:chExt cx="2225518" cy="561372"/>
            </a:xfrm>
          </p:grpSpPr>
          <p:sp>
            <p:nvSpPr>
              <p:cNvPr id="186" name="CasellaDiTesto 185">
                <a:extLst>
                  <a:ext uri="{FF2B5EF4-FFF2-40B4-BE49-F238E27FC236}">
                    <a16:creationId xmlns:a16="http://schemas.microsoft.com/office/drawing/2014/main" id="{F5DCECE6-A315-4B4B-B24F-FE3845BBF456}"/>
                  </a:ext>
                </a:extLst>
              </p:cNvPr>
              <p:cNvSpPr txBox="1"/>
              <p:nvPr/>
            </p:nvSpPr>
            <p:spPr>
              <a:xfrm>
                <a:off x="899592" y="262917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ab1</a:t>
                </a:r>
              </a:p>
            </p:txBody>
          </p:sp>
          <p:sp>
            <p:nvSpPr>
              <p:cNvPr id="187" name="Ovale 186">
                <a:extLst>
                  <a:ext uri="{FF2B5EF4-FFF2-40B4-BE49-F238E27FC236}">
                    <a16:creationId xmlns:a16="http://schemas.microsoft.com/office/drawing/2014/main" id="{F3E2C566-FC59-2949-8268-B358B9BE64A9}"/>
                  </a:ext>
                </a:extLst>
              </p:cNvPr>
              <p:cNvSpPr/>
              <p:nvPr/>
            </p:nvSpPr>
            <p:spPr>
              <a:xfrm rot="16200000">
                <a:off x="522200" y="291700"/>
                <a:ext cx="360040" cy="360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CasellaDiTesto 187">
                <a:extLst>
                  <a:ext uri="{FF2B5EF4-FFF2-40B4-BE49-F238E27FC236}">
                    <a16:creationId xmlns:a16="http://schemas.microsoft.com/office/drawing/2014/main" id="{75705EAB-BAA9-2243-8CE1-591147F9FAD9}"/>
                  </a:ext>
                </a:extLst>
              </p:cNvPr>
              <p:cNvSpPr txBox="1"/>
              <p:nvPr/>
            </p:nvSpPr>
            <p:spPr>
              <a:xfrm rot="16200000">
                <a:off x="72660" y="87000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178" name="Gruppo 177">
              <a:extLst>
                <a:ext uri="{FF2B5EF4-FFF2-40B4-BE49-F238E27FC236}">
                  <a16:creationId xmlns:a16="http://schemas.microsoft.com/office/drawing/2014/main" id="{88CA50D0-5C3F-D34D-982C-C66B55109850}"/>
                </a:ext>
              </a:extLst>
            </p:cNvPr>
            <p:cNvGrpSpPr/>
            <p:nvPr/>
          </p:nvGrpSpPr>
          <p:grpSpPr>
            <a:xfrm>
              <a:off x="4184389" y="3350416"/>
              <a:ext cx="2225518" cy="561372"/>
              <a:chOff x="-29782" y="620689"/>
              <a:chExt cx="2225518" cy="561372"/>
            </a:xfrm>
          </p:grpSpPr>
          <p:sp>
            <p:nvSpPr>
              <p:cNvPr id="183" name="CasellaDiTesto 182">
                <a:extLst>
                  <a:ext uri="{FF2B5EF4-FFF2-40B4-BE49-F238E27FC236}">
                    <a16:creationId xmlns:a16="http://schemas.microsoft.com/office/drawing/2014/main" id="{F009E769-942D-704E-A10B-75F70169541A}"/>
                  </a:ext>
                </a:extLst>
              </p:cNvPr>
              <p:cNvSpPr txBox="1"/>
              <p:nvPr/>
            </p:nvSpPr>
            <p:spPr>
              <a:xfrm>
                <a:off x="901185" y="692571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ab2</a:t>
                </a:r>
              </a:p>
            </p:txBody>
          </p:sp>
          <p:sp>
            <p:nvSpPr>
              <p:cNvPr id="184" name="Ovale 183">
                <a:extLst>
                  <a:ext uri="{FF2B5EF4-FFF2-40B4-BE49-F238E27FC236}">
                    <a16:creationId xmlns:a16="http://schemas.microsoft.com/office/drawing/2014/main" id="{7936A278-DDF7-7A4E-8828-A9AFAA0FE079}"/>
                  </a:ext>
                </a:extLst>
              </p:cNvPr>
              <p:cNvSpPr/>
              <p:nvPr/>
            </p:nvSpPr>
            <p:spPr>
              <a:xfrm rot="16200000">
                <a:off x="523793" y="721354"/>
                <a:ext cx="360040" cy="36004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CasellaDiTesto 184">
                <a:extLst>
                  <a:ext uri="{FF2B5EF4-FFF2-40B4-BE49-F238E27FC236}">
                    <a16:creationId xmlns:a16="http://schemas.microsoft.com/office/drawing/2014/main" id="{90C7CDD9-EF85-8B40-A047-3A2529373BD4}"/>
                  </a:ext>
                </a:extLst>
              </p:cNvPr>
              <p:cNvSpPr txBox="1"/>
              <p:nvPr/>
            </p:nvSpPr>
            <p:spPr>
              <a:xfrm rot="16200000">
                <a:off x="74253" y="51665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179" name="Gruppo 178">
              <a:extLst>
                <a:ext uri="{FF2B5EF4-FFF2-40B4-BE49-F238E27FC236}">
                  <a16:creationId xmlns:a16="http://schemas.microsoft.com/office/drawing/2014/main" id="{C71A7E19-7F8B-D845-A9A4-991BE5B4DE01}"/>
                </a:ext>
              </a:extLst>
            </p:cNvPr>
            <p:cNvGrpSpPr/>
            <p:nvPr/>
          </p:nvGrpSpPr>
          <p:grpSpPr>
            <a:xfrm>
              <a:off x="4184389" y="3797155"/>
              <a:ext cx="2225518" cy="561372"/>
              <a:chOff x="-29782" y="1067428"/>
              <a:chExt cx="2225518" cy="561372"/>
            </a:xfrm>
          </p:grpSpPr>
          <p:sp>
            <p:nvSpPr>
              <p:cNvPr id="180" name="CasellaDiTesto 179">
                <a:extLst>
                  <a:ext uri="{FF2B5EF4-FFF2-40B4-BE49-F238E27FC236}">
                    <a16:creationId xmlns:a16="http://schemas.microsoft.com/office/drawing/2014/main" id="{18C00038-08CE-284A-956F-466661FFDC81}"/>
                  </a:ext>
                </a:extLst>
              </p:cNvPr>
              <p:cNvSpPr txBox="1"/>
              <p:nvPr/>
            </p:nvSpPr>
            <p:spPr>
              <a:xfrm>
                <a:off x="901185" y="1139310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ab4</a:t>
                </a:r>
              </a:p>
            </p:txBody>
          </p:sp>
          <p:sp>
            <p:nvSpPr>
              <p:cNvPr id="181" name="Ovale 180">
                <a:extLst>
                  <a:ext uri="{FF2B5EF4-FFF2-40B4-BE49-F238E27FC236}">
                    <a16:creationId xmlns:a16="http://schemas.microsoft.com/office/drawing/2014/main" id="{05F7C4D9-6BD7-7E4C-819E-0A3A300AFFD0}"/>
                  </a:ext>
                </a:extLst>
              </p:cNvPr>
              <p:cNvSpPr/>
              <p:nvPr/>
            </p:nvSpPr>
            <p:spPr>
              <a:xfrm rot="16200000">
                <a:off x="523793" y="1168093"/>
                <a:ext cx="360040" cy="36004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CasellaDiTesto 181">
                <a:extLst>
                  <a:ext uri="{FF2B5EF4-FFF2-40B4-BE49-F238E27FC236}">
                    <a16:creationId xmlns:a16="http://schemas.microsoft.com/office/drawing/2014/main" id="{7406BC50-7AF6-E84E-B94C-30F73847A937}"/>
                  </a:ext>
                </a:extLst>
              </p:cNvPr>
              <p:cNvSpPr txBox="1"/>
              <p:nvPr/>
            </p:nvSpPr>
            <p:spPr>
              <a:xfrm rot="16200000">
                <a:off x="74253" y="963393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</p:grpSp>
      <p:grpSp>
        <p:nvGrpSpPr>
          <p:cNvPr id="189" name="Gruppo 188">
            <a:extLst>
              <a:ext uri="{FF2B5EF4-FFF2-40B4-BE49-F238E27FC236}">
                <a16:creationId xmlns:a16="http://schemas.microsoft.com/office/drawing/2014/main" id="{3BA43D6B-7C2D-184A-BEE6-5A90CB8A5F8E}"/>
              </a:ext>
            </a:extLst>
          </p:cNvPr>
          <p:cNvGrpSpPr/>
          <p:nvPr/>
        </p:nvGrpSpPr>
        <p:grpSpPr>
          <a:xfrm>
            <a:off x="4103748" y="4500786"/>
            <a:ext cx="2301827" cy="1535374"/>
            <a:chOff x="4108080" y="2901738"/>
            <a:chExt cx="2301827" cy="1535374"/>
          </a:xfrm>
        </p:grpSpPr>
        <p:sp>
          <p:nvSpPr>
            <p:cNvPr id="190" name="Rettangolo con angoli arrotondati 189">
              <a:extLst>
                <a:ext uri="{FF2B5EF4-FFF2-40B4-BE49-F238E27FC236}">
                  <a16:creationId xmlns:a16="http://schemas.microsoft.com/office/drawing/2014/main" id="{5C23AFFF-EFA4-264A-9FCC-47C08B153B2D}"/>
                </a:ext>
              </a:extLst>
            </p:cNvPr>
            <p:cNvSpPr/>
            <p:nvPr/>
          </p:nvSpPr>
          <p:spPr>
            <a:xfrm>
              <a:off x="4108080" y="2901738"/>
              <a:ext cx="1544040" cy="153537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91" name="Gruppo 190">
              <a:extLst>
                <a:ext uri="{FF2B5EF4-FFF2-40B4-BE49-F238E27FC236}">
                  <a16:creationId xmlns:a16="http://schemas.microsoft.com/office/drawing/2014/main" id="{3E38698B-0D10-CE43-8B72-A86E2B2141C6}"/>
                </a:ext>
              </a:extLst>
            </p:cNvPr>
            <p:cNvGrpSpPr/>
            <p:nvPr/>
          </p:nvGrpSpPr>
          <p:grpSpPr>
            <a:xfrm>
              <a:off x="4182796" y="2920762"/>
              <a:ext cx="2225518" cy="561372"/>
              <a:chOff x="-31375" y="191035"/>
              <a:chExt cx="2225518" cy="561372"/>
            </a:xfrm>
          </p:grpSpPr>
          <p:sp>
            <p:nvSpPr>
              <p:cNvPr id="200" name="CasellaDiTesto 199">
                <a:extLst>
                  <a:ext uri="{FF2B5EF4-FFF2-40B4-BE49-F238E27FC236}">
                    <a16:creationId xmlns:a16="http://schemas.microsoft.com/office/drawing/2014/main" id="{CA3B2CF0-E62C-9447-AD2C-893C733F29A4}"/>
                  </a:ext>
                </a:extLst>
              </p:cNvPr>
              <p:cNvSpPr txBox="1"/>
              <p:nvPr/>
            </p:nvSpPr>
            <p:spPr>
              <a:xfrm>
                <a:off x="899592" y="262917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ab1</a:t>
                </a:r>
              </a:p>
            </p:txBody>
          </p:sp>
          <p:sp>
            <p:nvSpPr>
              <p:cNvPr id="201" name="Ovale 200">
                <a:extLst>
                  <a:ext uri="{FF2B5EF4-FFF2-40B4-BE49-F238E27FC236}">
                    <a16:creationId xmlns:a16="http://schemas.microsoft.com/office/drawing/2014/main" id="{FA4A832F-87AF-FF41-A552-6C55A3F42589}"/>
                  </a:ext>
                </a:extLst>
              </p:cNvPr>
              <p:cNvSpPr/>
              <p:nvPr/>
            </p:nvSpPr>
            <p:spPr>
              <a:xfrm rot="16200000">
                <a:off x="522200" y="291700"/>
                <a:ext cx="360040" cy="360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CasellaDiTesto 201">
                <a:extLst>
                  <a:ext uri="{FF2B5EF4-FFF2-40B4-BE49-F238E27FC236}">
                    <a16:creationId xmlns:a16="http://schemas.microsoft.com/office/drawing/2014/main" id="{3E0F2BBA-785E-624A-9347-855B65F71F4C}"/>
                  </a:ext>
                </a:extLst>
              </p:cNvPr>
              <p:cNvSpPr txBox="1"/>
              <p:nvPr/>
            </p:nvSpPr>
            <p:spPr>
              <a:xfrm rot="16200000">
                <a:off x="72660" y="87000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192" name="Gruppo 191">
              <a:extLst>
                <a:ext uri="{FF2B5EF4-FFF2-40B4-BE49-F238E27FC236}">
                  <a16:creationId xmlns:a16="http://schemas.microsoft.com/office/drawing/2014/main" id="{85124967-BBC2-154A-B8CB-9C613BFDF6E3}"/>
                </a:ext>
              </a:extLst>
            </p:cNvPr>
            <p:cNvGrpSpPr/>
            <p:nvPr/>
          </p:nvGrpSpPr>
          <p:grpSpPr>
            <a:xfrm>
              <a:off x="4184389" y="3350416"/>
              <a:ext cx="2225518" cy="561372"/>
              <a:chOff x="-29782" y="620689"/>
              <a:chExt cx="2225518" cy="561372"/>
            </a:xfrm>
          </p:grpSpPr>
          <p:sp>
            <p:nvSpPr>
              <p:cNvPr id="197" name="CasellaDiTesto 196">
                <a:extLst>
                  <a:ext uri="{FF2B5EF4-FFF2-40B4-BE49-F238E27FC236}">
                    <a16:creationId xmlns:a16="http://schemas.microsoft.com/office/drawing/2014/main" id="{137C2589-BEAC-7747-A982-F4FD99125467}"/>
                  </a:ext>
                </a:extLst>
              </p:cNvPr>
              <p:cNvSpPr txBox="1"/>
              <p:nvPr/>
            </p:nvSpPr>
            <p:spPr>
              <a:xfrm>
                <a:off x="901185" y="692571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ab2</a:t>
                </a:r>
              </a:p>
            </p:txBody>
          </p:sp>
          <p:sp>
            <p:nvSpPr>
              <p:cNvPr id="198" name="Ovale 197">
                <a:extLst>
                  <a:ext uri="{FF2B5EF4-FFF2-40B4-BE49-F238E27FC236}">
                    <a16:creationId xmlns:a16="http://schemas.microsoft.com/office/drawing/2014/main" id="{A866F179-B6FA-9E4E-924C-D56ED7AD4C6C}"/>
                  </a:ext>
                </a:extLst>
              </p:cNvPr>
              <p:cNvSpPr/>
              <p:nvPr/>
            </p:nvSpPr>
            <p:spPr>
              <a:xfrm rot="16200000">
                <a:off x="523793" y="721354"/>
                <a:ext cx="360040" cy="36004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CasellaDiTesto 198">
                <a:extLst>
                  <a:ext uri="{FF2B5EF4-FFF2-40B4-BE49-F238E27FC236}">
                    <a16:creationId xmlns:a16="http://schemas.microsoft.com/office/drawing/2014/main" id="{767768D3-BEA5-0045-B96C-4027833016E2}"/>
                  </a:ext>
                </a:extLst>
              </p:cNvPr>
              <p:cNvSpPr txBox="1"/>
              <p:nvPr/>
            </p:nvSpPr>
            <p:spPr>
              <a:xfrm rot="16200000">
                <a:off x="74253" y="51665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193" name="Gruppo 192">
              <a:extLst>
                <a:ext uri="{FF2B5EF4-FFF2-40B4-BE49-F238E27FC236}">
                  <a16:creationId xmlns:a16="http://schemas.microsoft.com/office/drawing/2014/main" id="{6BCF040F-A907-A945-88E7-AFC06D8EB696}"/>
                </a:ext>
              </a:extLst>
            </p:cNvPr>
            <p:cNvGrpSpPr/>
            <p:nvPr/>
          </p:nvGrpSpPr>
          <p:grpSpPr>
            <a:xfrm>
              <a:off x="4184389" y="3797155"/>
              <a:ext cx="2225518" cy="561372"/>
              <a:chOff x="-29782" y="1067428"/>
              <a:chExt cx="2225518" cy="561372"/>
            </a:xfrm>
          </p:grpSpPr>
          <p:sp>
            <p:nvSpPr>
              <p:cNvPr id="194" name="CasellaDiTesto 193">
                <a:extLst>
                  <a:ext uri="{FF2B5EF4-FFF2-40B4-BE49-F238E27FC236}">
                    <a16:creationId xmlns:a16="http://schemas.microsoft.com/office/drawing/2014/main" id="{0F985664-CF29-8F49-9194-914D6DF1E8BD}"/>
                  </a:ext>
                </a:extLst>
              </p:cNvPr>
              <p:cNvSpPr txBox="1"/>
              <p:nvPr/>
            </p:nvSpPr>
            <p:spPr>
              <a:xfrm>
                <a:off x="901185" y="1139310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ab5</a:t>
                </a:r>
              </a:p>
            </p:txBody>
          </p:sp>
          <p:sp>
            <p:nvSpPr>
              <p:cNvPr id="195" name="Ovale 194">
                <a:extLst>
                  <a:ext uri="{FF2B5EF4-FFF2-40B4-BE49-F238E27FC236}">
                    <a16:creationId xmlns:a16="http://schemas.microsoft.com/office/drawing/2014/main" id="{927760C0-4407-F345-A11B-05FBFA904F6A}"/>
                  </a:ext>
                </a:extLst>
              </p:cNvPr>
              <p:cNvSpPr/>
              <p:nvPr/>
            </p:nvSpPr>
            <p:spPr>
              <a:xfrm rot="16200000">
                <a:off x="523793" y="1168093"/>
                <a:ext cx="360040" cy="360040"/>
              </a:xfrm>
              <a:prstGeom prst="ellipse">
                <a:avLst/>
              </a:prstGeom>
              <a:solidFill>
                <a:srgbClr val="9B45D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CasellaDiTesto 195">
                <a:extLst>
                  <a:ext uri="{FF2B5EF4-FFF2-40B4-BE49-F238E27FC236}">
                    <a16:creationId xmlns:a16="http://schemas.microsoft.com/office/drawing/2014/main" id="{50AC5619-D656-464B-B6C7-2CD728836678}"/>
                  </a:ext>
                </a:extLst>
              </p:cNvPr>
              <p:cNvSpPr txBox="1"/>
              <p:nvPr/>
            </p:nvSpPr>
            <p:spPr>
              <a:xfrm rot="16200000">
                <a:off x="74253" y="963393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</p:grpSp>
      <p:grpSp>
        <p:nvGrpSpPr>
          <p:cNvPr id="203" name="Gruppo 202">
            <a:extLst>
              <a:ext uri="{FF2B5EF4-FFF2-40B4-BE49-F238E27FC236}">
                <a16:creationId xmlns:a16="http://schemas.microsoft.com/office/drawing/2014/main" id="{9FF1F38A-2B6D-B04F-89B9-45E33095D2C6}"/>
              </a:ext>
            </a:extLst>
          </p:cNvPr>
          <p:cNvGrpSpPr/>
          <p:nvPr/>
        </p:nvGrpSpPr>
        <p:grpSpPr>
          <a:xfrm>
            <a:off x="5801791" y="4505247"/>
            <a:ext cx="2301827" cy="1535374"/>
            <a:chOff x="4108080" y="2901738"/>
            <a:chExt cx="2301827" cy="1535374"/>
          </a:xfrm>
        </p:grpSpPr>
        <p:sp>
          <p:nvSpPr>
            <p:cNvPr id="204" name="Rettangolo con angoli arrotondati 203">
              <a:extLst>
                <a:ext uri="{FF2B5EF4-FFF2-40B4-BE49-F238E27FC236}">
                  <a16:creationId xmlns:a16="http://schemas.microsoft.com/office/drawing/2014/main" id="{BD1760D8-B41A-4244-8834-04E3203C5099}"/>
                </a:ext>
              </a:extLst>
            </p:cNvPr>
            <p:cNvSpPr/>
            <p:nvPr/>
          </p:nvSpPr>
          <p:spPr>
            <a:xfrm>
              <a:off x="4108080" y="2901738"/>
              <a:ext cx="1544040" cy="153537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5" name="Gruppo 204">
              <a:extLst>
                <a:ext uri="{FF2B5EF4-FFF2-40B4-BE49-F238E27FC236}">
                  <a16:creationId xmlns:a16="http://schemas.microsoft.com/office/drawing/2014/main" id="{5A0DE895-C8F3-AA4B-B9EA-A45DCD39DF55}"/>
                </a:ext>
              </a:extLst>
            </p:cNvPr>
            <p:cNvGrpSpPr/>
            <p:nvPr/>
          </p:nvGrpSpPr>
          <p:grpSpPr>
            <a:xfrm>
              <a:off x="4182796" y="2920762"/>
              <a:ext cx="2225518" cy="561372"/>
              <a:chOff x="-31375" y="191035"/>
              <a:chExt cx="2225518" cy="561372"/>
            </a:xfrm>
          </p:grpSpPr>
          <p:sp>
            <p:nvSpPr>
              <p:cNvPr id="214" name="CasellaDiTesto 213">
                <a:extLst>
                  <a:ext uri="{FF2B5EF4-FFF2-40B4-BE49-F238E27FC236}">
                    <a16:creationId xmlns:a16="http://schemas.microsoft.com/office/drawing/2014/main" id="{3EF3D4A7-60C5-0041-9849-889B28AC2BAB}"/>
                  </a:ext>
                </a:extLst>
              </p:cNvPr>
              <p:cNvSpPr txBox="1"/>
              <p:nvPr/>
            </p:nvSpPr>
            <p:spPr>
              <a:xfrm>
                <a:off x="899592" y="262917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ab2</a:t>
                </a:r>
              </a:p>
            </p:txBody>
          </p:sp>
          <p:sp>
            <p:nvSpPr>
              <p:cNvPr id="215" name="Ovale 214">
                <a:extLst>
                  <a:ext uri="{FF2B5EF4-FFF2-40B4-BE49-F238E27FC236}">
                    <a16:creationId xmlns:a16="http://schemas.microsoft.com/office/drawing/2014/main" id="{8A1CD387-CC43-0B47-95EC-F03DBD6056F1}"/>
                  </a:ext>
                </a:extLst>
              </p:cNvPr>
              <p:cNvSpPr/>
              <p:nvPr/>
            </p:nvSpPr>
            <p:spPr>
              <a:xfrm rot="16200000">
                <a:off x="522200" y="291700"/>
                <a:ext cx="360040" cy="36004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CasellaDiTesto 215">
                <a:extLst>
                  <a:ext uri="{FF2B5EF4-FFF2-40B4-BE49-F238E27FC236}">
                    <a16:creationId xmlns:a16="http://schemas.microsoft.com/office/drawing/2014/main" id="{B482592C-A36F-0A45-AF9C-E1679372B9B3}"/>
                  </a:ext>
                </a:extLst>
              </p:cNvPr>
              <p:cNvSpPr txBox="1"/>
              <p:nvPr/>
            </p:nvSpPr>
            <p:spPr>
              <a:xfrm rot="16200000">
                <a:off x="72660" y="87000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206" name="Gruppo 205">
              <a:extLst>
                <a:ext uri="{FF2B5EF4-FFF2-40B4-BE49-F238E27FC236}">
                  <a16:creationId xmlns:a16="http://schemas.microsoft.com/office/drawing/2014/main" id="{62730A4E-1EE2-5C49-830A-8F63CC80A095}"/>
                </a:ext>
              </a:extLst>
            </p:cNvPr>
            <p:cNvGrpSpPr/>
            <p:nvPr/>
          </p:nvGrpSpPr>
          <p:grpSpPr>
            <a:xfrm>
              <a:off x="4184389" y="3350416"/>
              <a:ext cx="2225518" cy="561372"/>
              <a:chOff x="-29782" y="620689"/>
              <a:chExt cx="2225518" cy="561372"/>
            </a:xfrm>
          </p:grpSpPr>
          <p:sp>
            <p:nvSpPr>
              <p:cNvPr id="211" name="CasellaDiTesto 210">
                <a:extLst>
                  <a:ext uri="{FF2B5EF4-FFF2-40B4-BE49-F238E27FC236}">
                    <a16:creationId xmlns:a16="http://schemas.microsoft.com/office/drawing/2014/main" id="{791FD875-B191-CF40-B5A2-79A875D4A77E}"/>
                  </a:ext>
                </a:extLst>
              </p:cNvPr>
              <p:cNvSpPr txBox="1"/>
              <p:nvPr/>
            </p:nvSpPr>
            <p:spPr>
              <a:xfrm>
                <a:off x="901185" y="692571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ab3</a:t>
                </a:r>
              </a:p>
            </p:txBody>
          </p:sp>
          <p:sp>
            <p:nvSpPr>
              <p:cNvPr id="212" name="Ovale 211">
                <a:extLst>
                  <a:ext uri="{FF2B5EF4-FFF2-40B4-BE49-F238E27FC236}">
                    <a16:creationId xmlns:a16="http://schemas.microsoft.com/office/drawing/2014/main" id="{45D68E57-D1F6-6945-B15A-9A64E51F3928}"/>
                  </a:ext>
                </a:extLst>
              </p:cNvPr>
              <p:cNvSpPr/>
              <p:nvPr/>
            </p:nvSpPr>
            <p:spPr>
              <a:xfrm rot="16200000">
                <a:off x="523793" y="721354"/>
                <a:ext cx="360040" cy="36004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CasellaDiTesto 212">
                <a:extLst>
                  <a:ext uri="{FF2B5EF4-FFF2-40B4-BE49-F238E27FC236}">
                    <a16:creationId xmlns:a16="http://schemas.microsoft.com/office/drawing/2014/main" id="{BBCFE3C6-AB11-9342-8AC6-14FDFDD48C5B}"/>
                  </a:ext>
                </a:extLst>
              </p:cNvPr>
              <p:cNvSpPr txBox="1"/>
              <p:nvPr/>
            </p:nvSpPr>
            <p:spPr>
              <a:xfrm rot="16200000">
                <a:off x="74253" y="51665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207" name="Gruppo 206">
              <a:extLst>
                <a:ext uri="{FF2B5EF4-FFF2-40B4-BE49-F238E27FC236}">
                  <a16:creationId xmlns:a16="http://schemas.microsoft.com/office/drawing/2014/main" id="{8820556B-AA41-5F48-8D91-4BF03ABDAE2B}"/>
                </a:ext>
              </a:extLst>
            </p:cNvPr>
            <p:cNvGrpSpPr/>
            <p:nvPr/>
          </p:nvGrpSpPr>
          <p:grpSpPr>
            <a:xfrm>
              <a:off x="4184389" y="3797155"/>
              <a:ext cx="2225518" cy="561372"/>
              <a:chOff x="-29782" y="1067428"/>
              <a:chExt cx="2225518" cy="561372"/>
            </a:xfrm>
          </p:grpSpPr>
          <p:sp>
            <p:nvSpPr>
              <p:cNvPr id="208" name="CasellaDiTesto 207">
                <a:extLst>
                  <a:ext uri="{FF2B5EF4-FFF2-40B4-BE49-F238E27FC236}">
                    <a16:creationId xmlns:a16="http://schemas.microsoft.com/office/drawing/2014/main" id="{E246A7DA-7977-254F-BECC-D6037363BF8B}"/>
                  </a:ext>
                </a:extLst>
              </p:cNvPr>
              <p:cNvSpPr txBox="1"/>
              <p:nvPr/>
            </p:nvSpPr>
            <p:spPr>
              <a:xfrm>
                <a:off x="901185" y="1139310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ab4</a:t>
                </a:r>
              </a:p>
            </p:txBody>
          </p:sp>
          <p:sp>
            <p:nvSpPr>
              <p:cNvPr id="209" name="Ovale 208">
                <a:extLst>
                  <a:ext uri="{FF2B5EF4-FFF2-40B4-BE49-F238E27FC236}">
                    <a16:creationId xmlns:a16="http://schemas.microsoft.com/office/drawing/2014/main" id="{450B6024-819D-694D-B8E5-DA6FF828E434}"/>
                  </a:ext>
                </a:extLst>
              </p:cNvPr>
              <p:cNvSpPr/>
              <p:nvPr/>
            </p:nvSpPr>
            <p:spPr>
              <a:xfrm rot="16200000">
                <a:off x="523793" y="1168093"/>
                <a:ext cx="360040" cy="36004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CasellaDiTesto 209">
                <a:extLst>
                  <a:ext uri="{FF2B5EF4-FFF2-40B4-BE49-F238E27FC236}">
                    <a16:creationId xmlns:a16="http://schemas.microsoft.com/office/drawing/2014/main" id="{23D2A0C2-681B-9740-9E5D-96FA0CB6EB4C}"/>
                  </a:ext>
                </a:extLst>
              </p:cNvPr>
              <p:cNvSpPr txBox="1"/>
              <p:nvPr/>
            </p:nvSpPr>
            <p:spPr>
              <a:xfrm rot="16200000">
                <a:off x="74253" y="963393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</p:grpSp>
      <p:grpSp>
        <p:nvGrpSpPr>
          <p:cNvPr id="217" name="Gruppo 216">
            <a:extLst>
              <a:ext uri="{FF2B5EF4-FFF2-40B4-BE49-F238E27FC236}">
                <a16:creationId xmlns:a16="http://schemas.microsoft.com/office/drawing/2014/main" id="{83B7D38A-3536-F447-AC3F-C0541EDC95C3}"/>
              </a:ext>
            </a:extLst>
          </p:cNvPr>
          <p:cNvGrpSpPr/>
          <p:nvPr/>
        </p:nvGrpSpPr>
        <p:grpSpPr>
          <a:xfrm>
            <a:off x="7413996" y="2901738"/>
            <a:ext cx="2301827" cy="1535374"/>
            <a:chOff x="4108080" y="2901738"/>
            <a:chExt cx="2301827" cy="1535374"/>
          </a:xfrm>
        </p:grpSpPr>
        <p:sp>
          <p:nvSpPr>
            <p:cNvPr id="218" name="Rettangolo con angoli arrotondati 217">
              <a:extLst>
                <a:ext uri="{FF2B5EF4-FFF2-40B4-BE49-F238E27FC236}">
                  <a16:creationId xmlns:a16="http://schemas.microsoft.com/office/drawing/2014/main" id="{5F5067CF-A3C2-D344-8CEE-20B775DFA221}"/>
                </a:ext>
              </a:extLst>
            </p:cNvPr>
            <p:cNvSpPr/>
            <p:nvPr/>
          </p:nvSpPr>
          <p:spPr>
            <a:xfrm>
              <a:off x="4108080" y="2901738"/>
              <a:ext cx="1544040" cy="153537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19" name="Gruppo 218">
              <a:extLst>
                <a:ext uri="{FF2B5EF4-FFF2-40B4-BE49-F238E27FC236}">
                  <a16:creationId xmlns:a16="http://schemas.microsoft.com/office/drawing/2014/main" id="{7D1E49AA-4BDA-FE41-92AB-4CDB19439B2C}"/>
                </a:ext>
              </a:extLst>
            </p:cNvPr>
            <p:cNvGrpSpPr/>
            <p:nvPr/>
          </p:nvGrpSpPr>
          <p:grpSpPr>
            <a:xfrm>
              <a:off x="4182796" y="2920762"/>
              <a:ext cx="2225518" cy="561372"/>
              <a:chOff x="-31375" y="191035"/>
              <a:chExt cx="2225518" cy="561372"/>
            </a:xfrm>
          </p:grpSpPr>
          <p:sp>
            <p:nvSpPr>
              <p:cNvPr id="228" name="CasellaDiTesto 227">
                <a:extLst>
                  <a:ext uri="{FF2B5EF4-FFF2-40B4-BE49-F238E27FC236}">
                    <a16:creationId xmlns:a16="http://schemas.microsoft.com/office/drawing/2014/main" id="{161FD2F7-1346-564D-BDE7-5FB6180380BB}"/>
                  </a:ext>
                </a:extLst>
              </p:cNvPr>
              <p:cNvSpPr txBox="1"/>
              <p:nvPr/>
            </p:nvSpPr>
            <p:spPr>
              <a:xfrm>
                <a:off x="899592" y="262917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ab2</a:t>
                </a:r>
              </a:p>
            </p:txBody>
          </p:sp>
          <p:sp>
            <p:nvSpPr>
              <p:cNvPr id="229" name="Ovale 228">
                <a:extLst>
                  <a:ext uri="{FF2B5EF4-FFF2-40B4-BE49-F238E27FC236}">
                    <a16:creationId xmlns:a16="http://schemas.microsoft.com/office/drawing/2014/main" id="{F5832B59-7D61-D34A-B4C1-5B6AA69A1A30}"/>
                  </a:ext>
                </a:extLst>
              </p:cNvPr>
              <p:cNvSpPr/>
              <p:nvPr/>
            </p:nvSpPr>
            <p:spPr>
              <a:xfrm rot="16200000">
                <a:off x="522200" y="291700"/>
                <a:ext cx="360040" cy="36004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CasellaDiTesto 229">
                <a:extLst>
                  <a:ext uri="{FF2B5EF4-FFF2-40B4-BE49-F238E27FC236}">
                    <a16:creationId xmlns:a16="http://schemas.microsoft.com/office/drawing/2014/main" id="{E8C81C0A-F454-8740-A9E0-961EEDECDC98}"/>
                  </a:ext>
                </a:extLst>
              </p:cNvPr>
              <p:cNvSpPr txBox="1"/>
              <p:nvPr/>
            </p:nvSpPr>
            <p:spPr>
              <a:xfrm rot="16200000">
                <a:off x="72660" y="87000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220" name="Gruppo 219">
              <a:extLst>
                <a:ext uri="{FF2B5EF4-FFF2-40B4-BE49-F238E27FC236}">
                  <a16:creationId xmlns:a16="http://schemas.microsoft.com/office/drawing/2014/main" id="{91FCB106-2BC2-6649-8056-35F84B871153}"/>
                </a:ext>
              </a:extLst>
            </p:cNvPr>
            <p:cNvGrpSpPr/>
            <p:nvPr/>
          </p:nvGrpSpPr>
          <p:grpSpPr>
            <a:xfrm>
              <a:off x="4184389" y="3350416"/>
              <a:ext cx="2225518" cy="561372"/>
              <a:chOff x="-29782" y="620689"/>
              <a:chExt cx="2225518" cy="561372"/>
            </a:xfrm>
          </p:grpSpPr>
          <p:sp>
            <p:nvSpPr>
              <p:cNvPr id="225" name="CasellaDiTesto 224">
                <a:extLst>
                  <a:ext uri="{FF2B5EF4-FFF2-40B4-BE49-F238E27FC236}">
                    <a16:creationId xmlns:a16="http://schemas.microsoft.com/office/drawing/2014/main" id="{90988AC2-E772-B247-A624-BCD5CB7DBEDD}"/>
                  </a:ext>
                </a:extLst>
              </p:cNvPr>
              <p:cNvSpPr txBox="1"/>
              <p:nvPr/>
            </p:nvSpPr>
            <p:spPr>
              <a:xfrm>
                <a:off x="901185" y="692571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ab3</a:t>
                </a:r>
              </a:p>
            </p:txBody>
          </p:sp>
          <p:sp>
            <p:nvSpPr>
              <p:cNvPr id="226" name="Ovale 225">
                <a:extLst>
                  <a:ext uri="{FF2B5EF4-FFF2-40B4-BE49-F238E27FC236}">
                    <a16:creationId xmlns:a16="http://schemas.microsoft.com/office/drawing/2014/main" id="{04C41064-1426-7A49-BDC7-8E408DDC3711}"/>
                  </a:ext>
                </a:extLst>
              </p:cNvPr>
              <p:cNvSpPr/>
              <p:nvPr/>
            </p:nvSpPr>
            <p:spPr>
              <a:xfrm rot="16200000">
                <a:off x="523793" y="721354"/>
                <a:ext cx="360040" cy="36004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CasellaDiTesto 226">
                <a:extLst>
                  <a:ext uri="{FF2B5EF4-FFF2-40B4-BE49-F238E27FC236}">
                    <a16:creationId xmlns:a16="http://schemas.microsoft.com/office/drawing/2014/main" id="{E05F0C7B-A718-4744-BEC5-CDC2D8598FF7}"/>
                  </a:ext>
                </a:extLst>
              </p:cNvPr>
              <p:cNvSpPr txBox="1"/>
              <p:nvPr/>
            </p:nvSpPr>
            <p:spPr>
              <a:xfrm rot="16200000">
                <a:off x="74253" y="51665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221" name="Gruppo 220">
              <a:extLst>
                <a:ext uri="{FF2B5EF4-FFF2-40B4-BE49-F238E27FC236}">
                  <a16:creationId xmlns:a16="http://schemas.microsoft.com/office/drawing/2014/main" id="{A41D8E51-BCC3-6C47-A5E6-1C581C5A8700}"/>
                </a:ext>
              </a:extLst>
            </p:cNvPr>
            <p:cNvGrpSpPr/>
            <p:nvPr/>
          </p:nvGrpSpPr>
          <p:grpSpPr>
            <a:xfrm>
              <a:off x="4184389" y="3797155"/>
              <a:ext cx="2225518" cy="561372"/>
              <a:chOff x="-29782" y="1067428"/>
              <a:chExt cx="2225518" cy="561372"/>
            </a:xfrm>
          </p:grpSpPr>
          <p:sp>
            <p:nvSpPr>
              <p:cNvPr id="222" name="CasellaDiTesto 221">
                <a:extLst>
                  <a:ext uri="{FF2B5EF4-FFF2-40B4-BE49-F238E27FC236}">
                    <a16:creationId xmlns:a16="http://schemas.microsoft.com/office/drawing/2014/main" id="{83702EF0-A476-AE4E-A895-21E7B7AE4D4C}"/>
                  </a:ext>
                </a:extLst>
              </p:cNvPr>
              <p:cNvSpPr txBox="1"/>
              <p:nvPr/>
            </p:nvSpPr>
            <p:spPr>
              <a:xfrm>
                <a:off x="901185" y="1139310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ab5</a:t>
                </a:r>
              </a:p>
            </p:txBody>
          </p:sp>
          <p:sp>
            <p:nvSpPr>
              <p:cNvPr id="223" name="Ovale 222">
                <a:extLst>
                  <a:ext uri="{FF2B5EF4-FFF2-40B4-BE49-F238E27FC236}">
                    <a16:creationId xmlns:a16="http://schemas.microsoft.com/office/drawing/2014/main" id="{7D92E753-2474-EC46-A402-ABCAA60AF8FE}"/>
                  </a:ext>
                </a:extLst>
              </p:cNvPr>
              <p:cNvSpPr/>
              <p:nvPr/>
            </p:nvSpPr>
            <p:spPr>
              <a:xfrm rot="16200000">
                <a:off x="523793" y="1168093"/>
                <a:ext cx="360040" cy="360040"/>
              </a:xfrm>
              <a:prstGeom prst="ellipse">
                <a:avLst/>
              </a:prstGeom>
              <a:solidFill>
                <a:srgbClr val="9B45D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CasellaDiTesto 223">
                <a:extLst>
                  <a:ext uri="{FF2B5EF4-FFF2-40B4-BE49-F238E27FC236}">
                    <a16:creationId xmlns:a16="http://schemas.microsoft.com/office/drawing/2014/main" id="{AA8DFAE7-236D-4342-8C64-C5E149BB797B}"/>
                  </a:ext>
                </a:extLst>
              </p:cNvPr>
              <p:cNvSpPr txBox="1"/>
              <p:nvPr/>
            </p:nvSpPr>
            <p:spPr>
              <a:xfrm rot="16200000">
                <a:off x="74253" y="963393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</p:grpSp>
      <p:grpSp>
        <p:nvGrpSpPr>
          <p:cNvPr id="231" name="Gruppo 230">
            <a:extLst>
              <a:ext uri="{FF2B5EF4-FFF2-40B4-BE49-F238E27FC236}">
                <a16:creationId xmlns:a16="http://schemas.microsoft.com/office/drawing/2014/main" id="{817AFF84-FB57-414A-846F-521EDA90BC12}"/>
              </a:ext>
            </a:extLst>
          </p:cNvPr>
          <p:cNvGrpSpPr/>
          <p:nvPr/>
        </p:nvGrpSpPr>
        <p:grpSpPr>
          <a:xfrm>
            <a:off x="7454749" y="4507841"/>
            <a:ext cx="2301827" cy="1535374"/>
            <a:chOff x="4108080" y="2901738"/>
            <a:chExt cx="2301827" cy="1535374"/>
          </a:xfrm>
        </p:grpSpPr>
        <p:sp>
          <p:nvSpPr>
            <p:cNvPr id="232" name="Rettangolo con angoli arrotondati 231">
              <a:extLst>
                <a:ext uri="{FF2B5EF4-FFF2-40B4-BE49-F238E27FC236}">
                  <a16:creationId xmlns:a16="http://schemas.microsoft.com/office/drawing/2014/main" id="{BC236BFF-7818-B340-9939-760735CEBCA6}"/>
                </a:ext>
              </a:extLst>
            </p:cNvPr>
            <p:cNvSpPr/>
            <p:nvPr/>
          </p:nvSpPr>
          <p:spPr>
            <a:xfrm>
              <a:off x="4108080" y="2901738"/>
              <a:ext cx="1544040" cy="153537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3" name="Gruppo 232">
              <a:extLst>
                <a:ext uri="{FF2B5EF4-FFF2-40B4-BE49-F238E27FC236}">
                  <a16:creationId xmlns:a16="http://schemas.microsoft.com/office/drawing/2014/main" id="{DE4D368B-5BFC-8644-9CEA-CC8EA05FBBC2}"/>
                </a:ext>
              </a:extLst>
            </p:cNvPr>
            <p:cNvGrpSpPr/>
            <p:nvPr/>
          </p:nvGrpSpPr>
          <p:grpSpPr>
            <a:xfrm>
              <a:off x="4182796" y="2920762"/>
              <a:ext cx="2225518" cy="561372"/>
              <a:chOff x="-31375" y="191035"/>
              <a:chExt cx="2225518" cy="561372"/>
            </a:xfrm>
          </p:grpSpPr>
          <p:sp>
            <p:nvSpPr>
              <p:cNvPr id="242" name="CasellaDiTesto 241">
                <a:extLst>
                  <a:ext uri="{FF2B5EF4-FFF2-40B4-BE49-F238E27FC236}">
                    <a16:creationId xmlns:a16="http://schemas.microsoft.com/office/drawing/2014/main" id="{204DA963-8863-3A4E-97BC-27E54EE1B898}"/>
                  </a:ext>
                </a:extLst>
              </p:cNvPr>
              <p:cNvSpPr txBox="1"/>
              <p:nvPr/>
            </p:nvSpPr>
            <p:spPr>
              <a:xfrm>
                <a:off x="899592" y="262917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ab3</a:t>
                </a:r>
              </a:p>
            </p:txBody>
          </p:sp>
          <p:sp>
            <p:nvSpPr>
              <p:cNvPr id="243" name="Ovale 242">
                <a:extLst>
                  <a:ext uri="{FF2B5EF4-FFF2-40B4-BE49-F238E27FC236}">
                    <a16:creationId xmlns:a16="http://schemas.microsoft.com/office/drawing/2014/main" id="{23956327-1FFD-8D42-BB52-8DE3870D334A}"/>
                  </a:ext>
                </a:extLst>
              </p:cNvPr>
              <p:cNvSpPr/>
              <p:nvPr/>
            </p:nvSpPr>
            <p:spPr>
              <a:xfrm rot="16200000">
                <a:off x="522200" y="291700"/>
                <a:ext cx="360040" cy="36004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CasellaDiTesto 243">
                <a:extLst>
                  <a:ext uri="{FF2B5EF4-FFF2-40B4-BE49-F238E27FC236}">
                    <a16:creationId xmlns:a16="http://schemas.microsoft.com/office/drawing/2014/main" id="{5010DEA0-239D-EE4F-9828-4CDF510BA931}"/>
                  </a:ext>
                </a:extLst>
              </p:cNvPr>
              <p:cNvSpPr txBox="1"/>
              <p:nvPr/>
            </p:nvSpPr>
            <p:spPr>
              <a:xfrm rot="16200000">
                <a:off x="72660" y="87000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234" name="Gruppo 233">
              <a:extLst>
                <a:ext uri="{FF2B5EF4-FFF2-40B4-BE49-F238E27FC236}">
                  <a16:creationId xmlns:a16="http://schemas.microsoft.com/office/drawing/2014/main" id="{C018EF95-1BB8-C149-8809-0DB059CDC366}"/>
                </a:ext>
              </a:extLst>
            </p:cNvPr>
            <p:cNvGrpSpPr/>
            <p:nvPr/>
          </p:nvGrpSpPr>
          <p:grpSpPr>
            <a:xfrm>
              <a:off x="4184389" y="3350416"/>
              <a:ext cx="2225518" cy="561372"/>
              <a:chOff x="-29782" y="620689"/>
              <a:chExt cx="2225518" cy="561372"/>
            </a:xfrm>
          </p:grpSpPr>
          <p:sp>
            <p:nvSpPr>
              <p:cNvPr id="239" name="CasellaDiTesto 238">
                <a:extLst>
                  <a:ext uri="{FF2B5EF4-FFF2-40B4-BE49-F238E27FC236}">
                    <a16:creationId xmlns:a16="http://schemas.microsoft.com/office/drawing/2014/main" id="{723CFBB9-E778-FF45-B1B5-1AC2712CBA2F}"/>
                  </a:ext>
                </a:extLst>
              </p:cNvPr>
              <p:cNvSpPr txBox="1"/>
              <p:nvPr/>
            </p:nvSpPr>
            <p:spPr>
              <a:xfrm>
                <a:off x="901185" y="692571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ab4</a:t>
                </a:r>
              </a:p>
            </p:txBody>
          </p:sp>
          <p:sp>
            <p:nvSpPr>
              <p:cNvPr id="240" name="Ovale 239">
                <a:extLst>
                  <a:ext uri="{FF2B5EF4-FFF2-40B4-BE49-F238E27FC236}">
                    <a16:creationId xmlns:a16="http://schemas.microsoft.com/office/drawing/2014/main" id="{0DDA7DB0-E55B-3E49-B92A-42A11DF5FC89}"/>
                  </a:ext>
                </a:extLst>
              </p:cNvPr>
              <p:cNvSpPr/>
              <p:nvPr/>
            </p:nvSpPr>
            <p:spPr>
              <a:xfrm rot="16200000">
                <a:off x="523793" y="721354"/>
                <a:ext cx="360040" cy="36004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CasellaDiTesto 240">
                <a:extLst>
                  <a:ext uri="{FF2B5EF4-FFF2-40B4-BE49-F238E27FC236}">
                    <a16:creationId xmlns:a16="http://schemas.microsoft.com/office/drawing/2014/main" id="{82B53D5D-F7A5-9B47-88D6-22F9EE7D1D51}"/>
                  </a:ext>
                </a:extLst>
              </p:cNvPr>
              <p:cNvSpPr txBox="1"/>
              <p:nvPr/>
            </p:nvSpPr>
            <p:spPr>
              <a:xfrm rot="16200000">
                <a:off x="74253" y="51665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235" name="Gruppo 234">
              <a:extLst>
                <a:ext uri="{FF2B5EF4-FFF2-40B4-BE49-F238E27FC236}">
                  <a16:creationId xmlns:a16="http://schemas.microsoft.com/office/drawing/2014/main" id="{92925A3E-1230-484B-94D8-C541D9311138}"/>
                </a:ext>
              </a:extLst>
            </p:cNvPr>
            <p:cNvGrpSpPr/>
            <p:nvPr/>
          </p:nvGrpSpPr>
          <p:grpSpPr>
            <a:xfrm>
              <a:off x="4184389" y="3797155"/>
              <a:ext cx="2225518" cy="561372"/>
              <a:chOff x="-29782" y="1067428"/>
              <a:chExt cx="2225518" cy="561372"/>
            </a:xfrm>
          </p:grpSpPr>
          <p:sp>
            <p:nvSpPr>
              <p:cNvPr id="236" name="CasellaDiTesto 235">
                <a:extLst>
                  <a:ext uri="{FF2B5EF4-FFF2-40B4-BE49-F238E27FC236}">
                    <a16:creationId xmlns:a16="http://schemas.microsoft.com/office/drawing/2014/main" id="{9BF84CA3-4B23-FC4A-B430-0BA8D40BBDD6}"/>
                  </a:ext>
                </a:extLst>
              </p:cNvPr>
              <p:cNvSpPr txBox="1"/>
              <p:nvPr/>
            </p:nvSpPr>
            <p:spPr>
              <a:xfrm>
                <a:off x="901185" y="1139310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ab5</a:t>
                </a:r>
              </a:p>
            </p:txBody>
          </p:sp>
          <p:sp>
            <p:nvSpPr>
              <p:cNvPr id="237" name="Ovale 236">
                <a:extLst>
                  <a:ext uri="{FF2B5EF4-FFF2-40B4-BE49-F238E27FC236}">
                    <a16:creationId xmlns:a16="http://schemas.microsoft.com/office/drawing/2014/main" id="{4DD0650B-AC00-BB41-9217-BEFF3850CB81}"/>
                  </a:ext>
                </a:extLst>
              </p:cNvPr>
              <p:cNvSpPr/>
              <p:nvPr/>
            </p:nvSpPr>
            <p:spPr>
              <a:xfrm rot="16200000">
                <a:off x="523793" y="1168093"/>
                <a:ext cx="360040" cy="360040"/>
              </a:xfrm>
              <a:prstGeom prst="ellipse">
                <a:avLst/>
              </a:prstGeom>
              <a:solidFill>
                <a:srgbClr val="9B45D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CasellaDiTesto 237">
                <a:extLst>
                  <a:ext uri="{FF2B5EF4-FFF2-40B4-BE49-F238E27FC236}">
                    <a16:creationId xmlns:a16="http://schemas.microsoft.com/office/drawing/2014/main" id="{515E76FD-3E93-3249-976E-44CCCF8D32E4}"/>
                  </a:ext>
                </a:extLst>
              </p:cNvPr>
              <p:cNvSpPr txBox="1"/>
              <p:nvPr/>
            </p:nvSpPr>
            <p:spPr>
              <a:xfrm rot="16200000">
                <a:off x="74253" y="963393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</p:grpSp>
      <p:grpSp>
        <p:nvGrpSpPr>
          <p:cNvPr id="245" name="Gruppo 244">
            <a:extLst>
              <a:ext uri="{FF2B5EF4-FFF2-40B4-BE49-F238E27FC236}">
                <a16:creationId xmlns:a16="http://schemas.microsoft.com/office/drawing/2014/main" id="{8396FDDC-B6B4-1F4B-9A2F-BA96F7EF7263}"/>
              </a:ext>
            </a:extLst>
          </p:cNvPr>
          <p:cNvGrpSpPr/>
          <p:nvPr/>
        </p:nvGrpSpPr>
        <p:grpSpPr>
          <a:xfrm>
            <a:off x="710825" y="5061977"/>
            <a:ext cx="2791013" cy="1535375"/>
            <a:chOff x="4108079" y="2901737"/>
            <a:chExt cx="2791013" cy="1535375"/>
          </a:xfrm>
        </p:grpSpPr>
        <p:sp>
          <p:nvSpPr>
            <p:cNvPr id="246" name="Rettangolo con angoli arrotondati 245">
              <a:extLst>
                <a:ext uri="{FF2B5EF4-FFF2-40B4-BE49-F238E27FC236}">
                  <a16:creationId xmlns:a16="http://schemas.microsoft.com/office/drawing/2014/main" id="{E57F94C4-C2B3-0F43-AB73-E5148AB97168}"/>
                </a:ext>
              </a:extLst>
            </p:cNvPr>
            <p:cNvSpPr/>
            <p:nvPr/>
          </p:nvSpPr>
          <p:spPr>
            <a:xfrm>
              <a:off x="4108079" y="2901737"/>
              <a:ext cx="2791013" cy="153537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47" name="Gruppo 246">
              <a:extLst>
                <a:ext uri="{FF2B5EF4-FFF2-40B4-BE49-F238E27FC236}">
                  <a16:creationId xmlns:a16="http://schemas.microsoft.com/office/drawing/2014/main" id="{0DF64ACC-1DED-1C4A-AEE5-2F1DD99F447A}"/>
                </a:ext>
              </a:extLst>
            </p:cNvPr>
            <p:cNvGrpSpPr/>
            <p:nvPr/>
          </p:nvGrpSpPr>
          <p:grpSpPr>
            <a:xfrm>
              <a:off x="4182796" y="2920762"/>
              <a:ext cx="2225518" cy="561372"/>
              <a:chOff x="-31375" y="191035"/>
              <a:chExt cx="2225518" cy="561372"/>
            </a:xfrm>
          </p:grpSpPr>
          <p:sp>
            <p:nvSpPr>
              <p:cNvPr id="256" name="CasellaDiTesto 255">
                <a:extLst>
                  <a:ext uri="{FF2B5EF4-FFF2-40B4-BE49-F238E27FC236}">
                    <a16:creationId xmlns:a16="http://schemas.microsoft.com/office/drawing/2014/main" id="{B7321CFF-5C4D-EB43-BFC8-A4BA6A33706F}"/>
                  </a:ext>
                </a:extLst>
              </p:cNvPr>
              <p:cNvSpPr txBox="1"/>
              <p:nvPr/>
            </p:nvSpPr>
            <p:spPr>
              <a:xfrm>
                <a:off x="899592" y="262917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ab1</a:t>
                </a:r>
              </a:p>
            </p:txBody>
          </p:sp>
          <p:sp>
            <p:nvSpPr>
              <p:cNvPr id="257" name="Ovale 256">
                <a:extLst>
                  <a:ext uri="{FF2B5EF4-FFF2-40B4-BE49-F238E27FC236}">
                    <a16:creationId xmlns:a16="http://schemas.microsoft.com/office/drawing/2014/main" id="{FBE8DA86-6439-D040-80A0-0E79516E775F}"/>
                  </a:ext>
                </a:extLst>
              </p:cNvPr>
              <p:cNvSpPr/>
              <p:nvPr/>
            </p:nvSpPr>
            <p:spPr>
              <a:xfrm rot="16200000">
                <a:off x="522200" y="291700"/>
                <a:ext cx="360040" cy="360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CasellaDiTesto 257">
                <a:extLst>
                  <a:ext uri="{FF2B5EF4-FFF2-40B4-BE49-F238E27FC236}">
                    <a16:creationId xmlns:a16="http://schemas.microsoft.com/office/drawing/2014/main" id="{CAAF6694-7AD1-1E48-B119-F6F438AA6601}"/>
                  </a:ext>
                </a:extLst>
              </p:cNvPr>
              <p:cNvSpPr txBox="1"/>
              <p:nvPr/>
            </p:nvSpPr>
            <p:spPr>
              <a:xfrm rot="16200000">
                <a:off x="72660" y="87000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248" name="Gruppo 247">
              <a:extLst>
                <a:ext uri="{FF2B5EF4-FFF2-40B4-BE49-F238E27FC236}">
                  <a16:creationId xmlns:a16="http://schemas.microsoft.com/office/drawing/2014/main" id="{F2C47980-E1EE-8044-AC51-CCB9CA678689}"/>
                </a:ext>
              </a:extLst>
            </p:cNvPr>
            <p:cNvGrpSpPr/>
            <p:nvPr/>
          </p:nvGrpSpPr>
          <p:grpSpPr>
            <a:xfrm>
              <a:off x="4184389" y="3350416"/>
              <a:ext cx="2225518" cy="561372"/>
              <a:chOff x="-29782" y="620689"/>
              <a:chExt cx="2225518" cy="561372"/>
            </a:xfrm>
          </p:grpSpPr>
          <p:sp>
            <p:nvSpPr>
              <p:cNvPr id="253" name="CasellaDiTesto 252">
                <a:extLst>
                  <a:ext uri="{FF2B5EF4-FFF2-40B4-BE49-F238E27FC236}">
                    <a16:creationId xmlns:a16="http://schemas.microsoft.com/office/drawing/2014/main" id="{2DE799FB-8921-DD47-9D32-7F775DE89257}"/>
                  </a:ext>
                </a:extLst>
              </p:cNvPr>
              <p:cNvSpPr txBox="1"/>
              <p:nvPr/>
            </p:nvSpPr>
            <p:spPr>
              <a:xfrm>
                <a:off x="901185" y="692571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ab2</a:t>
                </a:r>
              </a:p>
            </p:txBody>
          </p:sp>
          <p:sp>
            <p:nvSpPr>
              <p:cNvPr id="254" name="Ovale 253">
                <a:extLst>
                  <a:ext uri="{FF2B5EF4-FFF2-40B4-BE49-F238E27FC236}">
                    <a16:creationId xmlns:a16="http://schemas.microsoft.com/office/drawing/2014/main" id="{9C88A979-6E85-774D-B860-C4EDF095820B}"/>
                  </a:ext>
                </a:extLst>
              </p:cNvPr>
              <p:cNvSpPr/>
              <p:nvPr/>
            </p:nvSpPr>
            <p:spPr>
              <a:xfrm rot="16200000">
                <a:off x="523793" y="721354"/>
                <a:ext cx="360040" cy="36004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CasellaDiTesto 254">
                <a:extLst>
                  <a:ext uri="{FF2B5EF4-FFF2-40B4-BE49-F238E27FC236}">
                    <a16:creationId xmlns:a16="http://schemas.microsoft.com/office/drawing/2014/main" id="{B3DC91E1-A6A5-3A4E-B1DE-75BA384D70FE}"/>
                  </a:ext>
                </a:extLst>
              </p:cNvPr>
              <p:cNvSpPr txBox="1"/>
              <p:nvPr/>
            </p:nvSpPr>
            <p:spPr>
              <a:xfrm rot="16200000">
                <a:off x="74253" y="51665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  <p:grpSp>
          <p:nvGrpSpPr>
            <p:cNvPr id="249" name="Gruppo 248">
              <a:extLst>
                <a:ext uri="{FF2B5EF4-FFF2-40B4-BE49-F238E27FC236}">
                  <a16:creationId xmlns:a16="http://schemas.microsoft.com/office/drawing/2014/main" id="{5075DCA8-8E15-434F-B954-21CBA49C5B2B}"/>
                </a:ext>
              </a:extLst>
            </p:cNvPr>
            <p:cNvGrpSpPr/>
            <p:nvPr/>
          </p:nvGrpSpPr>
          <p:grpSpPr>
            <a:xfrm>
              <a:off x="4184389" y="3797155"/>
              <a:ext cx="2225518" cy="561372"/>
              <a:chOff x="-29782" y="1067428"/>
              <a:chExt cx="2225518" cy="561372"/>
            </a:xfrm>
          </p:grpSpPr>
          <p:sp>
            <p:nvSpPr>
              <p:cNvPr id="250" name="CasellaDiTesto 249">
                <a:extLst>
                  <a:ext uri="{FF2B5EF4-FFF2-40B4-BE49-F238E27FC236}">
                    <a16:creationId xmlns:a16="http://schemas.microsoft.com/office/drawing/2014/main" id="{2443E533-EC62-4A4A-915E-C922DB7F09DE}"/>
                  </a:ext>
                </a:extLst>
              </p:cNvPr>
              <p:cNvSpPr txBox="1"/>
              <p:nvPr/>
            </p:nvSpPr>
            <p:spPr>
              <a:xfrm>
                <a:off x="901185" y="1139310"/>
                <a:ext cx="1294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ab5</a:t>
                </a:r>
              </a:p>
            </p:txBody>
          </p:sp>
          <p:sp>
            <p:nvSpPr>
              <p:cNvPr id="251" name="Ovale 250">
                <a:extLst>
                  <a:ext uri="{FF2B5EF4-FFF2-40B4-BE49-F238E27FC236}">
                    <a16:creationId xmlns:a16="http://schemas.microsoft.com/office/drawing/2014/main" id="{C94999AB-3411-7C44-B480-270A51A0D031}"/>
                  </a:ext>
                </a:extLst>
              </p:cNvPr>
              <p:cNvSpPr/>
              <p:nvPr/>
            </p:nvSpPr>
            <p:spPr>
              <a:xfrm rot="16200000">
                <a:off x="523793" y="1168093"/>
                <a:ext cx="360040" cy="360040"/>
              </a:xfrm>
              <a:prstGeom prst="ellipse">
                <a:avLst/>
              </a:prstGeom>
              <a:solidFill>
                <a:srgbClr val="9B45D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CasellaDiTesto 251">
                <a:extLst>
                  <a:ext uri="{FF2B5EF4-FFF2-40B4-BE49-F238E27FC236}">
                    <a16:creationId xmlns:a16="http://schemas.microsoft.com/office/drawing/2014/main" id="{7FA55924-2A63-ED47-B846-BF4A77142D9A}"/>
                  </a:ext>
                </a:extLst>
              </p:cNvPr>
              <p:cNvSpPr txBox="1"/>
              <p:nvPr/>
            </p:nvSpPr>
            <p:spPr>
              <a:xfrm rot="16200000">
                <a:off x="74253" y="963393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400" dirty="0"/>
                  <a:t>Y</a:t>
                </a:r>
              </a:p>
            </p:txBody>
          </p:sp>
        </p:grpSp>
      </p:grpSp>
      <p:grpSp>
        <p:nvGrpSpPr>
          <p:cNvPr id="259" name="Gruppo 258">
            <a:extLst>
              <a:ext uri="{FF2B5EF4-FFF2-40B4-BE49-F238E27FC236}">
                <a16:creationId xmlns:a16="http://schemas.microsoft.com/office/drawing/2014/main" id="{6AD8F970-7D87-7A44-815A-9A2932193822}"/>
              </a:ext>
            </a:extLst>
          </p:cNvPr>
          <p:cNvGrpSpPr/>
          <p:nvPr/>
        </p:nvGrpSpPr>
        <p:grpSpPr>
          <a:xfrm>
            <a:off x="2094211" y="5290814"/>
            <a:ext cx="2225518" cy="561372"/>
            <a:chOff x="-29782" y="1067428"/>
            <a:chExt cx="2225518" cy="561372"/>
          </a:xfrm>
        </p:grpSpPr>
        <p:sp>
          <p:nvSpPr>
            <p:cNvPr id="260" name="CasellaDiTesto 259">
              <a:extLst>
                <a:ext uri="{FF2B5EF4-FFF2-40B4-BE49-F238E27FC236}">
                  <a16:creationId xmlns:a16="http://schemas.microsoft.com/office/drawing/2014/main" id="{2A8073C7-40A4-C64F-B9C6-B55FD0CA1023}"/>
                </a:ext>
              </a:extLst>
            </p:cNvPr>
            <p:cNvSpPr txBox="1"/>
            <p:nvPr/>
          </p:nvSpPr>
          <p:spPr>
            <a:xfrm>
              <a:off x="901185" y="1139310"/>
              <a:ext cx="129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ab3</a:t>
              </a:r>
            </a:p>
          </p:txBody>
        </p:sp>
        <p:sp>
          <p:nvSpPr>
            <p:cNvPr id="261" name="Ovale 260">
              <a:extLst>
                <a:ext uri="{FF2B5EF4-FFF2-40B4-BE49-F238E27FC236}">
                  <a16:creationId xmlns:a16="http://schemas.microsoft.com/office/drawing/2014/main" id="{F7E275F8-2789-FB48-988A-7D44C8A3C910}"/>
                </a:ext>
              </a:extLst>
            </p:cNvPr>
            <p:cNvSpPr/>
            <p:nvPr/>
          </p:nvSpPr>
          <p:spPr>
            <a:xfrm rot="16200000">
              <a:off x="523793" y="1168093"/>
              <a:ext cx="360040" cy="36004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CasellaDiTesto 261">
              <a:extLst>
                <a:ext uri="{FF2B5EF4-FFF2-40B4-BE49-F238E27FC236}">
                  <a16:creationId xmlns:a16="http://schemas.microsoft.com/office/drawing/2014/main" id="{922754F1-0485-4547-9DE9-EBBA8B3A7189}"/>
                </a:ext>
              </a:extLst>
            </p:cNvPr>
            <p:cNvSpPr txBox="1"/>
            <p:nvPr/>
          </p:nvSpPr>
          <p:spPr>
            <a:xfrm rot="16200000">
              <a:off x="74253" y="96339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dirty="0"/>
                <a:t>Y</a:t>
              </a:r>
            </a:p>
          </p:txBody>
        </p:sp>
      </p:grpSp>
      <p:grpSp>
        <p:nvGrpSpPr>
          <p:cNvPr id="263" name="Gruppo 262">
            <a:extLst>
              <a:ext uri="{FF2B5EF4-FFF2-40B4-BE49-F238E27FC236}">
                <a16:creationId xmlns:a16="http://schemas.microsoft.com/office/drawing/2014/main" id="{EFCB1FE7-182B-E941-BCC0-F3C534BA662D}"/>
              </a:ext>
            </a:extLst>
          </p:cNvPr>
          <p:cNvGrpSpPr/>
          <p:nvPr/>
        </p:nvGrpSpPr>
        <p:grpSpPr>
          <a:xfrm>
            <a:off x="2087481" y="5708171"/>
            <a:ext cx="2225518" cy="561372"/>
            <a:chOff x="-36512" y="1484785"/>
            <a:chExt cx="2225518" cy="561372"/>
          </a:xfrm>
        </p:grpSpPr>
        <p:sp>
          <p:nvSpPr>
            <p:cNvPr id="264" name="CasellaDiTesto 263">
              <a:extLst>
                <a:ext uri="{FF2B5EF4-FFF2-40B4-BE49-F238E27FC236}">
                  <a16:creationId xmlns:a16="http://schemas.microsoft.com/office/drawing/2014/main" id="{E1EBB334-B508-6B42-B6AC-E1E4879D55FA}"/>
                </a:ext>
              </a:extLst>
            </p:cNvPr>
            <p:cNvSpPr txBox="1"/>
            <p:nvPr/>
          </p:nvSpPr>
          <p:spPr>
            <a:xfrm>
              <a:off x="894455" y="1556667"/>
              <a:ext cx="129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ab4</a:t>
              </a:r>
            </a:p>
          </p:txBody>
        </p:sp>
        <p:sp>
          <p:nvSpPr>
            <p:cNvPr id="265" name="Ovale 264">
              <a:extLst>
                <a:ext uri="{FF2B5EF4-FFF2-40B4-BE49-F238E27FC236}">
                  <a16:creationId xmlns:a16="http://schemas.microsoft.com/office/drawing/2014/main" id="{D49509CD-13DC-D04A-A713-CBBD35812FB2}"/>
                </a:ext>
              </a:extLst>
            </p:cNvPr>
            <p:cNvSpPr/>
            <p:nvPr/>
          </p:nvSpPr>
          <p:spPr>
            <a:xfrm rot="16200000">
              <a:off x="517063" y="1585450"/>
              <a:ext cx="360040" cy="36004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CasellaDiTesto 265">
              <a:extLst>
                <a:ext uri="{FF2B5EF4-FFF2-40B4-BE49-F238E27FC236}">
                  <a16:creationId xmlns:a16="http://schemas.microsoft.com/office/drawing/2014/main" id="{1FE8C38C-D735-EA40-A48E-984A838C01C0}"/>
                </a:ext>
              </a:extLst>
            </p:cNvPr>
            <p:cNvSpPr txBox="1"/>
            <p:nvPr/>
          </p:nvSpPr>
          <p:spPr>
            <a:xfrm rot="16200000">
              <a:off x="67523" y="1380750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dirty="0"/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5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749017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• </a:t>
            </a:r>
            <a:r>
              <a:rPr lang="it-IT" sz="2000" b="1" dirty="0" err="1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multiparametricità</a:t>
            </a:r>
            <a:endParaRPr lang="it-IT" sz="2000" b="1" dirty="0">
              <a:solidFill>
                <a:srgbClr val="00B0F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possibilità di mettere in relazione più caratteristiche</a:t>
            </a: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della stessa cellula (anche fino a 8-9 parametri contemporaneamente)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• analisi di grandi </a:t>
            </a:r>
            <a:r>
              <a:rPr lang="it-IT" sz="20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quantità</a:t>
            </a:r>
            <a:r>
              <a:rPr lang="it-IT" sz="2000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di cellule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46038" indent="-46038" algn="just">
              <a:buFont typeface="Arial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relazione lineare tra segnale misurato e concentrazione dell’</a:t>
            </a:r>
            <a:r>
              <a:rPr lang="it-IT" sz="2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analita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in esame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• riproducibilità ed affidabilità </a:t>
            </a:r>
            <a:r>
              <a:rPr lang="it-IT" sz="20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statistica</a:t>
            </a:r>
            <a:r>
              <a:rPr lang="it-IT" sz="2000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delle acquisizioni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• grande sensibilità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• rapidità di analisi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• possibilità di ulteriori analisi a posteriori </a:t>
            </a:r>
          </a:p>
          <a:p>
            <a:pPr marL="184150" algn="just"/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DIVA, CELL QUEST, FLOW JO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800100" lvl="1" indent="-342900" algn="just">
              <a:buFont typeface="Arial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FACS: purificazione di una popolazione cellulare</a:t>
            </a:r>
            <a:endParaRPr lang="it-IT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350"/>
            <a:ext cx="8227508" cy="7112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VANTAGGI DELLA CITOFLUORIMETRIA</a:t>
            </a:r>
            <a:endParaRPr lang="en-US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2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67544" y="839609"/>
            <a:ext cx="82275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E’ uno strumento di laboratorio che permette un’analisi veloce ed automatica di </a:t>
            </a:r>
            <a:r>
              <a:rPr lang="it-IT" sz="24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popolazioni cellulari in sospensione</a:t>
            </a:r>
          </a:p>
          <a:p>
            <a:endParaRPr lang="it-IT" sz="24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misurandone le caratteristiche </a:t>
            </a:r>
            <a:r>
              <a:rPr lang="it-IT" sz="24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fisiche</a:t>
            </a:r>
            <a:r>
              <a:rPr lang="it-IT" sz="2400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e/o </a:t>
            </a:r>
            <a:r>
              <a:rPr lang="it-IT" sz="24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biochimiche</a:t>
            </a:r>
          </a:p>
          <a:p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(volume, granulosità, fluorescenza).</a:t>
            </a:r>
          </a:p>
          <a:p>
            <a:endParaRPr lang="it-IT" sz="2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Consente di:</a:t>
            </a:r>
          </a:p>
          <a:p>
            <a:endParaRPr lang="it-IT" sz="2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- </a:t>
            </a:r>
            <a:r>
              <a:rPr lang="it-IT" sz="24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quantificare e memorizzare 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contemporaneamente più parametri per ogni cellula che compone la popolazione</a:t>
            </a:r>
          </a:p>
          <a:p>
            <a:endParaRPr lang="it-IT" sz="2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- </a:t>
            </a:r>
            <a:r>
              <a:rPr lang="it-IT" sz="24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analizzare</a:t>
            </a:r>
            <a:r>
              <a:rPr lang="it-IT" sz="2400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 dati ottenuti anche dopo l’acquisizione</a:t>
            </a:r>
            <a:endParaRPr lang="it-IT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350"/>
            <a:ext cx="8227508" cy="7112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IL CITOFLUORIMETRO</a:t>
            </a:r>
            <a:endParaRPr lang="en-US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scq.ubc.ca/wp-content/flowcytometr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84984"/>
            <a:ext cx="4918462" cy="32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51520" y="-4737"/>
            <a:ext cx="864096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ELEMENTI DEL CITOFLUORIMETRO</a:t>
            </a:r>
            <a:endParaRPr lang="en-US" sz="32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86697" y="692696"/>
            <a:ext cx="291715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Sistema fluidico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203848" y="694437"/>
            <a:ext cx="433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trasporto del campione nella cella di analisi</a:t>
            </a: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FLUSSO UNICELLULARE e UNIDIREZIONALE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4293096"/>
            <a:ext cx="1403648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2627784" y="4293096"/>
            <a:ext cx="2292822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2057437" y="5270636"/>
            <a:ext cx="2292822" cy="657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/>
          <p:cNvSpPr/>
          <p:nvPr/>
        </p:nvSpPr>
        <p:spPr>
          <a:xfrm>
            <a:off x="449536" y="5956623"/>
            <a:ext cx="2292822" cy="657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263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4439</TotalTime>
  <Words>2423</Words>
  <Application>Microsoft Macintosh PowerPoint</Application>
  <PresentationFormat>Presentazione su schermo (4:3)</PresentationFormat>
  <Paragraphs>579</Paragraphs>
  <Slides>66</Slides>
  <Notes>58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66</vt:i4>
      </vt:variant>
    </vt:vector>
  </HeadingPairs>
  <TitlesOfParts>
    <vt:vector size="76" baseType="lpstr">
      <vt:lpstr>Arial</vt:lpstr>
      <vt:lpstr>Calibri</vt:lpstr>
      <vt:lpstr>Calibri Light</vt:lpstr>
      <vt:lpstr>Cambria</vt:lpstr>
      <vt:lpstr>Courier New</vt:lpstr>
      <vt:lpstr>Times New Roman</vt:lpstr>
      <vt:lpstr>Wingdings</vt:lpstr>
      <vt:lpstr>Tema di Office</vt:lpstr>
      <vt:lpstr>MS_ClipArt_Gallery.5</vt:lpstr>
      <vt:lpstr>Immagine bitmap</vt:lpstr>
      <vt:lpstr>Presentazione standard di PowerPoint</vt:lpstr>
      <vt:lpstr>Presentazione standard di PowerPoint</vt:lpstr>
      <vt:lpstr>CITOMETRIA A FLUSSO </vt:lpstr>
      <vt:lpstr>CITOMETRIA A FLUSSO </vt:lpstr>
      <vt:lpstr>CITOMETRIA A FLUSSO </vt:lpstr>
      <vt:lpstr>Presentazione standard di PowerPoint</vt:lpstr>
      <vt:lpstr>VANTAGGI DELLA CITOFLUORIMETRIA</vt:lpstr>
      <vt:lpstr>IL CITOFLUORIMETRO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Analisi dei dati</vt:lpstr>
      <vt:lpstr>Citogramma monodimensionale</vt:lpstr>
      <vt:lpstr>Citogramma monodimensionale</vt:lpstr>
      <vt:lpstr>Presentazione standard di PowerPoint</vt:lpstr>
      <vt:lpstr>Presentazione standard di PowerPoint</vt:lpstr>
      <vt:lpstr>Presentazione standard di PowerPoint</vt:lpstr>
      <vt:lpstr>Light Scatter of white blood cells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APPLICAZIONI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 Windows</dc:creator>
  <cp:lastModifiedBy>Sara Capolla</cp:lastModifiedBy>
  <cp:revision>414</cp:revision>
  <cp:lastPrinted>2017-05-17T12:41:22Z</cp:lastPrinted>
  <dcterms:created xsi:type="dcterms:W3CDTF">2010-03-07T17:05:20Z</dcterms:created>
  <dcterms:modified xsi:type="dcterms:W3CDTF">2020-05-12T09:37:43Z</dcterms:modified>
</cp:coreProperties>
</file>