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17" r:id="rId2"/>
    <p:sldId id="321" r:id="rId3"/>
    <p:sldId id="302" r:id="rId4"/>
    <p:sldId id="304" r:id="rId5"/>
    <p:sldId id="322" r:id="rId6"/>
    <p:sldId id="303" r:id="rId7"/>
    <p:sldId id="324" r:id="rId8"/>
    <p:sldId id="300" r:id="rId9"/>
    <p:sldId id="301" r:id="rId10"/>
    <p:sldId id="30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9370"/>
  </p:normalViewPr>
  <p:slideViewPr>
    <p:cSldViewPr snapToGrid="0" snapToObjects="1">
      <p:cViewPr varScale="1">
        <p:scale>
          <a:sx n="65" d="100"/>
          <a:sy n="65" d="100"/>
        </p:scale>
        <p:origin x="23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D7833D-92AD-5C4B-8BD8-0EFDACB1D2F8}" type="doc">
      <dgm:prSet loTypeId="urn:microsoft.com/office/officeart/2005/8/layout/arrow4" loCatId="cycle" qsTypeId="urn:microsoft.com/office/officeart/2005/8/quickstyle/3d1" qsCatId="3D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FED39CEA-9CA7-A24B-94E5-7BB97F0B2453}">
      <dgm:prSet custT="1"/>
      <dgm:spPr/>
      <dgm:t>
        <a:bodyPr/>
        <a:lstStyle/>
        <a:p>
          <a:r>
            <a:rPr lang="it-IT" sz="3200" dirty="0"/>
            <a:t>Vantaggi </a:t>
          </a:r>
        </a:p>
      </dgm:t>
    </dgm:pt>
    <dgm:pt modelId="{E6988849-A2A9-734F-86FB-F5BFCF6B65A7}" type="parTrans" cxnId="{BFEEDFD8-7CD5-9F43-8259-EC72E5D3C9A3}">
      <dgm:prSet/>
      <dgm:spPr/>
      <dgm:t>
        <a:bodyPr/>
        <a:lstStyle/>
        <a:p>
          <a:endParaRPr lang="en-US"/>
        </a:p>
      </dgm:t>
    </dgm:pt>
    <dgm:pt modelId="{47FEF07F-FD15-124B-9486-AED03C0AF364}" type="sibTrans" cxnId="{BFEEDFD8-7CD5-9F43-8259-EC72E5D3C9A3}">
      <dgm:prSet/>
      <dgm:spPr/>
      <dgm:t>
        <a:bodyPr/>
        <a:lstStyle/>
        <a:p>
          <a:endParaRPr lang="en-US"/>
        </a:p>
      </dgm:t>
    </dgm:pt>
    <dgm:pt modelId="{D0735975-A77E-1C43-92F9-205A90893F01}">
      <dgm:prSet custT="1"/>
      <dgm:spPr/>
      <dgm:t>
        <a:bodyPr/>
        <a:lstStyle/>
        <a:p>
          <a:r>
            <a:rPr lang="it-IT" sz="2400"/>
            <a:t>Efficace </a:t>
          </a:r>
        </a:p>
      </dgm:t>
    </dgm:pt>
    <dgm:pt modelId="{4FDA22E8-08CD-DE46-AC89-6538FF8BA75D}" type="parTrans" cxnId="{313009FC-4CA2-DE4A-949C-B102E4CDCAB2}">
      <dgm:prSet/>
      <dgm:spPr/>
      <dgm:t>
        <a:bodyPr/>
        <a:lstStyle/>
        <a:p>
          <a:endParaRPr lang="en-US"/>
        </a:p>
      </dgm:t>
    </dgm:pt>
    <dgm:pt modelId="{06B94A97-F7A3-8743-87EB-5D826C761FA8}" type="sibTrans" cxnId="{313009FC-4CA2-DE4A-949C-B102E4CDCAB2}">
      <dgm:prSet/>
      <dgm:spPr/>
      <dgm:t>
        <a:bodyPr/>
        <a:lstStyle/>
        <a:p>
          <a:endParaRPr lang="en-US"/>
        </a:p>
      </dgm:t>
    </dgm:pt>
    <dgm:pt modelId="{179004AC-023D-D944-B6B0-E7BAF0D1237F}">
      <dgm:prSet custT="1"/>
      <dgm:spPr/>
      <dgm:t>
        <a:bodyPr/>
        <a:lstStyle/>
        <a:p>
          <a:r>
            <a:rPr lang="it-IT" sz="2400"/>
            <a:t>Veloce </a:t>
          </a:r>
        </a:p>
      </dgm:t>
    </dgm:pt>
    <dgm:pt modelId="{AB1F9CF1-5806-6A4B-B167-E7D11ABFB7B1}" type="parTrans" cxnId="{BAF9AC88-41BA-A64A-BF2B-B09004FC9F1C}">
      <dgm:prSet/>
      <dgm:spPr/>
      <dgm:t>
        <a:bodyPr/>
        <a:lstStyle/>
        <a:p>
          <a:endParaRPr lang="en-US"/>
        </a:p>
      </dgm:t>
    </dgm:pt>
    <dgm:pt modelId="{FED4286D-B842-7F4E-83E4-5A0ADB075262}" type="sibTrans" cxnId="{BAF9AC88-41BA-A64A-BF2B-B09004FC9F1C}">
      <dgm:prSet/>
      <dgm:spPr/>
      <dgm:t>
        <a:bodyPr/>
        <a:lstStyle/>
        <a:p>
          <a:endParaRPr lang="en-US"/>
        </a:p>
      </dgm:t>
    </dgm:pt>
    <dgm:pt modelId="{033A8094-B6A6-E347-BA81-506B9387FC33}">
      <dgm:prSet custT="1"/>
      <dgm:spPr/>
      <dgm:t>
        <a:bodyPr/>
        <a:lstStyle/>
        <a:p>
          <a:r>
            <a:rPr lang="it-IT" sz="2400"/>
            <a:t>Poco costoso</a:t>
          </a:r>
        </a:p>
      </dgm:t>
    </dgm:pt>
    <dgm:pt modelId="{136A9A2B-76B9-C542-ADF4-D20E64CA026E}" type="parTrans" cxnId="{5FE4466A-2E7E-414C-B26B-41557A7088FE}">
      <dgm:prSet/>
      <dgm:spPr/>
      <dgm:t>
        <a:bodyPr/>
        <a:lstStyle/>
        <a:p>
          <a:endParaRPr lang="en-US"/>
        </a:p>
      </dgm:t>
    </dgm:pt>
    <dgm:pt modelId="{D4098B39-B87F-BA40-B77D-79F216440CB3}" type="sibTrans" cxnId="{5FE4466A-2E7E-414C-B26B-41557A7088FE}">
      <dgm:prSet/>
      <dgm:spPr/>
      <dgm:t>
        <a:bodyPr/>
        <a:lstStyle/>
        <a:p>
          <a:endParaRPr lang="en-US"/>
        </a:p>
      </dgm:t>
    </dgm:pt>
    <dgm:pt modelId="{C904A760-EDFB-104C-A382-C85E6C38F78D}">
      <dgm:prSet custT="1"/>
      <dgm:spPr/>
      <dgm:t>
        <a:bodyPr/>
        <a:lstStyle/>
        <a:p>
          <a:r>
            <a:rPr lang="it-IT" sz="3200" dirty="0"/>
            <a:t>Svantaggi </a:t>
          </a:r>
        </a:p>
      </dgm:t>
    </dgm:pt>
    <dgm:pt modelId="{49AD3E80-8F50-3541-A8A0-50C61105060C}" type="parTrans" cxnId="{1BEE8DAC-6F4E-894E-A3ED-8F3C23F00D5B}">
      <dgm:prSet/>
      <dgm:spPr/>
      <dgm:t>
        <a:bodyPr/>
        <a:lstStyle/>
        <a:p>
          <a:endParaRPr lang="en-US"/>
        </a:p>
      </dgm:t>
    </dgm:pt>
    <dgm:pt modelId="{E0127177-E8E3-F840-9F31-15731474EEE1}" type="sibTrans" cxnId="{1BEE8DAC-6F4E-894E-A3ED-8F3C23F00D5B}">
      <dgm:prSet/>
      <dgm:spPr/>
      <dgm:t>
        <a:bodyPr/>
        <a:lstStyle/>
        <a:p>
          <a:endParaRPr lang="en-US"/>
        </a:p>
      </dgm:t>
    </dgm:pt>
    <dgm:pt modelId="{6F1E601B-7DEA-D34A-B44D-C1B770D15BC0}">
      <dgm:prSet custT="1"/>
      <dgm:spPr/>
      <dgm:t>
        <a:bodyPr/>
        <a:lstStyle/>
        <a:p>
          <a:r>
            <a:rPr lang="it-IT" sz="2000" dirty="0"/>
            <a:t>Effetti </a:t>
          </a:r>
          <a:r>
            <a:rPr lang="it-IT" sz="2000" i="1" dirty="0"/>
            <a:t>Off–target </a:t>
          </a:r>
          <a:endParaRPr lang="it-IT" sz="2000" dirty="0"/>
        </a:p>
      </dgm:t>
    </dgm:pt>
    <dgm:pt modelId="{9DB19926-4980-964C-B328-124FDFFE5BB0}" type="parTrans" cxnId="{A6E0DB44-C38B-A148-93A6-6F53E78B6B48}">
      <dgm:prSet/>
      <dgm:spPr/>
      <dgm:t>
        <a:bodyPr/>
        <a:lstStyle/>
        <a:p>
          <a:endParaRPr lang="en-US"/>
        </a:p>
      </dgm:t>
    </dgm:pt>
    <dgm:pt modelId="{AF28DEA0-D780-AB4F-A178-FAE56825171E}" type="sibTrans" cxnId="{A6E0DB44-C38B-A148-93A6-6F53E78B6B48}">
      <dgm:prSet/>
      <dgm:spPr/>
      <dgm:t>
        <a:bodyPr/>
        <a:lstStyle/>
        <a:p>
          <a:endParaRPr lang="en-US"/>
        </a:p>
      </dgm:t>
    </dgm:pt>
    <dgm:pt modelId="{1F8172DF-CD8E-F349-B38C-6E7B950D1AD7}" type="pres">
      <dgm:prSet presAssocID="{21D7833D-92AD-5C4B-8BD8-0EFDACB1D2F8}" presName="compositeShape" presStyleCnt="0">
        <dgm:presLayoutVars>
          <dgm:chMax val="2"/>
          <dgm:dir/>
          <dgm:resizeHandles val="exact"/>
        </dgm:presLayoutVars>
      </dgm:prSet>
      <dgm:spPr/>
    </dgm:pt>
    <dgm:pt modelId="{CED8E409-1EEB-7B4E-A6F2-333ABA5611B0}" type="pres">
      <dgm:prSet presAssocID="{FED39CEA-9CA7-A24B-94E5-7BB97F0B2453}" presName="upArrow" presStyleLbl="node1" presStyleIdx="0" presStyleCnt="2" custLinFactNeighborX="-26385" custLinFactNeighborY="1564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rgbClr val="00B050"/>
            </a:gs>
          </a:gsLst>
        </a:gradFill>
      </dgm:spPr>
    </dgm:pt>
    <dgm:pt modelId="{8304D18F-61FF-8642-BA9E-D8214E7E8B77}" type="pres">
      <dgm:prSet presAssocID="{FED39CEA-9CA7-A24B-94E5-7BB97F0B2453}" presName="upArrowText" presStyleLbl="revTx" presStyleIdx="0" presStyleCnt="2" custLinFactNeighborX="-12478" custLinFactNeighborY="1564">
        <dgm:presLayoutVars>
          <dgm:chMax val="0"/>
          <dgm:bulletEnabled val="1"/>
        </dgm:presLayoutVars>
      </dgm:prSet>
      <dgm:spPr/>
    </dgm:pt>
    <dgm:pt modelId="{137FC915-0F39-4949-9664-23D2EE4ECB4C}" type="pres">
      <dgm:prSet presAssocID="{C904A760-EDFB-104C-A382-C85E6C38F78D}" presName="downArrow" presStyleLbl="node1" presStyleIdx="1" presStyleCnt="2" custLinFactNeighborX="38112" custLinFactNeighborY="-782"/>
      <dgm:spPr/>
    </dgm:pt>
    <dgm:pt modelId="{3B09D87F-470F-FB41-AACA-37C9373603E3}" type="pres">
      <dgm:prSet presAssocID="{C904A760-EDFB-104C-A382-C85E6C38F78D}" presName="downArrowText" presStyleLbl="revTx" presStyleIdx="1" presStyleCnt="2" custLinFactNeighborX="23428" custLinFactNeighborY="782">
        <dgm:presLayoutVars>
          <dgm:chMax val="0"/>
          <dgm:bulletEnabled val="1"/>
        </dgm:presLayoutVars>
      </dgm:prSet>
      <dgm:spPr/>
    </dgm:pt>
  </dgm:ptLst>
  <dgm:cxnLst>
    <dgm:cxn modelId="{C9BF4D32-4029-9140-86C1-FDDA2413A3F6}" type="presOf" srcId="{179004AC-023D-D944-B6B0-E7BAF0D1237F}" destId="{8304D18F-61FF-8642-BA9E-D8214E7E8B77}" srcOrd="0" destOrd="2" presId="urn:microsoft.com/office/officeart/2005/8/layout/arrow4"/>
    <dgm:cxn modelId="{A6E0DB44-C38B-A148-93A6-6F53E78B6B48}" srcId="{C904A760-EDFB-104C-A382-C85E6C38F78D}" destId="{6F1E601B-7DEA-D34A-B44D-C1B770D15BC0}" srcOrd="0" destOrd="0" parTransId="{9DB19926-4980-964C-B328-124FDFFE5BB0}" sibTransId="{AF28DEA0-D780-AB4F-A178-FAE56825171E}"/>
    <dgm:cxn modelId="{82493B45-E3FA-E54C-AB33-55EC3765CCD8}" type="presOf" srcId="{FED39CEA-9CA7-A24B-94E5-7BB97F0B2453}" destId="{8304D18F-61FF-8642-BA9E-D8214E7E8B77}" srcOrd="0" destOrd="0" presId="urn:microsoft.com/office/officeart/2005/8/layout/arrow4"/>
    <dgm:cxn modelId="{41B5F94E-D7FC-7845-A51F-5F35E327BF8D}" type="presOf" srcId="{C904A760-EDFB-104C-A382-C85E6C38F78D}" destId="{3B09D87F-470F-FB41-AACA-37C9373603E3}" srcOrd="0" destOrd="0" presId="urn:microsoft.com/office/officeart/2005/8/layout/arrow4"/>
    <dgm:cxn modelId="{A3E3A455-7BEF-BA40-A3D1-0ECD0DA0EE1F}" type="presOf" srcId="{21D7833D-92AD-5C4B-8BD8-0EFDACB1D2F8}" destId="{1F8172DF-CD8E-F349-B38C-6E7B950D1AD7}" srcOrd="0" destOrd="0" presId="urn:microsoft.com/office/officeart/2005/8/layout/arrow4"/>
    <dgm:cxn modelId="{5FE4466A-2E7E-414C-B26B-41557A7088FE}" srcId="{FED39CEA-9CA7-A24B-94E5-7BB97F0B2453}" destId="{033A8094-B6A6-E347-BA81-506B9387FC33}" srcOrd="2" destOrd="0" parTransId="{136A9A2B-76B9-C542-ADF4-D20E64CA026E}" sibTransId="{D4098B39-B87F-BA40-B77D-79F216440CB3}"/>
    <dgm:cxn modelId="{BAF9AC88-41BA-A64A-BF2B-B09004FC9F1C}" srcId="{FED39CEA-9CA7-A24B-94E5-7BB97F0B2453}" destId="{179004AC-023D-D944-B6B0-E7BAF0D1237F}" srcOrd="1" destOrd="0" parTransId="{AB1F9CF1-5806-6A4B-B167-E7D11ABFB7B1}" sibTransId="{FED4286D-B842-7F4E-83E4-5A0ADB075262}"/>
    <dgm:cxn modelId="{07220EA9-EF63-B544-882C-77A7A7B252AD}" type="presOf" srcId="{033A8094-B6A6-E347-BA81-506B9387FC33}" destId="{8304D18F-61FF-8642-BA9E-D8214E7E8B77}" srcOrd="0" destOrd="3" presId="urn:microsoft.com/office/officeart/2005/8/layout/arrow4"/>
    <dgm:cxn modelId="{1BEE8DAC-6F4E-894E-A3ED-8F3C23F00D5B}" srcId="{21D7833D-92AD-5C4B-8BD8-0EFDACB1D2F8}" destId="{C904A760-EDFB-104C-A382-C85E6C38F78D}" srcOrd="1" destOrd="0" parTransId="{49AD3E80-8F50-3541-A8A0-50C61105060C}" sibTransId="{E0127177-E8E3-F840-9F31-15731474EEE1}"/>
    <dgm:cxn modelId="{BFEEDFD8-7CD5-9F43-8259-EC72E5D3C9A3}" srcId="{21D7833D-92AD-5C4B-8BD8-0EFDACB1D2F8}" destId="{FED39CEA-9CA7-A24B-94E5-7BB97F0B2453}" srcOrd="0" destOrd="0" parTransId="{E6988849-A2A9-734F-86FB-F5BFCF6B65A7}" sibTransId="{47FEF07F-FD15-124B-9486-AED03C0AF364}"/>
    <dgm:cxn modelId="{C26E8DDB-5B95-DD4F-991C-D50627E91C95}" type="presOf" srcId="{6F1E601B-7DEA-D34A-B44D-C1B770D15BC0}" destId="{3B09D87F-470F-FB41-AACA-37C9373603E3}" srcOrd="0" destOrd="1" presId="urn:microsoft.com/office/officeart/2005/8/layout/arrow4"/>
    <dgm:cxn modelId="{2D8E18E2-3E8E-AF4E-963F-E2BD8D3F0A51}" type="presOf" srcId="{D0735975-A77E-1C43-92F9-205A90893F01}" destId="{8304D18F-61FF-8642-BA9E-D8214E7E8B77}" srcOrd="0" destOrd="1" presId="urn:microsoft.com/office/officeart/2005/8/layout/arrow4"/>
    <dgm:cxn modelId="{313009FC-4CA2-DE4A-949C-B102E4CDCAB2}" srcId="{FED39CEA-9CA7-A24B-94E5-7BB97F0B2453}" destId="{D0735975-A77E-1C43-92F9-205A90893F01}" srcOrd="0" destOrd="0" parTransId="{4FDA22E8-08CD-DE46-AC89-6538FF8BA75D}" sibTransId="{06B94A97-F7A3-8743-87EB-5D826C761FA8}"/>
    <dgm:cxn modelId="{F9457ADD-8606-664E-A7D1-E5DACE101807}" type="presParOf" srcId="{1F8172DF-CD8E-F349-B38C-6E7B950D1AD7}" destId="{CED8E409-1EEB-7B4E-A6F2-333ABA5611B0}" srcOrd="0" destOrd="0" presId="urn:microsoft.com/office/officeart/2005/8/layout/arrow4"/>
    <dgm:cxn modelId="{4ACA60B8-1DAA-8648-B3DD-3BF32635433D}" type="presParOf" srcId="{1F8172DF-CD8E-F349-B38C-6E7B950D1AD7}" destId="{8304D18F-61FF-8642-BA9E-D8214E7E8B77}" srcOrd="1" destOrd="0" presId="urn:microsoft.com/office/officeart/2005/8/layout/arrow4"/>
    <dgm:cxn modelId="{878F2C70-3469-5B41-98B1-871B8116E249}" type="presParOf" srcId="{1F8172DF-CD8E-F349-B38C-6E7B950D1AD7}" destId="{137FC915-0F39-4949-9664-23D2EE4ECB4C}" srcOrd="2" destOrd="0" presId="urn:microsoft.com/office/officeart/2005/8/layout/arrow4"/>
    <dgm:cxn modelId="{741187FF-9756-684A-B055-D20270400EA0}" type="presParOf" srcId="{1F8172DF-CD8E-F349-B38C-6E7B950D1AD7}" destId="{3B09D87F-470F-FB41-AACA-37C9373603E3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4FB9F5-43CF-884B-9BE1-D5A650E3369E}" type="doc">
      <dgm:prSet loTypeId="urn:microsoft.com/office/officeart/2005/8/layout/radial4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9E0EBC7-26D2-5F44-A72C-099097E471B4}">
      <dgm:prSet/>
      <dgm:spPr/>
      <dgm:t>
        <a:bodyPr/>
        <a:lstStyle/>
        <a:p>
          <a:r>
            <a:rPr lang="it-IT" dirty="0"/>
            <a:t>Applicazioni CRISPR/Cas9:</a:t>
          </a:r>
        </a:p>
      </dgm:t>
    </dgm:pt>
    <dgm:pt modelId="{C8382789-7EC9-DB47-B224-2BED3E06C624}" type="parTrans" cxnId="{24D90799-7E07-E24E-BB71-71F924415C6A}">
      <dgm:prSet/>
      <dgm:spPr/>
      <dgm:t>
        <a:bodyPr/>
        <a:lstStyle/>
        <a:p>
          <a:endParaRPr lang="en-US"/>
        </a:p>
      </dgm:t>
    </dgm:pt>
    <dgm:pt modelId="{C4902E02-7223-D246-996E-93747A4D5731}" type="sibTrans" cxnId="{24D90799-7E07-E24E-BB71-71F924415C6A}">
      <dgm:prSet/>
      <dgm:spPr/>
      <dgm:t>
        <a:bodyPr/>
        <a:lstStyle/>
        <a:p>
          <a:endParaRPr lang="en-US"/>
        </a:p>
      </dgm:t>
    </dgm:pt>
    <dgm:pt modelId="{EA614901-9BE1-344D-B0A6-59867A767D52}">
      <dgm:prSet/>
      <dgm:spPr/>
      <dgm:t>
        <a:bodyPr/>
        <a:lstStyle/>
        <a:p>
          <a:r>
            <a:rPr lang="it-IT" dirty="0"/>
            <a:t>Medicina </a:t>
          </a:r>
        </a:p>
      </dgm:t>
    </dgm:pt>
    <dgm:pt modelId="{0C9C3B8F-76FD-9A48-B221-E17FC5FDA526}" type="parTrans" cxnId="{51EC4D96-D928-1A45-808C-2136CFC5A648}">
      <dgm:prSet/>
      <dgm:spPr/>
      <dgm:t>
        <a:bodyPr/>
        <a:lstStyle/>
        <a:p>
          <a:endParaRPr lang="en-US"/>
        </a:p>
      </dgm:t>
    </dgm:pt>
    <dgm:pt modelId="{EDE4AFC3-1F82-144A-A03F-6F7A58ADE2A7}" type="sibTrans" cxnId="{51EC4D96-D928-1A45-808C-2136CFC5A648}">
      <dgm:prSet/>
      <dgm:spPr/>
      <dgm:t>
        <a:bodyPr/>
        <a:lstStyle/>
        <a:p>
          <a:endParaRPr lang="en-US"/>
        </a:p>
      </dgm:t>
    </dgm:pt>
    <dgm:pt modelId="{79AF8998-4633-5449-B74A-10614A5B56E3}">
      <dgm:prSet/>
      <dgm:spPr>
        <a:gradFill rotWithShape="0">
          <a:gsLst>
            <a:gs pos="0">
              <a:srgbClr val="70F052"/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it-IT"/>
            <a:t>Agricoltura</a:t>
          </a:r>
        </a:p>
      </dgm:t>
    </dgm:pt>
    <dgm:pt modelId="{CCA77FE6-275F-6147-892F-CE8AED181B19}" type="parTrans" cxnId="{32558CDA-1C53-814E-B405-D5FF05BF9519}">
      <dgm:prSet/>
      <dgm:spPr/>
      <dgm:t>
        <a:bodyPr/>
        <a:lstStyle/>
        <a:p>
          <a:endParaRPr lang="en-US"/>
        </a:p>
      </dgm:t>
    </dgm:pt>
    <dgm:pt modelId="{AD0DD4CC-EF93-F248-89EE-47670A538AA7}" type="sibTrans" cxnId="{32558CDA-1C53-814E-B405-D5FF05BF9519}">
      <dgm:prSet/>
      <dgm:spPr/>
      <dgm:t>
        <a:bodyPr/>
        <a:lstStyle/>
        <a:p>
          <a:endParaRPr lang="en-US"/>
        </a:p>
      </dgm:t>
    </dgm:pt>
    <dgm:pt modelId="{02010101-D6BE-7F45-9CDA-9E6FEE61CDD9}">
      <dgm:prSet/>
      <dgm:spPr/>
      <dgm:t>
        <a:bodyPr/>
        <a:lstStyle/>
        <a:p>
          <a:r>
            <a:rPr lang="it-IT" dirty="0"/>
            <a:t>Tecnologie </a:t>
          </a:r>
        </a:p>
      </dgm:t>
    </dgm:pt>
    <dgm:pt modelId="{0C9B59D1-9888-C640-8E09-2164DE98CA6C}" type="parTrans" cxnId="{B9F17C6C-3DC0-294E-A733-9EEBE40C6692}">
      <dgm:prSet/>
      <dgm:spPr/>
      <dgm:t>
        <a:bodyPr/>
        <a:lstStyle/>
        <a:p>
          <a:endParaRPr lang="en-US"/>
        </a:p>
      </dgm:t>
    </dgm:pt>
    <dgm:pt modelId="{0F5DA25A-0D20-8A4D-B624-CF1BAAB0BBF2}" type="sibTrans" cxnId="{B9F17C6C-3DC0-294E-A733-9EEBE40C6692}">
      <dgm:prSet/>
      <dgm:spPr/>
      <dgm:t>
        <a:bodyPr/>
        <a:lstStyle/>
        <a:p>
          <a:endParaRPr lang="en-US"/>
        </a:p>
      </dgm:t>
    </dgm:pt>
    <dgm:pt modelId="{7D3270C6-2056-D44C-A6F0-A9B371967FEB}" type="pres">
      <dgm:prSet presAssocID="{744FB9F5-43CF-884B-9BE1-D5A650E3369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E7D258B-28BF-D848-88D6-386B9CD9CF1F}" type="pres">
      <dgm:prSet presAssocID="{09E0EBC7-26D2-5F44-A72C-099097E471B4}" presName="centerShape" presStyleLbl="node0" presStyleIdx="0" presStyleCnt="1" custLinFactNeighborX="0" custLinFactNeighborY="5857"/>
      <dgm:spPr/>
    </dgm:pt>
    <dgm:pt modelId="{0A26B7C9-B5D0-2747-9189-500F840C5D7C}" type="pres">
      <dgm:prSet presAssocID="{0C9C3B8F-76FD-9A48-B221-E17FC5FDA526}" presName="parTrans" presStyleLbl="bgSibTrans2D1" presStyleIdx="0" presStyleCnt="3" custAng="18510353" custFlipHor="1" custScaleX="16184" custLinFactNeighborX="29134" custLinFactNeighborY="68092"/>
      <dgm:spPr/>
    </dgm:pt>
    <dgm:pt modelId="{CBBE8261-4D4A-9449-A508-03A248C1ED2B}" type="pres">
      <dgm:prSet presAssocID="{EA614901-9BE1-344D-B0A6-59867A767D52}" presName="node" presStyleLbl="node1" presStyleIdx="0" presStyleCnt="3" custRadScaleRad="133930" custRadScaleInc="-15985">
        <dgm:presLayoutVars>
          <dgm:bulletEnabled val="1"/>
        </dgm:presLayoutVars>
      </dgm:prSet>
      <dgm:spPr/>
    </dgm:pt>
    <dgm:pt modelId="{3BF79C20-B520-B744-92AE-EF86665E6671}" type="pres">
      <dgm:prSet presAssocID="{CCA77FE6-275F-6147-892F-CE8AED181B19}" presName="parTrans" presStyleLbl="bgSibTrans2D1" presStyleIdx="1" presStyleCnt="3" custAng="10800000" custScaleX="23849" custLinFactNeighborX="0" custLinFactNeighborY="60605"/>
      <dgm:spPr/>
    </dgm:pt>
    <dgm:pt modelId="{B4A0C767-1EB5-AE4E-903C-4FF88586F717}" type="pres">
      <dgm:prSet presAssocID="{79AF8998-4633-5449-B74A-10614A5B56E3}" presName="node" presStyleLbl="node1" presStyleIdx="1" presStyleCnt="3">
        <dgm:presLayoutVars>
          <dgm:bulletEnabled val="1"/>
        </dgm:presLayoutVars>
      </dgm:prSet>
      <dgm:spPr/>
    </dgm:pt>
    <dgm:pt modelId="{4C58F4A0-8DA6-3F4B-982D-C0EE5F4BC72C}" type="pres">
      <dgm:prSet presAssocID="{0C9B59D1-9888-C640-8E09-2164DE98CA6C}" presName="parTrans" presStyleLbl="bgSibTrans2D1" presStyleIdx="2" presStyleCnt="3" custAng="11068515" custScaleX="14383" custLinFactNeighborX="-32695" custLinFactNeighborY="71784"/>
      <dgm:spPr/>
    </dgm:pt>
    <dgm:pt modelId="{C3383769-124B-8949-A3F0-2D602EB8428C}" type="pres">
      <dgm:prSet presAssocID="{02010101-D6BE-7F45-9CDA-9E6FEE61CDD9}" presName="node" presStyleLbl="node1" presStyleIdx="2" presStyleCnt="3" custRadScaleRad="136841" custRadScaleInc="18029">
        <dgm:presLayoutVars>
          <dgm:bulletEnabled val="1"/>
        </dgm:presLayoutVars>
      </dgm:prSet>
      <dgm:spPr/>
    </dgm:pt>
  </dgm:ptLst>
  <dgm:cxnLst>
    <dgm:cxn modelId="{4BBF0F34-7AC4-C64A-9D38-8A7971F65C6C}" type="presOf" srcId="{EA614901-9BE1-344D-B0A6-59867A767D52}" destId="{CBBE8261-4D4A-9449-A508-03A248C1ED2B}" srcOrd="0" destOrd="0" presId="urn:microsoft.com/office/officeart/2005/8/layout/radial4"/>
    <dgm:cxn modelId="{3DFD783D-79FB-3643-956E-083F20939B75}" type="presOf" srcId="{744FB9F5-43CF-884B-9BE1-D5A650E3369E}" destId="{7D3270C6-2056-D44C-A6F0-A9B371967FEB}" srcOrd="0" destOrd="0" presId="urn:microsoft.com/office/officeart/2005/8/layout/radial4"/>
    <dgm:cxn modelId="{70456D44-C96F-A149-BB9A-E1ACA5B7898A}" type="presOf" srcId="{CCA77FE6-275F-6147-892F-CE8AED181B19}" destId="{3BF79C20-B520-B744-92AE-EF86665E6671}" srcOrd="0" destOrd="0" presId="urn:microsoft.com/office/officeart/2005/8/layout/radial4"/>
    <dgm:cxn modelId="{B9F17C6C-3DC0-294E-A733-9EEBE40C6692}" srcId="{09E0EBC7-26D2-5F44-A72C-099097E471B4}" destId="{02010101-D6BE-7F45-9CDA-9E6FEE61CDD9}" srcOrd="2" destOrd="0" parTransId="{0C9B59D1-9888-C640-8E09-2164DE98CA6C}" sibTransId="{0F5DA25A-0D20-8A4D-B624-CF1BAAB0BBF2}"/>
    <dgm:cxn modelId="{98B0D570-84C4-0940-9631-F708845ADE72}" type="presOf" srcId="{09E0EBC7-26D2-5F44-A72C-099097E471B4}" destId="{AE7D258B-28BF-D848-88D6-386B9CD9CF1F}" srcOrd="0" destOrd="0" presId="urn:microsoft.com/office/officeart/2005/8/layout/radial4"/>
    <dgm:cxn modelId="{5BCDCB71-33FC-E745-81A2-5C612F74DDA8}" type="presOf" srcId="{0C9C3B8F-76FD-9A48-B221-E17FC5FDA526}" destId="{0A26B7C9-B5D0-2747-9189-500F840C5D7C}" srcOrd="0" destOrd="0" presId="urn:microsoft.com/office/officeart/2005/8/layout/radial4"/>
    <dgm:cxn modelId="{E3B5DB90-C50B-494A-8467-E2E038030D1D}" type="presOf" srcId="{02010101-D6BE-7F45-9CDA-9E6FEE61CDD9}" destId="{C3383769-124B-8949-A3F0-2D602EB8428C}" srcOrd="0" destOrd="0" presId="urn:microsoft.com/office/officeart/2005/8/layout/radial4"/>
    <dgm:cxn modelId="{51EC4D96-D928-1A45-808C-2136CFC5A648}" srcId="{09E0EBC7-26D2-5F44-A72C-099097E471B4}" destId="{EA614901-9BE1-344D-B0A6-59867A767D52}" srcOrd="0" destOrd="0" parTransId="{0C9C3B8F-76FD-9A48-B221-E17FC5FDA526}" sibTransId="{EDE4AFC3-1F82-144A-A03F-6F7A58ADE2A7}"/>
    <dgm:cxn modelId="{24D90799-7E07-E24E-BB71-71F924415C6A}" srcId="{744FB9F5-43CF-884B-9BE1-D5A650E3369E}" destId="{09E0EBC7-26D2-5F44-A72C-099097E471B4}" srcOrd="0" destOrd="0" parTransId="{C8382789-7EC9-DB47-B224-2BED3E06C624}" sibTransId="{C4902E02-7223-D246-996E-93747A4D5731}"/>
    <dgm:cxn modelId="{74B755BC-BB67-6344-92F9-49481F05DD88}" type="presOf" srcId="{79AF8998-4633-5449-B74A-10614A5B56E3}" destId="{B4A0C767-1EB5-AE4E-903C-4FF88586F717}" srcOrd="0" destOrd="0" presId="urn:microsoft.com/office/officeart/2005/8/layout/radial4"/>
    <dgm:cxn modelId="{C57A92C2-7C0C-4941-B24C-F80AA4C90F3B}" type="presOf" srcId="{0C9B59D1-9888-C640-8E09-2164DE98CA6C}" destId="{4C58F4A0-8DA6-3F4B-982D-C0EE5F4BC72C}" srcOrd="0" destOrd="0" presId="urn:microsoft.com/office/officeart/2005/8/layout/radial4"/>
    <dgm:cxn modelId="{32558CDA-1C53-814E-B405-D5FF05BF9519}" srcId="{09E0EBC7-26D2-5F44-A72C-099097E471B4}" destId="{79AF8998-4633-5449-B74A-10614A5B56E3}" srcOrd="1" destOrd="0" parTransId="{CCA77FE6-275F-6147-892F-CE8AED181B19}" sibTransId="{AD0DD4CC-EF93-F248-89EE-47670A538AA7}"/>
    <dgm:cxn modelId="{DE210E70-E314-2C4D-B7D2-5EFC7CF48B3F}" type="presParOf" srcId="{7D3270C6-2056-D44C-A6F0-A9B371967FEB}" destId="{AE7D258B-28BF-D848-88D6-386B9CD9CF1F}" srcOrd="0" destOrd="0" presId="urn:microsoft.com/office/officeart/2005/8/layout/radial4"/>
    <dgm:cxn modelId="{B12399A4-2920-DA41-B195-971E182E63DA}" type="presParOf" srcId="{7D3270C6-2056-D44C-A6F0-A9B371967FEB}" destId="{0A26B7C9-B5D0-2747-9189-500F840C5D7C}" srcOrd="1" destOrd="0" presId="urn:microsoft.com/office/officeart/2005/8/layout/radial4"/>
    <dgm:cxn modelId="{1372ACEA-01E5-5749-9D36-0431D016AE80}" type="presParOf" srcId="{7D3270C6-2056-D44C-A6F0-A9B371967FEB}" destId="{CBBE8261-4D4A-9449-A508-03A248C1ED2B}" srcOrd="2" destOrd="0" presId="urn:microsoft.com/office/officeart/2005/8/layout/radial4"/>
    <dgm:cxn modelId="{FE438442-EE7F-2842-A6A4-6DD082A08AF4}" type="presParOf" srcId="{7D3270C6-2056-D44C-A6F0-A9B371967FEB}" destId="{3BF79C20-B520-B744-92AE-EF86665E6671}" srcOrd="3" destOrd="0" presId="urn:microsoft.com/office/officeart/2005/8/layout/radial4"/>
    <dgm:cxn modelId="{E819780F-2890-FB4E-B6A6-5E5169AA02A1}" type="presParOf" srcId="{7D3270C6-2056-D44C-A6F0-A9B371967FEB}" destId="{B4A0C767-1EB5-AE4E-903C-4FF88586F717}" srcOrd="4" destOrd="0" presId="urn:microsoft.com/office/officeart/2005/8/layout/radial4"/>
    <dgm:cxn modelId="{8C515DEE-5CB3-764B-A35F-E56D63DF8743}" type="presParOf" srcId="{7D3270C6-2056-D44C-A6F0-A9B371967FEB}" destId="{4C58F4A0-8DA6-3F4B-982D-C0EE5F4BC72C}" srcOrd="5" destOrd="0" presId="urn:microsoft.com/office/officeart/2005/8/layout/radial4"/>
    <dgm:cxn modelId="{D2DF7F3A-E618-734A-B921-B5EF67AE30F0}" type="presParOf" srcId="{7D3270C6-2056-D44C-A6F0-A9B371967FEB}" destId="{C3383769-124B-8949-A3F0-2D602EB8428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8E409-1EEB-7B4E-A6F2-333ABA5611B0}">
      <dsp:nvSpPr>
        <dsp:cNvPr id="0" name=""/>
        <dsp:cNvSpPr/>
      </dsp:nvSpPr>
      <dsp:spPr>
        <a:xfrm>
          <a:off x="59603" y="32666"/>
          <a:ext cx="2784856" cy="2088642"/>
        </a:xfrm>
        <a:prstGeom prst="upArrow">
          <a:avLst/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rgbClr val="00B05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04D18F-61FF-8642-BA9E-D8214E7E8B77}">
      <dsp:nvSpPr>
        <dsp:cNvPr id="0" name=""/>
        <dsp:cNvSpPr/>
      </dsp:nvSpPr>
      <dsp:spPr>
        <a:xfrm>
          <a:off x="2822261" y="32666"/>
          <a:ext cx="6736079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Vantaggi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Efficace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Veloce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kern="1200"/>
            <a:t>Poco costoso</a:t>
          </a:r>
        </a:p>
      </dsp:txBody>
      <dsp:txXfrm>
        <a:off x="2822261" y="32666"/>
        <a:ext cx="6736079" cy="2088642"/>
      </dsp:txXfrm>
    </dsp:sp>
    <dsp:sp modelId="{137FC915-0F39-4949-9664-23D2EE4ECB4C}">
      <dsp:nvSpPr>
        <dsp:cNvPr id="0" name=""/>
        <dsp:cNvSpPr/>
      </dsp:nvSpPr>
      <dsp:spPr>
        <a:xfrm>
          <a:off x="2691208" y="2246362"/>
          <a:ext cx="2784856" cy="2088642"/>
        </a:xfrm>
        <a:prstGeom prst="downArrow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09D87F-470F-FB41-AACA-37C9373603E3}">
      <dsp:nvSpPr>
        <dsp:cNvPr id="0" name=""/>
        <dsp:cNvSpPr/>
      </dsp:nvSpPr>
      <dsp:spPr>
        <a:xfrm>
          <a:off x="5292634" y="2262695"/>
          <a:ext cx="6736079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Svantaggi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dirty="0"/>
            <a:t>Effetti </a:t>
          </a:r>
          <a:r>
            <a:rPr lang="it-IT" sz="2000" i="1" kern="1200" dirty="0"/>
            <a:t>Off–target </a:t>
          </a:r>
          <a:endParaRPr lang="it-IT" sz="2000" kern="1200" dirty="0"/>
        </a:p>
      </dsp:txBody>
      <dsp:txXfrm>
        <a:off x="5292634" y="2262695"/>
        <a:ext cx="6736079" cy="2088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D258B-28BF-D848-88D6-386B9CD9CF1F}">
      <dsp:nvSpPr>
        <dsp:cNvPr id="0" name=""/>
        <dsp:cNvSpPr/>
      </dsp:nvSpPr>
      <dsp:spPr>
        <a:xfrm>
          <a:off x="4140414" y="2664254"/>
          <a:ext cx="2234770" cy="22347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Applicazioni CRISPR/Cas9:</a:t>
          </a:r>
        </a:p>
      </dsp:txBody>
      <dsp:txXfrm>
        <a:off x="4467688" y="2991528"/>
        <a:ext cx="1580222" cy="1580222"/>
      </dsp:txXfrm>
    </dsp:sp>
    <dsp:sp modelId="{0A26B7C9-B5D0-2747-9189-500F840C5D7C}">
      <dsp:nvSpPr>
        <dsp:cNvPr id="0" name=""/>
        <dsp:cNvSpPr/>
      </dsp:nvSpPr>
      <dsp:spPr>
        <a:xfrm rot="12364071" flipH="1">
          <a:off x="3469519" y="2781371"/>
          <a:ext cx="429309" cy="6369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BE8261-4D4A-9449-A508-03A248C1ED2B}">
      <dsp:nvSpPr>
        <dsp:cNvPr id="0" name=""/>
        <dsp:cNvSpPr/>
      </dsp:nvSpPr>
      <dsp:spPr>
        <a:xfrm>
          <a:off x="651957" y="1247465"/>
          <a:ext cx="2123031" cy="1698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/>
            <a:t>Medicina </a:t>
          </a:r>
        </a:p>
      </dsp:txBody>
      <dsp:txXfrm>
        <a:off x="701702" y="1297210"/>
        <a:ext cx="2023541" cy="1598935"/>
      </dsp:txXfrm>
    </dsp:sp>
    <dsp:sp modelId="{3BF79C20-B520-B744-92AE-EF86665E6671}">
      <dsp:nvSpPr>
        <dsp:cNvPr id="0" name=""/>
        <dsp:cNvSpPr/>
      </dsp:nvSpPr>
      <dsp:spPr>
        <a:xfrm rot="5400000">
          <a:off x="5053416" y="1775054"/>
          <a:ext cx="408766" cy="6369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0C767-1EB5-AE4E-903C-4FF88586F717}">
      <dsp:nvSpPr>
        <dsp:cNvPr id="0" name=""/>
        <dsp:cNvSpPr/>
      </dsp:nvSpPr>
      <dsp:spPr>
        <a:xfrm>
          <a:off x="4196284" y="1309"/>
          <a:ext cx="2123031" cy="169842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F052"/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Agricoltura</a:t>
          </a:r>
        </a:p>
      </dsp:txBody>
      <dsp:txXfrm>
        <a:off x="4246029" y="51054"/>
        <a:ext cx="2023541" cy="1598935"/>
      </dsp:txXfrm>
    </dsp:sp>
    <dsp:sp modelId="{4C58F4A0-8DA6-3F4B-982D-C0EE5F4BC72C}">
      <dsp:nvSpPr>
        <dsp:cNvPr id="0" name=""/>
        <dsp:cNvSpPr/>
      </dsp:nvSpPr>
      <dsp:spPr>
        <a:xfrm rot="9616535">
          <a:off x="6578422" y="2836934"/>
          <a:ext cx="393123" cy="63690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383769-124B-8949-A3F0-2D602EB8428C}">
      <dsp:nvSpPr>
        <dsp:cNvPr id="0" name=""/>
        <dsp:cNvSpPr/>
      </dsp:nvSpPr>
      <dsp:spPr>
        <a:xfrm>
          <a:off x="7853636" y="1288773"/>
          <a:ext cx="2123031" cy="1698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/>
            <a:t>Tecnologie </a:t>
          </a:r>
        </a:p>
      </dsp:txBody>
      <dsp:txXfrm>
        <a:off x="7903381" y="1338518"/>
        <a:ext cx="2023541" cy="1598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E643E-F6B2-BD42-8F58-02A9E2DE6613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CFF28-28E3-2646-B229-6A66879F945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02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48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65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46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23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551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84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31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559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27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7B9F-2807-A14F-B7A1-5B837C14E12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14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85EE-5F2B-5E44-8561-E76B7604A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64F65-F177-2542-B108-24380E1F3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DEA16-7603-2F46-8874-C9A02376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3268A-5674-FB46-9AC7-8E187143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5A618-E284-8D40-A8EE-138234A6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41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5A25-B798-264C-88E8-027C104B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53389-5695-AB4A-A407-CC12A902A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BFFD-4FB6-994D-9263-E3A6C747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8B7EB-42FC-914D-A48B-26D48AFA4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E0C84-91EB-FF43-AA7F-91BC63B6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05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15B79D-C44E-3540-B5BA-34FA60447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D5859-27B5-334F-AA3E-16C7A8DB2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D3CE3-FD62-8146-94B6-17A5FD1F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227D4-8DB6-FF48-B0A2-1881ECB8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53A71-1633-4D4C-A970-B157A964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6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B838-A5BA-4E40-97A1-2C517156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65CE7-D7DD-454B-90C4-20FBA1E5A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D6FDD-2039-EE44-A3A4-07839654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42134-1C85-9C4B-A420-5B3EC21C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C5ECC-2FDD-F945-8B2E-0B0CA2A5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92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09B9-9B3D-9245-A43C-36852EDA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FCEAB-38D6-264A-AC79-DE1C637F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6D556-B93C-B74D-B463-C1730199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E818A-9A76-4847-8C2F-438CAA03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81BE-66E6-2C4F-9713-C0215822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65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BE70-4C0E-8340-8EBE-A37353BB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25EB3-17ED-0340-A6CC-4CB844989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0276C-D4FB-314A-9438-B6749B091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7E775-536B-EB40-8D15-638D6BD2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C6EA7-367C-D349-8352-7812A3014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A4D76-A3EB-474C-8951-5B920879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72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69AF-1D80-B74D-A38E-D89BD5BA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C699D-B22C-9A4A-B66F-8044EE183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FC1C0-3C81-5A4F-A8EC-117389FB5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23CE69-7AAB-7E41-A3DF-1C8DC95B3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4DD6D-2327-5C4A-A375-528AAA5EB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8CABF-816B-764D-8570-1C67B070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CF03F-BC6F-264D-A820-6A3A9930B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83B82-3C69-C744-994E-2C3671B3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98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8E2E-DA09-BC4F-860E-22668753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411E4-C07A-6641-87EC-521501091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6C158-7F8E-2D47-B131-7BED83A8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81DF9-35B4-D44F-BE58-BE23ED7C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87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CF9FE-6F00-F24C-A463-3C443474F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AE1F1-9C0A-6F47-A66F-D81DE93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23ADD-9498-114D-8181-89D118A7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24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705A-C7C6-8645-AC64-2BE87855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60A1-FC83-AB44-BE8F-95FABC534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2E1E2-E9A1-8044-9781-DF783755C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FB176-1203-8149-984E-EB50A2E7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44317-EECC-CE44-8C7A-2148F9F4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A373B-9C02-6B46-B4FC-8B8F62C2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23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83E5-E56C-D743-8BCE-A3019FF16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D0880B-95AA-CD43-B9B6-380CECE4C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A21E0-1462-6949-9E5A-1D56655CB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C279F-64F9-9E49-8A86-0BE87B4F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07B8B-6E78-0246-9142-1ADD1867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66BA1-1690-FD4E-9CEF-FAABC3DF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1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0A2BE-0A6A-0E41-AA0D-915C9352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F718-0A1B-2544-B41E-32A1FD3C3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CA85D-FF4C-4446-BC5B-CC8912C20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11694-766F-9147-879E-8422ADEFFA6D}" type="datetimeFigureOut">
              <a:rPr lang="it-IT" smtClean="0"/>
              <a:t>12/05/20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4843-DDAE-1D44-B7FD-0D5EC2E2D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F8A7D-D2B5-8940-B028-A0AB89C92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BC54C-49ED-D94C-920E-6E6E70F020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04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tiff"/><Relationship Id="rId5" Type="http://schemas.openxmlformats.org/officeDocument/2006/relationships/hyperlink" Target="https://www.youtube.com/watch?v=2pp17E4E-O8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13FCE4-EE8B-3A40-BB34-08387718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66520"/>
            <a:ext cx="5676498" cy="4379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0EFCF6-4168-8240-BF5E-6BC26F82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CRISPR/Cas9 </a:t>
            </a:r>
            <a:r>
              <a:rPr lang="it-IT" b="1" i="1" dirty="0">
                <a:solidFill>
                  <a:srgbClr val="FF0000"/>
                </a:solidFill>
              </a:rPr>
              <a:t>– </a:t>
            </a:r>
            <a:r>
              <a:rPr lang="it-IT" b="1" dirty="0">
                <a:solidFill>
                  <a:srgbClr val="FF0000"/>
                </a:solidFill>
              </a:rPr>
              <a:t>tecnica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18E62-89CD-8049-9993-245945F82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Elementi:</a:t>
            </a:r>
          </a:p>
          <a:p>
            <a:pPr lvl="1"/>
            <a:r>
              <a:rPr lang="it-IT" sz="2000" dirty="0"/>
              <a:t>Sequenza target</a:t>
            </a:r>
          </a:p>
          <a:p>
            <a:pPr lvl="1"/>
            <a:r>
              <a:rPr lang="it-IT" sz="2000" dirty="0"/>
              <a:t>DNA </a:t>
            </a:r>
            <a:r>
              <a:rPr lang="it-IT" sz="2000" dirty="0" err="1"/>
              <a:t>repair</a:t>
            </a:r>
            <a:r>
              <a:rPr lang="it-IT" sz="2000" dirty="0"/>
              <a:t> </a:t>
            </a:r>
            <a:r>
              <a:rPr lang="it-IT" sz="2000" dirty="0" err="1"/>
              <a:t>template</a:t>
            </a:r>
            <a:r>
              <a:rPr lang="it-IT" sz="2000" dirty="0"/>
              <a:t> (per HDR)</a:t>
            </a:r>
          </a:p>
          <a:p>
            <a:pPr lvl="1"/>
            <a:r>
              <a:rPr lang="it-IT" sz="2000" dirty="0" err="1"/>
              <a:t>gRNA</a:t>
            </a:r>
            <a:r>
              <a:rPr lang="it-IT" sz="2000" dirty="0"/>
              <a:t>  (</a:t>
            </a:r>
            <a:r>
              <a:rPr lang="it-IT" sz="2000" dirty="0" err="1"/>
              <a:t>crRNA</a:t>
            </a:r>
            <a:r>
              <a:rPr lang="it-IT" sz="2000" dirty="0"/>
              <a:t> e </a:t>
            </a:r>
            <a:r>
              <a:rPr lang="it-IT" sz="2000" dirty="0" err="1"/>
              <a:t>tracrRNA</a:t>
            </a:r>
            <a:r>
              <a:rPr lang="it-IT" sz="2000" dirty="0"/>
              <a:t>)</a:t>
            </a:r>
          </a:p>
          <a:p>
            <a:pPr lvl="1"/>
            <a:r>
              <a:rPr lang="it-IT" sz="2000" dirty="0"/>
              <a:t>PAM (</a:t>
            </a:r>
            <a:r>
              <a:rPr lang="it-IT" sz="2000" dirty="0" err="1"/>
              <a:t>nGG</a:t>
            </a:r>
            <a:r>
              <a:rPr lang="it-IT" sz="2000" dirty="0"/>
              <a:t>)</a:t>
            </a:r>
          </a:p>
          <a:p>
            <a:pPr lvl="1"/>
            <a:r>
              <a:rPr lang="it-IT" sz="2000" dirty="0"/>
              <a:t>Cas9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144B2E-10EF-6048-AC9F-E920793C6392}"/>
              </a:ext>
            </a:extLst>
          </p:cNvPr>
          <p:cNvGrpSpPr/>
          <p:nvPr/>
        </p:nvGrpSpPr>
        <p:grpSpPr>
          <a:xfrm>
            <a:off x="1820492" y="4957240"/>
            <a:ext cx="1341239" cy="1341239"/>
            <a:chOff x="8522898" y="1825625"/>
            <a:chExt cx="2605178" cy="2605178"/>
          </a:xfrm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A66A6265-5B47-9146-97FC-44DDB043904B}"/>
                </a:ext>
              </a:extLst>
            </p:cNvPr>
            <p:cNvSpPr/>
            <p:nvPr/>
          </p:nvSpPr>
          <p:spPr>
            <a:xfrm>
              <a:off x="8522898" y="1825625"/>
              <a:ext cx="2605178" cy="2605178"/>
            </a:xfrm>
            <a:prstGeom prst="donut">
              <a:avLst>
                <a:gd name="adj" fmla="val 13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9649AE-71B2-F74F-B486-297C0601AE65}"/>
                </a:ext>
              </a:extLst>
            </p:cNvPr>
            <p:cNvSpPr/>
            <p:nvPr/>
          </p:nvSpPr>
          <p:spPr>
            <a:xfrm rot="15939164">
              <a:off x="8544923" y="1982788"/>
              <a:ext cx="2224375" cy="2224375"/>
            </a:xfrm>
            <a:prstGeom prst="arc">
              <a:avLst>
                <a:gd name="adj1" fmla="val 16200000"/>
                <a:gd name="adj2" fmla="val 17875982"/>
              </a:avLst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CAFD1582-971D-444B-9C5C-D946A73634EE}"/>
                </a:ext>
              </a:extLst>
            </p:cNvPr>
            <p:cNvSpPr/>
            <p:nvPr/>
          </p:nvSpPr>
          <p:spPr>
            <a:xfrm rot="18787889">
              <a:off x="8630658" y="1856444"/>
              <a:ext cx="2224375" cy="2224375"/>
            </a:xfrm>
            <a:prstGeom prst="arc">
              <a:avLst>
                <a:gd name="adj1" fmla="val 16200000"/>
                <a:gd name="adj2" fmla="val 17875982"/>
              </a:avLst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D88D17A-A710-E64D-B6DC-473E47798D05}"/>
                </a:ext>
              </a:extLst>
            </p:cNvPr>
            <p:cNvSpPr/>
            <p:nvPr/>
          </p:nvSpPr>
          <p:spPr>
            <a:xfrm rot="1432710">
              <a:off x="8846967" y="1895773"/>
              <a:ext cx="2224375" cy="2224375"/>
            </a:xfrm>
            <a:prstGeom prst="arc">
              <a:avLst>
                <a:gd name="adj1" fmla="val 16200000"/>
                <a:gd name="adj2" fmla="val 17875982"/>
              </a:avLst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0C2E03E1-F20B-4043-B065-13EA683AFCDE}"/>
                </a:ext>
              </a:extLst>
            </p:cNvPr>
            <p:cNvSpPr/>
            <p:nvPr/>
          </p:nvSpPr>
          <p:spPr>
            <a:xfrm rot="5231645">
              <a:off x="8885066" y="2100128"/>
              <a:ext cx="2224375" cy="2224375"/>
            </a:xfrm>
            <a:prstGeom prst="arc">
              <a:avLst>
                <a:gd name="adj1" fmla="val 16200000"/>
                <a:gd name="adj2" fmla="val 20205407"/>
              </a:avLst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B59BFA-F5BC-8142-B354-90874AB14A91}"/>
                </a:ext>
              </a:extLst>
            </p:cNvPr>
            <p:cNvSpPr txBox="1"/>
            <p:nvPr/>
          </p:nvSpPr>
          <p:spPr>
            <a:xfrm>
              <a:off x="8831954" y="2842984"/>
              <a:ext cx="110478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Plasmide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FA8928-17E1-C340-9617-61ED24813391}"/>
              </a:ext>
            </a:extLst>
          </p:cNvPr>
          <p:cNvSpPr txBox="1"/>
          <p:nvPr/>
        </p:nvSpPr>
        <p:spPr>
          <a:xfrm>
            <a:off x="4314355" y="5481172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DSB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E2ABE1-A3DC-6C43-A61D-D51857642CCA}"/>
              </a:ext>
            </a:extLst>
          </p:cNvPr>
          <p:cNvSpPr txBox="1"/>
          <p:nvPr/>
        </p:nvSpPr>
        <p:spPr>
          <a:xfrm>
            <a:off x="6193180" y="5530632"/>
            <a:ext cx="138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sz="1400" dirty="0"/>
              <a:t>KO del gene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/>
              <a:t>Inserzione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8FD26E-3663-584C-9F39-7739DA05EF14}"/>
              </a:ext>
            </a:extLst>
          </p:cNvPr>
          <p:cNvSpPr txBox="1"/>
          <p:nvPr/>
        </p:nvSpPr>
        <p:spPr>
          <a:xfrm>
            <a:off x="9492968" y="5530632"/>
            <a:ext cx="1929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it-IT" sz="1400" dirty="0"/>
              <a:t>Correzione del gene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/>
              <a:t>Inserzione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0178B8-3DA8-8842-BA87-065ED8666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02"/>
    </mc:Choice>
    <mc:Fallback xmlns="">
      <p:transition spd="slow" advTm="44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Conclusioni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754" y="5538640"/>
            <a:ext cx="9192491" cy="792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i="1" dirty="0"/>
              <a:t>è previsto che l’applicazione delle biotecnologie </a:t>
            </a:r>
            <a:r>
              <a:rPr lang="it-IT" sz="2400" b="1" i="1"/>
              <a:t>creerà un </a:t>
            </a:r>
            <a:r>
              <a:rPr lang="it-IT" sz="2400" b="1" i="1" dirty="0"/>
              <a:t>ambiente più verde, e a beneficio della salute umana.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061FE5-E6BC-AC49-83A0-BBB1AF897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308" y="1743360"/>
            <a:ext cx="4849091" cy="32327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5D7E0-5807-CC4E-B5C3-4750CB126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44199" y="5801154"/>
            <a:ext cx="909782" cy="9097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4EBDA9-B6E5-1B47-B328-8C70B21B3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93"/>
    </mc:Choice>
    <mc:Fallback xmlns="">
      <p:transition spd="slow" advTm="11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D999-0816-0B46-B1E0-01238B5D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NHEJ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0AADE-7A72-3942-B248-5B9FB5B54E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1630"/>
          <a:stretch/>
        </p:blipFill>
        <p:spPr>
          <a:xfrm>
            <a:off x="1744008" y="1403463"/>
            <a:ext cx="4351992" cy="5323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0C0C7-BF75-3948-B5C3-39336AC690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197" b="1829"/>
          <a:stretch/>
        </p:blipFill>
        <p:spPr>
          <a:xfrm>
            <a:off x="7001808" y="3053654"/>
            <a:ext cx="4351992" cy="3554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DC410-51FD-1A49-AF57-05BCDE681098}"/>
              </a:ext>
            </a:extLst>
          </p:cNvPr>
          <p:cNvSpPr txBox="1"/>
          <p:nvPr/>
        </p:nvSpPr>
        <p:spPr>
          <a:xfrm>
            <a:off x="6876702" y="1521358"/>
            <a:ext cx="4654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Meno preciso ma accade più frequentemente.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Inserzioni o delezioni random.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7CD940-B0DD-DB4C-A553-1AF1C5D45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78"/>
    </mc:Choice>
    <mc:Fallback xmlns="">
      <p:transition spd="slow" advTm="29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HDR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7243" cy="4351338"/>
          </a:xfrm>
        </p:spPr>
        <p:txBody>
          <a:bodyPr>
            <a:normAutofit/>
          </a:bodyPr>
          <a:lstStyle/>
          <a:p>
            <a:r>
              <a:rPr lang="it-IT" sz="2400" dirty="0"/>
              <a:t>Efficienza bassa (&lt;10%).</a:t>
            </a:r>
          </a:p>
          <a:p>
            <a:r>
              <a:rPr lang="it-IT" sz="2400" dirty="0"/>
              <a:t>Modifica precisa. </a:t>
            </a:r>
          </a:p>
          <a:p>
            <a:r>
              <a:rPr lang="it-IT" sz="2400" dirty="0"/>
              <a:t>Avviene durante la fase </a:t>
            </a:r>
            <a:r>
              <a:rPr lang="it-IT" sz="2400" dirty="0" err="1"/>
              <a:t>S</a:t>
            </a:r>
            <a:r>
              <a:rPr lang="it-IT" sz="2400" dirty="0"/>
              <a:t> e G2 del ciclo cellulare.</a:t>
            </a:r>
          </a:p>
          <a:p>
            <a:r>
              <a:rPr lang="it-IT" sz="2400" dirty="0"/>
              <a:t>Progettazione del DNA </a:t>
            </a:r>
            <a:r>
              <a:rPr lang="it-IT" sz="2400" dirty="0" err="1"/>
              <a:t>repair</a:t>
            </a:r>
            <a:r>
              <a:rPr lang="it-IT" sz="2400" dirty="0"/>
              <a:t> </a:t>
            </a:r>
            <a:r>
              <a:rPr lang="it-IT" sz="2400" dirty="0" err="1"/>
              <a:t>template</a:t>
            </a:r>
            <a:r>
              <a:rPr lang="it-IT" sz="2400" dirty="0"/>
              <a:t> (</a:t>
            </a:r>
            <a:r>
              <a:rPr lang="it-IT" sz="2400" b="1" dirty="0" err="1"/>
              <a:t>left</a:t>
            </a:r>
            <a:r>
              <a:rPr lang="it-IT" sz="2400" b="1" dirty="0"/>
              <a:t> &amp; right </a:t>
            </a:r>
            <a:r>
              <a:rPr lang="it-IT" sz="2400" b="1" dirty="0" err="1"/>
              <a:t>homology</a:t>
            </a:r>
            <a:r>
              <a:rPr lang="it-IT" sz="2400" b="1" dirty="0"/>
              <a:t> </a:t>
            </a:r>
            <a:r>
              <a:rPr lang="it-IT" sz="2400" b="1" dirty="0" err="1"/>
              <a:t>arms</a:t>
            </a:r>
            <a:r>
              <a:rPr lang="it-IT" sz="2400" b="1" dirty="0"/>
              <a:t>)</a:t>
            </a:r>
            <a:r>
              <a:rPr lang="it-IT" sz="2400" dirty="0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BB066-8FFE-1446-8460-83E3BE610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89" r="1"/>
          <a:stretch/>
        </p:blipFill>
        <p:spPr>
          <a:xfrm>
            <a:off x="7625443" y="365125"/>
            <a:ext cx="4448024" cy="63298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3F1430-0334-934C-B33F-70F0A88F4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86"/>
    </mc:Choice>
    <mc:Fallback xmlns="">
      <p:transition spd="slow" advTm="31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Procedura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81800" cy="4351338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it-IT" sz="2400" b="1" dirty="0"/>
              <a:t>Progettazione del </a:t>
            </a:r>
            <a:r>
              <a:rPr lang="it-IT" sz="2400" b="1" dirty="0" err="1"/>
              <a:t>gRNA</a:t>
            </a:r>
            <a:r>
              <a:rPr lang="it-IT" sz="2400" b="1" dirty="0"/>
              <a:t> </a:t>
            </a:r>
            <a:r>
              <a:rPr lang="it-IT" sz="2400" dirty="0"/>
              <a:t>(</a:t>
            </a:r>
            <a:r>
              <a:rPr lang="it-IT" sz="2400" dirty="0" err="1"/>
              <a:t>oligo</a:t>
            </a:r>
            <a:r>
              <a:rPr lang="it-IT" sz="2400" dirty="0"/>
              <a:t> DNA che codifica per la specifica sequenza bersaglio </a:t>
            </a:r>
            <a:r>
              <a:rPr lang="it-IT" sz="2400" dirty="0" err="1"/>
              <a:t>crRNA</a:t>
            </a:r>
            <a:r>
              <a:rPr lang="it-IT" sz="2400" dirty="0"/>
              <a:t>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400" b="1" dirty="0"/>
              <a:t>Clonaggio</a:t>
            </a:r>
            <a:r>
              <a:rPr lang="it-IT" sz="2400" dirty="0"/>
              <a:t> nel vettore (U6 promoter) assieme al Cas9.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400" b="1" dirty="0"/>
              <a:t>Trasformazion</a:t>
            </a:r>
            <a:r>
              <a:rPr lang="it-IT" sz="2400" dirty="0"/>
              <a:t>e in cellule competenti E. coli e screening per il clone CRISPR.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sz="2400" b="1" dirty="0" err="1"/>
              <a:t>Trasfezione</a:t>
            </a:r>
            <a:r>
              <a:rPr lang="it-IT" sz="2400" dirty="0"/>
              <a:t> e selezione nelle cellule e screening dell’effetto (gene editing).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844C56-A868-2E41-8E4C-B86295569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400" y="518724"/>
            <a:ext cx="2692400" cy="6181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7B599D-22BD-8D4A-8D31-9E07B5C9EF93}"/>
              </a:ext>
            </a:extLst>
          </p:cNvPr>
          <p:cNvSpPr txBox="1"/>
          <p:nvPr/>
        </p:nvSpPr>
        <p:spPr>
          <a:xfrm>
            <a:off x="8382000" y="982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97EC0-6B5E-0D49-9C85-75FD83E842A1}"/>
              </a:ext>
            </a:extLst>
          </p:cNvPr>
          <p:cNvSpPr txBox="1"/>
          <p:nvPr/>
        </p:nvSpPr>
        <p:spPr>
          <a:xfrm>
            <a:off x="8382000" y="19539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07E2AA-7525-0948-B8F0-90273C408FB6}"/>
              </a:ext>
            </a:extLst>
          </p:cNvPr>
          <p:cNvSpPr txBox="1"/>
          <p:nvPr/>
        </p:nvSpPr>
        <p:spPr>
          <a:xfrm>
            <a:off x="8382000" y="38166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E5B512-B326-FB49-8D6B-C1FB075553F6}"/>
              </a:ext>
            </a:extLst>
          </p:cNvPr>
          <p:cNvSpPr txBox="1"/>
          <p:nvPr/>
        </p:nvSpPr>
        <p:spPr>
          <a:xfrm>
            <a:off x="8382000" y="56792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7F1F5A-FAE6-E34A-BADB-A69456291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80"/>
    </mc:Choice>
    <mc:Fallback xmlns="">
      <p:transition spd="slow" advTm="12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51B0-4254-0841-860A-6543E5EB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CRISPR/Cas9 – Creazione topi transgenici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9BBD0-994E-C44C-9305-31E4993DD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0" t="18560" r="2716" b="4502"/>
          <a:stretch/>
        </p:blipFill>
        <p:spPr>
          <a:xfrm>
            <a:off x="2090057" y="1420586"/>
            <a:ext cx="8017330" cy="49149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144493-84F3-1147-A13B-083614EF7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97"/>
    </mc:Choice>
    <mc:Fallback xmlns="">
      <p:transition spd="slow" advTm="14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Vantaggi vs. svantaggi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D8BBF8-70F2-9F43-B48E-FC037A9B201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202871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9DF6FA-3943-D64E-BCFD-F81AF32D6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60"/>
    </mc:Choice>
    <mc:Fallback xmlns="">
      <p:transition spd="slow" advTm="19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43BB-BF3A-034C-9CAC-B2D3F584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Riassumendo…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CD674-8CC9-B144-9245-ABFD25394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CRISPR locus – regione del genoma batterico. </a:t>
            </a:r>
          </a:p>
          <a:p>
            <a:r>
              <a:rPr lang="it-IT" sz="2400" dirty="0"/>
              <a:t>Sistema immunitario naturale del batterio adottato per fare </a:t>
            </a:r>
            <a:r>
              <a:rPr lang="it-IT" sz="2400" i="1" dirty="0"/>
              <a:t>gene-editing. </a:t>
            </a:r>
          </a:p>
          <a:p>
            <a:r>
              <a:rPr lang="it-IT" sz="2400" dirty="0"/>
              <a:t>Elementi necessari: </a:t>
            </a:r>
          </a:p>
          <a:p>
            <a:pPr lvl="1"/>
            <a:r>
              <a:rPr lang="it-IT" sz="2000" dirty="0" err="1"/>
              <a:t>gRNA</a:t>
            </a:r>
            <a:r>
              <a:rPr lang="it-IT" sz="2000" dirty="0"/>
              <a:t> </a:t>
            </a:r>
          </a:p>
          <a:p>
            <a:pPr lvl="1"/>
            <a:r>
              <a:rPr lang="it-IT" sz="2000" dirty="0"/>
              <a:t>Cas9 </a:t>
            </a:r>
          </a:p>
          <a:p>
            <a:pPr lvl="1"/>
            <a:r>
              <a:rPr lang="it-IT" sz="2000" dirty="0"/>
              <a:t>DNA </a:t>
            </a:r>
            <a:r>
              <a:rPr lang="it-IT" sz="2000" dirty="0" err="1"/>
              <a:t>repair</a:t>
            </a:r>
            <a:r>
              <a:rPr lang="it-IT" sz="2000" dirty="0"/>
              <a:t> </a:t>
            </a:r>
            <a:r>
              <a:rPr lang="it-IT" sz="2000" dirty="0" err="1"/>
              <a:t>template</a:t>
            </a:r>
            <a:endParaRPr lang="it-IT" sz="2000" dirty="0"/>
          </a:p>
          <a:p>
            <a:pPr lvl="1"/>
            <a:r>
              <a:rPr lang="it-IT" sz="2000" dirty="0"/>
              <a:t>PAM</a:t>
            </a:r>
          </a:p>
          <a:p>
            <a:r>
              <a:rPr lang="it-IT" sz="2400" dirty="0"/>
              <a:t>Tecnica versatile e precisa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71FB5-3FED-F442-B1E1-716035B47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867" y="3056466"/>
            <a:ext cx="5067904" cy="35475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C36BCA-E355-5E49-9F44-E3A6EA45E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42"/>
    </mc:Choice>
    <mc:Fallback xmlns="">
      <p:transition spd="slow" advTm="24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3C8F-0D94-464A-82F6-BA51BE7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CRISPR-Cas9 – applicazioni </a:t>
            </a:r>
            <a:endParaRPr lang="it-IT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52107FF-D2DC-094B-A6B7-68BEA7EB2C9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4"/>
          <a:ext cx="10515600" cy="489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0E03861-44DB-6444-97E0-86ED1906306E}"/>
              </a:ext>
            </a:extLst>
          </p:cNvPr>
          <p:cNvSpPr txBox="1"/>
          <p:nvPr/>
        </p:nvSpPr>
        <p:spPr>
          <a:xfrm>
            <a:off x="7296150" y="1825624"/>
            <a:ext cx="2198679" cy="923330"/>
          </a:xfrm>
          <a:prstGeom prst="rect">
            <a:avLst/>
          </a:prstGeom>
          <a:gradFill flip="none" rotWithShape="1">
            <a:gsLst>
              <a:gs pos="0">
                <a:srgbClr val="70F052">
                  <a:tint val="66000"/>
                  <a:satMod val="160000"/>
                </a:srgbClr>
              </a:gs>
              <a:gs pos="50000">
                <a:srgbClr val="70F052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  <a:effectLst>
            <a:softEdge rad="25400"/>
          </a:effectLst>
          <a:scene3d>
            <a:camera prst="orthographicFront"/>
            <a:lightRig rig="threePt" dir="t"/>
          </a:scene3d>
          <a:sp3d>
            <a:bevelT w="50800" h="9525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Intolleranze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Caffe decaffeinato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DEDF8-2623-124C-BD47-91C4B9D2427E}"/>
              </a:ext>
            </a:extLst>
          </p:cNvPr>
          <p:cNvSpPr txBox="1"/>
          <p:nvPr/>
        </p:nvSpPr>
        <p:spPr>
          <a:xfrm>
            <a:off x="8681520" y="5002083"/>
            <a:ext cx="2213788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3000">
                <a:schemeClr val="accent1">
                  <a:lumMod val="0"/>
                  <a:lumOff val="100000"/>
                </a:schemeClr>
              </a:gs>
              <a:gs pos="73000">
                <a:schemeClr val="accent1">
                  <a:lumMod val="64000"/>
                  <a:lumOff val="36000"/>
                  <a:alpha val="77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 contourW="19050">
            <a:bevelT w="63500"/>
            <a:contourClr>
              <a:schemeClr val="bg1"/>
            </a:contourClr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Monitoraggio inquinamento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Biocarburante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83E60-6CCC-C546-80FA-79A2B1FAE22E}"/>
              </a:ext>
            </a:extLst>
          </p:cNvPr>
          <p:cNvSpPr txBox="1"/>
          <p:nvPr/>
        </p:nvSpPr>
        <p:spPr>
          <a:xfrm>
            <a:off x="1537237" y="5002083"/>
            <a:ext cx="2352837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 contourW="12700">
            <a:bevelT/>
            <a:contourClr>
              <a:schemeClr val="bg1"/>
            </a:contourClr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Malattie genetiche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«Gemelli CRISPR»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Eradicare i parassiti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C3AFD7-5FA0-704D-9C27-6E359328A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08"/>
    </mc:Choice>
    <mc:Fallback xmlns="">
      <p:transition spd="slow" advTm="52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44367-21EA-054F-9BD3-91F5621A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9392"/>
            <a:ext cx="10515600" cy="4351338"/>
          </a:xfrm>
        </p:spPr>
        <p:txBody>
          <a:bodyPr>
            <a:normAutofit/>
          </a:bodyPr>
          <a:lstStyle/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endParaRPr lang="it-IT" sz="2000" dirty="0">
              <a:hlinkClick r:id="rId5"/>
            </a:endParaRPr>
          </a:p>
          <a:p>
            <a:r>
              <a:rPr lang="it-IT" sz="2000" dirty="0">
                <a:hlinkClick r:id="rId5"/>
              </a:rPr>
              <a:t>https://www.youtube.com/watch?v=2pp17E4E-O8</a:t>
            </a:r>
            <a:endParaRPr lang="it-IT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8F776-B7B7-1449-8014-DB3BC1AD4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090" y="486888"/>
            <a:ext cx="9469583" cy="53309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6A2EA7-2A1D-164B-8764-092A891AB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5"/>
    </mc:Choice>
    <mc:Fallback xmlns="">
      <p:transition spd="slow" advTm="3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264</Words>
  <Application>Microsoft Macintosh PowerPoint</Application>
  <PresentationFormat>Widescreen</PresentationFormat>
  <Paragraphs>82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CRISPR/Cas9 – tecnica </vt:lpstr>
      <vt:lpstr>NHEJ</vt:lpstr>
      <vt:lpstr>HDR</vt:lpstr>
      <vt:lpstr>Procedura </vt:lpstr>
      <vt:lpstr>CRISPR/Cas9 – Creazione topi transgenici </vt:lpstr>
      <vt:lpstr>Vantaggi vs. svantaggi </vt:lpstr>
      <vt:lpstr>Riassumendo…</vt:lpstr>
      <vt:lpstr>CRISPR-Cas9 – applicazioni </vt:lpstr>
      <vt:lpstr>PowerPoint Presentation</vt:lpstr>
      <vt:lpstr>Conclusioni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CRISPR/Cas9 – tecnica </dc:title>
  <dc:creator>suzana.aulic@icgeb.org</dc:creator>
  <cp:lastModifiedBy>suzana.aulic@icgeb.org</cp:lastModifiedBy>
  <cp:revision>4</cp:revision>
  <dcterms:created xsi:type="dcterms:W3CDTF">2020-05-12T14:50:59Z</dcterms:created>
  <dcterms:modified xsi:type="dcterms:W3CDTF">2020-05-12T15:28:50Z</dcterms:modified>
</cp:coreProperties>
</file>