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5" r:id="rId4"/>
    <p:sldId id="274" r:id="rId5"/>
    <p:sldId id="278" r:id="rId6"/>
    <p:sldId id="279" r:id="rId7"/>
    <p:sldId id="266" r:id="rId8"/>
    <p:sldId id="262" r:id="rId9"/>
    <p:sldId id="270" r:id="rId10"/>
    <p:sldId id="260" r:id="rId11"/>
    <p:sldId id="259" r:id="rId12"/>
    <p:sldId id="261" r:id="rId13"/>
    <p:sldId id="258" r:id="rId14"/>
    <p:sldId id="257" r:id="rId15"/>
    <p:sldId id="263" r:id="rId16"/>
    <p:sldId id="268" r:id="rId17"/>
    <p:sldId id="272" r:id="rId18"/>
    <p:sldId id="273" r:id="rId19"/>
    <p:sldId id="271" r:id="rId20"/>
    <p:sldId id="269" r:id="rId21"/>
    <p:sldId id="265" r:id="rId22"/>
    <p:sldId id="280" r:id="rId23"/>
    <p:sldId id="256" r:id="rId24"/>
    <p:sldId id="276" r:id="rId25"/>
    <p:sldId id="27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60E8-E682-48C5-98EE-AD36260D2EAF}" type="datetimeFigureOut">
              <a:rPr lang="it-IT" smtClean="0"/>
              <a:pPr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1692-7446-435C-983B-86EECA84DFC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otes.com/topic/Plutonic" TargetMode="External"/><Relationship Id="rId13" Type="http://schemas.openxmlformats.org/officeDocument/2006/relationships/hyperlink" Target="http://www.enotes.com/topic/Finland" TargetMode="External"/><Relationship Id="rId3" Type="http://schemas.openxmlformats.org/officeDocument/2006/relationships/hyperlink" Target="http://www.enotes.com/topic/Biotite" TargetMode="External"/><Relationship Id="rId7" Type="http://schemas.openxmlformats.org/officeDocument/2006/relationships/hyperlink" Target="http://www.enotes.com/topic/Plagioclase" TargetMode="External"/><Relationship Id="rId12" Type="http://schemas.openxmlformats.org/officeDocument/2006/relationships/hyperlink" Target="http://www.enotes.com/topic/Rapakivi_granite" TargetMode="External"/><Relationship Id="rId2" Type="http://schemas.openxmlformats.org/officeDocument/2006/relationships/hyperlink" Target="http://www.enotes.com/topic/Hornblen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otes.com/topic/Oligoclase" TargetMode="External"/><Relationship Id="rId11" Type="http://schemas.openxmlformats.org/officeDocument/2006/relationships/hyperlink" Target="http://www.enotes.com/topic/Jakob_Sederholm" TargetMode="External"/><Relationship Id="rId5" Type="http://schemas.openxmlformats.org/officeDocument/2006/relationships/hyperlink" Target="http://www.enotes.com/topic/Orthoclase" TargetMode="External"/><Relationship Id="rId10" Type="http://schemas.openxmlformats.org/officeDocument/2006/relationships/hyperlink" Target="http://www.enotes.com/topic/Finnish_people" TargetMode="External"/><Relationship Id="rId4" Type="http://schemas.openxmlformats.org/officeDocument/2006/relationships/hyperlink" Target="http://www.enotes.com/topic/Granite" TargetMode="External"/><Relationship Id="rId9" Type="http://schemas.openxmlformats.org/officeDocument/2006/relationships/hyperlink" Target="http://www.enotes.com/topic/Finnish_language" TargetMode="External"/><Relationship Id="rId14" Type="http://schemas.openxmlformats.org/officeDocument/2006/relationships/hyperlink" Target="http://www.enotes.com/topic/Type_locality_(geology)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ractional_crystallization_(geology)" TargetMode="External"/><Relationship Id="rId3" Type="http://schemas.openxmlformats.org/officeDocument/2006/relationships/hyperlink" Target="http://en.wikipedia.org/wiki/Protolith" TargetMode="External"/><Relationship Id="rId7" Type="http://schemas.openxmlformats.org/officeDocument/2006/relationships/hyperlink" Target="http://en.wikipedia.org/wiki/Basalt" TargetMode="External"/><Relationship Id="rId2" Type="http://schemas.openxmlformats.org/officeDocument/2006/relationships/hyperlink" Target="http://en.wikipedia.org/wiki/Igneo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fic" TargetMode="External"/><Relationship Id="rId11" Type="http://schemas.openxmlformats.org/officeDocument/2006/relationships/hyperlink" Target="http://en.wikipedia.org/wiki/Yellowstone_caldera" TargetMode="External"/><Relationship Id="rId5" Type="http://schemas.openxmlformats.org/officeDocument/2006/relationships/hyperlink" Target="http://en.wikipedia.org/wiki/Mantle_(geology)" TargetMode="External"/><Relationship Id="rId10" Type="http://schemas.openxmlformats.org/officeDocument/2006/relationships/hyperlink" Target="http://en.wikipedia.org/wiki/Crust_(geology)" TargetMode="External"/><Relationship Id="rId4" Type="http://schemas.openxmlformats.org/officeDocument/2006/relationships/hyperlink" Target="http://en.wikipedia.org/wiki/Metamorphic_rock" TargetMode="External"/><Relationship Id="rId9" Type="http://schemas.openxmlformats.org/officeDocument/2006/relationships/hyperlink" Target="http://en.wikipedia.org/wiki/Geochemistr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204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384376" cy="2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01008"/>
            <a:ext cx="3026784" cy="30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23888"/>
            <a:ext cx="85725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19138"/>
            <a:ext cx="7143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101410" cy="334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71550"/>
            <a:ext cx="7143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871538"/>
            <a:ext cx="7143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54868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Rapakivi</a:t>
            </a:r>
            <a:r>
              <a:rPr lang="en-US" sz="2000" b="1" dirty="0" smtClean="0"/>
              <a:t>  (</a:t>
            </a:r>
            <a:r>
              <a:rPr lang="en-US" sz="2000" b="1" dirty="0" err="1" smtClean="0"/>
              <a:t>pietra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fradicia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rapa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fanghiglia</a:t>
            </a:r>
            <a:r>
              <a:rPr lang="en-US" sz="2000" b="1" dirty="0" smtClean="0"/>
              <a:t>) e </a:t>
            </a:r>
            <a:r>
              <a:rPr lang="en-US" sz="2000" b="1" dirty="0" err="1" smtClean="0"/>
              <a:t>kivi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roccia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  <a:p>
            <a:r>
              <a:rPr lang="en-US" sz="2000" b="1" dirty="0" smtClean="0"/>
              <a:t>granite</a:t>
            </a:r>
            <a:r>
              <a:rPr lang="en-US" sz="2000" dirty="0" smtClean="0"/>
              <a:t> is a </a:t>
            </a:r>
            <a:r>
              <a:rPr lang="en-US" sz="2000" dirty="0" smtClean="0">
                <a:hlinkClick r:id="rId2" tooltip="Hornblende"/>
              </a:rPr>
              <a:t>hornblende</a:t>
            </a:r>
            <a:r>
              <a:rPr lang="en-US" sz="2000" dirty="0" smtClean="0"/>
              <a:t>-</a:t>
            </a:r>
            <a:r>
              <a:rPr lang="en-US" sz="2000" dirty="0" err="1" smtClean="0">
                <a:hlinkClick r:id="rId3" tooltip="Biotite"/>
              </a:rPr>
              <a:t>biotite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 tooltip="Granite"/>
              </a:rPr>
              <a:t>granite</a:t>
            </a:r>
            <a:r>
              <a:rPr lang="en-US" sz="2000" dirty="0" smtClean="0"/>
              <a:t> containing large rounded crystals of </a:t>
            </a:r>
            <a:r>
              <a:rPr lang="en-US" sz="2000" dirty="0" smtClean="0">
                <a:hlinkClick r:id="rId5" tooltip="Orthoclase"/>
              </a:rPr>
              <a:t>orthoclase</a:t>
            </a:r>
            <a:r>
              <a:rPr lang="en-US" sz="2000" dirty="0" smtClean="0"/>
              <a:t> mantled with </a:t>
            </a:r>
            <a:r>
              <a:rPr lang="en-US" sz="2000" dirty="0" err="1" smtClean="0">
                <a:hlinkClick r:id="rId6" tooltip="Oligoclase"/>
              </a:rPr>
              <a:t>oligoclase</a:t>
            </a:r>
            <a:r>
              <a:rPr lang="en-US" sz="2000" dirty="0" smtClean="0"/>
              <a:t>. The name has come to be used most frequently as a textural term where it implies </a:t>
            </a:r>
            <a:r>
              <a:rPr lang="en-US" sz="2000" dirty="0" smtClean="0">
                <a:hlinkClick r:id="rId7" tooltip="Plagioclase"/>
              </a:rPr>
              <a:t>plagioclase</a:t>
            </a:r>
            <a:r>
              <a:rPr lang="en-US" sz="2000" dirty="0" smtClean="0"/>
              <a:t> rims around orthoclase in </a:t>
            </a:r>
            <a:r>
              <a:rPr lang="en-US" sz="2000" dirty="0" smtClean="0">
                <a:hlinkClick r:id="rId8" tooltip="Plutonic"/>
              </a:rPr>
              <a:t>plutonic</a:t>
            </a:r>
            <a:r>
              <a:rPr lang="en-US" sz="2000" dirty="0" smtClean="0"/>
              <a:t> rocks. </a:t>
            </a:r>
            <a:r>
              <a:rPr lang="en-US" sz="2000" dirty="0" err="1" smtClean="0"/>
              <a:t>Rapakivi</a:t>
            </a:r>
            <a:r>
              <a:rPr lang="en-US" sz="2000" dirty="0" smtClean="0"/>
              <a:t> is </a:t>
            </a:r>
            <a:r>
              <a:rPr lang="en-US" sz="2000" dirty="0" smtClean="0">
                <a:hlinkClick r:id="rId9" tooltip="Finnish language"/>
              </a:rPr>
              <a:t>Finnish</a:t>
            </a:r>
            <a:r>
              <a:rPr lang="en-US" sz="2000" dirty="0" smtClean="0"/>
              <a:t> for "crumbly rock", because the different heat expansion coefficients of the component minerals make exposed </a:t>
            </a:r>
            <a:r>
              <a:rPr lang="en-US" sz="2000" dirty="0" err="1" smtClean="0"/>
              <a:t>rapakivi</a:t>
            </a:r>
            <a:r>
              <a:rPr lang="en-US" sz="2000" dirty="0" smtClean="0"/>
              <a:t> crumbly.</a:t>
            </a:r>
          </a:p>
          <a:p>
            <a:r>
              <a:rPr lang="en-US" sz="2000" dirty="0" err="1" smtClean="0"/>
              <a:t>Rapakivi</a:t>
            </a:r>
            <a:r>
              <a:rPr lang="en-US" sz="2000" dirty="0" smtClean="0"/>
              <a:t> was first described by </a:t>
            </a:r>
            <a:r>
              <a:rPr lang="en-US" sz="2000" dirty="0" smtClean="0">
                <a:hlinkClick r:id="rId10" tooltip="Finnish people"/>
              </a:rPr>
              <a:t>Finnish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11" tooltip="Jakob Sederholm"/>
              </a:rPr>
              <a:t>Jakob</a:t>
            </a:r>
            <a:r>
              <a:rPr lang="en-US" sz="2000" dirty="0" smtClean="0">
                <a:hlinkClick r:id="rId11" tooltip="Jakob Sederholm"/>
              </a:rPr>
              <a:t> </a:t>
            </a:r>
            <a:r>
              <a:rPr lang="en-US" sz="2000" dirty="0" err="1" smtClean="0">
                <a:hlinkClick r:id="rId11" tooltip="Jakob Sederholm"/>
              </a:rPr>
              <a:t>Sederholm</a:t>
            </a:r>
            <a:r>
              <a:rPr lang="en-US" sz="2000" dirty="0" smtClean="0"/>
              <a:t> in 1891.</a:t>
            </a:r>
            <a:r>
              <a:rPr lang="en-US" sz="2000" baseline="30000" dirty="0" smtClean="0">
                <a:hlinkClick r:id="rId12"/>
              </a:rPr>
              <a:t>[1]</a:t>
            </a:r>
            <a:r>
              <a:rPr lang="en-US" sz="2000" dirty="0" smtClean="0"/>
              <a:t> Since then southern </a:t>
            </a:r>
            <a:r>
              <a:rPr lang="en-US" sz="2000" dirty="0" smtClean="0">
                <a:hlinkClick r:id="rId13" tooltip="Finland"/>
              </a:rPr>
              <a:t>Finland</a:t>
            </a:r>
            <a:r>
              <a:rPr lang="en-US" sz="2000" dirty="0" smtClean="0"/>
              <a:t>'s </a:t>
            </a:r>
            <a:r>
              <a:rPr lang="en-US" sz="2000" dirty="0" err="1" smtClean="0"/>
              <a:t>Rapakivi</a:t>
            </a:r>
            <a:r>
              <a:rPr lang="en-US" sz="2000" dirty="0" smtClean="0"/>
              <a:t> formations have been the </a:t>
            </a:r>
            <a:r>
              <a:rPr lang="en-US" sz="2000" dirty="0" smtClean="0">
                <a:hlinkClick r:id="rId14" tooltip="Type locality (geology)"/>
              </a:rPr>
              <a:t>type locality</a:t>
            </a:r>
            <a:r>
              <a:rPr lang="en-US" sz="2000" dirty="0" smtClean="0"/>
              <a:t> of this type of granite.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47667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Numerosi esempi di rocce sia intrusive sia effusive, tra cui anche rocce italiane come ad esempio le trachiti dei Campi Flegrei o le rocce appartenenti al distretto dei </a:t>
            </a:r>
            <a:r>
              <a:rPr lang="it-IT" dirty="0" err="1" smtClean="0"/>
              <a:t>Vulsini</a:t>
            </a:r>
            <a:r>
              <a:rPr lang="it-IT" dirty="0" smtClean="0"/>
              <a:t>, mostrano un bordo di feldspato alcalino che circonda nuclei di plagioclasio.</a:t>
            </a:r>
            <a:br>
              <a:rPr lang="it-IT" dirty="0" smtClean="0"/>
            </a:br>
            <a:r>
              <a:rPr lang="it-IT" dirty="0" smtClean="0"/>
              <a:t>Questo tipo di tessitura di </a:t>
            </a:r>
            <a:r>
              <a:rPr lang="it-IT" dirty="0" err="1" smtClean="0"/>
              <a:t>sovracrescita</a:t>
            </a:r>
            <a:r>
              <a:rPr lang="it-IT" dirty="0" smtClean="0"/>
              <a:t>/inclusione è definita tessitura </a:t>
            </a:r>
            <a:r>
              <a:rPr lang="it-IT" dirty="0" err="1" smtClean="0"/>
              <a:t>anti-rapakivi</a:t>
            </a:r>
            <a:r>
              <a:rPr lang="it-IT" dirty="0" smtClean="0"/>
              <a:t>. Queste rocce oltre a contenere cristalli con tessitura </a:t>
            </a:r>
            <a:r>
              <a:rPr lang="it-IT" dirty="0" err="1" smtClean="0"/>
              <a:t>anti-rapakivi</a:t>
            </a:r>
            <a:r>
              <a:rPr lang="it-IT" dirty="0" smtClean="0"/>
              <a:t>, presentano anche cristalli singoli di plagioclasio e </a:t>
            </a:r>
            <a:r>
              <a:rPr lang="it-IT" dirty="0" err="1" smtClean="0"/>
              <a:t>K-feldspato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Il caso opposto di un nucleo di feldspato alcalino contornato da un bordo di plagioclasio (oligoclasio) si definisce tessitura </a:t>
            </a:r>
            <a:r>
              <a:rPr lang="it-IT" dirty="0" err="1" smtClean="0"/>
              <a:t>rapakivi</a:t>
            </a:r>
            <a:r>
              <a:rPr lang="it-IT" dirty="0" smtClean="0"/>
              <a:t>. </a:t>
            </a:r>
            <a:br>
              <a:rPr lang="it-IT" dirty="0" smtClean="0"/>
            </a:br>
            <a:r>
              <a:rPr lang="it-IT" dirty="0" smtClean="0"/>
              <a:t>I graniti </a:t>
            </a:r>
            <a:r>
              <a:rPr lang="it-IT" dirty="0" err="1" smtClean="0"/>
              <a:t>rapakivi</a:t>
            </a:r>
            <a:r>
              <a:rPr lang="it-IT" dirty="0" smtClean="0"/>
              <a:t> presentano grossi  fenocristalli ovali di </a:t>
            </a:r>
            <a:r>
              <a:rPr lang="it-IT" dirty="0" err="1" smtClean="0"/>
              <a:t>K-feldspato</a:t>
            </a:r>
            <a:r>
              <a:rPr lang="it-IT" dirty="0" smtClean="0"/>
              <a:t> bordati da plagioclasio con inclusioni di quarzo ed una matrice con le singole fasi (plagioclasio, quarzo, </a:t>
            </a:r>
            <a:r>
              <a:rPr lang="it-IT" dirty="0" err="1" smtClean="0"/>
              <a:t>K-feldspato</a:t>
            </a:r>
            <a:r>
              <a:rPr lang="it-IT" dirty="0" smtClean="0"/>
              <a:t>) che non mostrano nessuna relazione sistematica tra loro. </a:t>
            </a:r>
            <a:br>
              <a:rPr lang="it-IT" dirty="0" smtClean="0"/>
            </a:br>
            <a:r>
              <a:rPr lang="it-IT" dirty="0" smtClean="0"/>
              <a:t>Diversi processi sono stati invocati per spiegare la formazione delle tessiture </a:t>
            </a:r>
            <a:r>
              <a:rPr lang="it-IT" dirty="0" err="1" smtClean="0"/>
              <a:t>rapakivi</a:t>
            </a:r>
            <a:r>
              <a:rPr lang="it-IT" dirty="0" smtClean="0"/>
              <a:t> ed </a:t>
            </a:r>
            <a:r>
              <a:rPr lang="it-IT" dirty="0" err="1" smtClean="0"/>
              <a:t>antirapakivi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Uno di questi comporterebbe l’analisi delle reazioni </a:t>
            </a:r>
            <a:r>
              <a:rPr lang="it-IT" dirty="0" err="1" smtClean="0"/>
              <a:t>peritettiche</a:t>
            </a:r>
            <a:r>
              <a:rPr lang="it-IT" dirty="0" smtClean="0"/>
              <a:t> che avvengono nel sistema An-Ab-Or-Qtz-H2O.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2592288" cy="25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2738239" cy="25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331640" y="285293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Fig. 4: Sistema </a:t>
            </a:r>
            <a:r>
              <a:rPr lang="it-IT" dirty="0" err="1" smtClean="0"/>
              <a:t>An-Ab-Or</a:t>
            </a:r>
            <a:r>
              <a:rPr lang="it-IT" dirty="0" smtClean="0"/>
              <a:t> a PH2O = 0,5 </a:t>
            </a:r>
            <a:r>
              <a:rPr lang="it-IT" dirty="0" err="1" smtClean="0"/>
              <a:t>GPa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16016" y="278092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Fig. 5: Sistema </a:t>
            </a:r>
            <a:r>
              <a:rPr lang="it-IT" dirty="0" err="1" smtClean="0"/>
              <a:t>An–Ab-Or</a:t>
            </a:r>
            <a:r>
              <a:rPr lang="it-IT" dirty="0" smtClean="0"/>
              <a:t> PH2O = 0, 2 </a:t>
            </a:r>
            <a:r>
              <a:rPr lang="it-IT" dirty="0" err="1" smtClean="0"/>
              <a:t>GPa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3528" y="364502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Questa spiegazione non sembra applicabile alla tessitura </a:t>
            </a:r>
            <a:r>
              <a:rPr lang="it-IT" dirty="0" err="1" smtClean="0"/>
              <a:t>rapakivi</a:t>
            </a:r>
            <a:r>
              <a:rPr lang="it-IT" dirty="0" smtClean="0"/>
              <a:t>, poiché molti indizi come ad esempio cavità </a:t>
            </a:r>
            <a:r>
              <a:rPr lang="it-IT" dirty="0" err="1" smtClean="0"/>
              <a:t>miarolitiche</a:t>
            </a:r>
            <a:r>
              <a:rPr lang="it-IT" dirty="0" smtClean="0"/>
              <a:t>, suggeriscono un rapido degassamento. Inoltre non spiega il perché questa tessitura sia confinata ai graniti </a:t>
            </a:r>
            <a:r>
              <a:rPr lang="it-IT" dirty="0" err="1" smtClean="0"/>
              <a:t>Proterozoici</a:t>
            </a:r>
            <a:r>
              <a:rPr lang="it-IT" dirty="0" smtClean="0"/>
              <a:t>, mentre i </a:t>
            </a:r>
            <a:r>
              <a:rPr lang="it-IT" dirty="0" err="1" smtClean="0"/>
              <a:t>granitoidi</a:t>
            </a:r>
            <a:r>
              <a:rPr lang="it-IT" dirty="0" smtClean="0"/>
              <a:t> sono comuni in tutte le ere geologiche. 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Per spiegare quindi questa tessitura vengono prese in considerazione altre due cause quali la </a:t>
            </a:r>
            <a:r>
              <a:rPr lang="it-IT" dirty="0" err="1" smtClean="0"/>
              <a:t>sinneusi</a:t>
            </a:r>
            <a:r>
              <a:rPr lang="it-IT" dirty="0" smtClean="0"/>
              <a:t>, che però può interessare solo rari casi, ed il mixing tra due magmi a composizione diversa. Quest’ultima ipotesi è supportata dal fatto che alla maggior parte dei complessi granitici </a:t>
            </a:r>
            <a:r>
              <a:rPr lang="it-IT" dirty="0" err="1" smtClean="0"/>
              <a:t>rapakivi</a:t>
            </a:r>
            <a:r>
              <a:rPr lang="it-IT" dirty="0" smtClean="0"/>
              <a:t> sono associati a complessi plutonici </a:t>
            </a:r>
            <a:r>
              <a:rPr lang="it-IT" dirty="0" err="1" smtClean="0"/>
              <a:t>mafici</a:t>
            </a:r>
            <a:r>
              <a:rPr lang="it-IT" dirty="0" smtClean="0"/>
              <a:t> (gabbri, </a:t>
            </a:r>
            <a:r>
              <a:rPr lang="it-IT" dirty="0" err="1" smtClean="0"/>
              <a:t>anortositi</a:t>
            </a:r>
            <a:r>
              <a:rPr lang="it-IT" dirty="0" smtClean="0"/>
              <a:t> </a:t>
            </a:r>
            <a:r>
              <a:rPr lang="it-IT" dirty="0" err="1" smtClean="0"/>
              <a:t>etc…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3888" y="980728"/>
            <a:ext cx="2211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Oceanic</a:t>
            </a:r>
            <a:r>
              <a:rPr lang="it-IT" dirty="0" smtClean="0"/>
              <a:t> </a:t>
            </a:r>
            <a:r>
              <a:rPr lang="it-IT" dirty="0" err="1" smtClean="0"/>
              <a:t>Plagiogranite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71600" y="162880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occurrence of leucocratic rocks in </a:t>
            </a:r>
            <a:r>
              <a:rPr lang="en-US" dirty="0" err="1" smtClean="0"/>
              <a:t>ophiolites</a:t>
            </a:r>
            <a:r>
              <a:rPr lang="en-US" dirty="0" smtClean="0"/>
              <a:t>, herein collectively named oceanic </a:t>
            </a:r>
            <a:r>
              <a:rPr lang="en-US" dirty="0" err="1" smtClean="0"/>
              <a:t>plagiogranites</a:t>
            </a:r>
            <a:r>
              <a:rPr lang="en-US" dirty="0" smtClean="0"/>
              <a:t>, indicates that in some instances, differentiation has taken place during the development of oceanic crust. These </a:t>
            </a:r>
            <a:r>
              <a:rPr lang="en-US" dirty="0" err="1" smtClean="0"/>
              <a:t>plagiogranites</a:t>
            </a:r>
            <a:r>
              <a:rPr lang="en-US" dirty="0" smtClean="0"/>
              <a:t> consist primarily of quartz and plagioclase with only minor amounts of ferromagnesian minerals. High silica, moderate alumina, low iron-magnesium, and extremely low potassium characterize oceanic </a:t>
            </a:r>
            <a:r>
              <a:rPr lang="en-US" dirty="0" err="1" smtClean="0"/>
              <a:t>plagiogranites</a:t>
            </a:r>
            <a:r>
              <a:rPr lang="en-US" dirty="0" smtClean="0"/>
              <a:t> and distinguish them from continental granophyres developed from differentiated </a:t>
            </a:r>
            <a:r>
              <a:rPr lang="en-US" dirty="0" err="1" smtClean="0"/>
              <a:t>mafic</a:t>
            </a:r>
            <a:r>
              <a:rPr lang="en-US" dirty="0" smtClean="0"/>
              <a:t> rocks.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97741"/>
            <a:ext cx="5904656" cy="516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42253" y="620688"/>
            <a:ext cx="385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GRANITE-GREENSTONE TERRAIN O </a:t>
            </a:r>
          </a:p>
          <a:p>
            <a:pPr algn="ctr"/>
            <a:r>
              <a:rPr lang="it-IT" sz="2000" dirty="0" smtClean="0"/>
              <a:t>GRANITE-GEENSTONE BELTS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1043608" y="1988840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Graniti appartenenti alla serie “ TONALITE-TRONDHJEMITE-GRANODIORITE (TTG) sono tipici di terreni </a:t>
            </a:r>
            <a:r>
              <a:rPr lang="it-IT" dirty="0" err="1" smtClean="0"/>
              <a:t>Archeani</a:t>
            </a:r>
            <a:r>
              <a:rPr lang="it-IT" dirty="0" smtClean="0"/>
              <a:t>. La loro importanza decresce alla fine dell’</a:t>
            </a:r>
            <a:r>
              <a:rPr lang="it-IT" dirty="0" err="1" smtClean="0"/>
              <a:t>Archeano</a:t>
            </a:r>
            <a:r>
              <a:rPr lang="it-IT" dirty="0" smtClean="0"/>
              <a:t> con la comparsa di Graniti più ricchi in potassio. Sono solitamente rocce ridotte data la scarsa fugacità di ossigeno (praticamente sono di genesi dry e di alta Temperatura.</a:t>
            </a:r>
          </a:p>
          <a:p>
            <a:endParaRPr lang="it-IT" dirty="0"/>
          </a:p>
          <a:p>
            <a:r>
              <a:rPr lang="it-IT" dirty="0" smtClean="0"/>
              <a:t>I graniti “nostri” sono definiti anche “GG” da </a:t>
            </a:r>
            <a:r>
              <a:rPr lang="it-IT" dirty="0" err="1" smtClean="0"/>
              <a:t>granito-granodiorite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25" y="548680"/>
            <a:ext cx="7085735" cy="530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19075"/>
            <a:ext cx="80962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88" y="602526"/>
            <a:ext cx="7124001" cy="57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3692996" cy="398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908720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47664" y="53732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Nano-graniti</a:t>
            </a:r>
            <a:endParaRPr lang="en-GB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0466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S-type</a:t>
            </a:r>
            <a:r>
              <a:rPr lang="it-IT" b="1" dirty="0" smtClean="0"/>
              <a:t>:</a:t>
            </a:r>
            <a:r>
              <a:rPr lang="it-IT" dirty="0" smtClean="0"/>
              <a:t> Graniti derivanti da fusione di rocce </a:t>
            </a:r>
            <a:r>
              <a:rPr lang="it-IT" dirty="0" err="1" smtClean="0"/>
              <a:t>metasedimentarie</a:t>
            </a:r>
            <a:r>
              <a:rPr lang="it-IT" dirty="0" smtClean="0"/>
              <a:t> e sedimentarie, quindi </a:t>
            </a:r>
            <a:r>
              <a:rPr lang="it-IT" dirty="0" err="1" smtClean="0"/>
              <a:t>peralluminosi</a:t>
            </a:r>
            <a:r>
              <a:rPr lang="it-IT" dirty="0" smtClean="0"/>
              <a:t> (Al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r>
              <a:rPr lang="it-IT" dirty="0" smtClean="0"/>
              <a:t>&gt;[Na</a:t>
            </a:r>
            <a:r>
              <a:rPr lang="it-IT" baseline="-25000" dirty="0" smtClean="0"/>
              <a:t>2</a:t>
            </a:r>
            <a:r>
              <a:rPr lang="it-IT" dirty="0" smtClean="0"/>
              <a:t>O+K</a:t>
            </a:r>
            <a:r>
              <a:rPr lang="it-IT" baseline="-25000" dirty="0" smtClean="0"/>
              <a:t>2</a:t>
            </a:r>
            <a:r>
              <a:rPr lang="it-IT" dirty="0" smtClean="0"/>
              <a:t>O]). </a:t>
            </a:r>
            <a:r>
              <a:rPr lang="it-IT" dirty="0" err="1" smtClean="0"/>
              <a:t>Mineralogicamente</a:t>
            </a:r>
            <a:r>
              <a:rPr lang="it-IT" dirty="0" smtClean="0"/>
              <a:t> questo si traduce in una grande abbondanza di minerali </a:t>
            </a:r>
            <a:r>
              <a:rPr lang="it-IT" dirty="0" err="1" smtClean="0"/>
              <a:t>peralluminosi</a:t>
            </a:r>
            <a:r>
              <a:rPr lang="it-IT" dirty="0" smtClean="0"/>
              <a:t> come Muscovite, Granato, Corindone e 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5</a:t>
            </a:r>
            <a:r>
              <a:rPr lang="it-IT" dirty="0" smtClean="0"/>
              <a:t>. L'arricchimento in 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r>
              <a:rPr lang="it-IT" dirty="0" smtClean="0"/>
              <a:t> di molte rocce sedimentarie è dovuto all'insolubilità dell’Alluminio che tende ad accumularsi nei sedimenti.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11560" y="241333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I-Type</a:t>
            </a:r>
            <a:r>
              <a:rPr lang="it-IT" b="1" dirty="0" smtClean="0"/>
              <a:t>:</a:t>
            </a:r>
            <a:r>
              <a:rPr lang="it-IT" dirty="0" smtClean="0"/>
              <a:t> Sono Graniti </a:t>
            </a:r>
            <a:r>
              <a:rPr lang="it-IT" dirty="0" err="1" smtClean="0"/>
              <a:t>metalluminosi</a:t>
            </a:r>
            <a:r>
              <a:rPr lang="it-IT" dirty="0" smtClean="0"/>
              <a:t> senza minerali </a:t>
            </a:r>
            <a:r>
              <a:rPr lang="it-IT" dirty="0" err="1" smtClean="0"/>
              <a:t>peralluminosi</a:t>
            </a:r>
            <a:r>
              <a:rPr lang="it-IT" dirty="0" smtClean="0"/>
              <a:t> e </a:t>
            </a:r>
            <a:r>
              <a:rPr lang="it-IT" dirty="0" err="1" smtClean="0"/>
              <a:t>peralcalini</a:t>
            </a:r>
            <a:r>
              <a:rPr lang="it-IT" dirty="0" smtClean="0"/>
              <a:t>, e si pensa si siano originati da fusione parziale di rocce ignee preesistenti. Presentano Biotite e Orneblenda come minerali </a:t>
            </a:r>
            <a:r>
              <a:rPr lang="it-IT" dirty="0" err="1" smtClean="0"/>
              <a:t>femici</a:t>
            </a:r>
            <a:r>
              <a:rPr lang="it-IT" dirty="0" smtClean="0"/>
              <a:t> principali. Questi Graniti si rinvengono spesso associati a zone di convergenza e subduzione.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55576" y="40050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A-type</a:t>
            </a:r>
            <a:r>
              <a:rPr lang="it-IT" b="1" dirty="0" smtClean="0"/>
              <a:t>:</a:t>
            </a:r>
            <a:r>
              <a:rPr lang="it-IT" dirty="0" smtClean="0"/>
              <a:t> Sono Graniti generalmente </a:t>
            </a:r>
            <a:r>
              <a:rPr lang="it-IT" dirty="0" err="1" smtClean="0"/>
              <a:t>peralcalini</a:t>
            </a:r>
            <a:r>
              <a:rPr lang="it-IT" dirty="0" smtClean="0"/>
              <a:t> ([Na</a:t>
            </a:r>
            <a:r>
              <a:rPr lang="it-IT" baseline="-25000" dirty="0" smtClean="0"/>
              <a:t>2</a:t>
            </a:r>
            <a:r>
              <a:rPr lang="it-IT" dirty="0" smtClean="0"/>
              <a:t>O+K</a:t>
            </a:r>
            <a:r>
              <a:rPr lang="it-IT" baseline="-25000" dirty="0" smtClean="0"/>
              <a:t>2</a:t>
            </a:r>
            <a:r>
              <a:rPr lang="it-IT" dirty="0" smtClean="0"/>
              <a:t>O]&gt;Al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r>
              <a:rPr lang="it-IT" baseline="-25000" dirty="0" smtClean="0"/>
              <a:t>3</a:t>
            </a:r>
            <a:r>
              <a:rPr lang="it-IT" dirty="0" smtClean="0"/>
              <a:t>) con: Anfiboli sodici (</a:t>
            </a:r>
            <a:r>
              <a:rPr lang="it-IT" dirty="0" err="1" smtClean="0"/>
              <a:t>Riebeckite</a:t>
            </a:r>
            <a:r>
              <a:rPr lang="it-IT" dirty="0" smtClean="0"/>
              <a:t> e </a:t>
            </a:r>
            <a:r>
              <a:rPr lang="it-IT" dirty="0" err="1" smtClean="0"/>
              <a:t>Arfvedsonite</a:t>
            </a:r>
            <a:r>
              <a:rPr lang="it-IT" dirty="0" smtClean="0"/>
              <a:t>), </a:t>
            </a:r>
            <a:r>
              <a:rPr lang="it-IT" dirty="0" err="1" smtClean="0"/>
              <a:t>Aegirina</a:t>
            </a:r>
            <a:r>
              <a:rPr lang="it-IT" dirty="0" smtClean="0"/>
              <a:t> e </a:t>
            </a:r>
            <a:r>
              <a:rPr lang="it-IT" dirty="0" err="1" smtClean="0"/>
              <a:t>Fayalite</a:t>
            </a:r>
            <a:r>
              <a:rPr lang="it-IT" dirty="0" smtClean="0"/>
              <a:t> se ricchi in ferro. Sono considerati Graniti </a:t>
            </a:r>
            <a:r>
              <a:rPr lang="it-IT" u="sng" dirty="0" err="1" smtClean="0"/>
              <a:t>An-orogenici</a:t>
            </a:r>
            <a:r>
              <a:rPr lang="it-IT" dirty="0" smtClean="0"/>
              <a:t>, non legati a zone di convergenza, ma a zone di </a:t>
            </a:r>
            <a:r>
              <a:rPr lang="it-IT" dirty="0" err="1" smtClean="0"/>
              <a:t>rift</a:t>
            </a:r>
            <a:r>
              <a:rPr lang="it-IT" dirty="0" smtClean="0"/>
              <a:t> continentale.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11760" y="548680"/>
            <a:ext cx="386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Chappell</a:t>
            </a:r>
            <a:r>
              <a:rPr lang="it-IT" b="1" dirty="0" smtClean="0"/>
              <a:t> &amp; White </a:t>
            </a:r>
            <a:r>
              <a:rPr lang="it-IT" b="1" dirty="0" err="1" smtClean="0"/>
              <a:t>classification</a:t>
            </a:r>
            <a:r>
              <a:rPr lang="it-IT" b="1" dirty="0" smtClean="0"/>
              <a:t> system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467544" y="141277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letter-based Chappell &amp; White classification system was proposed initially to divide granites into </a:t>
            </a:r>
            <a:r>
              <a:rPr lang="en-US" i="1" dirty="0" smtClean="0"/>
              <a:t>I-type</a:t>
            </a:r>
            <a:r>
              <a:rPr lang="en-US" dirty="0" smtClean="0"/>
              <a:t> granite (or </a:t>
            </a:r>
            <a:r>
              <a:rPr lang="en-US" dirty="0" smtClean="0">
                <a:hlinkClick r:id="rId2" tooltip="Igneous"/>
              </a:rPr>
              <a:t>igneous</a:t>
            </a:r>
            <a:r>
              <a:rPr lang="en-US" dirty="0" smtClean="0"/>
              <a:t> </a:t>
            </a:r>
            <a:r>
              <a:rPr lang="en-US" dirty="0" err="1" smtClean="0"/>
              <a:t>protolith</a:t>
            </a:r>
            <a:r>
              <a:rPr lang="en-US" dirty="0" smtClean="0"/>
              <a:t>) granite and </a:t>
            </a:r>
            <a:r>
              <a:rPr lang="en-US" i="1" dirty="0" smtClean="0"/>
              <a:t>S-type</a:t>
            </a:r>
            <a:r>
              <a:rPr lang="en-US" dirty="0" smtClean="0"/>
              <a:t> or sedimentary </a:t>
            </a:r>
            <a:r>
              <a:rPr lang="en-US" dirty="0" err="1" smtClean="0">
                <a:hlinkClick r:id="rId3"/>
              </a:rPr>
              <a:t>protolith</a:t>
            </a:r>
            <a:r>
              <a:rPr lang="en-US" dirty="0" smtClean="0"/>
              <a:t> granite.</a:t>
            </a:r>
            <a:r>
              <a:rPr lang="en-US" baseline="30000" dirty="0" smtClean="0"/>
              <a:t>[</a:t>
            </a:r>
            <a:r>
              <a:rPr lang="en-US" dirty="0" smtClean="0"/>
              <a:t> Both of these types of granite are formed by melting of high grade </a:t>
            </a:r>
            <a:r>
              <a:rPr lang="en-US" dirty="0" smtClean="0">
                <a:hlinkClick r:id="rId4" tooltip="Metamorphic rock"/>
              </a:rPr>
              <a:t>metamorphic rocks</a:t>
            </a:r>
            <a:r>
              <a:rPr lang="en-US" dirty="0" smtClean="0"/>
              <a:t>, either other granite or intrusive </a:t>
            </a:r>
            <a:r>
              <a:rPr lang="en-US" dirty="0" err="1" smtClean="0"/>
              <a:t>mafic</a:t>
            </a:r>
            <a:r>
              <a:rPr lang="en-US" dirty="0" smtClean="0"/>
              <a:t> rocks, or buried sediment, respectively.</a:t>
            </a:r>
          </a:p>
          <a:p>
            <a:r>
              <a:rPr lang="en-US" dirty="0" smtClean="0"/>
              <a:t>M-type or </a:t>
            </a:r>
            <a:r>
              <a:rPr lang="en-US" dirty="0" smtClean="0">
                <a:hlinkClick r:id="rId5" tooltip="Mantle (geology)"/>
              </a:rPr>
              <a:t>mantle</a:t>
            </a:r>
            <a:r>
              <a:rPr lang="en-US" dirty="0" smtClean="0"/>
              <a:t> derived granite was proposed later, to cover those granites which were clearly sourced from crystallized </a:t>
            </a:r>
            <a:r>
              <a:rPr lang="en-US" dirty="0" err="1" smtClean="0">
                <a:hlinkClick r:id="rId6"/>
              </a:rPr>
              <a:t>mafic</a:t>
            </a:r>
            <a:r>
              <a:rPr lang="en-US" dirty="0" smtClean="0"/>
              <a:t> magmas, generally sourced from the mantle. These are rare, because it is difficult to turn </a:t>
            </a:r>
            <a:r>
              <a:rPr lang="en-US" dirty="0" smtClean="0">
                <a:hlinkClick r:id="rId7"/>
              </a:rPr>
              <a:t>basalt</a:t>
            </a:r>
            <a:r>
              <a:rPr lang="en-US" dirty="0" smtClean="0"/>
              <a:t> into granite via </a:t>
            </a:r>
            <a:r>
              <a:rPr lang="en-US" dirty="0" smtClean="0">
                <a:hlinkClick r:id="rId8" tooltip="Fractional crystallization (geology)"/>
              </a:rPr>
              <a:t>fractional </a:t>
            </a:r>
            <a:r>
              <a:rPr lang="en-US" dirty="0" err="1" smtClean="0">
                <a:hlinkClick r:id="rId8" tooltip="Fractional crystallization (geology)"/>
              </a:rPr>
              <a:t>crystallisation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A-type or </a:t>
            </a:r>
            <a:r>
              <a:rPr lang="en-US" i="1" dirty="0" err="1" smtClean="0"/>
              <a:t>anorogenic</a:t>
            </a:r>
            <a:r>
              <a:rPr lang="en-US" dirty="0" smtClean="0"/>
              <a:t> granites are formed above volcanic "hot spot" activity and have peculiar mineralogy and </a:t>
            </a:r>
            <a:r>
              <a:rPr lang="en-US" dirty="0" smtClean="0">
                <a:hlinkClick r:id="rId9"/>
              </a:rPr>
              <a:t>geochemistry</a:t>
            </a:r>
            <a:r>
              <a:rPr lang="en-US" dirty="0" smtClean="0"/>
              <a:t>. These granites are formed by melting of the lower </a:t>
            </a:r>
            <a:r>
              <a:rPr lang="en-US" dirty="0" smtClean="0">
                <a:hlinkClick r:id="rId10" tooltip="Crust (geology)"/>
              </a:rPr>
              <a:t>crust</a:t>
            </a:r>
            <a:r>
              <a:rPr lang="en-US" dirty="0" smtClean="0"/>
              <a:t> under conditions that are usually extremely dry. The </a:t>
            </a:r>
            <a:r>
              <a:rPr lang="en-US" dirty="0" err="1" smtClean="0"/>
              <a:t>rhyolites</a:t>
            </a:r>
            <a:r>
              <a:rPr lang="en-US" dirty="0" smtClean="0"/>
              <a:t> of the </a:t>
            </a:r>
            <a:r>
              <a:rPr lang="en-US" dirty="0" smtClean="0">
                <a:hlinkClick r:id="rId11" tooltip="Yellowstone caldera"/>
              </a:rPr>
              <a:t>Yellowstone caldera</a:t>
            </a:r>
            <a:r>
              <a:rPr lang="en-US" dirty="0" smtClean="0"/>
              <a:t> are examples of volcanic equivalents of A-type granite.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 18-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29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331640" y="4581128"/>
            <a:ext cx="634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Che con la chimica hanno spesso poco a che fare</a:t>
            </a:r>
            <a:endParaRPr lang="en-GB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tectonic setting identified are: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Oceanic Islands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Continental Rifts / Thinned crust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Intra-continental ring complexes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Post-orogenic environments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Table 18-4a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191000"/>
            <a:ext cx="8229600" cy="2487613"/>
          </a:xfrm>
          <a:noFill/>
          <a:ln/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914400" y="3276600"/>
            <a:ext cx="1828800" cy="3429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724400" y="3429000"/>
            <a:ext cx="1828800" cy="3429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791200" y="3429000"/>
            <a:ext cx="1828800" cy="3429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54868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A-TYPE     ipotesi 1</a:t>
            </a:r>
          </a:p>
          <a:p>
            <a:r>
              <a:rPr lang="it-IT" sz="2800" b="1" dirty="0" err="1" smtClean="0"/>
              <a:t>Derivation</a:t>
            </a:r>
            <a:r>
              <a:rPr lang="it-IT" sz="2800" b="1" dirty="0" smtClean="0"/>
              <a:t> </a:t>
            </a:r>
            <a:r>
              <a:rPr lang="it-IT" sz="2800" b="1" dirty="0" err="1"/>
              <a:t>from</a:t>
            </a:r>
            <a:r>
              <a:rPr lang="it-IT" sz="2800" b="1" dirty="0"/>
              <a:t> </a:t>
            </a:r>
            <a:r>
              <a:rPr lang="it-IT" sz="2800" b="1" dirty="0" err="1"/>
              <a:t>Tholeiitic</a:t>
            </a:r>
            <a:r>
              <a:rPr lang="it-IT" sz="2800" b="1" dirty="0"/>
              <a:t> </a:t>
            </a:r>
            <a:r>
              <a:rPr lang="it-IT" sz="2800" b="1" dirty="0" err="1"/>
              <a:t>Basalt</a:t>
            </a:r>
            <a:endParaRPr lang="it-IT" sz="2800" b="1" dirty="0"/>
          </a:p>
          <a:p>
            <a:r>
              <a:rPr lang="en-US" sz="2800" dirty="0"/>
              <a:t>It has been postulated that A-type granites </a:t>
            </a:r>
            <a:r>
              <a:rPr lang="en-US" sz="2800" dirty="0" smtClean="0"/>
              <a:t>may represent </a:t>
            </a:r>
            <a:r>
              <a:rPr lang="en-US" sz="2800" dirty="0"/>
              <a:t>residual magmas following </a:t>
            </a:r>
            <a:r>
              <a:rPr lang="en-US" sz="2800" dirty="0" smtClean="0"/>
              <a:t>extensive fractional </a:t>
            </a:r>
            <a:r>
              <a:rPr lang="en-US" sz="2800" dirty="0"/>
              <a:t>crystallization of </a:t>
            </a:r>
            <a:r>
              <a:rPr lang="en-US" sz="2800" dirty="0" err="1"/>
              <a:t>tholeiitic</a:t>
            </a:r>
            <a:r>
              <a:rPr lang="en-US" sz="2800" dirty="0"/>
              <a:t> </a:t>
            </a:r>
            <a:r>
              <a:rPr lang="en-US" sz="2800" dirty="0" smtClean="0"/>
              <a:t>basalt (</a:t>
            </a:r>
            <a:r>
              <a:rPr lang="en-US" sz="2800" dirty="0" err="1"/>
              <a:t>Loiselle</a:t>
            </a:r>
            <a:r>
              <a:rPr lang="en-US" sz="2800" dirty="0"/>
              <a:t> and </a:t>
            </a:r>
            <a:r>
              <a:rPr lang="en-US" sz="2800" dirty="0" err="1"/>
              <a:t>Wones</a:t>
            </a:r>
            <a:r>
              <a:rPr lang="en-US" sz="2800" dirty="0"/>
              <a:t>, 1979). Differentiation of </a:t>
            </a:r>
            <a:r>
              <a:rPr lang="en-US" sz="2800" dirty="0" smtClean="0"/>
              <a:t>a </a:t>
            </a:r>
            <a:r>
              <a:rPr lang="en-US" sz="2800" dirty="0" err="1" smtClean="0"/>
              <a:t>tholeiite</a:t>
            </a:r>
            <a:r>
              <a:rPr lang="en-US" sz="2800" dirty="0" smtClean="0"/>
              <a:t> </a:t>
            </a:r>
            <a:r>
              <a:rPr lang="en-US" sz="2800" dirty="0"/>
              <a:t>will produce melts with the </a:t>
            </a:r>
            <a:r>
              <a:rPr lang="en-US" sz="2800" dirty="0" smtClean="0"/>
              <a:t>appropriate geochemical </a:t>
            </a:r>
            <a:r>
              <a:rPr lang="en-US" sz="2800" dirty="0"/>
              <a:t>characteristics (i.e., high </a:t>
            </a:r>
            <a:r>
              <a:rPr lang="en-US" sz="2800" dirty="0" err="1"/>
              <a:t>FeO</a:t>
            </a:r>
            <a:r>
              <a:rPr lang="en-US" sz="2800" dirty="0"/>
              <a:t>/(</a:t>
            </a:r>
            <a:r>
              <a:rPr lang="en-US" sz="2800" dirty="0" err="1"/>
              <a:t>FeO</a:t>
            </a:r>
            <a:endParaRPr lang="en-US" sz="2800" dirty="0"/>
          </a:p>
          <a:p>
            <a:r>
              <a:rPr lang="en-US" sz="2800" dirty="0"/>
              <a:t>+ </a:t>
            </a:r>
            <a:r>
              <a:rPr lang="en-US" sz="2800" dirty="0" err="1"/>
              <a:t>MgO</a:t>
            </a:r>
            <a:r>
              <a:rPr lang="en-US" sz="2800" dirty="0"/>
              <a:t>), and low </a:t>
            </a:r>
            <a:r>
              <a:rPr lang="en-US" sz="2800" i="1" dirty="0"/>
              <a:t>PH2O and very low fO2; Frost </a:t>
            </a:r>
            <a:r>
              <a:rPr lang="en-US" sz="2800" i="1" dirty="0" smtClean="0"/>
              <a:t>et </a:t>
            </a:r>
            <a:r>
              <a:rPr lang="en-US" sz="2800" dirty="0" smtClean="0"/>
              <a:t>al</a:t>
            </a:r>
            <a:r>
              <a:rPr lang="en-US" sz="2800" dirty="0"/>
              <a:t>., 1988; Frost and </a:t>
            </a:r>
            <a:r>
              <a:rPr lang="en-US" sz="2800" dirty="0" err="1"/>
              <a:t>Lindsley</a:t>
            </a:r>
            <a:r>
              <a:rPr lang="en-US" sz="2800" dirty="0"/>
              <a:t>, 1991). This mechanism</a:t>
            </a:r>
          </a:p>
          <a:p>
            <a:r>
              <a:rPr lang="en-US" sz="2800" dirty="0"/>
              <a:t>is considered to be responsible for </a:t>
            </a:r>
            <a:r>
              <a:rPr lang="en-US" sz="2800" dirty="0" smtClean="0"/>
              <a:t>the </a:t>
            </a:r>
            <a:r>
              <a:rPr lang="en-US" sz="2800" dirty="0" err="1" smtClean="0"/>
              <a:t>Bushveld</a:t>
            </a:r>
            <a:r>
              <a:rPr lang="en-US" sz="2800" dirty="0" smtClean="0"/>
              <a:t> </a:t>
            </a:r>
            <a:r>
              <a:rPr lang="en-US" sz="2800" dirty="0"/>
              <a:t>granites (</a:t>
            </a:r>
            <a:r>
              <a:rPr lang="en-US" sz="2800" dirty="0" err="1"/>
              <a:t>Kleeman</a:t>
            </a:r>
            <a:r>
              <a:rPr lang="en-US" sz="2800" dirty="0"/>
              <a:t> and Twist, 1989</a:t>
            </a:r>
            <a:r>
              <a:rPr lang="en-US" sz="2800" dirty="0" smtClean="0"/>
              <a:t>), </a:t>
            </a:r>
            <a:r>
              <a:rPr lang="it-IT" sz="2800" dirty="0" smtClean="0"/>
              <a:t>648 </a:t>
            </a:r>
            <a:r>
              <a:rPr lang="it-IT" sz="2800" dirty="0"/>
              <a:t>GEOLOGY, </a:t>
            </a:r>
            <a:r>
              <a:rPr lang="it-IT" sz="2800" dirty="0" err="1"/>
              <a:t>July</a:t>
            </a:r>
            <a:r>
              <a:rPr lang="it-IT" sz="2800" dirty="0"/>
              <a:t> </a:t>
            </a:r>
            <a:r>
              <a:rPr lang="it-IT" sz="2800" dirty="0" smtClean="0"/>
              <a:t>1997</a:t>
            </a:r>
            <a:endParaRPr lang="it-IT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3648" y="836712"/>
            <a:ext cx="574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/>
              <a:t>Melting</a:t>
            </a:r>
            <a:r>
              <a:rPr lang="it-IT" sz="2800" b="1" dirty="0"/>
              <a:t> </a:t>
            </a:r>
            <a:r>
              <a:rPr lang="it-IT" sz="2800" b="1" dirty="0" err="1"/>
              <a:t>of</a:t>
            </a:r>
            <a:r>
              <a:rPr lang="it-IT" sz="2800" b="1" dirty="0"/>
              <a:t> </a:t>
            </a:r>
            <a:r>
              <a:rPr lang="it-IT" sz="2800" b="1" dirty="0" err="1"/>
              <a:t>Felsic</a:t>
            </a:r>
            <a:r>
              <a:rPr lang="it-IT" sz="2800" b="1" dirty="0"/>
              <a:t> </a:t>
            </a:r>
            <a:r>
              <a:rPr lang="it-IT" sz="2800" b="1" dirty="0" err="1" smtClean="0"/>
              <a:t>Crust</a:t>
            </a:r>
            <a:r>
              <a:rPr lang="it-IT" sz="2800" b="1" dirty="0" smtClean="0"/>
              <a:t>   ipotesi 2</a:t>
            </a:r>
            <a:endParaRPr lang="it-IT" sz="2800" b="1" dirty="0"/>
          </a:p>
          <a:p>
            <a:r>
              <a:rPr lang="en-US" sz="2800" dirty="0"/>
              <a:t>Several authors have proposed models for </a:t>
            </a:r>
            <a:r>
              <a:rPr lang="en-US" sz="2800" dirty="0" smtClean="0"/>
              <a:t>the generation </a:t>
            </a:r>
            <a:r>
              <a:rPr lang="en-US" sz="2800" dirty="0"/>
              <a:t>of A-type granites by crustal melting.</a:t>
            </a:r>
          </a:p>
          <a:p>
            <a:r>
              <a:rPr lang="it-IT" sz="2800" dirty="0"/>
              <a:t>Collins </a:t>
            </a:r>
            <a:r>
              <a:rPr lang="it-IT" sz="2800" dirty="0" err="1"/>
              <a:t>et</a:t>
            </a:r>
            <a:r>
              <a:rPr lang="it-IT" sz="2800" dirty="0"/>
              <a:t> al. (1982) </a:t>
            </a:r>
            <a:r>
              <a:rPr lang="it-IT" sz="2800" dirty="0" err="1"/>
              <a:t>suggested</a:t>
            </a:r>
            <a:r>
              <a:rPr lang="it-IT" sz="2800" dirty="0"/>
              <a:t> a </a:t>
            </a:r>
            <a:r>
              <a:rPr lang="it-IT" sz="2800" dirty="0" err="1"/>
              <a:t>felsic</a:t>
            </a:r>
            <a:r>
              <a:rPr lang="it-IT" sz="2800" dirty="0"/>
              <a:t> </a:t>
            </a:r>
            <a:r>
              <a:rPr lang="it-IT" sz="2800" dirty="0" smtClean="0"/>
              <a:t>granulite </a:t>
            </a:r>
            <a:r>
              <a:rPr lang="en-US" sz="2800" dirty="0" smtClean="0"/>
              <a:t>source </a:t>
            </a:r>
            <a:r>
              <a:rPr lang="en-US" sz="2800" dirty="0"/>
              <a:t>rock from which a partial melt had </a:t>
            </a:r>
            <a:r>
              <a:rPr lang="en-US" sz="2800" dirty="0" smtClean="0"/>
              <a:t>already been </a:t>
            </a:r>
            <a:r>
              <a:rPr lang="en-US" sz="2800" dirty="0"/>
              <a:t>extracted. They proposed that </a:t>
            </a:r>
            <a:r>
              <a:rPr lang="en-US" sz="2800" dirty="0" smtClean="0"/>
              <a:t>high temperature melting </a:t>
            </a:r>
            <a:r>
              <a:rPr lang="en-US" sz="2800" dirty="0"/>
              <a:t>of residual </a:t>
            </a:r>
            <a:r>
              <a:rPr lang="en-US" sz="2800" dirty="0" err="1"/>
              <a:t>biotite</a:t>
            </a:r>
            <a:r>
              <a:rPr lang="en-US" sz="2800" dirty="0"/>
              <a:t> yields </a:t>
            </a:r>
            <a:r>
              <a:rPr lang="en-US" sz="2800" dirty="0" smtClean="0"/>
              <a:t>a relatively </a:t>
            </a:r>
            <a:r>
              <a:rPr lang="en-US" sz="2800" dirty="0"/>
              <a:t>anhydrous melt containing </a:t>
            </a:r>
            <a:r>
              <a:rPr lang="en-US" sz="2800" dirty="0" smtClean="0"/>
              <a:t>dissolved </a:t>
            </a:r>
            <a:r>
              <a:rPr lang="it-IT" sz="2800" dirty="0" err="1" smtClean="0"/>
              <a:t>halogens</a:t>
            </a:r>
            <a:r>
              <a:rPr lang="it-IT" sz="28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3648" y="980728"/>
            <a:ext cx="64818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UN’ALTRA IPOTESI PREVEDE (FARE DISEGNO IN LAVAGNA) ipotesi 3</a:t>
            </a:r>
          </a:p>
          <a:p>
            <a:endParaRPr lang="it-IT" dirty="0"/>
          </a:p>
          <a:p>
            <a:r>
              <a:rPr lang="it-IT" dirty="0" smtClean="0"/>
              <a:t>L’IMPILAMENTO </a:t>
            </a:r>
            <a:r>
              <a:rPr lang="it-IT" dirty="0" err="1" smtClean="0"/>
              <a:t>DI</a:t>
            </a:r>
            <a:r>
              <a:rPr lang="it-IT" dirty="0" smtClean="0"/>
              <a:t> THOLEIITI IN UNDERPLATING, LA RI-FUSIONE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</a:p>
          <a:p>
            <a:r>
              <a:rPr lang="it-IT" dirty="0" smtClean="0"/>
              <a:t>PARTE DELLE THOLEIITI STESSE</a:t>
            </a:r>
          </a:p>
          <a:p>
            <a:endParaRPr lang="it-IT" dirty="0"/>
          </a:p>
          <a:p>
            <a:r>
              <a:rPr lang="it-IT" dirty="0" smtClean="0"/>
              <a:t>LA FUORISCITA PER DIFFERENZA </a:t>
            </a:r>
            <a:r>
              <a:rPr lang="it-IT" dirty="0" err="1" smtClean="0"/>
              <a:t>DI</a:t>
            </a:r>
            <a:r>
              <a:rPr lang="it-IT" dirty="0" smtClean="0"/>
              <a:t> DENSITA’ E QUINDI </a:t>
            </a:r>
          </a:p>
          <a:p>
            <a:r>
              <a:rPr lang="it-IT" dirty="0" smtClean="0"/>
              <a:t>L’EVENTUALE CONTAMINAZIONE</a:t>
            </a:r>
          </a:p>
          <a:p>
            <a:r>
              <a:rPr lang="it-IT" dirty="0" smtClean="0"/>
              <a:t>SUCESSIVA   QUALI SONO I GRANITI </a:t>
            </a:r>
            <a:r>
              <a:rPr lang="it-IT" dirty="0" err="1" smtClean="0"/>
              <a:t>Anorogenici</a:t>
            </a:r>
            <a:r>
              <a:rPr lang="it-IT" dirty="0" smtClean="0"/>
              <a:t> per eccellenza?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3933056"/>
            <a:ext cx="710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BISOGNA CONSIDERARE CHE DEBBONO ESSERE MENO IDRATI DEGLI ALTRI</a:t>
            </a:r>
          </a:p>
          <a:p>
            <a:r>
              <a:rPr lang="it-IT" dirty="0" smtClean="0"/>
              <a:t>AVERE UNA TEMPERATURA RELATIVAMENTE ELEVATA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929</Words>
  <Application>Microsoft Office PowerPoint</Application>
  <PresentationFormat>Presentazione su schermo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7</cp:revision>
  <dcterms:created xsi:type="dcterms:W3CDTF">2011-05-03T22:57:24Z</dcterms:created>
  <dcterms:modified xsi:type="dcterms:W3CDTF">2012-05-08T13:04:38Z</dcterms:modified>
</cp:coreProperties>
</file>