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3" r:id="rId3"/>
    <p:sldId id="260" r:id="rId4"/>
    <p:sldId id="266" r:id="rId5"/>
    <p:sldId id="259" r:id="rId6"/>
    <p:sldId id="265" r:id="rId7"/>
    <p:sldId id="264" r:id="rId8"/>
    <p:sldId id="267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70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75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572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698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19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16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701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47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24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25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47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34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128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25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43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84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37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EA796A0-E1DF-40A1-9318-24F07FBF2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9585" y="1744910"/>
            <a:ext cx="7248088" cy="3607266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it-IT" sz="2000" i="1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 dirty="0"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 dirty="0"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400" i="1" dirty="0">
                <a:cs typeface="Times New Roman" panose="02020603050405020304" pitchFamily="18" charset="0"/>
              </a:rPr>
              <a:t>(</a:t>
            </a:r>
            <a:r>
              <a:rPr lang="it-IT" sz="2400" i="1" dirty="0" err="1">
                <a:cs typeface="Times New Roman" panose="02020603050405020304" pitchFamily="18" charset="0"/>
              </a:rPr>
              <a:t>a.a</a:t>
            </a:r>
            <a:r>
              <a:rPr lang="it-IT" sz="2400" i="1" dirty="0">
                <a:cs typeface="Times New Roman" panose="02020603050405020304" pitchFamily="18" charset="0"/>
              </a:rPr>
              <a:t>. 2019-2020)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000" b="1">
                <a:cs typeface="Times New Roman" panose="02020603050405020304" pitchFamily="18" charset="0"/>
              </a:rPr>
              <a:t>Parte II</a:t>
            </a:r>
            <a:r>
              <a:rPr lang="it-IT" sz="2000" b="1" dirty="0">
                <a:cs typeface="Times New Roman" panose="02020603050405020304" pitchFamily="18" charset="0"/>
              </a:rPr>
              <a:t>:  </a:t>
            </a:r>
            <a:r>
              <a:rPr lang="it-IT" sz="2000" b="1">
                <a:cs typeface="Times New Roman" panose="02020603050405020304" pitchFamily="18" charset="0"/>
              </a:rPr>
              <a:t>Lezione 23</a:t>
            </a:r>
            <a:endParaRPr lang="it-IT" sz="2000" b="1" dirty="0"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 dirty="0">
                <a:latin typeface="Algerian" panose="04020705040A02060702" pitchFamily="82" charset="0"/>
                <a:cs typeface="Times New Roman" panose="02020603050405020304" pitchFamily="18" charset="0"/>
              </a:rPr>
              <a:t>		                 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 dirty="0">
                <a:latin typeface="Algerian" panose="04020705040A02060702" pitchFamily="82" charset="0"/>
                <a:cs typeface="Times New Roman" panose="02020603050405020304" pitchFamily="18" charset="0"/>
              </a:rPr>
              <a:t>                           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it-IT" sz="1500" dirty="0">
                <a:cs typeface="Times New Roman" panose="02020603050405020304" pitchFamily="18" charset="0"/>
              </a:rPr>
              <a:t>Docente:   </a:t>
            </a:r>
            <a:r>
              <a:rPr lang="it-IT" sz="1500" i="1" dirty="0">
                <a:cs typeface="Times New Roman" panose="02020603050405020304" pitchFamily="18" charset="0"/>
              </a:rPr>
              <a:t>Luciana Furbetta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500" dirty="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(lfurbetta@units.it)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18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9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002914-0802-42A4-8F6A-D2D20D36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buNone/>
            </a:pPr>
            <a:endParaRPr lang="it-IT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it-IT">
                <a:latin typeface="Algerian" panose="04020705040A02060702" pitchFamily="82" charset="0"/>
              </a:rPr>
              <a:t>*</a:t>
            </a:r>
          </a:p>
          <a:p>
            <a:pPr marL="0" indent="0" algn="ctr">
              <a:buNone/>
            </a:pPr>
            <a:r>
              <a:rPr lang="it-IT" sz="4000" i="1">
                <a:latin typeface="Algerian" panose="04020705040A02060702" pitchFamily="82" charset="0"/>
              </a:rPr>
              <a:t>La </a:t>
            </a:r>
            <a:endParaRPr lang="it-IT" sz="3600" i="1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it-IT" sz="3600" i="1">
                <a:latin typeface="Algerian" panose="04020705040A02060702" pitchFamily="82" charset="0"/>
              </a:rPr>
              <a:t>*      </a:t>
            </a:r>
            <a:r>
              <a:rPr lang="it-IT" sz="4000" i="1">
                <a:latin typeface="Algerian" panose="04020705040A02060702" pitchFamily="82" charset="0"/>
              </a:rPr>
              <a:t>Lingua Latina      </a:t>
            </a:r>
            <a:r>
              <a:rPr lang="it-IT" sz="3600" i="1">
                <a:latin typeface="Algerian" panose="04020705040A02060702" pitchFamily="82" charset="0"/>
              </a:rPr>
              <a:t>*</a:t>
            </a:r>
          </a:p>
          <a:p>
            <a:pPr marL="0" indent="0" algn="ctr">
              <a:buNone/>
            </a:pPr>
            <a:endParaRPr lang="it-IT" i="1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it-IT" i="1">
                <a:latin typeface="Algerian" panose="04020705040A02060702" pitchFamily="82" charset="0"/>
              </a:rPr>
              <a:t>*</a:t>
            </a:r>
          </a:p>
          <a:p>
            <a:pPr marL="0" indent="0" algn="ctr">
              <a:buNone/>
            </a:pPr>
            <a:endParaRPr lang="it-IT" i="1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5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002914-0802-42A4-8F6A-D2D20D36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Le fasi della storia del latino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Algerian" panose="04020705040A02060702" pitchFamily="82" charset="0"/>
            </a:endParaRPr>
          </a:p>
          <a:p>
            <a:pPr algn="just"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Fase predocumentaria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Fase preletteraria 	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(VI sec. a.C – 240 a.C. ‘inizio’ della letteratura latina)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arcaico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(241 a.C. fine prima guerra punica – 81-79 a.C. dittatura di Silla)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classico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                    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(78 a.C. morte di Silla – 14 d.C. morte di Augusto)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 Fase letteraria 				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latino post-classico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(14 d.C. avvento di Tiberio – 193 d.C. morte di Commodo)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tardo    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(fine II sec. d.C. – VI sec. d.C.)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medievale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(da VII sec d.C.)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it-IT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i="1">
              <a:latin typeface="Algerian" panose="04020705040A02060702" pitchFamily="82" charset="0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D5B7C49-BC44-458C-B30A-C1B123DFE333}"/>
              </a:ext>
            </a:extLst>
          </p:cNvPr>
          <p:cNvCxnSpPr/>
          <p:nvPr/>
        </p:nvCxnSpPr>
        <p:spPr>
          <a:xfrm flipV="1">
            <a:off x="3355596" y="2340528"/>
            <a:ext cx="2038525" cy="1728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283E944-45B5-4AAF-A0A1-7921FFD6B9F5}"/>
              </a:ext>
            </a:extLst>
          </p:cNvPr>
          <p:cNvCxnSpPr/>
          <p:nvPr/>
        </p:nvCxnSpPr>
        <p:spPr>
          <a:xfrm flipV="1">
            <a:off x="3363985" y="3305262"/>
            <a:ext cx="2030136" cy="763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26DC8E8-6BC1-47D4-9132-EE2CB4D22693}"/>
              </a:ext>
            </a:extLst>
          </p:cNvPr>
          <p:cNvCxnSpPr/>
          <p:nvPr/>
        </p:nvCxnSpPr>
        <p:spPr>
          <a:xfrm>
            <a:off x="3355596" y="4068661"/>
            <a:ext cx="2038525" cy="34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5D1D7D5-8A88-410F-AC6E-749A050A1B4A}"/>
              </a:ext>
            </a:extLst>
          </p:cNvPr>
          <p:cNvCxnSpPr/>
          <p:nvPr/>
        </p:nvCxnSpPr>
        <p:spPr>
          <a:xfrm>
            <a:off x="3363985" y="4068661"/>
            <a:ext cx="2030136" cy="137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6B462F9-3EB4-4255-85A4-7D3AEEBC14DA}"/>
              </a:ext>
            </a:extLst>
          </p:cNvPr>
          <p:cNvCxnSpPr/>
          <p:nvPr/>
        </p:nvCxnSpPr>
        <p:spPr>
          <a:xfrm>
            <a:off x="3355596" y="4068661"/>
            <a:ext cx="2038525" cy="2323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28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Principali caratteristiche della fase post-classica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(14 d.C. avvento di Tiberio – 193 d.C. morte di Commodo)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Quadro storico: massima espansione occidentale e transdanubiana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/>
          </a:p>
        </p:txBody>
      </p:sp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134C1F8-5C9B-41E4-87BF-8E015E105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04" y="1191431"/>
            <a:ext cx="9592619" cy="56665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F611C3-0EC3-4A5C-8584-0C94A5F92D5D}"/>
              </a:ext>
            </a:extLst>
          </p:cNvPr>
          <p:cNvSpPr txBox="1"/>
          <p:nvPr/>
        </p:nvSpPr>
        <p:spPr>
          <a:xfrm>
            <a:off x="142613" y="4236440"/>
            <a:ext cx="2130804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(tavola tratta da: </a:t>
            </a:r>
          </a:p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L. Mondin,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Introduzione allo studio del latino,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(quadri storici a cura di A. Pistellato), Venezia, a.a. 2014-2015, p. 88)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05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Impero bilingue         riconoscimento del greco come seconda lingua ufficiale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Espansione del latino a Occidente       latinizzazione dei territori extraitalici e romanizzazione linguistica delle popolazioni barbare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Integrazione culturale delle popolazioni autoctone           azione unificatrice della scuola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 incremento della scolarizzazione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Sistema scolastico: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a Roma: istituzione da parte di Vespasiano di una cattedra di retorica latina e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di una cattedra di retorica greca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nelle altre aree dell’impero          istruzione affidata alle iniziative delle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amministrazioni locali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diffusione ovunque di centri d’insegnamento    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curriculum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di studi medi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e superiori         corso di grammatica greca e latina (lingua e letteratura) e corso di retorica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latino della scuola         diffusione della lingua standard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FCC63A32-DDDA-43FC-84D4-B6CFED30B7F2}"/>
              </a:ext>
            </a:extLst>
          </p:cNvPr>
          <p:cNvSpPr/>
          <p:nvPr/>
        </p:nvSpPr>
        <p:spPr>
          <a:xfrm>
            <a:off x="2114025" y="163585"/>
            <a:ext cx="360727" cy="151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EB6074ED-81CE-49D4-9FB3-95C91A8A6C1C}"/>
              </a:ext>
            </a:extLst>
          </p:cNvPr>
          <p:cNvSpPr/>
          <p:nvPr/>
        </p:nvSpPr>
        <p:spPr>
          <a:xfrm>
            <a:off x="4060270" y="750815"/>
            <a:ext cx="369115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bidirezionale orizzontale 5">
            <a:extLst>
              <a:ext uri="{FF2B5EF4-FFF2-40B4-BE49-F238E27FC236}">
                <a16:creationId xmlns:a16="http://schemas.microsoft.com/office/drawing/2014/main" id="{70BE312D-AA2F-4ACA-B661-A0A1CF83CB44}"/>
              </a:ext>
            </a:extLst>
          </p:cNvPr>
          <p:cNvSpPr/>
          <p:nvPr/>
        </p:nvSpPr>
        <p:spPr>
          <a:xfrm>
            <a:off x="5587069" y="1677799"/>
            <a:ext cx="444616" cy="1426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D85BD6E0-523A-40C2-9AFB-0B08DF2F4B26}"/>
              </a:ext>
            </a:extLst>
          </p:cNvPr>
          <p:cNvSpPr/>
          <p:nvPr/>
        </p:nvSpPr>
        <p:spPr>
          <a:xfrm>
            <a:off x="7734650" y="1895912"/>
            <a:ext cx="310392" cy="50333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DFFF4614-592A-4B8C-BD12-200C0901F5D6}"/>
              </a:ext>
            </a:extLst>
          </p:cNvPr>
          <p:cNvSpPr/>
          <p:nvPr/>
        </p:nvSpPr>
        <p:spPr>
          <a:xfrm>
            <a:off x="5150841" y="4127384"/>
            <a:ext cx="352338" cy="13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B6F4A765-FC3F-4FF0-ACF2-425CD786EE12}"/>
              </a:ext>
            </a:extLst>
          </p:cNvPr>
          <p:cNvSpPr/>
          <p:nvPr/>
        </p:nvSpPr>
        <p:spPr>
          <a:xfrm>
            <a:off x="3363986" y="5343787"/>
            <a:ext cx="377504" cy="14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4AE71520-58D8-4251-A79F-87907E7DEC17}"/>
              </a:ext>
            </a:extLst>
          </p:cNvPr>
          <p:cNvSpPr/>
          <p:nvPr/>
        </p:nvSpPr>
        <p:spPr>
          <a:xfrm>
            <a:off x="6946083" y="5058562"/>
            <a:ext cx="369115" cy="125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BB97DF57-A6F3-40CA-BB2C-233B62856C1F}"/>
              </a:ext>
            </a:extLst>
          </p:cNvPr>
          <p:cNvSpPr/>
          <p:nvPr/>
        </p:nvSpPr>
        <p:spPr>
          <a:xfrm>
            <a:off x="4244827" y="5972961"/>
            <a:ext cx="369115" cy="13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61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la retorica di età imperiale è tutta concentrata sull’artificio e il formalismo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e punta all’acquisizione di capacità e all’applicazione di strategie tecniche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evitando scrupolosamente elementi propri della lingua quotidiana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si attenuano le differenze linguistiche e stilistiche tra prosa e poesia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avvicinamento di prosa e poesia          uniformità  della lingua letteraria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affermazione di una lingua d’arte, elitaria, lontana dall’uso        lingua formale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e di cultura che si propone e impone come modello della lingua scritta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per effetto del purismo dei grammatici si crea uno scollamento sempre più accentuato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tra latino scritto e latino parlato                                                    </a:t>
            </a:r>
            <a:r>
              <a:rPr lang="it-IT" sz="110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endParaRPr lang="it-IT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D0DB9588-C3DC-4B79-8D32-A6DED2F74499}"/>
              </a:ext>
            </a:extLst>
          </p:cNvPr>
          <p:cNvSpPr/>
          <p:nvPr/>
        </p:nvSpPr>
        <p:spPr>
          <a:xfrm>
            <a:off x="5634606" y="2759978"/>
            <a:ext cx="461394" cy="14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CA4F4715-8DDD-4EC0-A087-692D0737508E}"/>
              </a:ext>
            </a:extLst>
          </p:cNvPr>
          <p:cNvSpPr/>
          <p:nvPr/>
        </p:nvSpPr>
        <p:spPr>
          <a:xfrm>
            <a:off x="8850385" y="3454165"/>
            <a:ext cx="394283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slide 11 maggio 2020">
            <a:hlinkClick r:id="" action="ppaction://media"/>
            <a:extLst>
              <a:ext uri="{FF2B5EF4-FFF2-40B4-BE49-F238E27FC236}">
                <a16:creationId xmlns:a16="http://schemas.microsoft.com/office/drawing/2014/main" id="{7C967A59-674E-4CF7-B759-D0E9E2F75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4744" y="5191402"/>
            <a:ext cx="609600" cy="609600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321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buNone/>
            </a:pPr>
            <a:r>
              <a:rPr 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Principali fenomeni linguistici dal I sec. d.C. </a:t>
            </a:r>
          </a:p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Nel I sec. d.C. mutamento da accento melodico a intesivo         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aumento della tendenza alla sincope di vocali atone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ristrutturazione progressiva del sistema di quantità fonologica sillabica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coincidenza dell’opposizione breve/lunga  -  tonica/atona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perdita della quantità fonologica         ristrutturazione della gamma vocalica         progressiva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formazione del sistema eptavocalico</a:t>
            </a:r>
          </a:p>
          <a:p>
            <a:pPr marL="0" indent="0"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Monottongazioni:   -</a:t>
            </a: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ae  &gt; -e       </a:t>
            </a:r>
          </a:p>
          <a:p>
            <a:pPr marL="0" indent="0">
              <a:buNone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-oe &gt; -e</a:t>
            </a:r>
          </a:p>
          <a:p>
            <a:pPr marL="0" indent="0">
              <a:buNone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-au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rimane stabile   (in alcune lingue romanze e nell’italiano &gt; </a:t>
            </a: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Freccia circolare a destra 1">
            <a:extLst>
              <a:ext uri="{FF2B5EF4-FFF2-40B4-BE49-F238E27FC236}">
                <a16:creationId xmlns:a16="http://schemas.microsoft.com/office/drawing/2014/main" id="{8FE35421-C1E2-4F8B-954C-BDBFBDEE49C0}"/>
              </a:ext>
            </a:extLst>
          </p:cNvPr>
          <p:cNvSpPr/>
          <p:nvPr/>
        </p:nvSpPr>
        <p:spPr>
          <a:xfrm>
            <a:off x="2684477" y="939566"/>
            <a:ext cx="201336" cy="4278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B8410530-55A9-4693-9D8B-7551368167F9}"/>
              </a:ext>
            </a:extLst>
          </p:cNvPr>
          <p:cNvSpPr/>
          <p:nvPr/>
        </p:nvSpPr>
        <p:spPr>
          <a:xfrm>
            <a:off x="2684477" y="1476461"/>
            <a:ext cx="201336" cy="4278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Freccia circolare a destra 5">
            <a:extLst>
              <a:ext uri="{FF2B5EF4-FFF2-40B4-BE49-F238E27FC236}">
                <a16:creationId xmlns:a16="http://schemas.microsoft.com/office/drawing/2014/main" id="{1AB86317-3826-42BB-9973-94D5C2B5FE3B}"/>
              </a:ext>
            </a:extLst>
          </p:cNvPr>
          <p:cNvSpPr/>
          <p:nvPr/>
        </p:nvSpPr>
        <p:spPr>
          <a:xfrm>
            <a:off x="3296873" y="1963024"/>
            <a:ext cx="184558" cy="40267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C70644F7-1AC2-4098-94D3-9AB5CDC9F353}"/>
              </a:ext>
            </a:extLst>
          </p:cNvPr>
          <p:cNvSpPr/>
          <p:nvPr/>
        </p:nvSpPr>
        <p:spPr>
          <a:xfrm>
            <a:off x="10536572" y="1963024"/>
            <a:ext cx="184558" cy="40267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8D3C0565-11AB-4E4D-BED7-47702933DF95}"/>
              </a:ext>
            </a:extLst>
          </p:cNvPr>
          <p:cNvSpPr/>
          <p:nvPr/>
        </p:nvSpPr>
        <p:spPr>
          <a:xfrm>
            <a:off x="4500693" y="3049397"/>
            <a:ext cx="402672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44F457B-E6A0-4D31-95A7-0015825D1523}"/>
              </a:ext>
            </a:extLst>
          </p:cNvPr>
          <p:cNvSpPr/>
          <p:nvPr/>
        </p:nvSpPr>
        <p:spPr>
          <a:xfrm>
            <a:off x="9756396" y="3066174"/>
            <a:ext cx="402672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37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8909E12F-4664-40C6-83A6-C065BBA92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00" y="505437"/>
            <a:ext cx="11245400" cy="5847126"/>
          </a:xfrm>
          <a:blipFill>
            <a:blip r:embed="rId3"/>
            <a:tile tx="0" ty="0" sx="100000" sy="100000" flip="none" algn="tl"/>
          </a:blipFill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CD7BFB-76AC-44EB-9093-342A60F5F043}"/>
              </a:ext>
            </a:extLst>
          </p:cNvPr>
          <p:cNvSpPr txBox="1"/>
          <p:nvPr/>
        </p:nvSpPr>
        <p:spPr>
          <a:xfrm>
            <a:off x="662730" y="4697835"/>
            <a:ext cx="2063692" cy="13849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(tavola tratta da: </a:t>
            </a:r>
          </a:p>
          <a:p>
            <a:pPr algn="just"/>
            <a:r>
              <a:rPr 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L. Mondin, </a:t>
            </a:r>
            <a:r>
              <a:rPr lang="it-IT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Introduzione allo studio del latino,</a:t>
            </a:r>
            <a:r>
              <a:rPr 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 (quadri storici a cura di A. Pistellato), Venezia, a.a. 2014-2015, p. 128)</a:t>
            </a: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35570511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379</Words>
  <Application>Microsoft Office PowerPoint</Application>
  <PresentationFormat>Widescreen</PresentationFormat>
  <Paragraphs>97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Algerian</vt:lpstr>
      <vt:lpstr>Arial</vt:lpstr>
      <vt:lpstr>Garamond</vt:lpstr>
      <vt:lpstr>Times New Roman</vt:lpstr>
      <vt:lpstr>Organico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Luciana Furbetta</dc:creator>
  <cp:lastModifiedBy>Luciana Furbetta</cp:lastModifiedBy>
  <cp:revision>15</cp:revision>
  <dcterms:created xsi:type="dcterms:W3CDTF">2020-05-09T13:49:47Z</dcterms:created>
  <dcterms:modified xsi:type="dcterms:W3CDTF">2020-05-13T14:25:40Z</dcterms:modified>
</cp:coreProperties>
</file>