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</p:sldMasterIdLst>
  <p:notesMasterIdLst>
    <p:notesMasterId r:id="rId27"/>
  </p:notesMasterIdLst>
  <p:sldIdLst>
    <p:sldId id="825" r:id="rId4"/>
    <p:sldId id="826" r:id="rId5"/>
    <p:sldId id="828" r:id="rId6"/>
    <p:sldId id="843" r:id="rId7"/>
    <p:sldId id="830" r:id="rId8"/>
    <p:sldId id="844" r:id="rId9"/>
    <p:sldId id="832" r:id="rId10"/>
    <p:sldId id="835" r:id="rId11"/>
    <p:sldId id="896" r:id="rId12"/>
    <p:sldId id="859" r:id="rId13"/>
    <p:sldId id="837" r:id="rId14"/>
    <p:sldId id="451" r:id="rId15"/>
    <p:sldId id="845" r:id="rId16"/>
    <p:sldId id="846" r:id="rId17"/>
    <p:sldId id="841" r:id="rId18"/>
    <p:sldId id="901" r:id="rId19"/>
    <p:sldId id="848" r:id="rId20"/>
    <p:sldId id="849" r:id="rId21"/>
    <p:sldId id="850" r:id="rId22"/>
    <p:sldId id="852" r:id="rId23"/>
    <p:sldId id="853" r:id="rId24"/>
    <p:sldId id="855" r:id="rId25"/>
    <p:sldId id="858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1"/>
    <p:restoredTop sz="95878"/>
  </p:normalViewPr>
  <p:slideViewPr>
    <p:cSldViewPr snapToGrid="0" snapToObjects="1">
      <p:cViewPr>
        <p:scale>
          <a:sx n="100" d="100"/>
          <a:sy n="100" d="100"/>
        </p:scale>
        <p:origin x="196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B3D80-3EE6-0F4E-A4D8-47DA43573244}" type="datetimeFigureOut">
              <a:rPr lang="it-IT" smtClean="0"/>
              <a:t>14/05/20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FD926-BBE2-3941-8BDE-2D8D161EB0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98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3CBF6444-B93E-8342-8F58-0829FE17B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8DABE1-3029-2143-94B7-BD676ECFB049}" type="slidenum">
              <a:rPr lang="en-US" altLang="en-US" sz="1200" smtClean="0">
                <a:solidFill>
                  <a:srgbClr val="000000"/>
                </a:solidFill>
                <a:latin typeface="Times" pitchFamily="2" charset="0"/>
              </a:rPr>
              <a:pPr/>
              <a:t>1</a:t>
            </a:fld>
            <a:endParaRPr lang="en-US" altLang="en-US" sz="120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48130" name="Rectangle 7">
            <a:extLst>
              <a:ext uri="{FF2B5EF4-FFF2-40B4-BE49-F238E27FC236}">
                <a16:creationId xmlns:a16="http://schemas.microsoft.com/office/drawing/2014/main" id="{F7BF59AF-670F-A74E-B91E-030F4CE46BD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007545D-5413-7E4D-932F-00717FDF9B56}" type="slidenum">
              <a:rPr lang="en-US" altLang="en-US" sz="1200">
                <a:solidFill>
                  <a:srgbClr val="000000"/>
                </a:solidFill>
                <a:latin typeface="Times" pitchFamily="2" charset="0"/>
              </a:rPr>
              <a:pPr algn="r"/>
              <a:t>1</a:t>
            </a:fld>
            <a:endParaRPr lang="en-US" altLang="en-US" sz="120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BD0AB2F-D90B-BF40-A823-2B205E76555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14DA2D76-19E4-EB41-852E-0315E8E77F4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78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BCD9085E-A75D-1B4D-9B40-81E2129C6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ABC0A6-EE25-A74F-B881-018ADEB15C7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2" charset="0"/>
              <a:ea typeface="+mn-ea"/>
              <a:cs typeface="+mn-cs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2C98EF4E-E444-0940-9D32-C890C6787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64714FB6-5BB5-4442-9524-58FAF060B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955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7048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8436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9863" y="609600"/>
            <a:ext cx="1946275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56896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01677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77380BB-9EA9-E042-BC87-F64F4CBEECAE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F7E5F88C-C42F-684D-B6A3-D671C2028160}"/>
              </a:ext>
            </a:extLst>
          </p:cNvPr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6 h 1492"/>
              <a:gd name="T2" fmla="*/ 0 w 3625"/>
              <a:gd name="T3" fmla="*/ 0 h 1492"/>
              <a:gd name="T4" fmla="*/ 2147483646 w 3625"/>
              <a:gd name="T5" fmla="*/ 2147483646 h 1492"/>
              <a:gd name="T6" fmla="*/ 2147483646 w 3625"/>
              <a:gd name="T7" fmla="*/ 2147483646 h 1492"/>
              <a:gd name="T8" fmla="*/ 2147483646 w 3625"/>
              <a:gd name="T9" fmla="*/ 2147483646 h 1492"/>
              <a:gd name="T10" fmla="*/ 2147483646 w 3625"/>
              <a:gd name="T11" fmla="*/ 2147483646 h 1492"/>
              <a:gd name="T12" fmla="*/ 2147483646 w 3625"/>
              <a:gd name="T13" fmla="*/ 2147483646 h 1492"/>
              <a:gd name="T14" fmla="*/ 2147483646 w 3625"/>
              <a:gd name="T15" fmla="*/ 2147483646 h 1492"/>
              <a:gd name="T16" fmla="*/ 2147483646 w 3625"/>
              <a:gd name="T17" fmla="*/ 2147483646 h 1492"/>
              <a:gd name="T18" fmla="*/ 2147483646 w 3625"/>
              <a:gd name="T19" fmla="*/ 2147483646 h 1492"/>
              <a:gd name="T20" fmla="*/ 2147483646 w 3625"/>
              <a:gd name="T21" fmla="*/ 2147483646 h 1492"/>
              <a:gd name="T22" fmla="*/ 2147483646 w 3625"/>
              <a:gd name="T23" fmla="*/ 2147483646 h 1492"/>
              <a:gd name="T24" fmla="*/ 2147483646 w 3625"/>
              <a:gd name="T25" fmla="*/ 2147483646 h 1492"/>
              <a:gd name="T26" fmla="*/ 2147483646 w 3625"/>
              <a:gd name="T27" fmla="*/ 2147483646 h 1492"/>
              <a:gd name="T28" fmla="*/ 2147483646 w 3625"/>
              <a:gd name="T29" fmla="*/ 2147483646 h 1492"/>
              <a:gd name="T30" fmla="*/ 2147483646 w 3625"/>
              <a:gd name="T31" fmla="*/ 2147483646 h 1492"/>
              <a:gd name="T32" fmla="*/ 2147483646 w 3625"/>
              <a:gd name="T33" fmla="*/ 2147483646 h 1492"/>
              <a:gd name="T34" fmla="*/ 2147483646 w 3625"/>
              <a:gd name="T35" fmla="*/ 2147483646 h 1492"/>
              <a:gd name="T36" fmla="*/ 2147483646 w 3625"/>
              <a:gd name="T37" fmla="*/ 2147483646 h 1492"/>
              <a:gd name="T38" fmla="*/ 2147483646 w 3625"/>
              <a:gd name="T39" fmla="*/ 2147483646 h 1492"/>
              <a:gd name="T40" fmla="*/ 2147483646 w 3625"/>
              <a:gd name="T41" fmla="*/ 2147483646 h 1492"/>
              <a:gd name="T42" fmla="*/ 2147483646 w 3625"/>
              <a:gd name="T43" fmla="*/ 2147483646 h 1492"/>
              <a:gd name="T44" fmla="*/ 2147483646 w 3625"/>
              <a:gd name="T45" fmla="*/ 2147483646 h 1492"/>
              <a:gd name="T46" fmla="*/ 2147483646 w 3625"/>
              <a:gd name="T47" fmla="*/ 2147483646 h 1492"/>
              <a:gd name="T48" fmla="*/ 2147483646 w 3625"/>
              <a:gd name="T49" fmla="*/ 2147483646 h 1492"/>
              <a:gd name="T50" fmla="*/ 2147483646 w 3625"/>
              <a:gd name="T51" fmla="*/ 2147483646 h 1492"/>
              <a:gd name="T52" fmla="*/ 0 w 3625"/>
              <a:gd name="T53" fmla="*/ 2147483646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96231816-08AE-0542-A4C7-54645949E1BC}"/>
              </a:ext>
            </a:extLst>
          </p:cNvPr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6 w 5143"/>
              <a:gd name="T1" fmla="*/ 2147483646 h 1902"/>
              <a:gd name="T2" fmla="*/ 2147483646 w 5143"/>
              <a:gd name="T3" fmla="*/ 2147483646 h 1902"/>
              <a:gd name="T4" fmla="*/ 2147483646 w 5143"/>
              <a:gd name="T5" fmla="*/ 2147483646 h 1902"/>
              <a:gd name="T6" fmla="*/ 2147483646 w 5143"/>
              <a:gd name="T7" fmla="*/ 2147483646 h 1902"/>
              <a:gd name="T8" fmla="*/ 2147483646 w 5143"/>
              <a:gd name="T9" fmla="*/ 2147483646 h 1902"/>
              <a:gd name="T10" fmla="*/ 2147483646 w 5143"/>
              <a:gd name="T11" fmla="*/ 2147483646 h 1902"/>
              <a:gd name="T12" fmla="*/ 2147483646 w 5143"/>
              <a:gd name="T13" fmla="*/ 2147483646 h 1902"/>
              <a:gd name="T14" fmla="*/ 2147483646 w 5143"/>
              <a:gd name="T15" fmla="*/ 2147483646 h 1902"/>
              <a:gd name="T16" fmla="*/ 2147483646 w 5143"/>
              <a:gd name="T17" fmla="*/ 2147483646 h 1902"/>
              <a:gd name="T18" fmla="*/ 2147483646 w 5143"/>
              <a:gd name="T19" fmla="*/ 2147483646 h 1902"/>
              <a:gd name="T20" fmla="*/ 2147483646 w 5143"/>
              <a:gd name="T21" fmla="*/ 2147483646 h 1902"/>
              <a:gd name="T22" fmla="*/ 0 w 5143"/>
              <a:gd name="T23" fmla="*/ 0 h 1902"/>
              <a:gd name="T24" fmla="*/ 0 w 5143"/>
              <a:gd name="T25" fmla="*/ 2147483646 h 1902"/>
              <a:gd name="T26" fmla="*/ 0 w 5143"/>
              <a:gd name="T27" fmla="*/ 2147483646 h 1902"/>
              <a:gd name="T28" fmla="*/ 0 w 5143"/>
              <a:gd name="T29" fmla="*/ 2147483646 h 1902"/>
              <a:gd name="T30" fmla="*/ 0 w 5143"/>
              <a:gd name="T31" fmla="*/ 2147483646 h 1902"/>
              <a:gd name="T32" fmla="*/ 2147483646 w 5143"/>
              <a:gd name="T33" fmla="*/ 2147483646 h 1902"/>
              <a:gd name="T34" fmla="*/ 2147483646 w 5143"/>
              <a:gd name="T35" fmla="*/ 2147483646 h 1902"/>
              <a:gd name="T36" fmla="*/ 2147483646 w 5143"/>
              <a:gd name="T37" fmla="*/ 2147483646 h 1902"/>
              <a:gd name="T38" fmla="*/ 2147483646 w 5143"/>
              <a:gd name="T39" fmla="*/ 2147483646 h 1902"/>
              <a:gd name="T40" fmla="*/ 2147483646 w 5143"/>
              <a:gd name="T41" fmla="*/ 2147483646 h 1902"/>
              <a:gd name="T42" fmla="*/ 2147483646 w 5143"/>
              <a:gd name="T43" fmla="*/ 2147483646 h 1902"/>
              <a:gd name="T44" fmla="*/ 2147483646 w 5143"/>
              <a:gd name="T45" fmla="*/ 2147483646 h 1902"/>
              <a:gd name="T46" fmla="*/ 2147483646 w 5143"/>
              <a:gd name="T47" fmla="*/ 2147483646 h 1902"/>
              <a:gd name="T48" fmla="*/ 2147483646 w 5143"/>
              <a:gd name="T49" fmla="*/ 2147483646 h 1902"/>
              <a:gd name="T50" fmla="*/ 2147483646 w 5143"/>
              <a:gd name="T51" fmla="*/ 2147483646 h 1902"/>
              <a:gd name="T52" fmla="*/ 2147483646 w 5143"/>
              <a:gd name="T53" fmla="*/ 2147483646 h 1902"/>
              <a:gd name="T54" fmla="*/ 2147483646 w 5143"/>
              <a:gd name="T55" fmla="*/ 2147483646 h 1902"/>
              <a:gd name="T56" fmla="*/ 2147483646 w 5143"/>
              <a:gd name="T57" fmla="*/ 2147483646 h 1902"/>
              <a:gd name="T58" fmla="*/ 2147483646 w 5143"/>
              <a:gd name="T59" fmla="*/ 2147483646 h 1902"/>
              <a:gd name="T60" fmla="*/ 2147483646 w 5143"/>
              <a:gd name="T61" fmla="*/ 2147483646 h 1902"/>
              <a:gd name="T62" fmla="*/ 2147483646 w 5143"/>
              <a:gd name="T63" fmla="*/ 2147483646 h 1902"/>
              <a:gd name="T64" fmla="*/ 2147483646 w 5143"/>
              <a:gd name="T65" fmla="*/ 2147483646 h 1902"/>
              <a:gd name="T66" fmla="*/ 2147483646 w 5143"/>
              <a:gd name="T67" fmla="*/ 2147483646 h 1902"/>
              <a:gd name="T68" fmla="*/ 2147483646 w 5143"/>
              <a:gd name="T69" fmla="*/ 2147483646 h 1902"/>
              <a:gd name="T70" fmla="*/ 2147483646 w 5143"/>
              <a:gd name="T71" fmla="*/ 2147483646 h 1902"/>
              <a:gd name="T72" fmla="*/ 2147483646 w 5143"/>
              <a:gd name="T73" fmla="*/ 2147483646 h 1902"/>
              <a:gd name="T74" fmla="*/ 2147483646 w 5143"/>
              <a:gd name="T75" fmla="*/ 2147483646 h 1902"/>
              <a:gd name="T76" fmla="*/ 2147483646 w 5143"/>
              <a:gd name="T77" fmla="*/ 2147483646 h 1902"/>
              <a:gd name="T78" fmla="*/ 2147483646 w 5143"/>
              <a:gd name="T79" fmla="*/ 2147483646 h 1902"/>
              <a:gd name="T80" fmla="*/ 2147483646 w 5143"/>
              <a:gd name="T81" fmla="*/ 2147483646 h 1902"/>
              <a:gd name="T82" fmla="*/ 2147483646 w 5143"/>
              <a:gd name="T83" fmla="*/ 2147483646 h 1902"/>
              <a:gd name="T84" fmla="*/ 2147483646 w 5143"/>
              <a:gd name="T85" fmla="*/ 2147483646 h 1902"/>
              <a:gd name="T86" fmla="*/ 2147483646 w 5143"/>
              <a:gd name="T87" fmla="*/ 2147483646 h 1902"/>
              <a:gd name="T88" fmla="*/ 2147483646 w 5143"/>
              <a:gd name="T89" fmla="*/ 2147483646 h 1902"/>
              <a:gd name="T90" fmla="*/ 2147483646 w 5143"/>
              <a:gd name="T91" fmla="*/ 2147483646 h 1902"/>
              <a:gd name="T92" fmla="*/ 2147483646 w 5143"/>
              <a:gd name="T93" fmla="*/ 2147483646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ADCC815F-674E-C046-B17A-BB0595E6A305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6 h 2325"/>
              <a:gd name="T4" fmla="*/ 2147483646 w 5760"/>
              <a:gd name="T5" fmla="*/ 2147483646 h 2325"/>
              <a:gd name="T6" fmla="*/ 2147483646 w 5760"/>
              <a:gd name="T7" fmla="*/ 2147483646 h 2325"/>
              <a:gd name="T8" fmla="*/ 2147483646 w 5760"/>
              <a:gd name="T9" fmla="*/ 2147483646 h 2325"/>
              <a:gd name="T10" fmla="*/ 2147483646 w 5760"/>
              <a:gd name="T11" fmla="*/ 2147483646 h 2325"/>
              <a:gd name="T12" fmla="*/ 2147483646 w 5760"/>
              <a:gd name="T13" fmla="*/ 2147483646 h 2325"/>
              <a:gd name="T14" fmla="*/ 2147483646 w 5760"/>
              <a:gd name="T15" fmla="*/ 2147483646 h 2325"/>
              <a:gd name="T16" fmla="*/ 2147483646 w 5760"/>
              <a:gd name="T17" fmla="*/ 2147483646 h 2325"/>
              <a:gd name="T18" fmla="*/ 2147483646 w 5760"/>
              <a:gd name="T19" fmla="*/ 2147483646 h 2325"/>
              <a:gd name="T20" fmla="*/ 2147483646 w 5760"/>
              <a:gd name="T21" fmla="*/ 2147483646 h 2325"/>
              <a:gd name="T22" fmla="*/ 2147483646 w 5760"/>
              <a:gd name="T23" fmla="*/ 2147483646 h 2325"/>
              <a:gd name="T24" fmla="*/ 2147483646 w 5760"/>
              <a:gd name="T25" fmla="*/ 2147483646 h 2325"/>
              <a:gd name="T26" fmla="*/ 2147483646 w 5760"/>
              <a:gd name="T27" fmla="*/ 2147483646 h 2325"/>
              <a:gd name="T28" fmla="*/ 2147483646 w 5760"/>
              <a:gd name="T29" fmla="*/ 2147483646 h 2325"/>
              <a:gd name="T30" fmla="*/ 2147483646 w 5760"/>
              <a:gd name="T31" fmla="*/ 2147483646 h 2325"/>
              <a:gd name="T32" fmla="*/ 2147483646 w 5760"/>
              <a:gd name="T33" fmla="*/ 2147483646 h 2325"/>
              <a:gd name="T34" fmla="*/ 2147483646 w 5760"/>
              <a:gd name="T35" fmla="*/ 2147483646 h 2325"/>
              <a:gd name="T36" fmla="*/ 2147483646 w 5760"/>
              <a:gd name="T37" fmla="*/ 2147483646 h 2325"/>
              <a:gd name="T38" fmla="*/ 2147483646 w 5760"/>
              <a:gd name="T39" fmla="*/ 2147483646 h 2325"/>
              <a:gd name="T40" fmla="*/ 2147483646 w 5760"/>
              <a:gd name="T41" fmla="*/ 2147483646 h 2325"/>
              <a:gd name="T42" fmla="*/ 2147483646 w 5760"/>
              <a:gd name="T43" fmla="*/ 2147483646 h 2325"/>
              <a:gd name="T44" fmla="*/ 2147483646 w 5760"/>
              <a:gd name="T45" fmla="*/ 2147483646 h 2325"/>
              <a:gd name="T46" fmla="*/ 2147483646 w 5760"/>
              <a:gd name="T47" fmla="*/ 2147483646 h 2325"/>
              <a:gd name="T48" fmla="*/ 2147483646 w 5760"/>
              <a:gd name="T49" fmla="*/ 2147483646 h 2325"/>
              <a:gd name="T50" fmla="*/ 2147483646 w 5760"/>
              <a:gd name="T51" fmla="*/ 2147483646 h 2325"/>
              <a:gd name="T52" fmla="*/ 2147483646 w 5760"/>
              <a:gd name="T53" fmla="*/ 2147483646 h 2325"/>
              <a:gd name="T54" fmla="*/ 2147483646 w 5760"/>
              <a:gd name="T55" fmla="*/ 2147483646 h 2325"/>
              <a:gd name="T56" fmla="*/ 2147483646 w 5760"/>
              <a:gd name="T57" fmla="*/ 2147483646 h 2325"/>
              <a:gd name="T58" fmla="*/ 2147483646 w 5760"/>
              <a:gd name="T59" fmla="*/ 2147483646 h 2325"/>
              <a:gd name="T60" fmla="*/ 2147483646 w 5760"/>
              <a:gd name="T61" fmla="*/ 2147483646 h 2325"/>
              <a:gd name="T62" fmla="*/ 2147483646 w 5760"/>
              <a:gd name="T63" fmla="*/ 2147483646 h 2325"/>
              <a:gd name="T64" fmla="*/ 2147483646 w 5760"/>
              <a:gd name="T65" fmla="*/ 2147483646 h 2325"/>
              <a:gd name="T66" fmla="*/ 2147483646 w 5760"/>
              <a:gd name="T67" fmla="*/ 2147483646 h 2325"/>
              <a:gd name="T68" fmla="*/ 2147483646 w 5760"/>
              <a:gd name="T69" fmla="*/ 2147483646 h 2325"/>
              <a:gd name="T70" fmla="*/ 2147483646 w 5760"/>
              <a:gd name="T71" fmla="*/ 2147483646 h 2325"/>
              <a:gd name="T72" fmla="*/ 2147483646 w 5760"/>
              <a:gd name="T73" fmla="*/ 2147483646 h 2325"/>
              <a:gd name="T74" fmla="*/ 2147483646 w 5760"/>
              <a:gd name="T75" fmla="*/ 2147483646 h 2325"/>
              <a:gd name="T76" fmla="*/ 2147483646 w 5760"/>
              <a:gd name="T77" fmla="*/ 2147483646 h 2325"/>
              <a:gd name="T78" fmla="*/ 2147483646 w 5760"/>
              <a:gd name="T79" fmla="*/ 2147483646 h 2325"/>
              <a:gd name="T80" fmla="*/ 2147483646 w 5760"/>
              <a:gd name="T81" fmla="*/ 2147483646 h 2325"/>
              <a:gd name="T82" fmla="*/ 2147483646 w 5760"/>
              <a:gd name="T83" fmla="*/ 2147483646 h 2325"/>
              <a:gd name="T84" fmla="*/ 2147483646 w 5760"/>
              <a:gd name="T85" fmla="*/ 2147483646 h 2325"/>
              <a:gd name="T86" fmla="*/ 2147483646 w 5760"/>
              <a:gd name="T87" fmla="*/ 2147483646 h 2325"/>
              <a:gd name="T88" fmla="*/ 2147483646 w 5760"/>
              <a:gd name="T89" fmla="*/ 2147483646 h 2325"/>
              <a:gd name="T90" fmla="*/ 2147483646 w 5760"/>
              <a:gd name="T91" fmla="*/ 2147483646 h 2325"/>
              <a:gd name="T92" fmla="*/ 2147483646 w 5760"/>
              <a:gd name="T93" fmla="*/ 2147483646 h 2325"/>
              <a:gd name="T94" fmla="*/ 2147483646 w 5760"/>
              <a:gd name="T95" fmla="*/ 2147483646 h 2325"/>
              <a:gd name="T96" fmla="*/ 2147483646 w 5760"/>
              <a:gd name="T97" fmla="*/ 2147483646 h 2325"/>
              <a:gd name="T98" fmla="*/ 2147483646 w 5760"/>
              <a:gd name="T99" fmla="*/ 2147483646 h 2325"/>
              <a:gd name="T100" fmla="*/ 2147483646 w 5760"/>
              <a:gd name="T101" fmla="*/ 2147483646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E737DA6E-4E94-4349-AE7E-7B7268D82400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6 h 1573"/>
              <a:gd name="T4" fmla="*/ 2147483646 w 5760"/>
              <a:gd name="T5" fmla="*/ 2147483646 h 1573"/>
              <a:gd name="T6" fmla="*/ 2147483646 w 5760"/>
              <a:gd name="T7" fmla="*/ 2147483646 h 1573"/>
              <a:gd name="T8" fmla="*/ 2147483646 w 5760"/>
              <a:gd name="T9" fmla="*/ 2147483646 h 1573"/>
              <a:gd name="T10" fmla="*/ 2147483646 w 5760"/>
              <a:gd name="T11" fmla="*/ 2147483646 h 1573"/>
              <a:gd name="T12" fmla="*/ 2147483646 w 5760"/>
              <a:gd name="T13" fmla="*/ 2147483646 h 1573"/>
              <a:gd name="T14" fmla="*/ 2147483646 w 5760"/>
              <a:gd name="T15" fmla="*/ 2147483646 h 1573"/>
              <a:gd name="T16" fmla="*/ 2147483646 w 5760"/>
              <a:gd name="T17" fmla="*/ 2147483646 h 1573"/>
              <a:gd name="T18" fmla="*/ 2147483646 w 5760"/>
              <a:gd name="T19" fmla="*/ 2147483646 h 1573"/>
              <a:gd name="T20" fmla="*/ 2147483646 w 5760"/>
              <a:gd name="T21" fmla="*/ 2147483646 h 1573"/>
              <a:gd name="T22" fmla="*/ 2147483646 w 5760"/>
              <a:gd name="T23" fmla="*/ 2147483646 h 1573"/>
              <a:gd name="T24" fmla="*/ 2147483646 w 5760"/>
              <a:gd name="T25" fmla="*/ 2147483646 h 1573"/>
              <a:gd name="T26" fmla="*/ 2147483646 w 5760"/>
              <a:gd name="T27" fmla="*/ 2147483646 h 1573"/>
              <a:gd name="T28" fmla="*/ 2147483646 w 5760"/>
              <a:gd name="T29" fmla="*/ 2147483646 h 1573"/>
              <a:gd name="T30" fmla="*/ 2147483646 w 5760"/>
              <a:gd name="T31" fmla="*/ 2147483646 h 1573"/>
              <a:gd name="T32" fmla="*/ 2147483646 w 5760"/>
              <a:gd name="T33" fmla="*/ 2147483646 h 1573"/>
              <a:gd name="T34" fmla="*/ 2147483646 w 5760"/>
              <a:gd name="T35" fmla="*/ 2147483646 h 1573"/>
              <a:gd name="T36" fmla="*/ 2147483646 w 5760"/>
              <a:gd name="T37" fmla="*/ 2147483646 h 1573"/>
              <a:gd name="T38" fmla="*/ 2147483646 w 5760"/>
              <a:gd name="T39" fmla="*/ 2147483646 h 1573"/>
              <a:gd name="T40" fmla="*/ 2147483646 w 5760"/>
              <a:gd name="T41" fmla="*/ 2147483646 h 1573"/>
              <a:gd name="T42" fmla="*/ 2147483646 w 5760"/>
              <a:gd name="T43" fmla="*/ 2147483646 h 1573"/>
              <a:gd name="T44" fmla="*/ 2147483646 w 5760"/>
              <a:gd name="T45" fmla="*/ 2147483646 h 1573"/>
              <a:gd name="T46" fmla="*/ 2147483646 w 5760"/>
              <a:gd name="T47" fmla="*/ 2147483646 h 1573"/>
              <a:gd name="T48" fmla="*/ 2147483646 w 5760"/>
              <a:gd name="T49" fmla="*/ 2147483646 h 1573"/>
              <a:gd name="T50" fmla="*/ 2147483646 w 5760"/>
              <a:gd name="T51" fmla="*/ 2147483646 h 1573"/>
              <a:gd name="T52" fmla="*/ 2147483646 w 5760"/>
              <a:gd name="T53" fmla="*/ 2147483646 h 1573"/>
              <a:gd name="T54" fmla="*/ 2147483646 w 5760"/>
              <a:gd name="T55" fmla="*/ 2147483646 h 1573"/>
              <a:gd name="T56" fmla="*/ 2147483646 w 5760"/>
              <a:gd name="T57" fmla="*/ 2147483646 h 1573"/>
              <a:gd name="T58" fmla="*/ 2147483646 w 5760"/>
              <a:gd name="T59" fmla="*/ 2147483646 h 1573"/>
              <a:gd name="T60" fmla="*/ 2147483646 w 5760"/>
              <a:gd name="T61" fmla="*/ 2147483646 h 1573"/>
              <a:gd name="T62" fmla="*/ 2147483646 w 5760"/>
              <a:gd name="T63" fmla="*/ 2147483646 h 1573"/>
              <a:gd name="T64" fmla="*/ 2147483646 w 5760"/>
              <a:gd name="T65" fmla="*/ 2147483646 h 1573"/>
              <a:gd name="T66" fmla="*/ 2147483646 w 5760"/>
              <a:gd name="T67" fmla="*/ 2147483646 h 1573"/>
              <a:gd name="T68" fmla="*/ 2147483646 w 5760"/>
              <a:gd name="T69" fmla="*/ 2147483646 h 1573"/>
              <a:gd name="T70" fmla="*/ 2147483646 w 5760"/>
              <a:gd name="T71" fmla="*/ 2147483646 h 1573"/>
              <a:gd name="T72" fmla="*/ 2147483646 w 5760"/>
              <a:gd name="T73" fmla="*/ 2147483646 h 1573"/>
              <a:gd name="T74" fmla="*/ 2147483646 w 5760"/>
              <a:gd name="T75" fmla="*/ 2147483646 h 1573"/>
              <a:gd name="T76" fmla="*/ 2147483646 w 5760"/>
              <a:gd name="T77" fmla="*/ 2147483646 h 1573"/>
              <a:gd name="T78" fmla="*/ 2147483646 w 5760"/>
              <a:gd name="T79" fmla="*/ 2147483646 h 1573"/>
              <a:gd name="T80" fmla="*/ 2147483646 w 5760"/>
              <a:gd name="T81" fmla="*/ 2147483646 h 1573"/>
              <a:gd name="T82" fmla="*/ 2147483646 w 5760"/>
              <a:gd name="T83" fmla="*/ 2147483646 h 1573"/>
              <a:gd name="T84" fmla="*/ 2147483646 w 5760"/>
              <a:gd name="T85" fmla="*/ 2147483646 h 1573"/>
              <a:gd name="T86" fmla="*/ 2147483646 w 5760"/>
              <a:gd name="T87" fmla="*/ 2147483646 h 1573"/>
              <a:gd name="T88" fmla="*/ 2147483646 w 5760"/>
              <a:gd name="T89" fmla="*/ 2147483646 h 1573"/>
              <a:gd name="T90" fmla="*/ 2147483646 w 5760"/>
              <a:gd name="T91" fmla="*/ 2147483646 h 1573"/>
              <a:gd name="T92" fmla="*/ 2147483646 w 5760"/>
              <a:gd name="T93" fmla="*/ 2147483646 h 1573"/>
              <a:gd name="T94" fmla="*/ 2147483646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AB2A2BFE-3DCD-7846-9953-A4DC2D6B79C8}"/>
              </a:ext>
            </a:extLst>
          </p:cNvPr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6 h 970"/>
              <a:gd name="T4" fmla="*/ 2147483646 w 5760"/>
              <a:gd name="T5" fmla="*/ 2147483646 h 970"/>
              <a:gd name="T6" fmla="*/ 2147483646 w 5760"/>
              <a:gd name="T7" fmla="*/ 2147483646 h 970"/>
              <a:gd name="T8" fmla="*/ 2147483646 w 5760"/>
              <a:gd name="T9" fmla="*/ 2147483646 h 970"/>
              <a:gd name="T10" fmla="*/ 2147483646 w 5760"/>
              <a:gd name="T11" fmla="*/ 2147483646 h 970"/>
              <a:gd name="T12" fmla="*/ 2147483646 w 5760"/>
              <a:gd name="T13" fmla="*/ 2147483646 h 970"/>
              <a:gd name="T14" fmla="*/ 2147483646 w 5760"/>
              <a:gd name="T15" fmla="*/ 2147483646 h 970"/>
              <a:gd name="T16" fmla="*/ 2147483646 w 5760"/>
              <a:gd name="T17" fmla="*/ 2147483646 h 970"/>
              <a:gd name="T18" fmla="*/ 2147483646 w 5760"/>
              <a:gd name="T19" fmla="*/ 2147483646 h 970"/>
              <a:gd name="T20" fmla="*/ 2147483646 w 5760"/>
              <a:gd name="T21" fmla="*/ 2147483646 h 970"/>
              <a:gd name="T22" fmla="*/ 2147483646 w 5760"/>
              <a:gd name="T23" fmla="*/ 2147483646 h 970"/>
              <a:gd name="T24" fmla="*/ 2147483646 w 5760"/>
              <a:gd name="T25" fmla="*/ 2147483646 h 970"/>
              <a:gd name="T26" fmla="*/ 2147483646 w 5760"/>
              <a:gd name="T27" fmla="*/ 2147483646 h 970"/>
              <a:gd name="T28" fmla="*/ 2147483646 w 5760"/>
              <a:gd name="T29" fmla="*/ 2147483646 h 970"/>
              <a:gd name="T30" fmla="*/ 2147483646 w 5760"/>
              <a:gd name="T31" fmla="*/ 2147483646 h 970"/>
              <a:gd name="T32" fmla="*/ 2147483646 w 5760"/>
              <a:gd name="T33" fmla="*/ 2147483646 h 970"/>
              <a:gd name="T34" fmla="*/ 2147483646 w 5760"/>
              <a:gd name="T35" fmla="*/ 2147483646 h 970"/>
              <a:gd name="T36" fmla="*/ 2147483646 w 5760"/>
              <a:gd name="T37" fmla="*/ 2147483646 h 970"/>
              <a:gd name="T38" fmla="*/ 2147483646 w 5760"/>
              <a:gd name="T39" fmla="*/ 2147483646 h 970"/>
              <a:gd name="T40" fmla="*/ 2147483646 w 5760"/>
              <a:gd name="T41" fmla="*/ 2147483646 h 970"/>
              <a:gd name="T42" fmla="*/ 2147483646 w 5760"/>
              <a:gd name="T43" fmla="*/ 2147483646 h 970"/>
              <a:gd name="T44" fmla="*/ 2147483646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49AC8033-75DD-2840-AD28-68A855110659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6 h 1060"/>
              <a:gd name="T2" fmla="*/ 0 w 5760"/>
              <a:gd name="T3" fmla="*/ 2147483646 h 1060"/>
              <a:gd name="T4" fmla="*/ 2147483646 w 5760"/>
              <a:gd name="T5" fmla="*/ 2147483646 h 1060"/>
              <a:gd name="T6" fmla="*/ 2147483646 w 5760"/>
              <a:gd name="T7" fmla="*/ 0 h 1060"/>
              <a:gd name="T8" fmla="*/ 2147483646 w 5760"/>
              <a:gd name="T9" fmla="*/ 0 h 1060"/>
              <a:gd name="T10" fmla="*/ 2147483646 w 5760"/>
              <a:gd name="T11" fmla="*/ 2147483646 h 1060"/>
              <a:gd name="T12" fmla="*/ 2147483646 w 5760"/>
              <a:gd name="T13" fmla="*/ 2147483646 h 1060"/>
              <a:gd name="T14" fmla="*/ 2147483646 w 5760"/>
              <a:gd name="T15" fmla="*/ 2147483646 h 1060"/>
              <a:gd name="T16" fmla="*/ 2147483646 w 5760"/>
              <a:gd name="T17" fmla="*/ 2147483646 h 1060"/>
              <a:gd name="T18" fmla="*/ 2147483646 w 5760"/>
              <a:gd name="T19" fmla="*/ 2147483646 h 1060"/>
              <a:gd name="T20" fmla="*/ 2147483646 w 5760"/>
              <a:gd name="T21" fmla="*/ 2147483646 h 1060"/>
              <a:gd name="T22" fmla="*/ 2147483646 w 5760"/>
              <a:gd name="T23" fmla="*/ 2147483646 h 1060"/>
              <a:gd name="T24" fmla="*/ 2147483646 w 5760"/>
              <a:gd name="T25" fmla="*/ 2147483646 h 1060"/>
              <a:gd name="T26" fmla="*/ 2147483646 w 5760"/>
              <a:gd name="T27" fmla="*/ 2147483646 h 1060"/>
              <a:gd name="T28" fmla="*/ 2147483646 w 5760"/>
              <a:gd name="T29" fmla="*/ 2147483646 h 1060"/>
              <a:gd name="T30" fmla="*/ 2147483646 w 5760"/>
              <a:gd name="T31" fmla="*/ 2147483646 h 1060"/>
              <a:gd name="T32" fmla="*/ 2147483646 w 5760"/>
              <a:gd name="T33" fmla="*/ 2147483646 h 1060"/>
              <a:gd name="T34" fmla="*/ 2147483646 w 5760"/>
              <a:gd name="T35" fmla="*/ 2147483646 h 1060"/>
              <a:gd name="T36" fmla="*/ 2147483646 w 5760"/>
              <a:gd name="T37" fmla="*/ 2147483646 h 1060"/>
              <a:gd name="T38" fmla="*/ 2147483646 w 5760"/>
              <a:gd name="T39" fmla="*/ 2147483646 h 1060"/>
              <a:gd name="T40" fmla="*/ 2147483646 w 5760"/>
              <a:gd name="T41" fmla="*/ 2147483646 h 1060"/>
              <a:gd name="T42" fmla="*/ 2147483646 w 5760"/>
              <a:gd name="T43" fmla="*/ 2147483646 h 1060"/>
              <a:gd name="T44" fmla="*/ 2147483646 w 5760"/>
              <a:gd name="T45" fmla="*/ 2147483646 h 1060"/>
              <a:gd name="T46" fmla="*/ 2147483646 w 5760"/>
              <a:gd name="T47" fmla="*/ 2147483646 h 1060"/>
              <a:gd name="T48" fmla="*/ 2147483646 w 5760"/>
              <a:gd name="T49" fmla="*/ 2147483646 h 1060"/>
              <a:gd name="T50" fmla="*/ 2147483646 w 5760"/>
              <a:gd name="T51" fmla="*/ 2147483646 h 1060"/>
              <a:gd name="T52" fmla="*/ 2147483646 w 5760"/>
              <a:gd name="T53" fmla="*/ 2147483646 h 1060"/>
              <a:gd name="T54" fmla="*/ 0 w 5760"/>
              <a:gd name="T55" fmla="*/ 2147483646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8F57223B-FAED-EA4E-BF08-18D725C8491F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6 h 673"/>
              <a:gd name="T2" fmla="*/ 0 w 5284"/>
              <a:gd name="T3" fmla="*/ 2147483646 h 673"/>
              <a:gd name="T4" fmla="*/ 2147483646 w 5284"/>
              <a:gd name="T5" fmla="*/ 2147483646 h 673"/>
              <a:gd name="T6" fmla="*/ 2147483646 w 5284"/>
              <a:gd name="T7" fmla="*/ 2147483646 h 673"/>
              <a:gd name="T8" fmla="*/ 2147483646 w 5284"/>
              <a:gd name="T9" fmla="*/ 2147483646 h 673"/>
              <a:gd name="T10" fmla="*/ 2147483646 w 5284"/>
              <a:gd name="T11" fmla="*/ 2147483646 h 673"/>
              <a:gd name="T12" fmla="*/ 2147483646 w 5284"/>
              <a:gd name="T13" fmla="*/ 2147483646 h 673"/>
              <a:gd name="T14" fmla="*/ 2147483646 w 5284"/>
              <a:gd name="T15" fmla="*/ 2147483646 h 673"/>
              <a:gd name="T16" fmla="*/ 2147483646 w 5284"/>
              <a:gd name="T17" fmla="*/ 2147483646 h 673"/>
              <a:gd name="T18" fmla="*/ 2147483646 w 5284"/>
              <a:gd name="T19" fmla="*/ 2147483646 h 673"/>
              <a:gd name="T20" fmla="*/ 2147483646 w 5284"/>
              <a:gd name="T21" fmla="*/ 2147483646 h 673"/>
              <a:gd name="T22" fmla="*/ 2147483646 w 5284"/>
              <a:gd name="T23" fmla="*/ 2147483646 h 673"/>
              <a:gd name="T24" fmla="*/ 2147483646 w 5284"/>
              <a:gd name="T25" fmla="*/ 2147483646 h 673"/>
              <a:gd name="T26" fmla="*/ 2147483646 w 5284"/>
              <a:gd name="T27" fmla="*/ 2147483646 h 673"/>
              <a:gd name="T28" fmla="*/ 2147483646 w 5284"/>
              <a:gd name="T29" fmla="*/ 2147483646 h 673"/>
              <a:gd name="T30" fmla="*/ 2147483646 w 5284"/>
              <a:gd name="T31" fmla="*/ 2147483646 h 673"/>
              <a:gd name="T32" fmla="*/ 2147483646 w 5284"/>
              <a:gd name="T33" fmla="*/ 2147483646 h 673"/>
              <a:gd name="T34" fmla="*/ 2147483646 w 5284"/>
              <a:gd name="T35" fmla="*/ 2147483646 h 673"/>
              <a:gd name="T36" fmla="*/ 2147483646 w 5284"/>
              <a:gd name="T37" fmla="*/ 2147483646 h 673"/>
              <a:gd name="T38" fmla="*/ 2147483646 w 5284"/>
              <a:gd name="T39" fmla="*/ 2147483646 h 673"/>
              <a:gd name="T40" fmla="*/ 2147483646 w 5284"/>
              <a:gd name="T41" fmla="*/ 2147483646 h 673"/>
              <a:gd name="T42" fmla="*/ 2147483646 w 5284"/>
              <a:gd name="T43" fmla="*/ 2147483646 h 673"/>
              <a:gd name="T44" fmla="*/ 2147483646 w 5284"/>
              <a:gd name="T45" fmla="*/ 2147483646 h 673"/>
              <a:gd name="T46" fmla="*/ 2147483646 w 5284"/>
              <a:gd name="T47" fmla="*/ 2147483646 h 673"/>
              <a:gd name="T48" fmla="*/ 2147483646 w 5284"/>
              <a:gd name="T49" fmla="*/ 2147483646 h 673"/>
              <a:gd name="T50" fmla="*/ 2147483646 w 5284"/>
              <a:gd name="T51" fmla="*/ 2147483646 h 673"/>
              <a:gd name="T52" fmla="*/ 2147483646 w 5284"/>
              <a:gd name="T53" fmla="*/ 0 h 673"/>
              <a:gd name="T54" fmla="*/ 2147483646 w 5284"/>
              <a:gd name="T55" fmla="*/ 0 h 673"/>
              <a:gd name="T56" fmla="*/ 2147483646 w 5284"/>
              <a:gd name="T57" fmla="*/ 2147483646 h 673"/>
              <a:gd name="T58" fmla="*/ 2147483646 w 5284"/>
              <a:gd name="T59" fmla="*/ 2147483646 h 673"/>
              <a:gd name="T60" fmla="*/ 2147483646 w 5284"/>
              <a:gd name="T61" fmla="*/ 2147483646 h 673"/>
              <a:gd name="T62" fmla="*/ 2147483646 w 5284"/>
              <a:gd name="T63" fmla="*/ 2147483646 h 673"/>
              <a:gd name="T64" fmla="*/ 2147483646 w 5284"/>
              <a:gd name="T65" fmla="*/ 2147483646 h 673"/>
              <a:gd name="T66" fmla="*/ 2147483646 w 5284"/>
              <a:gd name="T67" fmla="*/ 2147483646 h 673"/>
              <a:gd name="T68" fmla="*/ 2147483646 w 5284"/>
              <a:gd name="T69" fmla="*/ 2147483646 h 673"/>
              <a:gd name="T70" fmla="*/ 2147483646 w 5284"/>
              <a:gd name="T71" fmla="*/ 2147483646 h 673"/>
              <a:gd name="T72" fmla="*/ 2147483646 w 5284"/>
              <a:gd name="T73" fmla="*/ 2147483646 h 673"/>
              <a:gd name="T74" fmla="*/ 2147483646 w 5284"/>
              <a:gd name="T75" fmla="*/ 2147483646 h 673"/>
              <a:gd name="T76" fmla="*/ 2147483646 w 5284"/>
              <a:gd name="T77" fmla="*/ 2147483646 h 673"/>
              <a:gd name="T78" fmla="*/ 2147483646 w 5284"/>
              <a:gd name="T79" fmla="*/ 2147483646 h 673"/>
              <a:gd name="T80" fmla="*/ 2147483646 w 5284"/>
              <a:gd name="T81" fmla="*/ 2147483646 h 673"/>
              <a:gd name="T82" fmla="*/ 2147483646 w 5284"/>
              <a:gd name="T83" fmla="*/ 2147483646 h 673"/>
              <a:gd name="T84" fmla="*/ 2147483646 w 5284"/>
              <a:gd name="T85" fmla="*/ 2147483646 h 673"/>
              <a:gd name="T86" fmla="*/ 0 w 5284"/>
              <a:gd name="T87" fmla="*/ 2147483646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B6C8F7B2-06D4-F64A-ADF4-29E7C80205B3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6 h 286"/>
              <a:gd name="T4" fmla="*/ 2147483646 w 2884"/>
              <a:gd name="T5" fmla="*/ 2147483646 h 286"/>
              <a:gd name="T6" fmla="*/ 2147483646 w 2884"/>
              <a:gd name="T7" fmla="*/ 2147483646 h 286"/>
              <a:gd name="T8" fmla="*/ 2147483646 w 2884"/>
              <a:gd name="T9" fmla="*/ 2147483646 h 286"/>
              <a:gd name="T10" fmla="*/ 2147483646 w 2884"/>
              <a:gd name="T11" fmla="*/ 2147483646 h 286"/>
              <a:gd name="T12" fmla="*/ 2147483646 w 2884"/>
              <a:gd name="T13" fmla="*/ 2147483646 h 286"/>
              <a:gd name="T14" fmla="*/ 2147483646 w 2884"/>
              <a:gd name="T15" fmla="*/ 2147483646 h 286"/>
              <a:gd name="T16" fmla="*/ 2147483646 w 2884"/>
              <a:gd name="T17" fmla="*/ 2147483646 h 286"/>
              <a:gd name="T18" fmla="*/ 2147483646 w 2884"/>
              <a:gd name="T19" fmla="*/ 2147483646 h 286"/>
              <a:gd name="T20" fmla="*/ 2147483646 w 2884"/>
              <a:gd name="T21" fmla="*/ 2147483646 h 286"/>
              <a:gd name="T22" fmla="*/ 2147483646 w 2884"/>
              <a:gd name="T23" fmla="*/ 2147483646 h 286"/>
              <a:gd name="T24" fmla="*/ 2147483646 w 2884"/>
              <a:gd name="T25" fmla="*/ 2147483646 h 286"/>
              <a:gd name="T26" fmla="*/ 2147483646 w 2884"/>
              <a:gd name="T27" fmla="*/ 2147483646 h 286"/>
              <a:gd name="T28" fmla="*/ 2147483646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77863" y="533400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81063" y="2209800"/>
            <a:ext cx="7518400" cy="3429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B55ED338-2818-E548-BBD2-9CE4DE4C60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3D93338-2FBE-964F-BD88-64860239B7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BD62AE0B-3DCB-6749-8A74-A730294D0E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63E0617-7AD9-EF48-A26F-882EA30D931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9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789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31194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77863" y="1981200"/>
            <a:ext cx="38179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90912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8055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2645945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958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0903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82380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1846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0059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9863" y="609600"/>
            <a:ext cx="1946275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7863" y="609600"/>
            <a:ext cx="56896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061716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4831CD-C907-5F4D-AA08-85B4292CF6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EFCA9-5D5D-1F40-BF14-D6B71B1F1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24E7D1-A533-714B-8BA6-0C0B13542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962A2A-03B4-2C42-BA56-6038D00CCD9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3395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E8C22C-B921-414E-9937-17AA67DDD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D581D8-7FC7-EF4D-9CE1-3335DA74F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BED024-AA5A-8448-9A11-D7861DAA80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6E2F91-D10D-C345-840D-D5FA5543D1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1524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189CF2-2B99-CE43-BAAF-22007BF04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4F9BA1-679D-374C-9A03-BA96986DD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E5ED62-2421-FC4B-B6E1-76B39CB87B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49019E-45A4-6341-9284-087998842D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6294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6BFE8B-A211-B94A-8796-28B1AEDD7E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B77B9-A525-F247-AB5A-EE25F07C48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381C4A-D839-C843-831E-692209A229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A4B2563-4F1B-B045-8924-0F36F8856B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9687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B669F6-D341-7C49-BB63-8EB48A8A13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16100C-876B-DB43-BCE1-3A8BBF081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EB3132-9EA3-8747-9313-57686F2C94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51CD51-F718-4A47-A7F2-D75341D629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1785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7B464F6-6C1B-1540-B151-A9FEADD20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6EBC0C-9B22-1440-9358-32DD1A868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C1C37D-3CE1-AF42-9D7A-C84E5159D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2B307DC-38D4-C843-8635-6A70DC9243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4213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547C39F-7BB0-2A47-B2D0-343C9BF85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704733-874E-9E47-B19A-2542C6BFF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F3A61C8-E3C9-8449-B1D6-5939613F2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0D00B18-2C20-0B48-820F-3C30D9CB1C7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687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86591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3C5CEF-6190-F545-A671-2D44DDB833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6E4FC5-2A5B-544A-B2F1-ABF030AB0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001C3B-F842-F94E-93AF-68B5070BA7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297D590-6C1B-0040-BBFF-CEE28C7A3C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1886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32F40E-EEED-9D40-AA81-A537273521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D1959F-D72E-B14E-A7BD-91530CFD0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138ECE-F80D-9B4D-9F55-72AA3289A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7BB935-7E6E-9347-A5DB-C1521F8C88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341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D08C59-4739-3F4D-B5D9-90B16723A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AD0B91-6780-0741-84D0-BBAA94B6D8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E55232-1660-9942-BBFA-B6409BBF4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D8059B-B57B-DD4B-9A34-507FF4BA4D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042055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C77E2C-3D29-B043-86C8-7E9919076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AE9A4D-C9A4-F244-9700-F178912EF1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DA7E1B-83D6-0142-BB18-E762A6DF3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1BE7332-26B4-C34C-95B6-47CC461D84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822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77863" y="1981200"/>
            <a:ext cx="38179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79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8939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3765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2998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460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6170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32322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>
            <a:extLst>
              <a:ext uri="{FF2B5EF4-FFF2-40B4-BE49-F238E27FC236}">
                <a16:creationId xmlns:a16="http://schemas.microsoft.com/office/drawing/2014/main" id="{F27657C0-A06B-7B47-B331-2A14732257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7788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17">
            <a:extLst>
              <a:ext uri="{FF2B5EF4-FFF2-40B4-BE49-F238E27FC236}">
                <a16:creationId xmlns:a16="http://schemas.microsoft.com/office/drawing/2014/main" id="{404818B5-4C35-6F45-9A57-6595E873B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81200"/>
            <a:ext cx="7788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43271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>
            <a:extLst>
              <a:ext uri="{FF2B5EF4-FFF2-40B4-BE49-F238E27FC236}">
                <a16:creationId xmlns:a16="http://schemas.microsoft.com/office/drawing/2014/main" id="{EB72427B-1733-F647-87E9-1054E856A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7788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17">
            <a:extLst>
              <a:ext uri="{FF2B5EF4-FFF2-40B4-BE49-F238E27FC236}">
                <a16:creationId xmlns:a16="http://schemas.microsoft.com/office/drawing/2014/main" id="{62945344-A392-AE4F-AAED-8E9809F91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81200"/>
            <a:ext cx="77882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58080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2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CF0E8B2-B2E7-534E-8E67-74239EB18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A0A1EE2-24A9-9C41-A264-9B754A1C6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202756" name="Rectangle 4">
            <a:extLst>
              <a:ext uri="{FF2B5EF4-FFF2-40B4-BE49-F238E27FC236}">
                <a16:creationId xmlns:a16="http://schemas.microsoft.com/office/drawing/2014/main" id="{CA72E617-C461-3C47-8B9A-9DC74E7647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2757" name="Rectangle 5">
            <a:extLst>
              <a:ext uri="{FF2B5EF4-FFF2-40B4-BE49-F238E27FC236}">
                <a16:creationId xmlns:a16="http://schemas.microsoft.com/office/drawing/2014/main" id="{D08B0764-E4AE-194E-BAFA-0A7246F839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2758" name="Rectangle 6">
            <a:extLst>
              <a:ext uri="{FF2B5EF4-FFF2-40B4-BE49-F238E27FC236}">
                <a16:creationId xmlns:a16="http://schemas.microsoft.com/office/drawing/2014/main" id="{069BE4EE-E4EE-204F-B80F-6BA39E56911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1BFB07-28D3-3946-871D-2ECD7F0892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357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5C39D55D-3C10-E34F-94F6-74F50271298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-26988"/>
            <a:ext cx="7788275" cy="765176"/>
          </a:xfrm>
        </p:spPr>
        <p:txBody>
          <a:bodyPr/>
          <a:lstStyle/>
          <a:p>
            <a:r>
              <a:rPr lang="en-US" altLang="en-US" sz="4200">
                <a:latin typeface="Arial" panose="020B0604020202020204" pitchFamily="34" charset="0"/>
                <a:cs typeface="Arial" panose="020B0604020202020204" pitchFamily="34" charset="0"/>
              </a:rPr>
              <a:t>Esiti dell’infiammazione acuta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D673CF-CCFC-354D-B5E3-1E46D835BCE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4925" y="908050"/>
            <a:ext cx="9074150" cy="5689600"/>
          </a:xfrm>
        </p:spPr>
        <p:txBody>
          <a:bodyPr/>
          <a:lstStyle/>
          <a:p>
            <a:pPr algn="just"/>
            <a:r>
              <a:rPr lang="en-US" altLang="en-US" sz="2800" u="sng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Risoluzione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: scarso danno tessutale, rapido ripristino dell’omeostasi</a:t>
            </a:r>
          </a:p>
          <a:p>
            <a:pPr algn="just"/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en-US" sz="2800" u="sng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Sostituzione</a:t>
            </a:r>
            <a:r>
              <a:rPr lang="it-IT" alt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tessuto danneggiato con connettivo</a:t>
            </a:r>
            <a:r>
              <a:rPr lang="it-IT" altLang="en-US" sz="2800">
                <a:latin typeface="Arial" panose="020B0604020202020204" pitchFamily="34" charset="0"/>
                <a:cs typeface="Arial" panose="020B0604020202020204" pitchFamily="34" charset="0"/>
              </a:rPr>
              <a:t> (cicatrice); per es. (1) esteso danno tessutale (inclusa la matrice extracellulare); (2) sempre in tessuti che non rigenerano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 u="sng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Suppurazione: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raccolta di grandi quantità di pus (materiale necrotico) diffusa o </a:t>
            </a: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localizzata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ascesso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) spesso seguita da cicatrizzazione</a:t>
            </a:r>
          </a:p>
          <a:p>
            <a:pPr algn="just"/>
            <a:endParaRPr lang="en-US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800" u="sng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Progressione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a infiammazione </a:t>
            </a:r>
            <a:r>
              <a:rPr lang="en-US" altLang="en-US" sz="2800" u="sng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cronica</a:t>
            </a:r>
          </a:p>
        </p:txBody>
      </p:sp>
      <p:sp>
        <p:nvSpPr>
          <p:cNvPr id="39940" name="Rettangolo 1">
            <a:extLst>
              <a:ext uri="{FF2B5EF4-FFF2-40B4-BE49-F238E27FC236}">
                <a16:creationId xmlns:a16="http://schemas.microsoft.com/office/drawing/2014/main" id="{5BD12539-7A37-094B-B681-E2F212F9B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5732463"/>
            <a:ext cx="6769100" cy="720725"/>
          </a:xfrm>
          <a:prstGeom prst="rect">
            <a:avLst/>
          </a:prstGeom>
          <a:noFill/>
          <a:ln w="57150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8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UNG116">
            <a:extLst>
              <a:ext uri="{FF2B5EF4-FFF2-40B4-BE49-F238E27FC236}">
                <a16:creationId xmlns:a16="http://schemas.microsoft.com/office/drawing/2014/main" id="{BD23C9BE-2CAC-FB46-9B6B-AC0210EBE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25538"/>
            <a:ext cx="626586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CasellaDiTesto 2">
            <a:extLst>
              <a:ext uri="{FF2B5EF4-FFF2-40B4-BE49-F238E27FC236}">
                <a16:creationId xmlns:a16="http://schemas.microsoft.com/office/drawing/2014/main" id="{AFB14B7C-4185-C848-9955-B4B707831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4450"/>
            <a:ext cx="903922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Granuloma della tubercolosi nel polmone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ACF22D62-32CC-E04F-BCB4-B070BEE5D65E}"/>
              </a:ext>
            </a:extLst>
          </p:cNvPr>
          <p:cNvGrpSpPr>
            <a:grpSpLocks/>
          </p:cNvGrpSpPr>
          <p:nvPr/>
        </p:nvGrpSpPr>
        <p:grpSpPr bwMode="auto">
          <a:xfrm>
            <a:off x="2233613" y="2298700"/>
            <a:ext cx="6875462" cy="4514850"/>
            <a:chOff x="2233613" y="2298526"/>
            <a:chExt cx="6875462" cy="4514850"/>
          </a:xfrm>
        </p:grpSpPr>
        <p:grpSp>
          <p:nvGrpSpPr>
            <p:cNvPr id="69636" name="Gruppo 5">
              <a:extLst>
                <a:ext uri="{FF2B5EF4-FFF2-40B4-BE49-F238E27FC236}">
                  <a16:creationId xmlns:a16="http://schemas.microsoft.com/office/drawing/2014/main" id="{A79A3ABA-7378-7440-B4E5-E4D628889A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3613" y="2298526"/>
              <a:ext cx="6875462" cy="4514850"/>
              <a:chOff x="2233613" y="2298700"/>
              <a:chExt cx="6875462" cy="4514850"/>
            </a:xfrm>
          </p:grpSpPr>
          <p:pic>
            <p:nvPicPr>
              <p:cNvPr id="69638" name="Picture 3" descr="LUNG035">
                <a:extLst>
                  <a:ext uri="{FF2B5EF4-FFF2-40B4-BE49-F238E27FC236}">
                    <a16:creationId xmlns:a16="http://schemas.microsoft.com/office/drawing/2014/main" id="{7664EE46-C0BA-CD44-992C-6256F0039D1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3613" y="2298700"/>
                <a:ext cx="6875462" cy="4514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ADD265B-B639-2248-8101-19B8BF03D31F}"/>
                  </a:ext>
                </a:extLst>
              </p:cNvPr>
              <p:cNvSpPr txBox="1"/>
              <p:nvPr/>
            </p:nvSpPr>
            <p:spPr>
              <a:xfrm>
                <a:off x="2700338" y="3741738"/>
                <a:ext cx="1722437" cy="1292225"/>
              </a:xfrm>
              <a:prstGeom prst="rect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Macrofagi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Linfociti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Fibroblasti</a:t>
                </a:r>
              </a:p>
            </p:txBody>
          </p:sp>
        </p:grpSp>
        <p:sp>
          <p:nvSpPr>
            <p:cNvPr id="7" name="Freccia a destra 6">
              <a:extLst>
                <a:ext uri="{FF2B5EF4-FFF2-40B4-BE49-F238E27FC236}">
                  <a16:creationId xmlns:a16="http://schemas.microsoft.com/office/drawing/2014/main" id="{F75BCB37-7F62-264B-A149-DEED1B7DADB7}"/>
                </a:ext>
              </a:extLst>
            </p:cNvPr>
            <p:cNvSpPr/>
            <p:nvPr/>
          </p:nvSpPr>
          <p:spPr bwMode="auto">
            <a:xfrm>
              <a:off x="4427538" y="4149551"/>
              <a:ext cx="504825" cy="406400"/>
            </a:xfrm>
            <a:prstGeom prst="rightArrow">
              <a:avLst/>
            </a:prstGeom>
            <a:solidFill>
              <a:schemeClr val="bg1">
                <a:lumMod val="60000"/>
                <a:lumOff val="40000"/>
              </a:schemeClr>
            </a:solidFill>
            <a:ln w="12700" cap="sq" cmpd="sng" algn="ctr">
              <a:solidFill>
                <a:schemeClr val="bg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0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556026A9-4A16-614A-A816-86EFDEE0A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44450"/>
            <a:ext cx="9432925" cy="1081088"/>
          </a:xfrm>
        </p:spPr>
        <p:txBody>
          <a:bodyPr/>
          <a:lstStyle/>
          <a:p>
            <a:r>
              <a:rPr lang="it-IT" altLang="it-IT" sz="37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 di patologie infiammatorie</a:t>
            </a:r>
            <a:br>
              <a:rPr lang="it-IT" altLang="it-IT" sz="37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37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croniche granulomatose</a:t>
            </a:r>
          </a:p>
        </p:txBody>
      </p:sp>
      <p:sp>
        <p:nvSpPr>
          <p:cNvPr id="970755" name="Text Box 3">
            <a:extLst>
              <a:ext uri="{FF2B5EF4-FFF2-40B4-BE49-F238E27FC236}">
                <a16:creationId xmlns:a16="http://schemas.microsoft.com/office/drawing/2014/main" id="{047C5F70-C04C-DA4C-A380-604BE382E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568450"/>
            <a:ext cx="2735262" cy="214788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54800" bIns="154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BATTERI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Tubercolosi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Lebbra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Sifilide</a:t>
            </a:r>
          </a:p>
        </p:txBody>
      </p:sp>
      <p:sp>
        <p:nvSpPr>
          <p:cNvPr id="970756" name="Text Box 4">
            <a:extLst>
              <a:ext uri="{FF2B5EF4-FFF2-40B4-BE49-F238E27FC236}">
                <a16:creationId xmlns:a16="http://schemas.microsoft.com/office/drawing/2014/main" id="{BCBD6547-5D14-C343-A443-C2783A932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3841750"/>
            <a:ext cx="2736850" cy="18192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54800" bIns="154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LARVE DI PARASSITI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verminosi</a:t>
            </a:r>
          </a:p>
        </p:txBody>
      </p:sp>
      <p:sp>
        <p:nvSpPr>
          <p:cNvPr id="970757" name="Text Box 5">
            <a:extLst>
              <a:ext uri="{FF2B5EF4-FFF2-40B4-BE49-F238E27FC236}">
                <a16:creationId xmlns:a16="http://schemas.microsoft.com/office/drawing/2014/main" id="{A5E904AB-57D4-044C-9068-4DAA62A50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4757738"/>
            <a:ext cx="4535487" cy="1649412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54800" bIns="154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METALLI &amp; POLVERI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Silicosi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Asbestosi (fibre di amianto)</a:t>
            </a:r>
          </a:p>
        </p:txBody>
      </p:sp>
      <p:sp>
        <p:nvSpPr>
          <p:cNvPr id="970758" name="Text Box 6">
            <a:extLst>
              <a:ext uri="{FF2B5EF4-FFF2-40B4-BE49-F238E27FC236}">
                <a16:creationId xmlns:a16="http://schemas.microsoft.com/office/drawing/2014/main" id="{84B483D1-4715-584F-AA48-FBC6FE251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1246188"/>
            <a:ext cx="4175125" cy="32004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54800" bIns="15480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CORPI ESTRANEI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Spine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Suture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Materiali protesici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Schegge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Cristalli di talco</a:t>
            </a:r>
          </a:p>
        </p:txBody>
      </p:sp>
    </p:spTree>
    <p:extLst>
      <p:ext uri="{BB962C8B-B14F-4D97-AF65-F5344CB8AC3E}">
        <p14:creationId xmlns:p14="http://schemas.microsoft.com/office/powerpoint/2010/main" val="213277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55" grpId="0" animBg="1"/>
      <p:bldP spid="970756" grpId="0" animBg="1"/>
      <p:bldP spid="970757" grpId="0" animBg="1"/>
      <p:bldP spid="9707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1D81826E-B6D5-6A49-B1CE-0A6158424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772400" cy="647700"/>
          </a:xfrm>
        </p:spPr>
        <p:txBody>
          <a:bodyPr/>
          <a:lstStyle/>
          <a:p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Che cos’è l’infiammazione ?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89FEDA56-6382-1D4A-998B-FB39DDA74F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832475"/>
          </a:xfrm>
        </p:spPr>
        <p:txBody>
          <a:bodyPr/>
          <a:lstStyle/>
          <a:p>
            <a:pPr marL="355600" indent="-355600" algn="just">
              <a:lnSpc>
                <a:spcPct val="90000"/>
              </a:lnSpc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Risposta protettiva intesa ad eliminare la causa iniziale del danno cellulare e le cellule e il tessuto necrotici prodotti a seguito del danno stesso</a:t>
            </a:r>
          </a:p>
          <a:p>
            <a:pPr marL="355600" indent="-355600" algn="just">
              <a:lnSpc>
                <a:spcPct val="90000"/>
              </a:lnSpc>
              <a:buFontTx/>
              <a:buNone/>
            </a:pPr>
            <a:endParaRPr lang="en-US" altLang="en-US" sz="3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90000"/>
              </a:lnSpc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L’infiammazione è intimamante associata con il processo della </a:t>
            </a:r>
            <a:r>
              <a:rPr lang="en-US" altLang="en-US" sz="3000" u="sng">
                <a:latin typeface="Arial" panose="020B0604020202020204" pitchFamily="34" charset="0"/>
                <a:cs typeface="Arial" panose="020B0604020202020204" pitchFamily="34" charset="0"/>
              </a:rPr>
              <a:t>riparazione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che comprende la </a:t>
            </a:r>
            <a:r>
              <a:rPr lang="en-US" altLang="en-US" sz="3000" u="sng">
                <a:latin typeface="Arial" panose="020B0604020202020204" pitchFamily="34" charset="0"/>
                <a:cs typeface="Arial" panose="020B0604020202020204" pitchFamily="34" charset="0"/>
              </a:rPr>
              <a:t>rigenerazione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delle cellule tissutali e la </a:t>
            </a:r>
            <a:r>
              <a:rPr lang="en-US" altLang="en-US" sz="3000" u="sng">
                <a:latin typeface="Arial" panose="020B0604020202020204" pitchFamily="34" charset="0"/>
                <a:cs typeface="Arial" panose="020B0604020202020204" pitchFamily="34" charset="0"/>
              </a:rPr>
              <a:t>cicatrizzazione</a:t>
            </a:r>
          </a:p>
          <a:p>
            <a:pPr marL="355600" indent="-355600" algn="just">
              <a:lnSpc>
                <a:spcPct val="90000"/>
              </a:lnSpc>
            </a:pPr>
            <a:endParaRPr lang="en-US" altLang="en-US" sz="30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 algn="just">
              <a:lnSpc>
                <a:spcPct val="90000"/>
              </a:lnSpc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Dato il suo </a:t>
            </a:r>
            <a:r>
              <a:rPr lang="en-US" altLang="en-US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potenziale dannoso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, l’evoluzione e lo spegnimento della reazione infiammatoria sono sottoposti a vari meccanismi di controllo che ne </a:t>
            </a:r>
            <a:r>
              <a:rPr lang="en-US" altLang="en-US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limitano quanto più possibile l’entità e la durata</a:t>
            </a: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5540" name="Rettangolo 1">
            <a:extLst>
              <a:ext uri="{FF2B5EF4-FFF2-40B4-BE49-F238E27FC236}">
                <a16:creationId xmlns:a16="http://schemas.microsoft.com/office/drawing/2014/main" id="{43CFE7B3-96FF-2248-8FCE-D07FBAD88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97425"/>
            <a:ext cx="8821738" cy="1871663"/>
          </a:xfrm>
          <a:prstGeom prst="rect">
            <a:avLst/>
          </a:prstGeom>
          <a:noFill/>
          <a:ln w="28575" cap="sq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0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5B3FC9-43B7-3F42-92DA-B04F7E4A1D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925" y="1401763"/>
            <a:ext cx="9074150" cy="1882775"/>
          </a:xfrm>
        </p:spPr>
        <p:txBody>
          <a:bodyPr/>
          <a:lstStyle/>
          <a:p>
            <a:pPr algn="just"/>
            <a:r>
              <a:rPr lang="it-IT" altLang="it-IT" sz="2800">
                <a:latin typeface="CIDFont+F4"/>
              </a:rPr>
              <a:t>I meccanismi citotossici primitivi e </a:t>
            </a:r>
            <a:r>
              <a:rPr lang="it-IT" altLang="it-IT" sz="2800" u="sng">
                <a:latin typeface="CIDFont+F4"/>
              </a:rPr>
              <a:t>non-specifici</a:t>
            </a:r>
            <a:r>
              <a:rPr lang="it-IT" altLang="it-IT" sz="2800">
                <a:latin typeface="CIDFont+F4"/>
              </a:rPr>
              <a:t> dei neutrofili, degli eosinofili, dei monociti e dei macrofagi producono </a:t>
            </a:r>
            <a:r>
              <a:rPr lang="it-IT" altLang="it-IT" sz="2800" u="sng">
                <a:latin typeface="CIDFont+F4"/>
              </a:rPr>
              <a:t>effetti dannosi</a:t>
            </a:r>
            <a:r>
              <a:rPr lang="it-IT" altLang="it-IT" sz="2800">
                <a:latin typeface="CIDFont+F4"/>
              </a:rPr>
              <a:t> causati dalla liberazione di varie sotanze che contribuiscono al </a:t>
            </a:r>
            <a:r>
              <a:rPr lang="it-IT" altLang="it-IT" sz="2800">
                <a:solidFill>
                  <a:srgbClr val="FFFF00"/>
                </a:solidFill>
                <a:latin typeface="CIDFont+F4"/>
              </a:rPr>
              <a:t>danno tissutale</a:t>
            </a:r>
            <a:endParaRPr lang="it-IT" altLang="it-IT" sz="2800">
              <a:solidFill>
                <a:srgbClr val="FFFF00"/>
              </a:solidFill>
            </a:endParaRPr>
          </a:p>
        </p:txBody>
      </p:sp>
      <p:sp>
        <p:nvSpPr>
          <p:cNvPr id="73730" name="CasellaDiTesto 4">
            <a:extLst>
              <a:ext uri="{FF2B5EF4-FFF2-40B4-BE49-F238E27FC236}">
                <a16:creationId xmlns:a16="http://schemas.microsoft.com/office/drawing/2014/main" id="{CE4C9F22-7222-3C43-8D06-FA46823C0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119063"/>
            <a:ext cx="8764588" cy="1016000"/>
          </a:xfrm>
          <a:prstGeom prst="rect">
            <a:avLst/>
          </a:prstGeom>
          <a:solidFill>
            <a:srgbClr val="11111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“dark side” of inflammation: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FFFF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danno tissutale mediato dalle cellule infiammatorie</a:t>
            </a:r>
            <a:endParaRPr kumimoji="0" lang="it-IT" altLang="it-IT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428E516-F8A8-6A41-B56F-E4D27998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357563"/>
            <a:ext cx="91090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Molecole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ossidanti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ed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enzimi proteolitici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causano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danno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alle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cellule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 alla 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matrice extracellulare</a:t>
            </a: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del tessuto circostante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Questi eventi sono alla base di importanti patologie umane sostenute dalla risposta infiammatoria</a:t>
            </a:r>
          </a:p>
        </p:txBody>
      </p:sp>
    </p:spTree>
    <p:extLst>
      <p:ext uri="{BB962C8B-B14F-4D97-AF65-F5344CB8AC3E}">
        <p14:creationId xmlns:p14="http://schemas.microsoft.com/office/powerpoint/2010/main" val="14987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5" name="Rectangle 3">
            <a:extLst>
              <a:ext uri="{FF2B5EF4-FFF2-40B4-BE49-F238E27FC236}">
                <a16:creationId xmlns:a16="http://schemas.microsoft.com/office/drawing/2014/main" id="{14FD2CFE-648C-5F4A-9DD0-A71D2EA949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484313"/>
            <a:ext cx="8964613" cy="4321175"/>
          </a:xfrm>
        </p:spPr>
        <p:txBody>
          <a:bodyPr/>
          <a:lstStyle/>
          <a:p>
            <a:pPr algn="just">
              <a:lnSpc>
                <a:spcPct val="20000"/>
              </a:lnSpc>
            </a:pPr>
            <a:endParaRPr lang="it-IT" altLang="it-IT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it-IT" altLang="it-IT" sz="2800" b="1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 Danni collaterali ai tessuti colpiti da infezioni, in particolar modo </a:t>
            </a:r>
            <a:r>
              <a:rPr lang="it-IT" altLang="it-IT" sz="2800" u="sng">
                <a:latin typeface="Arial" panose="020B0604020202020204" pitchFamily="34" charset="0"/>
                <a:cs typeface="Arial" panose="020B0604020202020204" pitchFamily="34" charset="0"/>
              </a:rPr>
              <a:t>se il patogeno è difficile da eliminare</a:t>
            </a: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 (TBC, alcune infezioni virali)</a:t>
            </a:r>
          </a:p>
          <a:p>
            <a:pPr algn="just">
              <a:lnSpc>
                <a:spcPct val="20000"/>
              </a:lnSpc>
              <a:buFontTx/>
              <a:buNone/>
            </a:pPr>
            <a:endParaRPr lang="it-IT" altLang="it-IT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In alcune </a:t>
            </a:r>
            <a:r>
              <a:rPr lang="it-IT" altLang="it-IT" sz="2800" u="sng">
                <a:latin typeface="Arial" panose="020B0604020202020204" pitchFamily="34" charset="0"/>
                <a:cs typeface="Arial" panose="020B0604020202020204" pitchFamily="34" charset="0"/>
              </a:rPr>
              <a:t>patologie autoimmuni</a:t>
            </a: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, quando la risposta è </a:t>
            </a:r>
            <a:r>
              <a:rPr lang="it-IT" altLang="it-IT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inappropriatamente</a:t>
            </a: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 diretta contro componenti self del tessuto</a:t>
            </a:r>
          </a:p>
          <a:p>
            <a:pPr algn="just">
              <a:lnSpc>
                <a:spcPct val="20000"/>
              </a:lnSpc>
            </a:pPr>
            <a:endParaRPr lang="it-IT" altLang="it-IT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In alcune </a:t>
            </a:r>
            <a:r>
              <a:rPr lang="it-IT" altLang="it-IT" sz="2800" u="sng">
                <a:latin typeface="Arial" panose="020B0604020202020204" pitchFamily="34" charset="0"/>
                <a:cs typeface="Arial" panose="020B0604020202020204" pitchFamily="34" charset="0"/>
              </a:rPr>
              <a:t>reazioni di ipersensibilità (per es., allergie)</a:t>
            </a: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, quando la risposta infiammatoria è </a:t>
            </a:r>
            <a:r>
              <a:rPr lang="it-IT" altLang="it-IT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eccessiva </a:t>
            </a: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0419" name="Rectangle 4">
            <a:extLst>
              <a:ext uri="{FF2B5EF4-FFF2-40B4-BE49-F238E27FC236}">
                <a16:creationId xmlns:a16="http://schemas.microsoft.com/office/drawing/2014/main" id="{CD01D0E2-0173-4D4B-8085-D57F8A647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5888"/>
            <a:ext cx="89281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sng" strike="noStrike" kern="0" cap="none" spc="0" normalizeH="0" baseline="0" noProof="0">
                <a:ln>
                  <a:noFill/>
                </a:ln>
                <a:solidFill>
                  <a:srgbClr val="FFFF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Esempi</a:t>
            </a:r>
            <a:r>
              <a:rPr kumimoji="0" lang="it-IT" sz="3600" b="0" i="0" u="none" strike="noStrike" kern="0" cap="none" spc="0" normalizeH="0" baseline="0" noProof="0">
                <a:ln>
                  <a:noFill/>
                </a:ln>
                <a:solidFill>
                  <a:srgbClr val="FFFF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danno tissutale determinato dall’attivazione delle cellule infiammatorie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FFFF2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">
            <a:extLst>
              <a:ext uri="{FF2B5EF4-FFF2-40B4-BE49-F238E27FC236}">
                <a16:creationId xmlns:a16="http://schemas.microsoft.com/office/drawing/2014/main" id="{E32E26A5-B990-DA4F-8098-95FFEE0CF5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9725"/>
            <a:ext cx="9144000" cy="1144588"/>
          </a:xfrm>
        </p:spPr>
        <p:txBody>
          <a:bodyPr/>
          <a:lstStyle/>
          <a:p>
            <a:r>
              <a:rPr lang="it-IT" altLang="it-IT" sz="3600">
                <a:latin typeface="Arial" panose="020B0604020202020204" pitchFamily="34" charset="0"/>
                <a:cs typeface="Arial" panose="020B0604020202020204" pitchFamily="34" charset="0"/>
              </a:rPr>
              <a:t>Esempi di patologie caratterizzate da danno tissutale indotto dalle cellule infiammatorie</a:t>
            </a:r>
          </a:p>
        </p:txBody>
      </p:sp>
      <p:sp>
        <p:nvSpPr>
          <p:cNvPr id="75778" name="Text Box 7">
            <a:extLst>
              <a:ext uri="{FF2B5EF4-FFF2-40B4-BE49-F238E27FC236}">
                <a16:creationId xmlns:a16="http://schemas.microsoft.com/office/drawing/2014/main" id="{DEED906C-20A1-A64C-B4B8-70CF1500C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57413"/>
            <a:ext cx="9144000" cy="3831818"/>
          </a:xfrm>
          <a:prstGeom prst="rect">
            <a:avLst/>
          </a:prstGeom>
          <a:solidFill>
            <a:srgbClr val="99FF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Asma 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(danni al sistema respiratorio, </a:t>
            </a: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pareti dei bronchi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Artrite 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(erosione delle </a:t>
            </a: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articolazioni)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Aterosclerosi 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(danni alle pareti di grandi e medie </a:t>
            </a:r>
            <a:r>
              <a:rPr kumimoji="0" lang="it-IT" altLang="it-IT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arterie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Malattie </a:t>
            </a:r>
            <a:r>
              <a:rPr kumimoji="0" lang="it-IT" altLang="it-IT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polmonari</a:t>
            </a:r>
            <a:r>
              <a:rPr kumimoji="0" lang="it-IT" alt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croniche </a:t>
            </a:r>
            <a:r>
              <a:rPr kumimoji="0" lang="it-IT" altLang="it-IT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(fibrosi cistica, asbestosi, tubercolosi)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Malattie infiammatorie </a:t>
            </a:r>
            <a:r>
              <a:rPr kumimoji="0" lang="it-IT" altLang="it-IT" sz="3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intestinali</a:t>
            </a:r>
            <a:r>
              <a:rPr kumimoji="0" lang="it-IT" alt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it-IT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Crohn’s</a:t>
            </a: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disease</a:t>
            </a: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13086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ECACC5-07C5-CB4C-A7D5-223DCB601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" y="836613"/>
            <a:ext cx="9061450" cy="1800225"/>
          </a:xfrm>
        </p:spPr>
        <p:txBody>
          <a:bodyPr>
            <a:normAutofit lnSpcReduction="10000"/>
          </a:bodyPr>
          <a:lstStyle/>
          <a:p>
            <a:pPr marL="87313" lvl="1" indent="0" algn="just">
              <a:buFontTx/>
              <a:buNone/>
              <a:defRPr/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In alcune infezioni difficili da eradicare, come la tubercolosi, la </a:t>
            </a:r>
            <a:r>
              <a:rPr lang="en-US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risposta infiammatoria contribuisce</a:t>
            </a: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più dello stesso microrganismo al </a:t>
            </a:r>
            <a:r>
              <a:rPr lang="en-US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patologico</a:t>
            </a:r>
          </a:p>
          <a:p>
            <a:pPr marL="630238" lvl="1" indent="-542925" algn="just">
              <a:buFont typeface="+mj-lt"/>
              <a:buAutoNum type="arabicPeriod"/>
              <a:defRPr/>
            </a:pPr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192" lvl="1" indent="0" algn="just">
              <a:buFontTx/>
              <a:buNone/>
              <a:defRPr/>
            </a:pPr>
            <a:endParaRPr lang="it-IT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defRPr/>
            </a:pPr>
            <a:endParaRPr 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6" name="Titolo 1">
            <a:extLst>
              <a:ext uri="{FF2B5EF4-FFF2-40B4-BE49-F238E27FC236}">
                <a16:creationId xmlns:a16="http://schemas.microsoft.com/office/drawing/2014/main" id="{250C7180-6354-B74F-A40F-43FB102F4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115888"/>
            <a:ext cx="9037638" cy="649287"/>
          </a:xfrm>
          <a:solidFill>
            <a:schemeClr val="bg1"/>
          </a:solidFill>
        </p:spPr>
        <p:txBody>
          <a:bodyPr/>
          <a:lstStyle/>
          <a:p>
            <a:r>
              <a:rPr lang="it-IT" altLang="it-IT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Danno polmonare nella TBC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3DA17988-F32F-404D-91FE-5AA07FA47101}"/>
              </a:ext>
            </a:extLst>
          </p:cNvPr>
          <p:cNvGrpSpPr>
            <a:grpSpLocks/>
          </p:cNvGrpSpPr>
          <p:nvPr/>
        </p:nvGrpSpPr>
        <p:grpSpPr bwMode="auto">
          <a:xfrm>
            <a:off x="34925" y="2708275"/>
            <a:ext cx="4921250" cy="4033838"/>
            <a:chOff x="35496" y="2780928"/>
            <a:chExt cx="4920606" cy="4032448"/>
          </a:xfrm>
        </p:grpSpPr>
        <p:pic>
          <p:nvPicPr>
            <p:cNvPr id="36872" name="Picture 2" descr="Risultati immagini per tuberculosis">
              <a:extLst>
                <a:ext uri="{FF2B5EF4-FFF2-40B4-BE49-F238E27FC236}">
                  <a16:creationId xmlns:a16="http://schemas.microsoft.com/office/drawing/2014/main" id="{D940AA2B-B5E5-E243-8DBA-37B1249F3A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2780928"/>
              <a:ext cx="4920606" cy="4032448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499F158F-BCCF-4340-BB93-C90B721BBB71}"/>
                </a:ext>
              </a:extLst>
            </p:cNvPr>
            <p:cNvSpPr/>
            <p:nvPr/>
          </p:nvSpPr>
          <p:spPr>
            <a:xfrm>
              <a:off x="2711671" y="3861643"/>
              <a:ext cx="1139676" cy="1079128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210CCFA3-E39D-ED46-B765-F56405753EA7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2708275"/>
            <a:ext cx="4098925" cy="4022725"/>
            <a:chOff x="5004048" y="2780928"/>
            <a:chExt cx="4098075" cy="4021996"/>
          </a:xfrm>
        </p:grpSpPr>
        <p:pic>
          <p:nvPicPr>
            <p:cNvPr id="36869" name="Picture 2" descr="Risultati immagini per tuberculosis lungs">
              <a:extLst>
                <a:ext uri="{FF2B5EF4-FFF2-40B4-BE49-F238E27FC236}">
                  <a16:creationId xmlns:a16="http://schemas.microsoft.com/office/drawing/2014/main" id="{305BFB33-8B04-064B-BB85-FFEC79C13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780928"/>
              <a:ext cx="4098075" cy="3143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1EF42234-9598-2E47-8F16-0FDCF0694123}"/>
                </a:ext>
              </a:extLst>
            </p:cNvPr>
            <p:cNvSpPr/>
            <p:nvPr/>
          </p:nvSpPr>
          <p:spPr>
            <a:xfrm>
              <a:off x="5415126" y="2852353"/>
              <a:ext cx="1604629" cy="15126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</a:endParaRPr>
            </a:p>
          </p:txBody>
        </p:sp>
        <p:sp>
          <p:nvSpPr>
            <p:cNvPr id="36871" name="CasellaDiTesto 9">
              <a:extLst>
                <a:ext uri="{FF2B5EF4-FFF2-40B4-BE49-F238E27FC236}">
                  <a16:creationId xmlns:a16="http://schemas.microsoft.com/office/drawing/2014/main" id="{5A126446-F9F3-C841-A3A5-1F8933F26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073" y="5971927"/>
              <a:ext cx="3456384" cy="830997"/>
            </a:xfrm>
            <a:prstGeom prst="rect">
              <a:avLst/>
            </a:prstGeom>
            <a:noFill/>
            <a:ln w="952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evidente </a:t>
              </a:r>
              <a:r>
                <a:rPr lang="it-IT" altLang="it-IT" sz="24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erosione</a:t>
              </a:r>
              <a:r>
                <a:rPr lang="it-IT" altLang="it-IT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del parenchima nella TBC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3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31E5E1EE-8599-7A46-B05A-41CC16A0A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63813"/>
            <a:ext cx="8229600" cy="1728787"/>
          </a:xfrm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5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Effetti sistemici dell’infiammazione</a:t>
            </a:r>
          </a:p>
        </p:txBody>
      </p:sp>
    </p:spTree>
    <p:extLst>
      <p:ext uri="{BB962C8B-B14F-4D97-AF65-F5344CB8AC3E}">
        <p14:creationId xmlns:p14="http://schemas.microsoft.com/office/powerpoint/2010/main" val="3313731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3C5314D5-6B78-BE4A-AA9E-08BA99BA7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-171450"/>
            <a:ext cx="8964613" cy="981075"/>
          </a:xfrm>
        </p:spPr>
        <p:txBody>
          <a:bodyPr/>
          <a:lstStyle/>
          <a:p>
            <a:r>
              <a:rPr lang="it-IT" altLang="it-IT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Risposta sistemica all’infiammazione</a:t>
            </a:r>
          </a:p>
        </p:txBody>
      </p:sp>
      <p:sp>
        <p:nvSpPr>
          <p:cNvPr id="976899" name="Rectangle 3">
            <a:extLst>
              <a:ext uri="{FF2B5EF4-FFF2-40B4-BE49-F238E27FC236}">
                <a16:creationId xmlns:a16="http://schemas.microsoft.com/office/drawing/2014/main" id="{7DA96F73-7FEB-5849-9CF9-7BA62F353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Generalmente, gli eventi infiammatori sono fenomeni </a:t>
            </a:r>
            <a:r>
              <a:rPr lang="it-IT" altLang="it-IT" u="sng">
                <a:latin typeface="Arial" panose="020B0604020202020204" pitchFamily="34" charset="0"/>
                <a:cs typeface="Arial" panose="020B0604020202020204" pitchFamily="34" charset="0"/>
              </a:rPr>
              <a:t>localizzati</a:t>
            </a:r>
          </a:p>
          <a:p>
            <a:pPr algn="just">
              <a:lnSpc>
                <a:spcPct val="90000"/>
              </a:lnSpc>
            </a:pPr>
            <a:endParaRPr lang="it-IT" altLang="it-IT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Reazioni infiammatorie locali di una </a:t>
            </a:r>
            <a:r>
              <a:rPr lang="it-IT" altLang="it-IT" b="1" u="sng">
                <a:latin typeface="Arial" panose="020B0604020202020204" pitchFamily="34" charset="0"/>
                <a:cs typeface="Arial" panose="020B0604020202020204" pitchFamily="34" charset="0"/>
              </a:rPr>
              <a:t>certa entità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 possono stimolare una risposta </a:t>
            </a:r>
            <a:r>
              <a:rPr lang="it-IT" altLang="it-IT" u="sng">
                <a:latin typeface="Arial" panose="020B0604020202020204" pitchFamily="34" charset="0"/>
                <a:cs typeface="Arial" panose="020B0604020202020204" pitchFamily="34" charset="0"/>
              </a:rPr>
              <a:t>sistemica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 (con coinvolgimento di altri organi/tessuti)</a:t>
            </a:r>
          </a:p>
          <a:p>
            <a:pPr algn="just">
              <a:lnSpc>
                <a:spcPct val="90000"/>
              </a:lnSpc>
            </a:pPr>
            <a:endParaRPr lang="it-IT" altLang="it-IT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La risposta sistemica è legata </a:t>
            </a:r>
            <a:r>
              <a:rPr lang="it-IT" altLang="it-IT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all’innalzamento della concentrazione   plasmatica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it-IT" altLang="it-IT" u="sng">
                <a:latin typeface="Arial" panose="020B0604020202020204" pitchFamily="34" charset="0"/>
                <a:cs typeface="Arial" panose="020B0604020202020204" pitchFamily="34" charset="0"/>
              </a:rPr>
              <a:t>mediatori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 che entrano in circolo e vanno ad agire su organi bersaglio a distanza</a:t>
            </a:r>
          </a:p>
        </p:txBody>
      </p:sp>
    </p:spTree>
    <p:extLst>
      <p:ext uri="{BB962C8B-B14F-4D97-AF65-F5344CB8AC3E}">
        <p14:creationId xmlns:p14="http://schemas.microsoft.com/office/powerpoint/2010/main" val="579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7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7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89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>
            <a:extLst>
              <a:ext uri="{FF2B5EF4-FFF2-40B4-BE49-F238E27FC236}">
                <a16:creationId xmlns:a16="http://schemas.microsoft.com/office/drawing/2014/main" id="{D775F28C-3BCB-5C47-8192-0150D0A13D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80975" y="125413"/>
            <a:ext cx="9505950" cy="1143000"/>
          </a:xfrm>
        </p:spPr>
        <p:txBody>
          <a:bodyPr/>
          <a:lstStyle/>
          <a:p>
            <a:r>
              <a:rPr lang="en-US" altLang="it-IT" sz="35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Effetti </a:t>
            </a:r>
            <a:r>
              <a:rPr lang="en-US" altLang="it-IT" sz="35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sistemici</a:t>
            </a:r>
            <a:r>
              <a:rPr lang="en-US" altLang="it-IT" sz="35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dell’infiammazione:      principali mediatori</a:t>
            </a:r>
            <a:endParaRPr lang="it-IT" altLang="it-IT" sz="35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7923" name="Rectangle 3">
            <a:extLst>
              <a:ext uri="{FF2B5EF4-FFF2-40B4-BE49-F238E27FC236}">
                <a16:creationId xmlns:a16="http://schemas.microsoft.com/office/drawing/2014/main" id="{CF60FB98-5EF7-0042-9784-4EFAE76DC6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771650"/>
            <a:ext cx="8856663" cy="4465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Lipopolisaccaride (LPS) (esogeno)</a:t>
            </a:r>
          </a:p>
          <a:p>
            <a:pPr>
              <a:lnSpc>
                <a:spcPct val="90000"/>
              </a:lnSpc>
            </a:pPr>
            <a:endParaRPr lang="it-IT" altLang="it-IT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it-IT" altLang="it-IT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Citochine pro-infiammatorie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 (endogene) prodotte dalle cellule infiammatorie :</a:t>
            </a:r>
          </a:p>
          <a:p>
            <a:pPr>
              <a:lnSpc>
                <a:spcPct val="90000"/>
              </a:lnSpc>
            </a:pPr>
            <a:endParaRPr lang="it-IT" altLang="it-IT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sz="360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it-IT" altLang="it-IT" sz="3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IL-1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sz="3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TNF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altLang="it-IT" sz="3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IL-6</a:t>
            </a:r>
          </a:p>
        </p:txBody>
      </p:sp>
    </p:spTree>
    <p:extLst>
      <p:ext uri="{BB962C8B-B14F-4D97-AF65-F5344CB8AC3E}">
        <p14:creationId xmlns:p14="http://schemas.microsoft.com/office/powerpoint/2010/main" val="241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343A68F8-E9F1-2F4D-9173-B79A595B7E1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950" y="188913"/>
            <a:ext cx="8964613" cy="1008062"/>
          </a:xfrm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sz="4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Infiammazione cronica</a:t>
            </a:r>
          </a:p>
        </p:txBody>
      </p:sp>
      <p:sp>
        <p:nvSpPr>
          <p:cNvPr id="951299" name="Text Box 3">
            <a:extLst>
              <a:ext uri="{FF2B5EF4-FFF2-40B4-BE49-F238E27FC236}">
                <a16:creationId xmlns:a16="http://schemas.microsoft.com/office/drawing/2014/main" id="{6B2384D7-D435-C34A-8D40-A90F5256D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3025" y="1484313"/>
            <a:ext cx="9253538" cy="491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durata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prolungata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settimane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caratterizzata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dalla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presenza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fenomeni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procedono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simultaneamente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n-US" altLang="en-US" sz="3300" b="0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flogosi</a:t>
            </a:r>
            <a:r>
              <a:rPr kumimoji="0" lang="en-US" altLang="en-US" sz="33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300" b="0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attiva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marcata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infiltrazione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cellulare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en-US" altLang="en-US" sz="3300" b="0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n-US" altLang="en-US" sz="3300" b="0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distruzione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del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tessuto</a:t>
            </a:r>
            <a:endParaRPr kumimoji="0" lang="en-US" altLang="en-US" sz="3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tentativi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US" altLang="en-US" sz="3300" b="0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riparazione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con cellule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uguali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quelle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danneggiate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 con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deposizione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tessuto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connettivo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(per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alt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collagene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it-IT" altLang="it-IT" sz="3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5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olo 1">
            <a:extLst>
              <a:ext uri="{FF2B5EF4-FFF2-40B4-BE49-F238E27FC236}">
                <a16:creationId xmlns:a16="http://schemas.microsoft.com/office/drawing/2014/main" id="{944CA99B-7D64-EB44-AC55-0C364A728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7863" y="115888"/>
            <a:ext cx="7788275" cy="1143000"/>
          </a:xfrm>
        </p:spPr>
        <p:txBody>
          <a:bodyPr/>
          <a:lstStyle/>
          <a:p>
            <a:r>
              <a:rPr lang="en-US" altLang="it-IT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Risposte della fase acuta</a:t>
            </a:r>
            <a:endParaRPr lang="it-IT" altLang="it-IT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4FACB24-E115-2E40-A632-B83676469815}"/>
              </a:ext>
            </a:extLst>
          </p:cNvPr>
          <p:cNvSpPr txBox="1">
            <a:spLocks noChangeArrowheads="1"/>
          </p:cNvSpPr>
          <p:nvPr/>
        </p:nvSpPr>
        <p:spPr>
          <a:xfrm>
            <a:off x="179388" y="1773238"/>
            <a:ext cx="8713787" cy="4103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66FF"/>
                    </a:gs>
                    <a:gs pos="100000">
                      <a:srgbClr val="002F76"/>
                    </a:gs>
                  </a:gsLst>
                  <a:lin ang="5400000" scaled="1"/>
                </a:gra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it-IT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Febbre (aumento </a:t>
            </a:r>
            <a:r>
              <a:rPr kumimoji="0" lang="en-US" altLang="it-IT" sz="36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temperatura</a:t>
            </a:r>
            <a:r>
              <a:rPr kumimoji="0" lang="en-US" altLang="it-IT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corporea)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it-IT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Leucocitosi (aumento del numero di </a:t>
            </a:r>
            <a:r>
              <a:rPr kumimoji="0" lang="en-US" altLang="it-IT" sz="36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globuli bianchi </a:t>
            </a:r>
            <a:r>
              <a:rPr kumimoji="0" lang="en-US" altLang="it-IT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 circolo)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it-IT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Produzione da parte del </a:t>
            </a:r>
            <a:r>
              <a:rPr kumimoji="0" lang="en-US" altLang="it-IT" sz="36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fegato</a:t>
            </a:r>
            <a:r>
              <a:rPr kumimoji="0" lang="en-US" altLang="it-IT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di vari mediatori che si riversano nel plasma)</a:t>
            </a:r>
          </a:p>
        </p:txBody>
      </p:sp>
    </p:spTree>
    <p:extLst>
      <p:ext uri="{BB962C8B-B14F-4D97-AF65-F5344CB8AC3E}">
        <p14:creationId xmlns:p14="http://schemas.microsoft.com/office/powerpoint/2010/main" val="3207305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>
            <a:extLst>
              <a:ext uri="{FF2B5EF4-FFF2-40B4-BE49-F238E27FC236}">
                <a16:creationId xmlns:a16="http://schemas.microsoft.com/office/drawing/2014/main" id="{23AACF7B-2DB4-EB43-ABBC-F66AC2C9A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863" y="44450"/>
            <a:ext cx="8578850" cy="792163"/>
          </a:xfrm>
        </p:spPr>
        <p:txBody>
          <a:bodyPr/>
          <a:lstStyle/>
          <a:p>
            <a:r>
              <a:rPr lang="it-IT" altLang="it-IT" sz="4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Patologie accompagnate da </a:t>
            </a:r>
            <a:r>
              <a:rPr lang="it-IT" altLang="it-IT" sz="4000" u="sng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febbre</a:t>
            </a:r>
          </a:p>
        </p:txBody>
      </p:sp>
      <p:sp>
        <p:nvSpPr>
          <p:cNvPr id="80898" name="Rectangle 3">
            <a:extLst>
              <a:ext uri="{FF2B5EF4-FFF2-40B4-BE49-F238E27FC236}">
                <a16:creationId xmlns:a16="http://schemas.microsoft.com/office/drawing/2014/main" id="{759A6F45-5D79-A34D-BFF0-020D620D8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950" y="1341438"/>
            <a:ext cx="8856663" cy="48244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it-IT" altLang="it-IT" sz="3400">
                <a:latin typeface="Arial" panose="020B0604020202020204" pitchFamily="34" charset="0"/>
                <a:cs typeface="Arial" panose="020B0604020202020204" pitchFamily="34" charset="0"/>
              </a:rPr>
              <a:t>Infezioni</a:t>
            </a:r>
            <a:r>
              <a:rPr lang="it-IT" altLang="it-IT" sz="38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it-IT" altLang="it-IT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altLang="it-IT" sz="3400">
                <a:latin typeface="Arial" panose="020B0604020202020204" pitchFamily="34" charset="0"/>
                <a:cs typeface="Arial" panose="020B0604020202020204" pitchFamily="34" charset="0"/>
              </a:rPr>
              <a:t>Necrosi tissutale estesa</a:t>
            </a:r>
          </a:p>
          <a:p>
            <a:pPr>
              <a:lnSpc>
                <a:spcPct val="150000"/>
              </a:lnSpc>
            </a:pPr>
            <a:endParaRPr lang="it-IT" altLang="it-IT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altLang="it-IT" sz="3400">
                <a:latin typeface="Arial" panose="020B0604020202020204" pitchFamily="34" charset="0"/>
                <a:cs typeface="Arial" panose="020B0604020202020204" pitchFamily="34" charset="0"/>
              </a:rPr>
              <a:t>Malattie infiammatorie acute e croniche</a:t>
            </a:r>
          </a:p>
          <a:p>
            <a:pPr lvl="1">
              <a:lnSpc>
                <a:spcPct val="150000"/>
              </a:lnSpc>
              <a:buFontTx/>
              <a:buNone/>
            </a:pPr>
            <a:endParaRPr lang="it-IT" altLang="it-IT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altLang="it-IT" sz="3400">
                <a:latin typeface="Arial" panose="020B0604020202020204" pitchFamily="34" charset="0"/>
                <a:cs typeface="Arial" panose="020B0604020202020204" pitchFamily="34" charset="0"/>
              </a:rPr>
              <a:t>Neoplasie</a:t>
            </a:r>
            <a:r>
              <a:rPr lang="it-IT" altLang="it-IT" sz="3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2976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>
            <a:extLst>
              <a:ext uri="{FF2B5EF4-FFF2-40B4-BE49-F238E27FC236}">
                <a16:creationId xmlns:a16="http://schemas.microsoft.com/office/drawing/2014/main" id="{BE5A152E-2122-3D4A-A49C-BA353903C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025" y="-26988"/>
            <a:ext cx="9036050" cy="706438"/>
          </a:xfrm>
        </p:spPr>
        <p:txBody>
          <a:bodyPr/>
          <a:lstStyle/>
          <a:p>
            <a:pPr eaLnBrk="1" hangingPunct="1"/>
            <a:r>
              <a:rPr lang="it-IT" altLang="it-IT" sz="3600">
                <a:solidFill>
                  <a:srgbClr val="FFFF00"/>
                </a:solidFill>
              </a:rPr>
              <a:t>Febbre: aumento anomalo della t corporea</a:t>
            </a:r>
          </a:p>
        </p:txBody>
      </p:sp>
      <p:sp>
        <p:nvSpPr>
          <p:cNvPr id="109571" name="Text Box 5">
            <a:extLst>
              <a:ext uri="{FF2B5EF4-FFF2-40B4-BE49-F238E27FC236}">
                <a16:creationId xmlns:a16="http://schemas.microsoft.com/office/drawing/2014/main" id="{6B1E97AC-8050-574C-B552-F74954A5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800100"/>
            <a:ext cx="8928100" cy="570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Mediatori solubili vanno ad agire sul </a:t>
            </a:r>
            <a:r>
              <a:rPr kumimoji="0" lang="it-IT" altLang="it-IT" sz="25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centro termoregolatore dell'</a:t>
            </a:r>
            <a:r>
              <a:rPr kumimoji="0" lang="it-IT" altLang="it-IT" sz="25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ipotalamo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5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25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3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L'ipotalamo viene "istruito" a </a:t>
            </a:r>
            <a:r>
              <a:rPr kumimoji="0" lang="it-IT" altLang="it-IT" sz="25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mantenere una temperatura corporea più elevata</a:t>
            </a:r>
            <a:r>
              <a:rPr kumimoji="0" lang="it-IT" altLang="it-IT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promuovendo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it-IT" alt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la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vasocostrizione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che 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riduce la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termodispersione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(mentre la febbre sale la cute è fredda e pallida)</a:t>
            </a: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742950" marR="0" lvl="1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 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aumento della </a:t>
            </a: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produzione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di calore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contrazione muscolare detta 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brivido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; termogenesi mediata da 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ormoni</a:t>
            </a: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tiroidei, glucocorticoidi e adrenalina</a:t>
            </a:r>
          </a:p>
        </p:txBody>
      </p:sp>
      <p:pic>
        <p:nvPicPr>
          <p:cNvPr id="81924" name="Picture 5" descr="Risultati immagini per hypothalamus">
            <a:extLst>
              <a:ext uri="{FF2B5EF4-FFF2-40B4-BE49-F238E27FC236}">
                <a16:creationId xmlns:a16="http://schemas.microsoft.com/office/drawing/2014/main" id="{B0CE7566-A97B-C64F-854E-BABB2D54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58900"/>
            <a:ext cx="2089150" cy="1565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7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>
            <a:extLst>
              <a:ext uri="{FF2B5EF4-FFF2-40B4-BE49-F238E27FC236}">
                <a16:creationId xmlns:a16="http://schemas.microsoft.com/office/drawing/2014/main" id="{11DF4135-19AF-CC4E-9605-C910B9DFF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777875"/>
          </a:xfrm>
        </p:spPr>
        <p:txBody>
          <a:bodyPr/>
          <a:lstStyle/>
          <a:p>
            <a:r>
              <a:rPr lang="it-IT" altLang="it-IT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Aspetti positivi della febbre</a:t>
            </a:r>
          </a:p>
        </p:txBody>
      </p:sp>
      <p:sp>
        <p:nvSpPr>
          <p:cNvPr id="984067" name="Rectangle 3">
            <a:extLst>
              <a:ext uri="{FF2B5EF4-FFF2-40B4-BE49-F238E27FC236}">
                <a16:creationId xmlns:a16="http://schemas.microsoft.com/office/drawing/2014/main" id="{144E46F3-E6FD-3C4B-9EDF-B079E4804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9144000" cy="4465637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Evidenze sperimentali dimostrano che a temperature ≥ 38°C si associano:</a:t>
            </a:r>
          </a:p>
          <a:p>
            <a:pPr algn="just">
              <a:defRPr/>
            </a:pPr>
            <a:endParaRPr lang="it-IT" altLang="it-IT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riduzione della sopravvivenza di batteri e virus</a:t>
            </a:r>
          </a:p>
          <a:p>
            <a:pPr algn="just">
              <a:lnSpc>
                <a:spcPct val="90000"/>
              </a:lnSpc>
              <a:defRPr/>
            </a:pPr>
            <a:endParaRPr lang="it-IT" altLang="it-IT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aumento della motilità dei leucociti</a:t>
            </a:r>
          </a:p>
          <a:p>
            <a:pPr algn="just">
              <a:lnSpc>
                <a:spcPct val="90000"/>
              </a:lnSpc>
              <a:defRPr/>
            </a:pPr>
            <a:endParaRPr lang="it-IT" altLang="it-IT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</a:rPr>
              <a:t>aumento dell’efficienza della tossicità del TNF nei confronti di cellule tumorali</a:t>
            </a:r>
          </a:p>
        </p:txBody>
      </p:sp>
    </p:spTree>
    <p:extLst>
      <p:ext uri="{BB962C8B-B14F-4D97-AF65-F5344CB8AC3E}">
        <p14:creationId xmlns:p14="http://schemas.microsoft.com/office/powerpoint/2010/main" val="333251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8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8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8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0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olo 1">
            <a:extLst>
              <a:ext uri="{FF2B5EF4-FFF2-40B4-BE49-F238E27FC236}">
                <a16:creationId xmlns:a16="http://schemas.microsoft.com/office/drawing/2014/main" id="{A9217D22-ED61-7941-86C7-42FB3DDDA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468313" y="187325"/>
            <a:ext cx="10153651" cy="793750"/>
          </a:xfrm>
        </p:spPr>
        <p:txBody>
          <a:bodyPr/>
          <a:lstStyle/>
          <a:p>
            <a:r>
              <a:rPr lang="it-IT" altLang="it-IT" sz="3600">
                <a:latin typeface="Arial" panose="020B0604020202020204" pitchFamily="34" charset="0"/>
                <a:cs typeface="Arial" panose="020B0604020202020204" pitchFamily="34" charset="0"/>
              </a:rPr>
              <a:t>Tipi cellulari presenti nella flogosi cronica</a:t>
            </a:r>
          </a:p>
        </p:txBody>
      </p:sp>
      <p:sp>
        <p:nvSpPr>
          <p:cNvPr id="62466" name="Segnaposto contenuto 2">
            <a:extLst>
              <a:ext uri="{FF2B5EF4-FFF2-40B4-BE49-F238E27FC236}">
                <a16:creationId xmlns:a16="http://schemas.microsoft.com/office/drawing/2014/main" id="{C53D52F2-FCC3-8E4A-8EA6-401E9BDF35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270000"/>
            <a:ext cx="8351838" cy="50387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altLang="it-IT" sz="29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Macrofagi</a:t>
            </a:r>
          </a:p>
          <a:p>
            <a:pPr algn="just">
              <a:lnSpc>
                <a:spcPct val="150000"/>
              </a:lnSpc>
            </a:pPr>
            <a:r>
              <a:rPr lang="it-IT" altLang="it-IT" sz="29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Linfociti T </a:t>
            </a:r>
            <a:r>
              <a:rPr lang="it-IT" altLang="it-IT" sz="2900">
                <a:latin typeface="Arial" panose="020B0604020202020204" pitchFamily="34" charset="0"/>
                <a:cs typeface="Arial" panose="020B0604020202020204" pitchFamily="34" charset="0"/>
              </a:rPr>
              <a:t>helper e linfociti T citotossici</a:t>
            </a:r>
          </a:p>
          <a:p>
            <a:pPr algn="just">
              <a:lnSpc>
                <a:spcPct val="150000"/>
              </a:lnSpc>
            </a:pPr>
            <a:r>
              <a:rPr lang="it-IT" altLang="it-IT" sz="29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Linfociti B</a:t>
            </a:r>
            <a:r>
              <a:rPr lang="it-IT" altLang="it-IT" sz="2900">
                <a:latin typeface="Arial" panose="020B0604020202020204" pitchFamily="34" charset="0"/>
                <a:cs typeface="Arial" panose="020B0604020202020204" pitchFamily="34" charset="0"/>
              </a:rPr>
              <a:t> e plasmacelule (produzione anticorpi)</a:t>
            </a:r>
          </a:p>
          <a:p>
            <a:pPr algn="just">
              <a:lnSpc>
                <a:spcPct val="150000"/>
              </a:lnSpc>
            </a:pPr>
            <a:r>
              <a:rPr lang="it-IT" altLang="it-IT" sz="29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Eosinofili</a:t>
            </a:r>
            <a:r>
              <a:rPr lang="it-IT" altLang="it-IT" sz="2900">
                <a:latin typeface="Arial" panose="020B0604020202020204" pitchFamily="34" charset="0"/>
                <a:cs typeface="Arial" panose="020B0604020202020204" pitchFamily="34" charset="0"/>
              </a:rPr>
              <a:t> (reazioni allergiche, parassitosi)</a:t>
            </a:r>
          </a:p>
          <a:p>
            <a:pPr algn="just">
              <a:lnSpc>
                <a:spcPct val="150000"/>
              </a:lnSpc>
            </a:pPr>
            <a:endParaRPr lang="it-IT" altLang="it-IT" sz="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altLang="it-IT" sz="29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Mast-cellule</a:t>
            </a:r>
            <a:r>
              <a:rPr lang="it-IT" altLang="it-IT" sz="2900">
                <a:latin typeface="Arial" panose="020B0604020202020204" pitchFamily="34" charset="0"/>
                <a:cs typeface="Arial" panose="020B0604020202020204" pitchFamily="34" charset="0"/>
              </a:rPr>
              <a:t> (rilasciano molti mediatori pro-infiammatori; asma, psoriasi, dermatite atopica)</a:t>
            </a:r>
          </a:p>
          <a:p>
            <a:pPr algn="just">
              <a:lnSpc>
                <a:spcPct val="150000"/>
              </a:lnSpc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8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Gruppo 5">
            <a:extLst>
              <a:ext uri="{FF2B5EF4-FFF2-40B4-BE49-F238E27FC236}">
                <a16:creationId xmlns:a16="http://schemas.microsoft.com/office/drawing/2014/main" id="{40582D9F-F225-D840-BA43-018FDF1E6AD5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44450"/>
            <a:ext cx="8928100" cy="6764338"/>
            <a:chOff x="-1548680" y="44450"/>
            <a:chExt cx="8928100" cy="6763702"/>
          </a:xfrm>
        </p:grpSpPr>
        <p:pic>
          <p:nvPicPr>
            <p:cNvPr id="63490" name="Picture 8" descr="http://images.fineartamerica.com/images-medium-large/macrophage-sem-steve-gschmeissner.jpg">
              <a:extLst>
                <a:ext uri="{FF2B5EF4-FFF2-40B4-BE49-F238E27FC236}">
                  <a16:creationId xmlns:a16="http://schemas.microsoft.com/office/drawing/2014/main" id="{53CCDD33-20C7-DE40-8A43-4B7D60AC0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61342" y="44450"/>
              <a:ext cx="8280400" cy="675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1" name="CasellaDiTesto 1">
              <a:extLst>
                <a:ext uri="{FF2B5EF4-FFF2-40B4-BE49-F238E27FC236}">
                  <a16:creationId xmlns:a16="http://schemas.microsoft.com/office/drawing/2014/main" id="{90AF2C71-16EB-2946-91C5-5A5960538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48680" y="4869160"/>
              <a:ext cx="8928100" cy="193899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342900" marR="0" lvl="0" indent="-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1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 macrofagi sono cellule della </a:t>
              </a:r>
              <a:r>
                <a:rPr kumimoji="0" lang="en-US" alt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1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risposta immunitaria innata</a:t>
              </a:r>
              <a:r>
                <a:rPr kumimoji="0" lang="en-US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1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che </a:t>
              </a:r>
              <a:r>
                <a:rPr kumimoji="0" lang="en-US" alt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1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risiedono</a:t>
              </a:r>
              <a:r>
                <a:rPr kumimoji="0" lang="en-US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1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nei tessuti</a:t>
              </a:r>
            </a:p>
            <a:p>
              <a:pPr marL="342900" marR="0" lvl="0" indent="-34290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1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Esposti a vari tipi di stimoli, acquisiscono il fenotipo “</a:t>
              </a:r>
              <a:r>
                <a:rPr kumimoji="0" lang="en-US" alt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1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attivato</a:t>
              </a:r>
              <a:r>
                <a:rPr kumimoji="0" lang="en-US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1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” (aumento della </a:t>
              </a:r>
              <a:r>
                <a:rPr kumimoji="0" lang="en-US" alt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1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fagocitosi</a:t>
              </a:r>
              <a:r>
                <a:rPr kumimoji="0" lang="en-US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1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 della </a:t>
              </a:r>
              <a:r>
                <a:rPr kumimoji="0" lang="en-US" alt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1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sintesi di vari mediatori dell’infiammazione</a:t>
              </a:r>
              <a:r>
                <a:rPr kumimoji="0" lang="en-US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1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e della </a:t>
              </a:r>
              <a:r>
                <a:rPr kumimoji="0" lang="en-US" altLang="it-IT" sz="2400" b="1" i="0" u="none" strike="noStrike" kern="1200" cap="none" spc="0" normalizeH="0" baseline="0" noProof="0">
                  <a:ln>
                    <a:noFill/>
                  </a:ln>
                  <a:solidFill>
                    <a:srgbClr val="00001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riparazione del danno tissutale</a:t>
              </a:r>
              <a:r>
                <a:rPr kumimoji="0" lang="en-US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1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081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968C89FB-8867-FD48-A00D-D2AFA7912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036050" cy="863600"/>
          </a:xfrm>
        </p:spPr>
        <p:txBody>
          <a:bodyPr/>
          <a:lstStyle/>
          <a:p>
            <a:r>
              <a:rPr lang="it-IT" altLang="it-IT" sz="3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Cronicizzazione dell’infiammazione acuta</a:t>
            </a:r>
          </a:p>
        </p:txBody>
      </p:sp>
      <p:sp>
        <p:nvSpPr>
          <p:cNvPr id="956419" name="Rectangle 3">
            <a:extLst>
              <a:ext uri="{FF2B5EF4-FFF2-40B4-BE49-F238E27FC236}">
                <a16:creationId xmlns:a16="http://schemas.microsoft.com/office/drawing/2014/main" id="{7BE28D7F-7D6A-B64C-AEE1-B2EB3C2BF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513" y="981075"/>
            <a:ext cx="9072562" cy="5661025"/>
          </a:xfrm>
        </p:spPr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it-IT" altLang="it-IT" sz="3200">
                <a:latin typeface="Arial" panose="020B0604020202020204" pitchFamily="34" charset="0"/>
                <a:cs typeface="Arial" panose="020B0604020202020204" pitchFamily="34" charset="0"/>
              </a:rPr>
              <a:t> Esempi:</a:t>
            </a:r>
          </a:p>
          <a:p>
            <a:pPr lvl="1">
              <a:lnSpc>
                <a:spcPct val="90000"/>
              </a:lnSpc>
              <a:defRPr/>
            </a:pPr>
            <a:endParaRPr lang="it-IT" altLang="it-IT" sz="105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it-IT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infiammazioni croniche polmonari</a:t>
            </a:r>
          </a:p>
          <a:p>
            <a:pPr marL="1698625" lvl="3" indent="-327025">
              <a:lnSpc>
                <a:spcPct val="90000"/>
              </a:lnSpc>
              <a:defRPr/>
            </a:pP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da fumo di sigaretta (prolungata  esposizione a sostanze chimiche volatili irritanti)</a:t>
            </a:r>
          </a:p>
          <a:p>
            <a:pPr lvl="3">
              <a:lnSpc>
                <a:spcPct val="90000"/>
              </a:lnSpc>
              <a:defRPr/>
            </a:pPr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  infezioni fungine e parassitosi </a:t>
            </a:r>
          </a:p>
          <a:p>
            <a:pPr lvl="3">
              <a:lnSpc>
                <a:spcPct val="90000"/>
              </a:lnSpc>
              <a:defRPr/>
            </a:pPr>
            <a:endParaRPr lang="it-IT" altLang="it-IT" sz="1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it-IT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infiammazioni croniche intestinali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 (morbo di Crohn)</a:t>
            </a:r>
          </a:p>
          <a:p>
            <a:pPr lvl="2">
              <a:lnSpc>
                <a:spcPct val="90000"/>
              </a:lnSpc>
              <a:defRPr/>
            </a:pPr>
            <a:endParaRPr lang="it-IT" altLang="it-IT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it-IT" altLang="it-IT" sz="30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ulcere: </a:t>
            </a:r>
            <a:r>
              <a:rPr lang="it-IT" altLang="it-IT" sz="3000">
                <a:latin typeface="Arial" panose="020B0604020202020204" pitchFamily="34" charset="0"/>
                <a:cs typeface="Arial" panose="020B0604020202020204" pitchFamily="34" charset="0"/>
              </a:rPr>
              <a:t>«escavazione» della superficie di un epitelio (cute, mucose); lesioni di difficile e ritardata guarigione (per es., piaghe da decubito)</a:t>
            </a:r>
          </a:p>
          <a:p>
            <a:pPr lvl="2">
              <a:lnSpc>
                <a:spcPct val="90000"/>
              </a:lnSpc>
              <a:defRPr/>
            </a:pPr>
            <a:endParaRPr lang="it-IT" altLang="it-IT" sz="12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defRPr/>
            </a:pPr>
            <a:endParaRPr lang="it-IT" altLang="it-IT" sz="12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defRPr/>
            </a:pPr>
            <a:endParaRPr lang="it-IT" altLang="it-IT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endParaRPr lang="it-IT" altLang="it-IT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it-IT" altLang="it-IT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7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5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5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95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5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5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1">
            <a:extLst>
              <a:ext uri="{FF2B5EF4-FFF2-40B4-BE49-F238E27FC236}">
                <a16:creationId xmlns:a16="http://schemas.microsoft.com/office/drawing/2014/main" id="{1DD1DCF3-809B-4741-9235-8F4F5F79A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44450"/>
            <a:ext cx="7788275" cy="647700"/>
          </a:xfrm>
        </p:spPr>
        <p:txBody>
          <a:bodyPr/>
          <a:lstStyle/>
          <a:p>
            <a:r>
              <a:rPr lang="it-IT" altLang="it-IT" sz="3800">
                <a:latin typeface="Arial" panose="020B0604020202020204" pitchFamily="34" charset="0"/>
                <a:cs typeface="Arial" panose="020B0604020202020204" pitchFamily="34" charset="0"/>
              </a:rPr>
              <a:t>Ulcere cutanee</a:t>
            </a:r>
          </a:p>
        </p:txBody>
      </p:sp>
      <p:pic>
        <p:nvPicPr>
          <p:cNvPr id="65538" name="Picture 2" descr="Risultati immagini per ulcere cutanee">
            <a:extLst>
              <a:ext uri="{FF2B5EF4-FFF2-40B4-BE49-F238E27FC236}">
                <a16:creationId xmlns:a16="http://schemas.microsoft.com/office/drawing/2014/main" id="{1152F256-A588-1C4A-917C-EB86CEC81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5111750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4B39658B-38BA-E142-89A9-0FB3409BB70B}"/>
              </a:ext>
            </a:extLst>
          </p:cNvPr>
          <p:cNvGrpSpPr>
            <a:grpSpLocks/>
          </p:cNvGrpSpPr>
          <p:nvPr/>
        </p:nvGrpSpPr>
        <p:grpSpPr bwMode="auto">
          <a:xfrm>
            <a:off x="4125913" y="2997200"/>
            <a:ext cx="4991100" cy="3743325"/>
            <a:chOff x="4126342" y="2996952"/>
            <a:chExt cx="4991100" cy="3743325"/>
          </a:xfrm>
        </p:grpSpPr>
        <p:pic>
          <p:nvPicPr>
            <p:cNvPr id="65541" name="Picture 4" descr="Risultati immagini per piaghe da decubito foto">
              <a:extLst>
                <a:ext uri="{FF2B5EF4-FFF2-40B4-BE49-F238E27FC236}">
                  <a16:creationId xmlns:a16="http://schemas.microsoft.com/office/drawing/2014/main" id="{18BC2577-5E40-F94B-AA3E-5A32B1C6DC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342" y="2996952"/>
              <a:ext cx="4991100" cy="374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12D42721-CDED-AB43-B59F-3B39FA4E913D}"/>
                </a:ext>
              </a:extLst>
            </p:cNvPr>
            <p:cNvSpPr txBox="1"/>
            <p:nvPr/>
          </p:nvSpPr>
          <p:spPr>
            <a:xfrm>
              <a:off x="4186667" y="6237040"/>
              <a:ext cx="2617787" cy="46196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piaga da decubito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0531057-971A-5248-80CA-E943C5198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060575"/>
            <a:ext cx="4537075" cy="8921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Infiammazione e distruzione del tessuto coesistono</a:t>
            </a:r>
          </a:p>
        </p:txBody>
      </p:sp>
    </p:spTree>
    <p:extLst>
      <p:ext uri="{BB962C8B-B14F-4D97-AF65-F5344CB8AC3E}">
        <p14:creationId xmlns:p14="http://schemas.microsoft.com/office/powerpoint/2010/main" val="193989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26B9F656-272D-0A4E-A8DF-40DD23647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463" y="0"/>
            <a:ext cx="9036050" cy="1196975"/>
          </a:xfrm>
        </p:spPr>
        <p:txBody>
          <a:bodyPr/>
          <a:lstStyle/>
          <a:p>
            <a:pPr marL="342900" indent="-342900"/>
            <a:r>
              <a:rPr lang="it-IT" altLang="it-IT" sz="3200">
                <a:latin typeface="Arial" panose="020B0604020202020204" pitchFamily="34" charset="0"/>
                <a:cs typeface="Arial" panose="020B0604020202020204" pitchFamily="34" charset="0"/>
              </a:rPr>
              <a:t>(2) In alcune patologie infiammatorie croniche la risposta acuta è </a:t>
            </a:r>
            <a:r>
              <a:rPr lang="it-IT" altLang="it-IT" sz="3200" u="sng">
                <a:latin typeface="Arial" panose="020B0604020202020204" pitchFamily="34" charset="0"/>
                <a:cs typeface="Arial" panose="020B0604020202020204" pitchFamily="34" charset="0"/>
              </a:rPr>
              <a:t>moderata o assente</a:t>
            </a:r>
            <a:r>
              <a:rPr lang="it-IT" altLang="it-IT" sz="32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it-IT" altLang="it-IT" sz="32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7443" name="Rectangle 3">
            <a:extLst>
              <a:ext uri="{FF2B5EF4-FFF2-40B4-BE49-F238E27FC236}">
                <a16:creationId xmlns:a16="http://schemas.microsoft.com/office/drawing/2014/main" id="{587EAD7D-0F4C-CB42-9413-A9B1F7364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23850" y="1484313"/>
            <a:ext cx="9467850" cy="4465637"/>
          </a:xfrm>
        </p:spPr>
        <p:txBody>
          <a:bodyPr/>
          <a:lstStyle/>
          <a:p>
            <a:pPr lvl="1" algn="just">
              <a:lnSpc>
                <a:spcPct val="90000"/>
              </a:lnSpc>
              <a:defRPr/>
            </a:pPr>
            <a:r>
              <a:rPr lang="it-IT" altLang="it-IT" sz="3200">
                <a:latin typeface="Arial" charset="0"/>
                <a:cs typeface="Arial" charset="0"/>
              </a:rPr>
              <a:t> esempi:</a:t>
            </a:r>
          </a:p>
          <a:p>
            <a:pPr lvl="1" algn="just">
              <a:lnSpc>
                <a:spcPct val="90000"/>
              </a:lnSpc>
              <a:defRPr/>
            </a:pPr>
            <a:endParaRPr lang="it-IT" altLang="it-IT" sz="1800">
              <a:latin typeface="Arial" charset="0"/>
              <a:cs typeface="Arial" charset="0"/>
            </a:endParaRPr>
          </a:p>
          <a:p>
            <a:pPr lvl="2" algn="just">
              <a:lnSpc>
                <a:spcPct val="90000"/>
              </a:lnSpc>
              <a:defRPr/>
            </a:pPr>
            <a:r>
              <a:rPr lang="it-IT" altLang="it-IT" sz="3200">
                <a:latin typeface="Arial" charset="0"/>
                <a:cs typeface="Arial" charset="0"/>
              </a:rPr>
              <a:t> </a:t>
            </a:r>
            <a:r>
              <a:rPr lang="it-IT" altLang="it-IT" sz="3000">
                <a:latin typeface="Arial" charset="0"/>
                <a:cs typeface="Arial" charset="0"/>
              </a:rPr>
              <a:t>infezioni da </a:t>
            </a:r>
            <a:r>
              <a:rPr lang="it-IT" altLang="it-IT" sz="3000">
                <a:solidFill>
                  <a:srgbClr val="FFFF00"/>
                </a:solidFill>
                <a:latin typeface="Arial" charset="0"/>
                <a:cs typeface="Arial" charset="0"/>
              </a:rPr>
              <a:t>certi tipi di microrganismi </a:t>
            </a:r>
            <a:r>
              <a:rPr lang="it-IT" altLang="it-IT" sz="3000">
                <a:latin typeface="Arial" charset="0"/>
                <a:cs typeface="Arial" charset="0"/>
              </a:rPr>
              <a:t>(virus, micobatteri)   </a:t>
            </a:r>
          </a:p>
          <a:p>
            <a:pPr marL="914400" lvl="2" indent="0" algn="just">
              <a:lnSpc>
                <a:spcPct val="90000"/>
              </a:lnSpc>
              <a:buFontTx/>
              <a:buNone/>
              <a:defRPr/>
            </a:pPr>
            <a:r>
              <a:rPr lang="it-IT" altLang="it-IT" sz="1050">
                <a:latin typeface="Arial" charset="0"/>
                <a:cs typeface="Arial" charset="0"/>
              </a:rPr>
              <a:t> </a:t>
            </a:r>
          </a:p>
          <a:p>
            <a:pPr lvl="2" algn="just">
              <a:lnSpc>
                <a:spcPct val="90000"/>
              </a:lnSpc>
              <a:defRPr/>
            </a:pPr>
            <a:r>
              <a:rPr lang="it-IT" altLang="it-IT" sz="3200">
                <a:latin typeface="Arial" charset="0"/>
                <a:cs typeface="Arial" charset="0"/>
              </a:rPr>
              <a:t> </a:t>
            </a:r>
            <a:r>
              <a:rPr lang="it-IT" altLang="it-IT" sz="3000">
                <a:latin typeface="Arial" charset="0"/>
                <a:cs typeface="Arial" charset="0"/>
              </a:rPr>
              <a:t>esposizione ad agenti tossici </a:t>
            </a:r>
            <a:r>
              <a:rPr lang="it-IT" altLang="it-IT" sz="3000">
                <a:solidFill>
                  <a:srgbClr val="FFFF00"/>
                </a:solidFill>
                <a:latin typeface="Arial" charset="0"/>
                <a:cs typeface="Arial" charset="0"/>
              </a:rPr>
              <a:t>esogeni</a:t>
            </a:r>
            <a:r>
              <a:rPr lang="it-IT" altLang="it-IT" sz="3000">
                <a:latin typeface="Arial" charset="0"/>
                <a:cs typeface="Arial" charset="0"/>
              </a:rPr>
              <a:t> (per es., particelle di silice) o </a:t>
            </a:r>
            <a:r>
              <a:rPr lang="it-IT" altLang="it-IT" sz="3000">
                <a:solidFill>
                  <a:srgbClr val="FFFF00"/>
                </a:solidFill>
                <a:latin typeface="Arial" charset="0"/>
                <a:cs typeface="Arial" charset="0"/>
              </a:rPr>
              <a:t>endogeni</a:t>
            </a:r>
            <a:r>
              <a:rPr lang="it-IT" altLang="it-IT" sz="3000">
                <a:latin typeface="Arial" charset="0"/>
                <a:cs typeface="Arial" charset="0"/>
              </a:rPr>
              <a:t> (per es., cristalli di colesterolo) non facilmente degradabili</a:t>
            </a:r>
          </a:p>
          <a:p>
            <a:pPr lvl="2" algn="just">
              <a:lnSpc>
                <a:spcPct val="90000"/>
              </a:lnSpc>
              <a:defRPr/>
            </a:pPr>
            <a:endParaRPr lang="it-IT" altLang="it-IT" sz="1050">
              <a:latin typeface="Arial" charset="0"/>
              <a:cs typeface="Arial" charset="0"/>
            </a:endParaRPr>
          </a:p>
          <a:p>
            <a:pPr marL="1252538" lvl="2" indent="-338138" algn="just">
              <a:lnSpc>
                <a:spcPct val="90000"/>
              </a:lnSpc>
              <a:defRPr/>
            </a:pPr>
            <a:r>
              <a:rPr lang="it-IT" altLang="it-IT" sz="3000">
                <a:latin typeface="Arial" charset="0"/>
                <a:cs typeface="Arial" charset="0"/>
              </a:rPr>
              <a:t>alcune </a:t>
            </a:r>
            <a:r>
              <a:rPr lang="it-IT" altLang="it-IT" sz="3000">
                <a:solidFill>
                  <a:srgbClr val="FFFF00"/>
                </a:solidFill>
                <a:latin typeface="Arial" charset="0"/>
                <a:cs typeface="Arial" charset="0"/>
              </a:rPr>
              <a:t>malattie autoimmuni</a:t>
            </a:r>
            <a:r>
              <a:rPr lang="it-IT" altLang="it-IT" sz="3000">
                <a:latin typeface="Arial" charset="0"/>
                <a:cs typeface="Arial" charset="0"/>
              </a:rPr>
              <a:t> (artrite reumatoide,  lupus eritematoso sistemico, psoriasi)</a:t>
            </a:r>
            <a:endParaRPr lang="it-IT" altLang="it-IT" sz="3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0DB4E110-4072-AC49-B62E-76F37CAA8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90538"/>
            <a:ext cx="8229600" cy="1138237"/>
          </a:xfrm>
        </p:spPr>
        <p:txBody>
          <a:bodyPr/>
          <a:lstStyle/>
          <a:p>
            <a:r>
              <a:rPr lang="it-IT" altLang="it-IT" sz="3600">
                <a:latin typeface="Arial" panose="020B0604020202020204" pitchFamily="34" charset="0"/>
                <a:cs typeface="Arial" panose="020B0604020202020204" pitchFamily="34" charset="0"/>
              </a:rPr>
              <a:t>La flogosi cronica può manifestarsi come una reazione </a:t>
            </a:r>
            <a:r>
              <a:rPr lang="it-IT" altLang="it-IT" sz="3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granulomatosa</a:t>
            </a:r>
          </a:p>
        </p:txBody>
      </p:sp>
      <p:sp>
        <p:nvSpPr>
          <p:cNvPr id="963587" name="Rectangle 3">
            <a:extLst>
              <a:ext uri="{FF2B5EF4-FFF2-40B4-BE49-F238E27FC236}">
                <a16:creationId xmlns:a16="http://schemas.microsoft.com/office/drawing/2014/main" id="{C8B53611-F1AB-DA4D-A596-FD91D1EE5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133600"/>
            <a:ext cx="8785225" cy="3240088"/>
          </a:xfrm>
        </p:spPr>
        <p:txBody>
          <a:bodyPr/>
          <a:lstStyle/>
          <a:p>
            <a:pPr algn="just"/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Granuloma</a:t>
            </a: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infiltrato cellulare </a:t>
            </a:r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organizzato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 costituito da </a:t>
            </a:r>
            <a:r>
              <a:rPr lang="en-US" alt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macrofagi, linfociti e fibroblasti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Reazione nei confronti di alcuni specifici tipi di microrganismi </a:t>
            </a:r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patogeni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difficili da eliminare o </a:t>
            </a:r>
            <a:r>
              <a:rPr lang="en-US" altLang="en-US" u="sng">
                <a:latin typeface="Arial" panose="020B0604020202020204" pitchFamily="34" charset="0"/>
                <a:cs typeface="Arial" panose="020B0604020202020204" pitchFamily="34" charset="0"/>
              </a:rPr>
              <a:t>materiali particolati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 scarsamente degradabili</a:t>
            </a:r>
          </a:p>
          <a:p>
            <a:pPr algn="just"/>
            <a:endParaRPr lang="it-IT" altLang="it-IT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>
            <a:extLst>
              <a:ext uri="{FF2B5EF4-FFF2-40B4-BE49-F238E27FC236}">
                <a16:creationId xmlns:a16="http://schemas.microsoft.com/office/drawing/2014/main" id="{8A435DC8-26E2-5140-9607-734D5BABA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7038" y="117475"/>
            <a:ext cx="8466137" cy="647700"/>
          </a:xfrm>
        </p:spPr>
        <p:txBody>
          <a:bodyPr/>
          <a:lstStyle/>
          <a:p>
            <a:r>
              <a:rPr lang="it-IT" altLang="it-IT" sz="3800">
                <a:latin typeface="Arial" panose="020B0604020202020204" pitchFamily="34" charset="0"/>
                <a:cs typeface="Arial" panose="020B0604020202020204" pitchFamily="34" charset="0"/>
              </a:rPr>
              <a:t>Granulomi polmonari nella tubercolosi</a:t>
            </a:r>
          </a:p>
        </p:txBody>
      </p:sp>
      <p:pic>
        <p:nvPicPr>
          <p:cNvPr id="68610" name="Picture 6" descr="normal lung rx">
            <a:extLst>
              <a:ext uri="{FF2B5EF4-FFF2-40B4-BE49-F238E27FC236}">
                <a16:creationId xmlns:a16="http://schemas.microsoft.com/office/drawing/2014/main" id="{6A4F1913-CD2C-5544-B04C-B88AD3C02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96975"/>
            <a:ext cx="5940425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CasellaDiTesto 1">
            <a:extLst>
              <a:ext uri="{FF2B5EF4-FFF2-40B4-BE49-F238E27FC236}">
                <a16:creationId xmlns:a16="http://schemas.microsoft.com/office/drawing/2014/main" id="{1C37028E-5880-3340-95D7-CA74B0684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96975"/>
            <a:ext cx="2120900" cy="461963"/>
          </a:xfrm>
          <a:prstGeom prst="rect">
            <a:avLst/>
          </a:prstGeom>
          <a:solidFill>
            <a:srgbClr val="4D4D4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polmone sano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CD270A9-EE8A-9749-9350-167320C56493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1196975"/>
            <a:ext cx="6265862" cy="5400675"/>
            <a:chOff x="2843213" y="1196975"/>
            <a:chExt cx="6265862" cy="5400675"/>
          </a:xfrm>
        </p:grpSpPr>
        <p:pic>
          <p:nvPicPr>
            <p:cNvPr id="68613" name="Picture 5">
              <a:extLst>
                <a:ext uri="{FF2B5EF4-FFF2-40B4-BE49-F238E27FC236}">
                  <a16:creationId xmlns:a16="http://schemas.microsoft.com/office/drawing/2014/main" id="{F15E9E54-432E-1340-A11B-F0668DA80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13" y="1196975"/>
              <a:ext cx="6265862" cy="540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68614" name="CasellaDiTesto 5">
              <a:extLst>
                <a:ext uri="{FF2B5EF4-FFF2-40B4-BE49-F238E27FC236}">
                  <a16:creationId xmlns:a16="http://schemas.microsoft.com/office/drawing/2014/main" id="{16857B3B-19B8-054B-99DF-F6B4F73E21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801" y="1229978"/>
              <a:ext cx="4717115" cy="830870"/>
            </a:xfrm>
            <a:prstGeom prst="rect">
              <a:avLst/>
            </a:prstGeom>
            <a:solidFill>
              <a:srgbClr val="4D4D4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altLang="it-IT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polmone con addensamenti radio opachi (granulomi tubercolari)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16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Pulse">
  <a:themeElements>
    <a:clrScheme name="">
      <a:dk1>
        <a:srgbClr val="000066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66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5C"/>
      </a:accent6>
      <a:hlink>
        <a:srgbClr val="000066"/>
      </a:hlink>
      <a:folHlink>
        <a:srgbClr val="FFFF00"/>
      </a:folHlink>
    </a:clrScheme>
    <a:fontScheme name="2_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ulse">
  <a:themeElements>
    <a:clrScheme name="">
      <a:dk1>
        <a:srgbClr val="000066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66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5C"/>
      </a:accent6>
      <a:hlink>
        <a:srgbClr val="000066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uttura predefinita">
  <a:themeElements>
    <a:clrScheme name="3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1034</Words>
  <Application>Microsoft Macintosh PowerPoint</Application>
  <PresentationFormat>Presentazione su schermo (4:3)</PresentationFormat>
  <Paragraphs>154</Paragraphs>
  <Slides>23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23</vt:i4>
      </vt:variant>
    </vt:vector>
  </HeadingPairs>
  <TitlesOfParts>
    <vt:vector size="31" baseType="lpstr">
      <vt:lpstr>Arial</vt:lpstr>
      <vt:lpstr>Calibri</vt:lpstr>
      <vt:lpstr>CIDFont+F4</vt:lpstr>
      <vt:lpstr>Times</vt:lpstr>
      <vt:lpstr>Times New Roman</vt:lpstr>
      <vt:lpstr>2_Pulse</vt:lpstr>
      <vt:lpstr>Pulse</vt:lpstr>
      <vt:lpstr>3_Struttura predefinita</vt:lpstr>
      <vt:lpstr>Esiti dell’infiammazione acuta</vt:lpstr>
      <vt:lpstr>Infiammazione cronica</vt:lpstr>
      <vt:lpstr>Tipi cellulari presenti nella flogosi cronica</vt:lpstr>
      <vt:lpstr>Presentazione standard di PowerPoint</vt:lpstr>
      <vt:lpstr>(1) Cronicizzazione dell’infiammazione acuta</vt:lpstr>
      <vt:lpstr>Ulcere cutanee</vt:lpstr>
      <vt:lpstr>(2) In alcune patologie infiammatorie croniche la risposta acuta è moderata o assente  </vt:lpstr>
      <vt:lpstr>La flogosi cronica può manifestarsi come una reazione  granulomatosa</vt:lpstr>
      <vt:lpstr>Granulomi polmonari nella tubercolosi</vt:lpstr>
      <vt:lpstr>Presentazione standard di PowerPoint</vt:lpstr>
      <vt:lpstr>Esempi di patologie infiammatorie croniche granulomatose</vt:lpstr>
      <vt:lpstr>Che cos’è l’infiammazione ?</vt:lpstr>
      <vt:lpstr>Presentazione standard di PowerPoint</vt:lpstr>
      <vt:lpstr>Presentazione standard di PowerPoint</vt:lpstr>
      <vt:lpstr>Esempi di patologie caratterizzate da danno tissutale indotto dalle cellule infiammatorie</vt:lpstr>
      <vt:lpstr>Danno polmonare nella TBC</vt:lpstr>
      <vt:lpstr>Effetti sistemici dell’infiammazione</vt:lpstr>
      <vt:lpstr>Risposta sistemica all’infiammazione</vt:lpstr>
      <vt:lpstr>Effetti sistemici dell’infiammazione:      principali mediatori</vt:lpstr>
      <vt:lpstr>Risposte della fase acuta</vt:lpstr>
      <vt:lpstr>Patologie accompagnate da febbre</vt:lpstr>
      <vt:lpstr>Febbre: aumento anomalo della t corporea</vt:lpstr>
      <vt:lpstr>Aspetti positivi della febbre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Infiammazione cronica</dc:title>
  <dc:creator>RENZO MENEGAZZI</dc:creator>
  <cp:lastModifiedBy>RENZO MENEGAZZI</cp:lastModifiedBy>
  <cp:revision>8</cp:revision>
  <dcterms:created xsi:type="dcterms:W3CDTF">2020-05-13T07:47:35Z</dcterms:created>
  <dcterms:modified xsi:type="dcterms:W3CDTF">2020-05-14T10:22:42Z</dcterms:modified>
</cp:coreProperties>
</file>