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60" r:id="rId4"/>
    <p:sldId id="258" r:id="rId5"/>
    <p:sldId id="259" r:id="rId6"/>
    <p:sldId id="261" r:id="rId7"/>
    <p:sldId id="316" r:id="rId8"/>
    <p:sldId id="297" r:id="rId9"/>
    <p:sldId id="301" r:id="rId10"/>
    <p:sldId id="265" r:id="rId11"/>
    <p:sldId id="299" r:id="rId12"/>
    <p:sldId id="300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4" r:id="rId23"/>
    <p:sldId id="315" r:id="rId24"/>
    <p:sldId id="268" r:id="rId25"/>
    <p:sldId id="274" r:id="rId26"/>
    <p:sldId id="276" r:id="rId27"/>
    <p:sldId id="277" r:id="rId28"/>
    <p:sldId id="278" r:id="rId29"/>
    <p:sldId id="325" r:id="rId30"/>
    <p:sldId id="281" r:id="rId31"/>
    <p:sldId id="284" r:id="rId32"/>
    <p:sldId id="294" r:id="rId33"/>
    <p:sldId id="317" r:id="rId34"/>
    <p:sldId id="326" r:id="rId35"/>
    <p:sldId id="288" r:id="rId36"/>
    <p:sldId id="322" r:id="rId37"/>
    <p:sldId id="324" r:id="rId38"/>
    <p:sldId id="323" r:id="rId39"/>
    <p:sldId id="319" r:id="rId40"/>
    <p:sldId id="289" r:id="rId41"/>
    <p:sldId id="327" r:id="rId42"/>
    <p:sldId id="328" r:id="rId43"/>
    <p:sldId id="293" r:id="rId44"/>
    <p:sldId id="290" r:id="rId45"/>
    <p:sldId id="285" r:id="rId46"/>
    <p:sldId id="292" r:id="rId47"/>
    <p:sldId id="329" r:id="rId48"/>
    <p:sldId id="330" r:id="rId49"/>
    <p:sldId id="331" r:id="rId50"/>
    <p:sldId id="332" r:id="rId51"/>
    <p:sldId id="291" r:id="rId52"/>
    <p:sldId id="320" r:id="rId53"/>
    <p:sldId id="321" r:id="rId54"/>
    <p:sldId id="318" r:id="rId55"/>
    <p:sldId id="295" r:id="rId5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9900"/>
    <a:srgbClr val="FF0000"/>
    <a:srgbClr val="FFE6CD"/>
    <a:srgbClr val="E1FFE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92" autoAdjust="0"/>
    <p:restoredTop sz="94660"/>
  </p:normalViewPr>
  <p:slideViewPr>
    <p:cSldViewPr>
      <p:cViewPr varScale="1">
        <p:scale>
          <a:sx n="61" d="100"/>
          <a:sy n="61" d="100"/>
        </p:scale>
        <p:origin x="1736" y="60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11946"/>
    </p:cViewPr>
  </p:sorterViewPr>
  <p:notesViewPr>
    <p:cSldViewPr>
      <p:cViewPr varScale="1">
        <p:scale>
          <a:sx n="36" d="100"/>
          <a:sy n="36" d="100"/>
        </p:scale>
        <p:origin x="-215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57E3-9278-4A29-A9DF-6817DF09C66B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37D16-B3E4-4421-A2BC-FDDC788C9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44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37D16-B3E4-4421-A2BC-FDDC788C9FE2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66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095E-E3C1-4A26-9E39-0E4F8EA3DD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38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119A8-03BD-4E25-8C2C-81031BF430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99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6342-C1A1-4204-8552-38932BDE5A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53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B8AC3-8FEE-46CD-90FA-02864A1D0F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03FC4-6C25-44E3-A27C-941D6B20EF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53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9B7B-C1E5-4F8E-B606-B78ECBB313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87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67695-8079-4E7D-A769-8605B0A1FD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7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37BD-FD59-422A-996C-DFADD3B5BE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21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1326D-405B-464D-8A95-67186DF431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76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E8E5-7B3B-4CE1-966C-C17797B9F2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05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52457-441C-4620-906C-C35FCCD38C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6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8FDAF8-989E-4A54-9914-D6D0489677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10" Type="http://schemas.openxmlformats.org/officeDocument/2006/relationships/image" Target="../media/image21.png"/><Relationship Id="rId4" Type="http://schemas.openxmlformats.org/officeDocument/2006/relationships/image" Target="../media/image9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rosion-doctors.org/References/hydrogen.htm" TargetMode="External"/><Relationship Id="rId2" Type="http://schemas.openxmlformats.org/officeDocument/2006/relationships/hyperlink" Target="http://www.corrosion-doctors.org/References/Nernst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rrosion-doctors.org/Electrochem/Cell.htm" TargetMode="External"/><Relationship Id="rId5" Type="http://schemas.openxmlformats.org/officeDocument/2006/relationships/hyperlink" Target="http://www.corrosion-doctors.org/References/silver.htm" TargetMode="External"/><Relationship Id="rId4" Type="http://schemas.openxmlformats.org/officeDocument/2006/relationships/hyperlink" Target="http://www.corrosion-doctors.org/Modules/Modules.htm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1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15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39975" y="971896"/>
            <a:ext cx="431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Celle elettrochimiche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323850" y="1476721"/>
            <a:ext cx="84248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sistemi fatti di 2 conduttori metallici 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 </a:t>
            </a:r>
            <a:r>
              <a:rPr lang="it-IT" b="1">
                <a:solidFill>
                  <a:srgbClr val="0000FF"/>
                </a:solidFill>
              </a:rPr>
              <a:t>elettrodi</a:t>
            </a:r>
          </a:p>
          <a:p>
            <a:pPr eaLnBrk="1" hangingPunct="1">
              <a:spcBef>
                <a:spcPct val="50000"/>
              </a:spcBef>
            </a:pPr>
            <a:r>
              <a:rPr lang="it-IT"/>
              <a:t>in contatto con un conduttore ionico </a:t>
            </a:r>
            <a:r>
              <a:rPr lang="it-IT" b="1"/>
              <a:t>solido</a:t>
            </a:r>
            <a:r>
              <a:rPr lang="it-IT"/>
              <a:t> o </a:t>
            </a:r>
            <a:r>
              <a:rPr lang="it-IT" b="1">
                <a:solidFill>
                  <a:srgbClr val="FF6600"/>
                </a:solidFill>
              </a:rPr>
              <a:t>liquido</a:t>
            </a:r>
            <a:r>
              <a:rPr lang="it-IT"/>
              <a:t> 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 </a:t>
            </a:r>
            <a:r>
              <a:rPr lang="it-IT" b="1">
                <a:solidFill>
                  <a:srgbClr val="FF0066"/>
                </a:solidFill>
              </a:rPr>
              <a:t>elettrolita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323850" y="2988021"/>
            <a:ext cx="806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gli elettrodi possono stare nello stesso recipiente o in recipienti separati</a:t>
            </a:r>
          </a:p>
        </p:txBody>
      </p:sp>
      <p:pic>
        <p:nvPicPr>
          <p:cNvPr id="205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37309"/>
            <a:ext cx="21240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637309"/>
            <a:ext cx="16414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1476375" y="188913"/>
            <a:ext cx="619283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800" b="1" dirty="0"/>
              <a:t>INTERFASI ED ELETTRODI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200" dirty="0" smtClean="0">
                <a:solidFill>
                  <a:srgbClr val="FF0066"/>
                </a:solidFill>
              </a:rPr>
              <a:t>19.05.20</a:t>
            </a:r>
            <a:endParaRPr lang="it-IT" sz="1200" dirty="0">
              <a:solidFill>
                <a:srgbClr val="FF0066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1188" y="333375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Nell’interfase le proprietà variano da una fase all’altra.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11188" y="1196975"/>
            <a:ext cx="802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introdurre una lamina metallica                  grande varietà di condizioni sperimentali applicabili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284663" y="1341438"/>
            <a:ext cx="1016000" cy="114300"/>
          </a:xfrm>
          <a:prstGeom prst="rightArrow">
            <a:avLst>
              <a:gd name="adj1" fmla="val 50000"/>
              <a:gd name="adj2" fmla="val 2222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1188" y="25654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forze anisotrope sugli ioni e sul solvente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1188" y="335756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gli ioni non sono più distribuiti a caso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1188" y="4149725"/>
            <a:ext cx="446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si rompe l’elettroneutralità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11188" y="5013325"/>
            <a:ext cx="540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si genera una zona carica o elettrificata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animBg="1"/>
      <p:bldP spid="12293" grpId="0"/>
      <p:bldP spid="12294" grpId="0"/>
      <p:bldP spid="12295" grpId="0"/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2413" y="549275"/>
            <a:ext cx="7777162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Si può anche caricare dall’esterno la lamina metallica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il flusso di elettroni carica la lamina -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dalla soluzione vengono attratti ioni +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si genera una DP interfasale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65225" y="3716338"/>
            <a:ext cx="131763" cy="1944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314450" y="5661025"/>
            <a:ext cx="1662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314450" y="4652963"/>
            <a:ext cx="1662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314450" y="4652963"/>
            <a:ext cx="1662113" cy="1008062"/>
          </a:xfrm>
          <a:prstGeom prst="rect">
            <a:avLst/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581150" y="3141663"/>
            <a:ext cx="11303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781175" y="3068638"/>
            <a:ext cx="139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DP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976563" y="3716338"/>
            <a:ext cx="131762" cy="19446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1182688" y="3284538"/>
            <a:ext cx="398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2711450" y="3284538"/>
            <a:ext cx="398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1182688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3109913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15963" y="2924175"/>
            <a:ext cx="40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381125" y="4724400"/>
            <a:ext cx="59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+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775" y="4508500"/>
            <a:ext cx="59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+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247775" y="5157788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+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581150" y="5157788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+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581150" y="4724400"/>
            <a:ext cx="59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+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175000" y="2997200"/>
            <a:ext cx="59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+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511425" y="4724400"/>
            <a:ext cx="40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578100" y="5084763"/>
            <a:ext cx="400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644775" y="4508500"/>
            <a:ext cx="40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578100" y="4941888"/>
            <a:ext cx="400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2578100" y="5229225"/>
            <a:ext cx="40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4150" y="333375"/>
            <a:ext cx="850900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L’introduzione di una lamina genera un’interfase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gli ioni sentono forze anisotrope e si muovono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l’interfase non è neutra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ci può essere eccesso + o 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la lamina si carica di segno opposto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si genera una DP</a:t>
            </a:r>
          </a:p>
          <a:p>
            <a:pPr eaLnBrk="1" hangingPunct="1">
              <a:spcBef>
                <a:spcPct val="50000"/>
              </a:spcBef>
            </a:pPr>
            <a:endParaRPr lang="it-IT" sz="2800" b="1">
              <a:latin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11200" y="2638425"/>
            <a:ext cx="711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400" b="1">
              <a:latin typeface="Times New Roman" pitchFamily="18" charset="0"/>
            </a:endParaRPr>
          </a:p>
        </p:txBody>
      </p:sp>
      <p:pic>
        <p:nvPicPr>
          <p:cNvPr id="15363" name="Picture 3" descr="fi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266825"/>
            <a:ext cx="4611688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cqu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987550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49313" y="5300663"/>
            <a:ext cx="908050" cy="969962"/>
            <a:chOff x="1986" y="1117"/>
            <a:chExt cx="619" cy="611"/>
          </a:xfrm>
        </p:grpSpPr>
        <p:grpSp>
          <p:nvGrpSpPr>
            <p:cNvPr id="16444" name="Group 4"/>
            <p:cNvGrpSpPr>
              <a:grpSpLocks/>
            </p:cNvGrpSpPr>
            <p:nvPr/>
          </p:nvGrpSpPr>
          <p:grpSpPr bwMode="auto">
            <a:xfrm>
              <a:off x="2198" y="1296"/>
              <a:ext cx="228" cy="250"/>
              <a:chOff x="2337" y="403"/>
              <a:chExt cx="228" cy="250"/>
            </a:xfrm>
          </p:grpSpPr>
          <p:sp>
            <p:nvSpPr>
              <p:cNvPr id="16449" name="Oval 5"/>
              <p:cNvSpPr>
                <a:spLocks noChangeArrowheads="1"/>
              </p:cNvSpPr>
              <p:nvPr/>
            </p:nvSpPr>
            <p:spPr bwMode="auto">
              <a:xfrm>
                <a:off x="2349" y="436"/>
                <a:ext cx="181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450" name="Text Box 6"/>
              <p:cNvSpPr txBox="1">
                <a:spLocks noChangeArrowheads="1"/>
              </p:cNvSpPr>
              <p:nvPr/>
            </p:nvSpPr>
            <p:spPr bwMode="auto">
              <a:xfrm>
                <a:off x="2337" y="403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16445" name="Picture 7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" y="1536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6" name="Picture 8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" y="1117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7" name="Picture 9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" y="130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8" name="Picture 10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311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8" name="Picture 11" descr="acqu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700213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43088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acqu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62718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6682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5" descr="acqu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292600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Group 16"/>
          <p:cNvGrpSpPr>
            <a:grpSpLocks/>
          </p:cNvGrpSpPr>
          <p:nvPr/>
        </p:nvGrpSpPr>
        <p:grpSpPr bwMode="auto">
          <a:xfrm>
            <a:off x="849313" y="836613"/>
            <a:ext cx="908050" cy="969962"/>
            <a:chOff x="2420" y="1837"/>
            <a:chExt cx="619" cy="611"/>
          </a:xfrm>
        </p:grpSpPr>
        <p:sp>
          <p:nvSpPr>
            <p:cNvPr id="16438" name="Oval 17"/>
            <p:cNvSpPr>
              <a:spLocks noChangeArrowheads="1"/>
            </p:cNvSpPr>
            <p:nvPr/>
          </p:nvSpPr>
          <p:spPr bwMode="auto">
            <a:xfrm>
              <a:off x="2644" y="2049"/>
              <a:ext cx="181" cy="18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39" name="Text Box 18"/>
            <p:cNvSpPr txBox="1">
              <a:spLocks noChangeArrowheads="1"/>
            </p:cNvSpPr>
            <p:nvPr/>
          </p:nvSpPr>
          <p:spPr bwMode="auto">
            <a:xfrm>
              <a:off x="2632" y="2016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  <p:pic>
          <p:nvPicPr>
            <p:cNvPr id="16440" name="Picture 19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" y="2256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1" name="Picture 20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" y="1837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2" name="Picture 21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" y="202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3" name="Picture 22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" y="2031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4" name="Group 23"/>
          <p:cNvGrpSpPr>
            <a:grpSpLocks/>
          </p:cNvGrpSpPr>
          <p:nvPr/>
        </p:nvGrpSpPr>
        <p:grpSpPr bwMode="auto">
          <a:xfrm>
            <a:off x="915988" y="1773238"/>
            <a:ext cx="398462" cy="473075"/>
            <a:chOff x="2757" y="456"/>
            <a:chExt cx="272" cy="298"/>
          </a:xfrm>
        </p:grpSpPr>
        <p:sp>
          <p:nvSpPr>
            <p:cNvPr id="16436" name="Oval 24"/>
            <p:cNvSpPr>
              <a:spLocks noChangeArrowheads="1"/>
            </p:cNvSpPr>
            <p:nvPr/>
          </p:nvSpPr>
          <p:spPr bwMode="auto">
            <a:xfrm>
              <a:off x="2757" y="482"/>
              <a:ext cx="272" cy="27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37" name="Text Box 25"/>
            <p:cNvSpPr txBox="1">
              <a:spLocks noChangeArrowheads="1"/>
            </p:cNvSpPr>
            <p:nvPr/>
          </p:nvSpPr>
          <p:spPr bwMode="auto">
            <a:xfrm>
              <a:off x="2812" y="456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pic>
        <p:nvPicPr>
          <p:cNvPr id="16395" name="Picture 26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2924175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6" name="Group 27"/>
          <p:cNvGrpSpPr>
            <a:grpSpLocks/>
          </p:cNvGrpSpPr>
          <p:nvPr/>
        </p:nvGrpSpPr>
        <p:grpSpPr bwMode="auto">
          <a:xfrm>
            <a:off x="849313" y="4508500"/>
            <a:ext cx="398462" cy="473075"/>
            <a:chOff x="2757" y="456"/>
            <a:chExt cx="272" cy="298"/>
          </a:xfrm>
        </p:grpSpPr>
        <p:sp>
          <p:nvSpPr>
            <p:cNvPr id="16434" name="Oval 28"/>
            <p:cNvSpPr>
              <a:spLocks noChangeArrowheads="1"/>
            </p:cNvSpPr>
            <p:nvPr/>
          </p:nvSpPr>
          <p:spPr bwMode="auto">
            <a:xfrm>
              <a:off x="2757" y="482"/>
              <a:ext cx="272" cy="27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35" name="Text Box 29"/>
            <p:cNvSpPr txBox="1">
              <a:spLocks noChangeArrowheads="1"/>
            </p:cNvSpPr>
            <p:nvPr/>
          </p:nvSpPr>
          <p:spPr bwMode="auto">
            <a:xfrm>
              <a:off x="2812" y="456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pic>
        <p:nvPicPr>
          <p:cNvPr id="16397" name="Picture 30" descr="acqua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941888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1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73688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9" name="Group 32"/>
          <p:cNvGrpSpPr>
            <a:grpSpLocks/>
          </p:cNvGrpSpPr>
          <p:nvPr/>
        </p:nvGrpSpPr>
        <p:grpSpPr bwMode="auto">
          <a:xfrm>
            <a:off x="849313" y="3357563"/>
            <a:ext cx="1022350" cy="1042987"/>
            <a:chOff x="1079" y="1887"/>
            <a:chExt cx="697" cy="657"/>
          </a:xfrm>
        </p:grpSpPr>
        <p:pic>
          <p:nvPicPr>
            <p:cNvPr id="16426" name="Picture 33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1887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27" name="Group 34"/>
            <p:cNvGrpSpPr>
              <a:grpSpLocks/>
            </p:cNvGrpSpPr>
            <p:nvPr/>
          </p:nvGrpSpPr>
          <p:grpSpPr bwMode="auto">
            <a:xfrm>
              <a:off x="1291" y="2112"/>
              <a:ext cx="228" cy="250"/>
              <a:chOff x="2337" y="403"/>
              <a:chExt cx="228" cy="250"/>
            </a:xfrm>
          </p:grpSpPr>
          <p:sp>
            <p:nvSpPr>
              <p:cNvPr id="16432" name="Oval 35"/>
              <p:cNvSpPr>
                <a:spLocks noChangeArrowheads="1"/>
              </p:cNvSpPr>
              <p:nvPr/>
            </p:nvSpPr>
            <p:spPr bwMode="auto">
              <a:xfrm>
                <a:off x="2349" y="436"/>
                <a:ext cx="181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433" name="Text Box 36"/>
              <p:cNvSpPr txBox="1">
                <a:spLocks noChangeArrowheads="1"/>
              </p:cNvSpPr>
              <p:nvPr/>
            </p:nvSpPr>
            <p:spPr bwMode="auto">
              <a:xfrm>
                <a:off x="2337" y="403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16428" name="Picture 37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" y="2352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9" name="Picture 38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" y="1933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0" name="Picture 39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2120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1" name="Picture 40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" y="212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0" name="Group 41"/>
          <p:cNvGrpSpPr>
            <a:grpSpLocks/>
          </p:cNvGrpSpPr>
          <p:nvPr/>
        </p:nvGrpSpPr>
        <p:grpSpPr bwMode="auto">
          <a:xfrm>
            <a:off x="915988" y="2349500"/>
            <a:ext cx="839787" cy="895350"/>
            <a:chOff x="4052" y="2224"/>
            <a:chExt cx="573" cy="564"/>
          </a:xfrm>
        </p:grpSpPr>
        <p:grpSp>
          <p:nvGrpSpPr>
            <p:cNvPr id="16418" name="Group 42"/>
            <p:cNvGrpSpPr>
              <a:grpSpLocks/>
            </p:cNvGrpSpPr>
            <p:nvPr/>
          </p:nvGrpSpPr>
          <p:grpSpPr bwMode="auto">
            <a:xfrm rot="-1557576">
              <a:off x="4227" y="2379"/>
              <a:ext cx="228" cy="214"/>
              <a:chOff x="2336" y="403"/>
              <a:chExt cx="228" cy="214"/>
            </a:xfrm>
          </p:grpSpPr>
          <p:sp>
            <p:nvSpPr>
              <p:cNvPr id="16424" name="Oval 43"/>
              <p:cNvSpPr>
                <a:spLocks noChangeArrowheads="1"/>
              </p:cNvSpPr>
              <p:nvPr/>
            </p:nvSpPr>
            <p:spPr bwMode="auto">
              <a:xfrm>
                <a:off x="2349" y="436"/>
                <a:ext cx="181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425" name="Text Box 44"/>
              <p:cNvSpPr txBox="1">
                <a:spLocks noChangeArrowheads="1"/>
              </p:cNvSpPr>
              <p:nvPr/>
            </p:nvSpPr>
            <p:spPr bwMode="auto">
              <a:xfrm>
                <a:off x="2336" y="403"/>
                <a:ext cx="2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16419" name="Picture 45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7576">
              <a:off x="4319" y="2596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0" name="Picture 46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7576">
              <a:off x="4126" y="2224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1" name="Picture 47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7576">
              <a:off x="4433" y="2298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2" name="Picture 48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7576">
              <a:off x="4052" y="2491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3" name="Text Box 49"/>
            <p:cNvSpPr txBox="1">
              <a:spLocks noChangeArrowheads="1"/>
            </p:cNvSpPr>
            <p:nvPr/>
          </p:nvSpPr>
          <p:spPr bwMode="auto">
            <a:xfrm>
              <a:off x="4234" y="2350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+</a:t>
              </a:r>
            </a:p>
          </p:txBody>
        </p:sp>
      </p:grpSp>
      <p:pic>
        <p:nvPicPr>
          <p:cNvPr id="16401" name="Picture 50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2565400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51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989138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52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3213100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53" descr="acqu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347913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54" descr="acqua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60177">
            <a:off x="1247775" y="4652963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55" descr="acqu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2112963" y="58054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56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2419350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57"/>
          <p:cNvSpPr>
            <a:spLocks noChangeArrowheads="1"/>
          </p:cNvSpPr>
          <p:nvPr/>
        </p:nvSpPr>
        <p:spPr bwMode="auto">
          <a:xfrm>
            <a:off x="582613" y="260350"/>
            <a:ext cx="266700" cy="633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09" name="Text Box 58"/>
          <p:cNvSpPr txBox="1">
            <a:spLocks noChangeArrowheads="1"/>
          </p:cNvSpPr>
          <p:nvPr/>
        </p:nvSpPr>
        <p:spPr bwMode="auto">
          <a:xfrm>
            <a:off x="252413" y="1268413"/>
            <a:ext cx="252412" cy="50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endParaRPr lang="it-IT" sz="2800" b="1">
              <a:latin typeface="Times New Roman" pitchFamily="18" charset="0"/>
            </a:endParaRPr>
          </a:p>
        </p:txBody>
      </p:sp>
      <p:pic>
        <p:nvPicPr>
          <p:cNvPr id="16410" name="Picture 59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92417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60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213100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61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371792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62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3502025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6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341438"/>
            <a:ext cx="33909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5" name="Picture 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221163"/>
            <a:ext cx="1528763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Text Box 65"/>
          <p:cNvSpPr txBox="1">
            <a:spLocks noChangeArrowheads="1"/>
          </p:cNvSpPr>
          <p:nvPr/>
        </p:nvSpPr>
        <p:spPr bwMode="auto">
          <a:xfrm>
            <a:off x="2046288" y="0"/>
            <a:ext cx="6845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situazione: eccesso di carica all’elettrodo, esempio +</a:t>
            </a:r>
          </a:p>
        </p:txBody>
      </p:sp>
      <p:sp>
        <p:nvSpPr>
          <p:cNvPr id="16417" name="Text Box 66"/>
          <p:cNvSpPr txBox="1">
            <a:spLocks noChangeArrowheads="1"/>
          </p:cNvSpPr>
          <p:nvPr/>
        </p:nvSpPr>
        <p:spPr bwMode="auto">
          <a:xfrm>
            <a:off x="3641725" y="5805488"/>
            <a:ext cx="3455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nel bulk H</a:t>
            </a:r>
            <a:r>
              <a:rPr lang="it-IT" sz="2800" b="1" baseline="-25000">
                <a:latin typeface="Times New Roman" pitchFamily="18" charset="0"/>
              </a:rPr>
              <a:t>2</a:t>
            </a:r>
            <a:r>
              <a:rPr lang="it-IT" sz="2800" b="1">
                <a:latin typeface="Times New Roman" pitchFamily="18" charset="0"/>
              </a:rPr>
              <a:t>O ordinata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4666" y="389805"/>
            <a:ext cx="850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Times New Roman" pitchFamily="18" charset="0"/>
              </a:rPr>
              <a:t>L’ELETTROLITA INDUCE UNA SEPARAZIONE DI CARICHE SUL METALLO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14666" y="1475655"/>
            <a:ext cx="7215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Times New Roman" pitchFamily="18" charset="0"/>
              </a:rPr>
              <a:t>METALLO È FATTO DI 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>
                <a:latin typeface="Times New Roman" pitchFamily="18" charset="0"/>
              </a:rPr>
              <a:t>+ IMMOBILIZZATE 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>
                <a:latin typeface="Times New Roman" pitchFamily="18" charset="0"/>
              </a:rPr>
              <a:t>- ELETTRONI MOBILI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14666" y="3018705"/>
            <a:ext cx="72151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Times New Roman" pitchFamily="18" charset="0"/>
              </a:rPr>
              <a:t>PER INDUZIONE SI GENERA Q SU </a:t>
            </a:r>
            <a:r>
              <a:rPr lang="it-IT" dirty="0" smtClean="0">
                <a:latin typeface="Times New Roman" pitchFamily="18" charset="0"/>
              </a:rPr>
              <a:t>Metallo. </a:t>
            </a:r>
            <a:endParaRPr lang="it-IT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dirty="0" err="1">
                <a:latin typeface="Times New Roman" pitchFamily="18" charset="0"/>
              </a:rPr>
              <a:t>Q</a:t>
            </a:r>
            <a:r>
              <a:rPr lang="it-IT" baseline="-25000" dirty="0" err="1">
                <a:latin typeface="Times New Roman" pitchFamily="18" charset="0"/>
              </a:rPr>
              <a:t>M</a:t>
            </a:r>
            <a:r>
              <a:rPr lang="it-IT" dirty="0">
                <a:latin typeface="Times New Roman" pitchFamily="18" charset="0"/>
              </a:rPr>
              <a:t> = -</a:t>
            </a:r>
            <a:r>
              <a:rPr lang="it-IT" dirty="0" err="1">
                <a:latin typeface="Times New Roman" pitchFamily="18" charset="0"/>
              </a:rPr>
              <a:t>Q</a:t>
            </a:r>
            <a:r>
              <a:rPr lang="it-IT" baseline="-25000" dirty="0" err="1">
                <a:latin typeface="Times New Roman" pitchFamily="18" charset="0"/>
              </a:rPr>
              <a:t>E</a:t>
            </a:r>
            <a:endParaRPr lang="it-IT" baseline="-25000" dirty="0">
              <a:latin typeface="Times New Roman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14666" y="4091855"/>
            <a:ext cx="711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Times New Roman" pitchFamily="18" charset="0"/>
              </a:rPr>
              <a:t>TRA DUE CARICHE SEPARATE SI GENERA UNA </a:t>
            </a:r>
            <a:r>
              <a:rPr lang="it-IT" dirty="0" err="1">
                <a:latin typeface="Times New Roman" pitchFamily="18" charset="0"/>
              </a:rPr>
              <a:t>DP</a:t>
            </a:r>
            <a:r>
              <a:rPr lang="it-IT" dirty="0">
                <a:latin typeface="Times New Roman" pitchFamily="18" charset="0"/>
              </a:rPr>
              <a:t> E QUINDI UN E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14666" y="4941168"/>
            <a:ext cx="87074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>
                <a:latin typeface="Times New Roman" pitchFamily="18" charset="0"/>
              </a:rPr>
              <a:t>SI FORMA </a:t>
            </a:r>
          </a:p>
          <a:p>
            <a:pPr>
              <a:spcBef>
                <a:spcPct val="50000"/>
              </a:spcBef>
              <a:defRPr/>
            </a:pPr>
            <a:r>
              <a:rPr lang="it-IT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DOPPIO STRATO ELETTRICO </a:t>
            </a:r>
            <a:r>
              <a:rPr lang="it-IT">
                <a:latin typeface="Times New Roman" pitchFamily="18" charset="0"/>
              </a:rPr>
              <a:t>O </a:t>
            </a:r>
            <a:r>
              <a:rPr lang="it-IT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INTERFASE ELETTRIFICATA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0"/>
      <p:bldP spid="54277" grpId="0"/>
      <p:bldP spid="542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628650"/>
            <a:ext cx="432244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>
                <a:latin typeface="Times New Roman" pitchFamily="18" charset="0"/>
              </a:rPr>
              <a:t>PER </a:t>
            </a:r>
            <a:r>
              <a:rPr lang="it-IT" b="1" dirty="0" err="1">
                <a:latin typeface="Times New Roman" pitchFamily="18" charset="0"/>
              </a:rPr>
              <a:t>DP</a:t>
            </a:r>
            <a:r>
              <a:rPr lang="it-IT" b="1" dirty="0">
                <a:latin typeface="Times New Roman" pitchFamily="18" charset="0"/>
              </a:rPr>
              <a:t> = 1 V e </a:t>
            </a:r>
            <a:r>
              <a:rPr lang="it-IT" sz="2400" b="1" dirty="0">
                <a:latin typeface="Times New Roman" pitchFamily="18" charset="0"/>
              </a:rPr>
              <a:t>SPESSORE</a:t>
            </a:r>
            <a:r>
              <a:rPr lang="it-IT" b="1" dirty="0">
                <a:latin typeface="Times New Roman" pitchFamily="18" charset="0"/>
              </a:rPr>
              <a:t>  10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Å</a:t>
            </a:r>
            <a:endParaRPr lang="it-IT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b="1" dirty="0">
                <a:latin typeface="Times New Roman" pitchFamily="18" charset="0"/>
              </a:rPr>
              <a:t>E = </a:t>
            </a:r>
            <a:r>
              <a:rPr lang="it-IT" b="1" dirty="0" err="1">
                <a:latin typeface="Times New Roman" pitchFamily="18" charset="0"/>
              </a:rPr>
              <a:t>10</a:t>
            </a:r>
            <a:r>
              <a:rPr lang="it-IT" b="1" baseline="30000" dirty="0" err="1">
                <a:latin typeface="Times New Roman" pitchFamily="18" charset="0"/>
              </a:rPr>
              <a:t>7</a:t>
            </a:r>
            <a:r>
              <a:rPr lang="it-IT" b="1" dirty="0" err="1">
                <a:latin typeface="Times New Roman" pitchFamily="18" charset="0"/>
              </a:rPr>
              <a:t>V</a:t>
            </a:r>
            <a:r>
              <a:rPr lang="it-IT" b="1" dirty="0">
                <a:latin typeface="Times New Roman" pitchFamily="18" charset="0"/>
              </a:rPr>
              <a:t> </a:t>
            </a:r>
            <a:r>
              <a:rPr lang="it-IT" b="1" dirty="0" err="1">
                <a:latin typeface="Times New Roman" pitchFamily="18" charset="0"/>
              </a:rPr>
              <a:t>cm</a:t>
            </a:r>
            <a:r>
              <a:rPr lang="it-IT" b="1" baseline="30000" dirty="0" err="1">
                <a:latin typeface="Times New Roman" pitchFamily="18" charset="0"/>
              </a:rPr>
              <a:t>-1</a:t>
            </a:r>
            <a:endParaRPr lang="it-IT" b="1" baseline="30000" dirty="0">
              <a:latin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14400" y="5327650"/>
            <a:ext cx="783406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>
                <a:latin typeface="Times New Roman" pitchFamily="18" charset="0"/>
              </a:rPr>
              <a:t>la </a:t>
            </a:r>
            <a:r>
              <a:rPr lang="it-IT" b="1" dirty="0" err="1">
                <a:solidFill>
                  <a:srgbClr val="FF0000"/>
                </a:solidFill>
                <a:latin typeface="Times New Roman" pitchFamily="18" charset="0"/>
              </a:rPr>
              <a:t>DP</a:t>
            </a:r>
            <a:r>
              <a:rPr lang="it-IT" b="1" dirty="0">
                <a:latin typeface="Times New Roman" pitchFamily="18" charset="0"/>
              </a:rPr>
              <a:t> E SI GENERA SEMPRE SE È PRESENTE UN’INTERFASE</a:t>
            </a:r>
          </a:p>
        </p:txBody>
      </p:sp>
      <p:pic>
        <p:nvPicPr>
          <p:cNvPr id="18436" name="Picture 4" descr="fi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714500"/>
            <a:ext cx="32543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24128" y="628650"/>
            <a:ext cx="12508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E = V/d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473076" y="2372220"/>
            <a:ext cx="1665528" cy="1565574"/>
          </a:xfrm>
          <a:custGeom>
            <a:avLst/>
            <a:gdLst>
              <a:gd name="connsiteX0" fmla="*/ 22033 w 1498294"/>
              <a:gd name="connsiteY0" fmla="*/ 452870 h 1565574"/>
              <a:gd name="connsiteX1" fmla="*/ 22033 w 1498294"/>
              <a:gd name="connsiteY1" fmla="*/ 1047781 h 1565574"/>
              <a:gd name="connsiteX2" fmla="*/ 55084 w 1498294"/>
              <a:gd name="connsiteY2" fmla="*/ 1157949 h 1565574"/>
              <a:gd name="connsiteX3" fmla="*/ 66101 w 1498294"/>
              <a:gd name="connsiteY3" fmla="*/ 1191000 h 1565574"/>
              <a:gd name="connsiteX4" fmla="*/ 77118 w 1498294"/>
              <a:gd name="connsiteY4" fmla="*/ 1235067 h 1565574"/>
              <a:gd name="connsiteX5" fmla="*/ 165253 w 1498294"/>
              <a:gd name="connsiteY5" fmla="*/ 1334219 h 1565574"/>
              <a:gd name="connsiteX6" fmla="*/ 253388 w 1498294"/>
              <a:gd name="connsiteY6" fmla="*/ 1411337 h 1565574"/>
              <a:gd name="connsiteX7" fmla="*/ 308472 w 1498294"/>
              <a:gd name="connsiteY7" fmla="*/ 1455405 h 1565574"/>
              <a:gd name="connsiteX8" fmla="*/ 462708 w 1498294"/>
              <a:gd name="connsiteY8" fmla="*/ 1543540 h 1565574"/>
              <a:gd name="connsiteX9" fmla="*/ 539826 w 1498294"/>
              <a:gd name="connsiteY9" fmla="*/ 1565574 h 1565574"/>
              <a:gd name="connsiteX10" fmla="*/ 716096 w 1498294"/>
              <a:gd name="connsiteY10" fmla="*/ 1554557 h 1565574"/>
              <a:gd name="connsiteX11" fmla="*/ 760164 w 1498294"/>
              <a:gd name="connsiteY11" fmla="*/ 1543540 h 1565574"/>
              <a:gd name="connsiteX12" fmla="*/ 848299 w 1498294"/>
              <a:gd name="connsiteY12" fmla="*/ 1499472 h 1565574"/>
              <a:gd name="connsiteX13" fmla="*/ 881349 w 1498294"/>
              <a:gd name="connsiteY13" fmla="*/ 1477439 h 1565574"/>
              <a:gd name="connsiteX14" fmla="*/ 914400 w 1498294"/>
              <a:gd name="connsiteY14" fmla="*/ 1466422 h 1565574"/>
              <a:gd name="connsiteX15" fmla="*/ 958467 w 1498294"/>
              <a:gd name="connsiteY15" fmla="*/ 1444388 h 1565574"/>
              <a:gd name="connsiteX16" fmla="*/ 991518 w 1498294"/>
              <a:gd name="connsiteY16" fmla="*/ 1422354 h 1565574"/>
              <a:gd name="connsiteX17" fmla="*/ 1024568 w 1498294"/>
              <a:gd name="connsiteY17" fmla="*/ 1411337 h 1565574"/>
              <a:gd name="connsiteX18" fmla="*/ 1057619 w 1498294"/>
              <a:gd name="connsiteY18" fmla="*/ 1389304 h 1565574"/>
              <a:gd name="connsiteX19" fmla="*/ 1145754 w 1498294"/>
              <a:gd name="connsiteY19" fmla="*/ 1323202 h 1565574"/>
              <a:gd name="connsiteX20" fmla="*/ 1244906 w 1498294"/>
              <a:gd name="connsiteY20" fmla="*/ 1257101 h 1565574"/>
              <a:gd name="connsiteX21" fmla="*/ 1277956 w 1498294"/>
              <a:gd name="connsiteY21" fmla="*/ 1235067 h 1565574"/>
              <a:gd name="connsiteX22" fmla="*/ 1311007 w 1498294"/>
              <a:gd name="connsiteY22" fmla="*/ 1168966 h 1565574"/>
              <a:gd name="connsiteX23" fmla="*/ 1333041 w 1498294"/>
              <a:gd name="connsiteY23" fmla="*/ 1135916 h 1565574"/>
              <a:gd name="connsiteX24" fmla="*/ 1344058 w 1498294"/>
              <a:gd name="connsiteY24" fmla="*/ 1102865 h 1565574"/>
              <a:gd name="connsiteX25" fmla="*/ 1377108 w 1498294"/>
              <a:gd name="connsiteY25" fmla="*/ 1069814 h 1565574"/>
              <a:gd name="connsiteX26" fmla="*/ 1399142 w 1498294"/>
              <a:gd name="connsiteY26" fmla="*/ 1036764 h 1565574"/>
              <a:gd name="connsiteX27" fmla="*/ 1410159 w 1498294"/>
              <a:gd name="connsiteY27" fmla="*/ 1003713 h 1565574"/>
              <a:gd name="connsiteX28" fmla="*/ 1454226 w 1498294"/>
              <a:gd name="connsiteY28" fmla="*/ 937612 h 1565574"/>
              <a:gd name="connsiteX29" fmla="*/ 1476260 w 1498294"/>
              <a:gd name="connsiteY29" fmla="*/ 871511 h 1565574"/>
              <a:gd name="connsiteX30" fmla="*/ 1487277 w 1498294"/>
              <a:gd name="connsiteY30" fmla="*/ 838460 h 1565574"/>
              <a:gd name="connsiteX31" fmla="*/ 1498294 w 1498294"/>
              <a:gd name="connsiteY31" fmla="*/ 805410 h 1565574"/>
              <a:gd name="connsiteX32" fmla="*/ 1487277 w 1498294"/>
              <a:gd name="connsiteY32" fmla="*/ 485920 h 1565574"/>
              <a:gd name="connsiteX33" fmla="*/ 1465243 w 1498294"/>
              <a:gd name="connsiteY33" fmla="*/ 397786 h 1565574"/>
              <a:gd name="connsiteX34" fmla="*/ 1421176 w 1498294"/>
              <a:gd name="connsiteY34" fmla="*/ 331684 h 1565574"/>
              <a:gd name="connsiteX35" fmla="*/ 1410159 w 1498294"/>
              <a:gd name="connsiteY35" fmla="*/ 298634 h 1565574"/>
              <a:gd name="connsiteX36" fmla="*/ 1355074 w 1498294"/>
              <a:gd name="connsiteY36" fmla="*/ 232533 h 1565574"/>
              <a:gd name="connsiteX37" fmla="*/ 1333041 w 1498294"/>
              <a:gd name="connsiteY37" fmla="*/ 199482 h 1565574"/>
              <a:gd name="connsiteX38" fmla="*/ 1266940 w 1498294"/>
              <a:gd name="connsiteY38" fmla="*/ 155414 h 1565574"/>
              <a:gd name="connsiteX39" fmla="*/ 1233889 w 1498294"/>
              <a:gd name="connsiteY39" fmla="*/ 133381 h 1565574"/>
              <a:gd name="connsiteX40" fmla="*/ 1145754 w 1498294"/>
              <a:gd name="connsiteY40" fmla="*/ 78296 h 1565574"/>
              <a:gd name="connsiteX41" fmla="*/ 1112703 w 1498294"/>
              <a:gd name="connsiteY41" fmla="*/ 67280 h 1565574"/>
              <a:gd name="connsiteX42" fmla="*/ 1079653 w 1498294"/>
              <a:gd name="connsiteY42" fmla="*/ 56263 h 1565574"/>
              <a:gd name="connsiteX43" fmla="*/ 1024568 w 1498294"/>
              <a:gd name="connsiteY43" fmla="*/ 45246 h 1565574"/>
              <a:gd name="connsiteX44" fmla="*/ 980501 w 1498294"/>
              <a:gd name="connsiteY44" fmla="*/ 34229 h 1565574"/>
              <a:gd name="connsiteX45" fmla="*/ 903383 w 1498294"/>
              <a:gd name="connsiteY45" fmla="*/ 23212 h 1565574"/>
              <a:gd name="connsiteX46" fmla="*/ 870332 w 1498294"/>
              <a:gd name="connsiteY46" fmla="*/ 12195 h 1565574"/>
              <a:gd name="connsiteX47" fmla="*/ 616944 w 1498294"/>
              <a:gd name="connsiteY47" fmla="*/ 12195 h 1565574"/>
              <a:gd name="connsiteX48" fmla="*/ 550843 w 1498294"/>
              <a:gd name="connsiteY48" fmla="*/ 34229 h 1565574"/>
              <a:gd name="connsiteX49" fmla="*/ 506776 w 1498294"/>
              <a:gd name="connsiteY49" fmla="*/ 45246 h 1565574"/>
              <a:gd name="connsiteX50" fmla="*/ 440674 w 1498294"/>
              <a:gd name="connsiteY50" fmla="*/ 67280 h 1565574"/>
              <a:gd name="connsiteX51" fmla="*/ 407624 w 1498294"/>
              <a:gd name="connsiteY51" fmla="*/ 78296 h 1565574"/>
              <a:gd name="connsiteX52" fmla="*/ 374573 w 1498294"/>
              <a:gd name="connsiteY52" fmla="*/ 89313 h 1565574"/>
              <a:gd name="connsiteX53" fmla="*/ 341523 w 1498294"/>
              <a:gd name="connsiteY53" fmla="*/ 111347 h 1565574"/>
              <a:gd name="connsiteX54" fmla="*/ 275421 w 1498294"/>
              <a:gd name="connsiteY54" fmla="*/ 133381 h 1565574"/>
              <a:gd name="connsiteX55" fmla="*/ 209320 w 1498294"/>
              <a:gd name="connsiteY55" fmla="*/ 177448 h 1565574"/>
              <a:gd name="connsiteX56" fmla="*/ 176270 w 1498294"/>
              <a:gd name="connsiteY56" fmla="*/ 188465 h 1565574"/>
              <a:gd name="connsiteX57" fmla="*/ 110168 w 1498294"/>
              <a:gd name="connsiteY57" fmla="*/ 232533 h 1565574"/>
              <a:gd name="connsiteX58" fmla="*/ 77118 w 1498294"/>
              <a:gd name="connsiteY58" fmla="*/ 254566 h 1565574"/>
              <a:gd name="connsiteX59" fmla="*/ 33050 w 1498294"/>
              <a:gd name="connsiteY59" fmla="*/ 320667 h 1565574"/>
              <a:gd name="connsiteX60" fmla="*/ 11017 w 1498294"/>
              <a:gd name="connsiteY60" fmla="*/ 386769 h 1565574"/>
              <a:gd name="connsiteX61" fmla="*/ 0 w 1498294"/>
              <a:gd name="connsiteY61" fmla="*/ 419819 h 1565574"/>
              <a:gd name="connsiteX62" fmla="*/ 22033 w 1498294"/>
              <a:gd name="connsiteY62" fmla="*/ 452870 h 156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498294" h="1565574">
                <a:moveTo>
                  <a:pt x="22033" y="452870"/>
                </a:moveTo>
                <a:cubicBezTo>
                  <a:pt x="-8639" y="698263"/>
                  <a:pt x="2953" y="570772"/>
                  <a:pt x="22033" y="1047781"/>
                </a:cubicBezTo>
                <a:cubicBezTo>
                  <a:pt x="22790" y="1066701"/>
                  <a:pt x="52641" y="1150621"/>
                  <a:pt x="55084" y="1157949"/>
                </a:cubicBezTo>
                <a:cubicBezTo>
                  <a:pt x="58756" y="1168966"/>
                  <a:pt x="63284" y="1179734"/>
                  <a:pt x="66101" y="1191000"/>
                </a:cubicBezTo>
                <a:cubicBezTo>
                  <a:pt x="69773" y="1205689"/>
                  <a:pt x="71154" y="1221150"/>
                  <a:pt x="77118" y="1235067"/>
                </a:cubicBezTo>
                <a:cubicBezTo>
                  <a:pt x="91863" y="1269471"/>
                  <a:pt x="147620" y="1316586"/>
                  <a:pt x="165253" y="1334219"/>
                </a:cubicBezTo>
                <a:cubicBezTo>
                  <a:pt x="222306" y="1391273"/>
                  <a:pt x="192698" y="1365821"/>
                  <a:pt x="253388" y="1411337"/>
                </a:cubicBezTo>
                <a:cubicBezTo>
                  <a:pt x="294098" y="1472404"/>
                  <a:pt x="252129" y="1424103"/>
                  <a:pt x="308472" y="1455405"/>
                </a:cubicBezTo>
                <a:cubicBezTo>
                  <a:pt x="362114" y="1485206"/>
                  <a:pt x="400239" y="1527923"/>
                  <a:pt x="462708" y="1543540"/>
                </a:cubicBezTo>
                <a:cubicBezTo>
                  <a:pt x="518042" y="1557373"/>
                  <a:pt x="492412" y="1549769"/>
                  <a:pt x="539826" y="1565574"/>
                </a:cubicBezTo>
                <a:cubicBezTo>
                  <a:pt x="598583" y="1561902"/>
                  <a:pt x="657517" y="1560415"/>
                  <a:pt x="716096" y="1554557"/>
                </a:cubicBezTo>
                <a:cubicBezTo>
                  <a:pt x="731162" y="1553050"/>
                  <a:pt x="746621" y="1550312"/>
                  <a:pt x="760164" y="1543540"/>
                </a:cubicBezTo>
                <a:cubicBezTo>
                  <a:pt x="872525" y="1487359"/>
                  <a:pt x="740089" y="1526525"/>
                  <a:pt x="848299" y="1499472"/>
                </a:cubicBezTo>
                <a:cubicBezTo>
                  <a:pt x="859316" y="1492128"/>
                  <a:pt x="869506" y="1483360"/>
                  <a:pt x="881349" y="1477439"/>
                </a:cubicBezTo>
                <a:cubicBezTo>
                  <a:pt x="891736" y="1472246"/>
                  <a:pt x="903726" y="1470997"/>
                  <a:pt x="914400" y="1466422"/>
                </a:cubicBezTo>
                <a:cubicBezTo>
                  <a:pt x="929495" y="1459953"/>
                  <a:pt x="944208" y="1452536"/>
                  <a:pt x="958467" y="1444388"/>
                </a:cubicBezTo>
                <a:cubicBezTo>
                  <a:pt x="969963" y="1437819"/>
                  <a:pt x="979675" y="1428276"/>
                  <a:pt x="991518" y="1422354"/>
                </a:cubicBezTo>
                <a:cubicBezTo>
                  <a:pt x="1001905" y="1417161"/>
                  <a:pt x="1014181" y="1416530"/>
                  <a:pt x="1024568" y="1411337"/>
                </a:cubicBezTo>
                <a:cubicBezTo>
                  <a:pt x="1036411" y="1405416"/>
                  <a:pt x="1046911" y="1397092"/>
                  <a:pt x="1057619" y="1389304"/>
                </a:cubicBezTo>
                <a:cubicBezTo>
                  <a:pt x="1087318" y="1367705"/>
                  <a:pt x="1115198" y="1343572"/>
                  <a:pt x="1145754" y="1323202"/>
                </a:cubicBezTo>
                <a:lnTo>
                  <a:pt x="1244906" y="1257101"/>
                </a:lnTo>
                <a:lnTo>
                  <a:pt x="1277956" y="1235067"/>
                </a:lnTo>
                <a:cubicBezTo>
                  <a:pt x="1341102" y="1140351"/>
                  <a:pt x="1265395" y="1260189"/>
                  <a:pt x="1311007" y="1168966"/>
                </a:cubicBezTo>
                <a:cubicBezTo>
                  <a:pt x="1316928" y="1157123"/>
                  <a:pt x="1325696" y="1146933"/>
                  <a:pt x="1333041" y="1135916"/>
                </a:cubicBezTo>
                <a:cubicBezTo>
                  <a:pt x="1336713" y="1124899"/>
                  <a:pt x="1337616" y="1112528"/>
                  <a:pt x="1344058" y="1102865"/>
                </a:cubicBezTo>
                <a:cubicBezTo>
                  <a:pt x="1352700" y="1089901"/>
                  <a:pt x="1367134" y="1081783"/>
                  <a:pt x="1377108" y="1069814"/>
                </a:cubicBezTo>
                <a:cubicBezTo>
                  <a:pt x="1385584" y="1059642"/>
                  <a:pt x="1391797" y="1047781"/>
                  <a:pt x="1399142" y="1036764"/>
                </a:cubicBezTo>
                <a:cubicBezTo>
                  <a:pt x="1402814" y="1025747"/>
                  <a:pt x="1404519" y="1013865"/>
                  <a:pt x="1410159" y="1003713"/>
                </a:cubicBezTo>
                <a:cubicBezTo>
                  <a:pt x="1423019" y="980564"/>
                  <a:pt x="1445852" y="962734"/>
                  <a:pt x="1454226" y="937612"/>
                </a:cubicBezTo>
                <a:lnTo>
                  <a:pt x="1476260" y="871511"/>
                </a:lnTo>
                <a:lnTo>
                  <a:pt x="1487277" y="838460"/>
                </a:lnTo>
                <a:lnTo>
                  <a:pt x="1498294" y="805410"/>
                </a:lnTo>
                <a:cubicBezTo>
                  <a:pt x="1494622" y="698913"/>
                  <a:pt x="1493534" y="592296"/>
                  <a:pt x="1487277" y="485920"/>
                </a:cubicBezTo>
                <a:cubicBezTo>
                  <a:pt x="1486634" y="474995"/>
                  <a:pt x="1474335" y="414152"/>
                  <a:pt x="1465243" y="397786"/>
                </a:cubicBezTo>
                <a:cubicBezTo>
                  <a:pt x="1452383" y="374637"/>
                  <a:pt x="1429550" y="356806"/>
                  <a:pt x="1421176" y="331684"/>
                </a:cubicBezTo>
                <a:cubicBezTo>
                  <a:pt x="1417504" y="320667"/>
                  <a:pt x="1415352" y="309021"/>
                  <a:pt x="1410159" y="298634"/>
                </a:cubicBezTo>
                <a:cubicBezTo>
                  <a:pt x="1389642" y="257600"/>
                  <a:pt x="1385534" y="269085"/>
                  <a:pt x="1355074" y="232533"/>
                </a:cubicBezTo>
                <a:cubicBezTo>
                  <a:pt x="1346598" y="222361"/>
                  <a:pt x="1343005" y="208201"/>
                  <a:pt x="1333041" y="199482"/>
                </a:cubicBezTo>
                <a:cubicBezTo>
                  <a:pt x="1313112" y="182044"/>
                  <a:pt x="1288974" y="170103"/>
                  <a:pt x="1266940" y="155414"/>
                </a:cubicBezTo>
                <a:lnTo>
                  <a:pt x="1233889" y="133381"/>
                </a:lnTo>
                <a:cubicBezTo>
                  <a:pt x="1198972" y="81006"/>
                  <a:pt x="1224416" y="104516"/>
                  <a:pt x="1145754" y="78296"/>
                </a:cubicBezTo>
                <a:lnTo>
                  <a:pt x="1112703" y="67280"/>
                </a:lnTo>
                <a:cubicBezTo>
                  <a:pt x="1101686" y="63608"/>
                  <a:pt x="1091040" y="58540"/>
                  <a:pt x="1079653" y="56263"/>
                </a:cubicBezTo>
                <a:cubicBezTo>
                  <a:pt x="1061291" y="52591"/>
                  <a:pt x="1042847" y="49308"/>
                  <a:pt x="1024568" y="45246"/>
                </a:cubicBezTo>
                <a:cubicBezTo>
                  <a:pt x="1009787" y="41961"/>
                  <a:pt x="995398" y="36938"/>
                  <a:pt x="980501" y="34229"/>
                </a:cubicBezTo>
                <a:cubicBezTo>
                  <a:pt x="954953" y="29584"/>
                  <a:pt x="929089" y="26884"/>
                  <a:pt x="903383" y="23212"/>
                </a:cubicBezTo>
                <a:cubicBezTo>
                  <a:pt x="892366" y="19540"/>
                  <a:pt x="881668" y="14714"/>
                  <a:pt x="870332" y="12195"/>
                </a:cubicBezTo>
                <a:cubicBezTo>
                  <a:pt x="767805" y="-10589"/>
                  <a:pt x="755812" y="4026"/>
                  <a:pt x="616944" y="12195"/>
                </a:cubicBezTo>
                <a:cubicBezTo>
                  <a:pt x="594910" y="19540"/>
                  <a:pt x="573375" y="28596"/>
                  <a:pt x="550843" y="34229"/>
                </a:cubicBezTo>
                <a:cubicBezTo>
                  <a:pt x="536154" y="37901"/>
                  <a:pt x="521279" y="40895"/>
                  <a:pt x="506776" y="45246"/>
                </a:cubicBezTo>
                <a:cubicBezTo>
                  <a:pt x="484530" y="51920"/>
                  <a:pt x="462708" y="59935"/>
                  <a:pt x="440674" y="67280"/>
                </a:cubicBezTo>
                <a:lnTo>
                  <a:pt x="407624" y="78296"/>
                </a:lnTo>
                <a:lnTo>
                  <a:pt x="374573" y="89313"/>
                </a:lnTo>
                <a:cubicBezTo>
                  <a:pt x="363556" y="96658"/>
                  <a:pt x="353622" y="105969"/>
                  <a:pt x="341523" y="111347"/>
                </a:cubicBezTo>
                <a:cubicBezTo>
                  <a:pt x="320299" y="120780"/>
                  <a:pt x="294746" y="120498"/>
                  <a:pt x="275421" y="133381"/>
                </a:cubicBezTo>
                <a:cubicBezTo>
                  <a:pt x="253387" y="148070"/>
                  <a:pt x="234442" y="169074"/>
                  <a:pt x="209320" y="177448"/>
                </a:cubicBezTo>
                <a:cubicBezTo>
                  <a:pt x="198303" y="181120"/>
                  <a:pt x="186421" y="182825"/>
                  <a:pt x="176270" y="188465"/>
                </a:cubicBezTo>
                <a:cubicBezTo>
                  <a:pt x="153121" y="201326"/>
                  <a:pt x="132202" y="217844"/>
                  <a:pt x="110168" y="232533"/>
                </a:cubicBezTo>
                <a:lnTo>
                  <a:pt x="77118" y="254566"/>
                </a:lnTo>
                <a:cubicBezTo>
                  <a:pt x="62429" y="276600"/>
                  <a:pt x="41424" y="295545"/>
                  <a:pt x="33050" y="320667"/>
                </a:cubicBezTo>
                <a:lnTo>
                  <a:pt x="11017" y="386769"/>
                </a:lnTo>
                <a:cubicBezTo>
                  <a:pt x="7345" y="397786"/>
                  <a:pt x="0" y="408206"/>
                  <a:pt x="0" y="419819"/>
                </a:cubicBezTo>
                <a:lnTo>
                  <a:pt x="22033" y="4528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0850" y="404813"/>
            <a:ext cx="81105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LA PRESENZA DI QUALUNQUE INTERFASE ELETTRIFICATA GENERA SEMPREUNA DP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2924175"/>
            <a:ext cx="1655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 smtClean="0">
                <a:latin typeface="Times New Roman" pitchFamily="18" charset="0"/>
              </a:rPr>
              <a:t>TOLUENE</a:t>
            </a:r>
            <a:endParaRPr lang="it-IT" sz="2400" dirty="0">
              <a:latin typeface="Times New Roman" pitchFamily="18" charset="0"/>
            </a:endParaRPr>
          </a:p>
        </p:txBody>
      </p:sp>
      <p:pic>
        <p:nvPicPr>
          <p:cNvPr id="19461" name="Picture 5" descr="acqu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359">
            <a:off x="2146541" y="242474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acqu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15" y="2926854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acqu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94" y="3346604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acqu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187">
            <a:off x="1740606" y="372073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6432550" y="22764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090863" y="4910138"/>
            <a:ext cx="16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sz="2800" b="1">
              <a:latin typeface="Times New Roman" pitchFamily="18" charset="0"/>
            </a:endParaRPr>
          </a:p>
        </p:txBody>
      </p: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5237163" y="2420938"/>
            <a:ext cx="906462" cy="969962"/>
            <a:chOff x="1399" y="2538"/>
            <a:chExt cx="619" cy="611"/>
          </a:xfrm>
        </p:grpSpPr>
        <p:grpSp>
          <p:nvGrpSpPr>
            <p:cNvPr id="19503" name="Group 12"/>
            <p:cNvGrpSpPr>
              <a:grpSpLocks/>
            </p:cNvGrpSpPr>
            <p:nvPr/>
          </p:nvGrpSpPr>
          <p:grpSpPr bwMode="auto">
            <a:xfrm>
              <a:off x="1611" y="2717"/>
              <a:ext cx="228" cy="250"/>
              <a:chOff x="2337" y="403"/>
              <a:chExt cx="228" cy="250"/>
            </a:xfrm>
          </p:grpSpPr>
          <p:sp>
            <p:nvSpPr>
              <p:cNvPr id="19508" name="Oval 13"/>
              <p:cNvSpPr>
                <a:spLocks noChangeArrowheads="1"/>
              </p:cNvSpPr>
              <p:nvPr/>
            </p:nvSpPr>
            <p:spPr bwMode="auto">
              <a:xfrm>
                <a:off x="2349" y="436"/>
                <a:ext cx="181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09" name="Text Box 14"/>
              <p:cNvSpPr txBox="1">
                <a:spLocks noChangeArrowheads="1"/>
              </p:cNvSpPr>
              <p:nvPr/>
            </p:nvSpPr>
            <p:spPr bwMode="auto">
              <a:xfrm>
                <a:off x="2337" y="403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19504" name="Picture 15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2957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5" name="Picture 16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" y="2538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6" name="Picture 17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2725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7" name="Picture 18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" y="2732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8" name="Group 19"/>
          <p:cNvGrpSpPr>
            <a:grpSpLocks/>
          </p:cNvGrpSpPr>
          <p:nvPr/>
        </p:nvGrpSpPr>
        <p:grpSpPr bwMode="auto">
          <a:xfrm>
            <a:off x="5368925" y="3716338"/>
            <a:ext cx="908050" cy="969962"/>
            <a:chOff x="1399" y="2538"/>
            <a:chExt cx="619" cy="611"/>
          </a:xfrm>
        </p:grpSpPr>
        <p:grpSp>
          <p:nvGrpSpPr>
            <p:cNvPr id="19496" name="Group 20"/>
            <p:cNvGrpSpPr>
              <a:grpSpLocks/>
            </p:cNvGrpSpPr>
            <p:nvPr/>
          </p:nvGrpSpPr>
          <p:grpSpPr bwMode="auto">
            <a:xfrm>
              <a:off x="1611" y="2717"/>
              <a:ext cx="228" cy="250"/>
              <a:chOff x="2337" y="403"/>
              <a:chExt cx="228" cy="250"/>
            </a:xfrm>
          </p:grpSpPr>
          <p:sp>
            <p:nvSpPr>
              <p:cNvPr id="19501" name="Oval 21"/>
              <p:cNvSpPr>
                <a:spLocks noChangeArrowheads="1"/>
              </p:cNvSpPr>
              <p:nvPr/>
            </p:nvSpPr>
            <p:spPr bwMode="auto">
              <a:xfrm>
                <a:off x="2349" y="436"/>
                <a:ext cx="181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02" name="Text Box 22"/>
              <p:cNvSpPr txBox="1">
                <a:spLocks noChangeArrowheads="1"/>
              </p:cNvSpPr>
              <p:nvPr/>
            </p:nvSpPr>
            <p:spPr bwMode="auto">
              <a:xfrm>
                <a:off x="2337" y="403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19497" name="Picture 23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2957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8" name="Picture 24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" y="2538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9" name="Picture 25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2725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0" name="Picture 26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" y="2732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9" name="Group 27"/>
          <p:cNvGrpSpPr>
            <a:grpSpLocks/>
          </p:cNvGrpSpPr>
          <p:nvPr/>
        </p:nvGrpSpPr>
        <p:grpSpPr bwMode="auto">
          <a:xfrm>
            <a:off x="6499225" y="2565400"/>
            <a:ext cx="906463" cy="969963"/>
            <a:chOff x="1399" y="2538"/>
            <a:chExt cx="619" cy="611"/>
          </a:xfrm>
        </p:grpSpPr>
        <p:grpSp>
          <p:nvGrpSpPr>
            <p:cNvPr id="19489" name="Group 28"/>
            <p:cNvGrpSpPr>
              <a:grpSpLocks/>
            </p:cNvGrpSpPr>
            <p:nvPr/>
          </p:nvGrpSpPr>
          <p:grpSpPr bwMode="auto">
            <a:xfrm>
              <a:off x="1611" y="2717"/>
              <a:ext cx="228" cy="250"/>
              <a:chOff x="2337" y="403"/>
              <a:chExt cx="228" cy="250"/>
            </a:xfrm>
          </p:grpSpPr>
          <p:sp>
            <p:nvSpPr>
              <p:cNvPr id="19494" name="Oval 29"/>
              <p:cNvSpPr>
                <a:spLocks noChangeArrowheads="1"/>
              </p:cNvSpPr>
              <p:nvPr/>
            </p:nvSpPr>
            <p:spPr bwMode="auto">
              <a:xfrm>
                <a:off x="2349" y="436"/>
                <a:ext cx="181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495" name="Text Box 30"/>
              <p:cNvSpPr txBox="1">
                <a:spLocks noChangeArrowheads="1"/>
              </p:cNvSpPr>
              <p:nvPr/>
            </p:nvSpPr>
            <p:spPr bwMode="auto">
              <a:xfrm>
                <a:off x="2337" y="403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19490" name="Picture 31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2957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1" name="Picture 32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" y="2538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Picture 33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2725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3" name="Picture 34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" y="2732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0" name="Group 35"/>
          <p:cNvGrpSpPr>
            <a:grpSpLocks/>
          </p:cNvGrpSpPr>
          <p:nvPr/>
        </p:nvGrpSpPr>
        <p:grpSpPr bwMode="auto">
          <a:xfrm>
            <a:off x="6632575" y="4149725"/>
            <a:ext cx="906463" cy="969963"/>
            <a:chOff x="1399" y="2538"/>
            <a:chExt cx="619" cy="611"/>
          </a:xfrm>
        </p:grpSpPr>
        <p:grpSp>
          <p:nvGrpSpPr>
            <p:cNvPr id="19482" name="Group 36"/>
            <p:cNvGrpSpPr>
              <a:grpSpLocks/>
            </p:cNvGrpSpPr>
            <p:nvPr/>
          </p:nvGrpSpPr>
          <p:grpSpPr bwMode="auto">
            <a:xfrm>
              <a:off x="1611" y="2717"/>
              <a:ext cx="228" cy="250"/>
              <a:chOff x="2337" y="403"/>
              <a:chExt cx="228" cy="250"/>
            </a:xfrm>
          </p:grpSpPr>
          <p:sp>
            <p:nvSpPr>
              <p:cNvPr id="19487" name="Oval 37"/>
              <p:cNvSpPr>
                <a:spLocks noChangeArrowheads="1"/>
              </p:cNvSpPr>
              <p:nvPr/>
            </p:nvSpPr>
            <p:spPr bwMode="auto">
              <a:xfrm>
                <a:off x="2349" y="436"/>
                <a:ext cx="181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488" name="Text Box 38"/>
              <p:cNvSpPr txBox="1">
                <a:spLocks noChangeArrowheads="1"/>
              </p:cNvSpPr>
              <p:nvPr/>
            </p:nvSpPr>
            <p:spPr bwMode="auto">
              <a:xfrm>
                <a:off x="2337" y="403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19483" name="Picture 39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2957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40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" y="2538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41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2725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42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" y="2732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1" name="Text Box 43"/>
          <p:cNvSpPr txBox="1">
            <a:spLocks noChangeArrowheads="1"/>
          </p:cNvSpPr>
          <p:nvPr/>
        </p:nvSpPr>
        <p:spPr bwMode="auto">
          <a:xfrm>
            <a:off x="4355976" y="5445125"/>
            <a:ext cx="174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 err="1">
                <a:latin typeface="Times New Roman" pitchFamily="18" charset="0"/>
              </a:rPr>
              <a:t>KCl</a:t>
            </a:r>
            <a:r>
              <a:rPr lang="it-IT" sz="2400" dirty="0">
                <a:latin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</a:rPr>
              <a:t>conc</a:t>
            </a:r>
            <a:r>
              <a:rPr lang="it-IT" sz="2400" dirty="0">
                <a:latin typeface="Times New Roman" pitchFamily="18" charset="0"/>
              </a:rPr>
              <a:t> 1</a:t>
            </a:r>
          </a:p>
        </p:txBody>
      </p:sp>
      <p:sp>
        <p:nvSpPr>
          <p:cNvPr id="19472" name="Text Box 44"/>
          <p:cNvSpPr txBox="1">
            <a:spLocks noChangeArrowheads="1"/>
          </p:cNvSpPr>
          <p:nvPr/>
        </p:nvSpPr>
        <p:spPr bwMode="auto">
          <a:xfrm>
            <a:off x="6565900" y="5445125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 err="1">
                <a:latin typeface="Times New Roman" pitchFamily="18" charset="0"/>
              </a:rPr>
              <a:t>KCl</a:t>
            </a:r>
            <a:r>
              <a:rPr lang="it-IT" sz="2400" dirty="0">
                <a:latin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</a:rPr>
              <a:t>conc</a:t>
            </a:r>
            <a:r>
              <a:rPr lang="it-IT" sz="2400" dirty="0">
                <a:latin typeface="Times New Roman" pitchFamily="18" charset="0"/>
              </a:rPr>
              <a:t> 2</a:t>
            </a:r>
          </a:p>
        </p:txBody>
      </p:sp>
      <p:sp>
        <p:nvSpPr>
          <p:cNvPr id="19473" name="Text Box 45"/>
          <p:cNvSpPr txBox="1">
            <a:spLocks noChangeArrowheads="1"/>
          </p:cNvSpPr>
          <p:nvPr/>
        </p:nvSpPr>
        <p:spPr bwMode="auto">
          <a:xfrm>
            <a:off x="5900738" y="1700213"/>
            <a:ext cx="226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Times New Roman" pitchFamily="18" charset="0"/>
              </a:rPr>
              <a:t>membrana semip.</a:t>
            </a:r>
          </a:p>
        </p:txBody>
      </p:sp>
      <p:grpSp>
        <p:nvGrpSpPr>
          <p:cNvPr id="19474" name="Group 46"/>
          <p:cNvGrpSpPr>
            <a:grpSpLocks/>
          </p:cNvGrpSpPr>
          <p:nvPr/>
        </p:nvGrpSpPr>
        <p:grpSpPr bwMode="auto">
          <a:xfrm>
            <a:off x="7297738" y="3357563"/>
            <a:ext cx="906462" cy="969962"/>
            <a:chOff x="1399" y="2538"/>
            <a:chExt cx="619" cy="611"/>
          </a:xfrm>
        </p:grpSpPr>
        <p:grpSp>
          <p:nvGrpSpPr>
            <p:cNvPr id="19475" name="Group 47"/>
            <p:cNvGrpSpPr>
              <a:grpSpLocks/>
            </p:cNvGrpSpPr>
            <p:nvPr/>
          </p:nvGrpSpPr>
          <p:grpSpPr bwMode="auto">
            <a:xfrm>
              <a:off x="1611" y="2717"/>
              <a:ext cx="228" cy="250"/>
              <a:chOff x="2337" y="403"/>
              <a:chExt cx="228" cy="250"/>
            </a:xfrm>
          </p:grpSpPr>
          <p:sp>
            <p:nvSpPr>
              <p:cNvPr id="19480" name="Oval 48"/>
              <p:cNvSpPr>
                <a:spLocks noChangeArrowheads="1"/>
              </p:cNvSpPr>
              <p:nvPr/>
            </p:nvSpPr>
            <p:spPr bwMode="auto">
              <a:xfrm>
                <a:off x="2349" y="436"/>
                <a:ext cx="181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481" name="Text Box 49"/>
              <p:cNvSpPr txBox="1">
                <a:spLocks noChangeArrowheads="1"/>
              </p:cNvSpPr>
              <p:nvPr/>
            </p:nvSpPr>
            <p:spPr bwMode="auto">
              <a:xfrm>
                <a:off x="2337" y="403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19476" name="Picture 50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2957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51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" y="2538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52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2725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53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" y="2732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12800" y="62865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FIG. 7.7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47775" y="5300663"/>
            <a:ext cx="7112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Times New Roman" pitchFamily="18" charset="0"/>
              </a:rPr>
              <a:t>I STRATO: 	H</a:t>
            </a:r>
            <a:r>
              <a:rPr lang="it-IT" b="1" baseline="-25000">
                <a:latin typeface="Times New Roman" pitchFamily="18" charset="0"/>
              </a:rPr>
              <a:t>2</a:t>
            </a:r>
            <a:r>
              <a:rPr lang="it-IT" b="1">
                <a:latin typeface="Times New Roman" pitchFamily="18" charset="0"/>
              </a:rPr>
              <a:t>O</a:t>
            </a:r>
          </a:p>
          <a:p>
            <a:pPr eaLnBrk="1" hangingPunct="1">
              <a:spcBef>
                <a:spcPct val="50000"/>
              </a:spcBef>
            </a:pPr>
            <a:r>
              <a:rPr lang="it-IT" b="1">
                <a:latin typeface="Times New Roman" pitchFamily="18" charset="0"/>
              </a:rPr>
              <a:t>II STARTO 	IONI SOLVATATI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16000" y="184626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400" b="1">
              <a:latin typeface="Times New Roman" pitchFamily="18" charset="0"/>
            </a:endParaRPr>
          </a:p>
        </p:txBody>
      </p:sp>
      <p:pic>
        <p:nvPicPr>
          <p:cNvPr id="20485" name="Picture 5" descr="fi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04813"/>
            <a:ext cx="29098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941388" y="5694363"/>
            <a:ext cx="906462" cy="969962"/>
            <a:chOff x="5479" y="1570"/>
            <a:chExt cx="619" cy="611"/>
          </a:xfrm>
        </p:grpSpPr>
        <p:pic>
          <p:nvPicPr>
            <p:cNvPr id="21663" name="Picture 3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64" name="Picture 4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65" name="Picture 5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66" name="Picture 6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67" name="Group 7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1668" name="Oval 8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669" name="Text Box 9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507" name="Group 10"/>
          <p:cNvGrpSpPr>
            <a:grpSpLocks/>
          </p:cNvGrpSpPr>
          <p:nvPr/>
        </p:nvGrpSpPr>
        <p:grpSpPr bwMode="auto">
          <a:xfrm>
            <a:off x="935038" y="4360863"/>
            <a:ext cx="906462" cy="969962"/>
            <a:chOff x="5479" y="1570"/>
            <a:chExt cx="619" cy="611"/>
          </a:xfrm>
        </p:grpSpPr>
        <p:pic>
          <p:nvPicPr>
            <p:cNvPr id="21656" name="Picture 11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57" name="Picture 12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58" name="Picture 13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59" name="Picture 14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60" name="Group 15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1661" name="Oval 16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662" name="Text Box 17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508" name="Group 18"/>
          <p:cNvGrpSpPr>
            <a:grpSpLocks/>
          </p:cNvGrpSpPr>
          <p:nvPr/>
        </p:nvGrpSpPr>
        <p:grpSpPr bwMode="auto">
          <a:xfrm>
            <a:off x="941388" y="2967038"/>
            <a:ext cx="906462" cy="969962"/>
            <a:chOff x="5479" y="1570"/>
            <a:chExt cx="619" cy="611"/>
          </a:xfrm>
        </p:grpSpPr>
        <p:pic>
          <p:nvPicPr>
            <p:cNvPr id="21649" name="Picture 19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50" name="Picture 20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51" name="Picture 21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52" name="Picture 22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53" name="Group 23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1654" name="Oval 24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655" name="Text Box 25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509" name="Group 26"/>
          <p:cNvGrpSpPr>
            <a:grpSpLocks/>
          </p:cNvGrpSpPr>
          <p:nvPr/>
        </p:nvGrpSpPr>
        <p:grpSpPr bwMode="auto">
          <a:xfrm>
            <a:off x="950913" y="1196975"/>
            <a:ext cx="906462" cy="969963"/>
            <a:chOff x="5479" y="1570"/>
            <a:chExt cx="619" cy="611"/>
          </a:xfrm>
        </p:grpSpPr>
        <p:pic>
          <p:nvPicPr>
            <p:cNvPr id="21642" name="Picture 27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43" name="Picture 28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44" name="Picture 29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45" name="Picture 30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46" name="Group 31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1647" name="Oval 32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648" name="Text Box 33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510" name="Group 34"/>
          <p:cNvGrpSpPr>
            <a:grpSpLocks/>
          </p:cNvGrpSpPr>
          <p:nvPr/>
        </p:nvGrpSpPr>
        <p:grpSpPr bwMode="auto">
          <a:xfrm>
            <a:off x="946150" y="260350"/>
            <a:ext cx="908050" cy="969963"/>
            <a:chOff x="5460" y="1565"/>
            <a:chExt cx="619" cy="611"/>
          </a:xfrm>
        </p:grpSpPr>
        <p:grpSp>
          <p:nvGrpSpPr>
            <p:cNvPr id="21635" name="Group 35"/>
            <p:cNvGrpSpPr>
              <a:grpSpLocks/>
            </p:cNvGrpSpPr>
            <p:nvPr/>
          </p:nvGrpSpPr>
          <p:grpSpPr bwMode="auto">
            <a:xfrm>
              <a:off x="5673" y="1742"/>
              <a:ext cx="228" cy="250"/>
              <a:chOff x="3663" y="1610"/>
              <a:chExt cx="228" cy="250"/>
            </a:xfrm>
          </p:grpSpPr>
          <p:sp>
            <p:nvSpPr>
              <p:cNvPr id="21640" name="Oval 36"/>
              <p:cNvSpPr>
                <a:spLocks noChangeArrowheads="1"/>
              </p:cNvSpPr>
              <p:nvPr/>
            </p:nvSpPr>
            <p:spPr bwMode="auto">
              <a:xfrm>
                <a:off x="3664" y="1644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FFC9FF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641" name="Text Box 37"/>
              <p:cNvSpPr txBox="1">
                <a:spLocks noChangeArrowheads="1"/>
              </p:cNvSpPr>
              <p:nvPr/>
            </p:nvSpPr>
            <p:spPr bwMode="auto">
              <a:xfrm>
                <a:off x="3663" y="1610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21636" name="Picture 38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" y="1984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37" name="Picture 39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" y="1565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38" name="Picture 40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" y="1752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39" name="Picture 41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" y="1759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1" name="Picture 42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132013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3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844675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4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1987550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45" descr="acqu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771650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46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125538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47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4652963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48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789363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49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140075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50" descr="acqu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500438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51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42093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52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211513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53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7576">
            <a:off x="3816350" y="4308475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54" descr="acqu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7576">
            <a:off x="4505325" y="3933825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55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005013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56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9850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57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437063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58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647825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8" name="Text Box 59"/>
          <p:cNvSpPr txBox="1">
            <a:spLocks noChangeArrowheads="1"/>
          </p:cNvSpPr>
          <p:nvPr/>
        </p:nvSpPr>
        <p:spPr bwMode="auto">
          <a:xfrm rot="1219910">
            <a:off x="3924300" y="5429250"/>
            <a:ext cx="236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400" b="1">
              <a:latin typeface="Times New Roman" pitchFamily="18" charset="0"/>
            </a:endParaRPr>
          </a:p>
        </p:txBody>
      </p:sp>
      <p:pic>
        <p:nvPicPr>
          <p:cNvPr id="21529" name="Picture 60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4105275" y="4868863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61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2909888" y="4941888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62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581525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63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294188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64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414972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65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852738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66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206057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67" descr="acqu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644900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68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636838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69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2781300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70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5084763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71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492375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72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708275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Picture 73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716338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74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2428875" y="393223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75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563813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5" name="Picture 76" descr="acqu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132013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6" name="Picture 77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5300663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78" descr="acqua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5662613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79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6022975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80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908050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0" name="Picture 81" descr="acqua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412875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1" name="Picture 82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198563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2" name="Picture 83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349500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53" name="Rectangle 84"/>
          <p:cNvSpPr>
            <a:spLocks noChangeArrowheads="1"/>
          </p:cNvSpPr>
          <p:nvPr/>
        </p:nvSpPr>
        <p:spPr bwMode="auto">
          <a:xfrm>
            <a:off x="582613" y="260350"/>
            <a:ext cx="398462" cy="619283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54" name="Text Box 85"/>
          <p:cNvSpPr txBox="1">
            <a:spLocks noChangeArrowheads="1"/>
          </p:cNvSpPr>
          <p:nvPr/>
        </p:nvSpPr>
        <p:spPr bwMode="auto">
          <a:xfrm>
            <a:off x="6034088" y="3644900"/>
            <a:ext cx="25273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008000"/>
                </a:solidFill>
                <a:latin typeface="Times New Roman" pitchFamily="18" charset="0"/>
              </a:rPr>
              <a:t>I STRATO: 	</a:t>
            </a:r>
          </a:p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008000"/>
                </a:solidFill>
                <a:latin typeface="Times New Roman" pitchFamily="18" charset="0"/>
              </a:rPr>
              <a:t>H</a:t>
            </a:r>
            <a:r>
              <a:rPr lang="it-IT" b="1" baseline="-2500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lang="it-IT" b="1">
                <a:solidFill>
                  <a:srgbClr val="008000"/>
                </a:solidFill>
                <a:latin typeface="Times New Roman" pitchFamily="18" charset="0"/>
              </a:rPr>
              <a:t>O e qualche IONE-</a:t>
            </a:r>
          </a:p>
          <a:p>
            <a:pPr eaLnBrk="1" hangingPunct="1">
              <a:spcBef>
                <a:spcPct val="50000"/>
              </a:spcBef>
            </a:pPr>
            <a:endParaRPr lang="it-IT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CC0066"/>
                </a:solidFill>
                <a:latin typeface="Times New Roman" pitchFamily="18" charset="0"/>
              </a:rPr>
              <a:t>II STARTO 	</a:t>
            </a:r>
          </a:p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CC0066"/>
                </a:solidFill>
                <a:latin typeface="Times New Roman" pitchFamily="18" charset="0"/>
              </a:rPr>
              <a:t>IONI SOLVATATI +</a:t>
            </a:r>
          </a:p>
        </p:txBody>
      </p:sp>
      <p:sp>
        <p:nvSpPr>
          <p:cNvPr id="21555" name="Text Box 86"/>
          <p:cNvSpPr txBox="1">
            <a:spLocks noChangeArrowheads="1"/>
          </p:cNvSpPr>
          <p:nvPr/>
        </p:nvSpPr>
        <p:spPr bwMode="auto">
          <a:xfrm>
            <a:off x="184150" y="549275"/>
            <a:ext cx="266700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endParaRPr lang="it-IT" sz="2800" b="1">
              <a:latin typeface="Times New Roman" pitchFamily="18" charset="0"/>
            </a:endParaRPr>
          </a:p>
        </p:txBody>
      </p:sp>
      <p:sp>
        <p:nvSpPr>
          <p:cNvPr id="58455" name="Line 87"/>
          <p:cNvSpPr>
            <a:spLocks noChangeShapeType="1"/>
          </p:cNvSpPr>
          <p:nvPr/>
        </p:nvSpPr>
        <p:spPr bwMode="auto">
          <a:xfrm>
            <a:off x="1381125" y="188913"/>
            <a:ext cx="0" cy="6408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456" name="Text Box 88"/>
          <p:cNvSpPr txBox="1">
            <a:spLocks noChangeArrowheads="1"/>
          </p:cNvSpPr>
          <p:nvPr/>
        </p:nvSpPr>
        <p:spPr bwMode="auto">
          <a:xfrm>
            <a:off x="5502275" y="1052513"/>
            <a:ext cx="1727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Outer Helmoltz Plane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OHP</a:t>
            </a:r>
          </a:p>
        </p:txBody>
      </p:sp>
      <p:grpSp>
        <p:nvGrpSpPr>
          <p:cNvPr id="21558" name="Group 89"/>
          <p:cNvGrpSpPr>
            <a:grpSpLocks/>
          </p:cNvGrpSpPr>
          <p:nvPr/>
        </p:nvGrpSpPr>
        <p:grpSpPr bwMode="auto">
          <a:xfrm>
            <a:off x="2976563" y="476250"/>
            <a:ext cx="398462" cy="512763"/>
            <a:chOff x="3120" y="340"/>
            <a:chExt cx="272" cy="323"/>
          </a:xfrm>
        </p:grpSpPr>
        <p:sp>
          <p:nvSpPr>
            <p:cNvPr id="21633" name="Oval 90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34" name="Text Box 91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pic>
        <p:nvPicPr>
          <p:cNvPr id="21559" name="Picture 92" descr="acqua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1341438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60" name="Group 93"/>
          <p:cNvGrpSpPr>
            <a:grpSpLocks/>
          </p:cNvGrpSpPr>
          <p:nvPr/>
        </p:nvGrpSpPr>
        <p:grpSpPr bwMode="auto">
          <a:xfrm>
            <a:off x="982663" y="2276475"/>
            <a:ext cx="398462" cy="512763"/>
            <a:chOff x="3120" y="340"/>
            <a:chExt cx="272" cy="323"/>
          </a:xfrm>
        </p:grpSpPr>
        <p:sp>
          <p:nvSpPr>
            <p:cNvPr id="21631" name="Oval 94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32" name="Text Box 95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1561" name="Group 96"/>
          <p:cNvGrpSpPr>
            <a:grpSpLocks/>
          </p:cNvGrpSpPr>
          <p:nvPr/>
        </p:nvGrpSpPr>
        <p:grpSpPr bwMode="auto">
          <a:xfrm>
            <a:off x="3441700" y="4581525"/>
            <a:ext cx="398463" cy="512763"/>
            <a:chOff x="3120" y="340"/>
            <a:chExt cx="272" cy="323"/>
          </a:xfrm>
        </p:grpSpPr>
        <p:sp>
          <p:nvSpPr>
            <p:cNvPr id="21629" name="Oval 97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30" name="Text Box 98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1562" name="Group 99"/>
          <p:cNvGrpSpPr>
            <a:grpSpLocks/>
          </p:cNvGrpSpPr>
          <p:nvPr/>
        </p:nvGrpSpPr>
        <p:grpSpPr bwMode="auto">
          <a:xfrm>
            <a:off x="4105275" y="2708275"/>
            <a:ext cx="400050" cy="512763"/>
            <a:chOff x="3120" y="340"/>
            <a:chExt cx="272" cy="323"/>
          </a:xfrm>
        </p:grpSpPr>
        <p:sp>
          <p:nvSpPr>
            <p:cNvPr id="21627" name="Oval 100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28" name="Text Box 101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1563" name="Group 102"/>
          <p:cNvGrpSpPr>
            <a:grpSpLocks/>
          </p:cNvGrpSpPr>
          <p:nvPr/>
        </p:nvGrpSpPr>
        <p:grpSpPr bwMode="auto">
          <a:xfrm>
            <a:off x="1914525" y="4941888"/>
            <a:ext cx="398463" cy="512762"/>
            <a:chOff x="3120" y="340"/>
            <a:chExt cx="272" cy="323"/>
          </a:xfrm>
        </p:grpSpPr>
        <p:sp>
          <p:nvSpPr>
            <p:cNvPr id="21625" name="Oval 103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26" name="Text Box 104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1564" name="Group 105"/>
          <p:cNvGrpSpPr>
            <a:grpSpLocks/>
          </p:cNvGrpSpPr>
          <p:nvPr/>
        </p:nvGrpSpPr>
        <p:grpSpPr bwMode="auto">
          <a:xfrm>
            <a:off x="982663" y="5373688"/>
            <a:ext cx="398462" cy="512762"/>
            <a:chOff x="3120" y="340"/>
            <a:chExt cx="272" cy="323"/>
          </a:xfrm>
        </p:grpSpPr>
        <p:sp>
          <p:nvSpPr>
            <p:cNvPr id="21623" name="Oval 106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24" name="Text Box 107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1565" name="Group 108"/>
          <p:cNvGrpSpPr>
            <a:grpSpLocks/>
          </p:cNvGrpSpPr>
          <p:nvPr/>
        </p:nvGrpSpPr>
        <p:grpSpPr bwMode="auto">
          <a:xfrm>
            <a:off x="2587625" y="4895850"/>
            <a:ext cx="334963" cy="396875"/>
            <a:chOff x="3663" y="1610"/>
            <a:chExt cx="228" cy="250"/>
          </a:xfrm>
        </p:grpSpPr>
        <p:sp>
          <p:nvSpPr>
            <p:cNvPr id="21621" name="Oval 109"/>
            <p:cNvSpPr>
              <a:spLocks noChangeArrowheads="1"/>
            </p:cNvSpPr>
            <p:nvPr/>
          </p:nvSpPr>
          <p:spPr bwMode="auto">
            <a:xfrm>
              <a:off x="3664" y="164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FFC9FF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600D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22" name="Text Box 110"/>
            <p:cNvSpPr txBox="1">
              <a:spLocks noChangeArrowheads="1"/>
            </p:cNvSpPr>
            <p:nvPr/>
          </p:nvSpPr>
          <p:spPr bwMode="auto">
            <a:xfrm>
              <a:off x="3663" y="1610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</p:grpSp>
      <p:grpSp>
        <p:nvGrpSpPr>
          <p:cNvPr id="21566" name="Group 111"/>
          <p:cNvGrpSpPr>
            <a:grpSpLocks/>
          </p:cNvGrpSpPr>
          <p:nvPr/>
        </p:nvGrpSpPr>
        <p:grpSpPr bwMode="auto">
          <a:xfrm>
            <a:off x="4613275" y="1535113"/>
            <a:ext cx="333375" cy="396875"/>
            <a:chOff x="3663" y="1610"/>
            <a:chExt cx="228" cy="250"/>
          </a:xfrm>
        </p:grpSpPr>
        <p:sp>
          <p:nvSpPr>
            <p:cNvPr id="21619" name="Oval 112"/>
            <p:cNvSpPr>
              <a:spLocks noChangeArrowheads="1"/>
            </p:cNvSpPr>
            <p:nvPr/>
          </p:nvSpPr>
          <p:spPr bwMode="auto">
            <a:xfrm>
              <a:off x="3664" y="164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FFC9FF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600D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20" name="Text Box 113"/>
            <p:cNvSpPr txBox="1">
              <a:spLocks noChangeArrowheads="1"/>
            </p:cNvSpPr>
            <p:nvPr/>
          </p:nvSpPr>
          <p:spPr bwMode="auto">
            <a:xfrm>
              <a:off x="3663" y="1610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</p:grpSp>
      <p:grpSp>
        <p:nvGrpSpPr>
          <p:cNvPr id="21567" name="Group 114"/>
          <p:cNvGrpSpPr>
            <a:grpSpLocks/>
          </p:cNvGrpSpPr>
          <p:nvPr/>
        </p:nvGrpSpPr>
        <p:grpSpPr bwMode="auto">
          <a:xfrm>
            <a:off x="4306888" y="4437063"/>
            <a:ext cx="333375" cy="396875"/>
            <a:chOff x="3663" y="1610"/>
            <a:chExt cx="228" cy="250"/>
          </a:xfrm>
        </p:grpSpPr>
        <p:sp>
          <p:nvSpPr>
            <p:cNvPr id="21617" name="Oval 115"/>
            <p:cNvSpPr>
              <a:spLocks noChangeArrowheads="1"/>
            </p:cNvSpPr>
            <p:nvPr/>
          </p:nvSpPr>
          <p:spPr bwMode="auto">
            <a:xfrm>
              <a:off x="3664" y="164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FFC9FF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600D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618" name="Text Box 116"/>
            <p:cNvSpPr txBox="1">
              <a:spLocks noChangeArrowheads="1"/>
            </p:cNvSpPr>
            <p:nvPr/>
          </p:nvSpPr>
          <p:spPr bwMode="auto">
            <a:xfrm>
              <a:off x="3663" y="1610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</p:grpSp>
      <p:grpSp>
        <p:nvGrpSpPr>
          <p:cNvPr id="21568" name="Group 117"/>
          <p:cNvGrpSpPr>
            <a:grpSpLocks/>
          </p:cNvGrpSpPr>
          <p:nvPr/>
        </p:nvGrpSpPr>
        <p:grpSpPr bwMode="auto">
          <a:xfrm>
            <a:off x="3175000" y="5445125"/>
            <a:ext cx="908050" cy="969963"/>
            <a:chOff x="5479" y="1570"/>
            <a:chExt cx="619" cy="611"/>
          </a:xfrm>
        </p:grpSpPr>
        <p:pic>
          <p:nvPicPr>
            <p:cNvPr id="21610" name="Picture 118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11" name="Picture 119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12" name="Picture 120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13" name="Picture 121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14" name="Group 122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1615" name="Oval 123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616" name="Text Box 124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569" name="Group 125"/>
          <p:cNvGrpSpPr>
            <a:grpSpLocks/>
          </p:cNvGrpSpPr>
          <p:nvPr/>
        </p:nvGrpSpPr>
        <p:grpSpPr bwMode="auto">
          <a:xfrm>
            <a:off x="1914525" y="1628775"/>
            <a:ext cx="906463" cy="969963"/>
            <a:chOff x="5479" y="1570"/>
            <a:chExt cx="619" cy="611"/>
          </a:xfrm>
        </p:grpSpPr>
        <p:pic>
          <p:nvPicPr>
            <p:cNvPr id="21603" name="Picture 126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4" name="Picture 127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5" name="Picture 128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6" name="Picture 129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07" name="Group 130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1608" name="Oval 131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609" name="Text Box 132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570" name="Group 133"/>
          <p:cNvGrpSpPr>
            <a:grpSpLocks/>
          </p:cNvGrpSpPr>
          <p:nvPr/>
        </p:nvGrpSpPr>
        <p:grpSpPr bwMode="auto">
          <a:xfrm>
            <a:off x="1914525" y="620713"/>
            <a:ext cx="906463" cy="969962"/>
            <a:chOff x="5479" y="1570"/>
            <a:chExt cx="619" cy="611"/>
          </a:xfrm>
        </p:grpSpPr>
        <p:pic>
          <p:nvPicPr>
            <p:cNvPr id="21596" name="Picture 134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135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8" name="Picture 136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9" name="Picture 137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00" name="Group 138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1601" name="Oval 139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602" name="Text Box 140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571" name="Group 141"/>
          <p:cNvGrpSpPr>
            <a:grpSpLocks/>
          </p:cNvGrpSpPr>
          <p:nvPr/>
        </p:nvGrpSpPr>
        <p:grpSpPr bwMode="auto">
          <a:xfrm>
            <a:off x="2511425" y="2708275"/>
            <a:ext cx="908050" cy="969963"/>
            <a:chOff x="5479" y="1570"/>
            <a:chExt cx="619" cy="611"/>
          </a:xfrm>
        </p:grpSpPr>
        <p:pic>
          <p:nvPicPr>
            <p:cNvPr id="21589" name="Picture 142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0" name="Picture 143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1" name="Picture 144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2" name="Picture 145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93" name="Group 146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1594" name="Oval 147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95" name="Text Box 148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572" name="Group 149"/>
          <p:cNvGrpSpPr>
            <a:grpSpLocks/>
          </p:cNvGrpSpPr>
          <p:nvPr/>
        </p:nvGrpSpPr>
        <p:grpSpPr bwMode="auto">
          <a:xfrm>
            <a:off x="3308350" y="3284538"/>
            <a:ext cx="908050" cy="969962"/>
            <a:chOff x="5479" y="1570"/>
            <a:chExt cx="619" cy="611"/>
          </a:xfrm>
        </p:grpSpPr>
        <p:pic>
          <p:nvPicPr>
            <p:cNvPr id="21582" name="Picture 150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151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152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153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86" name="Group 154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1587" name="Oval 155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88" name="Text Box 156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573" name="Group 157"/>
          <p:cNvGrpSpPr>
            <a:grpSpLocks/>
          </p:cNvGrpSpPr>
          <p:nvPr/>
        </p:nvGrpSpPr>
        <p:grpSpPr bwMode="auto">
          <a:xfrm>
            <a:off x="1514475" y="3644900"/>
            <a:ext cx="906463" cy="969963"/>
            <a:chOff x="5479" y="1570"/>
            <a:chExt cx="619" cy="611"/>
          </a:xfrm>
        </p:grpSpPr>
        <p:pic>
          <p:nvPicPr>
            <p:cNvPr id="21575" name="Picture 158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6" name="Picture 159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7" name="Picture 160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8" name="Picture 161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79" name="Group 162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1580" name="Oval 163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81" name="Text Box 164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pic>
        <p:nvPicPr>
          <p:cNvPr id="21574" name="Picture 165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221163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1" y="3212976"/>
            <a:ext cx="2016969" cy="33843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39750" y="1844675"/>
            <a:ext cx="7345363" cy="103505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39750" y="620713"/>
            <a:ext cx="7345363" cy="1035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00438"/>
            <a:ext cx="16414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57563"/>
            <a:ext cx="21304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11188" y="836613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/>
              <a:t>energia chimica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19700" y="836613"/>
            <a:ext cx="237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/>
              <a:t>energia elettrica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87675" y="1052513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203575" y="620713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spontanea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9750" y="188913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2 casi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11188" y="126841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cella galvanica o pila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219700" y="2060575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/>
              <a:t>energia chimica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11188" y="2060575"/>
            <a:ext cx="2376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/>
              <a:t>energia elettrica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987675" y="23495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916238" y="1916113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 spontanea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11188" y="2492375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cella elettrolitica</a:t>
            </a: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8027988" y="2276475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8388350" y="2276475"/>
            <a:ext cx="0" cy="3600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H="1">
            <a:off x="7812088" y="5876925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323850" y="1052513"/>
            <a:ext cx="0" cy="4824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314325" y="5876925"/>
            <a:ext cx="728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319088" y="1052513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276600" y="5445125"/>
            <a:ext cx="259238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>
                <a:solidFill>
                  <a:srgbClr val="FF0000"/>
                </a:solidFill>
              </a:rPr>
              <a:t>-   </a:t>
            </a:r>
            <a:r>
              <a:rPr lang="it-IT" sz="1600" b="1">
                <a:solidFill>
                  <a:srgbClr val="FF0000"/>
                </a:solidFill>
              </a:rPr>
              <a:t>anodo ossidazione</a:t>
            </a:r>
            <a:r>
              <a:rPr lang="it-IT" sz="1600">
                <a:solidFill>
                  <a:srgbClr val="FF0000"/>
                </a:solidFill>
              </a:rPr>
              <a:t>   +</a:t>
            </a:r>
          </a:p>
          <a:p>
            <a:pPr eaLnBrk="1" hangingPunct="1">
              <a:spcBef>
                <a:spcPct val="50000"/>
              </a:spcBef>
            </a:pPr>
            <a:r>
              <a:rPr lang="it-IT" sz="1600">
                <a:solidFill>
                  <a:srgbClr val="0000FF"/>
                </a:solidFill>
              </a:rPr>
              <a:t>+  </a:t>
            </a:r>
            <a:r>
              <a:rPr lang="it-IT" sz="1600" b="1">
                <a:solidFill>
                  <a:srgbClr val="0000FF"/>
                </a:solidFill>
              </a:rPr>
              <a:t>catodo riduzione</a:t>
            </a:r>
            <a:r>
              <a:rPr lang="it-IT" sz="1600">
                <a:solidFill>
                  <a:srgbClr val="0000FF"/>
                </a:solidFill>
              </a:rPr>
              <a:t>       -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94" grpId="0" animBg="1"/>
      <p:bldP spid="3084" grpId="0" animBg="1"/>
      <p:bldP spid="3078" grpId="0"/>
      <p:bldP spid="3079" grpId="0"/>
      <p:bldP spid="3080" grpId="0" animBg="1"/>
      <p:bldP spid="3081" grpId="0" build="allAtOnce"/>
      <p:bldP spid="3083" grpId="0"/>
      <p:bldP spid="3087" grpId="0"/>
      <p:bldP spid="3088" grpId="0"/>
      <p:bldP spid="3089" grpId="0" animBg="1"/>
      <p:bldP spid="3090" grpId="0" build="allAtOnce"/>
      <p:bldP spid="3095" grpId="0"/>
      <p:bldP spid="3097" grpId="0" animBg="1"/>
      <p:bldP spid="3098" grpId="0" animBg="1"/>
      <p:bldP spid="3099" grpId="0" animBg="1"/>
      <p:bldP spid="3100" grpId="0" animBg="1"/>
      <p:bldP spid="3102" grpId="0" animBg="1"/>
      <p:bldP spid="3103" grpId="0" animBg="1"/>
      <p:bldP spid="3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476250"/>
            <a:ext cx="2116137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038725" y="908050"/>
            <a:ext cx="2058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200">
                <a:latin typeface="Times New Roman" pitchFamily="18" charset="0"/>
              </a:rPr>
              <a:t>da Atkins pag 1021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628650"/>
            <a:ext cx="772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L’INTERFASE </a:t>
            </a:r>
            <a:r>
              <a:rPr lang="it-IT" sz="2400" b="1">
                <a:solidFill>
                  <a:srgbClr val="0000FF"/>
                </a:solidFill>
                <a:latin typeface="Times New Roman" pitchFamily="18" charset="0"/>
              </a:rPr>
              <a:t>È UN CONDENSATORE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11200" y="1828800"/>
            <a:ext cx="84328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400" b="1">
              <a:latin typeface="Times New Roman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16000" y="5381625"/>
            <a:ext cx="71120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PIANO PASSANTE PER IL CENTRO DEGLI IONI 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OUTER HELMHOLTZ PLANE OHP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14400" y="2162175"/>
            <a:ext cx="6400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400" b="1">
              <a:latin typeface="Times New Roman" pitchFamily="18" charset="0"/>
            </a:endParaRPr>
          </a:p>
        </p:txBody>
      </p:sp>
      <p:pic>
        <p:nvPicPr>
          <p:cNvPr id="23558" name="Picture 6" descr="fi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952625"/>
            <a:ext cx="3425825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438650" y="1412875"/>
            <a:ext cx="37226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modello semplice: eccesso di carica è tutto in OHP</a:t>
            </a:r>
          </a:p>
        </p:txBody>
      </p:sp>
      <p:pic>
        <p:nvPicPr>
          <p:cNvPr id="23560" name="Picture 8" descr="fig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52738"/>
            <a:ext cx="21542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41388" y="5694363"/>
            <a:ext cx="906462" cy="969962"/>
            <a:chOff x="5479" y="1570"/>
            <a:chExt cx="619" cy="611"/>
          </a:xfrm>
        </p:grpSpPr>
        <p:pic>
          <p:nvPicPr>
            <p:cNvPr id="24685" name="Picture 3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6" name="Picture 4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7" name="Picture 5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8" name="Picture 6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89" name="Group 7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4690" name="Oval 8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91" name="Text Box 9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4579" name="Group 10"/>
          <p:cNvGrpSpPr>
            <a:grpSpLocks/>
          </p:cNvGrpSpPr>
          <p:nvPr/>
        </p:nvGrpSpPr>
        <p:grpSpPr bwMode="auto">
          <a:xfrm>
            <a:off x="915988" y="0"/>
            <a:ext cx="906462" cy="969963"/>
            <a:chOff x="5460" y="1565"/>
            <a:chExt cx="619" cy="611"/>
          </a:xfrm>
        </p:grpSpPr>
        <p:grpSp>
          <p:nvGrpSpPr>
            <p:cNvPr id="24678" name="Group 11"/>
            <p:cNvGrpSpPr>
              <a:grpSpLocks/>
            </p:cNvGrpSpPr>
            <p:nvPr/>
          </p:nvGrpSpPr>
          <p:grpSpPr bwMode="auto">
            <a:xfrm>
              <a:off x="5673" y="1742"/>
              <a:ext cx="228" cy="250"/>
              <a:chOff x="3663" y="1610"/>
              <a:chExt cx="228" cy="250"/>
            </a:xfrm>
          </p:grpSpPr>
          <p:sp>
            <p:nvSpPr>
              <p:cNvPr id="24683" name="Oval 12"/>
              <p:cNvSpPr>
                <a:spLocks noChangeArrowheads="1"/>
              </p:cNvSpPr>
              <p:nvPr/>
            </p:nvSpPr>
            <p:spPr bwMode="auto">
              <a:xfrm>
                <a:off x="3664" y="1644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FFC9FF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84" name="Text Box 13"/>
              <p:cNvSpPr txBox="1">
                <a:spLocks noChangeArrowheads="1"/>
              </p:cNvSpPr>
              <p:nvPr/>
            </p:nvSpPr>
            <p:spPr bwMode="auto">
              <a:xfrm>
                <a:off x="3663" y="1610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24679" name="Picture 14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" y="1984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0" name="Picture 15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" y="1565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1" name="Picture 16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" y="1752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2" name="Picture 17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" y="1759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0" name="Picture 18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132013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9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844675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0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1987550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1" descr="acqu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771650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2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125538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3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4652963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4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789363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5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140075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6" descr="acqu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500438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 Box 27"/>
          <p:cNvSpPr txBox="1">
            <a:spLocks noChangeArrowheads="1"/>
          </p:cNvSpPr>
          <p:nvPr/>
        </p:nvSpPr>
        <p:spPr bwMode="auto">
          <a:xfrm rot="1219910">
            <a:off x="3924300" y="5429250"/>
            <a:ext cx="236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400" b="1">
              <a:latin typeface="Times New Roman" pitchFamily="18" charset="0"/>
            </a:endParaRPr>
          </a:p>
        </p:txBody>
      </p:sp>
      <p:pic>
        <p:nvPicPr>
          <p:cNvPr id="24590" name="Picture 28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2909888" y="4941888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9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581525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30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294188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31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414972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32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852738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33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636838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4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2781300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35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5084763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36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492375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37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708275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38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2428875" y="393223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39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5300663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40" descr="acqua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5662613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41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6022975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42" descr="acqua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412875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43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349500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6" name="Rectangle 44"/>
          <p:cNvSpPr>
            <a:spLocks noChangeArrowheads="1"/>
          </p:cNvSpPr>
          <p:nvPr/>
        </p:nvSpPr>
        <p:spPr bwMode="auto">
          <a:xfrm>
            <a:off x="582613" y="260350"/>
            <a:ext cx="398462" cy="619283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07" name="Text Box 45"/>
          <p:cNvSpPr txBox="1">
            <a:spLocks noChangeArrowheads="1"/>
          </p:cNvSpPr>
          <p:nvPr/>
        </p:nvSpPr>
        <p:spPr bwMode="auto">
          <a:xfrm>
            <a:off x="184150" y="549275"/>
            <a:ext cx="266700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endParaRPr lang="it-IT" sz="2800" b="1">
              <a:latin typeface="Times New Roman" pitchFamily="18" charset="0"/>
            </a:endParaRPr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4371975" y="1773238"/>
            <a:ext cx="1728788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INNER Helmoltz Plane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IHP</a:t>
            </a:r>
          </a:p>
        </p:txBody>
      </p:sp>
      <p:grpSp>
        <p:nvGrpSpPr>
          <p:cNvPr id="24609" name="Group 47"/>
          <p:cNvGrpSpPr>
            <a:grpSpLocks/>
          </p:cNvGrpSpPr>
          <p:nvPr/>
        </p:nvGrpSpPr>
        <p:grpSpPr bwMode="auto">
          <a:xfrm>
            <a:off x="982663" y="2276475"/>
            <a:ext cx="398462" cy="512763"/>
            <a:chOff x="3120" y="340"/>
            <a:chExt cx="272" cy="323"/>
          </a:xfrm>
        </p:grpSpPr>
        <p:sp>
          <p:nvSpPr>
            <p:cNvPr id="24676" name="Oval 48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77" name="Text Box 49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4610" name="Group 50"/>
          <p:cNvGrpSpPr>
            <a:grpSpLocks/>
          </p:cNvGrpSpPr>
          <p:nvPr/>
        </p:nvGrpSpPr>
        <p:grpSpPr bwMode="auto">
          <a:xfrm>
            <a:off x="973138" y="4595813"/>
            <a:ext cx="398462" cy="512762"/>
            <a:chOff x="3120" y="340"/>
            <a:chExt cx="272" cy="323"/>
          </a:xfrm>
        </p:grpSpPr>
        <p:sp>
          <p:nvSpPr>
            <p:cNvPr id="24674" name="Oval 51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75" name="Text Box 52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4611" name="Group 53"/>
          <p:cNvGrpSpPr>
            <a:grpSpLocks/>
          </p:cNvGrpSpPr>
          <p:nvPr/>
        </p:nvGrpSpPr>
        <p:grpSpPr bwMode="auto">
          <a:xfrm>
            <a:off x="1914525" y="4941888"/>
            <a:ext cx="398463" cy="512762"/>
            <a:chOff x="3120" y="340"/>
            <a:chExt cx="272" cy="323"/>
          </a:xfrm>
        </p:grpSpPr>
        <p:sp>
          <p:nvSpPr>
            <p:cNvPr id="24672" name="Oval 54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73" name="Text Box 55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4612" name="Group 56"/>
          <p:cNvGrpSpPr>
            <a:grpSpLocks/>
          </p:cNvGrpSpPr>
          <p:nvPr/>
        </p:nvGrpSpPr>
        <p:grpSpPr bwMode="auto">
          <a:xfrm>
            <a:off x="982663" y="5373688"/>
            <a:ext cx="398462" cy="512762"/>
            <a:chOff x="3120" y="340"/>
            <a:chExt cx="272" cy="323"/>
          </a:xfrm>
        </p:grpSpPr>
        <p:sp>
          <p:nvSpPr>
            <p:cNvPr id="24670" name="Oval 57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71" name="Text Box 58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4613" name="Group 59"/>
          <p:cNvGrpSpPr>
            <a:grpSpLocks/>
          </p:cNvGrpSpPr>
          <p:nvPr/>
        </p:nvGrpSpPr>
        <p:grpSpPr bwMode="auto">
          <a:xfrm>
            <a:off x="2587625" y="4895850"/>
            <a:ext cx="334963" cy="396875"/>
            <a:chOff x="3663" y="1610"/>
            <a:chExt cx="228" cy="250"/>
          </a:xfrm>
        </p:grpSpPr>
        <p:sp>
          <p:nvSpPr>
            <p:cNvPr id="24668" name="Oval 60"/>
            <p:cNvSpPr>
              <a:spLocks noChangeArrowheads="1"/>
            </p:cNvSpPr>
            <p:nvPr/>
          </p:nvSpPr>
          <p:spPr bwMode="auto">
            <a:xfrm>
              <a:off x="3664" y="164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FFC9FF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600D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9" name="Text Box 61"/>
            <p:cNvSpPr txBox="1">
              <a:spLocks noChangeArrowheads="1"/>
            </p:cNvSpPr>
            <p:nvPr/>
          </p:nvSpPr>
          <p:spPr bwMode="auto">
            <a:xfrm>
              <a:off x="3663" y="1610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</p:grpSp>
      <p:grpSp>
        <p:nvGrpSpPr>
          <p:cNvPr id="24614" name="Group 62"/>
          <p:cNvGrpSpPr>
            <a:grpSpLocks/>
          </p:cNvGrpSpPr>
          <p:nvPr/>
        </p:nvGrpSpPr>
        <p:grpSpPr bwMode="auto">
          <a:xfrm>
            <a:off x="3175000" y="5445125"/>
            <a:ext cx="908050" cy="969963"/>
            <a:chOff x="5479" y="1570"/>
            <a:chExt cx="619" cy="611"/>
          </a:xfrm>
        </p:grpSpPr>
        <p:pic>
          <p:nvPicPr>
            <p:cNvPr id="24661" name="Picture 63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62" name="Picture 64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63" name="Picture 65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64" name="Picture 66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65" name="Group 67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4666" name="Oval 68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67" name="Text Box 69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4615" name="Group 70"/>
          <p:cNvGrpSpPr>
            <a:grpSpLocks/>
          </p:cNvGrpSpPr>
          <p:nvPr/>
        </p:nvGrpSpPr>
        <p:grpSpPr bwMode="auto">
          <a:xfrm>
            <a:off x="1914525" y="1628775"/>
            <a:ext cx="906463" cy="969963"/>
            <a:chOff x="5479" y="1570"/>
            <a:chExt cx="619" cy="611"/>
          </a:xfrm>
        </p:grpSpPr>
        <p:pic>
          <p:nvPicPr>
            <p:cNvPr id="24654" name="Picture 71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55" name="Picture 72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56" name="Picture 73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57" name="Picture 74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58" name="Group 75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4659" name="Oval 76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60" name="Text Box 77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4616" name="Group 78"/>
          <p:cNvGrpSpPr>
            <a:grpSpLocks/>
          </p:cNvGrpSpPr>
          <p:nvPr/>
        </p:nvGrpSpPr>
        <p:grpSpPr bwMode="auto">
          <a:xfrm>
            <a:off x="1914525" y="620713"/>
            <a:ext cx="906463" cy="969962"/>
            <a:chOff x="5479" y="1570"/>
            <a:chExt cx="619" cy="611"/>
          </a:xfrm>
        </p:grpSpPr>
        <p:pic>
          <p:nvPicPr>
            <p:cNvPr id="24647" name="Picture 79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48" name="Picture 80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49" name="Picture 81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50" name="Picture 82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51" name="Group 83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4652" name="Oval 84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53" name="Text Box 85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4617" name="Group 86"/>
          <p:cNvGrpSpPr>
            <a:grpSpLocks/>
          </p:cNvGrpSpPr>
          <p:nvPr/>
        </p:nvGrpSpPr>
        <p:grpSpPr bwMode="auto">
          <a:xfrm>
            <a:off x="974725" y="1282700"/>
            <a:ext cx="398463" cy="441325"/>
            <a:chOff x="4617" y="1610"/>
            <a:chExt cx="272" cy="278"/>
          </a:xfrm>
        </p:grpSpPr>
        <p:sp>
          <p:nvSpPr>
            <p:cNvPr id="24645" name="Oval 87"/>
            <p:cNvSpPr>
              <a:spLocks noChangeArrowheads="1"/>
            </p:cNvSpPr>
            <p:nvPr/>
          </p:nvSpPr>
          <p:spPr bwMode="auto">
            <a:xfrm rot="1470444">
              <a:off x="4617" y="1616"/>
              <a:ext cx="272" cy="2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46" name="Text Box 88"/>
            <p:cNvSpPr txBox="1">
              <a:spLocks noChangeArrowheads="1"/>
            </p:cNvSpPr>
            <p:nvPr/>
          </p:nvSpPr>
          <p:spPr bwMode="auto">
            <a:xfrm>
              <a:off x="4651" y="1610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</p:grpSp>
      <p:grpSp>
        <p:nvGrpSpPr>
          <p:cNvPr id="24618" name="Group 89"/>
          <p:cNvGrpSpPr>
            <a:grpSpLocks/>
          </p:cNvGrpSpPr>
          <p:nvPr/>
        </p:nvGrpSpPr>
        <p:grpSpPr bwMode="auto">
          <a:xfrm>
            <a:off x="3308350" y="3284538"/>
            <a:ext cx="908050" cy="969962"/>
            <a:chOff x="5479" y="1570"/>
            <a:chExt cx="619" cy="611"/>
          </a:xfrm>
        </p:grpSpPr>
        <p:pic>
          <p:nvPicPr>
            <p:cNvPr id="24638" name="Picture 90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9" name="Picture 91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40" name="Picture 92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41" name="Picture 93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42" name="Group 94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4643" name="Oval 95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44" name="Text Box 96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4619" name="Group 97"/>
          <p:cNvGrpSpPr>
            <a:grpSpLocks/>
          </p:cNvGrpSpPr>
          <p:nvPr/>
        </p:nvGrpSpPr>
        <p:grpSpPr bwMode="auto">
          <a:xfrm>
            <a:off x="1514475" y="3644900"/>
            <a:ext cx="906463" cy="969963"/>
            <a:chOff x="5479" y="1570"/>
            <a:chExt cx="619" cy="611"/>
          </a:xfrm>
        </p:grpSpPr>
        <p:pic>
          <p:nvPicPr>
            <p:cNvPr id="24631" name="Picture 98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2" name="Picture 99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3" name="Picture 100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4" name="Picture 101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35" name="Group 102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4636" name="Oval 103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37" name="Text Box 104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pic>
        <p:nvPicPr>
          <p:cNvPr id="24620" name="Picture 105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221163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21" name="Group 106"/>
          <p:cNvGrpSpPr>
            <a:grpSpLocks/>
          </p:cNvGrpSpPr>
          <p:nvPr/>
        </p:nvGrpSpPr>
        <p:grpSpPr bwMode="auto">
          <a:xfrm>
            <a:off x="1443038" y="2925763"/>
            <a:ext cx="398462" cy="441325"/>
            <a:chOff x="4617" y="1610"/>
            <a:chExt cx="272" cy="278"/>
          </a:xfrm>
        </p:grpSpPr>
        <p:sp>
          <p:nvSpPr>
            <p:cNvPr id="24629" name="Oval 107"/>
            <p:cNvSpPr>
              <a:spLocks noChangeArrowheads="1"/>
            </p:cNvSpPr>
            <p:nvPr/>
          </p:nvSpPr>
          <p:spPr bwMode="auto">
            <a:xfrm rot="1470444">
              <a:off x="4617" y="1616"/>
              <a:ext cx="272" cy="2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30" name="Text Box 108"/>
            <p:cNvSpPr txBox="1">
              <a:spLocks noChangeArrowheads="1"/>
            </p:cNvSpPr>
            <p:nvPr/>
          </p:nvSpPr>
          <p:spPr bwMode="auto">
            <a:xfrm>
              <a:off x="4651" y="1610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</p:grpSp>
      <p:grpSp>
        <p:nvGrpSpPr>
          <p:cNvPr id="24622" name="Group 109"/>
          <p:cNvGrpSpPr>
            <a:grpSpLocks/>
          </p:cNvGrpSpPr>
          <p:nvPr/>
        </p:nvGrpSpPr>
        <p:grpSpPr bwMode="auto">
          <a:xfrm>
            <a:off x="981075" y="3392488"/>
            <a:ext cx="400050" cy="441325"/>
            <a:chOff x="4617" y="1610"/>
            <a:chExt cx="272" cy="278"/>
          </a:xfrm>
        </p:grpSpPr>
        <p:sp>
          <p:nvSpPr>
            <p:cNvPr id="24627" name="Oval 110"/>
            <p:cNvSpPr>
              <a:spLocks noChangeArrowheads="1"/>
            </p:cNvSpPr>
            <p:nvPr/>
          </p:nvSpPr>
          <p:spPr bwMode="auto">
            <a:xfrm rot="1470444">
              <a:off x="4617" y="1616"/>
              <a:ext cx="272" cy="2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28" name="Text Box 111"/>
            <p:cNvSpPr txBox="1">
              <a:spLocks noChangeArrowheads="1"/>
            </p:cNvSpPr>
            <p:nvPr/>
          </p:nvSpPr>
          <p:spPr bwMode="auto">
            <a:xfrm>
              <a:off x="4651" y="1610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</p:grpSp>
      <p:grpSp>
        <p:nvGrpSpPr>
          <p:cNvPr id="24623" name="Group 112"/>
          <p:cNvGrpSpPr>
            <a:grpSpLocks/>
          </p:cNvGrpSpPr>
          <p:nvPr/>
        </p:nvGrpSpPr>
        <p:grpSpPr bwMode="auto">
          <a:xfrm>
            <a:off x="982663" y="1844675"/>
            <a:ext cx="398462" cy="441325"/>
            <a:chOff x="4617" y="1610"/>
            <a:chExt cx="272" cy="278"/>
          </a:xfrm>
        </p:grpSpPr>
        <p:sp>
          <p:nvSpPr>
            <p:cNvPr id="24625" name="Oval 113"/>
            <p:cNvSpPr>
              <a:spLocks noChangeArrowheads="1"/>
            </p:cNvSpPr>
            <p:nvPr/>
          </p:nvSpPr>
          <p:spPr bwMode="auto">
            <a:xfrm rot="1470444">
              <a:off x="4617" y="1616"/>
              <a:ext cx="272" cy="2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26" name="Text Box 114"/>
            <p:cNvSpPr txBox="1">
              <a:spLocks noChangeArrowheads="1"/>
            </p:cNvSpPr>
            <p:nvPr/>
          </p:nvSpPr>
          <p:spPr bwMode="auto">
            <a:xfrm>
              <a:off x="4651" y="1610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</p:grpSp>
      <p:sp>
        <p:nvSpPr>
          <p:cNvPr id="63603" name="Line 115"/>
          <p:cNvSpPr>
            <a:spLocks noChangeShapeType="1"/>
          </p:cNvSpPr>
          <p:nvPr/>
        </p:nvSpPr>
        <p:spPr bwMode="auto">
          <a:xfrm>
            <a:off x="1182688" y="188913"/>
            <a:ext cx="0" cy="6408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4" grpId="0"/>
      <p:bldP spid="636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931863" y="3854450"/>
            <a:ext cx="906462" cy="969963"/>
            <a:chOff x="5479" y="1570"/>
            <a:chExt cx="619" cy="611"/>
          </a:xfrm>
        </p:grpSpPr>
        <p:pic>
          <p:nvPicPr>
            <p:cNvPr id="25687" name="Picture 3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88" name="Picture 4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89" name="Picture 5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0" name="Picture 6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91" name="Group 7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5692" name="Oval 8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93" name="Text Box 9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941388" y="5694363"/>
            <a:ext cx="906462" cy="969962"/>
            <a:chOff x="5479" y="1570"/>
            <a:chExt cx="619" cy="611"/>
          </a:xfrm>
        </p:grpSpPr>
        <p:pic>
          <p:nvPicPr>
            <p:cNvPr id="25680" name="Picture 11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81" name="Picture 12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82" name="Picture 13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83" name="Picture 14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84" name="Group 15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5685" name="Oval 16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86" name="Text Box 17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5604" name="Group 18"/>
          <p:cNvGrpSpPr>
            <a:grpSpLocks/>
          </p:cNvGrpSpPr>
          <p:nvPr/>
        </p:nvGrpSpPr>
        <p:grpSpPr bwMode="auto">
          <a:xfrm>
            <a:off x="915988" y="0"/>
            <a:ext cx="906462" cy="969963"/>
            <a:chOff x="5460" y="1565"/>
            <a:chExt cx="619" cy="611"/>
          </a:xfrm>
        </p:grpSpPr>
        <p:grpSp>
          <p:nvGrpSpPr>
            <p:cNvPr id="25673" name="Group 19"/>
            <p:cNvGrpSpPr>
              <a:grpSpLocks/>
            </p:cNvGrpSpPr>
            <p:nvPr/>
          </p:nvGrpSpPr>
          <p:grpSpPr bwMode="auto">
            <a:xfrm>
              <a:off x="5673" y="1742"/>
              <a:ext cx="228" cy="250"/>
              <a:chOff x="3663" y="1610"/>
              <a:chExt cx="228" cy="250"/>
            </a:xfrm>
          </p:grpSpPr>
          <p:sp>
            <p:nvSpPr>
              <p:cNvPr id="25678" name="Oval 20"/>
              <p:cNvSpPr>
                <a:spLocks noChangeArrowheads="1"/>
              </p:cNvSpPr>
              <p:nvPr/>
            </p:nvSpPr>
            <p:spPr bwMode="auto">
              <a:xfrm>
                <a:off x="3664" y="1644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FFC9FF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79" name="Text Box 21"/>
              <p:cNvSpPr txBox="1">
                <a:spLocks noChangeArrowheads="1"/>
              </p:cNvSpPr>
              <p:nvPr/>
            </p:nvSpPr>
            <p:spPr bwMode="auto">
              <a:xfrm>
                <a:off x="3663" y="1610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25674" name="Picture 22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" y="1984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5" name="Picture 23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" y="1565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6" name="Picture 24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" y="1752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7" name="Picture 25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" y="1759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5" name="Picture 26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941888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7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908050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8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140075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9" descr="acqu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500438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30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1846263" y="1484313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1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581525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2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636838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33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2781300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4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708275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5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2428875" y="393223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6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989138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37" descr="acqu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5662613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8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852738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39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349500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Rectangle 40"/>
          <p:cNvSpPr>
            <a:spLocks noChangeArrowheads="1"/>
          </p:cNvSpPr>
          <p:nvPr/>
        </p:nvSpPr>
        <p:spPr bwMode="auto">
          <a:xfrm>
            <a:off x="582613" y="260350"/>
            <a:ext cx="398462" cy="619283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20" name="Text Box 41"/>
          <p:cNvSpPr txBox="1">
            <a:spLocks noChangeArrowheads="1"/>
          </p:cNvSpPr>
          <p:nvPr/>
        </p:nvSpPr>
        <p:spPr bwMode="auto">
          <a:xfrm>
            <a:off x="184150" y="549275"/>
            <a:ext cx="266700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endParaRPr lang="it-IT" sz="2800" b="1">
              <a:latin typeface="Times New Roman" pitchFamily="18" charset="0"/>
            </a:endParaRPr>
          </a:p>
        </p:txBody>
      </p:sp>
      <p:sp>
        <p:nvSpPr>
          <p:cNvPr id="25621" name="Text Box 42"/>
          <p:cNvSpPr txBox="1">
            <a:spLocks noChangeArrowheads="1"/>
          </p:cNvSpPr>
          <p:nvPr/>
        </p:nvSpPr>
        <p:spPr bwMode="auto">
          <a:xfrm>
            <a:off x="2909888" y="2349500"/>
            <a:ext cx="1728787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solidFill>
                  <a:srgbClr val="FF3300"/>
                </a:solidFill>
                <a:latin typeface="Times New Roman" pitchFamily="18" charset="0"/>
              </a:rPr>
              <a:t>IHP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solidFill>
                  <a:srgbClr val="0033CC"/>
                </a:solidFill>
                <a:latin typeface="Times New Roman" pitchFamily="18" charset="0"/>
              </a:rPr>
              <a:t>OHP</a:t>
            </a:r>
          </a:p>
        </p:txBody>
      </p:sp>
      <p:grpSp>
        <p:nvGrpSpPr>
          <p:cNvPr id="25622" name="Group 43"/>
          <p:cNvGrpSpPr>
            <a:grpSpLocks/>
          </p:cNvGrpSpPr>
          <p:nvPr/>
        </p:nvGrpSpPr>
        <p:grpSpPr bwMode="auto">
          <a:xfrm>
            <a:off x="982663" y="2276475"/>
            <a:ext cx="398462" cy="512763"/>
            <a:chOff x="3120" y="340"/>
            <a:chExt cx="272" cy="323"/>
          </a:xfrm>
        </p:grpSpPr>
        <p:sp>
          <p:nvSpPr>
            <p:cNvPr id="25671" name="Oval 44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72" name="Text Box 45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5623" name="Group 46"/>
          <p:cNvGrpSpPr>
            <a:grpSpLocks/>
          </p:cNvGrpSpPr>
          <p:nvPr/>
        </p:nvGrpSpPr>
        <p:grpSpPr bwMode="auto">
          <a:xfrm>
            <a:off x="973138" y="4595813"/>
            <a:ext cx="398462" cy="512762"/>
            <a:chOff x="3120" y="340"/>
            <a:chExt cx="272" cy="323"/>
          </a:xfrm>
        </p:grpSpPr>
        <p:sp>
          <p:nvSpPr>
            <p:cNvPr id="25669" name="Oval 47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70" name="Text Box 48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5624" name="Group 49"/>
          <p:cNvGrpSpPr>
            <a:grpSpLocks/>
          </p:cNvGrpSpPr>
          <p:nvPr/>
        </p:nvGrpSpPr>
        <p:grpSpPr bwMode="auto">
          <a:xfrm>
            <a:off x="1914525" y="4941888"/>
            <a:ext cx="398463" cy="512762"/>
            <a:chOff x="3120" y="340"/>
            <a:chExt cx="272" cy="323"/>
          </a:xfrm>
        </p:grpSpPr>
        <p:sp>
          <p:nvSpPr>
            <p:cNvPr id="25667" name="Oval 50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8" name="Text Box 51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5625" name="Group 52"/>
          <p:cNvGrpSpPr>
            <a:grpSpLocks/>
          </p:cNvGrpSpPr>
          <p:nvPr/>
        </p:nvGrpSpPr>
        <p:grpSpPr bwMode="auto">
          <a:xfrm>
            <a:off x="982663" y="5373688"/>
            <a:ext cx="398462" cy="512762"/>
            <a:chOff x="3120" y="340"/>
            <a:chExt cx="272" cy="323"/>
          </a:xfrm>
        </p:grpSpPr>
        <p:sp>
          <p:nvSpPr>
            <p:cNvPr id="25665" name="Oval 53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6" name="Text Box 54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5626" name="Group 55"/>
          <p:cNvGrpSpPr>
            <a:grpSpLocks/>
          </p:cNvGrpSpPr>
          <p:nvPr/>
        </p:nvGrpSpPr>
        <p:grpSpPr bwMode="auto">
          <a:xfrm>
            <a:off x="1581150" y="1412875"/>
            <a:ext cx="333375" cy="396875"/>
            <a:chOff x="3663" y="1610"/>
            <a:chExt cx="228" cy="250"/>
          </a:xfrm>
        </p:grpSpPr>
        <p:sp>
          <p:nvSpPr>
            <p:cNvPr id="25663" name="Oval 56"/>
            <p:cNvSpPr>
              <a:spLocks noChangeArrowheads="1"/>
            </p:cNvSpPr>
            <p:nvPr/>
          </p:nvSpPr>
          <p:spPr bwMode="auto">
            <a:xfrm>
              <a:off x="3664" y="164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FFC9FF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600D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4" name="Text Box 57"/>
            <p:cNvSpPr txBox="1">
              <a:spLocks noChangeArrowheads="1"/>
            </p:cNvSpPr>
            <p:nvPr/>
          </p:nvSpPr>
          <p:spPr bwMode="auto">
            <a:xfrm>
              <a:off x="3663" y="1610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</p:grpSp>
      <p:grpSp>
        <p:nvGrpSpPr>
          <p:cNvPr id="25627" name="Group 58"/>
          <p:cNvGrpSpPr>
            <a:grpSpLocks/>
          </p:cNvGrpSpPr>
          <p:nvPr/>
        </p:nvGrpSpPr>
        <p:grpSpPr bwMode="auto">
          <a:xfrm>
            <a:off x="1914525" y="1628775"/>
            <a:ext cx="906463" cy="969963"/>
            <a:chOff x="5479" y="1570"/>
            <a:chExt cx="619" cy="611"/>
          </a:xfrm>
        </p:grpSpPr>
        <p:pic>
          <p:nvPicPr>
            <p:cNvPr id="25656" name="Picture 59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7" name="Picture 60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8" name="Picture 61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9" name="Picture 62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60" name="Group 63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5661" name="Oval 64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62" name="Text Box 65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5628" name="Group 66"/>
          <p:cNvGrpSpPr>
            <a:grpSpLocks/>
          </p:cNvGrpSpPr>
          <p:nvPr/>
        </p:nvGrpSpPr>
        <p:grpSpPr bwMode="auto">
          <a:xfrm>
            <a:off x="1914525" y="620713"/>
            <a:ext cx="906463" cy="969962"/>
            <a:chOff x="5479" y="1570"/>
            <a:chExt cx="619" cy="611"/>
          </a:xfrm>
        </p:grpSpPr>
        <p:pic>
          <p:nvPicPr>
            <p:cNvPr id="25649" name="Picture 67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0" name="Picture 68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1" name="Picture 69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2" name="Picture 70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53" name="Group 71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5654" name="Oval 72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55" name="Text Box 73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5629" name="Group 74"/>
          <p:cNvGrpSpPr>
            <a:grpSpLocks/>
          </p:cNvGrpSpPr>
          <p:nvPr/>
        </p:nvGrpSpPr>
        <p:grpSpPr bwMode="auto">
          <a:xfrm>
            <a:off x="974725" y="1282700"/>
            <a:ext cx="398463" cy="441325"/>
            <a:chOff x="4617" y="1610"/>
            <a:chExt cx="272" cy="278"/>
          </a:xfrm>
        </p:grpSpPr>
        <p:sp>
          <p:nvSpPr>
            <p:cNvPr id="25647" name="Oval 75"/>
            <p:cNvSpPr>
              <a:spLocks noChangeArrowheads="1"/>
            </p:cNvSpPr>
            <p:nvPr/>
          </p:nvSpPr>
          <p:spPr bwMode="auto">
            <a:xfrm rot="1470444">
              <a:off x="4617" y="1616"/>
              <a:ext cx="272" cy="2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48" name="Text Box 76"/>
            <p:cNvSpPr txBox="1">
              <a:spLocks noChangeArrowheads="1"/>
            </p:cNvSpPr>
            <p:nvPr/>
          </p:nvSpPr>
          <p:spPr bwMode="auto">
            <a:xfrm>
              <a:off x="4651" y="1610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</p:grpSp>
      <p:grpSp>
        <p:nvGrpSpPr>
          <p:cNvPr id="25630" name="Group 77"/>
          <p:cNvGrpSpPr>
            <a:grpSpLocks/>
          </p:cNvGrpSpPr>
          <p:nvPr/>
        </p:nvGrpSpPr>
        <p:grpSpPr bwMode="auto">
          <a:xfrm>
            <a:off x="1514475" y="3644900"/>
            <a:ext cx="906463" cy="969963"/>
            <a:chOff x="5479" y="1570"/>
            <a:chExt cx="619" cy="611"/>
          </a:xfrm>
        </p:grpSpPr>
        <p:pic>
          <p:nvPicPr>
            <p:cNvPr id="25640" name="Picture 78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1" name="Picture 79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2" name="Picture 80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3" name="Picture 81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44" name="Group 82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25645" name="Oval 83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46" name="Text Box 84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</p:grpSp>
      <p:pic>
        <p:nvPicPr>
          <p:cNvPr id="25631" name="Picture 85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5373688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32" name="Group 86"/>
          <p:cNvGrpSpPr>
            <a:grpSpLocks/>
          </p:cNvGrpSpPr>
          <p:nvPr/>
        </p:nvGrpSpPr>
        <p:grpSpPr bwMode="auto">
          <a:xfrm>
            <a:off x="981075" y="3392488"/>
            <a:ext cx="400050" cy="441325"/>
            <a:chOff x="4617" y="1610"/>
            <a:chExt cx="272" cy="278"/>
          </a:xfrm>
        </p:grpSpPr>
        <p:sp>
          <p:nvSpPr>
            <p:cNvPr id="25638" name="Oval 87"/>
            <p:cNvSpPr>
              <a:spLocks noChangeArrowheads="1"/>
            </p:cNvSpPr>
            <p:nvPr/>
          </p:nvSpPr>
          <p:spPr bwMode="auto">
            <a:xfrm rot="1470444">
              <a:off x="4617" y="1616"/>
              <a:ext cx="272" cy="2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39" name="Text Box 88"/>
            <p:cNvSpPr txBox="1">
              <a:spLocks noChangeArrowheads="1"/>
            </p:cNvSpPr>
            <p:nvPr/>
          </p:nvSpPr>
          <p:spPr bwMode="auto">
            <a:xfrm>
              <a:off x="4651" y="1610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</p:grpSp>
      <p:grpSp>
        <p:nvGrpSpPr>
          <p:cNvPr id="25633" name="Group 89"/>
          <p:cNvGrpSpPr>
            <a:grpSpLocks/>
          </p:cNvGrpSpPr>
          <p:nvPr/>
        </p:nvGrpSpPr>
        <p:grpSpPr bwMode="auto">
          <a:xfrm>
            <a:off x="982663" y="1844675"/>
            <a:ext cx="398462" cy="441325"/>
            <a:chOff x="4617" y="1610"/>
            <a:chExt cx="272" cy="278"/>
          </a:xfrm>
        </p:grpSpPr>
        <p:sp>
          <p:nvSpPr>
            <p:cNvPr id="25636" name="Oval 90"/>
            <p:cNvSpPr>
              <a:spLocks noChangeArrowheads="1"/>
            </p:cNvSpPr>
            <p:nvPr/>
          </p:nvSpPr>
          <p:spPr bwMode="auto">
            <a:xfrm rot="1470444">
              <a:off x="4617" y="1616"/>
              <a:ext cx="272" cy="2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37" name="Text Box 91"/>
            <p:cNvSpPr txBox="1">
              <a:spLocks noChangeArrowheads="1"/>
            </p:cNvSpPr>
            <p:nvPr/>
          </p:nvSpPr>
          <p:spPr bwMode="auto">
            <a:xfrm>
              <a:off x="4651" y="1610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</p:grpSp>
      <p:sp>
        <p:nvSpPr>
          <p:cNvPr id="25634" name="Line 92"/>
          <p:cNvSpPr>
            <a:spLocks noChangeShapeType="1"/>
          </p:cNvSpPr>
          <p:nvPr/>
        </p:nvSpPr>
        <p:spPr bwMode="auto">
          <a:xfrm>
            <a:off x="1182688" y="188913"/>
            <a:ext cx="0" cy="640873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5" name="Line 93"/>
          <p:cNvSpPr>
            <a:spLocks noChangeShapeType="1"/>
          </p:cNvSpPr>
          <p:nvPr/>
        </p:nvSpPr>
        <p:spPr bwMode="auto">
          <a:xfrm>
            <a:off x="1381125" y="188913"/>
            <a:ext cx="0" cy="6408737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793651" y="576262"/>
            <a:ext cx="69851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dirty="0"/>
              <a:t>tra due cariche separate si genera una </a:t>
            </a:r>
            <a:r>
              <a:rPr lang="it-IT" dirty="0" err="1"/>
              <a:t>ddp</a:t>
            </a:r>
            <a:r>
              <a:rPr lang="it-IT" dirty="0" smtClean="0"/>
              <a:t> </a:t>
            </a:r>
            <a:r>
              <a:rPr lang="it-IT" dirty="0"/>
              <a:t>e quindi un E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924050" y="2219325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400" b="1"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619250" y="1616075"/>
            <a:ext cx="5867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/>
              <a:t>SI FORMA 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>
                <a:solidFill>
                  <a:srgbClr val="FF0000"/>
                </a:solidFill>
              </a:rPr>
              <a:t>DOPPIO STRATO ELETTRICO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/>
              <a:t>O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>
                <a:solidFill>
                  <a:srgbClr val="0000FF"/>
                </a:solidFill>
              </a:rPr>
              <a:t>INTERFASE ELETTRIFICATA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042988" y="4508500"/>
            <a:ext cx="770572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dirty="0"/>
              <a:t>SE È PRESENTE UN’INTERFASE SI GENERA SEMPRE</a:t>
            </a:r>
          </a:p>
          <a:p>
            <a:endParaRPr lang="it-IT" dirty="0"/>
          </a:p>
          <a:p>
            <a:pPr algn="ctr"/>
            <a:r>
              <a:rPr lang="it-IT" sz="2800" dirty="0"/>
              <a:t>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489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FORMAZIONE DI UN’INTERFASE ELETTRIFICATA NELLA PILA: NESSUN GENERATORE DI CORRENTE ESTERNO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47813" y="1557338"/>
            <a:ext cx="5111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ridistribuzione degli ioni elettrolitici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276600" y="20605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47813" y="2492375"/>
            <a:ext cx="648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carica della fase dalla parte della soluzione elettrolitica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276600" y="29241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547813" y="3429000"/>
            <a:ext cx="6840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induzione di carica sul metallo di segno opposto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276600" y="39338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547813" y="4508500"/>
            <a:ext cx="5903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separazione di cariche all’interfase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547813" y="5661025"/>
            <a:ext cx="6624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</a:rPr>
              <a:t>generazione di differenza di potenziale interfasale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276600" y="50847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animBg="1"/>
      <p:bldP spid="25605" grpId="0"/>
      <p:bldP spid="25606" grpId="0" animBg="1"/>
      <p:bldP spid="25607" grpId="0"/>
      <p:bldP spid="25608" grpId="0" animBg="1"/>
      <p:bldP spid="25609" grpId="0"/>
      <p:bldP spid="25610" grpId="0"/>
      <p:bldP spid="256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INTERFAS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12988"/>
            <a:ext cx="3479055" cy="427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971550" y="1052513"/>
            <a:ext cx="542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23848" y="2593975"/>
            <a:ext cx="40321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0000FF"/>
                </a:solidFill>
              </a:rPr>
              <a:t>1</a:t>
            </a:r>
            <a:r>
              <a:rPr lang="it-IT" dirty="0"/>
              <a:t> </a:t>
            </a:r>
            <a:r>
              <a:rPr lang="it-IT" dirty="0" smtClean="0"/>
              <a:t>sia un interfase di cui si vuole misurare la </a:t>
            </a:r>
            <a:r>
              <a:rPr lang="it-IT" dirty="0" err="1" smtClean="0"/>
              <a:t>ddp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56394" y="1901825"/>
            <a:ext cx="7345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/>
              <a:t>ogni </a:t>
            </a:r>
            <a:r>
              <a:rPr lang="it-IT" dirty="0"/>
              <a:t>strumento possiede 2 terminali di misura:     </a:t>
            </a:r>
            <a:r>
              <a:rPr lang="it-IT" dirty="0">
                <a:solidFill>
                  <a:srgbClr val="0000FF"/>
                </a:solidFill>
              </a:rPr>
              <a:t>1</a:t>
            </a:r>
            <a:r>
              <a:rPr lang="it-IT" dirty="0"/>
              <a:t> e </a:t>
            </a:r>
            <a:r>
              <a:rPr lang="it-IT" dirty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56394" y="300336"/>
            <a:ext cx="853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Si può misurare il valore della </a:t>
            </a:r>
            <a:r>
              <a:rPr lang="it-IT" sz="2400" b="1" dirty="0" err="1" smtClean="0"/>
              <a:t>ddp</a:t>
            </a:r>
            <a:r>
              <a:rPr lang="it-IT" sz="2400" b="1" dirty="0" smtClean="0"/>
              <a:t> di una singola interfase? </a:t>
            </a:r>
          </a:p>
          <a:p>
            <a:r>
              <a:rPr lang="it-IT" sz="2400" dirty="0" smtClean="0"/>
              <a:t>Ad es. dell’interfase </a:t>
            </a:r>
            <a:r>
              <a:rPr lang="it-IT" sz="2400" dirty="0" smtClean="0">
                <a:solidFill>
                  <a:srgbClr val="0000FF"/>
                </a:solidFill>
              </a:rPr>
              <a:t>1           </a:t>
            </a:r>
            <a:r>
              <a:rPr lang="it-IT" sz="2400" b="1" dirty="0" smtClean="0">
                <a:solidFill>
                  <a:srgbClr val="FF0000"/>
                </a:solidFill>
              </a:rPr>
              <a:t>NON SI PUO’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6394" y="3645024"/>
            <a:ext cx="4143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Bisogna comunque generare una seconda interfase </a:t>
            </a:r>
            <a:r>
              <a:rPr lang="it-IT" dirty="0" smtClean="0">
                <a:solidFill>
                  <a:srgbClr val="009900"/>
                </a:solidFill>
              </a:rPr>
              <a:t>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95288" y="120785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/>
              <a:t>si genera una seconda </a:t>
            </a:r>
            <a:r>
              <a:rPr lang="it-IT" sz="2400" dirty="0" smtClean="0"/>
              <a:t>interfase e quindi:</a:t>
            </a:r>
            <a:endParaRPr lang="it-IT" sz="2400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5288" y="2287350"/>
            <a:ext cx="82811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/>
              <a:t>si può solo misurare </a:t>
            </a:r>
            <a:r>
              <a:rPr lang="it-IT" sz="2400" dirty="0" err="1" smtClean="0"/>
              <a:t>ddp</a:t>
            </a:r>
            <a:r>
              <a:rPr lang="it-IT" sz="2400" dirty="0" smtClean="0"/>
              <a:t> </a:t>
            </a:r>
            <a:r>
              <a:rPr lang="it-IT" sz="2400" dirty="0"/>
              <a:t>attraverso un sistema di </a:t>
            </a:r>
            <a:r>
              <a:rPr lang="it-IT" sz="2400" dirty="0" err="1"/>
              <a:t>interfasi</a:t>
            </a:r>
            <a:r>
              <a:rPr lang="it-IT" sz="2400" dirty="0"/>
              <a:t> e mai </a:t>
            </a:r>
            <a:r>
              <a:rPr lang="it-IT" sz="2400" dirty="0" err="1" smtClean="0"/>
              <a:t>ddp</a:t>
            </a:r>
            <a:r>
              <a:rPr lang="it-IT" sz="2400" dirty="0" smtClean="0"/>
              <a:t> </a:t>
            </a:r>
            <a:r>
              <a:rPr lang="it-IT" sz="2400" dirty="0"/>
              <a:t>di una singola interfase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62000" y="7010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400" b="1">
              <a:latin typeface="Times New Roman" pitchFamily="18" charset="0"/>
            </a:endParaRP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1258888" y="16287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02" name="WordArt 7"/>
          <p:cNvSpPr>
            <a:spLocks noChangeArrowheads="1" noChangeShapeType="1" noTextEdit="1"/>
          </p:cNvSpPr>
          <p:nvPr/>
        </p:nvSpPr>
        <p:spPr bwMode="auto">
          <a:xfrm>
            <a:off x="477838" y="476672"/>
            <a:ext cx="1562100" cy="587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Problema</a:t>
            </a:r>
          </a:p>
        </p:txBody>
      </p:sp>
      <p:sp>
        <p:nvSpPr>
          <p:cNvPr id="2" name="Rettangolo 1"/>
          <p:cNvSpPr/>
          <p:nvPr/>
        </p:nvSpPr>
        <p:spPr>
          <a:xfrm>
            <a:off x="395288" y="3649485"/>
            <a:ext cx="7536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/>
              <a:t>ddp</a:t>
            </a:r>
            <a:r>
              <a:rPr lang="it-IT" sz="2400" baseline="-25000" dirty="0" err="1" smtClean="0"/>
              <a:t>misurata</a:t>
            </a:r>
            <a:r>
              <a:rPr lang="it-IT" sz="2400" baseline="-25000" dirty="0" smtClean="0"/>
              <a:t> </a:t>
            </a:r>
            <a:r>
              <a:rPr lang="it-IT" sz="2400" dirty="0"/>
              <a:t>= </a:t>
            </a:r>
            <a:r>
              <a:rPr lang="it-IT" sz="2400" dirty="0" smtClean="0"/>
              <a:t>ddp</a:t>
            </a:r>
            <a:r>
              <a:rPr lang="it-IT" sz="2400" baseline="-25000" dirty="0" smtClean="0"/>
              <a:t>interfase1</a:t>
            </a:r>
            <a:r>
              <a:rPr lang="it-IT" sz="2400" dirty="0" smtClean="0"/>
              <a:t> + x </a:t>
            </a:r>
            <a:r>
              <a:rPr lang="it-IT" sz="2400" dirty="0" err="1" smtClean="0"/>
              <a:t>ddp</a:t>
            </a:r>
            <a:r>
              <a:rPr lang="it-IT" sz="2400" dirty="0" smtClean="0"/>
              <a:t> </a:t>
            </a:r>
            <a:r>
              <a:rPr lang="it-IT" sz="2400" baseline="-25000" dirty="0" smtClean="0"/>
              <a:t>di svariate </a:t>
            </a:r>
            <a:r>
              <a:rPr lang="it-IT" sz="2400" baseline="-25000" dirty="0" err="1" smtClean="0"/>
              <a:t>interfasi</a:t>
            </a:r>
            <a:r>
              <a:rPr lang="it-IT" sz="2400" baseline="-25000" dirty="0" smtClean="0"/>
              <a:t> anche non note</a:t>
            </a:r>
            <a:endParaRPr lang="it-IT" sz="2400" baseline="-250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5288" y="5013176"/>
            <a:ext cx="80651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 smtClean="0">
                <a:solidFill>
                  <a:srgbClr val="FF0066"/>
                </a:solidFill>
              </a:rPr>
              <a:t>QUINDI</a:t>
            </a:r>
            <a:r>
              <a:rPr lang="it-IT" sz="2400" b="1" dirty="0" smtClean="0"/>
              <a:t> È NECESSARIO </a:t>
            </a:r>
            <a:r>
              <a:rPr lang="it-IT" sz="2400" b="1" dirty="0"/>
              <a:t>SVILUPPARE UNA SCALA RELATIVA PER DDP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6" descr="INTERFA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4450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20688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Responsabile dei fenomeni elettrici è l'intera interfase elettrica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41942" y="1700808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genere per semplicità si parla di </a:t>
            </a:r>
          </a:p>
          <a:p>
            <a:r>
              <a:rPr lang="it-IT" b="1" dirty="0" smtClean="0"/>
              <a:t>elettrodo</a:t>
            </a:r>
            <a:r>
              <a:rPr lang="it-IT" dirty="0" smtClean="0"/>
              <a:t> </a:t>
            </a:r>
          </a:p>
          <a:p>
            <a:r>
              <a:rPr lang="it-IT" dirty="0" smtClean="0"/>
              <a:t>al posto di </a:t>
            </a:r>
          </a:p>
          <a:p>
            <a:r>
              <a:rPr lang="it-IT" b="1" dirty="0" smtClean="0"/>
              <a:t>interfase elettrica o interfase elettrificata o </a:t>
            </a:r>
            <a:r>
              <a:rPr lang="it-IT" b="1" dirty="0" err="1" smtClean="0"/>
              <a:t>semielemento</a:t>
            </a:r>
            <a:endParaRPr lang="it-IT" b="1" dirty="0" smtClean="0"/>
          </a:p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6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850" y="2492375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 considerano sempre casi in cui 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 0 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 all’equilibrio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3.2948E-6 L 2.5E-6 -0.2518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0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539750" y="260648"/>
            <a:ext cx="8424863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 smtClean="0"/>
              <a:t>Esistono 2 tipi principali di INTERFASI (o elettrodi)</a:t>
            </a:r>
            <a:endParaRPr lang="it-IT" sz="2400" b="1" dirty="0"/>
          </a:p>
          <a:p>
            <a:pPr eaLnBrk="1" hangingPunct="1">
              <a:spcBef>
                <a:spcPct val="50000"/>
              </a:spcBef>
            </a:pPr>
            <a:endParaRPr lang="it-IT" b="1" dirty="0">
              <a:latin typeface="Times New Roman" pitchFamily="18" charset="0"/>
            </a:endParaRPr>
          </a:p>
          <a:p>
            <a:pPr eaLnBrk="1" hangingPunct="1"/>
            <a:r>
              <a:rPr lang="it-IT" dirty="0">
                <a:solidFill>
                  <a:srgbClr val="0000FF"/>
                </a:solidFill>
              </a:rPr>
              <a:t>Elettrodi </a:t>
            </a:r>
            <a:r>
              <a:rPr lang="it-IT" b="1" dirty="0">
                <a:solidFill>
                  <a:srgbClr val="0000FF"/>
                </a:solidFill>
              </a:rPr>
              <a:t>POLARIZZABILI</a:t>
            </a:r>
            <a:r>
              <a:rPr lang="it-IT" dirty="0">
                <a:solidFill>
                  <a:srgbClr val="0000FF"/>
                </a:solidFill>
              </a:rPr>
              <a:t>: </a:t>
            </a:r>
          </a:p>
          <a:p>
            <a:pPr eaLnBrk="1" hangingPunct="1"/>
            <a:r>
              <a:rPr lang="it-IT" dirty="0" smtClean="0">
                <a:solidFill>
                  <a:srgbClr val="0000FF"/>
                </a:solidFill>
              </a:rPr>
              <a:t>Assumono </a:t>
            </a:r>
            <a:r>
              <a:rPr lang="it-IT" dirty="0">
                <a:solidFill>
                  <a:srgbClr val="0000FF"/>
                </a:solidFill>
              </a:rPr>
              <a:t>qualunque variazione di potenziale </a:t>
            </a:r>
            <a:r>
              <a:rPr lang="it-IT" dirty="0" smtClean="0">
                <a:solidFill>
                  <a:srgbClr val="0000FF"/>
                </a:solidFill>
              </a:rPr>
              <a:t>imposta dall’esterno</a:t>
            </a:r>
            <a:endParaRPr lang="it-IT" dirty="0">
              <a:solidFill>
                <a:srgbClr val="0000FF"/>
              </a:solidFill>
            </a:endParaRPr>
          </a:p>
          <a:p>
            <a:pPr eaLnBrk="1" hangingPunct="1"/>
            <a:r>
              <a:rPr lang="it-IT" dirty="0" smtClean="0">
                <a:solidFill>
                  <a:srgbClr val="0000FF"/>
                </a:solidFill>
              </a:rPr>
              <a:t>Basta </a:t>
            </a:r>
            <a:r>
              <a:rPr lang="it-IT" dirty="0">
                <a:solidFill>
                  <a:srgbClr val="0000FF"/>
                </a:solidFill>
              </a:rPr>
              <a:t>una piccola variazione di concentrazione </a:t>
            </a:r>
            <a:r>
              <a:rPr lang="it-IT" dirty="0" smtClean="0">
                <a:solidFill>
                  <a:srgbClr val="0000FF"/>
                </a:solidFill>
              </a:rPr>
              <a:t>della soluzione per </a:t>
            </a:r>
            <a:r>
              <a:rPr lang="it-IT" dirty="0">
                <a:solidFill>
                  <a:srgbClr val="0000FF"/>
                </a:solidFill>
              </a:rPr>
              <a:t>ottenere variazioni di potenziale </a:t>
            </a:r>
            <a:r>
              <a:rPr lang="it-IT" dirty="0" smtClean="0">
                <a:solidFill>
                  <a:srgbClr val="0000FF"/>
                </a:solidFill>
              </a:rPr>
              <a:t>apprezzabili</a:t>
            </a:r>
          </a:p>
          <a:p>
            <a:pPr eaLnBrk="1" hangingPunct="1"/>
            <a:r>
              <a:rPr lang="it-IT" dirty="0" smtClean="0">
                <a:solidFill>
                  <a:srgbClr val="0000FF"/>
                </a:solidFill>
              </a:rPr>
              <a:t>Se tra essi passa corrente anche piccola cambiano potenziale</a:t>
            </a:r>
            <a:endParaRPr lang="it-IT" dirty="0">
              <a:solidFill>
                <a:srgbClr val="0000FF"/>
              </a:solidFill>
            </a:endParaRPr>
          </a:p>
          <a:p>
            <a:pPr eaLnBrk="1" hangingPunct="1"/>
            <a:endParaRPr lang="it-IT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it-IT" b="1" dirty="0" smtClean="0">
                <a:solidFill>
                  <a:srgbClr val="0000FF"/>
                </a:solidFill>
              </a:rPr>
              <a:t>SPESSO USATI COME ELETTRODI DI MISURA:   </a:t>
            </a:r>
          </a:p>
          <a:p>
            <a:pPr eaLnBrk="1" hangingPunct="1"/>
            <a:r>
              <a:rPr lang="it-IT" b="1" dirty="0" smtClean="0">
                <a:solidFill>
                  <a:srgbClr val="0000FF"/>
                </a:solidFill>
              </a:rPr>
              <a:t>- </a:t>
            </a:r>
            <a:r>
              <a:rPr lang="it-IT" b="1" dirty="0">
                <a:solidFill>
                  <a:srgbClr val="0000FF"/>
                </a:solidFill>
              </a:rPr>
              <a:t>Es:  </a:t>
            </a:r>
            <a:r>
              <a:rPr lang="it-IT" b="1" dirty="0" smtClean="0">
                <a:solidFill>
                  <a:srgbClr val="0000FF"/>
                </a:solidFill>
              </a:rPr>
              <a:t>Hg|H</a:t>
            </a:r>
            <a:r>
              <a:rPr lang="it-IT" b="1" baseline="-25000" dirty="0" smtClean="0">
                <a:solidFill>
                  <a:srgbClr val="0000FF"/>
                </a:solidFill>
              </a:rPr>
              <a:t>2</a:t>
            </a:r>
            <a:r>
              <a:rPr lang="it-IT" b="1" dirty="0" smtClean="0">
                <a:solidFill>
                  <a:srgbClr val="0000FF"/>
                </a:solidFill>
              </a:rPr>
              <a:t>O, </a:t>
            </a:r>
            <a:r>
              <a:rPr lang="it-IT" b="1" dirty="0" err="1" smtClean="0">
                <a:solidFill>
                  <a:srgbClr val="0000FF"/>
                </a:solidFill>
              </a:rPr>
              <a:t>Ag|Ag</a:t>
            </a:r>
            <a:r>
              <a:rPr lang="it-IT" b="1" baseline="30000" dirty="0" smtClean="0">
                <a:solidFill>
                  <a:srgbClr val="0000FF"/>
                </a:solidFill>
              </a:rPr>
              <a:t>+</a:t>
            </a:r>
            <a:endParaRPr lang="it-IT" b="1" baseline="30000" dirty="0">
              <a:solidFill>
                <a:srgbClr val="0000FF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39750" y="3861048"/>
            <a:ext cx="8280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dirty="0">
                <a:solidFill>
                  <a:srgbClr val="FF0066"/>
                </a:solidFill>
              </a:rPr>
              <a:t>Elettrodi I</a:t>
            </a:r>
            <a:r>
              <a:rPr lang="it-IT" b="1" dirty="0">
                <a:solidFill>
                  <a:srgbClr val="FF0066"/>
                </a:solidFill>
              </a:rPr>
              <a:t>MPOLARIZZABILI</a:t>
            </a:r>
            <a:r>
              <a:rPr lang="it-IT" dirty="0"/>
              <a:t>: </a:t>
            </a:r>
          </a:p>
          <a:p>
            <a:pPr eaLnBrk="1" hangingPunct="1"/>
            <a:r>
              <a:rPr lang="it-IT" dirty="0" smtClean="0">
                <a:solidFill>
                  <a:srgbClr val="FF0066"/>
                </a:solidFill>
              </a:rPr>
              <a:t>E’ difficile </a:t>
            </a:r>
            <a:r>
              <a:rPr lang="it-IT" dirty="0">
                <a:solidFill>
                  <a:srgbClr val="FF0066"/>
                </a:solidFill>
              </a:rPr>
              <a:t>fare variare il loro </a:t>
            </a:r>
            <a:r>
              <a:rPr lang="it-IT" dirty="0" smtClean="0">
                <a:solidFill>
                  <a:srgbClr val="FF0066"/>
                </a:solidFill>
              </a:rPr>
              <a:t>potenziale</a:t>
            </a:r>
          </a:p>
          <a:p>
            <a:pPr eaLnBrk="1" hangingPunct="1"/>
            <a:r>
              <a:rPr lang="it-IT" dirty="0">
                <a:solidFill>
                  <a:srgbClr val="FF0066"/>
                </a:solidFill>
              </a:rPr>
              <a:t>P</a:t>
            </a:r>
            <a:r>
              <a:rPr lang="it-IT" dirty="0" smtClean="0">
                <a:solidFill>
                  <a:srgbClr val="FF0066"/>
                </a:solidFill>
              </a:rPr>
              <a:t>iccole </a:t>
            </a:r>
            <a:r>
              <a:rPr lang="it-IT" dirty="0">
                <a:solidFill>
                  <a:srgbClr val="FF0066"/>
                </a:solidFill>
              </a:rPr>
              <a:t>variazioni di </a:t>
            </a:r>
            <a:r>
              <a:rPr lang="it-IT" dirty="0" smtClean="0">
                <a:solidFill>
                  <a:srgbClr val="FF0066"/>
                </a:solidFill>
              </a:rPr>
              <a:t>concentrazione della soluzione </a:t>
            </a:r>
            <a:r>
              <a:rPr lang="it-IT" dirty="0">
                <a:solidFill>
                  <a:srgbClr val="FF0066"/>
                </a:solidFill>
              </a:rPr>
              <a:t>non hanno praticamente influenza sulla variazione di </a:t>
            </a:r>
            <a:r>
              <a:rPr lang="it-IT" dirty="0" smtClean="0">
                <a:solidFill>
                  <a:srgbClr val="FF0066"/>
                </a:solidFill>
              </a:rPr>
              <a:t>potenziale</a:t>
            </a:r>
          </a:p>
          <a:p>
            <a:pPr eaLnBrk="1" hangingPunct="1"/>
            <a:r>
              <a:rPr lang="it-IT" dirty="0" smtClean="0">
                <a:solidFill>
                  <a:srgbClr val="FF0066"/>
                </a:solidFill>
              </a:rPr>
              <a:t>Anche se tra essi passa corrente (modesta) non cambiano di potenziale</a:t>
            </a:r>
            <a:endParaRPr lang="it-IT" dirty="0">
              <a:solidFill>
                <a:srgbClr val="FF0066"/>
              </a:solidFill>
            </a:endParaRPr>
          </a:p>
          <a:p>
            <a:pPr eaLnBrk="1" hangingPunct="1"/>
            <a:endParaRPr lang="it-IT" b="1" dirty="0" smtClean="0">
              <a:solidFill>
                <a:srgbClr val="FF0066"/>
              </a:solidFill>
            </a:endParaRPr>
          </a:p>
          <a:p>
            <a:pPr eaLnBrk="1" hangingPunct="1"/>
            <a:r>
              <a:rPr lang="it-IT" b="1" dirty="0" smtClean="0">
                <a:solidFill>
                  <a:srgbClr val="FF0066"/>
                </a:solidFill>
              </a:rPr>
              <a:t>SPESSO USATI COME ELETTRODI DI RIFERIMENTO</a:t>
            </a:r>
          </a:p>
          <a:p>
            <a:pPr eaLnBrk="1" hangingPunct="1"/>
            <a:r>
              <a:rPr lang="it-IT" b="1" dirty="0" smtClean="0">
                <a:solidFill>
                  <a:srgbClr val="FF0066"/>
                </a:solidFill>
              </a:rPr>
              <a:t>- </a:t>
            </a:r>
            <a:r>
              <a:rPr lang="it-IT" b="1" dirty="0">
                <a:solidFill>
                  <a:srgbClr val="FF0066"/>
                </a:solidFill>
              </a:rPr>
              <a:t>Es:      Pt|H</a:t>
            </a:r>
            <a:r>
              <a:rPr lang="it-IT" b="1" baseline="-25000" dirty="0">
                <a:solidFill>
                  <a:srgbClr val="FF0066"/>
                </a:solidFill>
              </a:rPr>
              <a:t>2</a:t>
            </a:r>
            <a:r>
              <a:rPr lang="it-IT" b="1" dirty="0">
                <a:solidFill>
                  <a:srgbClr val="FF0066"/>
                </a:solidFill>
              </a:rPr>
              <a:t>|H</a:t>
            </a:r>
            <a:r>
              <a:rPr lang="it-IT" b="1" baseline="30000" dirty="0">
                <a:solidFill>
                  <a:srgbClr val="FF0066"/>
                </a:solidFill>
              </a:rPr>
              <a:t>+</a:t>
            </a:r>
            <a:r>
              <a:rPr lang="it-IT" b="1" dirty="0">
                <a:solidFill>
                  <a:srgbClr val="FF0066"/>
                </a:solidFill>
              </a:rPr>
              <a:t>            Hg|Hg</a:t>
            </a:r>
            <a:r>
              <a:rPr lang="it-IT" b="1" baseline="-25000" dirty="0">
                <a:solidFill>
                  <a:srgbClr val="FF0066"/>
                </a:solidFill>
              </a:rPr>
              <a:t>2</a:t>
            </a:r>
            <a:r>
              <a:rPr lang="it-IT" b="1" dirty="0">
                <a:solidFill>
                  <a:srgbClr val="FF0066"/>
                </a:solidFill>
              </a:rPr>
              <a:t>Cl</a:t>
            </a:r>
            <a:r>
              <a:rPr lang="it-IT" b="1" baseline="-25000" dirty="0">
                <a:solidFill>
                  <a:srgbClr val="FF0066"/>
                </a:solidFill>
              </a:rPr>
              <a:t>2</a:t>
            </a:r>
            <a:r>
              <a:rPr lang="it-IT" b="1" dirty="0">
                <a:solidFill>
                  <a:srgbClr val="FF0066"/>
                </a:solidFill>
              </a:rPr>
              <a:t>|Cl</a:t>
            </a:r>
            <a:r>
              <a:rPr lang="it-IT" b="1" baseline="30000" dirty="0">
                <a:solidFill>
                  <a:srgbClr val="FF0066"/>
                </a:solidFill>
              </a:rPr>
              <a:t>-                  </a:t>
            </a:r>
            <a:r>
              <a:rPr lang="it-IT" b="1" dirty="0" err="1">
                <a:solidFill>
                  <a:srgbClr val="FF0066"/>
                </a:solidFill>
              </a:rPr>
              <a:t>Ag|AgCl|Cl</a:t>
            </a:r>
            <a:r>
              <a:rPr lang="it-IT" b="1" baseline="30000" dirty="0">
                <a:solidFill>
                  <a:srgbClr val="FF0066"/>
                </a:solidFill>
              </a:rPr>
              <a:t>-</a:t>
            </a:r>
            <a:endParaRPr lang="it-IT" b="1" baseline="30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1520" y="2204864"/>
            <a:ext cx="874871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/>
              <a:t>ELETTRODO    </a:t>
            </a:r>
            <a:r>
              <a:rPr lang="it-IT" sz="2400" dirty="0" smtClean="0"/>
              <a:t>  H</a:t>
            </a:r>
            <a:r>
              <a:rPr lang="it-IT" sz="2400" baseline="30000" dirty="0" smtClean="0"/>
              <a:t>+</a:t>
            </a:r>
            <a:r>
              <a:rPr lang="it-IT" sz="2400" baseline="-25000" dirty="0" smtClean="0"/>
              <a:t>(a=1)</a:t>
            </a:r>
            <a:r>
              <a:rPr lang="it-IT" sz="2400" baseline="30000" dirty="0" smtClean="0"/>
              <a:t> </a:t>
            </a:r>
            <a:r>
              <a:rPr lang="it-IT" sz="2400" dirty="0"/>
              <a:t>+ e</a:t>
            </a:r>
            <a:r>
              <a:rPr lang="it-IT" sz="2400" baseline="30000" dirty="0"/>
              <a:t>- </a:t>
            </a:r>
            <a:r>
              <a:rPr lang="it-IT" sz="2400" baseline="30000" dirty="0" smtClean="0"/>
              <a:t>                </a:t>
            </a:r>
            <a:r>
              <a:rPr lang="it-IT" sz="2400" dirty="0" smtClean="0">
                <a:sym typeface="Wingdings" pitchFamily="2" charset="2"/>
              </a:rPr>
              <a:t>½  </a:t>
            </a:r>
            <a:r>
              <a:rPr lang="it-IT" sz="2400" dirty="0" smtClean="0"/>
              <a:t>H</a:t>
            </a:r>
            <a:r>
              <a:rPr lang="it-IT" sz="2400" baseline="-25000" dirty="0" smtClean="0"/>
              <a:t>2(f=1)</a:t>
            </a:r>
            <a:r>
              <a:rPr lang="it-IT" sz="2400" dirty="0" smtClean="0"/>
              <a:t>       </a:t>
            </a:r>
          </a:p>
          <a:p>
            <a:pPr eaLnBrk="1" hangingPunct="1">
              <a:spcBef>
                <a:spcPct val="50000"/>
              </a:spcBef>
            </a:pPr>
            <a:endParaRPr lang="it-IT" sz="2400" dirty="0" smtClean="0"/>
          </a:p>
          <a:p>
            <a:pPr eaLnBrk="1" hangingPunct="1">
              <a:spcBef>
                <a:spcPct val="50000"/>
              </a:spcBef>
            </a:pPr>
            <a:r>
              <a:rPr lang="it-IT" sz="2400" dirty="0" smtClean="0"/>
              <a:t>Perché questo è scelto come elettrodo di riferimento standard?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b="1" dirty="0" smtClean="0">
                <a:solidFill>
                  <a:srgbClr val="0000FF"/>
                </a:solidFill>
              </a:rPr>
              <a:t>1) è altamente impolarizzabile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b="1" dirty="0" smtClean="0">
                <a:solidFill>
                  <a:srgbClr val="FF0000"/>
                </a:solidFill>
              </a:rPr>
              <a:t>2)</a:t>
            </a: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il valore del suo E° è circa a metà tra quelli delle varie specie redox più comuni.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83671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SCELTA DI UN ELETTRODO DI RIFERIMENTO</a:t>
            </a:r>
            <a:endParaRPr lang="it-IT" sz="2400" b="1" dirty="0"/>
          </a:p>
        </p:txBody>
      </p:sp>
      <p:grpSp>
        <p:nvGrpSpPr>
          <p:cNvPr id="5" name="Gruppo 4"/>
          <p:cNvGrpSpPr/>
          <p:nvPr/>
        </p:nvGrpSpPr>
        <p:grpSpPr>
          <a:xfrm>
            <a:off x="4409852" y="2420888"/>
            <a:ext cx="432048" cy="72008"/>
            <a:chOff x="3347864" y="1700808"/>
            <a:chExt cx="432048" cy="72008"/>
          </a:xfrm>
        </p:grpSpPr>
        <p:cxnSp>
          <p:nvCxnSpPr>
            <p:cNvPr id="4" name="Connettore 2 3"/>
            <p:cNvCxnSpPr/>
            <p:nvPr/>
          </p:nvCxnSpPr>
          <p:spPr>
            <a:xfrm>
              <a:off x="3347864" y="1700808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2 5"/>
            <p:cNvCxnSpPr/>
            <p:nvPr/>
          </p:nvCxnSpPr>
          <p:spPr>
            <a:xfrm rot="10800000">
              <a:off x="3347864" y="177281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5399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/>
              <a:t>Elettrodo </a:t>
            </a:r>
            <a:r>
              <a:rPr lang="it-IT" sz="2400" b="1" dirty="0" smtClean="0"/>
              <a:t>standard </a:t>
            </a:r>
            <a:r>
              <a:rPr lang="it-IT" sz="2400" b="1" dirty="0" err="1" smtClean="0"/>
              <a:t>Pt|H</a:t>
            </a:r>
            <a:r>
              <a:rPr lang="it-IT" sz="2400" b="1" baseline="30000" dirty="0" smtClean="0"/>
              <a:t>+</a:t>
            </a:r>
            <a:r>
              <a:rPr lang="it-IT" sz="2400" b="1" baseline="-25000" dirty="0" smtClean="0"/>
              <a:t>(a=1) </a:t>
            </a:r>
            <a:r>
              <a:rPr lang="it-IT" sz="2400" b="1" dirty="0" smtClean="0"/>
              <a:t>| H</a:t>
            </a:r>
            <a:r>
              <a:rPr lang="it-IT" sz="2400" b="1" baseline="-25000" dirty="0" smtClean="0"/>
              <a:t>2(f=1)</a:t>
            </a:r>
            <a:endParaRPr lang="it-IT" sz="2400" b="1" baseline="30000" dirty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45096" y="1252568"/>
            <a:ext cx="72009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Filo di </a:t>
            </a:r>
            <a:r>
              <a:rPr lang="it-IT" dirty="0" err="1"/>
              <a:t>Pt</a:t>
            </a:r>
            <a:r>
              <a:rPr lang="it-IT" dirty="0"/>
              <a:t> con placchetta di </a:t>
            </a:r>
            <a:r>
              <a:rPr lang="it-IT" dirty="0" err="1"/>
              <a:t>Pt</a:t>
            </a:r>
            <a:r>
              <a:rPr lang="it-IT" dirty="0"/>
              <a:t> </a:t>
            </a:r>
            <a:r>
              <a:rPr lang="it-IT" dirty="0" err="1" smtClean="0"/>
              <a:t>platinizzato</a:t>
            </a:r>
            <a:r>
              <a:rPr lang="it-IT" dirty="0" smtClean="0"/>
              <a:t> (= coperto di nero di </a:t>
            </a:r>
            <a:r>
              <a:rPr lang="it-IT" dirty="0" err="1" smtClean="0"/>
              <a:t>Pt</a:t>
            </a:r>
            <a:r>
              <a:rPr lang="it-IT" dirty="0" smtClean="0"/>
              <a:t> cioè di </a:t>
            </a:r>
            <a:r>
              <a:rPr lang="it-IT" dirty="0" err="1" smtClean="0"/>
              <a:t>Pt</a:t>
            </a:r>
            <a:r>
              <a:rPr lang="it-IT" dirty="0" smtClean="0"/>
              <a:t> finemente suddiviso x aumentare la superficie di contatto) </a:t>
            </a:r>
            <a:r>
              <a:rPr lang="it-IT" dirty="0"/>
              <a:t>in soluzione di H</a:t>
            </a:r>
            <a:r>
              <a:rPr lang="it-IT" baseline="30000" dirty="0"/>
              <a:t>+</a:t>
            </a:r>
            <a:r>
              <a:rPr lang="it-IT" dirty="0"/>
              <a:t>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45096" y="2381279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err="1"/>
              <a:t>H</a:t>
            </a:r>
            <a:r>
              <a:rPr lang="it-IT" baseline="-25000" dirty="0" err="1"/>
              <a:t>2</a:t>
            </a:r>
            <a:r>
              <a:rPr lang="it-IT" dirty="0"/>
              <a:t> in flusso continuo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45096" y="2951192"/>
            <a:ext cx="44854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condizioni: </a:t>
            </a:r>
            <a:r>
              <a:rPr lang="it-IT" b="1" dirty="0" err="1"/>
              <a:t>a</a:t>
            </a:r>
            <a:r>
              <a:rPr lang="it-IT" b="1" baseline="-25000" dirty="0" err="1"/>
              <a:t>H</a:t>
            </a:r>
            <a:r>
              <a:rPr lang="it-IT" b="1" baseline="-25000" dirty="0"/>
              <a:t>+</a:t>
            </a:r>
            <a:r>
              <a:rPr lang="it-IT" b="1" dirty="0"/>
              <a:t> = 1, f</a:t>
            </a:r>
            <a:r>
              <a:rPr lang="it-IT" b="1" baseline="-25000" dirty="0"/>
              <a:t>H2</a:t>
            </a:r>
            <a:r>
              <a:rPr lang="it-IT" b="1" dirty="0"/>
              <a:t> = 1,</a:t>
            </a:r>
            <a:r>
              <a:rPr lang="it-IT" dirty="0"/>
              <a:t> </a:t>
            </a:r>
            <a:endParaRPr lang="it-IT" dirty="0" smtClean="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45096" y="3733001"/>
            <a:ext cx="33508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>
                <a:solidFill>
                  <a:srgbClr val="FF0066"/>
                </a:solidFill>
              </a:rPr>
              <a:t>x convenzione E° </a:t>
            </a:r>
            <a:r>
              <a:rPr lang="it-IT" dirty="0">
                <a:solidFill>
                  <a:srgbClr val="FF0066"/>
                </a:solidFill>
              </a:rPr>
              <a:t>= 0,000 </a:t>
            </a:r>
            <a:r>
              <a:rPr lang="it-IT" dirty="0" smtClean="0">
                <a:solidFill>
                  <a:srgbClr val="FF0066"/>
                </a:solidFill>
              </a:rPr>
              <a:t>V  </a:t>
            </a:r>
            <a:r>
              <a:rPr lang="it-IT" dirty="0">
                <a:solidFill>
                  <a:srgbClr val="0000FF"/>
                </a:solidFill>
              </a:rPr>
              <a:t>a </a:t>
            </a:r>
            <a:r>
              <a:rPr lang="it-IT" dirty="0" smtClean="0">
                <a:solidFill>
                  <a:srgbClr val="0000FF"/>
                </a:solidFill>
              </a:rPr>
              <a:t>qualsiasi T</a:t>
            </a:r>
            <a:endParaRPr lang="it-IT" dirty="0">
              <a:solidFill>
                <a:srgbClr val="FF0066"/>
              </a:solidFill>
            </a:endParaRP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73" y="2579716"/>
            <a:ext cx="4158455" cy="385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37828" y="4711496"/>
            <a:ext cx="4492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comunemente chiamato</a:t>
            </a:r>
          </a:p>
          <a:p>
            <a:r>
              <a:rPr lang="it-IT" b="1" dirty="0" err="1" smtClean="0"/>
              <a:t>NHE</a:t>
            </a:r>
            <a:r>
              <a:rPr lang="it-IT" dirty="0" smtClean="0"/>
              <a:t> (</a:t>
            </a:r>
            <a:r>
              <a:rPr lang="it-IT" dirty="0" err="1" smtClean="0"/>
              <a:t>normal</a:t>
            </a:r>
            <a:r>
              <a:rPr lang="it-IT" dirty="0" smtClean="0"/>
              <a:t> </a:t>
            </a:r>
            <a:r>
              <a:rPr lang="it-IT" dirty="0" err="1" smtClean="0"/>
              <a:t>hydrogen</a:t>
            </a:r>
            <a:r>
              <a:rPr lang="it-IT" dirty="0" smtClean="0"/>
              <a:t> </a:t>
            </a:r>
            <a:r>
              <a:rPr lang="it-IT" dirty="0" err="1" smtClean="0"/>
              <a:t>electrode</a:t>
            </a:r>
            <a:r>
              <a:rPr lang="it-IT" dirty="0" smtClean="0"/>
              <a:t>) o </a:t>
            </a:r>
            <a:r>
              <a:rPr lang="it-IT" b="1" dirty="0" err="1" smtClean="0"/>
              <a:t>SHE</a:t>
            </a:r>
            <a:r>
              <a:rPr lang="it-IT" dirty="0" smtClean="0"/>
              <a:t> (standard </a:t>
            </a:r>
            <a:r>
              <a:rPr lang="it-IT" dirty="0" err="1" smtClean="0"/>
              <a:t>hydrogen</a:t>
            </a:r>
            <a:r>
              <a:rPr lang="it-IT" dirty="0" smtClean="0"/>
              <a:t> </a:t>
            </a:r>
            <a:r>
              <a:rPr lang="it-IT" dirty="0" err="1" smtClean="0"/>
              <a:t>electrode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1588215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Classificazione degli elettrodi o </a:t>
            </a:r>
            <a:r>
              <a:rPr lang="it-IT" sz="3600" dirty="0" err="1" smtClean="0"/>
              <a:t>semielementi</a:t>
            </a:r>
            <a:endParaRPr lang="it-IT" sz="3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3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98072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data la reazione di riduzione            A + e</a:t>
            </a:r>
            <a:r>
              <a:rPr lang="it-IT" baseline="30000" dirty="0" smtClean="0"/>
              <a:t>-</a:t>
            </a:r>
            <a:r>
              <a:rPr lang="it-IT" dirty="0" smtClean="0"/>
              <a:t>                 B</a:t>
            </a:r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5580112" y="1144779"/>
            <a:ext cx="432048" cy="72008"/>
            <a:chOff x="3347864" y="1700808"/>
            <a:chExt cx="432048" cy="72008"/>
          </a:xfrm>
        </p:grpSpPr>
        <p:cxnSp>
          <p:nvCxnSpPr>
            <p:cNvPr id="4" name="Connettore 2 3"/>
            <p:cNvCxnSpPr/>
            <p:nvPr/>
          </p:nvCxnSpPr>
          <p:spPr>
            <a:xfrm>
              <a:off x="3347864" y="1700808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2 4"/>
            <p:cNvCxnSpPr/>
            <p:nvPr/>
          </p:nvCxnSpPr>
          <p:spPr>
            <a:xfrm rot="10800000">
              <a:off x="3347864" y="177281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387057"/>
              </p:ext>
            </p:extLst>
          </p:nvPr>
        </p:nvGraphicFramePr>
        <p:xfrm>
          <a:off x="2411760" y="2924944"/>
          <a:ext cx="224313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" name="Equation" r:id="rId3" imgW="1104840" imgH="393480" progId="Equation.DSMT4">
                  <p:embed/>
                </p:oleObj>
              </mc:Choice>
              <mc:Fallback>
                <p:oleObj name="Equation" r:id="rId3" imgW="110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2924944"/>
                        <a:ext cx="2243138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69810"/>
              </p:ext>
            </p:extLst>
          </p:nvPr>
        </p:nvGraphicFramePr>
        <p:xfrm>
          <a:off x="3227970" y="1844824"/>
          <a:ext cx="10318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" name="Equation" r:id="rId5" imgW="507960" imgH="393480" progId="Equation.DSMT4">
                  <p:embed/>
                </p:oleObj>
              </mc:Choice>
              <mc:Fallback>
                <p:oleObj name="Equation" r:id="rId5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7970" y="1844824"/>
                        <a:ext cx="1031875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436096" y="3124145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Nernst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68313" y="361613"/>
            <a:ext cx="80641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/>
              <a:t>Esistono vari tipi di </a:t>
            </a:r>
            <a:r>
              <a:rPr lang="it-IT" sz="2400" b="1" dirty="0" err="1"/>
              <a:t>semielementi</a:t>
            </a:r>
            <a:r>
              <a:rPr lang="it-IT" sz="2400" b="1" dirty="0"/>
              <a:t> </a:t>
            </a:r>
            <a:r>
              <a:rPr lang="it-IT" sz="2400" b="1" dirty="0" smtClean="0"/>
              <a:t>o elettrodi così </a:t>
            </a:r>
            <a:r>
              <a:rPr lang="it-IT" sz="2400" b="1" dirty="0"/>
              <a:t>classificati: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68312" y="1160463"/>
            <a:ext cx="446372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err="1">
                <a:solidFill>
                  <a:srgbClr val="FF0066"/>
                </a:solidFill>
              </a:rPr>
              <a:t>semielementi</a:t>
            </a:r>
            <a:r>
              <a:rPr lang="it-IT" b="1" dirty="0">
                <a:solidFill>
                  <a:srgbClr val="FF0066"/>
                </a:solidFill>
              </a:rPr>
              <a:t> di I specie:	</a:t>
            </a:r>
            <a:r>
              <a:rPr lang="it-IT" b="1" dirty="0" err="1">
                <a:solidFill>
                  <a:srgbClr val="FF0066"/>
                </a:solidFill>
              </a:rPr>
              <a:t>M|M</a:t>
            </a:r>
            <a:r>
              <a:rPr lang="it-IT" b="1" baseline="30000" dirty="0">
                <a:solidFill>
                  <a:srgbClr val="FF0066"/>
                </a:solidFill>
              </a:rPr>
              <a:t>+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1751" y="3088839"/>
            <a:ext cx="4167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es. </a:t>
            </a:r>
            <a:r>
              <a:rPr lang="it-IT" dirty="0" smtClean="0"/>
              <a:t>      </a:t>
            </a:r>
            <a:r>
              <a:rPr lang="it-IT" dirty="0"/>
              <a:t>Cu</a:t>
            </a:r>
            <a:r>
              <a:rPr lang="it-IT" baseline="30000" dirty="0"/>
              <a:t>2+</a:t>
            </a:r>
            <a:r>
              <a:rPr lang="it-IT" dirty="0"/>
              <a:t> + </a:t>
            </a:r>
            <a:r>
              <a:rPr lang="it-IT" dirty="0" smtClean="0"/>
              <a:t>2e    </a:t>
            </a:r>
            <a:r>
              <a:rPr lang="it-IT" dirty="0" smtClean="0">
                <a:sym typeface="Symbol"/>
              </a:rPr>
              <a:t> </a:t>
            </a:r>
            <a:r>
              <a:rPr lang="it-IT" dirty="0" smtClean="0"/>
              <a:t>      </a:t>
            </a:r>
            <a:r>
              <a:rPr lang="it-IT" dirty="0"/>
              <a:t>Cu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11793" y="3597947"/>
            <a:ext cx="3455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            </a:t>
            </a:r>
            <a:r>
              <a:rPr lang="it-IT" dirty="0" smtClean="0"/>
              <a:t> Ag</a:t>
            </a:r>
            <a:r>
              <a:rPr lang="it-IT" baseline="30000" dirty="0"/>
              <a:t>+</a:t>
            </a:r>
            <a:r>
              <a:rPr lang="it-IT" dirty="0"/>
              <a:t> + e </a:t>
            </a:r>
            <a:r>
              <a:rPr lang="it-IT" dirty="0" smtClean="0"/>
              <a:t>            Ag</a:t>
            </a:r>
            <a:endParaRPr lang="it-IT" dirty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11793" y="4099598"/>
            <a:ext cx="4167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Sono elettrodi molto polarizzabili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/>
              <a:t>Il potenziale dell’elettrodo = f(</a:t>
            </a:r>
            <a:r>
              <a:rPr lang="it-IT" dirty="0" err="1"/>
              <a:t>a</a:t>
            </a:r>
            <a:r>
              <a:rPr lang="it-IT" baseline="-25000" dirty="0" err="1"/>
              <a:t>M</a:t>
            </a:r>
            <a:r>
              <a:rPr lang="it-IT" baseline="-25000" dirty="0"/>
              <a:t>+</a:t>
            </a:r>
            <a:r>
              <a:rPr lang="it-IT" dirty="0"/>
              <a:t>)</a:t>
            </a:r>
          </a:p>
        </p:txBody>
      </p:sp>
      <p:pic>
        <p:nvPicPr>
          <p:cNvPr id="368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72969"/>
            <a:ext cx="27876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914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08020"/>
              </p:ext>
            </p:extLst>
          </p:nvPr>
        </p:nvGraphicFramePr>
        <p:xfrm>
          <a:off x="5965874" y="4081907"/>
          <a:ext cx="2016125" cy="1946275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it-IT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Ag</a:t>
                      </a:r>
                      <a:r>
                        <a:rPr kumimoji="0" lang="it-IT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/ 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vs NHE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0.682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0.741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0.800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5220072" y="6194031"/>
            <a:ext cx="3312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Es. per </a:t>
            </a:r>
            <a:r>
              <a:rPr lang="it-IT" dirty="0" err="1"/>
              <a:t>Ag|Ag</a:t>
            </a:r>
            <a:r>
              <a:rPr lang="it-IT" baseline="30000" dirty="0"/>
              <a:t>+</a:t>
            </a:r>
            <a:r>
              <a:rPr lang="it-IT" dirty="0"/>
              <a:t> a </a:t>
            </a:r>
            <a:r>
              <a:rPr lang="it-IT" dirty="0" smtClean="0"/>
              <a:t>25.0 </a:t>
            </a:r>
            <a:r>
              <a:rPr lang="it-IT" dirty="0"/>
              <a:t>°C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8313" y="2060848"/>
            <a:ext cx="4751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Metallo immerso in soluzione contenente lo stesso ione metallico </a:t>
            </a:r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8445"/>
              </p:ext>
            </p:extLst>
          </p:nvPr>
        </p:nvGraphicFramePr>
        <p:xfrm>
          <a:off x="511793" y="5229200"/>
          <a:ext cx="2680456" cy="798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Equation" r:id="rId4" imgW="1320480" imgH="393480" progId="Equation.DSMT4">
                  <p:embed/>
                </p:oleObj>
              </mc:Choice>
              <mc:Fallback>
                <p:oleObj name="Equation" r:id="rId4" imgW="1320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793" y="5229200"/>
                        <a:ext cx="2680456" cy="798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2556603" y="3767377"/>
            <a:ext cx="438950" cy="158510"/>
            <a:chOff x="3995936" y="2924944"/>
            <a:chExt cx="438950" cy="158510"/>
          </a:xfrm>
        </p:grpSpPr>
        <p:cxnSp>
          <p:nvCxnSpPr>
            <p:cNvPr id="9" name="Connettore 2 8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  <p:grpSp>
        <p:nvGrpSpPr>
          <p:cNvPr id="24" name="Gruppo 23"/>
          <p:cNvGrpSpPr/>
          <p:nvPr/>
        </p:nvGrpSpPr>
        <p:grpSpPr>
          <a:xfrm>
            <a:off x="2725936" y="3250911"/>
            <a:ext cx="438950" cy="158510"/>
            <a:chOff x="3995936" y="2924944"/>
            <a:chExt cx="438950" cy="158510"/>
          </a:xfrm>
        </p:grpSpPr>
        <p:cxnSp>
          <p:nvCxnSpPr>
            <p:cNvPr id="25" name="Connettore 2 24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71271"/>
              </p:ext>
            </p:extLst>
          </p:nvPr>
        </p:nvGraphicFramePr>
        <p:xfrm>
          <a:off x="729696" y="3922937"/>
          <a:ext cx="30924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Equation" r:id="rId3" imgW="1523880" imgH="393480" progId="Equation.DSMT4">
                  <p:embed/>
                </p:oleObj>
              </mc:Choice>
              <mc:Fallback>
                <p:oleObj name="Equation" r:id="rId3" imgW="152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696" y="3922937"/>
                        <a:ext cx="3092450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95711" y="1789167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motivi di semplificazione di calcolo si usa sostituire il ln con log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95711" y="2289647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 </a:t>
            </a:r>
            <a:r>
              <a:rPr lang="it-IT" dirty="0"/>
              <a:t>= </a:t>
            </a:r>
            <a:r>
              <a:rPr lang="it-IT" dirty="0" smtClean="0"/>
              <a:t>8.314 J/</a:t>
            </a:r>
            <a:r>
              <a:rPr lang="it-IT" dirty="0" err="1" smtClean="0"/>
              <a:t>mol</a:t>
            </a:r>
            <a:r>
              <a:rPr lang="it-IT" dirty="0" smtClean="0"/>
              <a:t> K</a:t>
            </a:r>
          </a:p>
          <a:p>
            <a:r>
              <a:rPr lang="it-IT" dirty="0" smtClean="0"/>
              <a:t>T = 298.15 K</a:t>
            </a:r>
          </a:p>
          <a:p>
            <a:r>
              <a:rPr lang="it-IT" dirty="0" smtClean="0"/>
              <a:t>F = 96485 </a:t>
            </a:r>
            <a:r>
              <a:rPr lang="it-IT" dirty="0" err="1" smtClean="0"/>
              <a:t>Coulombs</a:t>
            </a:r>
            <a:endParaRPr lang="it-IT" dirty="0" smtClean="0"/>
          </a:p>
          <a:p>
            <a:r>
              <a:rPr lang="it-IT" dirty="0" smtClean="0"/>
              <a:t>Fattore di conversione da ln a log 2.3023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47667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Nella tabella della </a:t>
            </a:r>
            <a:r>
              <a:rPr lang="it-IT" dirty="0" err="1" smtClean="0"/>
              <a:t>pag</a:t>
            </a:r>
            <a:r>
              <a:rPr lang="it-IT" dirty="0" smtClean="0"/>
              <a:t> precedente a dx in fondo, di quanto dovrebbe variare teoricamente E per la variazione di una decade di attività ionica a T = 25.0 °C se n = 1?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58248" y="4120750"/>
            <a:ext cx="364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25.0 °C variazione di 59 </a:t>
            </a:r>
            <a:r>
              <a:rPr lang="it-IT" dirty="0" err="1" smtClean="0"/>
              <a:t>mV</a:t>
            </a:r>
            <a:r>
              <a:rPr lang="it-IT" dirty="0" smtClean="0"/>
              <a:t> per decade </a:t>
            </a:r>
            <a:r>
              <a:rPr lang="it-IT" smtClean="0"/>
              <a:t>di attività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8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627808" y="1700808"/>
            <a:ext cx="597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R = 8.314 J/</a:t>
            </a:r>
            <a:r>
              <a:rPr lang="it-IT" dirty="0" err="1">
                <a:latin typeface="Arial" charset="0"/>
              </a:rPr>
              <a:t>mol</a:t>
            </a:r>
            <a:r>
              <a:rPr lang="it-IT" dirty="0">
                <a:latin typeface="Arial" charset="0"/>
              </a:rPr>
              <a:t> K, F = 96485 </a:t>
            </a:r>
            <a:r>
              <a:rPr lang="it-IT" dirty="0" err="1">
                <a:latin typeface="Arial" charset="0"/>
              </a:rPr>
              <a:t>coulombs</a:t>
            </a:r>
            <a:endParaRPr lang="it-IT" dirty="0">
              <a:latin typeface="Arial" charset="0"/>
            </a:endParaRPr>
          </a:p>
        </p:txBody>
      </p:sp>
      <p:graphicFrame>
        <p:nvGraphicFramePr>
          <p:cNvPr id="25758" name="Group 158"/>
          <p:cNvGraphicFramePr>
            <a:graphicFrameLocks noGrp="1"/>
          </p:cNvGraphicFramePr>
          <p:nvPr>
            <p:extLst/>
          </p:nvPr>
        </p:nvGraphicFramePr>
        <p:xfrm>
          <a:off x="2293268" y="3009900"/>
          <a:ext cx="3887787" cy="2366962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(°C)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RT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/F (V)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ln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RT/F (V)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</a:rPr>
                        <a:t>log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0.0235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0.054206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0.0253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0.058175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0.0257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0.059167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0.0321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0.07405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719710" y="883568"/>
            <a:ext cx="377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Valori che assume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2987824" y="2279302"/>
            <a:ext cx="240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log = 2.3023 ln 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/>
          </p:nvPr>
        </p:nvGraphicFramePr>
        <p:xfrm>
          <a:off x="5395331" y="699268"/>
          <a:ext cx="5619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3" imgW="266400" imgH="393480" progId="Equation.DSMT4">
                  <p:embed/>
                </p:oleObj>
              </mc:Choice>
              <mc:Fallback>
                <p:oleObj name="Equation" r:id="rId3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331" y="699268"/>
                        <a:ext cx="5619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7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69269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attività che compaiono nelle formule sono </a:t>
            </a:r>
            <a:r>
              <a:rPr lang="it-IT" dirty="0" smtClean="0">
                <a:solidFill>
                  <a:srgbClr val="FF0000"/>
                </a:solidFill>
              </a:rPr>
              <a:t>quelle sulla superficie elettrodica o meglio nell'interfase elettrica.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84482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il sistema è all'equilibrio e la corrente I = 0 allora si assume che le attività sulla superficie elettrodica sia quella della soluzione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328498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però non è assolutamente vero nel caso in cui passi corrente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908720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L'elettrodo deve essere facilmente pulibile e difficilmente ossidabile</a:t>
            </a:r>
          </a:p>
          <a:p>
            <a:endParaRPr lang="it-IT" dirty="0"/>
          </a:p>
          <a:p>
            <a:r>
              <a:rPr lang="it-IT" dirty="0" smtClean="0"/>
              <a:t>La superficie deve essere perlomeno </a:t>
            </a:r>
            <a:r>
              <a:rPr lang="it-IT" b="1" dirty="0" smtClean="0"/>
              <a:t>pulibile in modo riproducibile</a:t>
            </a:r>
          </a:p>
          <a:p>
            <a:endParaRPr lang="it-IT" dirty="0"/>
          </a:p>
          <a:p>
            <a:r>
              <a:rPr lang="it-IT" dirty="0" smtClean="0"/>
              <a:t>Ad es. non si possono usare elettrodi di Fe, Al, Cr,...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22" y="3140968"/>
            <a:ext cx="3976117" cy="28066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88024" y="3573016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es. di kit di pulizia per elettrodi comprendente polveri abrasive a base di diamante e </a:t>
            </a:r>
            <a:r>
              <a:rPr lang="it-IT" dirty="0" err="1" smtClean="0"/>
              <a:t>Al</a:t>
            </a:r>
            <a:r>
              <a:rPr lang="it-IT" baseline="-25000" dirty="0" err="1" smtClean="0"/>
              <a:t>2</a:t>
            </a:r>
            <a:r>
              <a:rPr lang="it-IT" dirty="0" err="1" smtClean="0"/>
              <a:t>O</a:t>
            </a:r>
            <a:r>
              <a:rPr lang="it-IT" baseline="-25000" dirty="0" err="1" smtClean="0"/>
              <a:t>3</a:t>
            </a:r>
            <a:r>
              <a:rPr lang="it-IT" dirty="0" smtClean="0"/>
              <a:t> di diversa granulometria</a:t>
            </a:r>
            <a:endParaRPr lang="it-IT" baseline="-25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9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84213" y="620713"/>
            <a:ext cx="691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/>
              <a:t>esempio di cella galvanica: reazione spontanea</a:t>
            </a:r>
          </a:p>
        </p:txBody>
      </p:sp>
      <p:pic>
        <p:nvPicPr>
          <p:cNvPr id="4103" name="Picture 7" descr="fig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52738"/>
            <a:ext cx="30972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627313" y="5661025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en. chimica 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 en. elettrica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39750" y="1268413"/>
            <a:ext cx="8064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Zn</a:t>
            </a:r>
            <a:r>
              <a:rPr lang="it-IT" baseline="-25000"/>
              <a:t>(s)</a:t>
            </a:r>
            <a:r>
              <a:rPr lang="it-IT"/>
              <a:t> + CuSO</a:t>
            </a:r>
            <a:r>
              <a:rPr lang="it-IT" baseline="-25000"/>
              <a:t>4</a:t>
            </a:r>
            <a:r>
              <a:rPr lang="it-IT"/>
              <a:t> 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  ZnSO</a:t>
            </a:r>
            <a:r>
              <a:rPr lang="it-IT" baseline="-25000"/>
              <a:t>4</a:t>
            </a:r>
            <a:r>
              <a:rPr lang="it-IT"/>
              <a:t> + Cu</a:t>
            </a:r>
            <a:r>
              <a:rPr lang="it-IT" baseline="-25000"/>
              <a:t>(s)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</a:rPr>
              <a:t>-	Zn</a:t>
            </a:r>
            <a:r>
              <a:rPr lang="it-IT" baseline="-25000">
                <a:solidFill>
                  <a:srgbClr val="FF0000"/>
                </a:solidFill>
              </a:rPr>
              <a:t>(s)</a:t>
            </a:r>
            <a:r>
              <a:rPr lang="it-IT">
                <a:solidFill>
                  <a:srgbClr val="FF0000"/>
                </a:solidFill>
              </a:rPr>
              <a:t>         	</a:t>
            </a:r>
            <a:r>
              <a:rPr lang="it-IT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it-IT">
                <a:solidFill>
                  <a:srgbClr val="FF0000"/>
                </a:solidFill>
              </a:rPr>
              <a:t>	Zn</a:t>
            </a:r>
            <a:r>
              <a:rPr lang="it-IT" baseline="30000">
                <a:solidFill>
                  <a:srgbClr val="FF0000"/>
                </a:solidFill>
              </a:rPr>
              <a:t>2+</a:t>
            </a:r>
            <a:r>
              <a:rPr lang="it-IT" baseline="-25000">
                <a:solidFill>
                  <a:srgbClr val="FF0000"/>
                </a:solidFill>
              </a:rPr>
              <a:t>(aq)</a:t>
            </a:r>
            <a:r>
              <a:rPr lang="it-IT">
                <a:solidFill>
                  <a:srgbClr val="FF0000"/>
                </a:solidFill>
              </a:rPr>
              <a:t> + 2 e</a:t>
            </a:r>
            <a:r>
              <a:rPr lang="it-IT" baseline="30000">
                <a:solidFill>
                  <a:srgbClr val="FF0000"/>
                </a:solidFill>
              </a:rPr>
              <a:t>-	</a:t>
            </a:r>
            <a:r>
              <a:rPr lang="it-IT">
                <a:solidFill>
                  <a:srgbClr val="FF0000"/>
                </a:solidFill>
              </a:rPr>
              <a:t>ossidazione:</a:t>
            </a:r>
            <a:r>
              <a:rPr lang="it-IT"/>
              <a:t> </a:t>
            </a:r>
            <a:r>
              <a:rPr lang="it-IT">
                <a:solidFill>
                  <a:srgbClr val="FF0000"/>
                </a:solidFill>
              </a:rPr>
              <a:t>anodo</a:t>
            </a:r>
            <a:endParaRPr lang="it-IT" baseline="300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0000FF"/>
                </a:solidFill>
              </a:rPr>
              <a:t>+	Cu</a:t>
            </a:r>
            <a:r>
              <a:rPr lang="it-IT" baseline="30000">
                <a:solidFill>
                  <a:srgbClr val="0000FF"/>
                </a:solidFill>
              </a:rPr>
              <a:t>2+</a:t>
            </a:r>
            <a:r>
              <a:rPr lang="it-IT" baseline="-25000">
                <a:solidFill>
                  <a:srgbClr val="0000FF"/>
                </a:solidFill>
              </a:rPr>
              <a:t>(aq)</a:t>
            </a:r>
            <a:r>
              <a:rPr lang="it-IT">
                <a:solidFill>
                  <a:srgbClr val="0000FF"/>
                </a:solidFill>
              </a:rPr>
              <a:t> + 2 e</a:t>
            </a:r>
            <a:r>
              <a:rPr lang="it-IT" baseline="30000">
                <a:solidFill>
                  <a:srgbClr val="0000FF"/>
                </a:solidFill>
              </a:rPr>
              <a:t>-</a:t>
            </a:r>
            <a:r>
              <a:rPr lang="it-IT">
                <a:solidFill>
                  <a:srgbClr val="0000FF"/>
                </a:solidFill>
              </a:rPr>
              <a:t>    	</a:t>
            </a:r>
            <a:r>
              <a:rPr lang="it-IT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it-IT">
                <a:solidFill>
                  <a:srgbClr val="0000FF"/>
                </a:solidFill>
              </a:rPr>
              <a:t>	Cu</a:t>
            </a:r>
            <a:r>
              <a:rPr lang="it-IT" baseline="-25000">
                <a:solidFill>
                  <a:srgbClr val="0000FF"/>
                </a:solidFill>
              </a:rPr>
              <a:t>(s)		</a:t>
            </a:r>
            <a:r>
              <a:rPr lang="it-IT">
                <a:solidFill>
                  <a:srgbClr val="0000FF"/>
                </a:solidFill>
              </a:rPr>
              <a:t>riduzione:</a:t>
            </a:r>
            <a:r>
              <a:rPr lang="it-IT"/>
              <a:t>     </a:t>
            </a:r>
            <a:r>
              <a:rPr lang="it-IT">
                <a:solidFill>
                  <a:srgbClr val="0000FF"/>
                </a:solidFill>
              </a:rPr>
              <a:t>catodo</a:t>
            </a:r>
            <a:endParaRPr lang="it-IT" baseline="-25000">
              <a:solidFill>
                <a:srgbClr val="0000FF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solidFill>
                  <a:srgbClr val="FF0066"/>
                </a:solidFill>
              </a:rPr>
              <a:t>semielementi di II specie: 	M|MX|X</a:t>
            </a:r>
            <a:r>
              <a:rPr lang="it-IT" sz="2400" b="1" baseline="30000">
                <a:solidFill>
                  <a:srgbClr val="FF0066"/>
                </a:solidFill>
              </a:rPr>
              <a:t>-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9748" y="2668558"/>
            <a:ext cx="482433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es. 	</a:t>
            </a:r>
            <a:r>
              <a:rPr lang="it-IT" dirty="0" err="1"/>
              <a:t>AgCl</a:t>
            </a:r>
            <a:r>
              <a:rPr lang="it-IT" dirty="0"/>
              <a:t> + e </a:t>
            </a:r>
            <a:r>
              <a:rPr lang="it-IT" dirty="0" smtClean="0"/>
              <a:t>          Ag </a:t>
            </a:r>
            <a:r>
              <a:rPr lang="it-IT" dirty="0"/>
              <a:t>+ Cl</a:t>
            </a:r>
            <a:r>
              <a:rPr lang="it-IT" baseline="30000" dirty="0"/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/>
              <a:t>        </a:t>
            </a:r>
            <a:r>
              <a:rPr lang="it-IT" dirty="0" smtClean="0"/>
              <a:t>     </a:t>
            </a:r>
            <a:r>
              <a:rPr lang="it-IT" dirty="0"/>
              <a:t>Hg</a:t>
            </a:r>
            <a:r>
              <a:rPr lang="it-IT" baseline="-25000" dirty="0"/>
              <a:t>2</a:t>
            </a:r>
            <a:r>
              <a:rPr lang="it-IT" dirty="0"/>
              <a:t>Cl</a:t>
            </a:r>
            <a:r>
              <a:rPr lang="it-IT" baseline="-25000" dirty="0"/>
              <a:t>2</a:t>
            </a:r>
            <a:r>
              <a:rPr lang="it-IT" dirty="0"/>
              <a:t> + </a:t>
            </a:r>
            <a:r>
              <a:rPr lang="it-IT" dirty="0" smtClean="0"/>
              <a:t>2e   </a:t>
            </a:r>
            <a:r>
              <a:rPr lang="it-IT" dirty="0" smtClean="0">
                <a:sym typeface="Symbol"/>
              </a:rPr>
              <a:t>  </a:t>
            </a:r>
            <a:r>
              <a:rPr lang="it-IT" dirty="0" smtClean="0"/>
              <a:t>      2Hg </a:t>
            </a:r>
            <a:r>
              <a:rPr lang="it-IT" dirty="0"/>
              <a:t>+ </a:t>
            </a:r>
            <a:r>
              <a:rPr lang="it-IT" dirty="0" smtClean="0"/>
              <a:t>2Cl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0" y="3644136"/>
            <a:ext cx="4824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/>
              <a:t>Il potenziale dell’elettrodo = f(</a:t>
            </a:r>
            <a:r>
              <a:rPr lang="it-IT" sz="2400" dirty="0" err="1"/>
              <a:t>a</a:t>
            </a:r>
            <a:r>
              <a:rPr lang="it-IT" sz="2400" baseline="-25000" dirty="0" err="1"/>
              <a:t>X</a:t>
            </a:r>
            <a:r>
              <a:rPr lang="it-IT" sz="2400" baseline="-25000" dirty="0"/>
              <a:t>-</a:t>
            </a:r>
            <a:r>
              <a:rPr lang="it-IT" sz="2400" dirty="0"/>
              <a:t>)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11188" y="5215672"/>
            <a:ext cx="8137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/>
              <a:t>sono largamente usati come </a:t>
            </a:r>
            <a:r>
              <a:rPr lang="it-IT" sz="2400" dirty="0">
                <a:solidFill>
                  <a:srgbClr val="FF0000"/>
                </a:solidFill>
              </a:rPr>
              <a:t>elettrodi di </a:t>
            </a:r>
            <a:r>
              <a:rPr lang="it-IT" sz="2400" dirty="0" smtClean="0">
                <a:solidFill>
                  <a:srgbClr val="FF0000"/>
                </a:solidFill>
              </a:rPr>
              <a:t>riferimento perché sono pratici e molto </a:t>
            </a:r>
            <a:r>
              <a:rPr lang="it-IT" sz="2400" dirty="0">
                <a:solidFill>
                  <a:srgbClr val="FF0000"/>
                </a:solidFill>
              </a:rPr>
              <a:t>impolarizzabili</a:t>
            </a:r>
          </a:p>
        </p:txBody>
      </p:sp>
      <p:pic>
        <p:nvPicPr>
          <p:cNvPr id="3789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25538"/>
            <a:ext cx="22145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9750" y="1149350"/>
            <a:ext cx="4140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metallo ricoperto da un suo sale poco solubile e immerso in una soluzione dell'anione del sale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750" y="2180763"/>
            <a:ext cx="1583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Ag|AgCl|Cl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66705"/>
              </p:ext>
            </p:extLst>
          </p:nvPr>
        </p:nvGraphicFramePr>
        <p:xfrm>
          <a:off x="5435373" y="4005064"/>
          <a:ext cx="25273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Equation" r:id="rId4" imgW="1244520" imgH="393480" progId="Equation.DSMT4">
                  <p:embed/>
                </p:oleObj>
              </mc:Choice>
              <mc:Fallback>
                <p:oleObj name="Equation" r:id="rId4" imgW="1244520" imgH="393480" progId="Equation.DSMT4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373" y="4005064"/>
                        <a:ext cx="25273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2987824" y="3284984"/>
            <a:ext cx="438950" cy="158510"/>
            <a:chOff x="3995936" y="2924944"/>
            <a:chExt cx="438950" cy="158510"/>
          </a:xfrm>
        </p:grpSpPr>
        <p:cxnSp>
          <p:nvCxnSpPr>
            <p:cNvPr id="12" name="Connettore 2 11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  <p:grpSp>
        <p:nvGrpSpPr>
          <p:cNvPr id="14" name="Gruppo 13"/>
          <p:cNvGrpSpPr/>
          <p:nvPr/>
        </p:nvGrpSpPr>
        <p:grpSpPr>
          <a:xfrm>
            <a:off x="2699792" y="2852936"/>
            <a:ext cx="438950" cy="158510"/>
            <a:chOff x="3995936" y="2924944"/>
            <a:chExt cx="438950" cy="158510"/>
          </a:xfrm>
        </p:grpSpPr>
        <p:cxnSp>
          <p:nvCxnSpPr>
            <p:cNvPr id="15" name="Connettore 2 14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913670"/>
              </p:ext>
            </p:extLst>
          </p:nvPr>
        </p:nvGraphicFramePr>
        <p:xfrm>
          <a:off x="2363416" y="1412776"/>
          <a:ext cx="4152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00FF"/>
                          </a:solidFill>
                        </a:rPr>
                        <a:t>a Cl</a:t>
                      </a:r>
                      <a:r>
                        <a:rPr lang="it-IT" b="1" baseline="300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it-IT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00FF"/>
                          </a:solidFill>
                        </a:rPr>
                        <a:t>Ag/</a:t>
                      </a:r>
                      <a:r>
                        <a:rPr lang="it-IT" b="1" dirty="0" err="1" smtClean="0">
                          <a:solidFill>
                            <a:srgbClr val="0000FF"/>
                          </a:solidFill>
                        </a:rPr>
                        <a:t>AgCl</a:t>
                      </a:r>
                      <a:r>
                        <a:rPr lang="it-IT" b="1" dirty="0" smtClean="0">
                          <a:solidFill>
                            <a:srgbClr val="0000FF"/>
                          </a:solidFill>
                        </a:rPr>
                        <a:t>/Cl</a:t>
                      </a:r>
                      <a:r>
                        <a:rPr lang="it-IT" b="1" baseline="300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it-IT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00FF"/>
                          </a:solidFill>
                        </a:rPr>
                        <a:t>Hg/</a:t>
                      </a:r>
                      <a:r>
                        <a:rPr lang="it-IT" b="1" dirty="0" err="1" smtClean="0">
                          <a:solidFill>
                            <a:srgbClr val="0000FF"/>
                          </a:solidFill>
                        </a:rPr>
                        <a:t>Hg</a:t>
                      </a:r>
                      <a:r>
                        <a:rPr lang="it-IT" b="1" baseline="-25000" dirty="0" err="1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it-IT" b="1" dirty="0" err="1" smtClean="0">
                          <a:solidFill>
                            <a:srgbClr val="0000FF"/>
                          </a:solidFill>
                        </a:rPr>
                        <a:t>Cl</a:t>
                      </a:r>
                      <a:r>
                        <a:rPr lang="it-IT" b="1" baseline="-25000" dirty="0" err="1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rgbClr val="0000FF"/>
                          </a:solidFill>
                        </a:rPr>
                        <a:t>/Cl</a:t>
                      </a:r>
                      <a:r>
                        <a:rPr lang="it-IT" b="1" baseline="300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it-IT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E°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0.2224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0.268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0.1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0.2881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0.3337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1.0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0.235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0.280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saturo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0.199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0.241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195736" y="3573016"/>
            <a:ext cx="448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 vs </a:t>
            </a:r>
            <a:r>
              <a:rPr lang="it-IT" dirty="0" err="1" smtClean="0"/>
              <a:t>NHE</a:t>
            </a:r>
            <a:r>
              <a:rPr lang="it-IT" dirty="0" smtClean="0"/>
              <a:t> per i due elettrodi a 25 °C in funzione delle attività di Cl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7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2526647" cy="42930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08720"/>
            <a:ext cx="2941821" cy="34203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5536" y="530120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elettrodo di riferimento </a:t>
            </a:r>
          </a:p>
          <a:p>
            <a:r>
              <a:rPr lang="it-IT" dirty="0" smtClean="0"/>
              <a:t>Hg|Hg</a:t>
            </a:r>
            <a:r>
              <a:rPr lang="it-IT" baseline="-25000" dirty="0" smtClean="0"/>
              <a:t>2</a:t>
            </a:r>
            <a:r>
              <a:rPr lang="it-IT" dirty="0" smtClean="0"/>
              <a:t>Cl</a:t>
            </a:r>
            <a:r>
              <a:rPr lang="it-IT" baseline="-25000" dirty="0" smtClean="0"/>
              <a:t>2</a:t>
            </a:r>
            <a:r>
              <a:rPr lang="it-IT" dirty="0"/>
              <a:t>|</a:t>
            </a:r>
            <a:r>
              <a:rPr lang="it-IT" dirty="0" smtClean="0"/>
              <a:t>Cl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16016" y="530120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elettrodo di riferimento </a:t>
            </a:r>
          </a:p>
          <a:p>
            <a:r>
              <a:rPr lang="it-IT" dirty="0" err="1" smtClean="0"/>
              <a:t>Ag|AgCl</a:t>
            </a:r>
            <a:r>
              <a:rPr lang="it-IT" dirty="0" err="1"/>
              <a:t>|</a:t>
            </a:r>
            <a:r>
              <a:rPr lang="it-IT" dirty="0" err="1" smtClean="0"/>
              <a:t>Cl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2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67544" y="476250"/>
            <a:ext cx="8208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/>
              <a:t>Perché l’elettrodo Pt|H</a:t>
            </a:r>
            <a:r>
              <a:rPr lang="it-IT" sz="2400" baseline="-25000" dirty="0"/>
              <a:t>2</a:t>
            </a:r>
            <a:r>
              <a:rPr lang="it-IT" sz="2400" dirty="0"/>
              <a:t>|H</a:t>
            </a:r>
            <a:r>
              <a:rPr lang="it-IT" sz="2400" baseline="30000" dirty="0"/>
              <a:t>+</a:t>
            </a:r>
            <a:r>
              <a:rPr lang="it-IT" sz="2400" dirty="0"/>
              <a:t> non è di uso comune </a:t>
            </a:r>
            <a:r>
              <a:rPr lang="it-IT" sz="2400" dirty="0" smtClean="0"/>
              <a:t>come riferimento e si preferisce adoperare invece elettrodi di II specie?</a:t>
            </a:r>
            <a:endParaRPr lang="it-IT" sz="2400" baseline="3000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84213" y="1676579"/>
            <a:ext cx="655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200" dirty="0"/>
              <a:t>(</a:t>
            </a:r>
            <a:r>
              <a:rPr lang="it-IT" sz="1200" dirty="0" err="1"/>
              <a:t>F.Scholz</a:t>
            </a:r>
            <a:r>
              <a:rPr lang="it-IT" sz="1200" dirty="0"/>
              <a:t>, </a:t>
            </a:r>
            <a:r>
              <a:rPr lang="it-IT" sz="1200" dirty="0" err="1"/>
              <a:t>Electroanalytycal</a:t>
            </a:r>
            <a:r>
              <a:rPr lang="it-IT" sz="1200" dirty="0"/>
              <a:t> </a:t>
            </a:r>
            <a:r>
              <a:rPr lang="it-IT" sz="1200" dirty="0" err="1"/>
              <a:t>methods</a:t>
            </a:r>
            <a:r>
              <a:rPr lang="it-IT" sz="1200" dirty="0"/>
              <a:t>, </a:t>
            </a:r>
            <a:r>
              <a:rPr lang="it-IT" sz="1200" dirty="0" err="1"/>
              <a:t>Springer</a:t>
            </a:r>
            <a:r>
              <a:rPr lang="it-IT" sz="1200" dirty="0"/>
              <a:t>, p 263)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67544" y="2276872"/>
            <a:ext cx="7992243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dirty="0" smtClean="0">
                <a:solidFill>
                  <a:srgbClr val="FF0000"/>
                </a:solidFill>
              </a:rPr>
              <a:t>1) H</a:t>
            </a:r>
            <a:r>
              <a:rPr lang="it-IT" sz="2400" baseline="-25000" dirty="0" smtClean="0">
                <a:solidFill>
                  <a:srgbClr val="FF0000"/>
                </a:solidFill>
              </a:rPr>
              <a:t>2</a:t>
            </a:r>
            <a:r>
              <a:rPr lang="it-IT" sz="2400" dirty="0" smtClean="0">
                <a:solidFill>
                  <a:srgbClr val="FF0000"/>
                </a:solidFill>
              </a:rPr>
              <a:t> è molto pericoloso perché altamente infiammabile</a:t>
            </a:r>
          </a:p>
          <a:p>
            <a:pPr eaLnBrk="1" hangingPunct="1">
              <a:spcBef>
                <a:spcPct val="50000"/>
              </a:spcBef>
            </a:pPr>
            <a:r>
              <a:rPr lang="it-IT" sz="1800" dirty="0" smtClean="0">
                <a:solidFill>
                  <a:srgbClr val="FF0000"/>
                </a:solidFill>
              </a:rPr>
              <a:t>(finestra </a:t>
            </a:r>
            <a:r>
              <a:rPr lang="it-IT" sz="1800" dirty="0">
                <a:solidFill>
                  <a:srgbClr val="FF0000"/>
                </a:solidFill>
              </a:rPr>
              <a:t>di infiammabilità 4 - </a:t>
            </a:r>
            <a:r>
              <a:rPr lang="it-IT" sz="1800" dirty="0" smtClean="0">
                <a:solidFill>
                  <a:srgbClr val="FF0000"/>
                </a:solidFill>
              </a:rPr>
              <a:t>76%, T autoaccensione 560 °C)</a:t>
            </a:r>
            <a:endParaRPr lang="it-IT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it-IT" sz="2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2400" dirty="0" smtClean="0">
                <a:solidFill>
                  <a:srgbClr val="0000FF"/>
                </a:solidFill>
              </a:rPr>
              <a:t>2) </a:t>
            </a:r>
            <a:r>
              <a:rPr lang="it-IT" sz="2400" dirty="0" err="1">
                <a:solidFill>
                  <a:srgbClr val="0000FF"/>
                </a:solidFill>
              </a:rPr>
              <a:t>H</a:t>
            </a:r>
            <a:r>
              <a:rPr lang="it-IT" sz="2400" baseline="-25000" dirty="0" err="1">
                <a:solidFill>
                  <a:srgbClr val="0000FF"/>
                </a:solidFill>
              </a:rPr>
              <a:t>2</a:t>
            </a:r>
            <a:r>
              <a:rPr lang="it-IT" sz="2400" baseline="-25000" dirty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0000FF"/>
                </a:solidFill>
              </a:rPr>
              <a:t>deve </a:t>
            </a:r>
            <a:r>
              <a:rPr lang="it-IT" sz="2400" dirty="0">
                <a:solidFill>
                  <a:srgbClr val="0000FF"/>
                </a:solidFill>
              </a:rPr>
              <a:t>essere estremamente puro da H</a:t>
            </a:r>
            <a:r>
              <a:rPr lang="it-IT" sz="2400" baseline="-25000" dirty="0">
                <a:solidFill>
                  <a:srgbClr val="0000FF"/>
                </a:solidFill>
              </a:rPr>
              <a:t>2</a:t>
            </a:r>
            <a:r>
              <a:rPr lang="it-IT" sz="2400" dirty="0">
                <a:solidFill>
                  <a:srgbClr val="0000FF"/>
                </a:solidFill>
              </a:rPr>
              <a:t>S, AsH</a:t>
            </a:r>
            <a:r>
              <a:rPr lang="it-IT" sz="2400" baseline="-25000" dirty="0">
                <a:solidFill>
                  <a:srgbClr val="0000FF"/>
                </a:solidFill>
              </a:rPr>
              <a:t>3</a:t>
            </a:r>
            <a:r>
              <a:rPr lang="it-IT" sz="2400" dirty="0">
                <a:solidFill>
                  <a:srgbClr val="0000FF"/>
                </a:solidFill>
              </a:rPr>
              <a:t>, SO</a:t>
            </a:r>
            <a:r>
              <a:rPr lang="it-IT" sz="2400" baseline="-25000" dirty="0">
                <a:solidFill>
                  <a:srgbClr val="0000FF"/>
                </a:solidFill>
              </a:rPr>
              <a:t>2</a:t>
            </a:r>
            <a:r>
              <a:rPr lang="it-IT" sz="2400" dirty="0">
                <a:solidFill>
                  <a:srgbClr val="0000FF"/>
                </a:solidFill>
              </a:rPr>
              <a:t>, CO e HCN, gas che "</a:t>
            </a:r>
            <a:r>
              <a:rPr lang="it-IT" sz="2400" dirty="0" smtClean="0">
                <a:solidFill>
                  <a:srgbClr val="0000FF"/>
                </a:solidFill>
              </a:rPr>
              <a:t>avvelenano" </a:t>
            </a:r>
            <a:r>
              <a:rPr lang="it-IT" sz="2400" dirty="0">
                <a:solidFill>
                  <a:srgbClr val="0000FF"/>
                </a:solidFill>
              </a:rPr>
              <a:t>il </a:t>
            </a:r>
            <a:r>
              <a:rPr lang="it-IT" sz="2400" dirty="0" err="1" smtClean="0">
                <a:solidFill>
                  <a:srgbClr val="0000FF"/>
                </a:solidFill>
              </a:rPr>
              <a:t>Pt</a:t>
            </a:r>
            <a:r>
              <a:rPr lang="it-IT" sz="2400" dirty="0" smtClean="0">
                <a:solidFill>
                  <a:srgbClr val="0000FF"/>
                </a:solidFill>
              </a:rPr>
              <a:t> e modificano il valore di E°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5400933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scelgono la sicurezza e la praticità a scapito della accuratezza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5949280"/>
            <a:ext cx="7992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Domanda da porsi: quante cifre significative potrei/vorrei avere?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5288" y="150981"/>
            <a:ext cx="36006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it-IT" sz="1600" b="1" dirty="0" smtClean="0"/>
              <a:t>Elettrodi di riferimento più comuni </a:t>
            </a:r>
            <a:endParaRPr lang="it-IT" sz="1800" dirty="0"/>
          </a:p>
        </p:txBody>
      </p:sp>
      <p:graphicFrame>
        <p:nvGraphicFramePr>
          <p:cNvPr id="389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37078"/>
              </p:ext>
            </p:extLst>
          </p:nvPr>
        </p:nvGraphicFramePr>
        <p:xfrm>
          <a:off x="1042988" y="620713"/>
          <a:ext cx="7527925" cy="6139214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Name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  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  <a:hlinkClick r:id="rId2"/>
                        </a:rPr>
                        <a:t>Nernst Equation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Potential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T coefficient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(V vs. SHE)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(V vs. SHE)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(mV </a:t>
                      </a:r>
                      <a:r>
                        <a:rPr kumimoji="0" lang="it-I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it-I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  <a:hlinkClick r:id="rId3"/>
                        </a:rPr>
                        <a:t>Hydrogen 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  <a:hlinkClick r:id="rId3"/>
                        </a:rPr>
                        <a:t>(SHE)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- 0.059 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4"/>
                        </a:rPr>
                        <a:t>pH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  <a:hlinkClick r:id="rId5"/>
                        </a:rPr>
                        <a:t>Silver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  <a:hlinkClick r:id="rId5"/>
                        </a:rPr>
                        <a:t>chloride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CG Times"/>
                        </a:rPr>
                        <a:t>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- 0.059 log a </a:t>
                      </a:r>
                      <a:r>
                        <a:rPr kumimoji="0" lang="it-IT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chloride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0.2224   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-0.6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 M KCl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0.2881   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 M KCl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0.235   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saturated (KCl)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0.199   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seawater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~0.250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Calomel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- 0.059 log a </a:t>
                      </a:r>
                      <a:r>
                        <a:rPr kumimoji="0" lang="it-IT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chloride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0.268   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 M KCl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0.3337   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-0.06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 M KCl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0.280   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-0.24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   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(SCE)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CG Times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saturated (KCl)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0.241   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-0.65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Mercurous sulfate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/>
                        </a:rPr>
                        <a:t>- 0.0295 log a</a:t>
                      </a:r>
                      <a:r>
                        <a:rPr kumimoji="0" lang="it-IT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/>
                        </a:rPr>
                        <a:t>sulfate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0.6151   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Mercuric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- 0.059 pH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0.926   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  <a:hlinkClick r:id="rId6"/>
                        </a:rPr>
                        <a:t>Copper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 sulfate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CG Times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+ 0.0295 log a</a:t>
                      </a:r>
                      <a:r>
                        <a:rPr kumimoji="0" lang="it-IT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copper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0.340   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Arial" pitchFamily="34" charset="0"/>
                        </a:rPr>
                        <a:t>  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saturated   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0.318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 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9002" name="Rectangle 90"/>
          <p:cNvSpPr>
            <a:spLocks noChangeArrowheads="1"/>
          </p:cNvSpPr>
          <p:nvPr/>
        </p:nvSpPr>
        <p:spPr bwMode="auto">
          <a:xfrm>
            <a:off x="4884738" y="63484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800"/>
          </a:p>
          <a:p>
            <a:pPr eaLnBrk="0" hangingPunct="0"/>
            <a:endParaRPr lang="it-IT" sz="180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93635" y="3551932"/>
            <a:ext cx="3897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es. per passare da </a:t>
            </a:r>
            <a:r>
              <a:rPr lang="it-IT" dirty="0" err="1" smtClean="0">
                <a:solidFill>
                  <a:srgbClr val="0000FF"/>
                </a:solidFill>
              </a:rPr>
              <a:t>SCE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smtClean="0">
                <a:solidFill>
                  <a:srgbClr val="0000FF"/>
                </a:solidFill>
              </a:rPr>
              <a:t>a </a:t>
            </a:r>
            <a:r>
              <a:rPr lang="it-IT" dirty="0" err="1" smtClean="0">
                <a:solidFill>
                  <a:srgbClr val="0000FF"/>
                </a:solidFill>
              </a:rPr>
              <a:t>NHE</a:t>
            </a:r>
            <a:endParaRPr lang="it-IT" dirty="0" smtClean="0">
              <a:solidFill>
                <a:srgbClr val="0000FF"/>
              </a:solidFill>
            </a:endParaRPr>
          </a:p>
          <a:p>
            <a:r>
              <a:rPr lang="it-IT" dirty="0" err="1" smtClean="0">
                <a:solidFill>
                  <a:srgbClr val="0000FF"/>
                </a:solidFill>
              </a:rPr>
              <a:t>E</a:t>
            </a:r>
            <a:r>
              <a:rPr lang="it-IT" baseline="-25000" dirty="0" err="1" smtClean="0">
                <a:solidFill>
                  <a:srgbClr val="0000FF"/>
                </a:solidFill>
              </a:rPr>
              <a:t>NHE</a:t>
            </a:r>
            <a:r>
              <a:rPr lang="it-IT" dirty="0" smtClean="0">
                <a:solidFill>
                  <a:srgbClr val="0000FF"/>
                </a:solidFill>
              </a:rPr>
              <a:t> = E</a:t>
            </a:r>
            <a:r>
              <a:rPr lang="it-IT" baseline="-25000" dirty="0" smtClean="0">
                <a:solidFill>
                  <a:srgbClr val="0000FF"/>
                </a:solidFill>
              </a:rPr>
              <a:t>SCE</a:t>
            </a:r>
            <a:r>
              <a:rPr lang="it-IT" dirty="0" smtClean="0">
                <a:solidFill>
                  <a:srgbClr val="0000FF"/>
                </a:solidFill>
              </a:rPr>
              <a:t> + 0.2412 V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es. per passare da </a:t>
            </a:r>
            <a:r>
              <a:rPr lang="it-IT" dirty="0" err="1" smtClean="0">
                <a:solidFill>
                  <a:srgbClr val="FF0000"/>
                </a:solidFill>
              </a:rPr>
              <a:t>NHE</a:t>
            </a:r>
            <a:r>
              <a:rPr lang="it-IT" dirty="0" smtClean="0">
                <a:solidFill>
                  <a:srgbClr val="FF0000"/>
                </a:solidFill>
              </a:rPr>
              <a:t> a </a:t>
            </a:r>
            <a:r>
              <a:rPr lang="it-IT" dirty="0" err="1" smtClean="0">
                <a:solidFill>
                  <a:srgbClr val="FF0000"/>
                </a:solidFill>
              </a:rPr>
              <a:t>SCE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baseline="-25000" dirty="0" smtClean="0">
                <a:solidFill>
                  <a:srgbClr val="FF0000"/>
                </a:solidFill>
              </a:rPr>
              <a:t>SCE </a:t>
            </a:r>
            <a:r>
              <a:rPr lang="it-IT" dirty="0" smtClean="0">
                <a:solidFill>
                  <a:srgbClr val="FF0000"/>
                </a:solidFill>
              </a:rPr>
              <a:t>= </a:t>
            </a:r>
            <a:r>
              <a:rPr lang="it-IT" dirty="0" err="1" smtClean="0">
                <a:solidFill>
                  <a:srgbClr val="FF0000"/>
                </a:solidFill>
              </a:rPr>
              <a:t>E</a:t>
            </a:r>
            <a:r>
              <a:rPr lang="it-IT" baseline="-25000" dirty="0" err="1" smtClean="0">
                <a:solidFill>
                  <a:srgbClr val="FF0000"/>
                </a:solidFill>
              </a:rPr>
              <a:t>NHE</a:t>
            </a:r>
            <a:r>
              <a:rPr lang="it-IT" dirty="0" smtClean="0">
                <a:solidFill>
                  <a:srgbClr val="FF0000"/>
                </a:solidFill>
              </a:rPr>
              <a:t> - 0.2412 V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98" y="332656"/>
            <a:ext cx="3827793" cy="57606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0208" y="34583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Riassunto delle scale di riferimento più comuni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7488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solidFill>
                  <a:srgbClr val="FF0066"/>
                </a:solidFill>
              </a:rPr>
              <a:t>semielementi di III specie o di ossidoriduzione: Pt|M</a:t>
            </a:r>
            <a:r>
              <a:rPr lang="it-IT" sz="2400" b="1" baseline="30000">
                <a:solidFill>
                  <a:srgbClr val="FF0066"/>
                </a:solidFill>
              </a:rPr>
              <a:t>+</a:t>
            </a:r>
            <a:r>
              <a:rPr lang="it-IT" sz="2400" b="1">
                <a:solidFill>
                  <a:srgbClr val="FF0066"/>
                </a:solidFill>
              </a:rPr>
              <a:t>,M</a:t>
            </a:r>
            <a:r>
              <a:rPr lang="it-IT" sz="2400" b="1" baseline="30000">
                <a:solidFill>
                  <a:srgbClr val="FF0066"/>
                </a:solidFill>
              </a:rPr>
              <a:t>n+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7544" y="1556792"/>
            <a:ext cx="53282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es. </a:t>
            </a:r>
            <a:r>
              <a:rPr lang="it-IT" dirty="0" smtClean="0"/>
              <a:t>elettrodo in </a:t>
            </a:r>
            <a:r>
              <a:rPr lang="it-IT" dirty="0" err="1" smtClean="0"/>
              <a:t>Pt</a:t>
            </a:r>
            <a:r>
              <a:rPr lang="it-IT" dirty="0" smtClean="0"/>
              <a:t> o </a:t>
            </a:r>
            <a:r>
              <a:rPr lang="it-IT" dirty="0" err="1" smtClean="0"/>
              <a:t>glassy</a:t>
            </a:r>
            <a:r>
              <a:rPr lang="it-IT" dirty="0" smtClean="0"/>
              <a:t> carbon (inerte alla redox)  </a:t>
            </a:r>
            <a:r>
              <a:rPr lang="it-IT" dirty="0"/>
              <a:t>immerso in una </a:t>
            </a:r>
            <a:r>
              <a:rPr lang="it-IT" dirty="0" err="1"/>
              <a:t>soluz</a:t>
            </a:r>
            <a:r>
              <a:rPr lang="it-IT" dirty="0"/>
              <a:t> </a:t>
            </a:r>
            <a:r>
              <a:rPr lang="it-IT" dirty="0" smtClean="0"/>
              <a:t>contenente sia </a:t>
            </a:r>
            <a:r>
              <a:rPr lang="it-IT" dirty="0"/>
              <a:t>Fe</a:t>
            </a:r>
            <a:r>
              <a:rPr lang="it-IT" baseline="30000" dirty="0"/>
              <a:t>3+ </a:t>
            </a:r>
            <a:r>
              <a:rPr lang="it-IT" dirty="0" smtClean="0"/>
              <a:t>che </a:t>
            </a:r>
            <a:r>
              <a:rPr lang="it-IT" dirty="0"/>
              <a:t>Fe</a:t>
            </a:r>
            <a:r>
              <a:rPr lang="it-IT" baseline="30000" dirty="0"/>
              <a:t>2+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/>
              <a:t>La reazione è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/>
              <a:t>Fe</a:t>
            </a:r>
            <a:r>
              <a:rPr lang="it-IT" baseline="30000" dirty="0"/>
              <a:t>3+</a:t>
            </a:r>
            <a:r>
              <a:rPr lang="it-IT" dirty="0"/>
              <a:t> + e </a:t>
            </a:r>
            <a:r>
              <a:rPr lang="it-IT" dirty="0" smtClean="0"/>
              <a:t>               Fe</a:t>
            </a:r>
            <a:r>
              <a:rPr lang="it-IT" baseline="30000" dirty="0" smtClean="0"/>
              <a:t>2</a:t>
            </a:r>
            <a:r>
              <a:rPr lang="it-IT" baseline="30000" dirty="0"/>
              <a:t>+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23850" y="4286547"/>
            <a:ext cx="504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Il potenziale dell’elettrodo = f(a</a:t>
            </a:r>
            <a:r>
              <a:rPr lang="it-IT" baseline="-25000"/>
              <a:t>M+</a:t>
            </a:r>
            <a:r>
              <a:rPr lang="it-IT"/>
              <a:t>, a</a:t>
            </a:r>
            <a:r>
              <a:rPr lang="it-IT" baseline="-25000"/>
              <a:t>Mn+</a:t>
            </a:r>
            <a:r>
              <a:rPr lang="it-IT"/>
              <a:t>)</a:t>
            </a:r>
          </a:p>
        </p:txBody>
      </p:sp>
      <p:pic>
        <p:nvPicPr>
          <p:cNvPr id="39941" name="Picture 10" descr="Elettrodo red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5538"/>
            <a:ext cx="2233612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27362"/>
              </p:ext>
            </p:extLst>
          </p:nvPr>
        </p:nvGraphicFramePr>
        <p:xfrm>
          <a:off x="574790" y="4869160"/>
          <a:ext cx="2601913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Equation" r:id="rId4" imgW="1282680" imgH="482400" progId="Equation.DSMT4">
                  <p:embed/>
                </p:oleObj>
              </mc:Choice>
              <mc:Fallback>
                <p:oleObj name="Equation" r:id="rId4" imgW="1282680" imgH="482400" progId="Equation.DSMT4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790" y="4869160"/>
                        <a:ext cx="2601913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1806021" y="3238376"/>
            <a:ext cx="438950" cy="158510"/>
            <a:chOff x="3995936" y="2924944"/>
            <a:chExt cx="438950" cy="158510"/>
          </a:xfrm>
        </p:grpSpPr>
        <p:cxnSp>
          <p:nvCxnSpPr>
            <p:cNvPr id="9" name="Connettore 2 8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04664"/>
            <a:ext cx="5074488" cy="41471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9592" y="486916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Elettrodi a Hg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93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2"/>
            <a:ext cx="2705211" cy="521414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067944" y="98072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Elettrodo </a:t>
            </a:r>
            <a:r>
              <a:rPr lang="it-IT" dirty="0" smtClean="0"/>
              <a:t>a </a:t>
            </a:r>
            <a:r>
              <a:rPr lang="it-IT" dirty="0" smtClean="0"/>
              <a:t>Hg (modello vecchio)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707904" y="458112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Es. di pila con elettrodo a Hg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33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40968"/>
            <a:ext cx="1613041" cy="181679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27584" y="2060848"/>
            <a:ext cx="7200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501317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Elettrodo di Hg a pozzetto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47667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tubo in vetro contenete filo acciaio per contatto elettrico</a:t>
            </a:r>
            <a:endParaRPr lang="it-IT" dirty="0"/>
          </a:p>
        </p:txBody>
      </p:sp>
      <p:sp>
        <p:nvSpPr>
          <p:cNvPr id="7" name="Figura a mano libera 6"/>
          <p:cNvSpPr/>
          <p:nvPr/>
        </p:nvSpPr>
        <p:spPr>
          <a:xfrm>
            <a:off x="861995" y="1427048"/>
            <a:ext cx="557048" cy="662613"/>
          </a:xfrm>
          <a:custGeom>
            <a:avLst/>
            <a:gdLst>
              <a:gd name="connsiteX0" fmla="*/ 0 w 557048"/>
              <a:gd name="connsiteY0" fmla="*/ 662613 h 662613"/>
              <a:gd name="connsiteX1" fmla="*/ 115613 w 557048"/>
              <a:gd name="connsiteY1" fmla="*/ 10971 h 662613"/>
              <a:gd name="connsiteX2" fmla="*/ 525517 w 557048"/>
              <a:gd name="connsiteY2" fmla="*/ 252709 h 662613"/>
              <a:gd name="connsiteX3" fmla="*/ 557048 w 557048"/>
              <a:gd name="connsiteY3" fmla="*/ 242199 h 66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048" h="662613">
                <a:moveTo>
                  <a:pt x="0" y="662613"/>
                </a:moveTo>
                <a:cubicBezTo>
                  <a:pt x="14013" y="370950"/>
                  <a:pt x="28027" y="79288"/>
                  <a:pt x="115613" y="10971"/>
                </a:cubicBezTo>
                <a:cubicBezTo>
                  <a:pt x="203199" y="-57346"/>
                  <a:pt x="451944" y="214171"/>
                  <a:pt x="525517" y="252709"/>
                </a:cubicBezTo>
                <a:cubicBezTo>
                  <a:pt x="599090" y="291247"/>
                  <a:pt x="515007" y="228185"/>
                  <a:pt x="557048" y="2421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979712" y="371703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soluz</a:t>
            </a:r>
            <a:r>
              <a:rPr lang="it-IT" dirty="0" smtClean="0"/>
              <a:t>. di elettrolita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95736" y="148478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Nella soluzione può essere aggiunto il secondo elettrodo oppure il ponte salino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234888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</a:t>
            </a:r>
            <a:r>
              <a:rPr lang="it-IT" dirty="0" err="1" smtClean="0"/>
              <a:t>semielemento</a:t>
            </a:r>
            <a:r>
              <a:rPr lang="it-IT" dirty="0" smtClean="0"/>
              <a:t> o una pila possono avere qualunque forma, dipende dal tipo di esperimento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92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11188" y="1412875"/>
          <a:ext cx="3455987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" name="Equation" r:id="rId3" imgW="2324100" imgH="1219200" progId="Equation.DSMT4">
                  <p:embed/>
                </p:oleObj>
              </mc:Choice>
              <mc:Fallback>
                <p:oleObj name="Equation" r:id="rId3" imgW="2324100" imgH="1219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3455987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91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/>
              <a:t>esempio di cella elettrolitica: reazione non spontanea</a:t>
            </a:r>
          </a:p>
        </p:txBody>
      </p:sp>
      <p:pic>
        <p:nvPicPr>
          <p:cNvPr id="6148" name="Picture 6" descr="fig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141663"/>
            <a:ext cx="289401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68313" y="4221163"/>
            <a:ext cx="3527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riduzione:     </a:t>
            </a:r>
            <a:r>
              <a:rPr lang="it-IT">
                <a:solidFill>
                  <a:srgbClr val="0000FF"/>
                </a:solidFill>
              </a:rPr>
              <a:t>catodo          –</a:t>
            </a:r>
          </a:p>
          <a:p>
            <a:r>
              <a:rPr lang="it-IT"/>
              <a:t>ossidazione: </a:t>
            </a:r>
            <a:r>
              <a:rPr lang="it-IT">
                <a:solidFill>
                  <a:srgbClr val="FF0000"/>
                </a:solidFill>
              </a:rPr>
              <a:t>anodo          +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50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5"/>
            <a:ext cx="3312368" cy="522863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32040" y="1340768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Recipienti per costruire pile muniti di 5 colli normalizzati.</a:t>
            </a:r>
          </a:p>
          <a:p>
            <a:endParaRPr lang="it-IT" dirty="0" smtClean="0"/>
          </a:p>
          <a:p>
            <a:r>
              <a:rPr lang="it-IT" dirty="0" smtClean="0"/>
              <a:t>Si mette nel recipiente la soluzione con l'elettrolita e si infila un elettrodo in un collo.</a:t>
            </a:r>
          </a:p>
          <a:p>
            <a:endParaRPr lang="it-IT" dirty="0" smtClean="0"/>
          </a:p>
          <a:p>
            <a:r>
              <a:rPr lang="it-IT" dirty="0" smtClean="0"/>
              <a:t>In quella di dx sono presenti anche 2 ponti salini in vetro.</a:t>
            </a:r>
          </a:p>
          <a:p>
            <a:r>
              <a:rPr lang="it-IT" dirty="0" smtClean="0"/>
              <a:t>Si può mettere nella cella il primo elettrolita e un elettrodo mentre in un ponte si può mettere un secondo elettrolita e un altro elettrodo.</a:t>
            </a:r>
          </a:p>
        </p:txBody>
      </p:sp>
    </p:spTree>
    <p:extLst>
      <p:ext uri="{BB962C8B-B14F-4D97-AF65-F5344CB8AC3E}">
        <p14:creationId xmlns:p14="http://schemas.microsoft.com/office/powerpoint/2010/main" val="27681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691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err="1">
                <a:solidFill>
                  <a:srgbClr val="FF0066"/>
                </a:solidFill>
              </a:rPr>
              <a:t>semielementi</a:t>
            </a:r>
            <a:r>
              <a:rPr lang="it-IT" b="1" dirty="0">
                <a:solidFill>
                  <a:srgbClr val="FF0066"/>
                </a:solidFill>
              </a:rPr>
              <a:t> a gas: 	</a:t>
            </a:r>
            <a:r>
              <a:rPr lang="it-IT" b="1" dirty="0" err="1">
                <a:solidFill>
                  <a:srgbClr val="FF0066"/>
                </a:solidFill>
              </a:rPr>
              <a:t>Pt|A</a:t>
            </a:r>
            <a:r>
              <a:rPr lang="it-IT" b="1" dirty="0">
                <a:solidFill>
                  <a:srgbClr val="FF0066"/>
                </a:solidFill>
              </a:rPr>
              <a:t>(gas)|A</a:t>
            </a:r>
            <a:r>
              <a:rPr lang="it-IT" b="1" baseline="30000" dirty="0" smtClean="0">
                <a:solidFill>
                  <a:srgbClr val="FF0066"/>
                </a:solidFill>
              </a:rPr>
              <a:t>+</a:t>
            </a:r>
            <a:r>
              <a:rPr lang="it-IT" b="1" dirty="0" smtClean="0">
                <a:solidFill>
                  <a:srgbClr val="FF0066"/>
                </a:solidFill>
              </a:rPr>
              <a:t>(</a:t>
            </a:r>
            <a:r>
              <a:rPr lang="it-IT" b="1" dirty="0" err="1" smtClean="0">
                <a:solidFill>
                  <a:srgbClr val="FF0066"/>
                </a:solidFill>
              </a:rPr>
              <a:t>aq</a:t>
            </a:r>
            <a:r>
              <a:rPr lang="it-IT" b="1" dirty="0" smtClean="0">
                <a:solidFill>
                  <a:srgbClr val="FF0066"/>
                </a:solidFill>
              </a:rPr>
              <a:t>)</a:t>
            </a:r>
            <a:endParaRPr lang="it-IT" b="1" baseline="30000" dirty="0">
              <a:solidFill>
                <a:srgbClr val="FF0066"/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55576" y="2780928"/>
            <a:ext cx="46085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es.	H</a:t>
            </a:r>
            <a:r>
              <a:rPr lang="it-IT" baseline="30000" dirty="0"/>
              <a:t>+</a:t>
            </a:r>
            <a:r>
              <a:rPr lang="it-IT" dirty="0"/>
              <a:t> + e </a:t>
            </a:r>
            <a:r>
              <a:rPr lang="it-IT" dirty="0" smtClean="0"/>
              <a:t>  </a:t>
            </a:r>
            <a:r>
              <a:rPr lang="it-IT" dirty="0" smtClean="0">
                <a:sym typeface="Euclid Extra" panose="02050502000505020303" pitchFamily="18" charset="2"/>
              </a:rPr>
              <a:t> </a:t>
            </a:r>
            <a:r>
              <a:rPr lang="it-IT" dirty="0" smtClean="0"/>
              <a:t>           ½ </a:t>
            </a:r>
            <a:r>
              <a:rPr lang="it-IT" dirty="0"/>
              <a:t>H</a:t>
            </a:r>
            <a:r>
              <a:rPr lang="it-IT" baseline="-25000" dirty="0"/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/>
              <a:t>	½ Cl</a:t>
            </a:r>
            <a:r>
              <a:rPr lang="it-IT" baseline="-25000" dirty="0"/>
              <a:t>2</a:t>
            </a:r>
            <a:r>
              <a:rPr lang="it-IT" dirty="0"/>
              <a:t> + e </a:t>
            </a:r>
            <a:r>
              <a:rPr lang="it-IT" dirty="0" smtClean="0"/>
              <a:t>    </a:t>
            </a:r>
            <a:r>
              <a:rPr lang="it-IT" dirty="0" smtClean="0">
                <a:sym typeface="Symbol"/>
              </a:rPr>
              <a:t> </a:t>
            </a:r>
            <a:r>
              <a:rPr lang="it-IT" dirty="0" smtClean="0"/>
              <a:t>        Cl</a:t>
            </a:r>
            <a:r>
              <a:rPr lang="it-IT" baseline="30000" dirty="0" smtClean="0"/>
              <a:t>-</a:t>
            </a:r>
            <a:endParaRPr lang="it-IT" baseline="30000" dirty="0"/>
          </a:p>
          <a:p>
            <a:pPr eaLnBrk="1" hangingPunct="1">
              <a:spcBef>
                <a:spcPct val="50000"/>
              </a:spcBef>
            </a:pPr>
            <a:r>
              <a:rPr lang="it-IT" dirty="0"/>
              <a:t>	¼ O</a:t>
            </a:r>
            <a:r>
              <a:rPr lang="it-IT" baseline="-25000" dirty="0"/>
              <a:t>2</a:t>
            </a:r>
            <a:r>
              <a:rPr lang="it-IT" dirty="0"/>
              <a:t> + ½ H</a:t>
            </a:r>
            <a:r>
              <a:rPr lang="it-IT" baseline="-25000" dirty="0"/>
              <a:t>2</a:t>
            </a:r>
            <a:r>
              <a:rPr lang="it-IT" dirty="0"/>
              <a:t>O + e </a:t>
            </a:r>
            <a:r>
              <a:rPr lang="it-IT" dirty="0" smtClean="0"/>
              <a:t>   </a:t>
            </a:r>
            <a:r>
              <a:rPr lang="it-IT" dirty="0" smtClean="0">
                <a:sym typeface="Symbol"/>
              </a:rPr>
              <a:t> </a:t>
            </a:r>
            <a:r>
              <a:rPr lang="it-IT" dirty="0" smtClean="0"/>
              <a:t>      OH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9552" y="4509120"/>
            <a:ext cx="712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Il potenziale dell’elettrodo = f(fugacità A, a</a:t>
            </a:r>
            <a:r>
              <a:rPr lang="it-IT" baseline="-25000"/>
              <a:t>A+</a:t>
            </a:r>
            <a:r>
              <a:rPr lang="it-IT"/>
              <a:t>)</a:t>
            </a:r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92150"/>
            <a:ext cx="29416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4213" y="1196752"/>
            <a:ext cx="4247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metallo non reattivo es. </a:t>
            </a:r>
            <a:r>
              <a:rPr lang="it-IT" dirty="0" err="1" smtClean="0"/>
              <a:t>Pt</a:t>
            </a:r>
            <a:r>
              <a:rPr lang="it-IT" dirty="0" smtClean="0"/>
              <a:t> sul quale viene fatto gorgogliare un gas e il tutto immerso in una soluzione dello ione </a:t>
            </a:r>
            <a:r>
              <a:rPr lang="it-IT" smtClean="0"/>
              <a:t>del gas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170257"/>
              </p:ext>
            </p:extLst>
          </p:nvPr>
        </p:nvGraphicFramePr>
        <p:xfrm>
          <a:off x="696913" y="5021263"/>
          <a:ext cx="28575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Equation" r:id="rId4" imgW="1409400" imgH="571320" progId="Equation.DSMT4">
                  <p:embed/>
                </p:oleObj>
              </mc:Choice>
              <mc:Fallback>
                <p:oleObj name="Equation" r:id="rId4" imgW="1409400" imgH="571320" progId="Equation.DSMT4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5021263"/>
                        <a:ext cx="2857500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699792" y="2996952"/>
            <a:ext cx="438950" cy="158510"/>
            <a:chOff x="3995936" y="2924944"/>
            <a:chExt cx="438950" cy="158510"/>
          </a:xfrm>
        </p:grpSpPr>
        <p:cxnSp>
          <p:nvCxnSpPr>
            <p:cNvPr id="10" name="Connettore 2 9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  <p:grpSp>
        <p:nvGrpSpPr>
          <p:cNvPr id="12" name="Gruppo 11"/>
          <p:cNvGrpSpPr/>
          <p:nvPr/>
        </p:nvGrpSpPr>
        <p:grpSpPr>
          <a:xfrm>
            <a:off x="3097725" y="3411819"/>
            <a:ext cx="438950" cy="158510"/>
            <a:chOff x="3995936" y="2924944"/>
            <a:chExt cx="438950" cy="158510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  <p:grpSp>
        <p:nvGrpSpPr>
          <p:cNvPr id="15" name="Gruppo 14"/>
          <p:cNvGrpSpPr/>
          <p:nvPr/>
        </p:nvGrpSpPr>
        <p:grpSpPr>
          <a:xfrm>
            <a:off x="3923928" y="3861048"/>
            <a:ext cx="438950" cy="158510"/>
            <a:chOff x="3995936" y="2924944"/>
            <a:chExt cx="438950" cy="158510"/>
          </a:xfrm>
        </p:grpSpPr>
        <p:cxnSp>
          <p:nvCxnSpPr>
            <p:cNvPr id="16" name="Connettore 2 15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15816" y="1312164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½ H</a:t>
            </a:r>
            <a:r>
              <a:rPr lang="it-IT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15816" y="1736128"/>
            <a:ext cx="2534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it-IT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2e                  H</a:t>
            </a:r>
            <a:r>
              <a:rPr lang="it-IT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348539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scrivere la reazione  di riduzione bilanciata in un modo o nell'altro (con 1 o 2 e</a:t>
            </a:r>
            <a:r>
              <a:rPr lang="it-IT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fornisce lo stesso risultato in termini di E ?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32943"/>
              </p:ext>
            </p:extLst>
          </p:nvPr>
        </p:nvGraphicFramePr>
        <p:xfrm>
          <a:off x="2735804" y="3400396"/>
          <a:ext cx="2224636" cy="90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7" name="Equation" r:id="rId3" imgW="1409400" imgH="571320" progId="Equation.DSMT4">
                  <p:embed/>
                </p:oleObj>
              </mc:Choice>
              <mc:Fallback>
                <p:oleObj name="Equation" r:id="rId3" imgW="14094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804" y="3400396"/>
                        <a:ext cx="2224636" cy="900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46115"/>
              </p:ext>
            </p:extLst>
          </p:nvPr>
        </p:nvGraphicFramePr>
        <p:xfrm>
          <a:off x="2698304" y="4307231"/>
          <a:ext cx="23018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8" name="Equation" r:id="rId5" imgW="1460160" imgH="583920" progId="Equation.DSMT4">
                  <p:embed/>
                </p:oleObj>
              </mc:Choice>
              <mc:Fallback>
                <p:oleObj name="Equation" r:id="rId5" imgW="14601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304" y="4307231"/>
                        <a:ext cx="2301875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580112" y="131216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 a)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80112" y="171227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 b)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580112" y="3617681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a)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580111" y="4567967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63888" y="5589240"/>
            <a:ext cx="111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E' ?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75864" y="55458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considerino i due casi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3923928" y="1484784"/>
            <a:ext cx="438950" cy="158510"/>
            <a:chOff x="3995936" y="2924944"/>
            <a:chExt cx="438950" cy="158510"/>
          </a:xfrm>
        </p:grpSpPr>
        <p:cxnSp>
          <p:nvCxnSpPr>
            <p:cNvPr id="15" name="Connettore 2 14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  <p:grpSp>
        <p:nvGrpSpPr>
          <p:cNvPr id="17" name="Gruppo 16"/>
          <p:cNvGrpSpPr/>
          <p:nvPr/>
        </p:nvGrpSpPr>
        <p:grpSpPr>
          <a:xfrm>
            <a:off x="4139952" y="1916832"/>
            <a:ext cx="438950" cy="158510"/>
            <a:chOff x="3995936" y="2924944"/>
            <a:chExt cx="438950" cy="158510"/>
          </a:xfrm>
        </p:grpSpPr>
        <p:cxnSp>
          <p:nvCxnSpPr>
            <p:cNvPr id="18" name="Connettore 2 17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9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665268"/>
              </p:ext>
            </p:extLst>
          </p:nvPr>
        </p:nvGraphicFramePr>
        <p:xfrm>
          <a:off x="2123728" y="1340768"/>
          <a:ext cx="3806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7" name="Equation" r:id="rId3" imgW="2412720" imgH="622080" progId="Equation.DSMT4">
                  <p:embed/>
                </p:oleObj>
              </mc:Choice>
              <mc:Fallback>
                <p:oleObj name="Equation" r:id="rId3" imgW="24127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340768"/>
                        <a:ext cx="38068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627784" y="652626"/>
            <a:ext cx="247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si suppone E = </a:t>
            </a:r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E'</a:t>
            </a:r>
            <a:endParaRPr lang="it-IT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049713"/>
              </p:ext>
            </p:extLst>
          </p:nvPr>
        </p:nvGraphicFramePr>
        <p:xfrm>
          <a:off x="2884488" y="2497138"/>
          <a:ext cx="2282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8" name="Equation" r:id="rId5" imgW="1447560" imgH="622080" progId="Equation.DSMT4">
                  <p:embed/>
                </p:oleObj>
              </mc:Choice>
              <mc:Fallback>
                <p:oleObj name="Equation" r:id="rId5" imgW="14475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2497138"/>
                        <a:ext cx="22828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008764"/>
              </p:ext>
            </p:extLst>
          </p:nvPr>
        </p:nvGraphicFramePr>
        <p:xfrm>
          <a:off x="2108200" y="3684588"/>
          <a:ext cx="44259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9" name="Equation" r:id="rId7" imgW="2806560" imgH="393480" progId="Equation.DSMT4">
                  <p:embed/>
                </p:oleObj>
              </mc:Choice>
              <mc:Fallback>
                <p:oleObj name="Equation" r:id="rId7" imgW="280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684588"/>
                        <a:ext cx="44259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484638"/>
              </p:ext>
            </p:extLst>
          </p:nvPr>
        </p:nvGraphicFramePr>
        <p:xfrm>
          <a:off x="2278063" y="4511675"/>
          <a:ext cx="40846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0" name="Equation" r:id="rId9" imgW="2590560" imgH="393480" progId="Equation.DSMT4">
                  <p:embed/>
                </p:oleObj>
              </mc:Choice>
              <mc:Fallback>
                <p:oleObj name="Equation" r:id="rId9" imgW="259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4511675"/>
                        <a:ext cx="408463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175654" y="567492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risposta è </a:t>
            </a:r>
            <a:r>
              <a:rPr lang="it-IT" b="1" dirty="0" smtClean="0"/>
              <a:t>sì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61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54868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Nota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34076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L'elettrodo a idrogeno </a:t>
            </a:r>
            <a:r>
              <a:rPr lang="it-IT" dirty="0" err="1" smtClean="0"/>
              <a:t>Pt|H</a:t>
            </a:r>
            <a:r>
              <a:rPr lang="it-IT" baseline="-25000" dirty="0" err="1" smtClean="0"/>
              <a:t>2</a:t>
            </a:r>
            <a:r>
              <a:rPr lang="it-IT" dirty="0" err="1" smtClean="0"/>
              <a:t>|H</a:t>
            </a:r>
            <a:r>
              <a:rPr lang="it-IT" baseline="30000" dirty="0" smtClean="0"/>
              <a:t>+</a:t>
            </a:r>
            <a:r>
              <a:rPr lang="it-IT" dirty="0" smtClean="0"/>
              <a:t> ha potenziale 0.000 V solo in condizioni standard, cioè f </a:t>
            </a:r>
            <a:r>
              <a:rPr lang="it-IT" dirty="0" err="1" smtClean="0"/>
              <a:t>H</a:t>
            </a:r>
            <a:r>
              <a:rPr lang="it-IT" baseline="-25000" dirty="0" err="1" smtClean="0"/>
              <a:t>2</a:t>
            </a:r>
            <a:r>
              <a:rPr lang="it-IT" dirty="0" smtClean="0"/>
              <a:t> = 1 e </a:t>
            </a:r>
            <a:r>
              <a:rPr lang="it-IT" dirty="0" err="1" smtClean="0"/>
              <a:t>aH</a:t>
            </a:r>
            <a:r>
              <a:rPr lang="it-IT" baseline="30000" dirty="0" smtClean="0"/>
              <a:t>+</a:t>
            </a:r>
            <a:r>
              <a:rPr lang="it-IT" dirty="0" smtClean="0"/>
              <a:t> = 1</a:t>
            </a:r>
            <a:endParaRPr lang="it-IT" baseline="30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507129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altrimenti è da considerarsi come un qualsiasi altro elettrodo a gas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6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770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riassunto classificazione elettrodi Atkins pag 262</a:t>
            </a:r>
          </a:p>
        </p:txBody>
      </p:sp>
      <p:graphicFrame>
        <p:nvGraphicFramePr>
          <p:cNvPr id="44177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59690"/>
              </p:ext>
            </p:extLst>
          </p:nvPr>
        </p:nvGraphicFramePr>
        <p:xfrm>
          <a:off x="395288" y="1341438"/>
          <a:ext cx="8497192" cy="3898899"/>
        </p:xfrm>
        <a:graphic>
          <a:graphicData uri="http://schemas.openxmlformats.org/drawingml/2006/table">
            <a:tbl>
              <a:tblPr/>
              <a:tblGrid>
                <a:gridCol w="1699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Tipo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schema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coppia redox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semireazione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Metallo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|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ione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M(s)|M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(aq)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|M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+ e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M(s)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|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sale insol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|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anione com.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M(s)|MX(s)|X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(aq)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MX|M, X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MX + e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M(s)+X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Redox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Pt(s)|M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(aq),M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(aq)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|M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2+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2+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+ e          M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Elettrodo a gas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Pt(s)|X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(g)|X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(aq)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|X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+ e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½ X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(g)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6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Pt(s)|X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(g)|X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(aq)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|X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X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(g) + e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7380312" y="2204864"/>
            <a:ext cx="438950" cy="158510"/>
            <a:chOff x="3995936" y="2924944"/>
            <a:chExt cx="438950" cy="158510"/>
          </a:xfrm>
        </p:grpSpPr>
        <p:cxnSp>
          <p:nvCxnSpPr>
            <p:cNvPr id="6" name="Connettore 2 5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  <p:grpSp>
        <p:nvGrpSpPr>
          <p:cNvPr id="8" name="Gruppo 7"/>
          <p:cNvGrpSpPr/>
          <p:nvPr/>
        </p:nvGrpSpPr>
        <p:grpSpPr>
          <a:xfrm>
            <a:off x="6876256" y="2924944"/>
            <a:ext cx="438950" cy="158510"/>
            <a:chOff x="3995936" y="2924944"/>
            <a:chExt cx="438950" cy="158510"/>
          </a:xfrm>
        </p:grpSpPr>
        <p:cxnSp>
          <p:nvCxnSpPr>
            <p:cNvPr id="9" name="Connettore 2 8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7418454" y="3674698"/>
            <a:ext cx="438950" cy="158510"/>
            <a:chOff x="3995936" y="2924944"/>
            <a:chExt cx="438950" cy="158510"/>
          </a:xfrm>
        </p:grpSpPr>
        <p:cxnSp>
          <p:nvCxnSpPr>
            <p:cNvPr id="12" name="Connettore 2 11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  <p:grpSp>
        <p:nvGrpSpPr>
          <p:cNvPr id="14" name="Gruppo 13"/>
          <p:cNvGrpSpPr/>
          <p:nvPr/>
        </p:nvGrpSpPr>
        <p:grpSpPr>
          <a:xfrm>
            <a:off x="7308304" y="4221088"/>
            <a:ext cx="438950" cy="158510"/>
            <a:chOff x="3995936" y="2924944"/>
            <a:chExt cx="438950" cy="158510"/>
          </a:xfrm>
        </p:grpSpPr>
        <p:cxnSp>
          <p:nvCxnSpPr>
            <p:cNvPr id="15" name="Connettore 2 14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  <p:grpSp>
        <p:nvGrpSpPr>
          <p:cNvPr id="17" name="Gruppo 16"/>
          <p:cNvGrpSpPr/>
          <p:nvPr/>
        </p:nvGrpSpPr>
        <p:grpSpPr>
          <a:xfrm>
            <a:off x="7474991" y="4842686"/>
            <a:ext cx="438950" cy="158510"/>
            <a:chOff x="3995936" y="2924944"/>
            <a:chExt cx="438950" cy="158510"/>
          </a:xfrm>
        </p:grpSpPr>
        <p:cxnSp>
          <p:nvCxnSpPr>
            <p:cNvPr id="18" name="Connettore 2 17"/>
            <p:cNvCxnSpPr/>
            <p:nvPr/>
          </p:nvCxnSpPr>
          <p:spPr>
            <a:xfrm>
              <a:off x="4067944" y="292494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995936" y="2924944"/>
              <a:ext cx="438950" cy="1585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INTERFAS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2419350"/>
            <a:ext cx="32813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7088" y="1843088"/>
            <a:ext cx="792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Cosa avviene nell’interfase elettrodo-soluzione ?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27088" y="549275"/>
            <a:ext cx="6697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Perché un’interfase è sede di fenomeni elettrici ?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27088" y="2924175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Bisogna studiare le </a:t>
            </a:r>
            <a:r>
              <a:rPr lang="it-IT" sz="2400" b="1"/>
              <a:t>interfasi elettrificate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78"/>
          <p:cNvGrpSpPr>
            <a:grpSpLocks/>
          </p:cNvGrpSpPr>
          <p:nvPr/>
        </p:nvGrpSpPr>
        <p:grpSpPr bwMode="auto">
          <a:xfrm>
            <a:off x="6100763" y="5373688"/>
            <a:ext cx="906462" cy="969962"/>
            <a:chOff x="5479" y="1570"/>
            <a:chExt cx="619" cy="611"/>
          </a:xfrm>
        </p:grpSpPr>
        <p:pic>
          <p:nvPicPr>
            <p:cNvPr id="8345" name="Picture 279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46" name="Picture 280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47" name="Picture 281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48" name="Picture 282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49" name="Group 283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8350" name="Oval 284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51" name="Text Box 285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/>
                  <a:t>+</a:t>
                </a:r>
                <a:endParaRPr lang="it-IT" sz="1400"/>
              </a:p>
            </p:txBody>
          </p:sp>
        </p:grpSp>
      </p:grpSp>
      <p:grpSp>
        <p:nvGrpSpPr>
          <p:cNvPr id="8195" name="Group 270"/>
          <p:cNvGrpSpPr>
            <a:grpSpLocks/>
          </p:cNvGrpSpPr>
          <p:nvPr/>
        </p:nvGrpSpPr>
        <p:grpSpPr bwMode="auto">
          <a:xfrm>
            <a:off x="2070100" y="3903663"/>
            <a:ext cx="908050" cy="969962"/>
            <a:chOff x="5479" y="1570"/>
            <a:chExt cx="619" cy="611"/>
          </a:xfrm>
        </p:grpSpPr>
        <p:pic>
          <p:nvPicPr>
            <p:cNvPr id="8338" name="Picture 271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39" name="Picture 272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40" name="Picture 273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41" name="Picture 274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42" name="Group 275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8343" name="Oval 276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44" name="Text Box 277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/>
                  <a:t>+</a:t>
                </a:r>
                <a:endParaRPr lang="it-IT" sz="1400"/>
              </a:p>
            </p:txBody>
          </p:sp>
        </p:grpSp>
      </p:grpSp>
      <p:grpSp>
        <p:nvGrpSpPr>
          <p:cNvPr id="8196" name="Group 204"/>
          <p:cNvGrpSpPr>
            <a:grpSpLocks/>
          </p:cNvGrpSpPr>
          <p:nvPr/>
        </p:nvGrpSpPr>
        <p:grpSpPr bwMode="auto">
          <a:xfrm>
            <a:off x="5900738" y="3357563"/>
            <a:ext cx="908050" cy="969962"/>
            <a:chOff x="5460" y="1565"/>
            <a:chExt cx="619" cy="611"/>
          </a:xfrm>
        </p:grpSpPr>
        <p:grpSp>
          <p:nvGrpSpPr>
            <p:cNvPr id="8331" name="Group 205"/>
            <p:cNvGrpSpPr>
              <a:grpSpLocks/>
            </p:cNvGrpSpPr>
            <p:nvPr/>
          </p:nvGrpSpPr>
          <p:grpSpPr bwMode="auto">
            <a:xfrm>
              <a:off x="5673" y="1742"/>
              <a:ext cx="228" cy="250"/>
              <a:chOff x="3663" y="1610"/>
              <a:chExt cx="228" cy="250"/>
            </a:xfrm>
          </p:grpSpPr>
          <p:sp>
            <p:nvSpPr>
              <p:cNvPr id="8336" name="Oval 206"/>
              <p:cNvSpPr>
                <a:spLocks noChangeArrowheads="1"/>
              </p:cNvSpPr>
              <p:nvPr/>
            </p:nvSpPr>
            <p:spPr bwMode="auto">
              <a:xfrm>
                <a:off x="3664" y="1644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FFC9FF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37" name="Text Box 207"/>
              <p:cNvSpPr txBox="1">
                <a:spLocks noChangeArrowheads="1"/>
              </p:cNvSpPr>
              <p:nvPr/>
            </p:nvSpPr>
            <p:spPr bwMode="auto">
              <a:xfrm>
                <a:off x="3663" y="1610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/>
                  <a:t>+</a:t>
                </a:r>
                <a:endParaRPr lang="it-IT" sz="1400"/>
              </a:p>
            </p:txBody>
          </p:sp>
        </p:grpSp>
        <p:pic>
          <p:nvPicPr>
            <p:cNvPr id="8332" name="Picture 208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" y="1984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33" name="Picture 209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" y="1565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34" name="Picture 210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" y="1752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35" name="Picture 211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" y="1759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5" descr="acqu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068638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4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81300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5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2924175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6" descr="acqu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2708275"/>
            <a:ext cx="35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4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558958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7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4725988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6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076700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7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92390">
            <a:off x="3375025" y="436562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41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3357563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42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14813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48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7576">
            <a:off x="4945063" y="5245100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50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7576">
            <a:off x="5635625" y="4870450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65" descr="acqua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5373688"/>
            <a:ext cx="279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70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5235575" y="5805488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71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4040188" y="5878513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85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5518150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86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5230813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87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941888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88" descr="acqua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789363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90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58152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91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573463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92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717925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101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602138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102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429000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103" descr="acqu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3644900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105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3508375" y="4941888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106" descr="acqua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500438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107" descr="acqua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068638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149" descr="acqu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65725">
            <a:off x="3032125" y="6324600"/>
            <a:ext cx="3063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Picture 156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3286125"/>
            <a:ext cx="35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27" name="Group 172"/>
          <p:cNvGrpSpPr>
            <a:grpSpLocks/>
          </p:cNvGrpSpPr>
          <p:nvPr/>
        </p:nvGrpSpPr>
        <p:grpSpPr bwMode="auto">
          <a:xfrm>
            <a:off x="5900738" y="4365625"/>
            <a:ext cx="396875" cy="512763"/>
            <a:chOff x="3120" y="340"/>
            <a:chExt cx="272" cy="323"/>
          </a:xfrm>
        </p:grpSpPr>
        <p:sp>
          <p:nvSpPr>
            <p:cNvPr id="8329" name="Oval 171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30" name="Text Box 152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/>
                <a:t>-</a:t>
              </a:r>
            </a:p>
          </p:txBody>
        </p:sp>
      </p:grpSp>
      <p:grpSp>
        <p:nvGrpSpPr>
          <p:cNvPr id="8228" name="Group 175"/>
          <p:cNvGrpSpPr>
            <a:grpSpLocks/>
          </p:cNvGrpSpPr>
          <p:nvPr/>
        </p:nvGrpSpPr>
        <p:grpSpPr bwMode="auto">
          <a:xfrm>
            <a:off x="2112963" y="3213100"/>
            <a:ext cx="398462" cy="512763"/>
            <a:chOff x="3120" y="340"/>
            <a:chExt cx="272" cy="323"/>
          </a:xfrm>
        </p:grpSpPr>
        <p:sp>
          <p:nvSpPr>
            <p:cNvPr id="8327" name="Oval 176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28" name="Text Box 177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/>
                <a:t>-</a:t>
              </a:r>
            </a:p>
          </p:txBody>
        </p:sp>
      </p:grpSp>
      <p:grpSp>
        <p:nvGrpSpPr>
          <p:cNvPr id="8229" name="Group 178"/>
          <p:cNvGrpSpPr>
            <a:grpSpLocks/>
          </p:cNvGrpSpPr>
          <p:nvPr/>
        </p:nvGrpSpPr>
        <p:grpSpPr bwMode="auto">
          <a:xfrm>
            <a:off x="4572000" y="5518150"/>
            <a:ext cx="398463" cy="512763"/>
            <a:chOff x="3120" y="340"/>
            <a:chExt cx="272" cy="323"/>
          </a:xfrm>
        </p:grpSpPr>
        <p:sp>
          <p:nvSpPr>
            <p:cNvPr id="8325" name="Oval 179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26" name="Text Box 180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/>
                <a:t>-</a:t>
              </a:r>
            </a:p>
          </p:txBody>
        </p:sp>
      </p:grpSp>
      <p:grpSp>
        <p:nvGrpSpPr>
          <p:cNvPr id="8230" name="Group 181"/>
          <p:cNvGrpSpPr>
            <a:grpSpLocks/>
          </p:cNvGrpSpPr>
          <p:nvPr/>
        </p:nvGrpSpPr>
        <p:grpSpPr bwMode="auto">
          <a:xfrm>
            <a:off x="5235575" y="3644900"/>
            <a:ext cx="400050" cy="512763"/>
            <a:chOff x="3120" y="340"/>
            <a:chExt cx="272" cy="323"/>
          </a:xfrm>
        </p:grpSpPr>
        <p:sp>
          <p:nvSpPr>
            <p:cNvPr id="8323" name="Oval 182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24" name="Text Box 183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/>
                <a:t>-</a:t>
              </a:r>
            </a:p>
          </p:txBody>
        </p:sp>
      </p:grpSp>
      <p:grpSp>
        <p:nvGrpSpPr>
          <p:cNvPr id="8231" name="Group 184"/>
          <p:cNvGrpSpPr>
            <a:grpSpLocks/>
          </p:cNvGrpSpPr>
          <p:nvPr/>
        </p:nvGrpSpPr>
        <p:grpSpPr bwMode="auto">
          <a:xfrm>
            <a:off x="2711450" y="5805488"/>
            <a:ext cx="396875" cy="512762"/>
            <a:chOff x="3120" y="340"/>
            <a:chExt cx="272" cy="323"/>
          </a:xfrm>
        </p:grpSpPr>
        <p:sp>
          <p:nvSpPr>
            <p:cNvPr id="8321" name="Oval 185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22" name="Text Box 186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/>
                <a:t>-</a:t>
              </a:r>
            </a:p>
          </p:txBody>
        </p:sp>
      </p:grpSp>
      <p:grpSp>
        <p:nvGrpSpPr>
          <p:cNvPr id="8232" name="Group 187"/>
          <p:cNvGrpSpPr>
            <a:grpSpLocks/>
          </p:cNvGrpSpPr>
          <p:nvPr/>
        </p:nvGrpSpPr>
        <p:grpSpPr bwMode="auto">
          <a:xfrm>
            <a:off x="1846263" y="6092825"/>
            <a:ext cx="398462" cy="512763"/>
            <a:chOff x="3120" y="340"/>
            <a:chExt cx="272" cy="323"/>
          </a:xfrm>
        </p:grpSpPr>
        <p:sp>
          <p:nvSpPr>
            <p:cNvPr id="8319" name="Oval 188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20" name="Text Box 189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/>
                <a:t>-</a:t>
              </a:r>
            </a:p>
          </p:txBody>
        </p:sp>
      </p:grpSp>
      <p:grpSp>
        <p:nvGrpSpPr>
          <p:cNvPr id="8233" name="Group 191"/>
          <p:cNvGrpSpPr>
            <a:grpSpLocks/>
          </p:cNvGrpSpPr>
          <p:nvPr/>
        </p:nvGrpSpPr>
        <p:grpSpPr bwMode="auto">
          <a:xfrm>
            <a:off x="3717925" y="5832475"/>
            <a:ext cx="333375" cy="396875"/>
            <a:chOff x="3663" y="1610"/>
            <a:chExt cx="228" cy="250"/>
          </a:xfrm>
        </p:grpSpPr>
        <p:sp>
          <p:nvSpPr>
            <p:cNvPr id="8317" name="Oval 192"/>
            <p:cNvSpPr>
              <a:spLocks noChangeArrowheads="1"/>
            </p:cNvSpPr>
            <p:nvPr/>
          </p:nvSpPr>
          <p:spPr bwMode="auto">
            <a:xfrm>
              <a:off x="3664" y="164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FFC9FF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600D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18" name="Text Box 193"/>
            <p:cNvSpPr txBox="1">
              <a:spLocks noChangeArrowheads="1"/>
            </p:cNvSpPr>
            <p:nvPr/>
          </p:nvSpPr>
          <p:spPr bwMode="auto">
            <a:xfrm>
              <a:off x="3663" y="1610"/>
              <a:ext cx="2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/>
                <a:t>+</a:t>
              </a:r>
              <a:endParaRPr lang="it-IT" sz="1400"/>
            </a:p>
          </p:txBody>
        </p:sp>
      </p:grpSp>
      <p:grpSp>
        <p:nvGrpSpPr>
          <p:cNvPr id="8234" name="Group 197"/>
          <p:cNvGrpSpPr>
            <a:grpSpLocks/>
          </p:cNvGrpSpPr>
          <p:nvPr/>
        </p:nvGrpSpPr>
        <p:grpSpPr bwMode="auto">
          <a:xfrm>
            <a:off x="5437188" y="5373688"/>
            <a:ext cx="333375" cy="396875"/>
            <a:chOff x="3663" y="1610"/>
            <a:chExt cx="228" cy="250"/>
          </a:xfrm>
        </p:grpSpPr>
        <p:sp>
          <p:nvSpPr>
            <p:cNvPr id="8315" name="Oval 198"/>
            <p:cNvSpPr>
              <a:spLocks noChangeArrowheads="1"/>
            </p:cNvSpPr>
            <p:nvPr/>
          </p:nvSpPr>
          <p:spPr bwMode="auto">
            <a:xfrm>
              <a:off x="3664" y="164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FFC9FF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600D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16" name="Text Box 199"/>
            <p:cNvSpPr txBox="1">
              <a:spLocks noChangeArrowheads="1"/>
            </p:cNvSpPr>
            <p:nvPr/>
          </p:nvSpPr>
          <p:spPr bwMode="auto">
            <a:xfrm>
              <a:off x="3663" y="1610"/>
              <a:ext cx="2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/>
                <a:t>+</a:t>
              </a:r>
              <a:endParaRPr lang="it-IT" sz="1400"/>
            </a:p>
          </p:txBody>
        </p:sp>
      </p:grpSp>
      <p:grpSp>
        <p:nvGrpSpPr>
          <p:cNvPr id="8235" name="Group 222"/>
          <p:cNvGrpSpPr>
            <a:grpSpLocks/>
          </p:cNvGrpSpPr>
          <p:nvPr/>
        </p:nvGrpSpPr>
        <p:grpSpPr bwMode="auto">
          <a:xfrm>
            <a:off x="3043238" y="2565400"/>
            <a:ext cx="906462" cy="969963"/>
            <a:chOff x="5479" y="1570"/>
            <a:chExt cx="619" cy="611"/>
          </a:xfrm>
        </p:grpSpPr>
        <p:pic>
          <p:nvPicPr>
            <p:cNvPr id="8308" name="Picture 223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9" name="Picture 224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10" name="Picture 225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11" name="Picture 226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12" name="Group 227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8313" name="Oval 228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14" name="Text Box 229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/>
                  <a:t>+</a:t>
                </a:r>
                <a:endParaRPr lang="it-IT" sz="1400"/>
              </a:p>
            </p:txBody>
          </p:sp>
        </p:grpSp>
      </p:grpSp>
      <p:grpSp>
        <p:nvGrpSpPr>
          <p:cNvPr id="8236" name="Group 230"/>
          <p:cNvGrpSpPr>
            <a:grpSpLocks/>
          </p:cNvGrpSpPr>
          <p:nvPr/>
        </p:nvGrpSpPr>
        <p:grpSpPr bwMode="auto">
          <a:xfrm>
            <a:off x="1182688" y="4221163"/>
            <a:ext cx="904875" cy="969962"/>
            <a:chOff x="5479" y="1570"/>
            <a:chExt cx="619" cy="611"/>
          </a:xfrm>
        </p:grpSpPr>
        <p:pic>
          <p:nvPicPr>
            <p:cNvPr id="8301" name="Picture 231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2" name="Picture 232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3" name="Picture 233" descr="acqua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4" name="Picture 234" descr="acquab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05" name="Group 235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8306" name="Oval 236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07" name="Text Box 237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/>
                  <a:t>+</a:t>
                </a:r>
                <a:endParaRPr lang="it-IT" sz="1400"/>
              </a:p>
            </p:txBody>
          </p:sp>
        </p:grpSp>
      </p:grpSp>
      <p:grpSp>
        <p:nvGrpSpPr>
          <p:cNvPr id="8237" name="Group 238"/>
          <p:cNvGrpSpPr>
            <a:grpSpLocks/>
          </p:cNvGrpSpPr>
          <p:nvPr/>
        </p:nvGrpSpPr>
        <p:grpSpPr bwMode="auto">
          <a:xfrm>
            <a:off x="3641725" y="3644900"/>
            <a:ext cx="908050" cy="969963"/>
            <a:chOff x="5479" y="1570"/>
            <a:chExt cx="619" cy="611"/>
          </a:xfrm>
        </p:grpSpPr>
        <p:pic>
          <p:nvPicPr>
            <p:cNvPr id="8294" name="Picture 239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" name="Picture 240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" name="Picture 241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" name="Picture 242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8" name="Group 243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8299" name="Oval 244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00" name="Text Box 245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/>
                  <a:t>+</a:t>
                </a:r>
                <a:endParaRPr lang="it-IT" sz="1400"/>
              </a:p>
            </p:txBody>
          </p:sp>
        </p:grpSp>
      </p:grpSp>
      <p:grpSp>
        <p:nvGrpSpPr>
          <p:cNvPr id="8238" name="Group 246"/>
          <p:cNvGrpSpPr>
            <a:grpSpLocks/>
          </p:cNvGrpSpPr>
          <p:nvPr/>
        </p:nvGrpSpPr>
        <p:grpSpPr bwMode="auto">
          <a:xfrm>
            <a:off x="4438650" y="4221163"/>
            <a:ext cx="906463" cy="969962"/>
            <a:chOff x="5479" y="1570"/>
            <a:chExt cx="619" cy="611"/>
          </a:xfrm>
        </p:grpSpPr>
        <p:pic>
          <p:nvPicPr>
            <p:cNvPr id="8287" name="Picture 247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88" name="Picture 248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89" name="Picture 249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0" name="Picture 250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1" name="Group 251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8292" name="Oval 252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3" name="Text Box 253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/>
                  <a:t>+</a:t>
                </a:r>
                <a:endParaRPr lang="it-IT" sz="1400"/>
              </a:p>
            </p:txBody>
          </p:sp>
        </p:grpSp>
      </p:grpSp>
      <p:grpSp>
        <p:nvGrpSpPr>
          <p:cNvPr id="8239" name="Group 254"/>
          <p:cNvGrpSpPr>
            <a:grpSpLocks/>
          </p:cNvGrpSpPr>
          <p:nvPr/>
        </p:nvGrpSpPr>
        <p:grpSpPr bwMode="auto">
          <a:xfrm>
            <a:off x="2644775" y="4581525"/>
            <a:ext cx="906463" cy="969963"/>
            <a:chOff x="5479" y="1570"/>
            <a:chExt cx="619" cy="611"/>
          </a:xfrm>
        </p:grpSpPr>
        <p:pic>
          <p:nvPicPr>
            <p:cNvPr id="8280" name="Picture 255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" y="1989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81" name="Picture 256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" y="1570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82" name="Picture 257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" y="175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83" name="Picture 258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" y="176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84" name="Group 259"/>
            <p:cNvGrpSpPr>
              <a:grpSpLocks/>
            </p:cNvGrpSpPr>
            <p:nvPr/>
          </p:nvGrpSpPr>
          <p:grpSpPr bwMode="auto">
            <a:xfrm>
              <a:off x="5686" y="1735"/>
              <a:ext cx="228" cy="250"/>
              <a:chOff x="5381" y="566"/>
              <a:chExt cx="228" cy="250"/>
            </a:xfrm>
          </p:grpSpPr>
          <p:sp>
            <p:nvSpPr>
              <p:cNvPr id="8285" name="Oval 260"/>
              <p:cNvSpPr>
                <a:spLocks noChangeArrowheads="1"/>
              </p:cNvSpPr>
              <p:nvPr/>
            </p:nvSpPr>
            <p:spPr bwMode="auto">
              <a:xfrm>
                <a:off x="5389" y="60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86" name="Text Box 261"/>
              <p:cNvSpPr txBox="1">
                <a:spLocks noChangeArrowheads="1"/>
              </p:cNvSpPr>
              <p:nvPr/>
            </p:nvSpPr>
            <p:spPr bwMode="auto">
              <a:xfrm>
                <a:off x="5381" y="566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/>
                  <a:t>+</a:t>
                </a:r>
                <a:endParaRPr lang="it-IT" sz="1400"/>
              </a:p>
            </p:txBody>
          </p:sp>
        </p:grpSp>
      </p:grpSp>
      <p:pic>
        <p:nvPicPr>
          <p:cNvPr id="8240" name="Picture 286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5157788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41" name="Group 172"/>
          <p:cNvGrpSpPr>
            <a:grpSpLocks/>
          </p:cNvGrpSpPr>
          <p:nvPr/>
        </p:nvGrpSpPr>
        <p:grpSpPr bwMode="auto">
          <a:xfrm>
            <a:off x="3773488" y="3079750"/>
            <a:ext cx="398462" cy="512763"/>
            <a:chOff x="3120" y="340"/>
            <a:chExt cx="272" cy="323"/>
          </a:xfrm>
        </p:grpSpPr>
        <p:sp>
          <p:nvSpPr>
            <p:cNvPr id="8278" name="Oval 171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79" name="Text Box 152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/>
                <a:t>-</a:t>
              </a:r>
            </a:p>
          </p:txBody>
        </p:sp>
      </p:grpSp>
      <p:grpSp>
        <p:nvGrpSpPr>
          <p:cNvPr id="8242" name="Group 181"/>
          <p:cNvGrpSpPr>
            <a:grpSpLocks/>
          </p:cNvGrpSpPr>
          <p:nvPr/>
        </p:nvGrpSpPr>
        <p:grpSpPr bwMode="auto">
          <a:xfrm>
            <a:off x="5273675" y="3651250"/>
            <a:ext cx="396875" cy="512763"/>
            <a:chOff x="3120" y="340"/>
            <a:chExt cx="272" cy="323"/>
          </a:xfrm>
        </p:grpSpPr>
        <p:sp>
          <p:nvSpPr>
            <p:cNvPr id="8276" name="Oval 182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77" name="Text Box 183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/>
                <a:t>-</a:t>
              </a:r>
            </a:p>
          </p:txBody>
        </p:sp>
      </p:grpSp>
      <p:grpSp>
        <p:nvGrpSpPr>
          <p:cNvPr id="8243" name="Group 172"/>
          <p:cNvGrpSpPr>
            <a:grpSpLocks/>
          </p:cNvGrpSpPr>
          <p:nvPr/>
        </p:nvGrpSpPr>
        <p:grpSpPr bwMode="auto">
          <a:xfrm>
            <a:off x="1314450" y="3573463"/>
            <a:ext cx="398463" cy="512762"/>
            <a:chOff x="3120" y="340"/>
            <a:chExt cx="272" cy="323"/>
          </a:xfrm>
        </p:grpSpPr>
        <p:sp>
          <p:nvSpPr>
            <p:cNvPr id="8274" name="Oval 171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75" name="Text Box 152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/>
                <a:t>-</a:t>
              </a:r>
            </a:p>
          </p:txBody>
        </p:sp>
      </p:grpSp>
      <p:pic>
        <p:nvPicPr>
          <p:cNvPr id="8244" name="Picture 153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1182">
            <a:off x="2126457" y="5571331"/>
            <a:ext cx="3873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45" name="Group 172"/>
          <p:cNvGrpSpPr>
            <a:grpSpLocks/>
          </p:cNvGrpSpPr>
          <p:nvPr/>
        </p:nvGrpSpPr>
        <p:grpSpPr bwMode="auto">
          <a:xfrm>
            <a:off x="1781175" y="5157788"/>
            <a:ext cx="396875" cy="512762"/>
            <a:chOff x="3120" y="340"/>
            <a:chExt cx="272" cy="323"/>
          </a:xfrm>
        </p:grpSpPr>
        <p:sp>
          <p:nvSpPr>
            <p:cNvPr id="8272" name="Oval 171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73" name="Text Box 152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/>
                <a:t>-</a:t>
              </a:r>
            </a:p>
          </p:txBody>
        </p:sp>
      </p:grpSp>
      <p:pic>
        <p:nvPicPr>
          <p:cNvPr id="8246" name="Picture 27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544512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7" name="Picture 153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494188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8" name="Picture 153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25733">
            <a:off x="1233488" y="5384800"/>
            <a:ext cx="3873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9" name="Picture 153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4581">
            <a:off x="1366838" y="5888037"/>
            <a:ext cx="3873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0" name="Picture 153" descr="acqu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5876925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51" name="Group 178"/>
          <p:cNvGrpSpPr>
            <a:grpSpLocks/>
          </p:cNvGrpSpPr>
          <p:nvPr/>
        </p:nvGrpSpPr>
        <p:grpSpPr bwMode="auto">
          <a:xfrm>
            <a:off x="3573463" y="4437063"/>
            <a:ext cx="398462" cy="512762"/>
            <a:chOff x="3120" y="340"/>
            <a:chExt cx="272" cy="323"/>
          </a:xfrm>
        </p:grpSpPr>
        <p:sp>
          <p:nvSpPr>
            <p:cNvPr id="8270" name="Oval 179"/>
            <p:cNvSpPr>
              <a:spLocks noChangeArrowheads="1"/>
            </p:cNvSpPr>
            <p:nvPr/>
          </p:nvSpPr>
          <p:spPr bwMode="auto">
            <a:xfrm rot="1470444">
              <a:off x="3120" y="39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71" name="Text Box 180"/>
            <p:cNvSpPr txBox="1">
              <a:spLocks noChangeArrowheads="1"/>
            </p:cNvSpPr>
            <p:nvPr/>
          </p:nvSpPr>
          <p:spPr bwMode="auto">
            <a:xfrm>
              <a:off x="3174" y="340"/>
              <a:ext cx="1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/>
                <a:t>-</a:t>
              </a:r>
            </a:p>
          </p:txBody>
        </p:sp>
      </p:grpSp>
      <p:sp>
        <p:nvSpPr>
          <p:cNvPr id="8252" name="Text Box 142"/>
          <p:cNvSpPr txBox="1">
            <a:spLocks noChangeArrowheads="1"/>
          </p:cNvSpPr>
          <p:nvPr/>
        </p:nvSpPr>
        <p:spPr bwMode="auto">
          <a:xfrm>
            <a:off x="1114425" y="333375"/>
            <a:ext cx="741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 dirty="0" err="1">
                <a:latin typeface="Times New Roman" pitchFamily="18" charset="0"/>
              </a:rPr>
              <a:t>INTERFASI</a:t>
            </a:r>
            <a:r>
              <a:rPr lang="it-IT" sz="2800" b="1" dirty="0">
                <a:latin typeface="Times New Roman" pitchFamily="18" charset="0"/>
              </a:rPr>
              <a:t> ELETTRIFICATE		 </a:t>
            </a:r>
            <a:r>
              <a:rPr lang="it-IT" sz="1000" b="1" dirty="0" smtClean="0">
                <a:latin typeface="Times New Roman" pitchFamily="18" charset="0"/>
              </a:rPr>
              <a:t>24.05.18</a:t>
            </a:r>
            <a:endParaRPr lang="it-IT" sz="1000" b="1" dirty="0">
              <a:latin typeface="Times New Roman" pitchFamily="18" charset="0"/>
            </a:endParaRPr>
          </a:p>
        </p:txBody>
      </p:sp>
      <p:sp>
        <p:nvSpPr>
          <p:cNvPr id="8253" name="Text Box 143"/>
          <p:cNvSpPr txBox="1">
            <a:spLocks noChangeArrowheads="1"/>
          </p:cNvSpPr>
          <p:nvPr/>
        </p:nvSpPr>
        <p:spPr bwMode="auto">
          <a:xfrm>
            <a:off x="1216025" y="1133475"/>
            <a:ext cx="772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400" b="1">
              <a:latin typeface="Times New Roman" pitchFamily="18" charset="0"/>
            </a:endParaRPr>
          </a:p>
        </p:txBody>
      </p:sp>
      <p:sp>
        <p:nvSpPr>
          <p:cNvPr id="8254" name="Text Box 144"/>
          <p:cNvSpPr txBox="1">
            <a:spLocks noChangeArrowheads="1"/>
          </p:cNvSpPr>
          <p:nvPr/>
        </p:nvSpPr>
        <p:spPr bwMode="auto">
          <a:xfrm>
            <a:off x="582613" y="1052513"/>
            <a:ext cx="82565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Times New Roman" pitchFamily="18" charset="0"/>
              </a:rPr>
              <a:t>IN SOLUZIONE QUIESCENTE, ASSENZA DI GRADIENTI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Times New Roman" pitchFamily="18" charset="0"/>
              </a:rPr>
              <a:t>NON CI SONO FORZE APPARENTI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Times New Roman" pitchFamily="18" charset="0"/>
              </a:rPr>
              <a:t>IONI </a:t>
            </a:r>
            <a:r>
              <a:rPr lang="it-IT" b="1">
                <a:latin typeface="Times New Roman" pitchFamily="18" charset="0"/>
              </a:rPr>
              <a:t>+</a:t>
            </a:r>
            <a:r>
              <a:rPr lang="it-IT">
                <a:latin typeface="Times New Roman" pitchFamily="18" charset="0"/>
              </a:rPr>
              <a:t> E </a:t>
            </a:r>
            <a:r>
              <a:rPr lang="it-IT" b="1">
                <a:latin typeface="Times New Roman" pitchFamily="18" charset="0"/>
              </a:rPr>
              <a:t>–</a:t>
            </a:r>
            <a:r>
              <a:rPr lang="it-IT">
                <a:latin typeface="Times New Roman" pitchFamily="18" charset="0"/>
              </a:rPr>
              <a:t> SONO DISTRIBUITI EQUAMENTE</a:t>
            </a:r>
          </a:p>
        </p:txBody>
      </p:sp>
      <p:pic>
        <p:nvPicPr>
          <p:cNvPr id="8255" name="Picture 107" descr="acqua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2565400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6" name="Picture 107" descr="acqua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82198">
            <a:off x="1703388" y="3155950"/>
            <a:ext cx="3063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7" name="Picture 107" descr="acqua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6122">
            <a:off x="2179638" y="2781300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8" name="Picture 14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437063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9" name="Picture 14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724400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60" name="Picture 14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494188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61" name="Picture 14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5013325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62" name="Group 204"/>
          <p:cNvGrpSpPr>
            <a:grpSpLocks/>
          </p:cNvGrpSpPr>
          <p:nvPr/>
        </p:nvGrpSpPr>
        <p:grpSpPr bwMode="auto">
          <a:xfrm>
            <a:off x="849313" y="2565400"/>
            <a:ext cx="908050" cy="969963"/>
            <a:chOff x="5460" y="1565"/>
            <a:chExt cx="619" cy="611"/>
          </a:xfrm>
        </p:grpSpPr>
        <p:grpSp>
          <p:nvGrpSpPr>
            <p:cNvPr id="8263" name="Group 205"/>
            <p:cNvGrpSpPr>
              <a:grpSpLocks/>
            </p:cNvGrpSpPr>
            <p:nvPr/>
          </p:nvGrpSpPr>
          <p:grpSpPr bwMode="auto">
            <a:xfrm>
              <a:off x="5673" y="1742"/>
              <a:ext cx="228" cy="250"/>
              <a:chOff x="3663" y="1610"/>
              <a:chExt cx="228" cy="250"/>
            </a:xfrm>
          </p:grpSpPr>
          <p:sp>
            <p:nvSpPr>
              <p:cNvPr id="8268" name="Oval 206"/>
              <p:cNvSpPr>
                <a:spLocks noChangeArrowheads="1"/>
              </p:cNvSpPr>
              <p:nvPr/>
            </p:nvSpPr>
            <p:spPr bwMode="auto">
              <a:xfrm>
                <a:off x="3664" y="1644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FFC9FF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600D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69" name="Text Box 207"/>
              <p:cNvSpPr txBox="1">
                <a:spLocks noChangeArrowheads="1"/>
              </p:cNvSpPr>
              <p:nvPr/>
            </p:nvSpPr>
            <p:spPr bwMode="auto">
              <a:xfrm>
                <a:off x="3663" y="1610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/>
                  <a:t>+</a:t>
                </a:r>
                <a:endParaRPr lang="it-IT" sz="1400"/>
              </a:p>
            </p:txBody>
          </p:sp>
        </p:grpSp>
        <p:pic>
          <p:nvPicPr>
            <p:cNvPr id="8264" name="Picture 208" descr="acq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" y="1984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65" name="Picture 209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" y="1565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66" name="Picture 210" descr="acqu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" y="1752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67" name="Picture 211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" y="1759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446338" y="692150"/>
            <a:ext cx="43195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SE SOLUZIONE IONICA 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  <a:sym typeface="Wingdings" pitchFamily="2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  <a:sym typeface="Wingdings" pitchFamily="2" charset="2"/>
              </a:rPr>
              <a:t>FENOMENI ELETTRICI</a:t>
            </a:r>
            <a:endParaRPr lang="it-IT" sz="2400" b="1">
              <a:latin typeface="Times New Roman" pitchFamily="18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106863" y="1268413"/>
            <a:ext cx="200025" cy="4572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2413" y="4005263"/>
            <a:ext cx="8574087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800">
                <a:solidFill>
                  <a:srgbClr val="FF3399"/>
                </a:solidFill>
                <a:latin typeface="Times New Roman" pitchFamily="18" charset="0"/>
              </a:rPr>
              <a:t>PERO’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>
                <a:solidFill>
                  <a:srgbClr val="FF0000"/>
                </a:solidFill>
                <a:latin typeface="Times New Roman" pitchFamily="18" charset="0"/>
              </a:rPr>
              <a:t>ESISTE SEMPRE UNA PARETE CONFINANTE UNA SOLUZIONE</a:t>
            </a:r>
            <a:r>
              <a:rPr lang="it-IT" sz="2400" b="1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COSA SUCCEDE ALL’INTERFASE 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2413" y="2636838"/>
            <a:ext cx="88915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latin typeface="Times New Roman" pitchFamily="18" charset="0"/>
              </a:rPr>
              <a:t>Ma se il sistema è all’equilibrio non ci sono campi elettrici preferenziali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b="1" dirty="0">
                <a:latin typeface="Times New Roman" pitchFamily="18" charset="0"/>
              </a:rPr>
              <a:t>sistema omogeneo </a:t>
            </a:r>
            <a:r>
              <a:rPr lang="it-IT" sz="2400" b="1">
                <a:latin typeface="Times New Roman" pitchFamily="18" charset="0"/>
              </a:rPr>
              <a:t>e </a:t>
            </a:r>
            <a:r>
              <a:rPr lang="it-IT" sz="2400" b="1" smtClean="0">
                <a:latin typeface="Times New Roman" pitchFamily="18" charset="0"/>
              </a:rPr>
              <a:t>isotropo</a:t>
            </a:r>
            <a:endParaRPr lang="it-IT" sz="2400" b="1" dirty="0">
              <a:latin typeface="Times New Roman" pitchFamily="18" charset="0"/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97425"/>
            <a:ext cx="787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cqu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2909888" y="1773238"/>
            <a:ext cx="908050" cy="969962"/>
            <a:chOff x="1986" y="1117"/>
            <a:chExt cx="619" cy="611"/>
          </a:xfrm>
        </p:grpSpPr>
        <p:grpSp>
          <p:nvGrpSpPr>
            <p:cNvPr id="10324" name="Group 4"/>
            <p:cNvGrpSpPr>
              <a:grpSpLocks/>
            </p:cNvGrpSpPr>
            <p:nvPr/>
          </p:nvGrpSpPr>
          <p:grpSpPr bwMode="auto">
            <a:xfrm>
              <a:off x="2198" y="1296"/>
              <a:ext cx="228" cy="250"/>
              <a:chOff x="2337" y="403"/>
              <a:chExt cx="228" cy="250"/>
            </a:xfrm>
          </p:grpSpPr>
          <p:sp>
            <p:nvSpPr>
              <p:cNvPr id="10329" name="Oval 5"/>
              <p:cNvSpPr>
                <a:spLocks noChangeArrowheads="1"/>
              </p:cNvSpPr>
              <p:nvPr/>
            </p:nvSpPr>
            <p:spPr bwMode="auto">
              <a:xfrm>
                <a:off x="2349" y="436"/>
                <a:ext cx="181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0" name="Text Box 6"/>
              <p:cNvSpPr txBox="1">
                <a:spLocks noChangeArrowheads="1"/>
              </p:cNvSpPr>
              <p:nvPr/>
            </p:nvSpPr>
            <p:spPr bwMode="auto">
              <a:xfrm>
                <a:off x="2337" y="403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10325" name="Picture 7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" y="1536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6" name="Picture 8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" y="1117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7" name="Picture 9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" y="130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8" name="Picture 10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311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7" name="Picture 11" descr="acqu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989138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2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132013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 descr="acqu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916113"/>
            <a:ext cx="35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4" descr="acqu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555750"/>
            <a:ext cx="2825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" descr="acqu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71792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92" name="Group 16"/>
          <p:cNvGrpSpPr>
            <a:grpSpLocks/>
          </p:cNvGrpSpPr>
          <p:nvPr/>
        </p:nvGrpSpPr>
        <p:grpSpPr bwMode="auto">
          <a:xfrm>
            <a:off x="3546475" y="2916238"/>
            <a:ext cx="906463" cy="969962"/>
            <a:chOff x="2420" y="1837"/>
            <a:chExt cx="619" cy="611"/>
          </a:xfrm>
        </p:grpSpPr>
        <p:sp>
          <p:nvSpPr>
            <p:cNvPr id="10318" name="Oval 17"/>
            <p:cNvSpPr>
              <a:spLocks noChangeArrowheads="1"/>
            </p:cNvSpPr>
            <p:nvPr/>
          </p:nvSpPr>
          <p:spPr bwMode="auto">
            <a:xfrm>
              <a:off x="2644" y="2049"/>
              <a:ext cx="181" cy="18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9" name="Text Box 18"/>
            <p:cNvSpPr txBox="1">
              <a:spLocks noChangeArrowheads="1"/>
            </p:cNvSpPr>
            <p:nvPr/>
          </p:nvSpPr>
          <p:spPr bwMode="auto">
            <a:xfrm>
              <a:off x="2632" y="2016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b="1">
                  <a:latin typeface="Times New Roman" pitchFamily="18" charset="0"/>
                </a:rPr>
                <a:t>+</a:t>
              </a:r>
              <a:endParaRPr lang="it-IT" sz="1400" b="1">
                <a:latin typeface="Times New Roman" pitchFamily="18" charset="0"/>
              </a:endParaRPr>
            </a:p>
          </p:txBody>
        </p:sp>
        <p:pic>
          <p:nvPicPr>
            <p:cNvPr id="10320" name="Picture 19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" y="2256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1" name="Picture 20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" y="1837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2" name="Picture 21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" y="2024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3" name="Picture 22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" y="2031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99" name="Picture 23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71792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200" name="Group 24"/>
          <p:cNvGrpSpPr>
            <a:grpSpLocks/>
          </p:cNvGrpSpPr>
          <p:nvPr/>
        </p:nvGrpSpPr>
        <p:grpSpPr bwMode="auto">
          <a:xfrm>
            <a:off x="2312988" y="1628775"/>
            <a:ext cx="398462" cy="473075"/>
            <a:chOff x="2757" y="456"/>
            <a:chExt cx="272" cy="298"/>
          </a:xfrm>
        </p:grpSpPr>
        <p:sp>
          <p:nvSpPr>
            <p:cNvPr id="10316" name="Oval 25"/>
            <p:cNvSpPr>
              <a:spLocks noChangeArrowheads="1"/>
            </p:cNvSpPr>
            <p:nvPr/>
          </p:nvSpPr>
          <p:spPr bwMode="auto">
            <a:xfrm>
              <a:off x="2757" y="482"/>
              <a:ext cx="272" cy="27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7" name="Text Box 26"/>
            <p:cNvSpPr txBox="1">
              <a:spLocks noChangeArrowheads="1"/>
            </p:cNvSpPr>
            <p:nvPr/>
          </p:nvSpPr>
          <p:spPr bwMode="auto">
            <a:xfrm>
              <a:off x="2812" y="456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pic>
        <p:nvPicPr>
          <p:cNvPr id="50203" name="Picture 27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492375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2909888" y="3571875"/>
            <a:ext cx="398462" cy="473075"/>
            <a:chOff x="2757" y="456"/>
            <a:chExt cx="272" cy="298"/>
          </a:xfrm>
        </p:grpSpPr>
        <p:sp>
          <p:nvSpPr>
            <p:cNvPr id="10314" name="Oval 29"/>
            <p:cNvSpPr>
              <a:spLocks noChangeArrowheads="1"/>
            </p:cNvSpPr>
            <p:nvPr/>
          </p:nvSpPr>
          <p:spPr bwMode="auto">
            <a:xfrm>
              <a:off x="2757" y="482"/>
              <a:ext cx="272" cy="27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5" name="Text Box 30"/>
            <p:cNvSpPr txBox="1">
              <a:spLocks noChangeArrowheads="1"/>
            </p:cNvSpPr>
            <p:nvPr/>
          </p:nvSpPr>
          <p:spPr bwMode="auto">
            <a:xfrm>
              <a:off x="2812" y="456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pic>
        <p:nvPicPr>
          <p:cNvPr id="50207" name="Picture 31" descr="acqua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437063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8" name="Picture 32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644900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5502275" y="2779713"/>
            <a:ext cx="398463" cy="473075"/>
            <a:chOff x="2757" y="456"/>
            <a:chExt cx="272" cy="298"/>
          </a:xfrm>
        </p:grpSpPr>
        <p:sp>
          <p:nvSpPr>
            <p:cNvPr id="10312" name="Oval 34"/>
            <p:cNvSpPr>
              <a:spLocks noChangeArrowheads="1"/>
            </p:cNvSpPr>
            <p:nvPr/>
          </p:nvSpPr>
          <p:spPr bwMode="auto">
            <a:xfrm>
              <a:off x="2757" y="482"/>
              <a:ext cx="272" cy="27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3" name="Text Box 35"/>
            <p:cNvSpPr txBox="1">
              <a:spLocks noChangeArrowheads="1"/>
            </p:cNvSpPr>
            <p:nvPr/>
          </p:nvSpPr>
          <p:spPr bwMode="auto">
            <a:xfrm>
              <a:off x="2812" y="456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pic>
        <p:nvPicPr>
          <p:cNvPr id="50212" name="Picture 36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2492375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3" name="Picture 37" descr="acqu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355975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214" name="Group 38"/>
          <p:cNvGrpSpPr>
            <a:grpSpLocks/>
          </p:cNvGrpSpPr>
          <p:nvPr/>
        </p:nvGrpSpPr>
        <p:grpSpPr bwMode="auto">
          <a:xfrm>
            <a:off x="1581150" y="2995613"/>
            <a:ext cx="1020763" cy="1042987"/>
            <a:chOff x="1079" y="1887"/>
            <a:chExt cx="697" cy="657"/>
          </a:xfrm>
        </p:grpSpPr>
        <p:pic>
          <p:nvPicPr>
            <p:cNvPr id="10304" name="Picture 39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1887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05" name="Group 40"/>
            <p:cNvGrpSpPr>
              <a:grpSpLocks/>
            </p:cNvGrpSpPr>
            <p:nvPr/>
          </p:nvGrpSpPr>
          <p:grpSpPr bwMode="auto">
            <a:xfrm>
              <a:off x="1291" y="2112"/>
              <a:ext cx="228" cy="250"/>
              <a:chOff x="2337" y="403"/>
              <a:chExt cx="228" cy="250"/>
            </a:xfrm>
          </p:grpSpPr>
          <p:sp>
            <p:nvSpPr>
              <p:cNvPr id="10310" name="Oval 41"/>
              <p:cNvSpPr>
                <a:spLocks noChangeArrowheads="1"/>
              </p:cNvSpPr>
              <p:nvPr/>
            </p:nvSpPr>
            <p:spPr bwMode="auto">
              <a:xfrm>
                <a:off x="2349" y="436"/>
                <a:ext cx="181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11" name="Text Box 42"/>
              <p:cNvSpPr txBox="1">
                <a:spLocks noChangeArrowheads="1"/>
              </p:cNvSpPr>
              <p:nvPr/>
            </p:nvSpPr>
            <p:spPr bwMode="auto">
              <a:xfrm>
                <a:off x="2337" y="403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10306" name="Picture 43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" y="2352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7" name="Picture 44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" y="1933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8" name="Picture 45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2120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9" name="Picture 46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" y="2127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223" name="Group 47"/>
          <p:cNvGrpSpPr>
            <a:grpSpLocks/>
          </p:cNvGrpSpPr>
          <p:nvPr/>
        </p:nvGrpSpPr>
        <p:grpSpPr bwMode="auto">
          <a:xfrm>
            <a:off x="5368925" y="1484313"/>
            <a:ext cx="908050" cy="969962"/>
            <a:chOff x="3664" y="935"/>
            <a:chExt cx="619" cy="611"/>
          </a:xfrm>
        </p:grpSpPr>
        <p:grpSp>
          <p:nvGrpSpPr>
            <p:cNvPr id="10297" name="Group 48"/>
            <p:cNvGrpSpPr>
              <a:grpSpLocks/>
            </p:cNvGrpSpPr>
            <p:nvPr/>
          </p:nvGrpSpPr>
          <p:grpSpPr bwMode="auto">
            <a:xfrm>
              <a:off x="3876" y="1114"/>
              <a:ext cx="228" cy="250"/>
              <a:chOff x="2337" y="403"/>
              <a:chExt cx="228" cy="250"/>
            </a:xfrm>
          </p:grpSpPr>
          <p:sp>
            <p:nvSpPr>
              <p:cNvPr id="10302" name="Oval 49"/>
              <p:cNvSpPr>
                <a:spLocks noChangeArrowheads="1"/>
              </p:cNvSpPr>
              <p:nvPr/>
            </p:nvSpPr>
            <p:spPr bwMode="auto">
              <a:xfrm>
                <a:off x="2349" y="436"/>
                <a:ext cx="181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03" name="Text Box 50"/>
              <p:cNvSpPr txBox="1">
                <a:spLocks noChangeArrowheads="1"/>
              </p:cNvSpPr>
              <p:nvPr/>
            </p:nvSpPr>
            <p:spPr bwMode="auto">
              <a:xfrm>
                <a:off x="2337" y="403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b="1">
                    <a:latin typeface="Times New Roman" pitchFamily="18" charset="0"/>
                  </a:rPr>
                  <a:t>+</a:t>
                </a: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10298" name="Picture 51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" y="1354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9" name="Picture 52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" y="935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0" name="Picture 53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" y="1122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1" name="Picture 54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" y="1129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231" name="Oval 55"/>
          <p:cNvSpPr>
            <a:spLocks noChangeArrowheads="1"/>
          </p:cNvSpPr>
          <p:nvPr/>
        </p:nvSpPr>
        <p:spPr bwMode="auto">
          <a:xfrm rot="1219910">
            <a:off x="6777038" y="2100263"/>
            <a:ext cx="398462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 rot="1219910">
            <a:off x="6867525" y="2060575"/>
            <a:ext cx="23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400" b="1">
              <a:latin typeface="Times New Roman" pitchFamily="18" charset="0"/>
            </a:endParaRPr>
          </a:p>
        </p:txBody>
      </p:sp>
      <p:pic>
        <p:nvPicPr>
          <p:cNvPr id="50233" name="Picture 57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6965950" y="1812925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34" name="Picture 58" descr="acqu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6689725" y="2624138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6848475" y="20764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-</a:t>
            </a:r>
          </a:p>
        </p:txBody>
      </p:sp>
      <p:grpSp>
        <p:nvGrpSpPr>
          <p:cNvPr id="50236" name="Group 60"/>
          <p:cNvGrpSpPr>
            <a:grpSpLocks/>
          </p:cNvGrpSpPr>
          <p:nvPr/>
        </p:nvGrpSpPr>
        <p:grpSpPr bwMode="auto">
          <a:xfrm>
            <a:off x="5937250" y="3530600"/>
            <a:ext cx="839788" cy="895350"/>
            <a:chOff x="4052" y="2224"/>
            <a:chExt cx="573" cy="564"/>
          </a:xfrm>
        </p:grpSpPr>
        <p:grpSp>
          <p:nvGrpSpPr>
            <p:cNvPr id="10289" name="Group 61"/>
            <p:cNvGrpSpPr>
              <a:grpSpLocks/>
            </p:cNvGrpSpPr>
            <p:nvPr/>
          </p:nvGrpSpPr>
          <p:grpSpPr bwMode="auto">
            <a:xfrm rot="-1557576">
              <a:off x="4227" y="2379"/>
              <a:ext cx="228" cy="214"/>
              <a:chOff x="2336" y="403"/>
              <a:chExt cx="228" cy="214"/>
            </a:xfrm>
          </p:grpSpPr>
          <p:sp>
            <p:nvSpPr>
              <p:cNvPr id="10295" name="Oval 62"/>
              <p:cNvSpPr>
                <a:spLocks noChangeArrowheads="1"/>
              </p:cNvSpPr>
              <p:nvPr/>
            </p:nvSpPr>
            <p:spPr bwMode="auto">
              <a:xfrm>
                <a:off x="2349" y="436"/>
                <a:ext cx="181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96" name="Text Box 63"/>
              <p:cNvSpPr txBox="1">
                <a:spLocks noChangeArrowheads="1"/>
              </p:cNvSpPr>
              <p:nvPr/>
            </p:nvSpPr>
            <p:spPr bwMode="auto">
              <a:xfrm>
                <a:off x="2336" y="403"/>
                <a:ext cx="2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it-IT" sz="1400" b="1">
                  <a:latin typeface="Times New Roman" pitchFamily="18" charset="0"/>
                </a:endParaRPr>
              </a:p>
            </p:txBody>
          </p:sp>
        </p:grpSp>
        <p:pic>
          <p:nvPicPr>
            <p:cNvPr id="10290" name="Picture 64" descr="acq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7576">
              <a:off x="4319" y="2596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1" name="Picture 65" descr="acq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7576">
              <a:off x="4126" y="2224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2" name="Picture 66" descr="acqu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7576">
              <a:off x="4433" y="2298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3" name="Picture 67" descr="acqua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7576">
              <a:off x="4052" y="2491"/>
              <a:ext cx="19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4" name="Text Box 68"/>
            <p:cNvSpPr txBox="1">
              <a:spLocks noChangeArrowheads="1"/>
            </p:cNvSpPr>
            <p:nvPr/>
          </p:nvSpPr>
          <p:spPr bwMode="auto">
            <a:xfrm>
              <a:off x="4234" y="2350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50245" name="Group 69"/>
          <p:cNvGrpSpPr>
            <a:grpSpLocks/>
          </p:cNvGrpSpPr>
          <p:nvPr/>
        </p:nvGrpSpPr>
        <p:grpSpPr bwMode="auto">
          <a:xfrm>
            <a:off x="7096125" y="3211513"/>
            <a:ext cx="400050" cy="473075"/>
            <a:chOff x="2757" y="456"/>
            <a:chExt cx="272" cy="298"/>
          </a:xfrm>
        </p:grpSpPr>
        <p:sp>
          <p:nvSpPr>
            <p:cNvPr id="10287" name="Oval 70"/>
            <p:cNvSpPr>
              <a:spLocks noChangeArrowheads="1"/>
            </p:cNvSpPr>
            <p:nvPr/>
          </p:nvSpPr>
          <p:spPr bwMode="auto">
            <a:xfrm>
              <a:off x="2757" y="482"/>
              <a:ext cx="272" cy="27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8" name="Text Box 71"/>
            <p:cNvSpPr txBox="1">
              <a:spLocks noChangeArrowheads="1"/>
            </p:cNvSpPr>
            <p:nvPr/>
          </p:nvSpPr>
          <p:spPr bwMode="auto">
            <a:xfrm>
              <a:off x="2812" y="456"/>
              <a:ext cx="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400" b="1">
                  <a:latin typeface="Times New Roman" pitchFamily="18" charset="0"/>
                </a:rPr>
                <a:t>-</a:t>
              </a:r>
            </a:p>
          </p:txBody>
        </p:sp>
      </p:grpSp>
      <p:pic>
        <p:nvPicPr>
          <p:cNvPr id="50248" name="Picture 72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24175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49" name="Picture 73" descr="acqu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3284538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50" name="Picture 74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2997200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51" name="Picture 75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7200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52" name="Picture 76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2205038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53" name="Picture 77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32238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78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781300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55" name="Picture 79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3933825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56" name="Oval 80"/>
          <p:cNvSpPr>
            <a:spLocks noChangeArrowheads="1"/>
          </p:cNvSpPr>
          <p:nvPr/>
        </p:nvSpPr>
        <p:spPr bwMode="auto">
          <a:xfrm>
            <a:off x="4854575" y="3481388"/>
            <a:ext cx="265113" cy="287337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257" name="Text Box 81"/>
          <p:cNvSpPr txBox="1">
            <a:spLocks noChangeArrowheads="1"/>
          </p:cNvSpPr>
          <p:nvPr/>
        </p:nvSpPr>
        <p:spPr bwMode="auto">
          <a:xfrm>
            <a:off x="4837113" y="3429000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Times New Roman" pitchFamily="18" charset="0"/>
              </a:rPr>
              <a:t>+</a:t>
            </a:r>
            <a:endParaRPr lang="it-IT" sz="1400" b="1">
              <a:latin typeface="Times New Roman" pitchFamily="18" charset="0"/>
            </a:endParaRPr>
          </a:p>
        </p:txBody>
      </p:sp>
      <p:pic>
        <p:nvPicPr>
          <p:cNvPr id="50258" name="Picture 82" descr="acq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492375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59" name="Picture 83" descr="acqu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63683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60" name="Picture 84" descr="acqu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72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61" name="Picture 85" descr="acqu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910">
            <a:off x="3508375" y="4076700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62" name="Picture 86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2708275"/>
            <a:ext cx="28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63" name="Picture 87" descr="acqu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276475"/>
            <a:ext cx="28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64" name="Rectangle 88"/>
          <p:cNvSpPr>
            <a:spLocks noChangeArrowheads="1"/>
          </p:cNvSpPr>
          <p:nvPr/>
        </p:nvSpPr>
        <p:spPr bwMode="auto">
          <a:xfrm>
            <a:off x="582613" y="260350"/>
            <a:ext cx="266700" cy="633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265" name="Text Box 89"/>
          <p:cNvSpPr txBox="1">
            <a:spLocks noChangeArrowheads="1"/>
          </p:cNvSpPr>
          <p:nvPr/>
        </p:nvSpPr>
        <p:spPr bwMode="auto">
          <a:xfrm>
            <a:off x="119063" y="1268413"/>
            <a:ext cx="252412" cy="50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2800" b="1">
                <a:latin typeface="Times New Roman" pitchFamily="18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endParaRPr lang="it-IT" sz="2800" b="1">
              <a:latin typeface="Times New Roman" pitchFamily="18" charset="0"/>
            </a:endParaRPr>
          </a:p>
        </p:txBody>
      </p:sp>
      <p:sp>
        <p:nvSpPr>
          <p:cNvPr id="10286" name="Rectangle 90"/>
          <p:cNvSpPr>
            <a:spLocks noChangeArrowheads="1"/>
          </p:cNvSpPr>
          <p:nvPr/>
        </p:nvSpPr>
        <p:spPr bwMode="auto">
          <a:xfrm>
            <a:off x="2051050" y="404813"/>
            <a:ext cx="4538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COSA SUCCEDE ALL’INTERFASE ?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326D-405B-464D-8A95-67186DF4316B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338E-6 8.69565E-7 L -0.15983 -0.0030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2" y="-1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476E-6 -3.60777E-7 L -0.22518 -0.013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9" y="-67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08494 0.23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7" y="1196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5074E-6 -2.16466E-6 L -0.2311 0.065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32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951E-6 -4.44033E-6 L -0.28139 0.13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8" y="654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806E-7 -4.6531E-6 L -0.30061 -0.363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8" y="-1815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044E-6 -4.34783E-6 L -0.20163 0.234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0" y="1170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7" dur="20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9" dur="2000" fill="hold"/>
                                        <p:tgtEl>
                                          <p:spTgt spid="50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50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7" dur="2000" fill="hold"/>
                                        <p:tgtEl>
                                          <p:spTgt spid="50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9" dur="2000" fill="hold"/>
                                        <p:tgtEl>
                                          <p:spTgt spid="5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5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5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5" dur="2000" fill="hold"/>
                                        <p:tgtEl>
                                          <p:spTgt spid="5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7" dur="2000" fill="hold"/>
                                        <p:tgtEl>
                                          <p:spTgt spid="5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9" dur="2000" fill="hold"/>
                                        <p:tgtEl>
                                          <p:spTgt spid="5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1" dur="2000" fill="hold"/>
                                        <p:tgtEl>
                                          <p:spTgt spid="5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3" dur="2000" fill="hold"/>
                                        <p:tgtEl>
                                          <p:spTgt spid="5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5" dur="2000" fill="hold"/>
                                        <p:tgtEl>
                                          <p:spTgt spid="5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7" dur="2000" fill="hold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5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5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3.33333E-6 L -0.30609 -0.00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4" y="-37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5" dur="500" fill="hold"/>
                                        <p:tgtEl>
                                          <p:spTgt spid="5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7" dur="2000" fill="hold"/>
                                        <p:tgtEl>
                                          <p:spTgt spid="50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9" dur="2000" fill="hold"/>
                                        <p:tgtEl>
                                          <p:spTgt spid="50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2.59259E-6 L -0.55865 0.32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0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33" y="1645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1.48148E-6 L -0.19712 -0.206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6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1" grpId="0" animBg="1"/>
      <p:bldP spid="50232" grpId="0"/>
      <p:bldP spid="50235" grpId="0"/>
      <p:bldP spid="50256" grpId="0" animBg="1"/>
      <p:bldP spid="50257" grpId="0"/>
      <p:bldP spid="50264" grpId="0" animBg="1"/>
      <p:bldP spid="50265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2440</Words>
  <Application>Microsoft Office PowerPoint</Application>
  <PresentationFormat>Presentazione su schermo (4:3)</PresentationFormat>
  <Paragraphs>585</Paragraphs>
  <Slides>55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5" baseType="lpstr">
      <vt:lpstr>Arial</vt:lpstr>
      <vt:lpstr>Arial Black</vt:lpstr>
      <vt:lpstr>Calibri</vt:lpstr>
      <vt:lpstr>CG Times</vt:lpstr>
      <vt:lpstr>Euclid Extra</vt:lpstr>
      <vt:lpstr>Symbol</vt:lpstr>
      <vt:lpstr>Times New Roman</vt:lpstr>
      <vt:lpstr>Wingdings</vt:lpstr>
      <vt:lpstr>Struttura predefinita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CT</dc:creator>
  <cp:lastModifiedBy>Claudio Tavagnacco</cp:lastModifiedBy>
  <cp:revision>684</cp:revision>
  <dcterms:created xsi:type="dcterms:W3CDTF">2006-05-22T16:37:42Z</dcterms:created>
  <dcterms:modified xsi:type="dcterms:W3CDTF">2020-05-21T18:02:45Z</dcterms:modified>
</cp:coreProperties>
</file>