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51"/>
  </p:notesMasterIdLst>
  <p:sldIdLst>
    <p:sldId id="257" r:id="rId3"/>
    <p:sldId id="388" r:id="rId4"/>
    <p:sldId id="390" r:id="rId5"/>
    <p:sldId id="389" r:id="rId6"/>
    <p:sldId id="427" r:id="rId7"/>
    <p:sldId id="405" r:id="rId8"/>
    <p:sldId id="430" r:id="rId9"/>
    <p:sldId id="426" r:id="rId10"/>
    <p:sldId id="282" r:id="rId11"/>
    <p:sldId id="341" r:id="rId12"/>
    <p:sldId id="342" r:id="rId13"/>
    <p:sldId id="349" r:id="rId14"/>
    <p:sldId id="283" r:id="rId15"/>
    <p:sldId id="284" r:id="rId16"/>
    <p:sldId id="445" r:id="rId17"/>
    <p:sldId id="285" r:id="rId18"/>
    <p:sldId id="286" r:id="rId19"/>
    <p:sldId id="357" r:id="rId20"/>
    <p:sldId id="289" r:id="rId21"/>
    <p:sldId id="290" r:id="rId22"/>
    <p:sldId id="363" r:id="rId23"/>
    <p:sldId id="351" r:id="rId24"/>
    <p:sldId id="296" r:id="rId25"/>
    <p:sldId id="297" r:id="rId26"/>
    <p:sldId id="298" r:id="rId27"/>
    <p:sldId id="300" r:id="rId28"/>
    <p:sldId id="299" r:id="rId29"/>
    <p:sldId id="407" r:id="rId30"/>
    <p:sldId id="411" r:id="rId31"/>
    <p:sldId id="413" r:id="rId32"/>
    <p:sldId id="414" r:id="rId33"/>
    <p:sldId id="415" r:id="rId34"/>
    <p:sldId id="416" r:id="rId35"/>
    <p:sldId id="422" r:id="rId36"/>
    <p:sldId id="418" r:id="rId37"/>
    <p:sldId id="423" r:id="rId38"/>
    <p:sldId id="409" r:id="rId39"/>
    <p:sldId id="302" r:id="rId40"/>
    <p:sldId id="303" r:id="rId41"/>
    <p:sldId id="305" r:id="rId42"/>
    <p:sldId id="306" r:id="rId43"/>
    <p:sldId id="307" r:id="rId44"/>
    <p:sldId id="308" r:id="rId45"/>
    <p:sldId id="309" r:id="rId46"/>
    <p:sldId id="425" r:id="rId47"/>
    <p:sldId id="340" r:id="rId48"/>
    <p:sldId id="428" r:id="rId49"/>
    <p:sldId id="429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109" d="100"/>
          <a:sy n="109" d="100"/>
        </p:scale>
        <p:origin x="1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1434-5AD1-BE43-9C18-02FFC0033377}" type="datetimeFigureOut">
              <a:rPr lang="it-IT" smtClean="0"/>
              <a:t>13/05/20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07E0D-F117-B246-ABFE-C6F0FF363C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45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06FB9-E886-4B44-971F-6C836CEF66E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2703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244FC-F4D6-4F86-BA73-AF33509F437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2816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11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06FB9-E886-4B44-971F-6C836CEF66E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2703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788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41FC-C64C-4202-B3FC-B7357DC8BBB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8033-4C93-47CC-95EC-1357CD63FA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8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902B-3BB0-447D-92B6-1E333E3E39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9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51526-D57F-4175-A30E-553DBABEFA6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7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CAE-ED61-4ECF-BF82-C8C3803421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094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568A-AFAE-4709-96F2-AF6920EF66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868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FE7FC-FB44-4603-803D-387BB034C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095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E944-CC07-4935-8F15-1912166BB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050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9F39-B0F3-4619-8838-2EFD16C2A3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168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31BE0-4DE0-45DE-8461-625CA9BF15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573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BD59F-D467-403B-AE49-63CE34B951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777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1100-C442-4D61-9D12-32F461013FC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73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8F89-5957-4E94-B291-2C7A3A385F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1588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D4055-61CA-4F0E-960F-C77D1CD1E7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3342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846D1-30D9-4EA6-BA5D-607B0F73C0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9311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F243C-5BE7-499E-B507-596091CD60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6390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779F-56A4-48CE-BFF7-A652E7FC3C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864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7622-1DB3-455C-BD20-E10FD7CF35D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6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20A1B-AA7B-463C-A7F0-17CF5747629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3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C98B7-EED5-4764-9E35-1714873EB8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5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5666-1F7D-42DD-836F-05E5816640B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9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F21E2-E54F-4162-9A0A-300F6C2E18B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9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C89C-7E91-44D3-8C9A-FADE4C4CAF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2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ACFF-8CB3-4FF0-A305-EE3D5C221E9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8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9BA59-88A9-42BA-A7EF-ECADE74292C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963912-FE13-4DA0-9157-8F2F92EF4399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8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-27384"/>
            <a:ext cx="9361040" cy="792088"/>
          </a:xfr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it-IT" altLang="it-IT" sz="3800" dirty="0">
                <a:solidFill>
                  <a:srgbClr val="FFFF00"/>
                </a:solidFill>
              </a:rPr>
              <a:t>Neoplasie: argomenti di </a:t>
            </a:r>
            <a:r>
              <a:rPr lang="it-IT" altLang="it-IT" sz="3800" u="sng" dirty="0">
                <a:solidFill>
                  <a:srgbClr val="FFFF00"/>
                </a:solidFill>
              </a:rPr>
              <a:t>oncologia di base</a:t>
            </a:r>
          </a:p>
        </p:txBody>
      </p:sp>
      <p:sp>
        <p:nvSpPr>
          <p:cNvPr id="3" name="Segnaposto contenuto 2"/>
          <p:cNvSpPr txBox="1">
            <a:spLocks/>
          </p:cNvSpPr>
          <p:nvPr/>
        </p:nvSpPr>
        <p:spPr bwMode="auto">
          <a:xfrm>
            <a:off x="35497" y="754651"/>
            <a:ext cx="918108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Caratteristiche basilari dei tumori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Fattori coinvolti nell’insorgenza delle neoplasie: 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cause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primarie e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secondarie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Anomalie della differenziazione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Epidemiologia, classificazione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Aspetti peculiari della crescita, progressione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Metastasi (vie di disseminazione, sedi preferenziali)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Fasi della cancerogenesi: iniziazione, promozione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Rapporto tumore-ospite (</a:t>
            </a:r>
            <a:r>
              <a:rPr kumimoji="0" lang="it-IT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immunitaria, effetti locali e sistemici)</a:t>
            </a:r>
          </a:p>
        </p:txBody>
      </p:sp>
    </p:spTree>
    <p:extLst>
      <p:ext uri="{BB962C8B-B14F-4D97-AF65-F5344CB8AC3E}">
        <p14:creationId xmlns:p14="http://schemas.microsoft.com/office/powerpoint/2010/main" val="283261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323850" y="-99467"/>
            <a:ext cx="8229600" cy="792163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Displasia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454" y="692696"/>
            <a:ext cx="9036050" cy="5760640"/>
          </a:xfrm>
        </p:spPr>
        <p:txBody>
          <a:bodyPr/>
          <a:lstStyle/>
          <a:p>
            <a:pPr algn="just">
              <a:defRPr/>
            </a:pPr>
            <a:r>
              <a:rPr lang="it-IT" sz="2600">
                <a:solidFill>
                  <a:schemeClr val="bg1"/>
                </a:solidFill>
              </a:rPr>
              <a:t>Proliferazione cellulare </a:t>
            </a:r>
            <a:r>
              <a:rPr lang="it-IT" sz="2600" u="sng">
                <a:solidFill>
                  <a:schemeClr val="bg1"/>
                </a:solidFill>
              </a:rPr>
              <a:t>disordinata</a:t>
            </a:r>
            <a:r>
              <a:rPr lang="it-IT" sz="2600">
                <a:solidFill>
                  <a:schemeClr val="bg1"/>
                </a:solidFill>
              </a:rPr>
              <a:t>, principalmente a carico dei </a:t>
            </a:r>
            <a:r>
              <a:rPr lang="it-IT" sz="2600" b="1" u="sng">
                <a:solidFill>
                  <a:srgbClr val="FFFF00"/>
                </a:solidFill>
              </a:rPr>
              <a:t>tessuti epiteliali</a:t>
            </a:r>
            <a:r>
              <a:rPr lang="it-IT" sz="2600">
                <a:solidFill>
                  <a:srgbClr val="FFFF00"/>
                </a:solidFill>
              </a:rPr>
              <a:t>, </a:t>
            </a:r>
            <a:r>
              <a:rPr lang="it-IT" sz="2600">
                <a:solidFill>
                  <a:schemeClr val="bg1"/>
                </a:solidFill>
              </a:rPr>
              <a:t>con</a:t>
            </a:r>
            <a:r>
              <a:rPr lang="it-IT" sz="2600">
                <a:solidFill>
                  <a:srgbClr val="FFFF00"/>
                </a:solidFill>
              </a:rPr>
              <a:t> </a:t>
            </a:r>
            <a:r>
              <a:rPr lang="it-IT" sz="2600">
                <a:solidFill>
                  <a:schemeClr val="bg1"/>
                </a:solidFill>
              </a:rPr>
              <a:t>evidente disorganizzazione a livello dell’architettura tissutale</a:t>
            </a:r>
          </a:p>
          <a:p>
            <a:pPr algn="just">
              <a:defRPr/>
            </a:pPr>
            <a:endParaRPr 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sz="2600" u="sng">
                <a:solidFill>
                  <a:schemeClr val="bg1"/>
                </a:solidFill>
              </a:rPr>
              <a:t>Perdita o inversione</a:t>
            </a:r>
            <a:r>
              <a:rPr lang="it-IT" sz="2600">
                <a:solidFill>
                  <a:schemeClr val="bg1"/>
                </a:solidFill>
              </a:rPr>
              <a:t> dell’ordinata </a:t>
            </a:r>
            <a:r>
              <a:rPr lang="it-IT" sz="2600" u="sng">
                <a:solidFill>
                  <a:schemeClr val="bg1"/>
                </a:solidFill>
              </a:rPr>
              <a:t>progressione maturativa</a:t>
            </a:r>
            <a:r>
              <a:rPr lang="it-IT" sz="2600">
                <a:solidFill>
                  <a:schemeClr val="bg1"/>
                </a:solidFill>
              </a:rPr>
              <a:t> delle cellule degli strati basali verso quelle degli strati superficiali </a:t>
            </a:r>
          </a:p>
          <a:p>
            <a:pPr algn="just">
              <a:defRPr/>
            </a:pPr>
            <a:endParaRPr 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sz="2600">
                <a:solidFill>
                  <a:schemeClr val="bg1"/>
                </a:solidFill>
              </a:rPr>
              <a:t>Le cellule di un tessuto epiteliale displastico presentano alterazioni </a:t>
            </a:r>
            <a:r>
              <a:rPr lang="it-IT" sz="2600">
                <a:solidFill>
                  <a:srgbClr val="FFFF00"/>
                </a:solidFill>
              </a:rPr>
              <a:t>dimensionali</a:t>
            </a:r>
            <a:r>
              <a:rPr lang="it-IT" sz="2600">
                <a:solidFill>
                  <a:schemeClr val="bg1"/>
                </a:solidFill>
              </a:rPr>
              <a:t>, irregolarità </a:t>
            </a:r>
            <a:r>
              <a:rPr lang="it-IT" sz="2600">
                <a:solidFill>
                  <a:srgbClr val="FFFF00"/>
                </a:solidFill>
              </a:rPr>
              <a:t>morfologiche</a:t>
            </a:r>
            <a:r>
              <a:rPr lang="it-IT" sz="2600">
                <a:solidFill>
                  <a:schemeClr val="bg1"/>
                </a:solidFill>
              </a:rPr>
              <a:t>, nuclei voluminosi e ipercromatici</a:t>
            </a:r>
          </a:p>
          <a:p>
            <a:pPr algn="just">
              <a:defRPr/>
            </a:pPr>
            <a:endParaRPr 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sz="2600">
                <a:solidFill>
                  <a:schemeClr val="bg1"/>
                </a:solidFill>
              </a:rPr>
              <a:t>La displasia rappresenta una delle più frequenti </a:t>
            </a:r>
            <a:r>
              <a:rPr lang="it-IT" sz="2600" u="sng">
                <a:solidFill>
                  <a:schemeClr val="bg1"/>
                </a:solidFill>
              </a:rPr>
              <a:t>risposte di cellule e tessuti</a:t>
            </a:r>
            <a:r>
              <a:rPr lang="it-IT" sz="2600">
                <a:solidFill>
                  <a:schemeClr val="bg1"/>
                </a:solidFill>
              </a:rPr>
              <a:t> a stimoli dannosi persistenti (per es., irritativi, ormonali); può essere </a:t>
            </a:r>
            <a:r>
              <a:rPr 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reversibile</a:t>
            </a:r>
          </a:p>
          <a:p>
            <a:pPr algn="just">
              <a:defRPr/>
            </a:pPr>
            <a:endParaRPr lang="it-IT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>
          <a:xfrm>
            <a:off x="-540568" y="-27384"/>
            <a:ext cx="10297144" cy="792163"/>
          </a:xfrm>
        </p:spPr>
        <p:txBody>
          <a:bodyPr/>
          <a:lstStyle/>
          <a:p>
            <a:r>
              <a:rPr lang="it-IT" altLang="it-IT" sz="3300">
                <a:solidFill>
                  <a:srgbClr val="FFFF00"/>
                </a:solidFill>
              </a:rPr>
              <a:t>Uterine cervix: dysplasia of squamous epithelium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5496" y="4874384"/>
            <a:ext cx="352839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Dysplasia is a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disorderly growth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epithelium, but still confined to the epithelium. Dysplasia is still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reversible</a:t>
            </a:r>
            <a:endParaRPr kumimoji="0" lang="it-IT" sz="2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55095" y="1052736"/>
            <a:ext cx="422136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dysplastic epithelial cells are darker, smaller, and more crowded,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without an orderly process of maturation</a:t>
            </a:r>
            <a:endParaRPr kumimoji="0" lang="it-IT" sz="2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Risultati immagini per dysplasia of cervix ute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54245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101678" y="764704"/>
            <a:ext cx="4250721" cy="2783210"/>
            <a:chOff x="101678" y="764704"/>
            <a:chExt cx="4250721" cy="2783210"/>
          </a:xfrm>
        </p:grpSpPr>
        <p:pic>
          <p:nvPicPr>
            <p:cNvPr id="30727" name="Picture 7" descr="http://library.med.utah.edu/WebPath/jpeg4/FEM06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6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8" y="764704"/>
              <a:ext cx="4250721" cy="278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ccia in giù 3"/>
            <p:cNvSpPr/>
            <p:nvPr/>
          </p:nvSpPr>
          <p:spPr>
            <a:xfrm>
              <a:off x="1475656" y="1196752"/>
              <a:ext cx="81009" cy="6100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67544" y="827420"/>
              <a:ext cx="88998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normal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646044" y="836712"/>
              <a:ext cx="119776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dysplastic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5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9396536" cy="634082"/>
          </a:xfrm>
        </p:spPr>
        <p:txBody>
          <a:bodyPr/>
          <a:lstStyle/>
          <a:p>
            <a:r>
              <a:rPr lang="it-IT" altLang="it-IT" sz="3500">
                <a:solidFill>
                  <a:srgbClr val="FFFF00"/>
                </a:solidFill>
              </a:rPr>
              <a:t>Uterine cervix </a:t>
            </a:r>
            <a:r>
              <a:rPr lang="fi-FI" sz="3500">
                <a:solidFill>
                  <a:srgbClr val="FFFF00"/>
                </a:solidFill>
              </a:rPr>
              <a:t>dysplasia on a Pap-test smear</a:t>
            </a:r>
            <a:endParaRPr lang="it-IT" sz="3500">
              <a:solidFill>
                <a:srgbClr val="FFFF00"/>
              </a:solidFill>
            </a:endParaRPr>
          </a:p>
        </p:txBody>
      </p:sp>
      <p:pic>
        <p:nvPicPr>
          <p:cNvPr id="2050" name="Picture 2" descr="Dysplasia-PapSm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53803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9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87325"/>
            <a:ext cx="9251950" cy="6492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Lesioni precancerose: </a:t>
            </a:r>
            <a:r>
              <a:rPr lang="it-IT" altLang="it-IT" sz="3700" b="1">
                <a:solidFill>
                  <a:srgbClr val="FFFF00"/>
                </a:solidFill>
                <a:latin typeface="+mn-lt"/>
              </a:rPr>
              <a:t>carcinoma </a:t>
            </a:r>
            <a:r>
              <a:rPr lang="it-IT" altLang="it-IT" sz="3700" b="1" i="1">
                <a:solidFill>
                  <a:srgbClr val="FFFF00"/>
                </a:solidFill>
                <a:latin typeface="+mn-lt"/>
              </a:rPr>
              <a:t>in situ</a:t>
            </a:r>
            <a:r>
              <a:rPr lang="it-IT" altLang="it-IT" sz="3700" b="1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65104"/>
            <a:ext cx="9144000" cy="2304256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altLang="it-IT" sz="4000">
                <a:solidFill>
                  <a:schemeClr val="bg1"/>
                </a:solidFill>
              </a:rPr>
              <a:t>Crescita disordinata, cellule pleomorfe</a:t>
            </a:r>
          </a:p>
          <a:p>
            <a:pPr eaLnBrk="1" hangingPunct="1">
              <a:lnSpc>
                <a:spcPct val="95000"/>
              </a:lnSpc>
            </a:pPr>
            <a:r>
              <a:rPr lang="en-US" altLang="it-IT" sz="4000">
                <a:solidFill>
                  <a:schemeClr val="bg1"/>
                </a:solidFill>
              </a:rPr>
              <a:t>Architettura epiteliale alterata</a:t>
            </a:r>
          </a:p>
          <a:p>
            <a:pPr eaLnBrk="1" hangingPunct="1">
              <a:lnSpc>
                <a:spcPct val="95000"/>
              </a:lnSpc>
            </a:pPr>
            <a:r>
              <a:rPr lang="en-US" altLang="it-IT" sz="4000">
                <a:solidFill>
                  <a:srgbClr val="FFFF00"/>
                </a:solidFill>
              </a:rPr>
              <a:t>Irreversibile</a:t>
            </a:r>
            <a:r>
              <a:rPr lang="en-US" altLang="it-IT" sz="4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0" y="1124744"/>
            <a:ext cx="9144000" cy="31130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Facilmente evidenziabile nelle 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neoplasie epiteliali</a:t>
            </a: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la lesione è marcata ed interessa tutto lo spessore dell’epitelio ma rimane 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confinata al di sopra della lamina basale</a:t>
            </a:r>
          </a:p>
        </p:txBody>
      </p:sp>
    </p:spTree>
    <p:extLst>
      <p:ext uri="{BB962C8B-B14F-4D97-AF65-F5344CB8AC3E}">
        <p14:creationId xmlns:p14="http://schemas.microsoft.com/office/powerpoint/2010/main" val="6786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anatomia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49788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322411" y="3563938"/>
            <a:ext cx="2665413" cy="5857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cute normale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0" y="3552477"/>
            <a:ext cx="9144000" cy="3260899"/>
            <a:chOff x="0" y="3560589"/>
            <a:chExt cx="9144000" cy="3260899"/>
          </a:xfrm>
        </p:grpSpPr>
        <p:pic>
          <p:nvPicPr>
            <p:cNvPr id="63497" name="Picture 9" descr="S01871-007-f0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60589"/>
              <a:ext cx="9144000" cy="32527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2771800" y="6237288"/>
              <a:ext cx="3384550" cy="584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Carcinoma </a:t>
              </a:r>
              <a:r>
                <a:rPr kumimoji="0" lang="it-IT" altLang="it-IT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in situ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5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85090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>
                <a:solidFill>
                  <a:srgbClr val="FFFF00"/>
                </a:solidFill>
                <a:latin typeface="+mn-lt"/>
              </a:rPr>
              <a:t>Lesioni precancerose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92697"/>
            <a:ext cx="8785225" cy="2232248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Numerosi tumori maligni prendono origine </a:t>
            </a:r>
            <a:r>
              <a:rPr lang="it-IT" altLang="it-IT" sz="3400" b="1" u="sng">
                <a:solidFill>
                  <a:schemeClr val="bg1"/>
                </a:solidFill>
              </a:rPr>
              <a:t>non</a:t>
            </a:r>
            <a:r>
              <a:rPr lang="it-IT" altLang="it-IT" sz="3400">
                <a:solidFill>
                  <a:schemeClr val="bg1"/>
                </a:solidFill>
              </a:rPr>
              <a:t> da tessuti normali ma da </a:t>
            </a:r>
            <a:r>
              <a:rPr lang="it-IT" altLang="it-IT" sz="3400" b="1" u="sng">
                <a:solidFill>
                  <a:schemeClr val="bg1"/>
                </a:solidFill>
              </a:rPr>
              <a:t>lesioni pre-cancerose</a:t>
            </a:r>
            <a:r>
              <a:rPr lang="it-IT" altLang="it-IT" sz="3400">
                <a:solidFill>
                  <a:schemeClr val="bg1"/>
                </a:solidFill>
              </a:rPr>
              <a:t> identificabili come siti ad </a:t>
            </a:r>
            <a:r>
              <a:rPr lang="it-IT" altLang="it-IT" sz="3400" b="1">
                <a:solidFill>
                  <a:srgbClr val="FFFF00"/>
                </a:solidFill>
              </a:rPr>
              <a:t>elevato tasso di proliferazione</a:t>
            </a:r>
            <a:r>
              <a:rPr lang="it-IT" altLang="it-IT" sz="3400">
                <a:solidFill>
                  <a:srgbClr val="FFFF00"/>
                </a:solidFill>
              </a:rPr>
              <a:t> </a:t>
            </a:r>
            <a:r>
              <a:rPr lang="it-IT" altLang="it-IT" sz="3400">
                <a:solidFill>
                  <a:schemeClr val="bg1"/>
                </a:solidFill>
              </a:rPr>
              <a:t>cellulare</a:t>
            </a:r>
          </a:p>
          <a:p>
            <a:pPr algn="just" eaLnBrk="1" hangingPunct="1"/>
            <a:endParaRPr lang="it-IT" altLang="it-IT" sz="3400">
              <a:solidFill>
                <a:schemeClr val="bg1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50825" y="2920002"/>
            <a:ext cx="8642350" cy="38933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Metaplasie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Displasie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Alcuni tumori benigni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Carcinomi “</a:t>
            </a:r>
            <a:r>
              <a:rPr kumimoji="0" lang="it-IT" altLang="it-IT" sz="3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 situ</a:t>
            </a: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Lesioni infiammatorie croniche</a:t>
            </a:r>
          </a:p>
        </p:txBody>
      </p:sp>
    </p:spTree>
    <p:extLst>
      <p:ext uri="{BB962C8B-B14F-4D97-AF65-F5344CB8AC3E}">
        <p14:creationId xmlns:p14="http://schemas.microsoft.com/office/powerpoint/2010/main" val="16751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34925" y="-100013"/>
            <a:ext cx="8996363" cy="792163"/>
          </a:xfrm>
        </p:spPr>
        <p:txBody>
          <a:bodyPr/>
          <a:lstStyle/>
          <a:p>
            <a:pPr>
              <a:defRPr/>
            </a:pPr>
            <a:r>
              <a:rPr lang="it-IT" altLang="it-IT" sz="3800">
                <a:solidFill>
                  <a:srgbClr val="FFFF00"/>
                </a:solidFill>
                <a:latin typeface="+mn-lt"/>
              </a:rPr>
              <a:t>Infiammazione cronica e neoplasie</a:t>
            </a:r>
            <a:endParaRPr lang="it-IT" altLang="it-IT" sz="380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40656"/>
            <a:ext cx="2592388" cy="36083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925" y="607268"/>
            <a:ext cx="6118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Rudolf Virchow, patologo tedesco (1821-1902)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94037" y="1112093"/>
            <a:ext cx="593725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1863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Rudolf Virchow noted </a:t>
            </a:r>
            <a:r>
              <a:rPr kumimoji="0" lang="en-US" sz="25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leukocytes in neoplastic tissues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made a </a:t>
            </a:r>
            <a:r>
              <a:rPr kumimoji="0" lang="en-US" sz="25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connection between inflammation and cancer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He suggested that “….the </a:t>
            </a:r>
            <a:r>
              <a:rPr kumimoji="0" lang="en-US" sz="25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lymphoreticular infiltrate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(nowadays “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leukocytes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”) reflects the </a:t>
            </a:r>
            <a:r>
              <a:rPr kumimoji="0" lang="en-US" sz="25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 of cancer at </a:t>
            </a:r>
            <a:r>
              <a:rPr kumimoji="0" lang="it-IT" sz="25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sites of chronic inflammation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”</a:t>
            </a:r>
            <a:r>
              <a:rPr kumimoji="0" lang="it-IT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4925" y="4005064"/>
            <a:ext cx="9031288" cy="26765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Studi iniziati negli anni ‘90 hanno portato a comprendere  il ruolo di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cellule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molecole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reperibili nel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microambiente infiammatorio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caratteristico delle neoplasie maligne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conoscenze acquisite hanno validato le intuizioni di Virchow: oggi le connessioni tra cancro e infiammazione iniziano a svelare importanti implicazioni volte alla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prevenzione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al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trattamento terapeutico</a:t>
            </a:r>
            <a:endParaRPr kumimoji="0" lang="it-IT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4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-541338" y="-26988"/>
            <a:ext cx="10117138" cy="1079501"/>
          </a:xfrm>
        </p:spPr>
        <p:txBody>
          <a:bodyPr/>
          <a:lstStyle/>
          <a:p>
            <a:br>
              <a:rPr lang="en-US" altLang="it-IT" sz="3000">
                <a:solidFill>
                  <a:srgbClr val="FFFF00"/>
                </a:solidFill>
              </a:rPr>
            </a:br>
            <a:r>
              <a:rPr lang="en-US" altLang="it-IT" sz="3000">
                <a:solidFill>
                  <a:srgbClr val="FFFF00"/>
                </a:solidFill>
              </a:rPr>
              <a:t>Links between cancer and inflammation:</a:t>
            </a:r>
            <a:br>
              <a:rPr lang="en-US" altLang="it-IT" sz="3000">
                <a:solidFill>
                  <a:srgbClr val="FFFF00"/>
                </a:solidFill>
              </a:rPr>
            </a:br>
            <a:r>
              <a:rPr lang="en-US" altLang="it-IT" sz="3000">
                <a:solidFill>
                  <a:srgbClr val="FFFF00"/>
                </a:solidFill>
              </a:rPr>
              <a:t> suggestions by </a:t>
            </a:r>
            <a:r>
              <a:rPr lang="en-US" altLang="it-IT" sz="3000" u="sng">
                <a:solidFill>
                  <a:srgbClr val="FFFF00"/>
                </a:solidFill>
              </a:rPr>
              <a:t>experimental</a:t>
            </a:r>
            <a:r>
              <a:rPr lang="en-US" altLang="it-IT" sz="3000">
                <a:solidFill>
                  <a:srgbClr val="FFFF00"/>
                </a:solidFill>
              </a:rPr>
              <a:t> and </a:t>
            </a:r>
            <a:r>
              <a:rPr lang="en-US" altLang="it-IT" sz="3000" u="sng">
                <a:solidFill>
                  <a:srgbClr val="FFFF00"/>
                </a:solidFill>
              </a:rPr>
              <a:t>clinical</a:t>
            </a:r>
            <a:r>
              <a:rPr lang="en-US" altLang="it-IT" sz="3000">
                <a:solidFill>
                  <a:srgbClr val="FFFF00"/>
                </a:solidFill>
              </a:rPr>
              <a:t> observations</a:t>
            </a:r>
            <a:br>
              <a:rPr lang="en-US" altLang="it-IT" sz="3000">
                <a:solidFill>
                  <a:srgbClr val="FFFF00"/>
                </a:solidFill>
              </a:rPr>
            </a:br>
            <a:endParaRPr lang="it-IT" altLang="it-IT" sz="300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270149"/>
            <a:ext cx="8964613" cy="5183187"/>
          </a:xfrm>
        </p:spPr>
        <p:txBody>
          <a:bodyPr/>
          <a:lstStyle/>
          <a:p>
            <a:pPr algn="just">
              <a:defRPr/>
            </a:pPr>
            <a:r>
              <a:rPr lang="en-US" sz="2600">
                <a:solidFill>
                  <a:schemeClr val="bg1"/>
                </a:solidFill>
              </a:rPr>
              <a:t>Many inflammatory conditions predispose to cancer</a:t>
            </a:r>
          </a:p>
          <a:p>
            <a:pPr algn="just">
              <a:defRPr/>
            </a:pPr>
            <a:endParaRPr lang="en-US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sz="2600">
                <a:solidFill>
                  <a:schemeClr val="bg1"/>
                </a:solidFill>
              </a:rPr>
              <a:t>Distinct populations of </a:t>
            </a:r>
            <a:r>
              <a:rPr lang="en-US" sz="2600" u="sng">
                <a:solidFill>
                  <a:schemeClr val="bg1"/>
                </a:solidFill>
              </a:rPr>
              <a:t>inflammatory cells</a:t>
            </a:r>
            <a:r>
              <a:rPr lang="en-US" sz="2600">
                <a:solidFill>
                  <a:schemeClr val="bg1"/>
                </a:solidFill>
              </a:rPr>
              <a:t> detected in many cancers</a:t>
            </a:r>
          </a:p>
          <a:p>
            <a:pPr algn="just">
              <a:defRPr/>
            </a:pPr>
            <a:endParaRPr lang="en-US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sz="2600" u="sng">
                <a:solidFill>
                  <a:schemeClr val="bg1"/>
                </a:solidFill>
              </a:rPr>
              <a:t>Inflammatory cytokines</a:t>
            </a:r>
            <a:r>
              <a:rPr lang="en-US" sz="2600">
                <a:solidFill>
                  <a:schemeClr val="bg1"/>
                </a:solidFill>
              </a:rPr>
              <a:t> detected in many cancers (for ex., IL-1); associated with poor prognosis</a:t>
            </a:r>
          </a:p>
          <a:p>
            <a:pPr algn="just">
              <a:defRPr/>
            </a:pPr>
            <a:endParaRPr lang="en-US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sz="2600" u="sng">
                <a:solidFill>
                  <a:schemeClr val="bg1"/>
                </a:solidFill>
              </a:rPr>
              <a:t>Chemokines</a:t>
            </a:r>
            <a:r>
              <a:rPr lang="en-US" sz="2600">
                <a:solidFill>
                  <a:schemeClr val="bg1"/>
                </a:solidFill>
              </a:rPr>
              <a:t> detected in many cancers, associated with inflammatory infiltrate and cell motility</a:t>
            </a:r>
          </a:p>
          <a:p>
            <a:pPr algn="just">
              <a:defRPr/>
            </a:pPr>
            <a:endParaRPr lang="en-US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sz="2600">
                <a:solidFill>
                  <a:schemeClr val="bg1"/>
                </a:solidFill>
              </a:rPr>
              <a:t>Under </a:t>
            </a:r>
            <a:r>
              <a:rPr lang="en-US" sz="2600" u="sng">
                <a:solidFill>
                  <a:schemeClr val="bg1"/>
                </a:solidFill>
              </a:rPr>
              <a:t>experimental conditions</a:t>
            </a:r>
            <a:r>
              <a:rPr lang="en-US" sz="2600">
                <a:solidFill>
                  <a:schemeClr val="bg1"/>
                </a:solidFill>
              </a:rPr>
              <a:t>, blocking cytokines and chemokines protects against carcinogens and prevents metastases</a:t>
            </a:r>
          </a:p>
        </p:txBody>
      </p:sp>
    </p:spTree>
    <p:extLst>
      <p:ext uri="{BB962C8B-B14F-4D97-AF65-F5344CB8AC3E}">
        <p14:creationId xmlns:p14="http://schemas.microsoft.com/office/powerpoint/2010/main" val="115890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>
          <a:xfrm>
            <a:off x="456658" y="-32543"/>
            <a:ext cx="8686800" cy="1157287"/>
          </a:xfrm>
        </p:spPr>
        <p:txBody>
          <a:bodyPr/>
          <a:lstStyle/>
          <a:p>
            <a:r>
              <a:rPr lang="en-US" altLang="it-IT" sz="3800">
                <a:solidFill>
                  <a:srgbClr val="FFFF00"/>
                </a:solidFill>
              </a:rPr>
              <a:t>Some associations between inflammation and </a:t>
            </a:r>
            <a:r>
              <a:rPr lang="it-IT" altLang="it-IT" sz="3800">
                <a:solidFill>
                  <a:srgbClr val="FFFF00"/>
                </a:solidFill>
              </a:rPr>
              <a:t>cancer risk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196752"/>
            <a:ext cx="8928100" cy="5400600"/>
          </a:xfrm>
          <a:ln w="28575">
            <a:solidFill>
              <a:schemeClr val="bg1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it-IT" sz="2500" b="1" u="sng" dirty="0" err="1">
                <a:solidFill>
                  <a:srgbClr val="00FF00"/>
                </a:solidFill>
              </a:rPr>
              <a:t>Inflammatory</a:t>
            </a:r>
            <a:r>
              <a:rPr lang="it-IT" sz="2500" b="1" u="sng" dirty="0">
                <a:solidFill>
                  <a:srgbClr val="00FF00"/>
                </a:solidFill>
              </a:rPr>
              <a:t> </a:t>
            </a:r>
            <a:r>
              <a:rPr lang="it-IT" sz="2500" b="1" u="sng" dirty="0" err="1">
                <a:solidFill>
                  <a:srgbClr val="00FF00"/>
                </a:solidFill>
              </a:rPr>
              <a:t>stimulus</a:t>
            </a:r>
            <a:r>
              <a:rPr lang="it-IT" sz="2500" b="1" u="sng" dirty="0">
                <a:solidFill>
                  <a:srgbClr val="00FF00"/>
                </a:solidFill>
              </a:rPr>
              <a:t>/</a:t>
            </a:r>
            <a:r>
              <a:rPr lang="it-IT" sz="2500" b="1" u="sng" dirty="0" err="1">
                <a:solidFill>
                  <a:srgbClr val="00FF00"/>
                </a:solidFill>
              </a:rPr>
              <a:t>condition</a:t>
            </a:r>
            <a:r>
              <a:rPr lang="it-IT" sz="2500" b="1" dirty="0">
                <a:solidFill>
                  <a:schemeClr val="bg1"/>
                </a:solidFill>
              </a:rPr>
              <a:t> 	     </a:t>
            </a:r>
            <a:r>
              <a:rPr lang="it-IT" sz="2500" b="1" u="sng" dirty="0" err="1">
                <a:solidFill>
                  <a:srgbClr val="00FF00"/>
                </a:solidFill>
              </a:rPr>
              <a:t>Malignancy</a:t>
            </a:r>
            <a:r>
              <a:rPr lang="it-IT" sz="2500" dirty="0">
                <a:solidFill>
                  <a:schemeClr val="bg1"/>
                </a:solidFill>
              </a:rPr>
              <a:t> 	</a:t>
            </a:r>
            <a:endParaRPr lang="it-IT" sz="2500" b="1" u="sng" dirty="0">
              <a:solidFill>
                <a:srgbClr val="00FF00"/>
              </a:solidFill>
            </a:endParaRPr>
          </a:p>
          <a:p>
            <a:pPr lvl="8">
              <a:defRPr/>
            </a:pPr>
            <a:endParaRPr lang="it-IT" sz="13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Schistosomiasis</a:t>
            </a:r>
            <a:r>
              <a:rPr lang="it-IT" sz="2500" dirty="0">
                <a:solidFill>
                  <a:schemeClr val="bg1"/>
                </a:solidFill>
              </a:rPr>
              <a:t> (</a:t>
            </a:r>
            <a:r>
              <a:rPr lang="it-IT" sz="2500" dirty="0" err="1">
                <a:solidFill>
                  <a:schemeClr val="bg1"/>
                </a:solidFill>
              </a:rPr>
              <a:t>parassitosis</a:t>
            </a:r>
            <a:r>
              <a:rPr lang="it-IT" sz="2500" dirty="0">
                <a:solidFill>
                  <a:schemeClr val="bg1"/>
                </a:solidFill>
              </a:rPr>
              <a:t>) 	   </a:t>
            </a:r>
            <a:r>
              <a:rPr lang="it-IT" sz="2500" dirty="0" err="1">
                <a:solidFill>
                  <a:schemeClr val="bg1"/>
                </a:solidFill>
              </a:rPr>
              <a:t>Bladder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Papillomavirus</a:t>
            </a:r>
            <a:r>
              <a:rPr lang="it-IT" sz="2500" dirty="0">
                <a:solidFill>
                  <a:schemeClr val="bg1"/>
                </a:solidFill>
              </a:rPr>
              <a:t>              			   </a:t>
            </a:r>
            <a:r>
              <a:rPr lang="it-IT" sz="2500" dirty="0" err="1">
                <a:solidFill>
                  <a:schemeClr val="bg1"/>
                </a:solidFill>
              </a:rPr>
              <a:t>Cervical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Pelvic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inflammatory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disease</a:t>
            </a:r>
            <a:r>
              <a:rPr lang="it-IT" sz="2500" dirty="0">
                <a:solidFill>
                  <a:schemeClr val="bg1"/>
                </a:solidFill>
              </a:rPr>
              <a:t> 		   </a:t>
            </a:r>
            <a:r>
              <a:rPr lang="it-IT" sz="2500" dirty="0" err="1">
                <a:solidFill>
                  <a:schemeClr val="bg1"/>
                </a:solidFill>
              </a:rPr>
              <a:t>Ovarian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it-IT" sz="2500" i="1" dirty="0">
                <a:solidFill>
                  <a:schemeClr val="bg1"/>
                </a:solidFill>
              </a:rPr>
              <a:t>H. </a:t>
            </a:r>
            <a:r>
              <a:rPr lang="it-IT" sz="2500" i="1" dirty="0" err="1">
                <a:solidFill>
                  <a:schemeClr val="bg1"/>
                </a:solidFill>
              </a:rPr>
              <a:t>pylori-</a:t>
            </a:r>
            <a:r>
              <a:rPr lang="it-IT" sz="2500" dirty="0" err="1">
                <a:solidFill>
                  <a:schemeClr val="bg1"/>
                </a:solidFill>
              </a:rPr>
              <a:t>induced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gastritis</a:t>
            </a:r>
            <a:r>
              <a:rPr lang="it-IT" sz="2500" dirty="0">
                <a:solidFill>
                  <a:schemeClr val="bg1"/>
                </a:solidFill>
              </a:rPr>
              <a:t>       		   </a:t>
            </a:r>
            <a:r>
              <a:rPr lang="it-IT" sz="2500" dirty="0" err="1">
                <a:solidFill>
                  <a:schemeClr val="bg1"/>
                </a:solidFill>
              </a:rPr>
              <a:t>Gastric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Barrett’s</a:t>
            </a:r>
            <a:r>
              <a:rPr lang="it-IT" sz="2500" dirty="0">
                <a:solidFill>
                  <a:schemeClr val="bg1"/>
                </a:solidFill>
              </a:rPr>
              <a:t> metaplasia			   </a:t>
            </a:r>
            <a:r>
              <a:rPr lang="it-IT" sz="2500" dirty="0" err="1">
                <a:solidFill>
                  <a:schemeClr val="bg1"/>
                </a:solidFill>
              </a:rPr>
              <a:t>Oesophageal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Inflammatory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bowel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disease</a:t>
            </a:r>
            <a:r>
              <a:rPr lang="it-IT" sz="2500" dirty="0">
                <a:solidFill>
                  <a:schemeClr val="bg1"/>
                </a:solidFill>
              </a:rPr>
              <a:t>		   </a:t>
            </a:r>
            <a:r>
              <a:rPr lang="it-IT" sz="2500" dirty="0" err="1">
                <a:solidFill>
                  <a:schemeClr val="bg1"/>
                </a:solidFill>
              </a:rPr>
              <a:t>Colorectal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Hepatitis</a:t>
            </a:r>
            <a:r>
              <a:rPr lang="it-IT" sz="2500" dirty="0">
                <a:solidFill>
                  <a:schemeClr val="bg1"/>
                </a:solidFill>
              </a:rPr>
              <a:t> virus (B and C)		   </a:t>
            </a:r>
            <a:r>
              <a:rPr lang="it-IT" sz="2500" dirty="0" err="1">
                <a:solidFill>
                  <a:schemeClr val="bg1"/>
                </a:solidFill>
              </a:rPr>
              <a:t>Hepatocellular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Silica</a:t>
            </a:r>
            <a:r>
              <a:rPr lang="it-IT" sz="2500" dirty="0">
                <a:solidFill>
                  <a:schemeClr val="bg1"/>
                </a:solidFill>
              </a:rPr>
              <a:t>, </a:t>
            </a:r>
            <a:r>
              <a:rPr lang="it-IT" sz="2500" dirty="0" err="1">
                <a:solidFill>
                  <a:schemeClr val="bg1"/>
                </a:solidFill>
              </a:rPr>
              <a:t>asbestos</a:t>
            </a:r>
            <a:r>
              <a:rPr lang="it-IT" sz="2500" dirty="0">
                <a:solidFill>
                  <a:schemeClr val="bg1"/>
                </a:solidFill>
              </a:rPr>
              <a:t>, </a:t>
            </a:r>
            <a:r>
              <a:rPr lang="it-IT" sz="2500" dirty="0" err="1">
                <a:solidFill>
                  <a:schemeClr val="bg1"/>
                </a:solidFill>
              </a:rPr>
              <a:t>cigarette</a:t>
            </a:r>
            <a:r>
              <a:rPr lang="it-IT" sz="2500" dirty="0">
                <a:solidFill>
                  <a:schemeClr val="bg1"/>
                </a:solidFill>
              </a:rPr>
              <a:t> </a:t>
            </a:r>
            <a:r>
              <a:rPr lang="it-IT" sz="2500" dirty="0" err="1">
                <a:solidFill>
                  <a:schemeClr val="bg1"/>
                </a:solidFill>
              </a:rPr>
              <a:t>smoke</a:t>
            </a:r>
            <a:r>
              <a:rPr lang="it-IT" sz="2500" dirty="0">
                <a:solidFill>
                  <a:schemeClr val="bg1"/>
                </a:solidFill>
              </a:rPr>
              <a:t>	   </a:t>
            </a:r>
            <a:r>
              <a:rPr lang="it-IT" sz="2500" dirty="0" err="1">
                <a:solidFill>
                  <a:schemeClr val="bg1"/>
                </a:solidFill>
              </a:rPr>
              <a:t>Bronchial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 err="1">
                <a:solidFill>
                  <a:schemeClr val="bg1"/>
                </a:solidFill>
              </a:rPr>
              <a:t>Asbestos</a:t>
            </a:r>
            <a:r>
              <a:rPr lang="it-IT" sz="2500" dirty="0">
                <a:solidFill>
                  <a:schemeClr val="bg1"/>
                </a:solidFill>
              </a:rPr>
              <a:t>					   </a:t>
            </a:r>
            <a:r>
              <a:rPr lang="it-IT" sz="2500" dirty="0" err="1">
                <a:solidFill>
                  <a:schemeClr val="bg1"/>
                </a:solidFill>
              </a:rPr>
              <a:t>Mesothelioma</a:t>
            </a:r>
            <a:endParaRPr lang="it-IT" sz="25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sz="2500" dirty="0">
                <a:solidFill>
                  <a:schemeClr val="bg1"/>
                </a:solidFill>
              </a:rPr>
              <a:t>Human herpesvirus </a:t>
            </a:r>
            <a:r>
              <a:rPr lang="it-IT" sz="2500" dirty="0" err="1">
                <a:solidFill>
                  <a:schemeClr val="bg1"/>
                </a:solidFill>
              </a:rPr>
              <a:t>type</a:t>
            </a:r>
            <a:r>
              <a:rPr lang="it-IT" sz="2500" dirty="0">
                <a:solidFill>
                  <a:schemeClr val="bg1"/>
                </a:solidFill>
              </a:rPr>
              <a:t> 8		   </a:t>
            </a:r>
            <a:r>
              <a:rPr lang="it-IT" sz="2500" dirty="0" err="1">
                <a:solidFill>
                  <a:schemeClr val="bg1"/>
                </a:solidFill>
              </a:rPr>
              <a:t>Kaposi’s</a:t>
            </a:r>
            <a:r>
              <a:rPr lang="it-IT" sz="2500" dirty="0">
                <a:solidFill>
                  <a:schemeClr val="bg1"/>
                </a:solidFill>
              </a:rPr>
              <a:t> sarcoma		 			 		</a:t>
            </a:r>
          </a:p>
        </p:txBody>
      </p:sp>
    </p:spTree>
    <p:extLst>
      <p:ext uri="{BB962C8B-B14F-4D97-AF65-F5344CB8AC3E}">
        <p14:creationId xmlns:p14="http://schemas.microsoft.com/office/powerpoint/2010/main" val="3749070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394825" cy="85090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Neoplasia: caratteristiche fondamentali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507412" cy="547211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altLang="it-IT" sz="4000"/>
              <a:t>Accumulo di mutazioni genetiche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/>
              <a:t>Espressione molto variabile 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/>
              <a:t>Cause primarie e secondarie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 b="1">
                <a:solidFill>
                  <a:srgbClr val="FF0000"/>
                </a:solidFill>
              </a:rPr>
              <a:t>Alterazioni della differenziazione</a:t>
            </a:r>
          </a:p>
          <a:p>
            <a:pPr eaLnBrk="1" hangingPunct="1"/>
            <a:endParaRPr lang="it-IT" altLang="it-IT" sz="4000"/>
          </a:p>
          <a:p>
            <a:pPr eaLnBrk="1" hangingPunct="1"/>
            <a:endParaRPr lang="it-IT" altLang="it-IT" sz="4000"/>
          </a:p>
        </p:txBody>
      </p:sp>
    </p:spTree>
    <p:extLst>
      <p:ext uri="{BB962C8B-B14F-4D97-AF65-F5344CB8AC3E}">
        <p14:creationId xmlns:p14="http://schemas.microsoft.com/office/powerpoint/2010/main" val="130491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Neoplasia: irreversible ?</a:t>
            </a:r>
          </a:p>
        </p:txBody>
      </p:sp>
      <p:sp>
        <p:nvSpPr>
          <p:cNvPr id="9220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35496" y="1052736"/>
            <a:ext cx="9216578" cy="4824536"/>
          </a:xfrm>
          <a:noFill/>
          <a:ln/>
        </p:spPr>
        <p:txBody>
          <a:bodyPr/>
          <a:lstStyle/>
          <a:p>
            <a:pPr marL="87313" lvl="1" indent="0">
              <a:buFontTx/>
              <a:buNone/>
            </a:pPr>
            <a:r>
              <a:rPr lang="it-IT" altLang="it-IT" sz="3200" dirty="0" err="1">
                <a:solidFill>
                  <a:schemeClr val="bg1"/>
                </a:solidFill>
                <a:latin typeface="+mj-lt"/>
              </a:rPr>
              <a:t>Proposed</a:t>
            </a:r>
            <a:r>
              <a:rPr lang="it-IT" altLang="it-IT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altLang="it-IT" sz="3200" dirty="0" err="1">
                <a:solidFill>
                  <a:schemeClr val="bg1"/>
                </a:solidFill>
                <a:latin typeface="+mj-lt"/>
              </a:rPr>
              <a:t>mechanisms</a:t>
            </a:r>
            <a:r>
              <a:rPr lang="it-IT" altLang="it-IT" sz="3200" dirty="0">
                <a:solidFill>
                  <a:schemeClr val="bg1"/>
                </a:solidFill>
                <a:latin typeface="+mj-lt"/>
              </a:rPr>
              <a:t> of </a:t>
            </a:r>
            <a:r>
              <a:rPr lang="it-IT" altLang="it-IT" sz="3200" dirty="0" err="1">
                <a:solidFill>
                  <a:schemeClr val="bg1"/>
                </a:solidFill>
                <a:latin typeface="+mj-lt"/>
              </a:rPr>
              <a:t>tumor</a:t>
            </a:r>
            <a:r>
              <a:rPr lang="it-IT" altLang="it-IT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altLang="it-IT" sz="3200" dirty="0" err="1">
                <a:solidFill>
                  <a:srgbClr val="FFFF00"/>
                </a:solidFill>
                <a:latin typeface="+mj-lt"/>
              </a:rPr>
              <a:t>spontaneous</a:t>
            </a:r>
            <a:r>
              <a:rPr lang="it-IT" altLang="it-IT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altLang="it-IT" sz="3200" dirty="0" err="1">
                <a:solidFill>
                  <a:srgbClr val="FFFF00"/>
                </a:solidFill>
                <a:latin typeface="+mj-lt"/>
              </a:rPr>
              <a:t>regression</a:t>
            </a:r>
            <a:r>
              <a:rPr lang="it-IT" altLang="it-IT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altLang="it-IT" sz="3200" dirty="0">
                <a:solidFill>
                  <a:schemeClr val="bg1"/>
                </a:solidFill>
              </a:rPr>
              <a:t>(</a:t>
            </a:r>
            <a:r>
              <a:rPr lang="en-US" altLang="it-IT" sz="3200" dirty="0">
                <a:solidFill>
                  <a:schemeClr val="bg1"/>
                </a:solidFill>
              </a:rPr>
              <a:t>1 in every 60,000 to 100,000 cases)</a:t>
            </a:r>
            <a:endParaRPr lang="it-IT" altLang="it-IT" sz="3200" dirty="0">
              <a:solidFill>
                <a:srgbClr val="FFFF00"/>
              </a:solidFill>
              <a:latin typeface="+mj-lt"/>
            </a:endParaRPr>
          </a:p>
          <a:p>
            <a:pPr lvl="1"/>
            <a:endParaRPr lang="it-IT" altLang="it-IT" sz="2000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it-IT" altLang="it-IT" sz="3600" b="1" dirty="0" err="1">
                <a:solidFill>
                  <a:schemeClr val="bg1"/>
                </a:solidFill>
                <a:latin typeface="+mj-lt"/>
              </a:rPr>
              <a:t>differentiation</a:t>
            </a:r>
            <a:r>
              <a:rPr lang="it-IT" altLang="it-IT" sz="3600" dirty="0">
                <a:solidFill>
                  <a:schemeClr val="bg1"/>
                </a:solidFill>
                <a:latin typeface="+mj-lt"/>
              </a:rPr>
              <a:t>           (neuroblastoma)</a:t>
            </a:r>
          </a:p>
          <a:p>
            <a:pPr lvl="1">
              <a:buFontTx/>
              <a:buNone/>
            </a:pPr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/>
            <a:r>
              <a:rPr lang="it-IT" altLang="it-IT" sz="3600" b="1" dirty="0">
                <a:solidFill>
                  <a:schemeClr val="bg1"/>
                </a:solidFill>
                <a:latin typeface="+mj-lt"/>
              </a:rPr>
              <a:t>  immune </a:t>
            </a:r>
            <a:r>
              <a:rPr lang="it-IT" altLang="it-IT" sz="3600" b="1" dirty="0" err="1">
                <a:solidFill>
                  <a:schemeClr val="bg1"/>
                </a:solidFill>
                <a:latin typeface="+mj-lt"/>
              </a:rPr>
              <a:t>reaction</a:t>
            </a:r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      </a:t>
            </a:r>
            <a:r>
              <a:rPr lang="it-IT" altLang="it-IT" sz="3600" dirty="0">
                <a:solidFill>
                  <a:schemeClr val="bg1"/>
                </a:solidFill>
                <a:latin typeface="+mj-lt"/>
              </a:rPr>
              <a:t>(melanoma)</a:t>
            </a:r>
          </a:p>
          <a:p>
            <a:pPr lvl="1">
              <a:buFontTx/>
              <a:buNone/>
            </a:pPr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/>
            <a:r>
              <a:rPr lang="it-IT" altLang="it-IT" sz="3600" b="1" dirty="0">
                <a:solidFill>
                  <a:schemeClr val="bg1"/>
                </a:solidFill>
                <a:latin typeface="+mj-lt"/>
              </a:rPr>
              <a:t>  massive </a:t>
            </a:r>
            <a:r>
              <a:rPr lang="it-IT" altLang="it-IT" sz="3600" b="1" dirty="0" err="1">
                <a:solidFill>
                  <a:schemeClr val="bg1"/>
                </a:solidFill>
                <a:latin typeface="+mj-lt"/>
              </a:rPr>
              <a:t>apoptosis</a:t>
            </a:r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it-IT" altLang="it-IT" sz="3600" dirty="0">
                <a:solidFill>
                  <a:schemeClr val="bg1"/>
                </a:solidFill>
                <a:latin typeface="+mj-lt"/>
              </a:rPr>
              <a:t>(</a:t>
            </a:r>
            <a:r>
              <a:rPr lang="it-IT" altLang="it-IT" sz="3600" dirty="0" err="1">
                <a:solidFill>
                  <a:schemeClr val="bg1"/>
                </a:solidFill>
                <a:latin typeface="+mj-lt"/>
              </a:rPr>
              <a:t>hemangioma</a:t>
            </a:r>
            <a:r>
              <a:rPr lang="it-IT" altLang="it-IT" sz="3600" dirty="0">
                <a:solidFill>
                  <a:schemeClr val="bg1"/>
                </a:solidFill>
                <a:latin typeface="+mj-lt"/>
              </a:rPr>
              <a:t>)</a:t>
            </a:r>
            <a:endParaRPr lang="en-GB" altLang="it-IT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reccia a destra 3"/>
          <p:cNvSpPr/>
          <p:nvPr/>
        </p:nvSpPr>
        <p:spPr bwMode="auto">
          <a:xfrm>
            <a:off x="179512" y="5301208"/>
            <a:ext cx="792088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-227013" y="44450"/>
            <a:ext cx="9623426" cy="8651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Neoplasie: alterazioni della differenziazione</a:t>
            </a:r>
          </a:p>
        </p:txBody>
      </p:sp>
      <p:sp>
        <p:nvSpPr>
          <p:cNvPr id="62467" name="Line 19"/>
          <p:cNvSpPr>
            <a:spLocks noChangeShapeType="1"/>
          </p:cNvSpPr>
          <p:nvPr/>
        </p:nvSpPr>
        <p:spPr bwMode="auto">
          <a:xfrm>
            <a:off x="2413000" y="2565400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2468" name="Line 15"/>
          <p:cNvSpPr>
            <a:spLocks noChangeShapeType="1"/>
          </p:cNvSpPr>
          <p:nvPr/>
        </p:nvSpPr>
        <p:spPr bwMode="auto">
          <a:xfrm>
            <a:off x="2413000" y="4652963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796136" y="4076700"/>
            <a:ext cx="1460500" cy="504825"/>
            <a:chOff x="6084888" y="4076700"/>
            <a:chExt cx="1460500" cy="504825"/>
          </a:xfrm>
        </p:grpSpPr>
        <p:sp>
          <p:nvSpPr>
            <p:cNvPr id="62469" name="Line 17"/>
            <p:cNvSpPr>
              <a:spLocks noChangeShapeType="1"/>
            </p:cNvSpPr>
            <p:nvPr/>
          </p:nvSpPr>
          <p:spPr bwMode="auto">
            <a:xfrm flipH="1">
              <a:off x="6156325" y="4076700"/>
              <a:ext cx="1346200" cy="5048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2470" name="Line 18"/>
            <p:cNvSpPr>
              <a:spLocks noChangeShapeType="1"/>
            </p:cNvSpPr>
            <p:nvPr/>
          </p:nvSpPr>
          <p:spPr bwMode="auto">
            <a:xfrm>
              <a:off x="6084888" y="4094163"/>
              <a:ext cx="1460500" cy="48736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2471" name="Line 16"/>
          <p:cNvSpPr>
            <a:spLocks noChangeShapeType="1"/>
          </p:cNvSpPr>
          <p:nvPr/>
        </p:nvSpPr>
        <p:spPr bwMode="auto">
          <a:xfrm>
            <a:off x="6516688" y="4652963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2472" name="Line 20"/>
          <p:cNvSpPr>
            <a:spLocks noChangeShapeType="1"/>
          </p:cNvSpPr>
          <p:nvPr/>
        </p:nvSpPr>
        <p:spPr bwMode="auto">
          <a:xfrm>
            <a:off x="6445250" y="2565400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3497" name="Rectangle 21"/>
          <p:cNvSpPr>
            <a:spLocks noChangeArrowheads="1"/>
          </p:cNvSpPr>
          <p:nvPr/>
        </p:nvSpPr>
        <p:spPr bwMode="auto">
          <a:xfrm>
            <a:off x="1692275" y="1341438"/>
            <a:ext cx="5472113" cy="1076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CELLULE IMMATURE</a:t>
            </a: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(simil staminali)</a:t>
            </a:r>
          </a:p>
        </p:txBody>
      </p:sp>
      <p:sp>
        <p:nvSpPr>
          <p:cNvPr id="63498" name="Rectangle 23"/>
          <p:cNvSpPr>
            <a:spLocks noChangeArrowheads="1"/>
          </p:cNvSpPr>
          <p:nvPr/>
        </p:nvSpPr>
        <p:spPr bwMode="auto">
          <a:xfrm>
            <a:off x="612775" y="3240256"/>
            <a:ext cx="73196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proliferazione +		  proliferazione</a:t>
            </a:r>
            <a:endParaRPr kumimoji="0" lang="it-IT" altLang="it-IT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3499" name="Rectangle 24"/>
          <p:cNvSpPr>
            <a:spLocks noChangeArrowheads="1"/>
          </p:cNvSpPr>
          <p:nvPr/>
        </p:nvSpPr>
        <p:spPr bwMode="auto">
          <a:xfrm>
            <a:off x="179512" y="4028405"/>
            <a:ext cx="8820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       </a:t>
            </a: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differenziazione</a:t>
            </a: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		   </a:t>
            </a: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differenziazione</a:t>
            </a:r>
            <a:endParaRPr kumimoji="0" lang="it-IT" altLang="it-IT" sz="3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NEOPLASIA </a:t>
            </a:r>
            <a:r>
              <a:rPr kumimoji="0" lang="it-IT" altLang="it-IT" sz="3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BENIGNA</a:t>
            </a:r>
            <a:r>
              <a:rPr kumimoji="0" lang="it-IT" alt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   NEOPLASIA </a:t>
            </a:r>
            <a:r>
              <a:rPr kumimoji="0" lang="it-IT" altLang="it-IT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MALIGNA</a:t>
            </a:r>
            <a:endParaRPr kumimoji="0" lang="it-IT" altLang="it-IT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5496" y="3550364"/>
            <a:ext cx="9073008" cy="304698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 </a:t>
            </a:r>
            <a:r>
              <a:rPr kumimoji="0" lang="it-IT" altLang="it-IT" sz="32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grado di differenziazione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delle neoplasie è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molto variabile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ci sono esempi di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tumori benigni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del tutto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simili a iperplasie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e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cancri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popolati da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cellule completamente diverse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quelle del tessuto in cui la neoplasia ha avuto origine</a:t>
            </a:r>
          </a:p>
        </p:txBody>
      </p:sp>
    </p:spTree>
    <p:extLst>
      <p:ext uri="{BB962C8B-B14F-4D97-AF65-F5344CB8AC3E}">
        <p14:creationId xmlns:p14="http://schemas.microsoft.com/office/powerpoint/2010/main" val="40920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normal smooth muscl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" y="116632"/>
            <a:ext cx="5262297" cy="3938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ntranet.tdmu.edu.ua/data/kafedra/internal/i_nurse/classes_stud/rn-bsn%20program/full%20time%20study/first%20year/pathological%20anatomy/03_General%20morph.%20%20of%20tumor..files/image01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colorTemperature colorTemp="11500"/>
                    </a14:imgEffect>
                    <a14:imgEffect>
                      <a14:saturation sat="82000"/>
                    </a14:imgEffect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6"/>
            <a:ext cx="6048672" cy="3960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44624"/>
            <a:ext cx="4392488" cy="1143000"/>
          </a:xfrm>
          <a:solidFill>
            <a:schemeClr val="bg1"/>
          </a:solidFill>
        </p:spPr>
        <p:txBody>
          <a:bodyPr/>
          <a:lstStyle/>
          <a:p>
            <a:r>
              <a:rPr lang="it-IT" sz="3200">
                <a:solidFill>
                  <a:schemeClr val="tx1"/>
                </a:solidFill>
              </a:rPr>
              <a:t>Normal smooth muscle</a:t>
            </a:r>
            <a:br>
              <a:rPr lang="it-IT" sz="3200">
                <a:solidFill>
                  <a:schemeClr val="tx1"/>
                </a:solidFill>
              </a:rPr>
            </a:br>
            <a:r>
              <a:rPr lang="it-IT" sz="3200" i="1">
                <a:solidFill>
                  <a:schemeClr val="tx1"/>
                </a:solidFill>
              </a:rPr>
              <a:t>vs</a:t>
            </a:r>
            <a:r>
              <a:rPr lang="it-IT" sz="3200">
                <a:solidFill>
                  <a:schemeClr val="tx1"/>
                </a:solidFill>
              </a:rPr>
              <a:t> </a:t>
            </a:r>
            <a:r>
              <a:rPr lang="it-IT" sz="3200" b="1">
                <a:solidFill>
                  <a:srgbClr val="FF0000"/>
                </a:solidFill>
              </a:rPr>
              <a:t>benign neoplasm </a:t>
            </a:r>
          </a:p>
        </p:txBody>
      </p:sp>
      <p:sp>
        <p:nvSpPr>
          <p:cNvPr id="3" name="Freccia in giù 2"/>
          <p:cNvSpPr/>
          <p:nvPr/>
        </p:nvSpPr>
        <p:spPr bwMode="auto">
          <a:xfrm>
            <a:off x="7020272" y="1124744"/>
            <a:ext cx="504056" cy="158417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Freccia in giù 5"/>
          <p:cNvSpPr/>
          <p:nvPr/>
        </p:nvSpPr>
        <p:spPr bwMode="auto">
          <a:xfrm rot="5400000">
            <a:off x="4211960" y="116632"/>
            <a:ext cx="387660" cy="53167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7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1916832"/>
            <a:ext cx="4042792" cy="562074"/>
          </a:xfrm>
        </p:spPr>
        <p:txBody>
          <a:bodyPr/>
          <a:lstStyle/>
          <a:p>
            <a:r>
              <a:rPr lang="it-IT" sz="3600">
                <a:solidFill>
                  <a:srgbClr val="FFFF00"/>
                </a:solidFill>
              </a:rPr>
              <a:t>Carcinoma epatico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6962" y="260648"/>
            <a:ext cx="4211960" cy="3158970"/>
            <a:chOff x="4788024" y="3573016"/>
            <a:chExt cx="4211960" cy="3158970"/>
          </a:xfrm>
        </p:grpSpPr>
        <p:pic>
          <p:nvPicPr>
            <p:cNvPr id="1030" name="Picture 6" descr="Risultati immagini per normal hepatocyt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573016"/>
              <a:ext cx="4211960" cy="315897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4850961" y="6237312"/>
              <a:ext cx="2241319" cy="4308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epatociti normali</a:t>
              </a:r>
            </a:p>
          </p:txBody>
        </p:sp>
      </p:grpSp>
      <p:pic>
        <p:nvPicPr>
          <p:cNvPr id="1028" name="Picture 4" descr="http://www.cytojournal.com/articles/2011/8/1/images/CytoJournal_2011_8_1_2_76495_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41" y="2544306"/>
            <a:ext cx="5996955" cy="4197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30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44103"/>
            <a:ext cx="9324975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Neoplasie: alterazioni della differenziazione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1340768"/>
            <a:ext cx="9178926" cy="4896544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FF00"/>
                </a:solidFill>
              </a:rPr>
              <a:t>ANAPLASIA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>
                <a:solidFill>
                  <a:schemeClr val="bg1"/>
                </a:solidFill>
              </a:rPr>
              <a:t>= mancata differenziazione</a:t>
            </a:r>
          </a:p>
          <a:p>
            <a:pPr algn="just" eaLnBrk="1" hangingPunct="1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	caratterizzata da alterazioni </a:t>
            </a:r>
            <a:r>
              <a:rPr lang="it-IT" altLang="it-IT">
                <a:solidFill>
                  <a:srgbClr val="FFFF00"/>
                </a:solidFill>
              </a:rPr>
              <a:t>morfologico-funzionali</a:t>
            </a:r>
            <a:r>
              <a:rPr lang="it-IT" altLang="it-IT">
                <a:solidFill>
                  <a:schemeClr val="bg1"/>
                </a:solidFill>
              </a:rPr>
              <a:t> proprie delle cellule neoplastiche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 b="1">
                <a:solidFill>
                  <a:srgbClr val="FFFF00"/>
                </a:solidFill>
              </a:rPr>
              <a:t>maligne</a:t>
            </a:r>
          </a:p>
          <a:p>
            <a:pPr algn="just" eaLnBrk="1" hangingPunct="1">
              <a:buFontTx/>
              <a:buNone/>
            </a:pPr>
            <a:endParaRPr lang="it-IT" altLang="it-IT" sz="1800" b="1">
              <a:solidFill>
                <a:schemeClr val="bg1"/>
              </a:solidFill>
            </a:endParaRPr>
          </a:p>
          <a:p>
            <a:pPr algn="just" eaLnBrk="1" hangingPunct="1">
              <a:buFontTx/>
              <a:buNone/>
            </a:pPr>
            <a:endParaRPr lang="it-IT" altLang="it-IT" sz="1050" b="1">
              <a:solidFill>
                <a:schemeClr val="bg1"/>
              </a:solidFill>
            </a:endParaRPr>
          </a:p>
          <a:p>
            <a:pPr algn="just" eaLnBrk="1" hangingPunct="1"/>
            <a:r>
              <a:rPr lang="it-IT" altLang="it-IT">
                <a:solidFill>
                  <a:schemeClr val="bg1"/>
                </a:solidFill>
              </a:rPr>
              <a:t>Il </a:t>
            </a:r>
            <a:r>
              <a:rPr lang="it-IT" altLang="it-IT" b="1">
                <a:solidFill>
                  <a:schemeClr val="bg1"/>
                </a:solidFill>
              </a:rPr>
              <a:t>grado di anaplasia</a:t>
            </a:r>
            <a:r>
              <a:rPr lang="it-IT" altLang="it-IT">
                <a:solidFill>
                  <a:schemeClr val="bg1"/>
                </a:solidFill>
              </a:rPr>
              <a:t> raggiunto dalle cellule neoplastiche rende conto del loro comportamento anomalo e si accompagna generalmente a prognosi infausta</a:t>
            </a:r>
          </a:p>
        </p:txBody>
      </p:sp>
    </p:spTree>
    <p:extLst>
      <p:ext uri="{BB962C8B-B14F-4D97-AF65-F5344CB8AC3E}">
        <p14:creationId xmlns:p14="http://schemas.microsoft.com/office/powerpoint/2010/main" val="8394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4624"/>
            <a:ext cx="8713788" cy="4392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sz="3600">
                <a:solidFill>
                  <a:schemeClr val="bg1"/>
                </a:solidFill>
              </a:rPr>
              <a:t>Esempi di </a:t>
            </a:r>
            <a:r>
              <a:rPr lang="it-IT" altLang="it-IT" sz="3600">
                <a:solidFill>
                  <a:srgbClr val="FFFF00"/>
                </a:solidFill>
              </a:rPr>
              <a:t>anaplasia morfologica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800">
                <a:solidFill>
                  <a:schemeClr val="bg1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pleomorfismo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cellule giganti mono/plurinucleate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200">
                <a:solidFill>
                  <a:schemeClr val="bg1"/>
                </a:solidFill>
              </a:rPr>
              <a:t> aumentato rapporto N:C 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anomalie morfologiche nucleari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mitosi numerose ed anomale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200">
                <a:solidFill>
                  <a:schemeClr val="bg1"/>
                </a:solidFill>
              </a:rPr>
              <a:t> perdita di strutture specializzate</a:t>
            </a:r>
          </a:p>
        </p:txBody>
      </p:sp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107505" y="4279155"/>
            <a:ext cx="8928992" cy="24622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L’analisi citologica permette il riconoscimento di una o più alterazioni cellulari</a:t>
            </a:r>
          </a:p>
          <a:p>
            <a:pPr marL="457200" marR="0" lvl="0" indent="-457200" algn="just" defTabSz="914400" rtl="0" eaLnBrk="1" fontAlgn="base" latinLnBrk="0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E’ utilizzata a scopo diagnostico per l’identificazione e la classificazione delle neoplasie</a:t>
            </a:r>
          </a:p>
          <a:p>
            <a:pPr marL="457200" marR="0" lvl="0" indent="-457200" algn="just" defTabSz="914400" rtl="0" eaLnBrk="1" fontAlgn="base" latinLnBrk="0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Affiancata dal «profiling» molecolare, fornisce indicazioni sulla terapia  </a:t>
            </a:r>
          </a:p>
        </p:txBody>
      </p:sp>
    </p:spTree>
    <p:extLst>
      <p:ext uri="{BB962C8B-B14F-4D97-AF65-F5344CB8AC3E}">
        <p14:creationId xmlns:p14="http://schemas.microsoft.com/office/powerpoint/2010/main" val="74472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144463" y="-100013"/>
            <a:ext cx="9469438" cy="72072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it-IT" sz="3800">
                <a:solidFill>
                  <a:schemeClr val="bg1"/>
                </a:solidFill>
              </a:rPr>
              <a:t>Pleomorfismo: forma e dimensioni variabili</a:t>
            </a:r>
          </a:p>
        </p:txBody>
      </p:sp>
      <p:pic>
        <p:nvPicPr>
          <p:cNvPr id="70659" name="Picture 3" descr="S01871-007-f00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22488"/>
            <a:ext cx="6696075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CasellaDiTesto 1"/>
          <p:cNvSpPr txBox="1">
            <a:spLocks noChangeArrowheads="1"/>
          </p:cNvSpPr>
          <p:nvPr/>
        </p:nvSpPr>
        <p:spPr bwMode="auto">
          <a:xfrm>
            <a:off x="0" y="6351588"/>
            <a:ext cx="9139238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Tumore fortemente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anaplastico</a:t>
            </a: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del tessuto muscolare scheletrico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040883" y="522467"/>
            <a:ext cx="4026347" cy="3194565"/>
            <a:chOff x="5040883" y="522467"/>
            <a:chExt cx="4026347" cy="3194565"/>
          </a:xfrm>
        </p:grpSpPr>
        <p:pic>
          <p:nvPicPr>
            <p:cNvPr id="2050" name="Picture 2" descr="https://embryology.med.unsw.edu.au/embryology/images/0/08/Skeletal_muscle_histology_0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22467"/>
              <a:ext cx="3991174" cy="31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/>
            <p:cNvSpPr txBox="1">
              <a:spLocks noChangeArrowheads="1"/>
            </p:cNvSpPr>
            <p:nvPr/>
          </p:nvSpPr>
          <p:spPr bwMode="auto">
            <a:xfrm>
              <a:off x="5040883" y="3270944"/>
              <a:ext cx="4026347" cy="4460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tessuto m. scheletrico normale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2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15900" y="-99392"/>
            <a:ext cx="9612313" cy="648693"/>
          </a:xfrm>
        </p:spPr>
        <p:txBody>
          <a:bodyPr/>
          <a:lstStyle/>
          <a:p>
            <a:pPr>
              <a:defRPr/>
            </a:pPr>
            <a:r>
              <a:rPr lang="it-IT" altLang="it-IT" sz="3600">
                <a:solidFill>
                  <a:srgbClr val="FFFF00"/>
                </a:solidFill>
              </a:rPr>
              <a:t>Esempi di anaplasia </a:t>
            </a:r>
            <a:r>
              <a:rPr lang="it-IT" altLang="it-IT" sz="3600" u="sng">
                <a:solidFill>
                  <a:srgbClr val="FFFF00"/>
                </a:solidFill>
              </a:rPr>
              <a:t>funzionale</a:t>
            </a:r>
            <a:endParaRPr lang="it-IT" altLang="it-IT" sz="36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621482"/>
            <a:ext cx="9252520" cy="4607718"/>
          </a:xfrm>
        </p:spPr>
        <p:txBody>
          <a:bodyPr/>
          <a:lstStyle/>
          <a:p>
            <a:pPr>
              <a:defRPr/>
            </a:pPr>
            <a:r>
              <a:rPr lang="it-IT" altLang="it-IT" sz="3200" u="sng" dirty="0">
                <a:solidFill>
                  <a:srgbClr val="FFFF00"/>
                </a:solidFill>
              </a:rPr>
              <a:t>sintesi</a:t>
            </a:r>
            <a:r>
              <a:rPr lang="it-IT" altLang="it-IT" sz="3200" dirty="0">
                <a:solidFill>
                  <a:srgbClr val="FFFF00"/>
                </a:solidFill>
              </a:rPr>
              <a:t> proteica </a:t>
            </a:r>
            <a:r>
              <a:rPr lang="it-IT" altLang="it-IT" sz="3200" u="sng" dirty="0">
                <a:solidFill>
                  <a:srgbClr val="FFFF00"/>
                </a:solidFill>
              </a:rPr>
              <a:t>inappropriata</a:t>
            </a:r>
          </a:p>
          <a:p>
            <a:pPr marL="222250" lvl="2" indent="0" algn="just">
              <a:buFontTx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</a:rPr>
              <a:t>- </a:t>
            </a:r>
            <a:r>
              <a:rPr lang="it-IT" altLang="it-IT" sz="3000" dirty="0">
                <a:solidFill>
                  <a:schemeClr val="bg1"/>
                </a:solidFill>
              </a:rPr>
              <a:t>in termini </a:t>
            </a:r>
            <a:r>
              <a:rPr lang="it-IT" altLang="it-IT" sz="3000" u="sng" dirty="0">
                <a:solidFill>
                  <a:srgbClr val="00FF00"/>
                </a:solidFill>
              </a:rPr>
              <a:t>quantitativi e qualitativi</a:t>
            </a:r>
            <a:r>
              <a:rPr lang="it-IT" altLang="it-IT" sz="3000" dirty="0">
                <a:solidFill>
                  <a:schemeClr val="bg1"/>
                </a:solidFill>
              </a:rPr>
              <a:t> </a:t>
            </a:r>
            <a:r>
              <a:rPr lang="it-IT" altLang="it-IT" sz="2900" dirty="0">
                <a:solidFill>
                  <a:schemeClr val="bg1"/>
                </a:solidFill>
              </a:rPr>
              <a:t>(per es., abnorme produzione di Ig; mieloma multiplo plasmacellulare)</a:t>
            </a:r>
          </a:p>
          <a:p>
            <a:pPr marL="442913" lvl="2" indent="-220663" algn="just">
              <a:buFontTx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</a:rPr>
              <a:t>- </a:t>
            </a:r>
            <a:r>
              <a:rPr lang="it-IT" altLang="it-IT" sz="3000" dirty="0">
                <a:solidFill>
                  <a:schemeClr val="bg1"/>
                </a:solidFill>
              </a:rPr>
              <a:t>in termini di </a:t>
            </a:r>
            <a:r>
              <a:rPr lang="it-IT" altLang="it-IT" sz="3000" u="sng" dirty="0">
                <a:solidFill>
                  <a:srgbClr val="00FF00"/>
                </a:solidFill>
              </a:rPr>
              <a:t>tempo</a:t>
            </a:r>
            <a:r>
              <a:rPr lang="it-IT" altLang="it-IT" sz="3000" dirty="0">
                <a:solidFill>
                  <a:schemeClr val="bg1"/>
                </a:solidFill>
              </a:rPr>
              <a:t>: produzione di molecole fetali </a:t>
            </a:r>
            <a:r>
              <a:rPr lang="it-IT" altLang="it-IT" sz="2900" dirty="0">
                <a:solidFill>
                  <a:schemeClr val="bg1"/>
                </a:solidFill>
              </a:rPr>
              <a:t>(per es., alfa-</a:t>
            </a:r>
            <a:r>
              <a:rPr lang="it-IT" altLang="it-IT" sz="2900" dirty="0" err="1">
                <a:solidFill>
                  <a:schemeClr val="bg1"/>
                </a:solidFill>
              </a:rPr>
              <a:t>fetoproteina</a:t>
            </a:r>
            <a:r>
              <a:rPr lang="it-IT" altLang="it-IT" sz="2900" dirty="0">
                <a:solidFill>
                  <a:schemeClr val="bg1"/>
                </a:solidFill>
              </a:rPr>
              <a:t>, Ag </a:t>
            </a:r>
            <a:r>
              <a:rPr lang="it-IT" altLang="it-IT" sz="2900" dirty="0" err="1">
                <a:solidFill>
                  <a:schemeClr val="bg1"/>
                </a:solidFill>
              </a:rPr>
              <a:t>carcino</a:t>
            </a:r>
            <a:r>
              <a:rPr lang="it-IT" altLang="it-IT" sz="2900" dirty="0">
                <a:solidFill>
                  <a:schemeClr val="bg1"/>
                </a:solidFill>
              </a:rPr>
              <a:t>-embrionale; marker comuni a molte neoplasie)</a:t>
            </a:r>
            <a:r>
              <a:rPr lang="it-IT" altLang="it-IT" sz="3000" dirty="0">
                <a:solidFill>
                  <a:schemeClr val="bg1"/>
                </a:solidFill>
              </a:rPr>
              <a:t> </a:t>
            </a:r>
          </a:p>
          <a:p>
            <a:pPr marL="442913" lvl="2" indent="-220663" algn="just">
              <a:buFontTx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</a:rPr>
              <a:t>- </a:t>
            </a:r>
            <a:r>
              <a:rPr lang="it-IT" altLang="it-IT" sz="3000" dirty="0">
                <a:solidFill>
                  <a:schemeClr val="bg1"/>
                </a:solidFill>
              </a:rPr>
              <a:t>in termini di </a:t>
            </a:r>
            <a:r>
              <a:rPr lang="it-IT" altLang="it-IT" sz="3000" u="sng" dirty="0">
                <a:solidFill>
                  <a:srgbClr val="00FF00"/>
                </a:solidFill>
              </a:rPr>
              <a:t>sede</a:t>
            </a:r>
            <a:r>
              <a:rPr lang="it-IT" altLang="it-IT" sz="3000" dirty="0">
                <a:solidFill>
                  <a:schemeClr val="bg1"/>
                </a:solidFill>
              </a:rPr>
              <a:t>: produzione ectopica di ormoni </a:t>
            </a:r>
            <a:r>
              <a:rPr lang="it-IT" altLang="it-IT" sz="2900" dirty="0">
                <a:solidFill>
                  <a:schemeClr val="bg1"/>
                </a:solidFill>
              </a:rPr>
              <a:t>(per es., tumori polmonari che secernono ormone   adrenocorticotropo e antidiuretico)</a:t>
            </a:r>
          </a:p>
          <a:p>
            <a:pPr marL="442913" lvl="2" indent="-220663" algn="just">
              <a:buFontTx/>
              <a:buNone/>
              <a:defRPr/>
            </a:pPr>
            <a:endParaRPr lang="it-IT" altLang="it-IT" sz="3200" dirty="0">
              <a:solidFill>
                <a:schemeClr val="bg1"/>
              </a:solidFill>
            </a:endParaRPr>
          </a:p>
          <a:p>
            <a:pPr marL="442913" lvl="2" indent="-220663" algn="just">
              <a:buFontTx/>
              <a:buNone/>
              <a:defRPr/>
            </a:pPr>
            <a:endParaRPr lang="it-IT" altLang="it-IT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496" y="5301208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perdita della capacità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di sintetizzare sostanze specifiche</a:t>
            </a:r>
          </a:p>
        </p:txBody>
      </p:sp>
    </p:spTree>
    <p:extLst>
      <p:ext uri="{BB962C8B-B14F-4D97-AF65-F5344CB8AC3E}">
        <p14:creationId xmlns:p14="http://schemas.microsoft.com/office/powerpoint/2010/main" val="29283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-27384"/>
            <a:ext cx="8964613" cy="136842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it-IT" sz="2800">
                <a:solidFill>
                  <a:schemeClr val="bg1"/>
                </a:solidFill>
              </a:rPr>
              <a:t>	In alcuni epiteli si può mettere in evidenza la </a:t>
            </a:r>
            <a:r>
              <a:rPr lang="en-US" altLang="it-IT" sz="2800" b="1">
                <a:solidFill>
                  <a:srgbClr val="FFFF00"/>
                </a:solidFill>
              </a:rPr>
              <a:t>perdita</a:t>
            </a:r>
            <a:r>
              <a:rPr lang="en-US" altLang="it-IT" sz="2800">
                <a:solidFill>
                  <a:srgbClr val="FFFF00"/>
                </a:solidFill>
              </a:rPr>
              <a:t> della polarità</a:t>
            </a:r>
            <a:r>
              <a:rPr lang="en-US" altLang="it-IT" sz="2800">
                <a:solidFill>
                  <a:schemeClr val="bg1"/>
                </a:solidFill>
              </a:rPr>
              <a:t> delle cellule e/o della </a:t>
            </a:r>
            <a:r>
              <a:rPr lang="en-US" altLang="it-IT" sz="2900">
                <a:solidFill>
                  <a:srgbClr val="FFFF00"/>
                </a:solidFill>
              </a:rPr>
              <a:t>capacità di produrre sostanze specifiche</a:t>
            </a:r>
          </a:p>
          <a:p>
            <a:pPr algn="just" eaLnBrk="1" hangingPunct="1">
              <a:buFontTx/>
              <a:buNone/>
            </a:pPr>
            <a:endParaRPr lang="en-US" altLang="it-IT" sz="2800">
              <a:solidFill>
                <a:schemeClr val="bg1"/>
              </a:solidFill>
            </a:endParaRPr>
          </a:p>
        </p:txBody>
      </p:sp>
      <p:pic>
        <p:nvPicPr>
          <p:cNvPr id="297989" name="Picture 5" descr="colon_ca_progress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425514"/>
            <a:ext cx="8229600" cy="526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37933" y="6279703"/>
            <a:ext cx="87495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Colon:sezione trasversale del dotto di una ghiandola mucipara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531043" y="1988839"/>
            <a:ext cx="3145413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c. epiteliali normali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54566" y="1465620"/>
            <a:ext cx="3985386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c. epiteliali neoplastiche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804248" y="3153162"/>
            <a:ext cx="223224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vacuoli contenenti mucina</a:t>
            </a:r>
          </a:p>
        </p:txBody>
      </p:sp>
      <p:sp>
        <p:nvSpPr>
          <p:cNvPr id="4" name="Freccia angolare in su 3"/>
          <p:cNvSpPr/>
          <p:nvPr/>
        </p:nvSpPr>
        <p:spPr bwMode="auto">
          <a:xfrm rot="5400000">
            <a:off x="1296201" y="2889505"/>
            <a:ext cx="2160240" cy="358909"/>
          </a:xfrm>
          <a:prstGeom prst="bent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 flipH="1" flipV="1">
            <a:off x="5940152" y="3461956"/>
            <a:ext cx="864096" cy="183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 flipH="1">
            <a:off x="5940152" y="3645024"/>
            <a:ext cx="864096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9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313184" y="836712"/>
            <a:ext cx="8579296" cy="1143000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6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Epidemiologia dei tumori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23529" y="2348880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Fornisce notizie 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validate statisticamente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 sono i tipi di tumori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più frequenti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 sono i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più pericolosi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 è l’andamento dell’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incidenza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della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mortalità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 determinati tipi di tumori</a:t>
            </a:r>
          </a:p>
        </p:txBody>
      </p:sp>
    </p:spTree>
    <p:extLst>
      <p:ext uri="{BB962C8B-B14F-4D97-AF65-F5344CB8AC3E}">
        <p14:creationId xmlns:p14="http://schemas.microsoft.com/office/powerpoint/2010/main" val="38646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Neoplasie: epidemiologia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712"/>
            <a:ext cx="8785225" cy="5616624"/>
          </a:xfrm>
        </p:spPr>
        <p:txBody>
          <a:bodyPr/>
          <a:lstStyle/>
          <a:p>
            <a:pPr algn="just"/>
            <a:r>
              <a:rPr lang="en-GB" altLang="it-IT"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Nell’uomo i tumori più frequenti sono quelli che colpiscono cellule labili; seguono quelli derivati da cellule stabili</a:t>
            </a:r>
          </a:p>
          <a:p>
            <a:pPr algn="just"/>
            <a:endParaRPr lang="en-GB" altLang="it-IT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altLang="it-IT"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Cellule capaci di dividersi sono maggiormente suscettibili all’azione dei fattori cancerogeni </a:t>
            </a:r>
          </a:p>
          <a:p>
            <a:pPr marL="0" indent="0" algn="just">
              <a:buNone/>
            </a:pPr>
            <a:endParaRPr lang="en-GB" altLang="it-IT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it-IT"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GB" altLang="it-IT" sz="3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…..ma anche ai farmaci chemoterapici antiblastici</a:t>
            </a:r>
            <a:r>
              <a:rPr lang="en-GB" altLang="it-IT"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it-IT" altLang="it-IT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1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85402"/>
            <a:ext cx="8229600" cy="634082"/>
          </a:xfrm>
        </p:spPr>
        <p:txBody>
          <a:bodyPr/>
          <a:lstStyle/>
          <a:p>
            <a:r>
              <a:rPr lang="it-IT" sz="3600">
                <a:solidFill>
                  <a:srgbClr val="FFFF00"/>
                </a:solidFill>
              </a:rPr>
              <a:t>Hemangioma: benign vascular tumor </a:t>
            </a:r>
          </a:p>
        </p:txBody>
      </p:sp>
      <p:pic>
        <p:nvPicPr>
          <p:cNvPr id="2050" name="Picture 2" descr="Risultati immagini per normal skin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00"/>
                    </a14:imgEffect>
                    <a14:imgEffect>
                      <a14:saturation sat="2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7112"/>
            <a:ext cx="5076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067944" y="2852936"/>
            <a:ext cx="5038725" cy="3810000"/>
            <a:chOff x="4067944" y="3029542"/>
            <a:chExt cx="5038725" cy="3810000"/>
          </a:xfrm>
        </p:grpSpPr>
        <p:pic>
          <p:nvPicPr>
            <p:cNvPr id="4" name="Picture 2" descr="Immagine correla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3029542"/>
              <a:ext cx="50387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4132589" y="6444044"/>
              <a:ext cx="490390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clusters of capillaries at the surface of the skin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251520" y="5147594"/>
            <a:ext cx="3748142" cy="152349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Eziologia: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ipossia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gestazione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dieta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gravidanza ?</a:t>
            </a:r>
          </a:p>
        </p:txBody>
      </p:sp>
    </p:spTree>
    <p:extLst>
      <p:ext uri="{BB962C8B-B14F-4D97-AF65-F5344CB8AC3E}">
        <p14:creationId xmlns:p14="http://schemas.microsoft.com/office/powerpoint/2010/main" val="34060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1196975"/>
            <a:ext cx="9144000" cy="4708525"/>
          </a:xfrm>
        </p:spPr>
        <p:txBody>
          <a:bodyPr/>
          <a:lstStyle/>
          <a:p>
            <a:pPr algn="just"/>
            <a:r>
              <a:rPr lang="it-IT" altLang="it-IT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statistiche sulle morti per cancro indicano che il tasso di mortalità </a:t>
            </a:r>
            <a:r>
              <a:rPr lang="it-IT" altLang="it-IT" sz="38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alcune forme</a:t>
            </a:r>
            <a:r>
              <a:rPr lang="it-IT" altLang="it-IT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neoplasia è mutato significativamente nel corso degli  anni</a:t>
            </a:r>
          </a:p>
          <a:p>
            <a:pPr algn="just"/>
            <a:endParaRPr lang="it-IT" altLang="it-IT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sz="3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spiegazioni plausibili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  <a:noFill/>
          <a:ln/>
        </p:spPr>
        <p:txBody>
          <a:bodyPr/>
          <a:lstStyle/>
          <a:p>
            <a:r>
              <a:rPr lang="it-IT" altLang="it-IT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Neoplasie: epidemiologia</a:t>
            </a:r>
          </a:p>
        </p:txBody>
      </p:sp>
    </p:spTree>
    <p:extLst>
      <p:ext uri="{BB962C8B-B14F-4D97-AF65-F5344CB8AC3E}">
        <p14:creationId xmlns:p14="http://schemas.microsoft.com/office/powerpoint/2010/main" val="396541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360363" y="8037"/>
            <a:ext cx="87836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Annual Cancer Death Rates Among </a:t>
            </a:r>
            <a:r>
              <a:rPr kumimoji="0" lang="en-GB" altLang="it-IT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Males</a:t>
            </a: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Selected Cancers, United States, 1930 to 2004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83568" y="908720"/>
            <a:ext cx="7704137" cy="5875338"/>
            <a:chOff x="827088" y="981075"/>
            <a:chExt cx="7704137" cy="5875338"/>
          </a:xfrm>
        </p:grpSpPr>
        <p:pic>
          <p:nvPicPr>
            <p:cNvPr id="269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981075"/>
              <a:ext cx="7704137" cy="587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547664" y="1052736"/>
              <a:ext cx="7617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♂</a:t>
              </a:r>
            </a:p>
          </p:txBody>
        </p:sp>
      </p:grpSp>
      <p:sp>
        <p:nvSpPr>
          <p:cNvPr id="269316" name="Oval 4"/>
          <p:cNvSpPr>
            <a:spLocks noChangeArrowheads="1"/>
          </p:cNvSpPr>
          <p:nvPr/>
        </p:nvSpPr>
        <p:spPr bwMode="auto">
          <a:xfrm>
            <a:off x="6804248" y="3573016"/>
            <a:ext cx="792162" cy="6477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351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42222" y="856545"/>
            <a:ext cx="7777162" cy="5884823"/>
            <a:chOff x="642222" y="973177"/>
            <a:chExt cx="7777162" cy="5884823"/>
          </a:xfrm>
        </p:grpSpPr>
        <p:pic>
          <p:nvPicPr>
            <p:cNvPr id="2805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22" y="1000125"/>
              <a:ext cx="7777162" cy="585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1187624" y="973177"/>
              <a:ext cx="7617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♀</a:t>
              </a:r>
            </a:p>
          </p:txBody>
        </p:sp>
      </p:grp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109538" y="7938"/>
            <a:ext cx="87836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Annual Cancer Death Rates Among </a:t>
            </a:r>
            <a:r>
              <a:rPr kumimoji="0" lang="en-GB" altLang="it-IT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Females </a:t>
            </a: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Selected Cancers, United States, 1930 to 2004</a:t>
            </a:r>
          </a:p>
        </p:txBody>
      </p:sp>
      <p:sp>
        <p:nvSpPr>
          <p:cNvPr id="280580" name="Oval 4"/>
          <p:cNvSpPr>
            <a:spLocks noChangeArrowheads="1"/>
          </p:cNvSpPr>
          <p:nvPr/>
        </p:nvSpPr>
        <p:spPr bwMode="auto">
          <a:xfrm>
            <a:off x="3924300" y="4797152"/>
            <a:ext cx="719138" cy="576262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0581" name="Oval 5"/>
          <p:cNvSpPr>
            <a:spLocks noChangeArrowheads="1"/>
          </p:cNvSpPr>
          <p:nvPr/>
        </p:nvSpPr>
        <p:spPr bwMode="auto">
          <a:xfrm>
            <a:off x="6588125" y="3429000"/>
            <a:ext cx="1655763" cy="8636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724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  <p:bldP spid="28058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2678"/>
            <a:ext cx="8928992" cy="908050"/>
          </a:xfrm>
        </p:spPr>
        <p:txBody>
          <a:bodyPr/>
          <a:lstStyle/>
          <a:p>
            <a:r>
              <a:rPr lang="en-US" altLang="it-IT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Nicolas Papanicolaou (1883-1962)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4744"/>
            <a:ext cx="701992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6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lideplayer.com/4435461/14/images/13/Normal%20&amp;%20Abnormal%20PAP%20Smear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" y="116632"/>
            <a:ext cx="8905259" cy="66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11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5888"/>
            <a:ext cx="8229600" cy="777875"/>
          </a:xfrm>
        </p:spPr>
        <p:txBody>
          <a:bodyPr/>
          <a:lstStyle/>
          <a:p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HPV-DNA test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713788" cy="4781550"/>
          </a:xfrm>
        </p:spPr>
        <p:txBody>
          <a:bodyPr/>
          <a:lstStyle/>
          <a:p>
            <a:pPr algn="just"/>
            <a:r>
              <a:rPr lang="it-IT" altLang="it-IT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disponibile da alcuni anni un test (</a:t>
            </a:r>
            <a:r>
              <a:rPr lang="it-IT" altLang="it-IT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HPV-DNA test</a:t>
            </a:r>
            <a:r>
              <a:rPr lang="it-IT" altLang="it-IT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grado di evidenziare la presenza di DNA virale</a:t>
            </a:r>
          </a:p>
          <a:p>
            <a:pPr algn="just"/>
            <a:endParaRPr lang="it-IT" altLang="it-IT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Fornisce un indicazione del rischio dello sviluppo di patologie cervicali e di tumori, rilevando i </a:t>
            </a:r>
            <a:r>
              <a:rPr lang="it-IT" altLang="it-IT" sz="36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tipi di HPV ad alto rischio</a:t>
            </a:r>
            <a:r>
              <a:rPr lang="it-IT" altLang="it-IT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punto di vista clinico </a:t>
            </a:r>
          </a:p>
        </p:txBody>
      </p:sp>
    </p:spTree>
    <p:extLst>
      <p:ext uri="{BB962C8B-B14F-4D97-AF65-F5344CB8AC3E}">
        <p14:creationId xmlns:p14="http://schemas.microsoft.com/office/powerpoint/2010/main" val="766672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360363" y="8037"/>
            <a:ext cx="87836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Annual Cancer Death Rates Among </a:t>
            </a:r>
            <a:r>
              <a:rPr kumimoji="0" lang="en-GB" altLang="it-IT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Males</a:t>
            </a:r>
            <a:r>
              <a:rPr kumimoji="0" lang="en-GB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Selected Cancers, United States, 1930 to 2004</a:t>
            </a:r>
          </a:p>
        </p:txBody>
      </p:sp>
      <p:sp>
        <p:nvSpPr>
          <p:cNvPr id="269316" name="Oval 4"/>
          <p:cNvSpPr>
            <a:spLocks noChangeArrowheads="1"/>
          </p:cNvSpPr>
          <p:nvPr/>
        </p:nvSpPr>
        <p:spPr bwMode="auto">
          <a:xfrm>
            <a:off x="6948488" y="3644900"/>
            <a:ext cx="792162" cy="6477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755576" y="908720"/>
            <a:ext cx="7704137" cy="5875338"/>
            <a:chOff x="827088" y="981075"/>
            <a:chExt cx="7704137" cy="5875338"/>
          </a:xfrm>
        </p:grpSpPr>
        <p:pic>
          <p:nvPicPr>
            <p:cNvPr id="269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981075"/>
              <a:ext cx="7704137" cy="587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547664" y="1052736"/>
              <a:ext cx="7617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756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435975" cy="720080"/>
          </a:xfrm>
        </p:spPr>
        <p:txBody>
          <a:bodyPr/>
          <a:lstStyle/>
          <a:p>
            <a:r>
              <a:rPr lang="en-US" altLang="it-IT" sz="3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people survive cancer? </a:t>
            </a:r>
            <a:endParaRPr lang="it-IT" altLang="it-IT" sz="3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0" y="836712"/>
            <a:ext cx="9144000" cy="534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Half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diagnosed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survive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five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ten-year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rate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doubled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the last 30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Breast cancer death rates declined 39% from 1989 to 2015 among women. The progress is attributed to improvements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early detection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Today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out of 10 </a:t>
            </a:r>
            <a:r>
              <a:rPr kumimoji="0" lang="it-IT" altLang="it-IT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children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are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successfully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treated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out of 10 in the 1960s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lang="it-IT" alt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6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4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4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49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4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0845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it-IT">
                <a:solidFill>
                  <a:srgbClr val="FFFF00"/>
                </a:solidFill>
                <a:latin typeface="+mn-lt"/>
              </a:rPr>
              <a:t>Classificazione dei tumori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70000"/>
            <a:ext cx="9144000" cy="5472113"/>
          </a:xfrm>
        </p:spPr>
        <p:txBody>
          <a:bodyPr/>
          <a:lstStyle/>
          <a:p>
            <a:pPr algn="just" eaLnBrk="1" hangingPunct="1"/>
            <a:r>
              <a:rPr lang="en-US" altLang="it-IT" sz="3800" u="sng">
                <a:solidFill>
                  <a:srgbClr val="FFFF00"/>
                </a:solidFill>
              </a:rPr>
              <a:t>Istogenetica</a:t>
            </a:r>
            <a:r>
              <a:rPr lang="en-US" altLang="it-IT" sz="3800">
                <a:solidFill>
                  <a:schemeClr val="bg1"/>
                </a:solidFill>
              </a:rPr>
              <a:t> (in base al tessuto da cui originano)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allo </a:t>
            </a:r>
            <a:r>
              <a:rPr lang="en-US" altLang="it-IT" sz="3800" u="sng">
                <a:solidFill>
                  <a:srgbClr val="FFFF00"/>
                </a:solidFill>
              </a:rPr>
              <a:t>stadio di sviluppo</a:t>
            </a:r>
            <a:r>
              <a:rPr lang="en-US" altLang="it-IT" sz="3800">
                <a:solidFill>
                  <a:schemeClr val="bg1"/>
                </a:solidFill>
              </a:rPr>
              <a:t> (dimensioni, infiltrazione, grado di differenziazione, presenza di metastasi)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 </a:t>
            </a:r>
            <a:r>
              <a:rPr lang="en-US" altLang="it-IT" sz="3800" u="sng">
                <a:solidFill>
                  <a:srgbClr val="FFFF00"/>
                </a:solidFill>
              </a:rPr>
              <a:t>comportamento</a:t>
            </a:r>
            <a:r>
              <a:rPr lang="en-US" altLang="it-IT" sz="3800">
                <a:solidFill>
                  <a:schemeClr val="bg1"/>
                </a:solidFill>
              </a:rPr>
              <a:t> (benigni, maligni)</a:t>
            </a: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>
              <a:buClr>
                <a:schemeClr val="bg1"/>
              </a:buClr>
            </a:pPr>
            <a:endParaRPr lang="en-US" altLang="it-IT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Group 2"/>
          <p:cNvGraphicFramePr>
            <a:graphicFrameLocks noGrp="1"/>
          </p:cNvGraphicFramePr>
          <p:nvPr/>
        </p:nvGraphicFramePr>
        <p:xfrm>
          <a:off x="304800" y="0"/>
          <a:ext cx="8677275" cy="6853238"/>
        </p:xfrm>
        <a:graphic>
          <a:graphicData uri="http://schemas.openxmlformats.org/drawingml/2006/table">
            <a:tbl>
              <a:tblPr/>
              <a:tblGrid>
                <a:gridCol w="289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Tessuto di origine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Benigno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Maligno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0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Mesenchimale/ tessuto connettivo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Fibroma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Lipoma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Condroma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Osteoma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Fibrosarcoma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Liposarcoma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Condrosarcoma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Sarcoma osteogenico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0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Endotelio vascolare/linfatico e tessuti correlati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Emangioma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Linfangioma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Meningioma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Sarcoma sinoviale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Mesotelioma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Meningioma invasivo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Ematopoietico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Leucemie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Linfomi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Muscolare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Leiomioma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Rabdomioma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Leiomiosarcoma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Rabdomiosarcoma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8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Epiteliale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Trofoblasto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Gonadi maschili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 a cellule squamose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Cistadenoma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bronchiale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tubulare renale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epatocellulare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 a cellle di transizione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Mole idatiforme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squamoso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Cistadenocarcinoma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papillare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broncogenico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renale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epatocellulare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a cellule di transizione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Coriocarcinoma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Seminoma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Melanocti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Nevo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Melanoma maligno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07504" y="-3875"/>
            <a:ext cx="9001000" cy="6817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Classificazione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istogenetica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regole generali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Tumori </a:t>
            </a:r>
            <a:r>
              <a:rPr kumimoji="0" lang="it-IT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benigni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tessuti mesenchimali/connettivi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termine identificativo del tessuto di origine + suffisso «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» [per es.,oste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fibr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ecc.]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degli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epiteli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papilloma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degli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epiteli ghiandolari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adenoma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Tumori </a:t>
            </a:r>
            <a:r>
              <a:rPr kumimoji="0" lang="it-IT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maligni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tessuti mesenchimali/connettivi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termine identificativo del tessuto di origine +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sarcoma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degli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epiteli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carcinoma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degli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epiteli ghiandolari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adenocarcinoma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93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5496" y="44624"/>
            <a:ext cx="4824536" cy="3522393"/>
            <a:chOff x="35496" y="44624"/>
            <a:chExt cx="4824536" cy="3522393"/>
          </a:xfrm>
        </p:grpSpPr>
        <p:pic>
          <p:nvPicPr>
            <p:cNvPr id="10246" name="Picture 6" descr="7308sc-fig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bright="5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4624"/>
              <a:ext cx="4824536" cy="352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ccia a sinistra 2"/>
            <p:cNvSpPr/>
            <p:nvPr/>
          </p:nvSpPr>
          <p:spPr bwMode="auto">
            <a:xfrm>
              <a:off x="1475656" y="1268760"/>
              <a:ext cx="432048" cy="216024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0" name="Freccia a sinistra 9"/>
            <p:cNvSpPr/>
            <p:nvPr/>
          </p:nvSpPr>
          <p:spPr bwMode="auto">
            <a:xfrm>
              <a:off x="1835696" y="3212976"/>
              <a:ext cx="432048" cy="216024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824536" y="332656"/>
            <a:ext cx="4283968" cy="1656184"/>
          </a:xfrm>
          <a:ln>
            <a:solidFill>
              <a:schemeClr val="bg1"/>
            </a:solidFill>
          </a:ln>
        </p:spPr>
        <p:txBody>
          <a:bodyPr/>
          <a:lstStyle/>
          <a:p>
            <a:pPr algn="just"/>
            <a:r>
              <a:rPr lang="it-IT" altLang="it-IT" sz="2800">
                <a:solidFill>
                  <a:srgbClr val="FFFF00"/>
                </a:solidFill>
              </a:rPr>
              <a:t>Spontaneous regression </a:t>
            </a:r>
            <a:r>
              <a:rPr lang="it-IT" altLang="it-IT" sz="2800">
                <a:solidFill>
                  <a:schemeClr val="bg1"/>
                </a:solidFill>
              </a:rPr>
              <a:t>of hemangioma</a:t>
            </a:r>
            <a:r>
              <a:rPr lang="it-IT" altLang="it-IT" sz="2800">
                <a:solidFill>
                  <a:srgbClr val="FFFF00"/>
                </a:solidFill>
              </a:rPr>
              <a:t> </a:t>
            </a:r>
            <a:r>
              <a:rPr lang="it-IT" altLang="it-IT" sz="2800">
                <a:solidFill>
                  <a:schemeClr val="bg1"/>
                </a:solidFill>
              </a:rPr>
              <a:t>is often due to massive </a:t>
            </a:r>
            <a:r>
              <a:rPr lang="it-IT" altLang="it-IT" sz="2800">
                <a:solidFill>
                  <a:srgbClr val="FFFF00"/>
                </a:solidFill>
              </a:rPr>
              <a:t>apoptosis</a:t>
            </a:r>
            <a:r>
              <a:rPr lang="it-IT" altLang="it-IT" sz="2800">
                <a:solidFill>
                  <a:schemeClr val="bg1"/>
                </a:solidFill>
              </a:rPr>
              <a:t> of capillary tangles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321496" y="3645024"/>
            <a:ext cx="5715000" cy="3133726"/>
            <a:chOff x="3321496" y="3645024"/>
            <a:chExt cx="5715000" cy="3133726"/>
          </a:xfrm>
        </p:grpSpPr>
        <p:grpSp>
          <p:nvGrpSpPr>
            <p:cNvPr id="11" name="Gruppo 10"/>
            <p:cNvGrpSpPr/>
            <p:nvPr/>
          </p:nvGrpSpPr>
          <p:grpSpPr>
            <a:xfrm>
              <a:off x="3321496" y="3645024"/>
              <a:ext cx="5715000" cy="3133726"/>
              <a:chOff x="3321496" y="3645024"/>
              <a:chExt cx="5715000" cy="3133726"/>
            </a:xfrm>
          </p:grpSpPr>
          <p:pic>
            <p:nvPicPr>
              <p:cNvPr id="4" name="Picture 2" descr="Risultati immagini per hemangioma spontaneous regressi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1496" y="3645024"/>
                <a:ext cx="5715000" cy="3133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ttangolo 1"/>
              <p:cNvSpPr/>
              <p:nvPr/>
            </p:nvSpPr>
            <p:spPr bwMode="auto">
              <a:xfrm rot="513248">
                <a:off x="3419872" y="4785018"/>
                <a:ext cx="1800200" cy="36004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8" name="Rettangolo 7"/>
              <p:cNvSpPr/>
              <p:nvPr/>
            </p:nvSpPr>
            <p:spPr bwMode="auto">
              <a:xfrm>
                <a:off x="6444208" y="4653136"/>
                <a:ext cx="1728192" cy="36004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3347864" y="3645024"/>
                <a:ext cx="113364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5 months</a:t>
                </a: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6300192" y="3645024"/>
                <a:ext cx="94128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3 years</a:t>
                </a:r>
              </a:p>
            </p:txBody>
          </p:sp>
        </p:grpSp>
        <p:sp>
          <p:nvSpPr>
            <p:cNvPr id="6" name="Freccia a destra 5"/>
            <p:cNvSpPr/>
            <p:nvPr/>
          </p:nvSpPr>
          <p:spPr bwMode="auto">
            <a:xfrm>
              <a:off x="3347864" y="5373216"/>
              <a:ext cx="360040" cy="18466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699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63615"/>
            <a:ext cx="5617071" cy="514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545" cy="1511300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</a:pPr>
            <a:r>
              <a:rPr lang="en-US" altLang="it-IT" sz="3400">
                <a:solidFill>
                  <a:schemeClr val="bg1"/>
                </a:solidFill>
                <a:latin typeface="+mn-lt"/>
              </a:rPr>
              <a:t>I tumori sono classificati con modalità convenzionali in base al </a:t>
            </a:r>
            <a:r>
              <a:rPr lang="en-US" altLang="it-IT" sz="3400">
                <a:solidFill>
                  <a:srgbClr val="FFFF00"/>
                </a:solidFill>
                <a:latin typeface="+mn-lt"/>
              </a:rPr>
              <a:t>grado di sviluppo raggiunto</a:t>
            </a:r>
            <a:r>
              <a:rPr lang="en-US" altLang="it-IT" sz="340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it-IT" sz="3400">
                <a:solidFill>
                  <a:srgbClr val="FFFF00"/>
                </a:solidFill>
                <a:latin typeface="+mn-lt"/>
              </a:rPr>
              <a:t>stadiazione</a:t>
            </a:r>
            <a:r>
              <a:rPr lang="en-US" altLang="it-IT" sz="34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3400">
                <a:solidFill>
                  <a:schemeClr val="bg1"/>
                </a:solidFill>
                <a:latin typeface="+mn-lt"/>
              </a:rPr>
              <a:t>dei tumori)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4925" y="2139950"/>
            <a:ext cx="388900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Classificazione TNM</a:t>
            </a:r>
            <a:endParaRPr kumimoji="0" lang="it-IT" altLang="it-IT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7829" name="CasellaDiTesto 1"/>
          <p:cNvSpPr txBox="1">
            <a:spLocks noChangeArrowheads="1"/>
          </p:cNvSpPr>
          <p:nvPr/>
        </p:nvSpPr>
        <p:spPr bwMode="auto">
          <a:xfrm>
            <a:off x="34925" y="3402866"/>
            <a:ext cx="3889003" cy="13388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</a:t>
            </a: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tumor dimension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</a:t>
            </a: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nodes involvement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</a:t>
            </a: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metastasis</a:t>
            </a:r>
          </a:p>
        </p:txBody>
      </p:sp>
    </p:spTree>
    <p:extLst>
      <p:ext uri="{BB962C8B-B14F-4D97-AF65-F5344CB8AC3E}">
        <p14:creationId xmlns:p14="http://schemas.microsoft.com/office/powerpoint/2010/main" val="28338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nimBg="1"/>
      <p:bldP spid="778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Group 2"/>
          <p:cNvGraphicFramePr>
            <a:graphicFrameLocks noGrp="1"/>
          </p:cNvGraphicFramePr>
          <p:nvPr>
            <p:extLst/>
          </p:nvPr>
        </p:nvGraphicFramePr>
        <p:xfrm>
          <a:off x="323850" y="261066"/>
          <a:ext cx="8496300" cy="6264278"/>
        </p:xfrm>
        <a:graphic>
          <a:graphicData uri="http://schemas.openxmlformats.org/drawingml/2006/table">
            <a:tbl>
              <a:tblPr/>
              <a:tblGrid>
                <a:gridCol w="1239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6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9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Stadiazione dei tumori</a:t>
                      </a:r>
                      <a:endParaRPr kumimoji="0" lang="en-US" altLang="it-IT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Stadio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Definizione 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Tis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 situ, non-invasivo (confinato all’epitelio)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Piccolo, minimamente invasivo nel sito originario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T2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Più grande, maggiore invasività nell’organo di origine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Maggiori dimensioni e/o invasivo oltre i margini dell’organo di origine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T4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Molto grande e/o molto invasivo, diffusione in organi adiacenti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N0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Non coinvolgimento linfonodi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Coinvolgimento linfonodi regionali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N2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Ampio coinvolgimento linfonodi regionali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N3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Coinvolgimento linfonodi più distanti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metastasi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Metastasi presenti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11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884" y="-27384"/>
            <a:ext cx="8964612" cy="936104"/>
          </a:xfrm>
        </p:spPr>
        <p:txBody>
          <a:bodyPr/>
          <a:lstStyle/>
          <a:p>
            <a:pPr algn="just" eaLnBrk="1" hangingPunct="1"/>
            <a:r>
              <a:rPr lang="en-US" altLang="it-IT" sz="2800">
                <a:solidFill>
                  <a:schemeClr val="bg1"/>
                </a:solidFill>
                <a:latin typeface="+mn-lt"/>
              </a:rPr>
              <a:t>Le neoplasie sono convenzionalmente classificate anche in base al </a:t>
            </a:r>
            <a:r>
              <a:rPr lang="en-US" altLang="it-IT" sz="2800">
                <a:solidFill>
                  <a:srgbClr val="FFFF00"/>
                </a:solidFill>
                <a:latin typeface="+mn-lt"/>
              </a:rPr>
              <a:t>grado di differenziazione</a:t>
            </a:r>
            <a:r>
              <a:rPr lang="en-US" altLang="it-IT" sz="280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it-IT" sz="2800">
                <a:solidFill>
                  <a:srgbClr val="FFFF00"/>
                </a:solidFill>
                <a:latin typeface="+mn-lt"/>
              </a:rPr>
              <a:t>grading)</a:t>
            </a:r>
            <a:endParaRPr lang="en-US" altLang="it-IT" sz="28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 descr="Risultati immagini per grading tumo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595312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7" name="Group 19"/>
          <p:cNvGraphicFramePr>
            <a:graphicFrameLocks noGrp="1"/>
          </p:cNvGraphicFramePr>
          <p:nvPr>
            <p:extLst/>
          </p:nvPr>
        </p:nvGraphicFramePr>
        <p:xfrm>
          <a:off x="4535611" y="4416282"/>
          <a:ext cx="4572893" cy="2397094"/>
        </p:xfrm>
        <a:graphic>
          <a:graphicData uri="http://schemas.openxmlformats.org/drawingml/2006/table">
            <a:tbl>
              <a:tblPr/>
              <a:tblGrid>
                <a:gridCol w="58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Ben differenziato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Moderatamente differenziato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Scarsamente differenziato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IV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0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Anaplastico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Fortemente anaplastico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914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it-IT">
                <a:solidFill>
                  <a:srgbClr val="FFFF00"/>
                </a:solidFill>
                <a:latin typeface="+mn-lt"/>
              </a:rPr>
              <a:t>Classificazione dei tumori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70000"/>
            <a:ext cx="9144000" cy="5472113"/>
          </a:xfrm>
        </p:spPr>
        <p:txBody>
          <a:bodyPr/>
          <a:lstStyle/>
          <a:p>
            <a:pPr algn="just" eaLnBrk="1" hangingPunct="1"/>
            <a:r>
              <a:rPr lang="en-US" altLang="it-IT" sz="3800" u="sng">
                <a:solidFill>
                  <a:schemeClr val="accent2"/>
                </a:solidFill>
              </a:rPr>
              <a:t>Istogenetica</a:t>
            </a:r>
            <a:r>
              <a:rPr lang="en-US" altLang="it-IT" sz="3800">
                <a:solidFill>
                  <a:schemeClr val="accent2"/>
                </a:solidFill>
              </a:rPr>
              <a:t> (in base al tessuto da cui originano) </a:t>
            </a:r>
          </a:p>
          <a:p>
            <a:pPr algn="just" eaLnBrk="1" hangingPunct="1"/>
            <a:endParaRPr lang="en-US" altLang="it-IT" sz="1800">
              <a:solidFill>
                <a:schemeClr val="accent2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accent2"/>
                </a:solidFill>
              </a:rPr>
              <a:t>In base allo </a:t>
            </a:r>
            <a:r>
              <a:rPr lang="en-US" altLang="it-IT" sz="3800" u="sng">
                <a:solidFill>
                  <a:schemeClr val="accent2"/>
                </a:solidFill>
              </a:rPr>
              <a:t>stadio di sviluppo</a:t>
            </a:r>
            <a:r>
              <a:rPr lang="en-US" altLang="it-IT" sz="3800">
                <a:solidFill>
                  <a:schemeClr val="accent2"/>
                </a:solidFill>
              </a:rPr>
              <a:t> (dimensioni, infiltrazione, grado di differenziazione, presenza di metastasi)</a:t>
            </a:r>
            <a:r>
              <a:rPr lang="en-US" altLang="it-IT" sz="3800">
                <a:solidFill>
                  <a:schemeClr val="bg1"/>
                </a:solidFill>
              </a:rPr>
              <a:t>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 </a:t>
            </a:r>
            <a:r>
              <a:rPr lang="en-US" altLang="it-IT" sz="3800" u="sng">
                <a:solidFill>
                  <a:srgbClr val="FFFF00"/>
                </a:solidFill>
              </a:rPr>
              <a:t>comportamento</a:t>
            </a:r>
            <a:r>
              <a:rPr lang="en-US" altLang="it-IT" sz="3800">
                <a:solidFill>
                  <a:schemeClr val="bg1"/>
                </a:solidFill>
              </a:rPr>
              <a:t> (benigni, maligni)</a:t>
            </a: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>
              <a:buClr>
                <a:schemeClr val="bg1"/>
              </a:buClr>
            </a:pPr>
            <a:endParaRPr lang="en-US" altLang="it-IT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17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899096" y="-26988"/>
            <a:ext cx="7129288" cy="649288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 Principali differenze tra tumori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1628800"/>
            <a:ext cx="4464496" cy="4814589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lenta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Incapsulati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espansiva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Ben differenziati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Angiogenesi (-/+)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Metastasi assenti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Recidive rare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Effetti locali</a:t>
            </a:r>
          </a:p>
          <a:p>
            <a:pPr eaLnBrk="1" hangingPunct="1">
              <a:buFontTx/>
              <a:buNone/>
            </a:pPr>
            <a:endParaRPr lang="it-IT" altLang="it-IT" sz="3200">
              <a:solidFill>
                <a:schemeClr val="bg1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62138"/>
            <a:ext cx="4716016" cy="4637236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rapida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Non incapsulati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infiltrativa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Poco differenziati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Angiogenesi marcata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Metastasi possibili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Recidive frequenti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Effetti locali e sistemici</a:t>
            </a: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395536" y="764704"/>
            <a:ext cx="2665412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BENIGNI</a:t>
            </a:r>
          </a:p>
        </p:txBody>
      </p:sp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5362971" y="764704"/>
            <a:ext cx="266541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MALIGNI</a:t>
            </a:r>
          </a:p>
        </p:txBody>
      </p:sp>
    </p:spTree>
    <p:extLst>
      <p:ext uri="{BB962C8B-B14F-4D97-AF65-F5344CB8AC3E}">
        <p14:creationId xmlns:p14="http://schemas.microsoft.com/office/powerpoint/2010/main" val="31621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7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31148" cy="580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495" y="-27384"/>
            <a:ext cx="90730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Confronto tra un tumore benigno ed uno maligno della muscolatura liscia della parete uterina (miometrio)</a:t>
            </a:r>
          </a:p>
        </p:txBody>
      </p:sp>
    </p:spTree>
    <p:extLst>
      <p:ext uri="{BB962C8B-B14F-4D97-AF65-F5344CB8AC3E}">
        <p14:creationId xmlns:p14="http://schemas.microsoft.com/office/powerpoint/2010/main" val="3708139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slideplayer.com/13/4133246/slides/slide_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2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013"/>
            <a:ext cx="8820472" cy="66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 bwMode="auto">
          <a:xfrm>
            <a:off x="4932040" y="4149080"/>
            <a:ext cx="1584176" cy="115212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Ovale 3"/>
          <p:cNvSpPr/>
          <p:nvPr/>
        </p:nvSpPr>
        <p:spPr bwMode="auto">
          <a:xfrm rot="1552734">
            <a:off x="2378586" y="1728998"/>
            <a:ext cx="1304599" cy="807638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4932040" y="1628800"/>
            <a:ext cx="2520280" cy="252028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6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8667" y="44986"/>
            <a:ext cx="6696075" cy="4781550"/>
            <a:chOff x="28667" y="44986"/>
            <a:chExt cx="6696075" cy="47815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7" y="44986"/>
              <a:ext cx="6696075" cy="478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5496" y="4292594"/>
              <a:ext cx="3874632" cy="4924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leucemia mieloide acuta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799649" y="2264257"/>
            <a:ext cx="6308855" cy="4549119"/>
            <a:chOff x="479212" y="131072"/>
            <a:chExt cx="8412641" cy="6368421"/>
          </a:xfrm>
        </p:grpSpPr>
        <p:pic>
          <p:nvPicPr>
            <p:cNvPr id="8499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480" y="131072"/>
              <a:ext cx="6529373" cy="6368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79212" y="5792450"/>
              <a:ext cx="8412641" cy="689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mieloblasti nel sangue midollare normale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2195736" y="56818"/>
            <a:ext cx="6912768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Blocco della differenziazione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l’arresto della maturazione deriva da una mutazione (traslocazione) di geni che regolano la differenziazione</a:t>
            </a: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8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72355" y="44624"/>
            <a:ext cx="7019925" cy="4953000"/>
            <a:chOff x="130911" y="-16605"/>
            <a:chExt cx="7019925" cy="4953000"/>
          </a:xfrm>
        </p:grpSpPr>
        <p:pic>
          <p:nvPicPr>
            <p:cNvPr id="8601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11" y="-16605"/>
              <a:ext cx="7019925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19" name="Text Box 5"/>
            <p:cNvSpPr txBox="1">
              <a:spLocks noChangeArrowheads="1"/>
            </p:cNvSpPr>
            <p:nvPr/>
          </p:nvSpPr>
          <p:spPr bwMode="auto">
            <a:xfrm>
              <a:off x="3060180" y="4387496"/>
              <a:ext cx="4032100" cy="4924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leucemia mieloide cronica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699792" y="3456382"/>
            <a:ext cx="6444208" cy="3356994"/>
            <a:chOff x="1068407" y="2243138"/>
            <a:chExt cx="8075593" cy="4614862"/>
          </a:xfrm>
        </p:grpSpPr>
        <p:pic>
          <p:nvPicPr>
            <p:cNvPr id="24986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243138"/>
              <a:ext cx="6875462" cy="461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9864" name="Text Box 8"/>
            <p:cNvSpPr txBox="1">
              <a:spLocks noChangeArrowheads="1"/>
            </p:cNvSpPr>
            <p:nvPr/>
          </p:nvSpPr>
          <p:spPr bwMode="auto">
            <a:xfrm>
              <a:off x="1068407" y="5581002"/>
              <a:ext cx="8004154" cy="12269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citotipi prossimi alla maturazione (mielociti e metamielociti) nel sangue midollare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5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Neoplasia: irreversible ?</a:t>
            </a:r>
          </a:p>
        </p:txBody>
      </p:sp>
      <p:sp>
        <p:nvSpPr>
          <p:cNvPr id="9220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-36066" y="1052736"/>
            <a:ext cx="9216578" cy="4824536"/>
          </a:xfrm>
          <a:noFill/>
          <a:ln/>
        </p:spPr>
        <p:txBody>
          <a:bodyPr/>
          <a:lstStyle/>
          <a:p>
            <a:pPr marL="87313" lvl="1" indent="0" algn="just">
              <a:buFontTx/>
              <a:buNone/>
            </a:pPr>
            <a:r>
              <a:rPr lang="it-IT" altLang="it-IT" sz="3200">
                <a:solidFill>
                  <a:schemeClr val="bg1"/>
                </a:solidFill>
                <a:latin typeface="+mj-lt"/>
              </a:rPr>
              <a:t>Proposed mechanisms of tumor </a:t>
            </a:r>
            <a:r>
              <a:rPr lang="it-IT" altLang="it-IT" sz="3200">
                <a:solidFill>
                  <a:srgbClr val="FFFF00"/>
                </a:solidFill>
                <a:latin typeface="+mj-lt"/>
              </a:rPr>
              <a:t>spontaneous regression </a:t>
            </a:r>
            <a:r>
              <a:rPr lang="it-IT" altLang="it-IT" sz="3200">
                <a:solidFill>
                  <a:schemeClr val="bg1"/>
                </a:solidFill>
              </a:rPr>
              <a:t>(</a:t>
            </a:r>
            <a:r>
              <a:rPr lang="en-US" altLang="it-IT" sz="3200">
                <a:solidFill>
                  <a:schemeClr val="bg1"/>
                </a:solidFill>
              </a:rPr>
              <a:t>1 in every 60,000 to 100,000 cases)</a:t>
            </a:r>
            <a:endParaRPr lang="it-IT" altLang="it-IT" sz="3200">
              <a:solidFill>
                <a:srgbClr val="FFFF00"/>
              </a:solidFill>
              <a:latin typeface="+mj-lt"/>
            </a:endParaRPr>
          </a:p>
          <a:p>
            <a:pPr lvl="1" algn="just"/>
            <a:endParaRPr lang="it-IT" altLang="it-IT" sz="2000">
              <a:solidFill>
                <a:schemeClr val="bg1"/>
              </a:solidFill>
              <a:latin typeface="+mj-lt"/>
            </a:endParaRPr>
          </a:p>
          <a:p>
            <a:pPr lvl="1" algn="just"/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 </a:t>
            </a:r>
            <a:r>
              <a:rPr lang="it-IT" altLang="it-IT" sz="3600" b="1">
                <a:solidFill>
                  <a:schemeClr val="bg1"/>
                </a:solidFill>
                <a:latin typeface="+mj-lt"/>
              </a:rPr>
              <a:t>differentiation</a:t>
            </a:r>
            <a:r>
              <a:rPr lang="it-IT" altLang="it-IT" sz="3600">
                <a:solidFill>
                  <a:schemeClr val="bg1"/>
                </a:solidFill>
                <a:latin typeface="+mj-lt"/>
              </a:rPr>
              <a:t>           (neuroblastoma)</a:t>
            </a:r>
          </a:p>
          <a:p>
            <a:pPr lvl="1" algn="just">
              <a:buFontTx/>
              <a:buNone/>
            </a:pP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 algn="just"/>
            <a:r>
              <a:rPr lang="it-IT" altLang="it-IT" sz="3600" b="1">
                <a:solidFill>
                  <a:schemeClr val="bg1"/>
                </a:solidFill>
                <a:latin typeface="+mj-lt"/>
              </a:rPr>
              <a:t>  immune reaction</a:t>
            </a: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     </a:t>
            </a:r>
            <a:r>
              <a:rPr lang="it-IT" altLang="it-IT" sz="3600">
                <a:solidFill>
                  <a:schemeClr val="bg1"/>
                </a:solidFill>
                <a:latin typeface="+mj-lt"/>
              </a:rPr>
              <a:t>(melanoma)</a:t>
            </a:r>
          </a:p>
          <a:p>
            <a:pPr lvl="1" algn="just">
              <a:buFontTx/>
              <a:buNone/>
            </a:pP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 algn="just"/>
            <a:r>
              <a:rPr lang="it-IT" altLang="it-IT" sz="3600" b="1">
                <a:solidFill>
                  <a:schemeClr val="bg1"/>
                </a:solidFill>
                <a:latin typeface="+mj-lt"/>
              </a:rPr>
              <a:t>  massive apoptosis</a:t>
            </a: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  </a:t>
            </a:r>
            <a:r>
              <a:rPr lang="it-IT" altLang="it-IT" sz="3600">
                <a:solidFill>
                  <a:schemeClr val="bg1"/>
                </a:solidFill>
                <a:latin typeface="+mj-lt"/>
              </a:rPr>
              <a:t>(hemangioma)</a:t>
            </a:r>
            <a:endParaRPr lang="en-GB" altLang="it-IT" sz="3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reccia a destra 1"/>
          <p:cNvSpPr/>
          <p:nvPr/>
        </p:nvSpPr>
        <p:spPr bwMode="auto">
          <a:xfrm>
            <a:off x="179512" y="2636912"/>
            <a:ext cx="792088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6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lang="it-IT" sz="3400">
                <a:solidFill>
                  <a:srgbClr val="FFFF00"/>
                </a:solidFill>
              </a:rPr>
              <a:t>Studi con farmaci «differenzianti»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5496" y="972011"/>
            <a:ext cx="91085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Nel trattamento con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fattori di differenziazione staminale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di cellule di diverse 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linee tumorali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 è osservato un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blocco del ciclo cellulare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nella fase G1-S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Notevole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incremento della proteina p53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specifiche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linee cellulari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tumorali (glioblastoma, epatocarcinoma) trattate con i fattori di differenziazione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Tale incremento è conseguenza delle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regolazione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trascrizionale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del gene oncosoppressore p53 ottenuta tramite il farmaco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5496" y="2564904"/>
            <a:ext cx="9073008" cy="3954451"/>
            <a:chOff x="35496" y="2858925"/>
            <a:chExt cx="9073008" cy="3954451"/>
          </a:xfrm>
        </p:grpSpPr>
        <p:grpSp>
          <p:nvGrpSpPr>
            <p:cNvPr id="5" name="Gruppo 4"/>
            <p:cNvGrpSpPr/>
            <p:nvPr/>
          </p:nvGrpSpPr>
          <p:grpSpPr>
            <a:xfrm>
              <a:off x="35496" y="2858925"/>
              <a:ext cx="4644008" cy="3738427"/>
              <a:chOff x="35496" y="2858925"/>
              <a:chExt cx="4644008" cy="3738427"/>
            </a:xfrm>
          </p:grpSpPr>
          <p:pic>
            <p:nvPicPr>
              <p:cNvPr id="1026" name="Picture 2" descr="Prim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2858925"/>
                <a:ext cx="4554252" cy="3738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asellaDiTesto 3"/>
              <p:cNvSpPr txBox="1"/>
              <p:nvPr/>
            </p:nvSpPr>
            <p:spPr>
              <a:xfrm>
                <a:off x="47010" y="6171293"/>
                <a:ext cx="4632494" cy="40011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espressione p53 </a:t>
                </a:r>
                <a:r>
                  <a:rPr kumimoji="0" lang="it-IT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prima</a:t>
                </a:r>
                <a:r>
                  <a:rPr kumimoji="0" lang="it-I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del trattamento</a:t>
                </a:r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4535996" y="3075016"/>
              <a:ext cx="4572508" cy="3738360"/>
              <a:chOff x="4535996" y="3075016"/>
              <a:chExt cx="4572508" cy="3738360"/>
            </a:xfrm>
          </p:grpSpPr>
          <p:pic>
            <p:nvPicPr>
              <p:cNvPr id="1028" name="Picture 4" descr="Dop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5996" y="3075016"/>
                <a:ext cx="4572508" cy="3738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4535996" y="3100898"/>
                <a:ext cx="2412268" cy="40011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dopo</a:t>
                </a:r>
                <a:r>
                  <a:rPr kumimoji="0" lang="it-I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il trattamento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785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92621"/>
            <a:ext cx="8229600" cy="792163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Neoplasia: irreversible ?</a:t>
            </a:r>
          </a:p>
        </p:txBody>
      </p:sp>
      <p:sp>
        <p:nvSpPr>
          <p:cNvPr id="9220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-36066" y="1052736"/>
            <a:ext cx="9216578" cy="3816424"/>
          </a:xfrm>
          <a:noFill/>
          <a:ln/>
        </p:spPr>
        <p:txBody>
          <a:bodyPr/>
          <a:lstStyle/>
          <a:p>
            <a:pPr lvl="1" algn="just"/>
            <a:endParaRPr lang="it-IT" altLang="it-IT" sz="3600" b="1" i="1">
              <a:solidFill>
                <a:schemeClr val="bg1"/>
              </a:solidFill>
              <a:latin typeface="+mj-lt"/>
            </a:endParaRPr>
          </a:p>
          <a:p>
            <a:pPr lvl="1" algn="just"/>
            <a:endParaRPr lang="it-IT" altLang="it-IT" sz="3600" b="1" i="1">
              <a:solidFill>
                <a:schemeClr val="bg1"/>
              </a:solidFill>
              <a:latin typeface="+mj-lt"/>
            </a:endParaRPr>
          </a:p>
          <a:p>
            <a:pPr lvl="1" algn="just"/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 </a:t>
            </a:r>
            <a:r>
              <a:rPr lang="it-IT" altLang="it-IT" sz="3600" b="1">
                <a:solidFill>
                  <a:schemeClr val="bg1"/>
                </a:solidFill>
                <a:latin typeface="+mj-lt"/>
              </a:rPr>
              <a:t>differentiation</a:t>
            </a: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</a:t>
            </a:r>
            <a:endParaRPr lang="it-IT" altLang="it-IT" sz="1050" b="1" i="1">
              <a:solidFill>
                <a:schemeClr val="bg1"/>
              </a:solidFill>
              <a:latin typeface="+mj-lt"/>
            </a:endParaRPr>
          </a:p>
          <a:p>
            <a:pPr lvl="1" algn="just"/>
            <a:r>
              <a:rPr lang="it-IT" altLang="it-IT" sz="3600" b="1">
                <a:solidFill>
                  <a:schemeClr val="bg1"/>
                </a:solidFill>
                <a:latin typeface="+mj-lt"/>
              </a:rPr>
              <a:t>  immune reaction</a:t>
            </a:r>
            <a:endParaRPr lang="it-IT" altLang="it-IT" sz="3600" b="1" i="1">
              <a:solidFill>
                <a:schemeClr val="bg1"/>
              </a:solidFill>
              <a:latin typeface="+mj-lt"/>
            </a:endParaRPr>
          </a:p>
          <a:p>
            <a:pPr lvl="1" algn="just"/>
            <a:r>
              <a:rPr lang="it-IT" altLang="it-IT" sz="3600" b="1">
                <a:solidFill>
                  <a:schemeClr val="bg1"/>
                </a:solidFill>
                <a:latin typeface="+mj-lt"/>
              </a:rPr>
              <a:t>  apoptosis</a:t>
            </a:r>
            <a:r>
              <a:rPr lang="it-IT" altLang="it-IT" sz="3600" b="1" i="1">
                <a:solidFill>
                  <a:schemeClr val="bg1"/>
                </a:solidFill>
                <a:latin typeface="+mj-lt"/>
              </a:rPr>
              <a:t>   </a:t>
            </a:r>
            <a:endParaRPr lang="en-GB" altLang="it-IT" sz="3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131737" y="2538770"/>
            <a:ext cx="268062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targets</a:t>
            </a: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innovative therapies </a:t>
            </a:r>
          </a:p>
        </p:txBody>
      </p:sp>
    </p:spTree>
    <p:extLst>
      <p:ext uri="{BB962C8B-B14F-4D97-AF65-F5344CB8AC3E}">
        <p14:creationId xmlns:p14="http://schemas.microsoft.com/office/powerpoint/2010/main" val="3070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03855" y="764704"/>
            <a:ext cx="3408305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Sostanze chimiche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615525" y="1412776"/>
            <a:ext cx="2082622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Radiazioni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1196752"/>
            <a:ext cx="230425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CAUSE PRIMARIE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26401" y="2041684"/>
            <a:ext cx="1801583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Virus (…)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07504" y="2980109"/>
            <a:ext cx="9001000" cy="3708415"/>
            <a:chOff x="107504" y="2980109"/>
            <a:chExt cx="9001000" cy="3708415"/>
          </a:xfrm>
        </p:grpSpPr>
        <p:sp>
          <p:nvSpPr>
            <p:cNvPr id="9" name="CasellaDiTesto 8"/>
            <p:cNvSpPr txBox="1"/>
            <p:nvPr/>
          </p:nvSpPr>
          <p:spPr>
            <a:xfrm>
              <a:off x="931302" y="2980109"/>
              <a:ext cx="774515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CAUSE SECONDARIE: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possono facilitare l’azione delle cause primarie o rappresentare un importante fattore di rischio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07504" y="4437112"/>
              <a:ext cx="3609804" cy="523220"/>
            </a:xfrm>
            <a:prstGeom prst="rect">
              <a:avLst/>
            </a:prstGeom>
            <a:solidFill>
              <a:srgbClr val="0066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Ambiente, stili di vita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108265" y="5013176"/>
              <a:ext cx="1960794" cy="523220"/>
            </a:xfrm>
            <a:prstGeom prst="rect">
              <a:avLst/>
            </a:prstGeom>
            <a:solidFill>
              <a:srgbClr val="0066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Età, sesso 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211960" y="5589240"/>
              <a:ext cx="4185761" cy="523220"/>
            </a:xfrm>
            <a:prstGeom prst="rect">
              <a:avLst/>
            </a:prstGeom>
            <a:solidFill>
              <a:srgbClr val="0066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Predisposizione genetica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381202" y="6165304"/>
              <a:ext cx="3727302" cy="523220"/>
            </a:xfrm>
            <a:prstGeom prst="rect">
              <a:avLst/>
            </a:prstGeom>
            <a:solidFill>
              <a:srgbClr val="0066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Lesioni precancerose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683568" y="15588"/>
            <a:ext cx="80425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Eziologia della patologia neoplastica</a:t>
            </a:r>
          </a:p>
        </p:txBody>
      </p:sp>
      <p:sp>
        <p:nvSpPr>
          <p:cNvPr id="2" name="Freccia a destra 1"/>
          <p:cNvSpPr/>
          <p:nvPr/>
        </p:nvSpPr>
        <p:spPr bwMode="auto">
          <a:xfrm>
            <a:off x="4459020" y="6290156"/>
            <a:ext cx="761052" cy="3792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8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85090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>
                <a:solidFill>
                  <a:srgbClr val="FFFF00"/>
                </a:solidFill>
                <a:latin typeface="+mn-lt"/>
              </a:rPr>
              <a:t>Lesioni precancerose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92697"/>
            <a:ext cx="8785225" cy="2232248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Numerosi tumori maligni prendono origine </a:t>
            </a:r>
            <a:r>
              <a:rPr lang="it-IT" altLang="it-IT" sz="3400" b="1" u="sng">
                <a:solidFill>
                  <a:schemeClr val="bg1"/>
                </a:solidFill>
              </a:rPr>
              <a:t>non</a:t>
            </a:r>
            <a:r>
              <a:rPr lang="it-IT" altLang="it-IT" sz="3400">
                <a:solidFill>
                  <a:schemeClr val="bg1"/>
                </a:solidFill>
              </a:rPr>
              <a:t> da tessuti normali ma da </a:t>
            </a:r>
            <a:r>
              <a:rPr lang="it-IT" altLang="it-IT" sz="3400" b="1" u="sng">
                <a:solidFill>
                  <a:schemeClr val="bg1"/>
                </a:solidFill>
              </a:rPr>
              <a:t>lesioni pre-cancerose</a:t>
            </a:r>
            <a:r>
              <a:rPr lang="it-IT" altLang="it-IT" sz="3400">
                <a:solidFill>
                  <a:schemeClr val="bg1"/>
                </a:solidFill>
              </a:rPr>
              <a:t> identificabili come siti ad </a:t>
            </a:r>
            <a:r>
              <a:rPr lang="it-IT" altLang="it-IT" sz="3400" b="1">
                <a:solidFill>
                  <a:srgbClr val="FFFF00"/>
                </a:solidFill>
              </a:rPr>
              <a:t>elevato tasso di proliferazione</a:t>
            </a:r>
            <a:r>
              <a:rPr lang="it-IT" altLang="it-IT" sz="3400">
                <a:solidFill>
                  <a:srgbClr val="FFFF00"/>
                </a:solidFill>
              </a:rPr>
              <a:t> </a:t>
            </a:r>
            <a:r>
              <a:rPr lang="it-IT" altLang="it-IT" sz="3400">
                <a:solidFill>
                  <a:schemeClr val="bg1"/>
                </a:solidFill>
              </a:rPr>
              <a:t>cellulare</a:t>
            </a:r>
          </a:p>
          <a:p>
            <a:pPr algn="just" eaLnBrk="1" hangingPunct="1"/>
            <a:endParaRPr lang="it-IT" altLang="it-IT" sz="3400">
              <a:solidFill>
                <a:schemeClr val="bg1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50825" y="2920002"/>
            <a:ext cx="8642350" cy="38933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Metaplasie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Displasie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Alcuni tumori benigni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Carcinomi “</a:t>
            </a:r>
            <a:r>
              <a:rPr kumimoji="0" lang="it-IT" altLang="it-IT" sz="3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 situ</a:t>
            </a: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Lesioni infiammatorie croniche</a:t>
            </a:r>
          </a:p>
        </p:txBody>
      </p:sp>
    </p:spTree>
    <p:extLst>
      <p:ext uri="{BB962C8B-B14F-4D97-AF65-F5344CB8AC3E}">
        <p14:creationId xmlns:p14="http://schemas.microsoft.com/office/powerpoint/2010/main" val="6186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1987</Words>
  <Application>Microsoft Macintosh PowerPoint</Application>
  <PresentationFormat>Presentazione su schermo (4:3)</PresentationFormat>
  <Paragraphs>375</Paragraphs>
  <Slides>48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48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Struttura predefinita</vt:lpstr>
      <vt:lpstr>4_Struttura predefinita</vt:lpstr>
      <vt:lpstr>Neoplasie: argomenti di oncologia di base</vt:lpstr>
      <vt:lpstr>Neoplasia: irreversible ?</vt:lpstr>
      <vt:lpstr>Hemangioma: benign vascular tumor </vt:lpstr>
      <vt:lpstr>Spontaneous regression of hemangioma is often due to massive apoptosis of capillary tangles</vt:lpstr>
      <vt:lpstr>Neoplasia: irreversible ?</vt:lpstr>
      <vt:lpstr>Studi con farmaci «differenzianti»</vt:lpstr>
      <vt:lpstr>Neoplasia: irreversible ?</vt:lpstr>
      <vt:lpstr>Presentazione standard di PowerPoint</vt:lpstr>
      <vt:lpstr>Lesioni precancerose</vt:lpstr>
      <vt:lpstr>Displasia </vt:lpstr>
      <vt:lpstr>Uterine cervix: dysplasia of squamous epithelium </vt:lpstr>
      <vt:lpstr>Uterine cervix dysplasia on a Pap-test smear</vt:lpstr>
      <vt:lpstr>Lesioni precancerose: carcinoma in situ </vt:lpstr>
      <vt:lpstr>Presentazione standard di PowerPoint</vt:lpstr>
      <vt:lpstr>Lesioni precancerose</vt:lpstr>
      <vt:lpstr>Infiammazione cronica e neoplasie</vt:lpstr>
      <vt:lpstr> Links between cancer and inflammation:  suggestions by experimental and clinical observations </vt:lpstr>
      <vt:lpstr>Some associations between inflammation and cancer risk</vt:lpstr>
      <vt:lpstr>Neoplasia: caratteristiche fondamentali</vt:lpstr>
      <vt:lpstr>Neoplasie: alterazioni della differenziazione</vt:lpstr>
      <vt:lpstr>Normal smooth muscle vs benign neoplasm </vt:lpstr>
      <vt:lpstr>Carcinoma epatico</vt:lpstr>
      <vt:lpstr>Neoplasie: alterazioni della differenziazione</vt:lpstr>
      <vt:lpstr>Presentazione standard di PowerPoint</vt:lpstr>
      <vt:lpstr>Presentazione standard di PowerPoint</vt:lpstr>
      <vt:lpstr>Esempi di anaplasia funzionale</vt:lpstr>
      <vt:lpstr>Presentazione standard di PowerPoint</vt:lpstr>
      <vt:lpstr>Epidemiologia dei tumori</vt:lpstr>
      <vt:lpstr>Neoplasie: epidemiologia</vt:lpstr>
      <vt:lpstr>Neoplasie: epidemiologia</vt:lpstr>
      <vt:lpstr>Presentazione standard di PowerPoint</vt:lpstr>
      <vt:lpstr>Presentazione standard di PowerPoint</vt:lpstr>
      <vt:lpstr>George Nicolas Papanicolaou (1883-1962)</vt:lpstr>
      <vt:lpstr>Presentazione standard di PowerPoint</vt:lpstr>
      <vt:lpstr>HPV-DNA test</vt:lpstr>
      <vt:lpstr>Presentazione standard di PowerPoint</vt:lpstr>
      <vt:lpstr>How many people survive cancer? </vt:lpstr>
      <vt:lpstr>Classificazione dei tumori</vt:lpstr>
      <vt:lpstr>Presentazione standard di PowerPoint</vt:lpstr>
      <vt:lpstr>I tumori sono classificati con modalità convenzionali in base al grado di sviluppo raggiunto (stadiazione dei tumori)</vt:lpstr>
      <vt:lpstr>Presentazione standard di PowerPoint</vt:lpstr>
      <vt:lpstr>Le neoplasie sono convenzionalmente classificate anche in base al grado di differenziazione (grading)</vt:lpstr>
      <vt:lpstr>Classificazione dei tumori</vt:lpstr>
      <vt:lpstr> Principali differenze tra tumori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Neoplasie: argomenti di oncologia di base</dc:title>
  <dc:creator>RENZO MENEGAZZI</dc:creator>
  <cp:lastModifiedBy>RENZO MENEGAZZI</cp:lastModifiedBy>
  <cp:revision>1</cp:revision>
  <dcterms:created xsi:type="dcterms:W3CDTF">2020-05-13T14:55:13Z</dcterms:created>
  <dcterms:modified xsi:type="dcterms:W3CDTF">2020-05-13T14:58:08Z</dcterms:modified>
</cp:coreProperties>
</file>