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7" name="AutoShape 5"/>
          <p:cNvSpPr>
            <a:spLocks noChangeArrowheads="1"/>
          </p:cNvSpPr>
          <p:nvPr/>
        </p:nvSpPr>
        <p:spPr bwMode="auto">
          <a:xfrm>
            <a:off x="5861050" y="2232026"/>
            <a:ext cx="1296988" cy="1871663"/>
          </a:xfrm>
          <a:prstGeom prst="downArrow">
            <a:avLst>
              <a:gd name="adj1" fmla="val 34639"/>
              <a:gd name="adj2" fmla="val 38522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6201" name="AutoShape 9"/>
          <p:cNvSpPr>
            <a:spLocks noChangeArrowheads="1"/>
          </p:cNvSpPr>
          <p:nvPr/>
        </p:nvSpPr>
        <p:spPr bwMode="auto">
          <a:xfrm rot="16200000" flipH="1">
            <a:off x="3843338" y="1954213"/>
            <a:ext cx="1466850" cy="2447925"/>
          </a:xfrm>
          <a:custGeom>
            <a:avLst/>
            <a:gdLst>
              <a:gd name="G0" fmla="+- 14633 0 0"/>
              <a:gd name="G1" fmla="+- 4468 0 0"/>
              <a:gd name="G2" fmla="+- 12158 0 4468"/>
              <a:gd name="G3" fmla="+- G2 0 4468"/>
              <a:gd name="G4" fmla="*/ G3 32768 32059"/>
              <a:gd name="G5" fmla="*/ G4 1 2"/>
              <a:gd name="G6" fmla="+- 21600 0 14633"/>
              <a:gd name="G7" fmla="*/ G6 4468 6079"/>
              <a:gd name="G8" fmla="+- G7 14633 0"/>
              <a:gd name="T0" fmla="*/ 14633 w 21600"/>
              <a:gd name="T1" fmla="*/ 0 h 21600"/>
              <a:gd name="T2" fmla="*/ 14633 w 21600"/>
              <a:gd name="T3" fmla="*/ 12158 h 21600"/>
              <a:gd name="T4" fmla="*/ 164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633" y="0"/>
                </a:lnTo>
                <a:lnTo>
                  <a:pt x="14633" y="4468"/>
                </a:lnTo>
                <a:lnTo>
                  <a:pt x="12427" y="4468"/>
                </a:lnTo>
                <a:cubicBezTo>
                  <a:pt x="5564" y="4468"/>
                  <a:pt x="0" y="7911"/>
                  <a:pt x="0" y="12158"/>
                </a:cubicBezTo>
                <a:lnTo>
                  <a:pt x="0" y="21600"/>
                </a:lnTo>
                <a:lnTo>
                  <a:pt x="3293" y="21600"/>
                </a:lnTo>
                <a:lnTo>
                  <a:pt x="3293" y="12158"/>
                </a:lnTo>
                <a:cubicBezTo>
                  <a:pt x="3293" y="9690"/>
                  <a:pt x="7382" y="7690"/>
                  <a:pt x="12427" y="7690"/>
                </a:cubicBezTo>
                <a:lnTo>
                  <a:pt x="14633" y="7690"/>
                </a:lnTo>
                <a:lnTo>
                  <a:pt x="14633" y="12158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6202" name="AutoShape 10"/>
          <p:cNvSpPr>
            <a:spLocks noChangeArrowheads="1"/>
          </p:cNvSpPr>
          <p:nvPr/>
        </p:nvSpPr>
        <p:spPr bwMode="auto">
          <a:xfrm rot="5400000">
            <a:off x="7645400" y="1682750"/>
            <a:ext cx="1466850" cy="2997200"/>
          </a:xfrm>
          <a:custGeom>
            <a:avLst/>
            <a:gdLst>
              <a:gd name="G0" fmla="+- 14914 0 0"/>
              <a:gd name="G1" fmla="+- 4599 0 0"/>
              <a:gd name="G2" fmla="+- 12158 0 4599"/>
              <a:gd name="G3" fmla="+- G2 0 4599"/>
              <a:gd name="G4" fmla="*/ G3 32768 32059"/>
              <a:gd name="G5" fmla="*/ G4 1 2"/>
              <a:gd name="G6" fmla="+- 21600 0 14914"/>
              <a:gd name="G7" fmla="*/ G6 4599 6079"/>
              <a:gd name="G8" fmla="+- G7 14914 0"/>
              <a:gd name="T0" fmla="*/ 14914 w 21600"/>
              <a:gd name="T1" fmla="*/ 0 h 21600"/>
              <a:gd name="T2" fmla="*/ 14914 w 21600"/>
              <a:gd name="T3" fmla="*/ 12158 h 21600"/>
              <a:gd name="T4" fmla="*/ 1513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914" y="0"/>
                </a:lnTo>
                <a:lnTo>
                  <a:pt x="14914" y="4599"/>
                </a:lnTo>
                <a:lnTo>
                  <a:pt x="12427" y="4599"/>
                </a:lnTo>
                <a:cubicBezTo>
                  <a:pt x="5564" y="4599"/>
                  <a:pt x="0" y="7983"/>
                  <a:pt x="0" y="12158"/>
                </a:cubicBezTo>
                <a:lnTo>
                  <a:pt x="0" y="21600"/>
                </a:lnTo>
                <a:lnTo>
                  <a:pt x="3025" y="21600"/>
                </a:lnTo>
                <a:lnTo>
                  <a:pt x="3025" y="12158"/>
                </a:lnTo>
                <a:cubicBezTo>
                  <a:pt x="3025" y="9618"/>
                  <a:pt x="7234" y="7559"/>
                  <a:pt x="12427" y="7559"/>
                </a:cubicBezTo>
                <a:lnTo>
                  <a:pt x="14914" y="7559"/>
                </a:lnTo>
                <a:lnTo>
                  <a:pt x="14914" y="12158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31789"/>
            <a:ext cx="10972800" cy="1143000"/>
          </a:xfrm>
          <a:noFill/>
        </p:spPr>
        <p:txBody>
          <a:bodyPr anchor="t"/>
          <a:lstStyle/>
          <a:p>
            <a:pPr algn="l"/>
            <a:r>
              <a:rPr lang="it-IT" altLang="it-IT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/>
            </a:r>
            <a:br>
              <a:rPr lang="it-IT" altLang="it-IT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</a:br>
            <a:r>
              <a:rPr lang="it-IT" altLang="it-IT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I fattori palesi dello sviluppo</a:t>
            </a:r>
          </a:p>
        </p:txBody>
      </p:sp>
      <p:sp>
        <p:nvSpPr>
          <p:cNvPr id="136196" name="Oval 4"/>
          <p:cNvSpPr>
            <a:spLocks noChangeArrowheads="1"/>
          </p:cNvSpPr>
          <p:nvPr/>
        </p:nvSpPr>
        <p:spPr bwMode="auto">
          <a:xfrm>
            <a:off x="3352800" y="4176713"/>
            <a:ext cx="6453188" cy="12239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6198" name="Oval 6"/>
          <p:cNvSpPr>
            <a:spLocks noChangeArrowheads="1"/>
          </p:cNvSpPr>
          <p:nvPr/>
        </p:nvSpPr>
        <p:spPr bwMode="auto">
          <a:xfrm>
            <a:off x="3927475" y="1511301"/>
            <a:ext cx="4929188" cy="50482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>
                <a:latin typeface="Arial" panose="020B0604020202020204" pitchFamily="34" charset="0"/>
              </a:rPr>
              <a:t>Organizzazioni internazionali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4664076" y="2089151"/>
            <a:ext cx="3457575" cy="2905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>
                <a:latin typeface="Arial" panose="020B0604020202020204" pitchFamily="34" charset="0"/>
              </a:rPr>
              <a:t>Istituzioni sovranazionali</a:t>
            </a: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4662489" y="2917826"/>
            <a:ext cx="3457575" cy="3095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>
                <a:latin typeface="Arial" panose="020B0604020202020204" pitchFamily="34" charset="0"/>
              </a:rPr>
              <a:t>Istituzioni nazionali</a:t>
            </a:r>
          </a:p>
        </p:txBody>
      </p:sp>
      <p:sp>
        <p:nvSpPr>
          <p:cNvPr id="136203" name="AutoShape 11"/>
          <p:cNvSpPr>
            <a:spLocks noChangeArrowheads="1"/>
          </p:cNvSpPr>
          <p:nvPr/>
        </p:nvSpPr>
        <p:spPr bwMode="auto">
          <a:xfrm rot="16200000">
            <a:off x="8147845" y="4450557"/>
            <a:ext cx="1773237" cy="64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altLang="it-IT" sz="1200">
                <a:latin typeface="Arial" panose="020B0604020202020204" pitchFamily="34" charset="0"/>
              </a:rPr>
              <a:t>Ritorni dell’investimento umano</a:t>
            </a:r>
          </a:p>
        </p:txBody>
      </p:sp>
      <p:sp>
        <p:nvSpPr>
          <p:cNvPr id="136204" name="AutoShape 12"/>
          <p:cNvSpPr>
            <a:spLocks noChangeArrowheads="1"/>
          </p:cNvSpPr>
          <p:nvPr/>
        </p:nvSpPr>
        <p:spPr bwMode="auto">
          <a:xfrm rot="16200000">
            <a:off x="3107532" y="4450557"/>
            <a:ext cx="1773237" cy="64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altLang="it-IT" sz="1200">
                <a:latin typeface="Arial" panose="020B0604020202020204" pitchFamily="34" charset="0"/>
              </a:rPr>
              <a:t>Ritorni al capitale materiale e tecnico</a:t>
            </a:r>
          </a:p>
        </p:txBody>
      </p:sp>
      <p:grpSp>
        <p:nvGrpSpPr>
          <p:cNvPr id="136205" name="Group 13"/>
          <p:cNvGrpSpPr>
            <a:grpSpLocks/>
          </p:cNvGrpSpPr>
          <p:nvPr/>
        </p:nvGrpSpPr>
        <p:grpSpPr bwMode="auto">
          <a:xfrm>
            <a:off x="7091363" y="4333876"/>
            <a:ext cx="1446041" cy="897064"/>
            <a:chOff x="2478" y="2834"/>
            <a:chExt cx="1110" cy="1047"/>
          </a:xfrm>
        </p:grpSpPr>
        <p:sp>
          <p:nvSpPr>
            <p:cNvPr id="136206" name="Oval 14"/>
            <p:cNvSpPr>
              <a:spLocks noChangeArrowheads="1"/>
            </p:cNvSpPr>
            <p:nvPr/>
          </p:nvSpPr>
          <p:spPr bwMode="auto">
            <a:xfrm>
              <a:off x="2478" y="2834"/>
              <a:ext cx="999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altLang="it-IT" sz="1200">
                  <a:latin typeface="Arial" panose="020B0604020202020204" pitchFamily="34" charset="0"/>
                </a:rPr>
                <a:t>Lavoro </a:t>
              </a:r>
            </a:p>
          </p:txBody>
        </p:sp>
        <p:sp>
          <p:nvSpPr>
            <p:cNvPr id="136207" name="Text Box 15"/>
            <p:cNvSpPr txBox="1">
              <a:spLocks noChangeArrowheads="1"/>
            </p:cNvSpPr>
            <p:nvPr/>
          </p:nvSpPr>
          <p:spPr bwMode="auto">
            <a:xfrm>
              <a:off x="2767" y="3558"/>
              <a:ext cx="821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 i="1">
                  <a:latin typeface="Arial" panose="020B0604020202020204" pitchFamily="34" charset="0"/>
                </a:rPr>
                <a:t>Popolazione </a:t>
              </a:r>
            </a:p>
          </p:txBody>
        </p:sp>
      </p:grpSp>
      <p:sp>
        <p:nvSpPr>
          <p:cNvPr id="136208" name="Oval 16"/>
          <p:cNvSpPr>
            <a:spLocks noChangeArrowheads="1"/>
          </p:cNvSpPr>
          <p:nvPr/>
        </p:nvSpPr>
        <p:spPr bwMode="auto">
          <a:xfrm>
            <a:off x="4432301" y="4370389"/>
            <a:ext cx="1300163" cy="6175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200">
                <a:latin typeface="Arial" panose="020B0604020202020204" pitchFamily="34" charset="0"/>
              </a:rPr>
              <a:t>Imprese </a:t>
            </a:r>
          </a:p>
        </p:txBody>
      </p:sp>
      <p:sp>
        <p:nvSpPr>
          <p:cNvPr id="136209" name="Oval 17"/>
          <p:cNvSpPr>
            <a:spLocks noChangeArrowheads="1"/>
          </p:cNvSpPr>
          <p:nvPr/>
        </p:nvSpPr>
        <p:spPr bwMode="auto">
          <a:xfrm>
            <a:off x="5762626" y="4305300"/>
            <a:ext cx="1300163" cy="6175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200">
                <a:latin typeface="Arial" panose="020B0604020202020204" pitchFamily="34" charset="0"/>
              </a:rPr>
              <a:t>Capitale e Risorse</a:t>
            </a:r>
          </a:p>
        </p:txBody>
      </p:sp>
      <p:sp>
        <p:nvSpPr>
          <p:cNvPr id="136210" name="AutoShape 18"/>
          <p:cNvSpPr>
            <a:spLocks noChangeArrowheads="1"/>
          </p:cNvSpPr>
          <p:nvPr/>
        </p:nvSpPr>
        <p:spPr bwMode="auto">
          <a:xfrm>
            <a:off x="5068888" y="2405064"/>
            <a:ext cx="2647950" cy="503237"/>
          </a:xfrm>
          <a:prstGeom prst="flowChartPreparation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>
                <a:latin typeface="Arial" panose="020B0604020202020204" pitchFamily="34" charset="0"/>
              </a:rPr>
              <a:t>Stato </a:t>
            </a:r>
          </a:p>
        </p:txBody>
      </p:sp>
      <p:sp>
        <p:nvSpPr>
          <p:cNvPr id="136216" name="Line 24"/>
          <p:cNvSpPr>
            <a:spLocks noChangeShapeType="1"/>
          </p:cNvSpPr>
          <p:nvPr/>
        </p:nvSpPr>
        <p:spPr bwMode="auto">
          <a:xfrm>
            <a:off x="3182938" y="5949950"/>
            <a:ext cx="6858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6217" name="Text Box 25"/>
          <p:cNvSpPr txBox="1">
            <a:spLocks noChangeArrowheads="1"/>
          </p:cNvSpPr>
          <p:nvPr/>
        </p:nvSpPr>
        <p:spPr bwMode="auto">
          <a:xfrm rot="16200000">
            <a:off x="1657849" y="3399909"/>
            <a:ext cx="1505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it-IT" altLang="it-IT" i="1">
                <a:latin typeface="Arial" panose="020B0604020202020204" pitchFamily="34" charset="0"/>
              </a:rPr>
              <a:t>Fattori palesi</a:t>
            </a:r>
          </a:p>
        </p:txBody>
      </p:sp>
      <p:pic>
        <p:nvPicPr>
          <p:cNvPr id="2" name="SlideSv2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1235" y="5984009"/>
            <a:ext cx="609600" cy="609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60218" y="6339670"/>
            <a:ext cx="260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Fonte: Morelli, 2010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79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35</Words>
  <Application>Microsoft Office PowerPoint</Application>
  <PresentationFormat>Widescreen</PresentationFormat>
  <Paragraphs>13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8" baseType="lpstr">
      <vt:lpstr>Arial</vt:lpstr>
      <vt:lpstr>Calibri</vt:lpstr>
      <vt:lpstr>Constantia</vt:lpstr>
      <vt:lpstr>Monotype Sorts</vt:lpstr>
      <vt:lpstr>Palatino Linotype</vt:lpstr>
      <vt:lpstr>Wingdings 2</vt:lpstr>
      <vt:lpstr>Equinozio</vt:lpstr>
      <vt:lpstr> I fattori palesi dello sviluppo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17</cp:revision>
  <dcterms:created xsi:type="dcterms:W3CDTF">2020-03-31T13:43:48Z</dcterms:created>
  <dcterms:modified xsi:type="dcterms:W3CDTF">2020-05-13T07:12:34Z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