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66"/>
  </p:notesMasterIdLst>
  <p:sldIdLst>
    <p:sldId id="363" r:id="rId2"/>
    <p:sldId id="419" r:id="rId3"/>
    <p:sldId id="420" r:id="rId4"/>
    <p:sldId id="421" r:id="rId5"/>
    <p:sldId id="422" r:id="rId6"/>
    <p:sldId id="423" r:id="rId7"/>
    <p:sldId id="427" r:id="rId8"/>
    <p:sldId id="428" r:id="rId9"/>
    <p:sldId id="429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39" r:id="rId20"/>
    <p:sldId id="393" r:id="rId21"/>
    <p:sldId id="440" r:id="rId22"/>
    <p:sldId id="296" r:id="rId23"/>
    <p:sldId id="290" r:id="rId24"/>
    <p:sldId id="444" r:id="rId25"/>
    <p:sldId id="404" r:id="rId26"/>
    <p:sldId id="291" r:id="rId27"/>
    <p:sldId id="443" r:id="rId28"/>
    <p:sldId id="292" r:id="rId29"/>
    <p:sldId id="441" r:id="rId30"/>
    <p:sldId id="293" r:id="rId31"/>
    <p:sldId id="394" r:id="rId32"/>
    <p:sldId id="445" r:id="rId33"/>
    <p:sldId id="294" r:id="rId34"/>
    <p:sldId id="395" r:id="rId35"/>
    <p:sldId id="298" r:id="rId36"/>
    <p:sldId id="297" r:id="rId37"/>
    <p:sldId id="397" r:id="rId38"/>
    <p:sldId id="396" r:id="rId39"/>
    <p:sldId id="299" r:id="rId40"/>
    <p:sldId id="442" r:id="rId41"/>
    <p:sldId id="398" r:id="rId42"/>
    <p:sldId id="300" r:id="rId43"/>
    <p:sldId id="399" r:id="rId44"/>
    <p:sldId id="400" r:id="rId45"/>
    <p:sldId id="401" r:id="rId46"/>
    <p:sldId id="301" r:id="rId47"/>
    <p:sldId id="402" r:id="rId48"/>
    <p:sldId id="408" r:id="rId49"/>
    <p:sldId id="303" r:id="rId50"/>
    <p:sldId id="302" r:id="rId51"/>
    <p:sldId id="304" r:id="rId52"/>
    <p:sldId id="362" r:id="rId53"/>
    <p:sldId id="305" r:id="rId54"/>
    <p:sldId id="306" r:id="rId55"/>
    <p:sldId id="403" r:id="rId56"/>
    <p:sldId id="307" r:id="rId57"/>
    <p:sldId id="308" r:id="rId58"/>
    <p:sldId id="309" r:id="rId59"/>
    <p:sldId id="312" r:id="rId60"/>
    <p:sldId id="311" r:id="rId61"/>
    <p:sldId id="313" r:id="rId62"/>
    <p:sldId id="314" r:id="rId63"/>
    <p:sldId id="315" r:id="rId64"/>
    <p:sldId id="405" r:id="rId6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666" autoAdjust="0"/>
    <p:restoredTop sz="94715"/>
  </p:normalViewPr>
  <p:slideViewPr>
    <p:cSldViewPr>
      <p:cViewPr varScale="1">
        <p:scale>
          <a:sx n="122" d="100"/>
          <a:sy n="122" d="100"/>
        </p:scale>
        <p:origin x="181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1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1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D05C10C2-91E5-4F6F-B574-4E0B00AB1E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FE82576-0B2E-4797-A83A-AB0AF9A0D59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4884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8854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FECE56-870C-43FA-AAFD-FE24ECBAC4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9164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CA9CF2F-254F-41B5-87FE-AAAA5C06A33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1575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6273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11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BD4FD11-CA20-447B-8BD8-BC6AB038F83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88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A1B4331-32D0-455E-ABC1-48AE9E9E87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11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8423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7C17660-7C13-4BB7-BB48-7084BBD0B75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08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EF687A4-F151-4C2C-9AB4-BC2576E694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0813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3E69F5-FEFA-4957-96DA-2CAA629ED77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49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1712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233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59C6BA3-C013-4AE7-811F-BFBC183D6B8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70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5C10C2-91E5-4F6F-B574-4E0B00AB1EFB}" type="slidenum">
              <a:rPr lang="it-IT" altLang="it-IT" smtClean="0"/>
              <a:pPr>
                <a:defRPr/>
              </a:pPr>
              <a:t>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345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7298D19-7D8A-42A3-B4D8-42385B22BAE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94226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35347EB-E4D1-4A8D-8B38-E43E28EFEE9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52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8028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D68A6A-F9AD-4CE8-A966-500AA6211A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7915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AA90F4-4DAE-470B-8F56-A6D34133E24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93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6B577E4-1ECA-47EA-B772-D5FD55EEE2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24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1507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A0C44EF-A645-424D-BF98-2D11B0086B8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38828EF-B6E6-4A91-ACE1-63DDF54652D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CC9AD7F-E104-47A4-8CC4-7A39CBD9C2C7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41338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C12373E-C3C1-42B7-B5A9-F2EFC98F553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05600B5-AFF5-41AF-9D83-B04643DF4A3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95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7C3C2C1-2DC4-4433-87F1-FAECDCD7E92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16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B89FC03-6359-4521-A590-08A69B21009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36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DDD426A-78A4-41F0-B5F5-F1353089CB2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E7C3FB-91E9-48BE-A4CA-398D7C8BA5D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77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1A7FD54-53C0-40B1-BC34-806810F1D5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68B17F-0DB9-45BD-A515-B6A2B1807E5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04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7468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E900083-7B59-44BE-A869-50073BFE0AD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18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8E54EB9-9CAB-4B4A-989D-2A321512E5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0089C0A-AA04-4B3B-B719-7C3255C3B2C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1277D1-2924-4803-8F47-577B3AD49E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00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195A64F-D5B4-46B0-8A41-549FE617E42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65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88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D7F7502-FFA0-4409-9A8A-FF302AF8FAE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06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001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3459C2D-F346-4DDE-93F4-466B2A80E5A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27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1832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F7EBA9-CB5D-4B6A-8458-DD0D17C6DEF5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269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F8CAAE-0142-4E75-AA2F-CCFF2645F16C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598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3EA83-C6DF-443C-BA88-0CE27E42A7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114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06B2-11C7-41DF-BE7D-5AAFF00FB23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193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17DE-B491-4400-A79C-DA99BFA3E0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1487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5E67F385-2ADA-8847-AF0E-6526AB5963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1FA25A1F-EC63-3D46-9755-2AAE7748C3A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5748338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30856E9-1BC6-8441-9666-E3842FF9CC5D}" type="slidenum">
              <a:rPr lang="it-IT" altLang="it-IT" sz="800"/>
              <a:pPr algn="ctr"/>
              <a:t>‹N›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67486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D761F-62F1-4E24-98A3-5E1C924FEF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388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3A4BC-664F-4E65-BC0A-833B7DBC1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53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5B83-E990-474A-B9A0-13F355DBBD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38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FE70-AEE5-4BB7-976E-62ECCE529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8513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F581-9935-4E17-86B8-EAF125255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75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F8EFB-2D32-46D8-AEB7-E8E2A9BED9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906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3066-0850-410F-A35F-41B435EBF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93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955E-3AF6-439E-AF2A-0AD2389B93B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310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6B7F2B9-7A34-434E-9431-4CBC2BA6BA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8" r:id="rId9"/>
    <p:sldLayoutId id="2147483685" r:id="rId10"/>
    <p:sldLayoutId id="2147483689" r:id="rId11"/>
    <p:sldLayoutId id="2147483691" r:id="rId1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2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4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C27E8-73AC-814A-B805-9EDA27574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205564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</p:spTree>
    <p:extLst>
      <p:ext uri="{BB962C8B-B14F-4D97-AF65-F5344CB8AC3E}">
        <p14:creationId xmlns:p14="http://schemas.microsoft.com/office/powerpoint/2010/main" val="302861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296161"/>
            <a:ext cx="7772400" cy="5486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ERNIE DELLO IATO ESOFAGEO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6506594" cy="412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 rotWithShape="1"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5" r="40450" b="7058"/>
          <a:stretch/>
        </p:blipFill>
        <p:spPr bwMode="auto">
          <a:xfrm>
            <a:off x="-2711" y="1319363"/>
            <a:ext cx="25557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F29F58-14E4-4D48-A38B-027CB3F95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19808"/>
      </p:ext>
    </p:extLst>
  </p:cSld>
  <p:clrMapOvr>
    <a:masterClrMapping/>
  </p:clrMapOvr>
  <p:transition spd="med" advTm="384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206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TRATTO ADDOMINALE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5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79492"/>
            <a:ext cx="6379840" cy="60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DC8BDD-747A-B34B-AB72-DEE909980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8884"/>
      </p:ext>
    </p:extLst>
  </p:cSld>
  <p:clrMapOvr>
    <a:masterClrMapping/>
  </p:clrMapOvr>
  <p:transition spd="med" advTm="48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sz="3200" b="1" dirty="0">
                <a:latin typeface="Chalkboard SE" panose="03050602040202020205" pitchFamily="66" charset="77"/>
              </a:rPr>
              <a:t>TRATTO ADDOMINALE: localizzato nell’ Ipocondrio Sinistro, è rivestito ANTERIORMENTE dal PERITONEO. ANTERIORMENTE si trova anche il Lobo Sinistro del FEGATO, LATERALMENTE a Sinistra il FONDO dello Stomaco, LATERALMENTE a Destra il PICCOLO OMENTO del Peritoneo POSTERIORMENTE si rapporta con il Muscolo DIAFRAMMA, senza interposizione del Peritoneo.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20C6E3-E65B-8C4E-9518-F2914DF08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5"/>
    </mc:Choice>
    <mc:Fallback xmlns="">
      <p:transition spd="slow" advTm="6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0325"/>
            <a:ext cx="9144000" cy="1041053"/>
          </a:xfrm>
          <a:ln/>
        </p:spPr>
        <p:txBody>
          <a:bodyPr>
            <a:normAutofit/>
          </a:bodyPr>
          <a:lstStyle/>
          <a:p>
            <a:pPr algn="ctr"/>
            <a:r>
              <a:rPr lang="it-IT" sz="28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CARATTERIstiche</a:t>
            </a: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di struttura generale </a:t>
            </a:r>
            <a:b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2800" b="1" dirty="0">
                <a:latin typeface="Gurmukhi MN" panose="02020600050405020304" pitchFamily="18" charset="0"/>
                <a:cs typeface="Gurmukhi MN" panose="02020600050405020304" pitchFamily="18" charset="0"/>
              </a:rPr>
              <a:t>del tubo digerente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" y="1196752"/>
            <a:ext cx="9124005" cy="569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16BE94-7241-F849-846E-DE0F61406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4121"/>
      </p:ext>
    </p:extLst>
  </p:cSld>
  <p:clrMapOvr>
    <a:masterClrMapping/>
  </p:clrMapOvr>
  <p:transition spd="med" advTm="19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04664"/>
            <a:ext cx="9144000" cy="4597970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Tx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MUCOSA costituita da 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EPITELIO DI RIVESTIMENTO: protezione, assorbimento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- LAMINA PROPRIA (tessuto CONNETTIVO DENSO): determina la configurazione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   caratteristica dei differenti tipi di mucosa. Contiene Ghiandole Intramurali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- MUSCULARIS MUCOSÆ (tessuto MUSCOLARE LISCIO): motilità della mucosa correlata a  processi di assorbimento e secrezione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SOTTOMUCOSA (tessuto CONNETTIVO LASSO): separa la tonaca mucosa dalla tonaca muscolare. Può contenere ghiandole Intramurali ed è ricca di formazioni vascolari e nervose (plessi nervosi, tra cui quello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Meissner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).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0" indent="0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1500" dirty="0">
              <a:latin typeface="Copperplate Gothic Bold" panose="020E0705020206020404" pitchFamily="34" charset="77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0036BF-B5AA-C94E-87D6-61FBDC572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8276"/>
      </p:ext>
    </p:extLst>
  </p:cSld>
  <p:clrMapOvr>
    <a:masterClrMapping/>
  </p:clrMapOvr>
  <p:transition spd="med" advTm="83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479B031F-7F7A-AB48-BAB6-82BA58172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41300"/>
            <a:ext cx="81724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0C78A1-00F8-B44E-BC8C-F42489358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9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2"/>
    </mc:Choice>
    <mc:Fallback xmlns="">
      <p:transition spd="slow" advTm="1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"/>
            <a:ext cx="8229600" cy="548679"/>
          </a:xfrm>
          <a:ln/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 CAVI 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548680"/>
            <a:ext cx="9144000" cy="4453954"/>
          </a:xfrm>
          <a:ln/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375"/>
              </a:spcBef>
              <a:buClr>
                <a:srgbClr val="FFFF00"/>
              </a:buClr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400" u="sng" dirty="0">
                <a:latin typeface="Copperplate Gothic Bold" panose="020E0705020206020404" pitchFamily="34" charset="77"/>
              </a:rPr>
              <a:t>SISTEMI DIGERENTE, RESPIRATORIO, URINARIO, GENITALE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4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MUSCOLARE (tessuto MUSCOLARE LISCIO, generalmente; in alcuni casi anche STRIATO SCHELETRICO, come nella Faringe e nel tratto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piu’</a:t>
            </a:r>
            <a:r>
              <a:rPr lang="it-IT" altLang="it-IT" sz="2200" dirty="0">
                <a:latin typeface="Copperplate Gothic Bold" panose="020E0705020206020404" pitchFamily="34" charset="77"/>
              </a:rPr>
              <a:t> CRANIALE dell’ Esofago): presiede alla motilità complessiva dell' organo ed è sede di dispositivi nervosi (tra cui il Plesso di </a:t>
            </a:r>
            <a:r>
              <a:rPr lang="it-IT" altLang="it-IT" sz="2200" dirty="0" err="1">
                <a:latin typeface="Copperplate Gothic Bold" panose="020E0705020206020404" pitchFamily="34" charset="77"/>
              </a:rPr>
              <a:t>Auerbach</a:t>
            </a:r>
            <a:r>
              <a:rPr lang="it-IT" altLang="it-IT" sz="2200" dirty="0">
                <a:latin typeface="Copperplate Gothic Bold" panose="020E0705020206020404" pitchFamily="34" charset="77"/>
              </a:rPr>
              <a:t>)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200" dirty="0">
              <a:latin typeface="Copperplate Gothic Bold" panose="020E0705020206020404" pitchFamily="34" charset="77"/>
            </a:endParaRPr>
          </a:p>
          <a:p>
            <a:pPr marL="334963" indent="-334963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TONACA ESTERNA, che può essere: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AVVENTIZIA (tessuto CONNETTIVO DENSO): media i rapporti dell' organo con gli organi circostanti, dà luogo ai mezzi di fissità e presenta dispositivi vascolari ;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- TONACA SIEROSA (tessuto MESOTELIALE): costituita dall' avvolgersi sugli organi </a:t>
            </a:r>
          </a:p>
          <a:p>
            <a:pPr marL="334963" indent="-327025">
              <a:lnSpc>
                <a:spcPct val="80000"/>
              </a:lnSpc>
              <a:spcBef>
                <a:spcPts val="375"/>
              </a:spcBef>
              <a:buClr>
                <a:schemeClr val="tx1"/>
              </a:buClr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200" dirty="0">
                <a:latin typeface="Copperplate Gothic Bold" panose="020E0705020206020404" pitchFamily="34" charset="77"/>
              </a:rPr>
              <a:t>     delle cosiddette membrane sierose. Fungono anch'esse da mezzi di fissità per l' organo, ma permettono notevole SCORRIMENTO 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EA419E-5EE8-F649-842F-2D36C4466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60116"/>
      </p:ext>
    </p:extLst>
  </p:cSld>
  <p:clrMapOvr>
    <a:masterClrMapping/>
  </p:clrMapOvr>
  <p:transition spd="med" advTm="102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4283968" y="228600"/>
            <a:ext cx="4860032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04" y="1061120"/>
            <a:ext cx="46672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D43AB-FF7E-47C0-888C-9F69355FF067}"/>
              </a:ext>
            </a:extLst>
          </p:cNvPr>
          <p:cNvSpPr txBox="1"/>
          <p:nvPr/>
        </p:nvSpPr>
        <p:spPr>
          <a:xfrm>
            <a:off x="107504" y="647700"/>
            <a:ext cx="417646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MUCOSA con EPITELIO PAVIMENTOSO PLURISTRATIFICATO non cheratinizzato, LAMINA PROPRIA e MUSCULARIS MUCOSAE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SOTTOMUCOSA con presenza di formazioni Ghiandolari Intramurali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MUSCOLARE con MUSCOLATURA STRIATA SCHELETRICA (un terzo craniale) e MUSCOLATURA LISCIA (due terzi caudali)</a:t>
            </a:r>
          </a:p>
          <a:p>
            <a:r>
              <a:rPr lang="it-IT" sz="2200" b="1" dirty="0">
                <a:solidFill>
                  <a:schemeClr val="tx1"/>
                </a:solidFill>
                <a:latin typeface="Comic Sans MS" panose="030F0902030302020204" pitchFamily="66" charset="0"/>
              </a:rPr>
              <a:t>TONACA AVVENTIZIA che nel Tratto Addominale è SIEROSA nella parte ANTERIORE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331327-1743-1F41-8CCB-6A1A38C8E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26682"/>
      </p:ext>
    </p:extLst>
  </p:cSld>
  <p:clrMapOvr>
    <a:masterClrMapping/>
  </p:clrMapOvr>
  <p:transition spd="med" advTm="67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763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PASSAGGIO ESOFAGO-STOMACO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64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70423A-ABF8-493E-95E4-72821F874BDC}"/>
              </a:ext>
            </a:extLst>
          </p:cNvPr>
          <p:cNvSpPr txBox="1"/>
          <p:nvPr/>
        </p:nvSpPr>
        <p:spPr>
          <a:xfrm>
            <a:off x="179512" y="1052736"/>
            <a:ext cx="43162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halkduster" panose="03050602040202020205" pitchFamily="66" charset="77"/>
              </a:rPr>
              <a:t>Nella Zona di Passaggio dall’ Esofago allo Stomaco (Zona CARDIALE), l’ EPITELIO della Mucosa da Pavimentoso Pluristratificato dell’ Esofago diviene CILINDRICO MONOSTRATIFICATO a Secrezione Mucoide (Muco Neutro) a livello del CARDIAS dello Stomaco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9CB406-2C08-F24B-92EE-1CF009EA4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09096"/>
      </p:ext>
    </p:extLst>
  </p:cSld>
  <p:clrMapOvr>
    <a:masterClrMapping/>
  </p:clrMapOvr>
  <p:transition spd="med" advTm="53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F4674-D254-D94E-9466-7EE5B442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1" y="0"/>
            <a:ext cx="9144000" cy="90872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CC17CD-CEC2-2343-9EBE-6C880AFA4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052736"/>
            <a:ext cx="9031424" cy="5805264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L’ Apporto SANGUIFERO compete alle ARTERIE TIROIDEA INFERIORE (dalla Succlavia nel Tratto Cervicale), ESOFAGEE (dall’ Aorta Toracica nel Tratto Mediastinico), GASTRICA SINISTRA (dal Tripode CELIACO nel Tratto Addominale).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Il Sangue Refluo si raccoglie in un PLESSO VENOSO PERIESOFAGEO, da cui è poi convogliato nella Vena TIROIDEA INFERIORE (Tratto Cervicale), nel Sistema AZYGOS (Tratto Mediastinico) e nella Vena PORTA del Fegato (per il Tratto Addominale).</a:t>
            </a:r>
          </a:p>
          <a:p>
            <a:endParaRPr lang="it-IT" sz="2400" b="1" dirty="0">
              <a:latin typeface="Comic Sans MS" panose="030F0902030302020204" pitchFamily="66" charset="0"/>
            </a:endParaRPr>
          </a:p>
          <a:p>
            <a:r>
              <a:rPr lang="it-IT" sz="2400" b="1" dirty="0">
                <a:latin typeface="Comic Sans MS" panose="030F0902030302020204" pitchFamily="66" charset="0"/>
              </a:rPr>
              <a:t>Il Drenaggio LINFATICO afferisce ai LINFONODI CERVICALI, MEDIASTINICI ed a quelli (GASTRICI SUPERIORI) che si localizzano alla Piccola Curvatura dello Stomaco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2FAA4A-15C8-DD4D-9AB3-8458179F7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74"/>
    </mc:Choice>
    <mc:Fallback xmlns="">
      <p:transition spd="slow" advTm="85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4B33B1-DC5C-274E-8DFD-F5853B299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852936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O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A G 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1FEFB2-4087-384F-BF62-44BBC3FD7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7"/>
    </mc:Choice>
    <mc:Fallback xmlns="">
      <p:transition spd="slow" advTm="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A95D1-FFD8-2748-BBBB-19E912B6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80928"/>
            <a:ext cx="7289800" cy="14986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T O M A C 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55DAE4-1B7D-A441-9460-0FF99C2DA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3"/>
    </mc:Choice>
    <mc:Fallback xmlns="">
      <p:transition spd="slow" advTm="7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5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58E59D-DB1B-9846-B076-4C022127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05843"/>
      </p:ext>
    </p:extLst>
  </p:cSld>
  <p:clrMapOvr>
    <a:masterClrMapping/>
  </p:clrMapOvr>
  <p:transition spd="med" advTm="28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E0DA42-33EA-6948-90DF-BFDF4B438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77763"/>
      </p:ext>
    </p:extLst>
  </p:cSld>
  <p:clrMapOvr>
    <a:masterClrMapping/>
  </p:clrMapOvr>
  <p:transition spd="med" advTm="125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>
          <a:xfrm>
            <a:off x="179512" y="548680"/>
            <a:ext cx="8712968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Organo CAVO, IMPARI e MEDIANO, localizzato nella CAVITA’ ADDOMINO-PELVICA, in particolare nell’ EPIGASTRIO (circa un sesto dell’ Organo) e nell’ IPOCONDRIO SINISTRO (circa cinque sesti).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considerato come un tratto dilatato del Tubo Digerente, SACCIFORME, con l’ Asse Maggiore obliquo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>
                <a:latin typeface="Chalkduster" panose="03050602040202020205" pitchFamily="66" charset="77"/>
              </a:rPr>
              <a:t>Capacità 1300-1500 ml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4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400" b="1" dirty="0">
                <a:latin typeface="Chalkduster" panose="03050602040202020205" pitchFamily="66" charset="77"/>
              </a:rPr>
              <a:t> essere suddiviso CRANIO-CAUDALMENTE nelle PORZIONI: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CARDIAS con ORIFIZIO CARDIALE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FONDO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CORPO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latin typeface="Chalkduster" panose="03050602040202020205" pitchFamily="66" charset="77"/>
              </a:rPr>
              <a:t> PILORO con ORIFIZIO PILORICO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9305F9-044A-7743-B6AA-263F774AA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39838"/>
            <a:ext cx="7777162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16013" y="1557338"/>
            <a:ext cx="2303462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cardias</a:t>
            </a:r>
          </a:p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(cardia, porzione “cardiaca”)</a:t>
            </a:r>
          </a:p>
        </p:txBody>
      </p:sp>
      <p:sp>
        <p:nvSpPr>
          <p:cNvPr id="90117" name="Text Box 4"/>
          <p:cNvSpPr txBox="1">
            <a:spLocks noChangeArrowheads="1"/>
          </p:cNvSpPr>
          <p:nvPr/>
        </p:nvSpPr>
        <p:spPr bwMode="auto">
          <a:xfrm>
            <a:off x="7019925" y="1557338"/>
            <a:ext cx="19478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9900"/>
                </a:solidFill>
                <a:latin typeface="Arial Black" panose="020B0A04020102020204" pitchFamily="34" charset="0"/>
              </a:rPr>
              <a:t>fondo</a:t>
            </a: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6640513" y="5137150"/>
            <a:ext cx="19669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000099"/>
                </a:solidFill>
                <a:latin typeface="Arial Black" panose="020B0A04020102020204" pitchFamily="34" charset="0"/>
              </a:rPr>
              <a:t>corpo</a:t>
            </a:r>
          </a:p>
        </p:txBody>
      </p:sp>
      <p:sp>
        <p:nvSpPr>
          <p:cNvPr id="90119" name="Line 6"/>
          <p:cNvSpPr>
            <a:spLocks noChangeShapeType="1"/>
          </p:cNvSpPr>
          <p:nvPr/>
        </p:nvSpPr>
        <p:spPr bwMode="auto">
          <a:xfrm>
            <a:off x="4572000" y="2636838"/>
            <a:ext cx="2736850" cy="15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 flipH="1">
            <a:off x="6224588" y="1989138"/>
            <a:ext cx="942975" cy="431800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 flipH="1">
            <a:off x="3705225" y="5300663"/>
            <a:ext cx="798513" cy="1081087"/>
          </a:xfrm>
          <a:prstGeom prst="line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2" name="Line 9"/>
          <p:cNvSpPr>
            <a:spLocks noChangeShapeType="1"/>
          </p:cNvSpPr>
          <p:nvPr/>
        </p:nvSpPr>
        <p:spPr bwMode="auto">
          <a:xfrm>
            <a:off x="4500563" y="5300663"/>
            <a:ext cx="503237" cy="108108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1331913" y="5734050"/>
            <a:ext cx="19685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66"/>
                </a:solidFill>
                <a:latin typeface="Arial Black" panose="020B0A04020102020204" pitchFamily="34" charset="0"/>
              </a:rPr>
              <a:t>piloro</a:t>
            </a:r>
          </a:p>
        </p:txBody>
      </p:sp>
      <p:sp>
        <p:nvSpPr>
          <p:cNvPr id="90124" name="Line 11"/>
          <p:cNvSpPr>
            <a:spLocks noChangeShapeType="1"/>
          </p:cNvSpPr>
          <p:nvPr/>
        </p:nvSpPr>
        <p:spPr bwMode="auto">
          <a:xfrm flipV="1">
            <a:off x="2555875" y="4505325"/>
            <a:ext cx="576263" cy="1519238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>
            <a:off x="2627313" y="6092825"/>
            <a:ext cx="2376487" cy="2889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6" name="Text Box 13"/>
          <p:cNvSpPr txBox="1">
            <a:spLocks noChangeArrowheads="1"/>
          </p:cNvSpPr>
          <p:nvPr/>
        </p:nvSpPr>
        <p:spPr bwMode="auto">
          <a:xfrm>
            <a:off x="4067175" y="5805488"/>
            <a:ext cx="13795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350"/>
              </a:spcBef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</a:rPr>
              <a:t>antro</a:t>
            </a:r>
          </a:p>
        </p:txBody>
      </p:sp>
      <p:sp>
        <p:nvSpPr>
          <p:cNvPr id="90127" name="Text Box 14"/>
          <p:cNvSpPr txBox="1">
            <a:spLocks noChangeArrowheads="1"/>
          </p:cNvSpPr>
          <p:nvPr/>
        </p:nvSpPr>
        <p:spPr bwMode="auto">
          <a:xfrm>
            <a:off x="3203575" y="5084763"/>
            <a:ext cx="1795463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>
                <a:solidFill>
                  <a:srgbClr val="660033"/>
                </a:solidFill>
                <a:latin typeface="Arial Black" panose="020B0A04020102020204" pitchFamily="34" charset="0"/>
              </a:rPr>
              <a:t>canale</a:t>
            </a:r>
          </a:p>
        </p:txBody>
      </p:sp>
      <p:sp>
        <p:nvSpPr>
          <p:cNvPr id="90128" name="Line 15"/>
          <p:cNvSpPr>
            <a:spLocks noChangeShapeType="1"/>
          </p:cNvSpPr>
          <p:nvPr/>
        </p:nvSpPr>
        <p:spPr bwMode="auto">
          <a:xfrm>
            <a:off x="3203575" y="2205038"/>
            <a:ext cx="1439863" cy="792162"/>
          </a:xfrm>
          <a:prstGeom prst="line">
            <a:avLst/>
          </a:prstGeom>
          <a:noFill/>
          <a:ln w="76320" cap="sq">
            <a:solidFill>
              <a:srgbClr val="0000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29" name="Line 16"/>
          <p:cNvSpPr>
            <a:spLocks noChangeShapeType="1"/>
          </p:cNvSpPr>
          <p:nvPr/>
        </p:nvSpPr>
        <p:spPr bwMode="auto">
          <a:xfrm flipV="1">
            <a:off x="6804025" y="2633663"/>
            <a:ext cx="431800" cy="259873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130" name="Line 17"/>
          <p:cNvSpPr>
            <a:spLocks noChangeShapeType="1"/>
          </p:cNvSpPr>
          <p:nvPr/>
        </p:nvSpPr>
        <p:spPr bwMode="auto">
          <a:xfrm flipH="1">
            <a:off x="5000625" y="5229225"/>
            <a:ext cx="1806575" cy="1152525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062783-C6C9-874F-B229-89D7A724A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5837"/>
      </p:ext>
    </p:extLst>
  </p:cSld>
  <p:clrMapOvr>
    <a:masterClrMapping/>
  </p:clrMapOvr>
  <p:transition spd="med" advTm="138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91B0FD-A0D6-584B-A83E-030E3DB1F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332656"/>
            <a:ext cx="7992888" cy="6858001"/>
          </a:xfrm>
        </p:spPr>
        <p:txBody>
          <a:bodyPr/>
          <a:lstStyle/>
          <a:p>
            <a:r>
              <a:rPr lang="it-IT" sz="2800" b="1" i="1" dirty="0">
                <a:latin typeface="Trebuchet MS" panose="020B0703020202090204" pitchFamily="34" charset="0"/>
              </a:rPr>
              <a:t>CARDIAS: porzione dove si localizza la GIUNZIONE ESOFAGO-GASTRICA. L’ ORIFIZIO ESOFAGEO è controllato da un dispositivo valvolare che impedisce il reflusso del bolo dallo Stomaco all’ Esofago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FONDO: è l’unica porzione nella quale il lume NON è collassato in assenza del bolo alimentare. Vi si descrive la Bolla Gassosa.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CORPO: la porzione più estesa dello Stomaco</a:t>
            </a:r>
          </a:p>
          <a:p>
            <a:r>
              <a:rPr lang="it-IT" sz="2800" b="1" i="1" dirty="0">
                <a:latin typeface="Trebuchet MS" panose="020B0703020202090204" pitchFamily="34" charset="0"/>
              </a:rPr>
              <a:t>PILORO: fa seguito al Corpo e presenta l’ Antro, cui fa seguito il Canale Pilorico. Esso termina con la VALVOLA PILORICA, che regola l’ afflusso del bolo alimentare dallo Stomaco nel Duodeno.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8C9F3F-E1D1-454C-9D7B-E0C97831D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2"/>
    </mc:Choice>
    <mc:Fallback xmlns="">
      <p:transition spd="slow" advTm="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1" b="13981"/>
          <a:stretch/>
        </p:blipFill>
        <p:spPr bwMode="auto">
          <a:xfrm>
            <a:off x="0" y="1988840"/>
            <a:ext cx="9130835" cy="39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467544" y="1586549"/>
            <a:ext cx="19725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BRACHITIPO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3419872" y="1586549"/>
            <a:ext cx="19432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NORMOTIPO</a:t>
            </a:r>
          </a:p>
        </p:txBody>
      </p:sp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6572638" y="1586548"/>
            <a:ext cx="203207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LONGITIPO</a:t>
            </a:r>
            <a:r>
              <a:rPr lang="it-IT" altLang="it-IT" sz="2000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152CD4-2760-8346-A9E1-5BE57DCAC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01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collocazione regionale dello stomaco </a:t>
            </a:r>
            <a:r>
              <a:rPr lang="it-IT" sz="2400" dirty="0" err="1">
                <a:latin typeface="Copperplate Gothic Bold" panose="020E0705020206020404" pitchFamily="34" charset="77"/>
              </a:rPr>
              <a:t>puo’</a:t>
            </a:r>
            <a:r>
              <a:rPr lang="it-IT" sz="2400" dirty="0">
                <a:latin typeface="Copperplate Gothic Bold" panose="020E0705020206020404" pitchFamily="34" charset="77"/>
              </a:rPr>
              <a:t> VARIARE a seconda della Costituzione corporea dell’ individuo (Normotipo, Brachitipo, Longitipo)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BEB061-6B45-0B47-95D0-7503F2C1B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"/>
    </mc:Choice>
    <mc:Fallback xmlns="">
      <p:transition spd="slow" advTm="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14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RAPPORTO CON LA PARETE TORACICA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SPAZIO DI TRAUBE “semilunare</a:t>
            </a:r>
            <a:r>
              <a:rPr lang="it-IT" altLang="it-IT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”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9964" r="16551" b="22238"/>
          <a:stretch>
            <a:fillRect/>
          </a:stretch>
        </p:blipFill>
        <p:spPr bwMode="auto">
          <a:xfrm>
            <a:off x="755650" y="765175"/>
            <a:ext cx="7991475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18166" t="9964" r="16551" b="222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Line 3"/>
          <p:cNvSpPr>
            <a:spLocks noChangeShapeType="1"/>
          </p:cNvSpPr>
          <p:nvPr/>
        </p:nvSpPr>
        <p:spPr bwMode="auto">
          <a:xfrm>
            <a:off x="6019800" y="2133600"/>
            <a:ext cx="1588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6804025" y="1052513"/>
            <a:ext cx="144463" cy="2592387"/>
          </a:xfrm>
          <a:prstGeom prst="line">
            <a:avLst/>
          </a:prstGeom>
          <a:noFill/>
          <a:ln w="5724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6" name="Line 5"/>
          <p:cNvSpPr>
            <a:spLocks noChangeShapeType="1"/>
          </p:cNvSpPr>
          <p:nvPr/>
        </p:nvSpPr>
        <p:spPr bwMode="auto">
          <a:xfrm>
            <a:off x="5219700" y="1268413"/>
            <a:ext cx="1655763" cy="2305050"/>
          </a:xfrm>
          <a:prstGeom prst="line">
            <a:avLst/>
          </a:prstGeom>
          <a:noFill/>
          <a:ln w="76320" cap="sq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7" name="Line 6"/>
          <p:cNvSpPr>
            <a:spLocks noChangeShapeType="1"/>
          </p:cNvSpPr>
          <p:nvPr/>
        </p:nvSpPr>
        <p:spPr bwMode="auto">
          <a:xfrm flipV="1">
            <a:off x="5148263" y="1049338"/>
            <a:ext cx="1728787" cy="22225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8" name="Line 7"/>
          <p:cNvSpPr>
            <a:spLocks noChangeShapeType="1"/>
          </p:cNvSpPr>
          <p:nvPr/>
        </p:nvSpPr>
        <p:spPr bwMode="auto">
          <a:xfrm>
            <a:off x="4787900" y="620713"/>
            <a:ext cx="1512888" cy="1295400"/>
          </a:xfrm>
          <a:prstGeom prst="line">
            <a:avLst/>
          </a:prstGeom>
          <a:noFill/>
          <a:ln w="7632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29" name="Text Box 8"/>
          <p:cNvSpPr txBox="1">
            <a:spLocks noChangeArrowheads="1"/>
          </p:cNvSpPr>
          <p:nvPr/>
        </p:nvSpPr>
        <p:spPr bwMode="auto">
          <a:xfrm>
            <a:off x="7072313" y="3217863"/>
            <a:ext cx="1339850" cy="581025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0000"/>
                </a:solidFill>
                <a:latin typeface="Arial Black" panose="020B0A04020102020204" pitchFamily="34" charset="0"/>
              </a:rPr>
              <a:t>IX</a:t>
            </a:r>
          </a:p>
        </p:txBody>
      </p:sp>
      <p:sp>
        <p:nvSpPr>
          <p:cNvPr id="81930" name="Text Box 9"/>
          <p:cNvSpPr txBox="1">
            <a:spLocks noChangeArrowheads="1"/>
          </p:cNvSpPr>
          <p:nvPr/>
        </p:nvSpPr>
        <p:spPr bwMode="auto">
          <a:xfrm>
            <a:off x="6930702" y="838200"/>
            <a:ext cx="1181100" cy="5810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000000"/>
                </a:solidFill>
                <a:latin typeface="Arial Black" panose="020B0A04020102020204" pitchFamily="34" charset="0"/>
              </a:rPr>
              <a:t>V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3727B8-DA0E-C746-B8FD-D2A368D1C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08899"/>
      </p:ext>
    </p:extLst>
  </p:cSld>
  <p:clrMapOvr>
    <a:masterClrMapping/>
  </p:clrMapOvr>
  <p:transition spd="med" advTm="48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collocazione regionale dello stomaco </a:t>
            </a:r>
            <a:r>
              <a:rPr lang="it-IT" sz="2400" dirty="0" err="1">
                <a:latin typeface="Copperplate Gothic Bold" panose="020E0705020206020404" pitchFamily="34" charset="77"/>
              </a:rPr>
              <a:t>puo’</a:t>
            </a:r>
            <a:r>
              <a:rPr lang="it-IT" sz="2400" dirty="0">
                <a:latin typeface="Copperplate Gothic Bold" panose="020E0705020206020404" pitchFamily="34" charset="77"/>
              </a:rPr>
              <a:t> VARIARE a seconda della Costituzione corporea dell’ individuo (Normotipo, Brachitipo, Longitipo)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D68F37-1136-614A-96CE-2BAB1F0E2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9"/>
    </mc:Choice>
    <mc:Fallback xmlns="">
      <p:transition spd="slow" advTm="7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836712"/>
            <a:ext cx="7992889" cy="57912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È un ORGANO CAVO, IMPARI e MEDIANO, che collega la FARINGE con lo STOMACO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estende tra C6 e la T10 con una lunghezza media di 25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Si distinguono in senso cranio-caudale i seguenti tratti 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CERVICALE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TORACICO o MEDIASTINICO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DIAFRAMMATICO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- ADDOMINALE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   Non ha un decorso rettilineo, ma presenta  curvature, correlate allo stretto rapporto con la colonna vertebrale, che presenta la Lordosi Cervicale e la Cifosi Toracica.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CFB65B-6949-354D-9F8D-12A3A6D51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98652"/>
      </p:ext>
    </p:extLst>
  </p:cSld>
  <p:clrMapOvr>
    <a:masterClrMapping/>
  </p:clrMapOvr>
  <p:transition spd="med" advTm="61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4488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LA PARETE ADDOMINALE</a:t>
            </a:r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79500"/>
            <a:ext cx="83820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 flipV="1">
            <a:off x="3200400" y="3883025"/>
            <a:ext cx="2667000" cy="825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3" name="Line 4"/>
          <p:cNvSpPr>
            <a:spLocks noChangeShapeType="1"/>
          </p:cNvSpPr>
          <p:nvPr/>
        </p:nvSpPr>
        <p:spPr bwMode="auto">
          <a:xfrm flipH="1" flipV="1">
            <a:off x="5254625" y="3044825"/>
            <a:ext cx="615950" cy="844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4" name="Line 5"/>
          <p:cNvSpPr>
            <a:spLocks noChangeShapeType="1"/>
          </p:cNvSpPr>
          <p:nvPr/>
        </p:nvSpPr>
        <p:spPr bwMode="auto">
          <a:xfrm flipV="1">
            <a:off x="3200400" y="3044825"/>
            <a:ext cx="2057400" cy="92075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3975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40830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>
                <a:solidFill>
                  <a:srgbClr val="FF0000"/>
                </a:solidFill>
                <a:latin typeface="Arial Black" panose="020B0A04020102020204" pitchFamily="34" charset="0"/>
              </a:rPr>
              <a:t>TRIANGOLO LABBE’</a:t>
            </a:r>
          </a:p>
        </p:txBody>
      </p:sp>
      <p:sp>
        <p:nvSpPr>
          <p:cNvPr id="83976" name="Line 7"/>
          <p:cNvSpPr>
            <a:spLocks noChangeShapeType="1"/>
          </p:cNvSpPr>
          <p:nvPr/>
        </p:nvSpPr>
        <p:spPr bwMode="auto">
          <a:xfrm>
            <a:off x="2743200" y="1524000"/>
            <a:ext cx="1905000" cy="21336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5AA56A-7105-9A46-B0BA-7FB15A332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82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F9DE44-9BB9-3C47-8557-41830A97E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ASPETTI ANATOMO-TOPOGRAFICI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550698-C436-874F-82DC-1082121D5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52736"/>
            <a:ext cx="8784976" cy="5805264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La collocazione regionale dello stomaco </a:t>
            </a:r>
            <a:r>
              <a:rPr lang="it-IT" sz="2400" dirty="0" err="1">
                <a:latin typeface="Copperplate Gothic Bold" panose="020E0705020206020404" pitchFamily="34" charset="77"/>
              </a:rPr>
              <a:t>puo’</a:t>
            </a:r>
            <a:r>
              <a:rPr lang="it-IT" sz="2400" dirty="0">
                <a:latin typeface="Copperplate Gothic Bold" panose="020E0705020206020404" pitchFamily="34" charset="77"/>
              </a:rPr>
              <a:t> VARIARE a seconda della Costituzione corporea dell’ individuo (Normotipo, Brachitipo, Longitipo)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TORACICA ANTERIORE tramite lo SPAZIO SEMILUNARE di TRAUBE, compreso tra la V e la IX Costa.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RAPPORTO con la PARETE ADDOMINALE ANTERIORE tramite il TRIANGOLO di LABBE’, delimitato dal Margine ANTERO-INFERIORE del FEGATO, dall’ ARCO COSTALE SINISTRO e da un Piano Trasverso che intercetta entrambi gli Archi Costali.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F0C4AD-361B-E747-BA6A-70ADEC6B2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8"/>
    </mc:Choice>
    <mc:Fallback xmlns="">
      <p:transition spd="slow" advTm="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5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8A3564-BEA7-6145-B7C3-13F18AB94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8457"/>
      </p:ext>
    </p:extLst>
  </p:cSld>
  <p:clrMapOvr>
    <a:masterClrMapping/>
  </p:clrMapOvr>
  <p:transition spd="med" advTm="61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MORFOLOGIA MACROSCOPICA</a:t>
            </a:r>
          </a:p>
        </p:txBody>
      </p:sp>
      <p:sp>
        <p:nvSpPr>
          <p:cNvPr id="86019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8291264" cy="54102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Oltre alla suddivisione nelle succitate porzioni, nello Stomaco si possono evidenziare ulteriori parametri morfologici: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3200" b="1" dirty="0">
              <a:latin typeface="Comic Sans MS" panose="030F0902030302020204" pitchFamily="66" charset="0"/>
            </a:endParaRP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ANTERIORE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FACCIA POSTERIORE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PICCOLA CURVATURA (Margine Destro)</a:t>
            </a:r>
          </a:p>
          <a:p>
            <a:pPr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Char char="-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3200" b="1" dirty="0">
                <a:latin typeface="Comic Sans MS" panose="030F0902030302020204" pitchFamily="66" charset="0"/>
              </a:rPr>
              <a:t> GRANDE CURVATURA (Margine Sinistro)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DA4D8E-A738-7D43-ACAE-428E64795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ED513D-2B5C-B84B-B108-24500C5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620688"/>
            <a:ext cx="8424936" cy="6237312"/>
          </a:xfrm>
        </p:spPr>
        <p:txBody>
          <a:bodyPr/>
          <a:lstStyle/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Al fine di comprendere i rapporti dello Stomaco con le strutture contigue, è necessario fornire alcune nozioni basilari circa l’ organizzazione morfologica della SIEROSA PERITONEALE.</a:t>
            </a:r>
          </a:p>
          <a:p>
            <a:pPr algn="just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Essa riveste in maniera TOTALE o PARZIALE molti degli organi della Cavità </a:t>
            </a:r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Addomino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-Pelvica, consentendone la MOTILITA’ e lo SCORRIMENTO (Scivolamento) reciproco nei confronti di altri Organi reciproci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A34EC0-C419-7643-A4F2-09D00A329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81"/>
    </mc:Choice>
    <mc:Fallback xmlns="">
      <p:transition spd="slow" advTm="12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0" y="1172946"/>
            <a:ext cx="9144000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TONACA SIEROSA che si localizza nella CAVITA’ ADDOMINO-PELVICA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Permette lo SCORRIMENTO reciproco degli organi interessati dal suo rivestimento essendo una CAVITA’ molto sottile riempita di fluido, che si localizza tra un FOGLIETTO PARIETALE ed un FOGLIETTO VISCERALE</a:t>
            </a:r>
          </a:p>
          <a:p>
            <a:pPr marL="339725" indent="-339725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Si rapporta in modo vario con i diversi organi RIVESTENDOLI: 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COMPLETAMENTE  oppure</a:t>
            </a:r>
          </a:p>
          <a:p>
            <a:pPr marL="339725" indent="-33655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   PARZIALMENTE, lasciando delle cosiddette AREE NUDE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2DB2C8-5C62-0245-BCB5-873FCFDA9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1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63" y="32970"/>
            <a:ext cx="6306548" cy="67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D51468-8D4D-D94A-8E8D-B66CC5DD9125}"/>
              </a:ext>
            </a:extLst>
          </p:cNvPr>
          <p:cNvSpPr txBox="1"/>
          <p:nvPr/>
        </p:nvSpPr>
        <p:spPr>
          <a:xfrm>
            <a:off x="107503" y="1412776"/>
            <a:ext cx="2880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ROSSO: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FF000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PARIETALE</a:t>
            </a:r>
          </a:p>
          <a:p>
            <a:endParaRPr lang="it-IT" dirty="0">
              <a:solidFill>
                <a:srgbClr val="FF0000"/>
              </a:solidFill>
              <a:latin typeface="Copperplate Gothic Bold" panose="020E0705020206020404" pitchFamily="34" charset="77"/>
            </a:endParaRP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VERDE: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PERITONEO</a:t>
            </a:r>
          </a:p>
          <a:p>
            <a:pPr algn="ctr"/>
            <a:r>
              <a:rPr lang="it-IT" sz="3600" dirty="0">
                <a:solidFill>
                  <a:srgbClr val="00B050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VISCERALE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0B5CD0-23F7-D94B-A027-2354BFDE3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6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260648"/>
            <a:ext cx="8999537" cy="70643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1172946"/>
            <a:ext cx="8496944" cy="57150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PERITONEO aderisce come PERITONEO PARIETALE alle PARETI ADDOMINO-PELVICHE.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Esso delimita la CAVITA’ PERITONEALE e gli Organi in essa contenuti si definiscono INTRAPERITONEALI, anche se NON sono rivestiti dalla Sierosa.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Dal Peritoneo Parietale si diparte il PERITONEO VISCERALE (Tessuto Mesoteliale), che con le sue specifiche strutture, si porta a rivestire in vario modo molteplici organi.</a:t>
            </a:r>
          </a:p>
          <a:p>
            <a:pPr marL="0" indent="0" fontAlgn="auto">
              <a:spcBef>
                <a:spcPts val="550"/>
              </a:spcBef>
              <a:buClr>
                <a:schemeClr val="tx1">
                  <a:lumMod val="95000"/>
                  <a:lumOff val="5000"/>
                </a:schemeClr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33F67C-AB13-F141-BBAC-D448F3578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9885"/>
      </p:ext>
    </p:extLst>
  </p:cSld>
  <p:clrMapOvr>
    <a:masterClrMapping/>
  </p:clrMapOvr>
  <p:transition spd="med" advTm="8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44463" y="85725"/>
            <a:ext cx="8999537" cy="70643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PERITONEO: CONCETTI GENERALI 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idx="1"/>
          </p:nvPr>
        </p:nvSpPr>
        <p:spPr>
          <a:xfrm>
            <a:off x="21482" y="819841"/>
            <a:ext cx="9144000" cy="57150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Rispetto alla SIEROSA PERITONEALE gli organi possono essere: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INTRAPERITONALI, quando si trovino all’ interno del sacco delimitato dalla sierosa peritoneale, MA NON NECESSARIAMENTE NE SONO RIVESTITI (OVAIO);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- RETROPERITONEALI, ossia accollati alla parete addominale posteriore </a:t>
            </a:r>
          </a:p>
          <a:p>
            <a:pPr marL="339725" indent="-33655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- SOTTO- (o INFRA-) PERITONEALI: sono gli organi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PELVICI, avvolti dalla FASCIA PELVICA di </a:t>
            </a:r>
          </a:p>
          <a:p>
            <a:pPr marL="0" indent="0" fontAlgn="auto">
              <a:lnSpc>
                <a:spcPct val="80000"/>
              </a:lnSpc>
              <a:spcBef>
                <a:spcPts val="5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Connettivo Fibroso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573BCB-8333-CE41-97CC-1AC12A6A0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26380"/>
      </p:ext>
    </p:extLst>
  </p:cSld>
  <p:clrMapOvr>
    <a:masterClrMapping/>
  </p:clrMapOvr>
  <p:transition spd="med" advTm="971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60648"/>
            <a:ext cx="8991600" cy="65692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SPECIFICHE STRUTTURE PERITONEALI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323528" y="980728"/>
            <a:ext cx="8280920" cy="5184576"/>
          </a:xfrm>
        </p:spPr>
        <p:txBody>
          <a:bodyPr rtlCol="0">
            <a:noAutofit/>
          </a:bodyPr>
          <a:lstStyle/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MESI (singolare MESO): si tendono tra la PARETE ADDOMINALE POSTERIORE e si portano ad avvolgere Organi: MESENTERE, MESOCOLON TRASVERSO, MESOSIGMA (un’ eccezione alla disposizione è costituita dal </a:t>
            </a:r>
            <a:r>
              <a:rPr lang="it-IT" altLang="it-IT" sz="2600" b="1" dirty="0" err="1">
                <a:latin typeface="Comic Sans MS" panose="030F0902030302020204" pitchFamily="66" charset="0"/>
              </a:rPr>
              <a:t>Mesovario</a:t>
            </a:r>
            <a:r>
              <a:rPr lang="it-IT" altLang="it-IT" sz="2600" b="1" dirty="0">
                <a:latin typeface="Comic Sans MS" panose="030F0902030302020204" pitchFamily="66" charset="0"/>
              </a:rPr>
              <a:t>)</a:t>
            </a:r>
          </a:p>
          <a:p>
            <a:pPr marL="339725" indent="-336550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LEGAMENTI od OMENTI: si tendono tra organi INTRAPERITONEALI, o da PARETI ADDOMINALI (eccetto la PARETE POSTERIORE), ed altri organi INTRAPERITONEALI (in particolare del SISTEMA DIGERENTE). Il grande e piccolo OMENTO sono detti anche EPIPLOON.</a:t>
            </a:r>
          </a:p>
          <a:p>
            <a:pPr marL="339725" indent="-339725" fontAlgn="auto">
              <a:spcBef>
                <a:spcPts val="65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341313" indent="-339725" fontAlgn="auto">
              <a:spcBef>
                <a:spcPts val="65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D20528-53FE-274B-AC8D-400A2C006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34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3E1C45-AE06-1746-8ED5-BD47D7C1E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8667"/>
      </p:ext>
    </p:extLst>
  </p:cSld>
  <p:clrMapOvr>
    <a:masterClrMapping/>
  </p:clrMapOvr>
  <p:transition spd="med" advTm="100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EDA4E1-A8CF-A749-9FC4-E77B7A8A7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29928"/>
      </p:ext>
    </p:extLst>
  </p:cSld>
  <p:clrMapOvr>
    <a:masterClrMapping/>
  </p:clrMapOvr>
  <p:transition spd="med" advTm="136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CDEA5-F33E-0E44-B6CA-23C1131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03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DISPOSIZIONE DEL PERITONEO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DA1556-5ED7-B847-A04F-83C8DB9F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52736"/>
            <a:ext cx="8571755" cy="5949280"/>
          </a:xfrm>
        </p:spPr>
        <p:txBody>
          <a:bodyPr/>
          <a:lstStyle/>
          <a:p>
            <a:pPr algn="just"/>
            <a:r>
              <a:rPr lang="it-IT" sz="2700" dirty="0">
                <a:latin typeface="Copperplate Gothic Bold" panose="020E0705020206020404" pitchFamily="34" charset="77"/>
              </a:rPr>
              <a:t>A partire dalla Faccia Viscerale del Fegato, che si trova Antero-Superiormente, il PERITONEO VISCERALE si dirige verso la PICCOLA CURVATURA formando il LEGAMENTO EPATO-GASTRICO, che la porzione più estesa del PICCOLO OMENTO. Dalla Piccola Curvatura il Peritoneo Viscerale si SDOPPIA rivestendo la PARETE ANTERIORE e, PARZIALMENTE, la PARETE POSTERIORE, dove lascia un’ AREA NUDA a livello del FONDO (qui si formano i LEGAMENTI GASTRO-FRENICO, che aderisce al Diaframma, e GASTRO-LIENALE, alla Milza).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6FED8B-E74E-A240-8316-8B63D8ED6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8630"/>
            <a:ext cx="8100392" cy="687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0E6387-4B0F-F641-87F4-87A8B33C6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1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CDEA5-F33E-0E44-B6CA-23C1131D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03" y="26922"/>
            <a:ext cx="9144000" cy="8817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DISPOSIZIONE DEL PERITONEO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DA1556-5ED7-B847-A04F-83C8DB9F1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25" y="974292"/>
            <a:ext cx="8496944" cy="5949280"/>
          </a:xfrm>
        </p:spPr>
        <p:txBody>
          <a:bodyPr/>
          <a:lstStyle/>
          <a:p>
            <a:pPr algn="just"/>
            <a:r>
              <a:rPr lang="it-IT" sz="2800" dirty="0">
                <a:latin typeface="Copperplate Gothic Bold" panose="020E0705020206020404" pitchFamily="34" charset="77"/>
              </a:rPr>
              <a:t>Giunto alla GRANDE CURVATURA, il PERITONEO VISCERALE «riunisce» i 2 Foglietti Sierosi per dare origine al GRANDE OMENTO (o LEGAMENTO GASTRO-COLICO) che scende al davanti delle Anse dell’ INTESTINO TENUE MESENTERIALE, e poi risale raggiungendo il COLON TRASVERSO. Quest’ultimo viene rivestito da tale Peritoneo Viscerale, i cui 2 foglietti si riuniscono di nuovo, posteriormente al Colon Trasverso, per dare luogo al MESOCOLON TRASVERSO, che aderisce alla PARETE ADDOMINALE POSTERIORE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1D4923-95B4-6140-A84B-AC4659F9A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7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"/>
    </mc:Choice>
    <mc:Fallback xmlns="">
      <p:transition spd="slow" advTm="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25AED8-DA86-BC46-A302-DAD827CDE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8" y="332656"/>
            <a:ext cx="9158378" cy="65253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C84C50-F17C-9F46-BBB3-93232636F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90"/>
    </mc:Choice>
    <mc:Fallback xmlns="">
      <p:transition spd="slow" advTm="118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2E875-0FCC-344F-B397-9C20CAF4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46"/>
            <a:ext cx="9144000" cy="103769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RETROCAVITà</a:t>
            </a: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 DEGLI EPIPLOON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Borsa omentale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713768-56F8-ED45-B058-07DDDA37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805264"/>
          </a:xfrm>
        </p:spPr>
        <p:txBody>
          <a:bodyPr/>
          <a:lstStyle/>
          <a:p>
            <a:pPr algn="just"/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Posteriormente allo Stomaco, il Peritoneo Viscerale delimita la BORSA OMENTALE, che si interpone tra lo Stomaco ed il Pancreas. Essa presenta un RECESSO SUPERIORE posteriormente al Fegato, ed uno INFERIORE (</a:t>
            </a:r>
            <a:r>
              <a:rPr lang="it-IT" sz="2800" b="1" dirty="0" err="1">
                <a:latin typeface="Trebuchet MS" panose="020B0703020202090204" pitchFamily="34" charset="0"/>
                <a:cs typeface="Phosphate Solid" panose="02000506050000020004" pitchFamily="2" charset="77"/>
              </a:rPr>
              <a:t>finchè</a:t>
            </a:r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 non si oblitera) che si localizza tra la porzione «DISCENDENTE» ed »ASCENDENTE» del Grande Omento.</a:t>
            </a:r>
          </a:p>
          <a:p>
            <a:pPr algn="just"/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Nell’ insieme, questa è la RETROCAVITA’ DEGLI EPIPLOON, alla quale si </a:t>
            </a:r>
            <a:r>
              <a:rPr lang="it-IT" sz="2800" b="1" dirty="0" err="1">
                <a:latin typeface="Trebuchet MS" panose="020B0703020202090204" pitchFamily="34" charset="0"/>
                <a:cs typeface="Phosphate Solid" panose="02000506050000020004" pitchFamily="2" charset="77"/>
              </a:rPr>
              <a:t>puo’</a:t>
            </a:r>
            <a:r>
              <a:rPr lang="it-IT" sz="2800" b="1" dirty="0">
                <a:latin typeface="Trebuchet MS" panose="020B0703020202090204" pitchFamily="34" charset="0"/>
                <a:cs typeface="Phosphate Solid" panose="02000506050000020004" pitchFamily="2" charset="77"/>
              </a:rPr>
              <a:t> accedere soltanto dal lato DESTRO attraverso il FORAME EPIPLOICO di WINSLOW, delimitato dal LEGAMENTO EPATO-DUODENALE, che costituisce la PORZIONE DESTRA del Piccolo Omento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9D5E28-2A7A-2642-A680-CC1C908B6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1"/>
    </mc:Choice>
    <mc:Fallback xmlns="">
      <p:transition spd="slow" advTm="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5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491"/>
            <a:ext cx="7236644" cy="672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6B2024-9E9B-8E42-B098-5C74BB7E9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9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63FE4-A5A4-B24F-9A8B-149D88DE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2" y="11663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454A-5B6D-704C-8DAE-F30BE051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24" y="1086903"/>
            <a:ext cx="8352928" cy="5877272"/>
          </a:xfrm>
        </p:spPr>
        <p:txBody>
          <a:bodyPr/>
          <a:lstStyle/>
          <a:p>
            <a:r>
              <a:rPr lang="it-IT" sz="2400" b="1" dirty="0">
                <a:latin typeface="Comic Sans MS" panose="030F0902030302020204" pitchFamily="66" charset="0"/>
              </a:rPr>
              <a:t>Lo STOMACO si rapporta ANTERIORMENTE, oltre che con le Pareti Toracica e Addominale Anteriori, anche con il FEGATO (Faccia Viscerale); POSTERIORMENTE con la PARETE ADDOMINALE POSTERIORE tramite la BORSA OMENTALE con il PANCREAS, DIRETTAMENTE, invece, con il Muscolo DIAFRAMMA ed il RENE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LATERALMENTE, a DESTRA, si rapporta con il DUODENO, a SINISTRA con la MILZA (Faccia Viscerale).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SUPERIORMENTE la regione del Fondo si relaziona, tramite il DIAFRAMMA, con la PLEURA DIAFRAMMATICA del Polmone Sinistro.</a:t>
            </a:r>
          </a:p>
          <a:p>
            <a:r>
              <a:rPr lang="it-IT" sz="2400" b="1" dirty="0">
                <a:latin typeface="Comic Sans MS" panose="030F0902030302020204" pitchFamily="66" charset="0"/>
              </a:rPr>
              <a:t>INFERIORMENTE si rapporta con il COLON ed il MESOCOLON TRASVERSO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E7A8D0-6D9A-3542-9372-05EC6BA20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1"/>
    </mc:Choice>
    <mc:Fallback xmlns="">
      <p:transition spd="slow" advTm="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>
            <a:extLst>
              <a:ext uri="{FF2B5EF4-FFF2-40B4-BE49-F238E27FC236}">
                <a16:creationId xmlns:a16="http://schemas.microsoft.com/office/drawing/2014/main" id="{F7699AD3-D696-CE4E-9CF0-B5A2AE43D7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6"/>
          <a:stretch/>
        </p:blipFill>
        <p:spPr bwMode="auto">
          <a:xfrm>
            <a:off x="1331640" y="15462"/>
            <a:ext cx="5534197" cy="6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139AF6-6EC4-AB4A-AF27-2E701E153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3"/>
    </mc:Choice>
    <mc:Fallback xmlns="">
      <p:transition spd="slow" advTm="2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213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 INTERNA</a:t>
            </a:r>
          </a:p>
        </p:txBody>
      </p:sp>
      <p:pic>
        <p:nvPicPr>
          <p:cNvPr id="10445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1226060"/>
            <a:ext cx="559276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D520A5-EA62-634F-9977-365BFACD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" y="2132856"/>
            <a:ext cx="356186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F4C097-AEF5-EE4A-BF7C-61E8D2800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96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/>
          <a:lstStyle/>
          <a:p>
            <a:r>
              <a:rPr lang="it-IT" sz="2400" dirty="0">
                <a:latin typeface="Copperplate Gothic Bold" panose="020E0705020206020404" pitchFamily="34" charset="77"/>
              </a:rPr>
              <a:t>TRATTO CERVICALE: Posteriormente con C6 e C7 con interposizione dello Spazio </a:t>
            </a:r>
            <a:r>
              <a:rPr lang="it-IT" sz="2400" dirty="0" err="1">
                <a:latin typeface="Copperplate Gothic Bold" panose="020E0705020206020404" pitchFamily="34" charset="77"/>
              </a:rPr>
              <a:t>Retroesofageo</a:t>
            </a:r>
            <a:r>
              <a:rPr lang="it-IT" sz="2400" dirty="0">
                <a:latin typeface="Copperplate Gothic Bold" panose="020E0705020206020404" pitchFamily="34" charset="77"/>
              </a:rPr>
              <a:t>; Lateralmente Fascio Vascolo-Nervoso del Collo; Anteriormente con Laringe, Trachea e Ghiandola TIROIDE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TRATTO TORACICO (MEDIASTINICO): L’ AORTA TORACICA gli si pone prima sul lato sinistro e poi gli si porta Posteriormente, interponendosi tra esso e la Colonna Toracica. ANTERIORMENTE si trova la BIFORCAZIONE TRACHEALE nei Grossi Bronchi </a:t>
            </a:r>
            <a:r>
              <a:rPr lang="it-IT" sz="2400" dirty="0" err="1">
                <a:latin typeface="Copperplate Gothic Bold" panose="020E0705020206020404" pitchFamily="34" charset="77"/>
              </a:rPr>
              <a:t>Extrapolmonari</a:t>
            </a:r>
            <a:r>
              <a:rPr lang="it-IT" sz="2400" dirty="0">
                <a:latin typeface="Copperplate Gothic Bold" panose="020E0705020206020404" pitchFamily="34" charset="77"/>
              </a:rPr>
              <a:t> e, </a:t>
            </a:r>
            <a:r>
              <a:rPr lang="it-IT" sz="2400" dirty="0" err="1">
                <a:latin typeface="Copperplate Gothic Bold" panose="020E0705020206020404" pitchFamily="34" charset="77"/>
              </a:rPr>
              <a:t>piu’</a:t>
            </a:r>
            <a:r>
              <a:rPr lang="it-IT" sz="2400" dirty="0">
                <a:latin typeface="Copperplate Gothic Bold" panose="020E0705020206020404" pitchFamily="34" charset="77"/>
              </a:rPr>
              <a:t> </a:t>
            </a:r>
            <a:r>
              <a:rPr lang="it-IT" sz="2400" dirty="0" err="1">
                <a:latin typeface="Copperplate Gothic Bold" panose="020E0705020206020404" pitchFamily="34" charset="77"/>
              </a:rPr>
              <a:t>caudalmente</a:t>
            </a:r>
            <a:r>
              <a:rPr lang="it-IT" sz="2400" dirty="0">
                <a:latin typeface="Copperplate Gothic Bold" panose="020E0705020206020404" pitchFamily="34" charset="77"/>
              </a:rPr>
              <a:t>, il PERICARDIO dell’ Atrio Sinistro del Cuore. </a:t>
            </a:r>
          </a:p>
          <a:p>
            <a:r>
              <a:rPr lang="it-IT" sz="2400" dirty="0">
                <a:latin typeface="Copperplate Gothic Bold" panose="020E0705020206020404" pitchFamily="34" charset="77"/>
              </a:rPr>
              <a:t>LATERALMENTE le PLEURE MEDIASTINICHE ed il Decorso dei NERVI VAGHI (X paio).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202E71-811C-0940-B454-420E09ED3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5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0"/>
    </mc:Choice>
    <mc:Fallback xmlns="">
      <p:transition spd="slow" advTm="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04240"/>
            <a:ext cx="91440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CONFIGURAZIONE INTERNA</a:t>
            </a:r>
            <a:b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764704"/>
            <a:ext cx="8064896" cy="3581400"/>
          </a:xfrm>
        </p:spPr>
        <p:txBody>
          <a:bodyPr rtlCol="0">
            <a:noAutofit/>
          </a:bodyPr>
          <a:lstStyle/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Nel vivente, tramite l’ Esame Endoscopico (GASTROSCOPIA), il rivestimento del Lume appare di un COLORITO GRIGIO ROSEO</a:t>
            </a:r>
          </a:p>
          <a:p>
            <a:pPr marL="558800" indent="-5556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SzPct val="45000"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Presenta, nello STATO DI RIPOSO (ossia quando è VUOTO), le PIEGHE (o Pliche) GASTRICHE, che prevalentemente seguono la direzione dell’ ASSE LONGITUDINALE ed appaiono ANASTOMIZZATE tra loro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Al contrario, NON si rilevano ANASTOMOSI delle pieghe in corrispondenza della PICCOLA CURVATURA (la cosiddetta «</a:t>
            </a:r>
            <a:r>
              <a:rPr lang="it-IT" altLang="it-IT" sz="2100" b="1" dirty="0" err="1">
                <a:latin typeface="Chalkboard SE" panose="03050602040202020205" pitchFamily="66" charset="77"/>
              </a:rPr>
              <a:t>MagenStrasse</a:t>
            </a:r>
            <a:r>
              <a:rPr lang="it-IT" altLang="it-IT" sz="2100" b="1" dirty="0">
                <a:latin typeface="Chalkboard SE" panose="03050602040202020205" pitchFamily="66" charset="77"/>
              </a:rPr>
              <a:t>-Via del Cibo», perché si immaginava una preferenziale progressione del bolo alimentare in questa parte della cavità dello Stomaco)</a:t>
            </a:r>
          </a:p>
          <a:p>
            <a:pPr marL="339725" indent="-336550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Ad ORGANO RIEMPITO di bolo alimentare, si osservano i SOLCHI PERMANENTI</a:t>
            </a: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100" b="1" dirty="0">
              <a:latin typeface="Chalkboard SE" panose="03050602040202020205" pitchFamily="66" charset="77"/>
            </a:endParaRPr>
          </a:p>
          <a:p>
            <a:pPr marL="339725" indent="-339725" fontAlgn="auto">
              <a:lnSpc>
                <a:spcPct val="80000"/>
              </a:lnSpc>
              <a:spcBef>
                <a:spcPts val="5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100" b="1" dirty="0">
                <a:latin typeface="Chalkboard SE" panose="03050602040202020205" pitchFamily="66" charset="77"/>
              </a:rPr>
              <a:t>I SOLCHI PERMANENTI delimitano le AREOLE GASTRICHE (2-4 mm di diametro)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8908D7-BDC9-5944-8986-FC7C937E6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8090"/>
            <a:ext cx="7383760" cy="683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2B69C2-3AA7-3D4E-957C-C07B372D0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34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12602-2784-449D-9EC0-392C3713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" y="0"/>
            <a:ext cx="9144000" cy="936104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STRUTTURA ANATOMO-MICROSCOPICA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850F73-68CB-47A7-A251-1940B831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36104"/>
            <a:ext cx="8352928" cy="5921895"/>
          </a:xfrm>
        </p:spPr>
        <p:txBody>
          <a:bodyPr/>
          <a:lstStyle/>
          <a:p>
            <a:r>
              <a:rPr lang="it-IT" sz="2400" b="1" dirty="0">
                <a:latin typeface="Copperplate Gothic Bold" panose="020E0705020206020404" pitchFamily="34" charset="77"/>
              </a:rPr>
              <a:t>TONACA MUCOSA con Epitelio Cilindrico Monostratificato a Secrezione MUCOIDE (Muco Neutro), e Lamina Propria con GHIANDOLE (CARDIALI, PROPRIAMENTE DETTE, PILORICHE) e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Muscularis</a:t>
            </a:r>
            <a:r>
              <a:rPr lang="it-IT" sz="2400" b="1" dirty="0">
                <a:latin typeface="Copperplate Gothic Bold" panose="020E0705020206020404" pitchFamily="34" charset="77"/>
              </a:rPr>
              <a:t> </a:t>
            </a:r>
            <a:r>
              <a:rPr lang="it-IT" sz="2400" b="1" dirty="0" err="1">
                <a:latin typeface="Copperplate Gothic Bold" panose="020E0705020206020404" pitchFamily="34" charset="77"/>
              </a:rPr>
              <a:t>Mucosae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SOTTOMUCOSA: Tessuto Connettivo con Vasi Sanguiferi e Linfatici e Plesso Nervoso Autonomo Sottomucoso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Meissner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MUSCOLARE di Muscolatura Liscia con 3 strati: Plessiforme (od Obliquo) interno, Circolare intermedio e Longitudinale esterno. Vi si trova il Plesso Nervoso Autonomo Muscolare di </a:t>
            </a:r>
            <a:r>
              <a:rPr lang="it-IT" sz="2400" b="1" dirty="0" err="1">
                <a:latin typeface="Copperplate Gothic Bold" panose="020E0705020206020404" pitchFamily="34" charset="77"/>
              </a:rPr>
              <a:t>Auerbach</a:t>
            </a:r>
            <a:endParaRPr lang="it-IT" sz="2400" b="1" dirty="0">
              <a:latin typeface="Copperplate Gothic Bold" panose="020E0705020206020404" pitchFamily="34" charset="77"/>
            </a:endParaRPr>
          </a:p>
          <a:p>
            <a:r>
              <a:rPr lang="it-IT" sz="2400" b="1" dirty="0">
                <a:latin typeface="Copperplate Gothic Bold" panose="020E0705020206020404" pitchFamily="34" charset="77"/>
              </a:rPr>
              <a:t>TONACA ESTERNA prevalentemente Sierosa Peritoneale, tranne la parete posteriore del Fondo (Avventizia)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937CAC-8BFA-5E4A-AAFC-675273F5F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"/>
    </mc:Choice>
    <mc:Fallback xmlns="">
      <p:transition spd="slow" advTm="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69404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GIUNZIONE ESOFAGO-GASTRICA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it-IT" altLang="it-IT" sz="320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85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3" y="1052736"/>
            <a:ext cx="86279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D3AD00-2D82-3348-A605-416DCFA9D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66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CARDIAS</a:t>
            </a:r>
          </a:p>
        </p:txBody>
      </p:sp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9900"/>
            <a:ext cx="8610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5257F3-6BFF-8346-BB5B-1CD866DF0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9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658BA-88B7-6E49-821B-0E156D67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0"/>
            <a:ext cx="7289800" cy="836712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7D340-FC32-7847-B502-99451C35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31" y="692696"/>
            <a:ext cx="8666757" cy="5805264"/>
          </a:xfrm>
        </p:spPr>
        <p:txBody>
          <a:bodyPr/>
          <a:lstStyle/>
          <a:p>
            <a:r>
              <a:rPr lang="it-IT" sz="2700" b="1" dirty="0">
                <a:latin typeface="Comic Sans MS" panose="030F0902030302020204" pitchFamily="66" charset="0"/>
              </a:rPr>
              <a:t>Nella LAMINA PROPRIA della Tonaca Mucosa, sono localizzate le GHIANDOLE GASTRICHE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Esistono differenti tipologie ghiandolari nell’ ambito delle diverse porzioni dello Stomaco: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CARDIALI (nel Cardias) TUBULARI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COMPOSTE;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GASTRICHE PROPRIAMENTE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DETTE (del Corpo e del Fondo) TUBULARI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SEMPLICI;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- GHIANDOLE PILORICHE (nel PILORO)   </a:t>
            </a:r>
          </a:p>
          <a:p>
            <a:r>
              <a:rPr lang="it-IT" sz="2700" b="1" dirty="0">
                <a:latin typeface="Comic Sans MS" panose="030F0902030302020204" pitchFamily="66" charset="0"/>
              </a:rPr>
              <a:t>  TUBULARI RAMIFICATE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7952A5-0A18-8F4D-9655-AC8F58B2E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6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37"/>
    </mc:Choice>
    <mc:Fallback>
      <p:transition spd="slow" advTm="4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243408"/>
            <a:ext cx="8915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CARDIALI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2051720" y="692696"/>
            <a:ext cx="4639591" cy="2705100"/>
          </a:xfrm>
        </p:spPr>
        <p:txBody>
          <a:bodyPr rtlCol="0">
            <a:normAutofit fontScale="70000" lnSpcReduction="20000"/>
          </a:bodyPr>
          <a:lstStyle/>
          <a:p>
            <a:pPr marL="341313" indent="-339725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SI TROVANO NELLA ZONA CARDIALE</a:t>
            </a:r>
          </a:p>
          <a:p>
            <a:pPr marL="341313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3400" b="1" dirty="0">
              <a:latin typeface="Chalkduster" panose="03050602040202020205" pitchFamily="66" charset="77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TUBULARI COMPOSTE</a:t>
            </a:r>
          </a:p>
          <a:p>
            <a:pPr marL="341313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3400" b="1" dirty="0">
              <a:latin typeface="Chalkduster" panose="03050602040202020205" pitchFamily="66" charset="77"/>
            </a:endParaRPr>
          </a:p>
          <a:p>
            <a:pPr marL="339725" indent="-338138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3400" b="1" dirty="0">
                <a:latin typeface="Chalkduster" panose="03050602040202020205" pitchFamily="66" charset="77"/>
              </a:rPr>
              <a:t>SECERNONO MUCO NEUTRO</a:t>
            </a:r>
          </a:p>
        </p:txBody>
      </p:sp>
      <p:pic>
        <p:nvPicPr>
          <p:cNvPr id="1126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57" y="3518655"/>
            <a:ext cx="6307885" cy="333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0FC550-B66C-5C40-A514-C401B23E9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182563"/>
            <a:ext cx="87630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20763"/>
            <a:ext cx="6096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62EE54-F548-AE47-8810-7E7B63727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4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6858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GASTRICHE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</a:t>
            </a:r>
            <a:r>
              <a:rPr lang="it-IT" altLang="it-IT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</a:t>
            </a: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fondo)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605"/>
            <a:ext cx="4833122" cy="483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31311F0-ABED-A443-BE64-DC047448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7" y="1188166"/>
            <a:ext cx="408146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A9B779-E31D-9246-B2FD-4E9832123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6123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 rotWithShape="1">
          <a:blip r:embed="rId5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11"/>
          <a:stretch/>
        </p:blipFill>
        <p:spPr bwMode="auto">
          <a:xfrm>
            <a:off x="2555776" y="811914"/>
            <a:ext cx="4248472" cy="6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4A23EC-2754-E04B-9DE2-17D3F7C45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5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ESOFAGO: RAPPORTI CON IL PERICARDIO</a:t>
            </a:r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352425" y="1143000"/>
            <a:ext cx="8420100" cy="5178425"/>
            <a:chOff x="222" y="720"/>
            <a:chExt cx="5304" cy="3262"/>
          </a:xfrm>
        </p:grpSpPr>
        <p:pic>
          <p:nvPicPr>
            <p:cNvPr id="61444" name="Picture 3"/>
            <p:cNvPicPr>
              <a:picLocks noChangeAspect="1" noChangeArrowheads="1"/>
            </p:cNvPicPr>
            <p:nvPr/>
          </p:nvPicPr>
          <p:blipFill>
            <a:blip r:embed="rId5">
              <a:lum bright="-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720"/>
              <a:ext cx="2608" cy="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8000" contras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144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720"/>
              <a:ext cx="2454" cy="3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384" y="1248"/>
              <a:ext cx="1006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2016" y="1584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impronta aortica</a:t>
              </a:r>
            </a:p>
          </p:txBody>
        </p:sp>
        <p:sp>
          <p:nvSpPr>
            <p:cNvPr id="61448" name="Line 7"/>
            <p:cNvSpPr>
              <a:spLocks noChangeShapeType="1"/>
            </p:cNvSpPr>
            <p:nvPr/>
          </p:nvSpPr>
          <p:spPr bwMode="auto">
            <a:xfrm flipH="1">
              <a:off x="1726" y="1680"/>
              <a:ext cx="290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2016" y="1933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bronco sinistro</a:t>
              </a:r>
            </a:p>
          </p:txBody>
        </p:sp>
        <p:sp>
          <p:nvSpPr>
            <p:cNvPr id="61450" name="Line 9"/>
            <p:cNvSpPr>
              <a:spLocks noChangeShapeType="1"/>
            </p:cNvSpPr>
            <p:nvPr/>
          </p:nvSpPr>
          <p:spPr bwMode="auto">
            <a:xfrm flipH="1">
              <a:off x="1582" y="2016"/>
              <a:ext cx="434" cy="286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2064" y="2736"/>
              <a:ext cx="862" cy="173"/>
            </a:xfrm>
            <a:prstGeom prst="rect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atrio sinistro</a:t>
              </a:r>
            </a:p>
          </p:txBody>
        </p:sp>
        <p:sp>
          <p:nvSpPr>
            <p:cNvPr id="61452" name="Line 11"/>
            <p:cNvSpPr>
              <a:spLocks noChangeShapeType="1"/>
            </p:cNvSpPr>
            <p:nvPr/>
          </p:nvSpPr>
          <p:spPr bwMode="auto">
            <a:xfrm flipH="1" flipV="1">
              <a:off x="1678" y="2782"/>
              <a:ext cx="386" cy="37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3" name="Line 12"/>
            <p:cNvSpPr>
              <a:spLocks noChangeShapeType="1"/>
            </p:cNvSpPr>
            <p:nvPr/>
          </p:nvSpPr>
          <p:spPr bwMode="auto">
            <a:xfrm>
              <a:off x="3024" y="2784"/>
              <a:ext cx="1246" cy="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4" name="Line 13"/>
            <p:cNvSpPr>
              <a:spLocks noChangeShapeType="1"/>
            </p:cNvSpPr>
            <p:nvPr/>
          </p:nvSpPr>
          <p:spPr bwMode="auto">
            <a:xfrm>
              <a:off x="2880" y="2016"/>
              <a:ext cx="1390" cy="19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5" name="Line 14"/>
            <p:cNvSpPr>
              <a:spLocks noChangeShapeType="1"/>
            </p:cNvSpPr>
            <p:nvPr/>
          </p:nvSpPr>
          <p:spPr bwMode="auto">
            <a:xfrm>
              <a:off x="2880" y="1680"/>
              <a:ext cx="1534" cy="238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2160" y="3325"/>
              <a:ext cx="1054" cy="173"/>
            </a:xfrm>
            <a:prstGeom prst="rect">
              <a:avLst/>
            </a:prstGeom>
            <a:solidFill>
              <a:srgbClr val="FFFF00"/>
            </a:solidFill>
            <a:ln w="9360" cap="sq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ts val="750"/>
                </a:spcBef>
                <a:buClrTx/>
                <a:buFontTx/>
                <a:buNone/>
              </a:pPr>
              <a:r>
                <a:rPr lang="it-IT" altLang="it-IT" sz="1200">
                  <a:solidFill>
                    <a:srgbClr val="000099"/>
                  </a:solidFill>
                  <a:latin typeface="Tahoma" panose="020B0604030504040204" pitchFamily="34" charset="0"/>
                </a:rPr>
                <a:t>Jato diaframmatico</a:t>
              </a:r>
            </a:p>
          </p:txBody>
        </p:sp>
        <p:sp>
          <p:nvSpPr>
            <p:cNvPr id="61457" name="Line 16"/>
            <p:cNvSpPr>
              <a:spLocks noChangeShapeType="1"/>
            </p:cNvSpPr>
            <p:nvPr/>
          </p:nvSpPr>
          <p:spPr bwMode="auto">
            <a:xfrm flipH="1" flipV="1">
              <a:off x="1198" y="3358"/>
              <a:ext cx="962" cy="50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458" name="Line 17"/>
            <p:cNvSpPr>
              <a:spLocks noChangeShapeType="1"/>
            </p:cNvSpPr>
            <p:nvPr/>
          </p:nvSpPr>
          <p:spPr bwMode="auto">
            <a:xfrm>
              <a:off x="3264" y="3456"/>
              <a:ext cx="1054" cy="94"/>
            </a:xfrm>
            <a:prstGeom prst="line">
              <a:avLst/>
            </a:prstGeom>
            <a:noFill/>
            <a:ln w="9360" cap="sq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2D6632-F118-7749-8B2D-965D35712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48175"/>
      </p:ext>
    </p:extLst>
  </p:cSld>
  <p:clrMapOvr>
    <a:masterClrMapping/>
  </p:clrMapOvr>
  <p:transition spd="med" advTm="322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GASTRICHE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PROPRIAMENTE DETTE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215516" y="980728"/>
            <a:ext cx="8712968" cy="5562600"/>
          </a:xfrm>
        </p:spPr>
        <p:txBody>
          <a:bodyPr rtlCol="0">
            <a:noAutofit/>
          </a:bodyPr>
          <a:lstStyle/>
          <a:p>
            <a:pPr marL="91440" indent="-339725" fontAlgn="auto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Sono TUBULARI SEMPLICI e presentano dalla superficie del lume verso la profondità: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MUCIPARE del COLLETTO che secernono Muco Acido che facilita la fuoriuscita del secreto nel lume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PRINCIPALI, che producono Enzimi DIGESTIVI (PEPSINOGENO poi attivato a PEPSINA e RENNINA)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PARIETALI (o di RIVESTIMENTO), che producono Cationi H</a:t>
            </a:r>
            <a:r>
              <a:rPr lang="it-IT" altLang="it-IT" sz="2600" baseline="30000" dirty="0">
                <a:latin typeface="Copperplate Gothic Bold" panose="020E0705020206020404" pitchFamily="34" charset="77"/>
              </a:rPr>
              <a:t>+ </a:t>
            </a:r>
            <a:r>
              <a:rPr lang="it-IT" altLang="it-IT" sz="2600" dirty="0">
                <a:latin typeface="Copperplate Gothic Bold" panose="020E0705020206020404" pitchFamily="34" charset="77"/>
              </a:rPr>
              <a:t>rendendo l’ ambiente acido (</a:t>
            </a:r>
            <a:r>
              <a:rPr lang="it-IT" altLang="it-IT" sz="2600" dirty="0" err="1">
                <a:latin typeface="Copperplate Gothic Bold" panose="020E0705020206020404" pitchFamily="34" charset="77"/>
              </a:rPr>
              <a:t>pH</a:t>
            </a:r>
            <a:r>
              <a:rPr lang="it-IT" altLang="it-IT" sz="2600" dirty="0">
                <a:latin typeface="Copperplate Gothic Bold" panose="020E0705020206020404" pitchFamily="34" charset="77"/>
              </a:rPr>
              <a:t> 2)</a:t>
            </a:r>
          </a:p>
          <a:p>
            <a:pPr marL="339725" indent="-336550" fontAlgn="auto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latin typeface="Copperplate Gothic Bold" panose="020E0705020206020404" pitchFamily="34" charset="77"/>
              </a:rPr>
              <a:t>CELLULE ARGENTAFFINI (secrezione ENDOCRINA, serotonina), per stimolare la Muscolatura Liscia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5CDFCB-E13C-7E48-B5E5-A4B94599A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5">
            <a:lum bright="-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121"/>
            <a:ext cx="5454129" cy="68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2" name="Text Box 3"/>
          <p:cNvSpPr txBox="1">
            <a:spLocks noChangeArrowheads="1"/>
          </p:cNvSpPr>
          <p:nvPr/>
        </p:nvSpPr>
        <p:spPr bwMode="auto">
          <a:xfrm>
            <a:off x="827584" y="908720"/>
            <a:ext cx="4860032" cy="285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CELLULE PRINCIPALI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pepsinogeno</a:t>
            </a:r>
          </a:p>
          <a:p>
            <a:pPr eaLnBrk="1" hangingPunct="1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Font typeface="Arial Black" panose="020B0A04020102020204" pitchFamily="34" charset="0"/>
              <a:buChar char="-"/>
            </a:pPr>
            <a:r>
              <a:rPr lang="it-IT" altLang="it-IT" sz="2800" dirty="0">
                <a:solidFill>
                  <a:srgbClr val="002060"/>
                </a:solidFill>
                <a:latin typeface="Arial Black" panose="020B0A04020102020204" pitchFamily="34" charset="0"/>
              </a:rPr>
              <a:t> rennina (per la digestione delle proteine del latte nel neonato)</a:t>
            </a:r>
          </a:p>
        </p:txBody>
      </p:sp>
      <p:sp>
        <p:nvSpPr>
          <p:cNvPr id="124933" name="Text Box 4"/>
          <p:cNvSpPr txBox="1">
            <a:spLocks noChangeArrowheads="1"/>
          </p:cNvSpPr>
          <p:nvPr/>
        </p:nvSpPr>
        <p:spPr bwMode="auto">
          <a:xfrm>
            <a:off x="1907704" y="4941168"/>
            <a:ext cx="5251450" cy="10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00"/>
              </a:buClr>
              <a:buFont typeface="Arial Black" panose="020B0A04020102020204" pitchFamily="34" charset="0"/>
              <a:buChar char="•"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CELLULE PARIETALI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                   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[H</a:t>
            </a:r>
            <a:r>
              <a:rPr lang="it-IT" altLang="it-IT" sz="2800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+</a:t>
            </a: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A1B468-4490-D44D-86EF-C050EA537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0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5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38685"/>
            <a:ext cx="5364088" cy="689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484859" y="973138"/>
            <a:ext cx="2307917" cy="15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del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800000"/>
                </a:solidFill>
                <a:latin typeface="Arial Black" panose="020B0A04020102020204" pitchFamily="34" charset="0"/>
              </a:rPr>
              <a:t>COLLETTO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195736" y="3789040"/>
            <a:ext cx="3168352" cy="102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CELLULE</a:t>
            </a:r>
          </a:p>
          <a:p>
            <a:pPr algn="ctr" eaLnBrk="1" hangingPunct="1">
              <a:spcBef>
                <a:spcPts val="5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000000"/>
                </a:solidFill>
                <a:latin typeface="Arial Black" panose="020B0A04020102020204" pitchFamily="34" charset="0"/>
              </a:rPr>
              <a:t>ARGENTAFFINI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081143-570B-C14F-8844-9D2183C89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9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PILORO</a:t>
            </a:r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1738"/>
            <a:ext cx="6705600" cy="565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458EAC-49F2-4070-8BE1-ACEFF7E34634}"/>
              </a:ext>
            </a:extLst>
          </p:cNvPr>
          <p:cNvSpPr txBox="1"/>
          <p:nvPr/>
        </p:nvSpPr>
        <p:spPr>
          <a:xfrm>
            <a:off x="0" y="1844824"/>
            <a:ext cx="2339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GHIANDOLE</a:t>
            </a:r>
            <a:b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PILORICHE: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Tubulari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Ramificate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Secernono: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Muco </a:t>
            </a:r>
          </a:p>
          <a:p>
            <a:r>
              <a:rPr lang="it-IT" dirty="0">
                <a:solidFill>
                  <a:schemeClr val="tx1"/>
                </a:solidFill>
                <a:latin typeface="Arial Black" panose="020B0A04020102020204" pitchFamily="34" charset="0"/>
              </a:rPr>
              <a:t>   Neutro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20F5D7-0F1B-B443-97A4-8A4A94644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1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DDB627-043D-7A48-99C9-6C739CDA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STOMACO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06FC44-E3B3-C947-9E50-B8028E758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280920" cy="5733256"/>
          </a:xfrm>
        </p:spPr>
        <p:txBody>
          <a:bodyPr/>
          <a:lstStyle/>
          <a:p>
            <a:r>
              <a:rPr lang="it-IT" sz="2800" b="1" dirty="0">
                <a:latin typeface="Comic Sans MS" panose="030F0902030302020204" pitchFamily="66" charset="0"/>
              </a:rPr>
              <a:t>L’ apporto ARTERIOSO fa riferimento a tutt’e tre le ARTERIE del TRIPODE CELIACO e le ramificazioni arteriose si localizzano sulla PICCOLA CURVATURA, sulla GRANDE CURVATURA e sulla PARETE POSTERIORE.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VENOSO si riversa, prevalentemente tramite la VENA MESENTERICA SUPERIORE e la VENA SPLENICA, nella VENA PORTA del Fegato.</a:t>
            </a:r>
          </a:p>
          <a:p>
            <a:r>
              <a:rPr lang="it-IT" sz="2800" b="1" dirty="0">
                <a:latin typeface="Comic Sans MS" panose="030F0902030302020204" pitchFamily="66" charset="0"/>
              </a:rPr>
              <a:t>Il DRENAGGIO LINFATICO afferisce a LINFONODI della PICCOLA e GRANDE CURVATURA, che a loro volta afferiscono ai LINFONODI AORTICI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4E7BC2-BF3A-0747-BA7E-0D0B50A33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6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87"/>
    </mc:Choice>
    <mc:Fallback>
      <p:transition spd="slow" advTm="92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4733925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051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3CCFB34-6937-A246-8706-9A23A4CD8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43758"/>
      </p:ext>
    </p:extLst>
  </p:cSld>
  <p:clrMapOvr>
    <a:masterClrMapping/>
  </p:clrMapOvr>
  <p:transition spd="med" advTm="70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055ED-CCE2-064E-ACF0-66EE3E9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22"/>
            <a:ext cx="9144000" cy="95380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latin typeface="Gurmukhi MN" panose="02020600050405020304" pitchFamily="18" charset="0"/>
                <a:cs typeface="Gurmukhi MN" panose="02020600050405020304" pitchFamily="18" charset="0"/>
              </a:rPr>
              <a:t>RAPPORTI PRINCIPALI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D9B2F4-6906-AA42-BADA-A4CC947BF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8280920" cy="5661248"/>
          </a:xfrm>
        </p:spPr>
        <p:txBody>
          <a:bodyPr/>
          <a:lstStyle/>
          <a:p>
            <a:r>
              <a:rPr lang="it-IT" sz="3200" b="1" dirty="0">
                <a:latin typeface="Comic Sans MS" panose="030F0902030302020204" pitchFamily="66" charset="0"/>
              </a:rPr>
              <a:t>TRATTO DIAFRAMMATICO: nell’ attraversare l’ ORIFICIO DIAFRAMMATICO, posto </a:t>
            </a:r>
            <a:r>
              <a:rPr lang="it-IT" sz="3200" b="1" dirty="0" err="1">
                <a:latin typeface="Comic Sans MS" panose="030F0902030302020204" pitchFamily="66" charset="0"/>
              </a:rPr>
              <a:t>antero</a:t>
            </a:r>
            <a:r>
              <a:rPr lang="it-IT" sz="3200" b="1" dirty="0">
                <a:latin typeface="Comic Sans MS" panose="030F0902030302020204" pitchFamily="66" charset="0"/>
              </a:rPr>
              <a:t>-superiormente rispetto a quello Aortico, l’ Esofago viene «ancorato» dal LEGAMENTO (da qualche fonte, Muscolo) FRENO-ESOFAGEO, che impedisce un’eventuale Fuoriuscita dello Stomaco dalla Cavità Addominale verso il Mediastino (qualora </a:t>
            </a:r>
            <a:r>
              <a:rPr lang="it-IT" sz="3200" b="1" dirty="0" err="1">
                <a:latin typeface="Comic Sans MS" panose="030F0902030302020204" pitchFamily="66" charset="0"/>
              </a:rPr>
              <a:t>cio’</a:t>
            </a:r>
            <a:r>
              <a:rPr lang="it-IT" sz="3200" b="1" dirty="0">
                <a:latin typeface="Comic Sans MS" panose="030F0902030302020204" pitchFamily="66" charset="0"/>
              </a:rPr>
              <a:t> avvenga, si parla di Ernia Iatale)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E6A16E-7744-2746-A918-3FB5365D4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"/>
    </mc:Choice>
    <mc:Fallback xmlns="">
      <p:transition spd="slow" advTm="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ESOFAGO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DIAFRAMMATICA E REGIONE CARDIALE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1100"/>
            <a:ext cx="80010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F7428B-58F8-2B42-AE82-D28856538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1002"/>
      </p:ext>
    </p:extLst>
  </p:cSld>
  <p:clrMapOvr>
    <a:masterClrMapping/>
  </p:clrMapOvr>
  <p:transition spd="med" advTm="8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11645</TotalTime>
  <Words>2528</Words>
  <Application>Microsoft Macintosh PowerPoint</Application>
  <PresentationFormat>Presentazione su schermo (4:3)</PresentationFormat>
  <Paragraphs>271</Paragraphs>
  <Slides>64</Slides>
  <Notes>43</Notes>
  <HiddenSlides>0</HiddenSlides>
  <MMClips>63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82" baseType="lpstr">
      <vt:lpstr>ＭＳ Ｐゴシック</vt:lpstr>
      <vt:lpstr>SimSun</vt:lpstr>
      <vt:lpstr>Arial</vt:lpstr>
      <vt:lpstr>Arial Black</vt:lpstr>
      <vt:lpstr>Chalkboard SE</vt:lpstr>
      <vt:lpstr>Chalkduster</vt:lpstr>
      <vt:lpstr>Comic Sans MS</vt:lpstr>
      <vt:lpstr>Copperplate Gothic Bold</vt:lpstr>
      <vt:lpstr>Gurmukhi MN</vt:lpstr>
      <vt:lpstr>Lucida Sans Unicode</vt:lpstr>
      <vt:lpstr>Phosphate Solid</vt:lpstr>
      <vt:lpstr>Tahoma</vt:lpstr>
      <vt:lpstr>Times New Roman</vt:lpstr>
      <vt:lpstr>Trebuchet MS</vt:lpstr>
      <vt:lpstr>Tw Cen MT</vt:lpstr>
      <vt:lpstr>Tw Cen MT Condensed</vt:lpstr>
      <vt:lpstr>Wingdings 3</vt:lpstr>
      <vt:lpstr>Integrale</vt:lpstr>
      <vt:lpstr>SISTEMA DIGERENTE</vt:lpstr>
      <vt:lpstr>E S O F A G O</vt:lpstr>
      <vt:lpstr>ESOFAGO</vt:lpstr>
      <vt:lpstr>Presentazione standard di PowerPoint</vt:lpstr>
      <vt:lpstr>ESOFAGO RAPPORTI PRINCIPALI</vt:lpstr>
      <vt:lpstr>Presentazione standard di PowerPoint</vt:lpstr>
      <vt:lpstr>Presentazione standard di PowerPoint</vt:lpstr>
      <vt:lpstr>ESOFAGO RAPPORTI PRINCIPALI</vt:lpstr>
      <vt:lpstr>ESOFAGO PORZIONE DIAFRAMMATICA E REGIONE CARDIALE</vt:lpstr>
      <vt:lpstr> ERNIE DELLO IATO ESOFAGEO</vt:lpstr>
      <vt:lpstr>ESOFAGO TRATTO ADDOMINALE</vt:lpstr>
      <vt:lpstr>ESOFAGO RAPPORTI PRINCIPALI</vt:lpstr>
      <vt:lpstr>CARATTERIstiche di struttura generale  del tubo digerente</vt:lpstr>
      <vt:lpstr>ORGANI CAVI </vt:lpstr>
      <vt:lpstr>Presentazione standard di PowerPoint</vt:lpstr>
      <vt:lpstr>ORGANI CAVI </vt:lpstr>
      <vt:lpstr>ESOFAGO STRUTTURA</vt:lpstr>
      <vt:lpstr>PASSAGGIO ESOFAGO-STOMACO</vt:lpstr>
      <vt:lpstr>ESOFAGO VASCOLARIZZAZIONE</vt:lpstr>
      <vt:lpstr>S T O M A C O</vt:lpstr>
      <vt:lpstr>Presentazione standard di PowerPoint</vt:lpstr>
      <vt:lpstr>Presentazione standard di PowerPoint</vt:lpstr>
      <vt:lpstr>STOMACO</vt:lpstr>
      <vt:lpstr>Presentazione standard di PowerPoint</vt:lpstr>
      <vt:lpstr>Presentazione standard di PowerPoint</vt:lpstr>
      <vt:lpstr>Presentazione standard di PowerPoint</vt:lpstr>
      <vt:lpstr>STOMACO ASPETTI ANATOMO-TOPOGRAFICI</vt:lpstr>
      <vt:lpstr>RAPPORTO CON LA PARETE TORACICA SPAZIO DI TRAUBE “semilunare”</vt:lpstr>
      <vt:lpstr>STOMACO ASPETTI ANATOMO-TOPOGRAFICI</vt:lpstr>
      <vt:lpstr>STOMACO RAPPORTI CON LA PARETE ADDOMINALE</vt:lpstr>
      <vt:lpstr>STOMACO ASPETTI ANATOMO-TOPOGRAFICI</vt:lpstr>
      <vt:lpstr>Presentazione standard di PowerPoint</vt:lpstr>
      <vt:lpstr>STOMACO  MORFOLOGIA MACROSCOPICA</vt:lpstr>
      <vt:lpstr>Presentazione standard di PowerPoint</vt:lpstr>
      <vt:lpstr>PERITONEO CONCETTI GENERALI </vt:lpstr>
      <vt:lpstr>Presentazione standard di PowerPoint</vt:lpstr>
      <vt:lpstr>PERITONEO CONCETTI GENERALI </vt:lpstr>
      <vt:lpstr>PERITONEO: CONCETTI GENERALI </vt:lpstr>
      <vt:lpstr>SPECIFICHE STRUTTURE PERITONEALI</vt:lpstr>
      <vt:lpstr>Presentazione standard di PowerPoint</vt:lpstr>
      <vt:lpstr>STOMACO DISPOSIZIONE DEL PERITONEO</vt:lpstr>
      <vt:lpstr>Presentazione standard di PowerPoint</vt:lpstr>
      <vt:lpstr>STOMACO DISPOSIZIONE DEL PERITONEO</vt:lpstr>
      <vt:lpstr>Presentazione standard di PowerPoint</vt:lpstr>
      <vt:lpstr>RETROCAVITà DEGLI EPIPLOON Borsa omentale</vt:lpstr>
      <vt:lpstr>Presentazione standard di PowerPoint</vt:lpstr>
      <vt:lpstr>STOMACO RAPPORTI PRINCIPALI</vt:lpstr>
      <vt:lpstr>Presentazione standard di PowerPoint</vt:lpstr>
      <vt:lpstr>STOMACO CONFIGURAZIONE  INTERNA</vt:lpstr>
      <vt:lpstr>STOMACO  CONFIGURAZIONE INTERNA </vt:lpstr>
      <vt:lpstr>Presentazione standard di PowerPoint</vt:lpstr>
      <vt:lpstr>STOMACO STRUTTURA ANATOMO-MICROSCOPICA</vt:lpstr>
      <vt:lpstr>GIUNZIONE ESOFAGO-GASTRICA</vt:lpstr>
      <vt:lpstr>STOMACO CARDIAS</vt:lpstr>
      <vt:lpstr>GHIANDOLE  GASTRICHE</vt:lpstr>
      <vt:lpstr>GHIANDOLE CARDIALI</vt:lpstr>
      <vt:lpstr>STOMACO CORPO</vt:lpstr>
      <vt:lpstr>GHIANDOLE  GASTRICHE propriamente dette  (cOrpo e fondo)</vt:lpstr>
      <vt:lpstr>GHIANDOLE GASTRICHE  PROPRIAMENTE DETTE  </vt:lpstr>
      <vt:lpstr>GHIANDOLE GASTRICHE  PROPRIAMENTE DETTE</vt:lpstr>
      <vt:lpstr>Presentazione standard di PowerPoint</vt:lpstr>
      <vt:lpstr>Presentazione standard di PowerPoint</vt:lpstr>
      <vt:lpstr>PILORO</vt:lpstr>
      <vt:lpstr>STOMACO VASCOLARIZZAZIONE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Prof. Vittorio Grill</dc:creator>
  <cp:lastModifiedBy>Utente di Microsoft Office</cp:lastModifiedBy>
  <cp:revision>476</cp:revision>
  <cp:lastPrinted>1601-01-01T00:00:00Z</cp:lastPrinted>
  <dcterms:created xsi:type="dcterms:W3CDTF">2001-03-19T12:39:50Z</dcterms:created>
  <dcterms:modified xsi:type="dcterms:W3CDTF">2020-05-15T12:52:08Z</dcterms:modified>
</cp:coreProperties>
</file>