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316" r:id="rId3"/>
    <p:sldId id="317" r:id="rId4"/>
    <p:sldId id="360" r:id="rId5"/>
    <p:sldId id="319" r:id="rId6"/>
    <p:sldId id="318" r:id="rId7"/>
    <p:sldId id="321" r:id="rId8"/>
    <p:sldId id="402" r:id="rId9"/>
    <p:sldId id="320" r:id="rId10"/>
    <p:sldId id="401" r:id="rId11"/>
    <p:sldId id="322" r:id="rId12"/>
    <p:sldId id="274" r:id="rId13"/>
    <p:sldId id="393" r:id="rId14"/>
    <p:sldId id="362" r:id="rId15"/>
    <p:sldId id="364" r:id="rId16"/>
    <p:sldId id="363" r:id="rId17"/>
    <p:sldId id="324" r:id="rId18"/>
    <p:sldId id="365" r:id="rId19"/>
    <p:sldId id="366" r:id="rId20"/>
    <p:sldId id="326" r:id="rId21"/>
    <p:sldId id="325" r:id="rId22"/>
    <p:sldId id="259" r:id="rId23"/>
    <p:sldId id="394" r:id="rId24"/>
    <p:sldId id="367" r:id="rId25"/>
    <p:sldId id="395" r:id="rId26"/>
    <p:sldId id="328" r:id="rId27"/>
    <p:sldId id="329" r:id="rId28"/>
    <p:sldId id="368" r:id="rId29"/>
    <p:sldId id="370" r:id="rId30"/>
    <p:sldId id="369" r:id="rId31"/>
    <p:sldId id="330" r:id="rId32"/>
    <p:sldId id="331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334"/>
    <p:restoredTop sz="94656"/>
  </p:normalViewPr>
  <p:slideViewPr>
    <p:cSldViewPr snapToGrid="0" snapToObjects="1">
      <p:cViewPr varScale="1">
        <p:scale>
          <a:sx n="129" d="100"/>
          <a:sy n="129" d="100"/>
        </p:scale>
        <p:origin x="13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64B50-9A3C-8B49-B02E-F1E96C96DE42}" type="datetimeFigureOut">
              <a:rPr lang="it-IT" smtClean="0"/>
              <a:t>15/05/20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20FFF-534F-9D49-9FEB-06444A364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23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8F727CC-CBDA-4787-BB42-2BCD5A04C90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2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0727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B6E80EE-5D94-E545-95FF-3CEB1166D5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1852D4-C727-D64A-ABFB-7746FC06FE98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49153" name="Text Box 1">
            <a:extLst>
              <a:ext uri="{FF2B5EF4-FFF2-40B4-BE49-F238E27FC236}">
                <a16:creationId xmlns:a16="http://schemas.microsoft.com/office/drawing/2014/main" id="{97735BD8-10DE-B949-BA6E-99DB49E7140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Text Box 2">
            <a:extLst>
              <a:ext uri="{FF2B5EF4-FFF2-40B4-BE49-F238E27FC236}">
                <a16:creationId xmlns:a16="http://schemas.microsoft.com/office/drawing/2014/main" id="{79E47D22-4FF1-3A4F-8EC2-0F80E879070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0841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DDD5C7E-D198-461D-B781-813B398DCDB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64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6181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35959EB-BD37-4D64-BECC-F5FDDF60984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8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84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364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952AF7-67A0-48BE-8D8B-D5F8E892FC0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25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8898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AD89AFB-5737-4838-8920-B2678C8877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0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5905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5381AA-86F3-634B-9F07-67A0D941AF0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B80B76-3BC7-6E43-87A9-D88DA7F87CBE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5D565C2F-3E98-F647-B7EA-5E83F5EE4CB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456F51C5-7A4D-574C-A43A-8D6EC7AF365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1856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AD89AFB-5737-4838-8920-B2678C8877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0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8094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AD89AFB-5737-4838-8920-B2678C8877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0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2057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9E71533-4420-4120-ACB3-6D78410CC2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66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7152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909168-0A87-49E2-885E-4B6E7B3CCC6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8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3778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5BC8389-9B85-4B1E-8F5E-E87FDF73DF4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4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8878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580848D-315A-4A58-816C-61E718C79DD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0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07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7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F559FBD-4F73-4AC8-A4F4-F8290B080E9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2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5747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F2804AF-516F-4290-85A4-59CA308F474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8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0827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0917AAE-A089-49D6-B445-60B8C58AD69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61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0523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A727F76-B12A-4112-8F20-7A923A829F8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23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23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102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F2804AF-516F-4290-85A4-59CA308F474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8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8031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FC53DA7-3E90-41C5-A728-6057BA6DEAD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0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1929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F2804AF-516F-4290-85A4-59CA308F474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8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96347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CA16DF9-827D-4EA5-9740-9BB64E94802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43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43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377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80-323C-B84F-9AAA-9251A45073A6}" type="datetimeFigureOut">
              <a:rPr lang="it-IT" smtClean="0"/>
              <a:t>15/05/20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A664-9226-0B49-B297-ADA368E87B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60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80-323C-B84F-9AAA-9251A45073A6}" type="datetimeFigureOut">
              <a:rPr lang="it-IT" smtClean="0"/>
              <a:t>15/05/20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A664-9226-0B49-B297-ADA368E87B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00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80-323C-B84F-9AAA-9251A45073A6}" type="datetimeFigureOut">
              <a:rPr lang="it-IT" smtClean="0"/>
              <a:t>15/05/20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A664-9226-0B49-B297-ADA368E87B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87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80-323C-B84F-9AAA-9251A45073A6}" type="datetimeFigureOut">
              <a:rPr lang="it-IT" smtClean="0"/>
              <a:t>15/05/20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A664-9226-0B49-B297-ADA368E87B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55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80-323C-B84F-9AAA-9251A45073A6}" type="datetimeFigureOut">
              <a:rPr lang="it-IT" smtClean="0"/>
              <a:t>15/05/20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A664-9226-0B49-B297-ADA368E87B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63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80-323C-B84F-9AAA-9251A45073A6}" type="datetimeFigureOut">
              <a:rPr lang="it-IT" smtClean="0"/>
              <a:t>15/05/20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A664-9226-0B49-B297-ADA368E87B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517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80-323C-B84F-9AAA-9251A45073A6}" type="datetimeFigureOut">
              <a:rPr lang="it-IT" smtClean="0"/>
              <a:t>15/05/20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A664-9226-0B49-B297-ADA368E87B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60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80-323C-B84F-9AAA-9251A45073A6}" type="datetimeFigureOut">
              <a:rPr lang="it-IT" smtClean="0"/>
              <a:t>15/05/20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A664-9226-0B49-B297-ADA368E87B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01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80-323C-B84F-9AAA-9251A45073A6}" type="datetimeFigureOut">
              <a:rPr lang="it-IT" smtClean="0"/>
              <a:t>15/05/20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A664-9226-0B49-B297-ADA368E87B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56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80-323C-B84F-9AAA-9251A45073A6}" type="datetimeFigureOut">
              <a:rPr lang="it-IT" smtClean="0"/>
              <a:t>15/05/20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A664-9226-0B49-B297-ADA368E87B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80-323C-B84F-9AAA-9251A45073A6}" type="datetimeFigureOut">
              <a:rPr lang="it-IT" smtClean="0"/>
              <a:t>15/05/20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A664-9226-0B49-B297-ADA368E87B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92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B4280-323C-B84F-9AAA-9251A45073A6}" type="datetimeFigureOut">
              <a:rPr lang="it-IT" smtClean="0"/>
              <a:t>15/05/20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BA664-9226-0B49-B297-ADA368E87B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A94F39C3-AACC-4E49-8B4A-01ED5AEBA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179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E M A   D I G 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E</a:t>
            </a:r>
            <a:b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b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I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I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2DF870-BBAA-344C-B538-96C3DA143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4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5"/>
    </mc:Choice>
    <mc:Fallback>
      <p:transition spd="slow" advTm="4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"/>
                    </a14:imgEffect>
                    <a14:imgEffect>
                      <a14:brightnessContrast bright="-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3" y="10973"/>
            <a:ext cx="5943600" cy="684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CD9BE8-ED7D-204D-A128-9BB092E05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85687"/>
      </p:ext>
    </p:extLst>
  </p:cSld>
  <p:clrMapOvr>
    <a:masterClrMapping/>
  </p:clrMapOvr>
  <p:transition spd="med" advTm="136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ChangeArrowheads="1"/>
          </p:cNvSpPr>
          <p:nvPr>
            <p:ph type="title"/>
          </p:nvPr>
        </p:nvSpPr>
        <p:spPr>
          <a:xfrm>
            <a:off x="1398932" y="313083"/>
            <a:ext cx="6286500" cy="57150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FORMA e PORZIONI</a:t>
            </a:r>
          </a:p>
        </p:txBody>
      </p:sp>
      <p:sp>
        <p:nvSpPr>
          <p:cNvPr id="70658" name="Rectangle 2"/>
          <p:cNvSpPr>
            <a:spLocks noGrp="1" noChangeArrowheads="1"/>
          </p:cNvSpPr>
          <p:nvPr>
            <p:ph idx="1"/>
          </p:nvPr>
        </p:nvSpPr>
        <p:spPr>
          <a:xfrm>
            <a:off x="546651" y="1113183"/>
            <a:ext cx="8358809" cy="5357191"/>
          </a:xfrm>
        </p:spPr>
        <p:txBody>
          <a:bodyPr rtlCol="0">
            <a:normAutofit fontScale="92500" lnSpcReduction="10000"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ANELLO INCOMPLETO (FORMA ASSIMILABILE A “ C “), aperto verso l’ ALTO e verso SINISTRA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b="1" dirty="0">
              <a:latin typeface="Copperplate" panose="02000504000000020004" pitchFamily="2" charset="77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Per tale caratteristica morfologica, si definisce «C» duodenale (o anche ANSA DUODENALE)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b="1" dirty="0">
              <a:latin typeface="Copperplate" panose="02000504000000020004" pitchFamily="2" charset="77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Vi si distinguono 4 PORZIONI: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   - SUPERIORE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   - DISCENDENTE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   - ORIZZONTALE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   - ASCENDENTE: essa è collegata al Muscolo DIAFRAMMA tramite il MUSCOLO (Legamento) di TREITZ</a:t>
            </a:r>
          </a:p>
          <a:p>
            <a:pPr marL="255985" indent="-254794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4CE46C-5CF2-8749-B4FD-F8D7FDE41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2327"/>
      </p:ext>
    </p:extLst>
  </p:cSld>
  <p:clrMapOvr>
    <a:masterClrMapping/>
  </p:clrMapOvr>
  <p:transition spd="med" advTm="8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752B35D9-0E78-C84B-A4E1-3AE0CB96EF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143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000" dirty="0">
                <a:latin typeface="Arial Black" panose="020B0604020202020204" pitchFamily="34" charset="0"/>
              </a:rPr>
              <a:t>LEGAMENTO SOSPENSORE DUODENO (MUSCOLO DI TREITZ)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4F4443FF-9A0E-1A47-AA6E-21786BE58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6106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5AE5A6-2309-F14A-AB0F-B5ADE5370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82857"/>
      </p:ext>
    </p:extLst>
  </p:cSld>
  <p:clrMapOvr>
    <a:masterClrMapping/>
  </p:clrMapOvr>
  <p:transition spd="med" advTm="39234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368"/>
          <a:stretch/>
        </p:blipFill>
        <p:spPr bwMode="auto">
          <a:xfrm>
            <a:off x="46777" y="1"/>
            <a:ext cx="8986999" cy="667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3CAA8D-AB2A-7643-8388-7967F25C9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51149"/>
      </p:ext>
    </p:extLst>
  </p:cSld>
  <p:clrMapOvr>
    <a:masterClrMapping/>
  </p:clrMapOvr>
  <p:transition spd="med" advTm="97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BD0BA4-7FE8-BE44-9737-562BCDF02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2467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DUODENO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PRINCIPALI  RAPPORTI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AF8560-73A9-B744-B4C8-19F819A7B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836" y="1212351"/>
            <a:ext cx="7520683" cy="5645648"/>
          </a:xfrm>
        </p:spPr>
        <p:txBody>
          <a:bodyPr/>
          <a:lstStyle/>
          <a:p>
            <a:pPr marL="0" indent="0">
              <a:buNone/>
            </a:pPr>
            <a:r>
              <a:rPr lang="it-IT" sz="2600" b="1" dirty="0">
                <a:latin typeface="Comic Sans MS" panose="030F0902030302020204" pitchFamily="66" charset="0"/>
              </a:rPr>
              <a:t>ANTERIORMENTE si rapporta con FEGATO, CISTIFELLEA, COLON TRASVERSO, ANSE del TENUE MESENTERIALE, VASI MESENTERICI SUPERIORI.</a:t>
            </a:r>
          </a:p>
          <a:p>
            <a:pPr marL="0" indent="0">
              <a:buNone/>
            </a:pPr>
            <a:r>
              <a:rPr lang="it-IT" sz="2600" b="1" dirty="0">
                <a:latin typeface="Comic Sans MS" panose="030F0902030302020204" pitchFamily="66" charset="0"/>
              </a:rPr>
              <a:t>POSTERIORMENTE con il COLEDOCO, VENA PORTA, VENA CAVA INFERIORE, AORTA, ILO RENALE DESTRO</a:t>
            </a:r>
          </a:p>
          <a:p>
            <a:pPr marL="0" indent="0">
              <a:buNone/>
            </a:pPr>
            <a:r>
              <a:rPr lang="it-IT" sz="2600" b="1" dirty="0">
                <a:latin typeface="Comic Sans MS" panose="030F0902030302020204" pitchFamily="66" charset="0"/>
              </a:rPr>
              <a:t>MEDIALMENTE con la TESTA del PANCREAS</a:t>
            </a:r>
          </a:p>
          <a:p>
            <a:pPr marL="0" indent="0">
              <a:buNone/>
            </a:pPr>
            <a:r>
              <a:rPr lang="it-IT" sz="2600" b="1" dirty="0">
                <a:latin typeface="Comic Sans MS" panose="030F0902030302020204" pitchFamily="66" charset="0"/>
              </a:rPr>
              <a:t>SUPERIORMENTE (Porzione Orizzontale) con PANCREAS e COLEDOCO</a:t>
            </a:r>
          </a:p>
          <a:p>
            <a:pPr marL="0" indent="0">
              <a:buNone/>
            </a:pPr>
            <a:r>
              <a:rPr lang="it-IT" sz="2600" b="1" dirty="0">
                <a:latin typeface="Comic Sans MS" panose="030F0902030302020204" pitchFamily="66" charset="0"/>
              </a:rPr>
              <a:t>INFERIORMENTE (Porzione Superiore) con il PANCREAS</a:t>
            </a:r>
          </a:p>
          <a:p>
            <a:pPr marL="0" indent="0">
              <a:buNone/>
            </a:pPr>
            <a:endParaRPr lang="it-IT" sz="2600" b="1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it-IT" b="1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it-IT" b="1" dirty="0">
              <a:latin typeface="Comic Sans MS" panose="030F0902030302020204" pitchFamily="66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B468B0-8557-3149-BAAC-A489B7AA8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2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9"/>
    </mc:Choice>
    <mc:Fallback>
      <p:transition spd="slow" advTm="8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71BFD8E-7DC4-2F4C-831A-BCAFC1398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9AB61F-2E9D-6244-8AB7-14CCC8655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26"/>
    </mc:Choice>
    <mc:Fallback>
      <p:transition spd="slow" advTm="123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14921A-E889-6A40-9A87-09170F10E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40431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DUODENO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CONFORMAZIONE  INTERNA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647437-3744-9E41-A846-CB7013C6E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7" y="1140431"/>
            <a:ext cx="8647289" cy="56045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600" b="1" dirty="0">
                <a:latin typeface="Chalkboard SE" panose="03050602040202020205" pitchFamily="66" charset="77"/>
              </a:rPr>
              <a:t>La SUPERFICIE del LUME DUODENALE si presenta sollevata nelle PIEGHE CIRCOLARI (di </a:t>
            </a:r>
            <a:r>
              <a:rPr lang="it-IT" sz="2600" b="1" dirty="0" err="1">
                <a:latin typeface="Chalkboard SE" panose="03050602040202020205" pitchFamily="66" charset="77"/>
              </a:rPr>
              <a:t>Kerkring</a:t>
            </a:r>
            <a:r>
              <a:rPr lang="it-IT" sz="2600" b="1" dirty="0">
                <a:latin typeface="Chalkboard SE" panose="03050602040202020205" pitchFamily="66" charset="77"/>
              </a:rPr>
              <a:t>), dette anche Valvole Conniventi, tranne che nella porzione SUPERIORE. </a:t>
            </a:r>
          </a:p>
          <a:p>
            <a:pPr marL="0" indent="0">
              <a:buNone/>
            </a:pPr>
            <a:endParaRPr lang="it-IT" sz="2600" b="1" dirty="0">
              <a:latin typeface="Chalkboard SE" panose="03050602040202020205" pitchFamily="66" charset="77"/>
            </a:endParaRPr>
          </a:p>
          <a:p>
            <a:pPr marL="0" indent="0">
              <a:buNone/>
            </a:pPr>
            <a:r>
              <a:rPr lang="it-IT" sz="2600" b="1" dirty="0">
                <a:latin typeface="Chalkboard SE" panose="03050602040202020205" pitchFamily="66" charset="77"/>
              </a:rPr>
              <a:t>A livello della PORZIONE DISCENDENTE sono presenti due rilievi:</a:t>
            </a:r>
          </a:p>
          <a:p>
            <a:pPr marL="0" indent="0">
              <a:buNone/>
            </a:pPr>
            <a:endParaRPr lang="it-IT" sz="2600" b="1" dirty="0">
              <a:latin typeface="Chalkboard SE" panose="03050602040202020205" pitchFamily="66" charset="77"/>
            </a:endParaRPr>
          </a:p>
          <a:p>
            <a:pPr marL="0" indent="0">
              <a:buNone/>
            </a:pPr>
            <a:r>
              <a:rPr lang="it-IT" sz="2600" b="1" dirty="0">
                <a:latin typeface="Chalkboard SE" panose="03050602040202020205" pitchFamily="66" charset="77"/>
              </a:rPr>
              <a:t>-PAPILLA DUODENALE MINORE, superiormente, con lo sbocco del Dotto Pancreatico Accessorio;</a:t>
            </a:r>
          </a:p>
          <a:p>
            <a:pPr marL="0" indent="0">
              <a:buNone/>
            </a:pPr>
            <a:r>
              <a:rPr lang="it-IT" sz="2600" b="1" dirty="0">
                <a:latin typeface="Chalkboard SE" panose="03050602040202020205" pitchFamily="66" charset="77"/>
              </a:rPr>
              <a:t>- PAPILLA DUODENALE MAGGIORE (con lo Sfintere di </a:t>
            </a:r>
            <a:r>
              <a:rPr lang="it-IT" sz="2600" b="1" dirty="0" err="1">
                <a:latin typeface="Chalkboard SE" panose="03050602040202020205" pitchFamily="66" charset="77"/>
              </a:rPr>
              <a:t>Oddi</a:t>
            </a:r>
            <a:r>
              <a:rPr lang="it-IT" sz="2600" b="1" dirty="0">
                <a:latin typeface="Chalkboard SE" panose="03050602040202020205" pitchFamily="66" charset="77"/>
              </a:rPr>
              <a:t>), inferiormente, in cui sboccano assieme il COLEDOCO dalla Vie Biliari ed il DOTTO PANCREATICO PRINCIPALE (di WIRSUNG).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4873AC-1E23-3D48-992D-C0F908DE3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8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3"/>
    </mc:Choice>
    <mc:Fallback>
      <p:transition spd="slow" advTm="8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Grp="1" noChangeArrowheads="1"/>
          </p:cNvSpPr>
          <p:nvPr>
            <p:ph type="title"/>
          </p:nvPr>
        </p:nvSpPr>
        <p:spPr>
          <a:xfrm>
            <a:off x="338667" y="2566036"/>
            <a:ext cx="3216191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PAPILLE</a:t>
            </a:r>
            <a:b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DUODENALI</a:t>
            </a:r>
            <a:b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endParaRPr lang="it-IT" altLang="it-IT" sz="24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474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58" y="-11429"/>
            <a:ext cx="5589142" cy="686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355437-76E4-AF44-91D2-726FDB54C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95748"/>
      </p:ext>
    </p:extLst>
  </p:cSld>
  <p:clrMapOvr>
    <a:masterClrMapping/>
  </p:clrMapOvr>
  <p:transition spd="med" advTm="57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CA1817-9A8B-444E-BE9A-C3EC9460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DUODENO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887153-3C0F-FB4E-850F-80B96454C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89" y="1207910"/>
            <a:ext cx="7996062" cy="5650089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latin typeface="Comic Sans MS" panose="030F0902030302020204" pitchFamily="66" charset="0"/>
              </a:rPr>
              <a:t>L’ Afflusso Sanguifero è dato dalle Arterie PANCREATICO-DUODENALI SUPERIORE (dal Tripode Celiaco) ed INFERIORI (dall’ Arteria Mesenterica Superiore).</a:t>
            </a:r>
          </a:p>
          <a:p>
            <a:pPr marL="0" indent="0">
              <a:buNone/>
            </a:pPr>
            <a:r>
              <a:rPr lang="it-IT" b="1" dirty="0">
                <a:latin typeface="Comic Sans MS" panose="030F0902030302020204" pitchFamily="66" charset="0"/>
              </a:rPr>
              <a:t>Il Drenaggio Venoso afferisce al circolo della VENA PORTA, tramite la VENA MESENTERICA SUPERIORE.</a:t>
            </a:r>
          </a:p>
          <a:p>
            <a:pPr marL="0" indent="0">
              <a:buNone/>
            </a:pPr>
            <a:r>
              <a:rPr lang="it-IT" b="1" dirty="0">
                <a:latin typeface="Comic Sans MS" panose="030F0902030302020204" pitchFamily="66" charset="0"/>
              </a:rPr>
              <a:t>Il Drenaggio Linfatico, attraverso diverse stazioni intermedie, si riversa ai LINFONODI AORTICI</a:t>
            </a:r>
          </a:p>
          <a:p>
            <a:pPr marL="0" indent="0">
              <a:buNone/>
            </a:pPr>
            <a:endParaRPr lang="it-IT" b="1" dirty="0">
              <a:latin typeface="Comic Sans MS" panose="030F0902030302020204" pitchFamily="66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CC5C9C-40E1-5941-A551-DA1DE62E6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77"/>
    </mc:Choice>
    <mc:Fallback>
      <p:transition spd="slow" advTm="66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 TENUE  MESENTERIALE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5287F1-15BD-3241-AE0D-6FE3B9758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7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5"/>
    </mc:Choice>
    <mc:Fallback>
      <p:transition spd="slow" advTm="7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1657350" y="171450"/>
            <a:ext cx="5829300" cy="4000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idx="1"/>
          </p:nvPr>
        </p:nvSpPr>
        <p:spPr>
          <a:xfrm>
            <a:off x="417443" y="795130"/>
            <a:ext cx="8199783" cy="5575853"/>
          </a:xfrm>
        </p:spPr>
        <p:txBody>
          <a:bodyPr rtlCol="0">
            <a:normAutofit fontScale="92500" lnSpcReduction="20000"/>
          </a:bodyPr>
          <a:lstStyle/>
          <a:p>
            <a:pPr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mic Sans MS" panose="030F0902030302020204" pitchFamily="66" charset="0"/>
              </a:rPr>
              <a:t>Lunga PORZIONE del CANALE ALIMENTARE (circa 8-8.5 metri).</a:t>
            </a:r>
          </a:p>
          <a:p>
            <a:pPr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b="1" dirty="0">
              <a:latin typeface="Comic Sans MS" panose="030F0902030302020204" pitchFamily="66" charset="0"/>
            </a:endParaRPr>
          </a:p>
          <a:p>
            <a:pPr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mic Sans MS" panose="030F0902030302020204" pitchFamily="66" charset="0"/>
              </a:rPr>
              <a:t>Si considerano 2 SEZIONI MORFO-</a:t>
            </a:r>
          </a:p>
          <a:p>
            <a:pPr marL="0" indent="0">
              <a:spcBef>
                <a:spcPts val="525"/>
              </a:spcBef>
              <a:buClr>
                <a:schemeClr val="tx1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mic Sans MS" panose="030F0902030302020204" pitchFamily="66" charset="0"/>
              </a:rPr>
              <a:t>   FUNZIONALI: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b="1" dirty="0">
              <a:latin typeface="Comic Sans MS" panose="030F0902030302020204" pitchFamily="66" charset="0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mic Sans MS" panose="030F0902030302020204" pitchFamily="66" charset="0"/>
              </a:rPr>
              <a:t>   - INTESTINO TENUE: così definito per il suo calibro MINORE e MINORE spessore della parete rispetto a quello dell’ intestino crasso. Vi avvengono processi di DIGESTIONE CHIMICA e di ASSORBIMENTO;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b="1" dirty="0">
              <a:latin typeface="Comic Sans MS" panose="030F0902030302020204" pitchFamily="66" charset="0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mic Sans MS" panose="030F0902030302020204" pitchFamily="66" charset="0"/>
              </a:rPr>
              <a:t>   - INTESTINO CRASSO (o GROSSO INTESTINO): oltre ad assorbimento di ACQUA e IONI, vi avviene l’ allestimento della massa FECALE per la conseguente eliminazione.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5302A0-0BCC-5042-9E4E-D4AF4685C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66025"/>
      </p:ext>
    </p:extLst>
  </p:cSld>
  <p:clrMapOvr>
    <a:masterClrMapping/>
  </p:clrMapOvr>
  <p:transition spd="med" advTm="83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Picture 2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44" y="1038"/>
            <a:ext cx="7044267" cy="685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A7EFC5-B89C-7F4D-AC59-D84401466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74097"/>
      </p:ext>
    </p:extLst>
  </p:cSld>
  <p:clrMapOvr>
    <a:masterClrMapping/>
  </p:clrMapOvr>
  <p:transition spd="med" advTm="27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>
          <a:xfrm>
            <a:off x="119930" y="230705"/>
            <a:ext cx="9031111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TENUE MESENTERIALE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GRANDE  OMENTO</a:t>
            </a:r>
          </a:p>
        </p:txBody>
      </p:sp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5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263"/>
            <a:ext cx="4410075" cy="355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9508" name="Picture 3"/>
          <p:cNvPicPr>
            <a:picLocks noChangeAspect="1" noChangeArrowheads="1"/>
          </p:cNvPicPr>
          <p:nvPr/>
        </p:nvPicPr>
        <p:blipFill>
          <a:blip r:embed="rId6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07" y="3273779"/>
            <a:ext cx="4708194" cy="358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11" name="Text Box 6"/>
          <p:cNvSpPr txBox="1">
            <a:spLocks noChangeArrowheads="1"/>
          </p:cNvSpPr>
          <p:nvPr/>
        </p:nvSpPr>
        <p:spPr bwMode="auto">
          <a:xfrm>
            <a:off x="5768622" y="1785924"/>
            <a:ext cx="2675941" cy="13635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  <a:latin typeface="Copperplate" panose="02000504000000020004" pitchFamily="2" charset="77"/>
              </a:rPr>
              <a:t>Con Grande Omento sollevato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30737A-EF12-234A-B9A3-BA727D20C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54416"/>
      </p:ext>
    </p:extLst>
  </p:cSld>
  <p:clrMapOvr>
    <a:masterClrMapping/>
  </p:clrMapOvr>
  <p:transition spd="med" advTm="1227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359840AA-3A84-444C-9DFA-1FCC6EFD2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TENUE MESENTERIALE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4916BE4B-3AD3-744C-B35B-6BE946117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8839200" cy="5638800"/>
          </a:xfrm>
          <a:ln/>
        </p:spPr>
        <p:txBody>
          <a:bodyPr>
            <a:normAutofit lnSpcReduction="10000"/>
          </a:bodyPr>
          <a:lstStyle/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È il tratto PIU’ LUNGO del </a:t>
            </a:r>
            <a:r>
              <a:rPr lang="it-IT" altLang="it-IT" b="1" dirty="0">
                <a:latin typeface="Chalkboard SE" panose="03050602040202020205" pitchFamily="66" charset="77"/>
              </a:rPr>
              <a:t>Tubo Digerente</a:t>
            </a:r>
            <a:r>
              <a:rPr lang="it-IT" altLang="it-IT" sz="2800" b="1" dirty="0">
                <a:latin typeface="Chalkboard SE" panose="03050602040202020205" pitchFamily="66" charset="77"/>
              </a:rPr>
              <a:t> (6-7 metri)</a:t>
            </a: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In considerazione</a:t>
            </a:r>
            <a:r>
              <a:rPr lang="it-IT" altLang="it-IT" sz="2800" b="1" dirty="0">
                <a:latin typeface="Chalkboard SE" panose="03050602040202020205" pitchFamily="66" charset="77"/>
              </a:rPr>
              <a:t> della sua </a:t>
            </a:r>
            <a:r>
              <a:rPr lang="it-IT" altLang="it-IT" b="1" dirty="0">
                <a:latin typeface="Chalkboard SE" panose="03050602040202020205" pitchFamily="66" charset="77"/>
              </a:rPr>
              <a:t>notevole</a:t>
            </a:r>
            <a:r>
              <a:rPr lang="it-IT" altLang="it-IT" sz="2800" b="1" dirty="0">
                <a:latin typeface="Chalkboard SE" panose="03050602040202020205" pitchFamily="66" charset="77"/>
              </a:rPr>
              <a:t> lunghezza, esso si dispone in ANSE (o Circonvoluzioni) nell’ ambito della CAVITA’ ADDOMINALE</a:t>
            </a: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Presenta un d</a:t>
            </a:r>
            <a:r>
              <a:rPr lang="it-IT" altLang="it-IT" sz="2800" b="1" dirty="0">
                <a:latin typeface="Chalkboard SE" panose="03050602040202020205" pitchFamily="66" charset="77"/>
              </a:rPr>
              <a:t>iametro decrescente nel senso </a:t>
            </a:r>
            <a:r>
              <a:rPr lang="it-IT" altLang="it-IT" b="1" dirty="0">
                <a:latin typeface="Chalkboard SE" panose="03050602040202020205" pitchFamily="66" charset="77"/>
              </a:rPr>
              <a:t>della normale Progressione del Bolo Alimentare</a:t>
            </a: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Si estende dalla FLESSURA DUODENO-DIGIUNALE e si conclude nell’ INTESTINO CRASSO (tra CECO e COLON ASCENDENTE) tramite la VALVOLA ILEO-CECO-COLICA</a:t>
            </a:r>
          </a:p>
          <a:p>
            <a:pPr marL="341313" indent="-341313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È INTRAPERITONEALE e COMPLETAMENTE RIVESTITO dal Peritoneo Viscerale del MESENTERE.</a:t>
            </a:r>
            <a:endParaRPr lang="it-IT" altLang="it-IT" sz="2800" b="1" dirty="0">
              <a:latin typeface="Chalkboard SE" panose="03050602040202020205" pitchFamily="66" charset="77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2B6C55-B1C8-0244-959D-833138314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64085"/>
      </p:ext>
    </p:extLst>
  </p:cSld>
  <p:clrMapOvr>
    <a:masterClrMapping/>
  </p:clrMapOvr>
  <p:transition spd="med" advTm="733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>
          <a:xfrm>
            <a:off x="119930" y="230705"/>
            <a:ext cx="9031111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TENUE MESENTERIALE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GRANDE  OMENTO</a:t>
            </a:r>
          </a:p>
        </p:txBody>
      </p:sp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5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263"/>
            <a:ext cx="4410075" cy="355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9508" name="Picture 3"/>
          <p:cNvPicPr>
            <a:picLocks noChangeAspect="1" noChangeArrowheads="1"/>
          </p:cNvPicPr>
          <p:nvPr/>
        </p:nvPicPr>
        <p:blipFill>
          <a:blip r:embed="rId6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07" y="3273779"/>
            <a:ext cx="4708194" cy="358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11" name="Text Box 6"/>
          <p:cNvSpPr txBox="1">
            <a:spLocks noChangeArrowheads="1"/>
          </p:cNvSpPr>
          <p:nvPr/>
        </p:nvSpPr>
        <p:spPr bwMode="auto">
          <a:xfrm>
            <a:off x="5768622" y="1785924"/>
            <a:ext cx="2675941" cy="13635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  <a:latin typeface="Copperplate" panose="02000504000000020004" pitchFamily="2" charset="77"/>
              </a:rPr>
              <a:t>Con Grande Omento sollevato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8E814C-233F-364C-B1F4-292D9D7F6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04096"/>
      </p:ext>
    </p:extLst>
  </p:cSld>
  <p:clrMapOvr>
    <a:masterClrMapping/>
  </p:clrMapOvr>
  <p:transition spd="med" advTm="697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1C74F2-A3B7-E345-8F38-B1786DD1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TENUE MESENTERIALE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Generalità Topografiche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84B03E-15A6-2846-BAB4-0F5516A91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88" y="1325563"/>
            <a:ext cx="8342489" cy="5300133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latin typeface="Copperplate" panose="02000504000000020004" pitchFamily="2" charset="77"/>
              </a:rPr>
              <a:t>Nella CAVITA’ ADDOMINALE esso ne occupa gran parte dello spazio</a:t>
            </a:r>
          </a:p>
          <a:p>
            <a:pPr marL="0" indent="0">
              <a:buNone/>
            </a:pPr>
            <a:r>
              <a:rPr lang="it-IT" b="1" dirty="0">
                <a:latin typeface="Copperplate" panose="02000504000000020004" pitchFamily="2" charset="77"/>
              </a:rPr>
              <a:t>Si pone quasi integralmente POSTERIORMENTE ai 4 foglietti del GRANDE OMENTO, che deve essere ribaltato all’ indietro per evidenziarlo completamente.</a:t>
            </a:r>
          </a:p>
          <a:p>
            <a:pPr marL="0" indent="0">
              <a:buNone/>
            </a:pPr>
            <a:r>
              <a:rPr lang="it-IT" b="1" dirty="0">
                <a:latin typeface="Copperplate" panose="02000504000000020004" pitchFamily="2" charset="77"/>
              </a:rPr>
              <a:t>Sui due Lati e superiormente è «incorniciato» dal COLON ASCENDENTE (sulla Destra), dal COLON TRASVERSO (Superiormente) e dal COLON DISCENDENTE (sulla Sinistra)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2D7521-1780-2641-8542-3C7DDC899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2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1"/>
    </mc:Choice>
    <mc:Fallback>
      <p:transition spd="slow" advTm="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>
          <a:xfrm>
            <a:off x="119930" y="230705"/>
            <a:ext cx="9031111" cy="8572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TENUE MESENTERIALE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GRANDE  OMENTO</a:t>
            </a:r>
          </a:p>
        </p:txBody>
      </p:sp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5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263"/>
            <a:ext cx="4410075" cy="355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9508" name="Picture 3"/>
          <p:cNvPicPr>
            <a:picLocks noChangeAspect="1" noChangeArrowheads="1"/>
          </p:cNvPicPr>
          <p:nvPr/>
        </p:nvPicPr>
        <p:blipFill>
          <a:blip r:embed="rId6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07" y="3273779"/>
            <a:ext cx="4708194" cy="358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11" name="Text Box 6"/>
          <p:cNvSpPr txBox="1">
            <a:spLocks noChangeArrowheads="1"/>
          </p:cNvSpPr>
          <p:nvPr/>
        </p:nvSpPr>
        <p:spPr bwMode="auto">
          <a:xfrm>
            <a:off x="5768622" y="1785924"/>
            <a:ext cx="2675941" cy="13635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  <a:latin typeface="Copperplate" panose="02000504000000020004" pitchFamily="2" charset="77"/>
              </a:rPr>
              <a:t>Con Grande Omento sollevato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C754B2-0B44-3E4A-AB2B-C62C290EA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34006"/>
      </p:ext>
    </p:extLst>
  </p:cSld>
  <p:clrMapOvr>
    <a:masterClrMapping/>
  </p:clrMapOvr>
  <p:transition spd="med" advTm="61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36361"/>
            <a:ext cx="9144000" cy="68580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TENUE MESENTERIALE: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 GENERALI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idx="1"/>
          </p:nvPr>
        </p:nvSpPr>
        <p:spPr>
          <a:xfrm>
            <a:off x="225777" y="1174044"/>
            <a:ext cx="8602133" cy="5373512"/>
          </a:xfrm>
        </p:spPr>
        <p:txBody>
          <a:bodyPr rtlCol="0">
            <a:normAutofit lnSpcReduction="10000"/>
          </a:bodyPr>
          <a:lstStyle/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halkboard SE" panose="03050602040202020205" pitchFamily="66" charset="77"/>
              </a:rPr>
              <a:t>Si distinguono 2 PORZIONI:</a:t>
            </a: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b="1" dirty="0">
              <a:latin typeface="Chalkboard SE" panose="03050602040202020205" pitchFamily="66" charset="77"/>
            </a:endParaRPr>
          </a:p>
          <a:p>
            <a:pPr marL="254794" indent="-252413">
              <a:spcBef>
                <a:spcPts val="525"/>
              </a:spcBef>
              <a:buClr>
                <a:schemeClr val="tx1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halkboard SE" panose="03050602040202020205" pitchFamily="66" charset="77"/>
              </a:rPr>
              <a:t>   - DIGIUNO: rappresenta circa i 2/5 prossimali</a:t>
            </a:r>
          </a:p>
          <a:p>
            <a:pPr marL="254794" indent="-252413">
              <a:spcBef>
                <a:spcPts val="525"/>
              </a:spcBef>
              <a:buClr>
                <a:schemeClr val="tx1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halkboard SE" panose="03050602040202020205" pitchFamily="66" charset="77"/>
              </a:rPr>
              <a:t>   - ILEO       : rappresenta circa i 3/5 distali</a:t>
            </a: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b="1" dirty="0">
              <a:latin typeface="Chalkboard SE" panose="03050602040202020205" pitchFamily="66" charset="77"/>
            </a:endParaRP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halkboard SE" panose="03050602040202020205" pitchFamily="66" charset="77"/>
              </a:rPr>
              <a:t>Vi prevalgono NETTAMENTE i PROCESSI DI ASSORBIMENTO delle diverse sostanze costituenti gli alimenti (glucidi, lipidi, aminoacidi, basi puriniche e pirimidiniche)</a:t>
            </a:r>
          </a:p>
          <a:p>
            <a:pPr marL="254794" indent="-254794">
              <a:spcBef>
                <a:spcPts val="52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halkboard SE" panose="03050602040202020205" pitchFamily="66" charset="77"/>
              </a:rPr>
              <a:t>È denominato MESENTERIALE perché è avvolto da un ampio MESO PERITONEALE che si diparte dalla PARETE ADDOMINALE POSTERIORE, seguendo una linea OBLIQUA dalla 2°LOMBARE alla FOSSA ILIACA DESTRA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BCF87F-2228-8E40-A894-809C829ED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1467"/>
      </p:ext>
    </p:extLst>
  </p:cSld>
  <p:clrMapOvr>
    <a:masterClrMapping/>
  </p:clrMapOvr>
  <p:transition spd="med" advTm="96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2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652928"/>
            <a:ext cx="394335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59CFAEA-C411-5343-A9F0-F8B831E95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33" y="203200"/>
            <a:ext cx="5194305" cy="667882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6B66D1-6874-6343-88F6-04EDDBCB8A1E}"/>
              </a:ext>
            </a:extLst>
          </p:cNvPr>
          <p:cNvSpPr txBox="1"/>
          <p:nvPr/>
        </p:nvSpPr>
        <p:spPr>
          <a:xfrm>
            <a:off x="6252835" y="1818861"/>
            <a:ext cx="1338188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RADICE </a:t>
            </a:r>
          </a:p>
          <a:p>
            <a:pPr algn="ctr"/>
            <a:r>
              <a:rPr lang="it-IT" b="1" dirty="0"/>
              <a:t>del</a:t>
            </a:r>
          </a:p>
          <a:p>
            <a:pPr algn="ctr"/>
            <a:r>
              <a:rPr lang="it-IT" b="1" dirty="0"/>
              <a:t>MESENTERE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25E38404-A0CC-0540-9C55-537EB880E093}"/>
              </a:ext>
            </a:extLst>
          </p:cNvPr>
          <p:cNvCxnSpPr/>
          <p:nvPr/>
        </p:nvCxnSpPr>
        <p:spPr>
          <a:xfrm flipH="1">
            <a:off x="2763748" y="2445249"/>
            <a:ext cx="3441843" cy="1335641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438D90-43AC-9D43-8786-8300798AF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79147"/>
      </p:ext>
    </p:extLst>
  </p:cSld>
  <p:clrMapOvr>
    <a:masterClrMapping/>
  </p:clrMapOvr>
  <p:transition spd="med" advTm="70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D1596C-6B68-B24E-B06B-2D8F0D42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24089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MESENTERE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A82300-639A-274D-B299-77306DBA6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93422"/>
            <a:ext cx="7600950" cy="5864578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È un MESO PERITONEALE che provvede a rivestire le Anse dell’ Intestino Tenue Mesenteriale.</a:t>
            </a:r>
          </a:p>
          <a:p>
            <a:pPr marL="0" indent="0">
              <a:buNone/>
            </a:pPr>
            <a:r>
              <a:rPr lang="it-IT" b="1" dirty="0"/>
              <a:t>Aderisce alla Parete Addominale Posteriore secondo una linea obliqua che si origina a livello di L2 sul lato sinistro, per dirigersi obliquamente in basso verso destra fino a raggiungere la Fossa Iliaca Destra.</a:t>
            </a:r>
          </a:p>
          <a:p>
            <a:pPr marL="0" indent="0">
              <a:buNone/>
            </a:pPr>
            <a:r>
              <a:rPr lang="it-IT" b="1" dirty="0"/>
              <a:t>Nell’ ambito del Mesentere si osservano le Ramificazioni dei VASI MESENTERICI SUPERIORI, che danno luogo a numerose ARCATE VASCOLARI ARTERIOSE e VENOSE, che presentano numerose ANASTOMOSI.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DB76A6-F515-3040-AED1-C8E1E4600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9"/>
    </mc:Choice>
    <mc:Fallback>
      <p:transition spd="slow" advTm="8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4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8"/>
          <a:stretch/>
        </p:blipFill>
        <p:spPr>
          <a:xfrm>
            <a:off x="-9053" y="1365956"/>
            <a:ext cx="9170449" cy="498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FE14B2-F8A7-4246-BCCC-AF23B4056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3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13"/>
    </mc:Choice>
    <mc:Fallback>
      <p:transition spd="slow" advTm="6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>
          <a:xfrm>
            <a:off x="1685925" y="193814"/>
            <a:ext cx="5829300" cy="57150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INTESTINO  TENUE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idx="1"/>
          </p:nvPr>
        </p:nvSpPr>
        <p:spPr>
          <a:xfrm>
            <a:off x="795129" y="974035"/>
            <a:ext cx="7951305" cy="5605669"/>
          </a:xfrm>
        </p:spPr>
        <p:txBody>
          <a:bodyPr rtlCol="0">
            <a:normAutofit lnSpcReduction="10000"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Sempre considerando la normale progressione del Bolo Alimentare si descrivono: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b="1" dirty="0">
              <a:latin typeface="Copperplate" panose="02000504000000020004" pitchFamily="2" charset="77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   - DUODENO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b="1" dirty="0">
              <a:latin typeface="Copperplate" panose="02000504000000020004" pitchFamily="2" charset="77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   - INTESTINO  TENUE  MESENTERIALE 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     (</a:t>
            </a:r>
            <a:r>
              <a:rPr lang="it-IT" altLang="it-IT" b="1" dirty="0" err="1">
                <a:latin typeface="Copperplate" panose="02000504000000020004" pitchFamily="2" charset="77"/>
              </a:rPr>
              <a:t>perchè</a:t>
            </a:r>
            <a:r>
              <a:rPr lang="it-IT" altLang="it-IT" b="1" dirty="0">
                <a:latin typeface="Copperplate" panose="02000504000000020004" pitchFamily="2" charset="77"/>
              </a:rPr>
              <a:t> rivestito dalla struttura 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      peritoneale del MESENTERE), a sua 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      volta formato da: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b="1" dirty="0">
              <a:latin typeface="Copperplate" panose="02000504000000020004" pitchFamily="2" charset="77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     - DIGIUNO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b="1" dirty="0">
                <a:latin typeface="Copperplate" panose="02000504000000020004" pitchFamily="2" charset="77"/>
              </a:rPr>
              <a:t>     - ILEO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49B164-38DB-2243-880B-11C3DA108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67941"/>
      </p:ext>
    </p:extLst>
  </p:cSld>
  <p:clrMapOvr>
    <a:masterClrMapping/>
  </p:clrMapOvr>
  <p:transition spd="med" advTm="118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F1E369-E25C-E243-B70A-1DB3FEA9A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16275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INTESTINO TENUE MESENTERIALE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3226BA-5A9E-2D42-9881-BF4F42516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75643"/>
            <a:ext cx="7845778" cy="5446889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latin typeface="Comic Sans MS" panose="030F0902030302020204" pitchFamily="66" charset="0"/>
              </a:rPr>
              <a:t>L’ apporto SANGUIFERO è attuato dall’ Arteria MESENTERICA SUPERIORE.</a:t>
            </a:r>
          </a:p>
          <a:p>
            <a:pPr marL="0" indent="0">
              <a:buNone/>
            </a:pPr>
            <a:endParaRPr lang="it-IT" b="1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it-IT" b="1" dirty="0">
                <a:latin typeface="Comic Sans MS" panose="030F0902030302020204" pitchFamily="66" charset="0"/>
              </a:rPr>
              <a:t>Il Sangue REFLUO afferisce alla VENA MESENTERICA SUPERIORE, che è uno dei rami di origine della VENA PORTA del Fegato.</a:t>
            </a:r>
          </a:p>
          <a:p>
            <a:pPr marL="0" indent="0">
              <a:buNone/>
            </a:pPr>
            <a:endParaRPr lang="it-IT" b="1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it-IT" b="1" dirty="0">
                <a:latin typeface="Comic Sans MS" panose="030F0902030302020204" pitchFamily="66" charset="0"/>
              </a:rPr>
              <a:t>Il Drenaggio LINFATICO è tributario di LINFONODI che accompagnano i VASI MESENTERICI nell’ ambito del Mesentere, che riversano poi la Linfa nei LINFONODI AORTICI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46DE14-B3BB-B84B-9D8B-F130FCE5F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8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83"/>
    </mc:Choice>
    <mc:Fallback>
      <p:transition spd="slow" advTm="4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122311"/>
            <a:ext cx="3349979" cy="68580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ARTERIA MESENTERICA SUPERIORE</a:t>
            </a:r>
          </a:p>
        </p:txBody>
      </p:sp>
      <p:pic>
        <p:nvPicPr>
          <p:cNvPr id="159747" name="Picture 2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757" y="29890"/>
            <a:ext cx="5949244" cy="682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C09DA5-B837-264C-8CBC-CA2CB802F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72359"/>
      </p:ext>
    </p:extLst>
  </p:cSld>
  <p:clrMapOvr>
    <a:masterClrMapping/>
  </p:clrMapOvr>
  <p:transition spd="med" advTm="422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01819"/>
            <a:ext cx="2314222" cy="57150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VENA MESEN-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TERICA SUPERIORE</a:t>
            </a:r>
          </a:p>
        </p:txBody>
      </p:sp>
      <p:pic>
        <p:nvPicPr>
          <p:cNvPr id="161795" name="Picture 2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806" y="225779"/>
            <a:ext cx="6935194" cy="65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6AA629-9188-FA44-BF84-12AB69693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39420"/>
      </p:ext>
    </p:extLst>
  </p:cSld>
  <p:clrMapOvr>
    <a:masterClrMapping/>
  </p:clrMapOvr>
  <p:transition spd="med" advTm="274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664AF-A1DE-D547-A6DF-4C7A20C3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4" y="24523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 U O D E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8D8346-8C46-9B4C-89FF-E02C754F0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1"/>
    </mc:Choice>
    <mc:Fallback>
      <p:transition spd="slow" advTm="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"/>
                    </a14:imgEffect>
                    <a14:imgEffect>
                      <a14:brightnessContrast bright="-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3" y="10973"/>
            <a:ext cx="5943600" cy="684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7C8CA0-034D-8D4A-9453-BD1724C06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20782"/>
      </p:ext>
    </p:extLst>
  </p:cSld>
  <p:clrMapOvr>
    <a:masterClrMapping/>
  </p:clrMapOvr>
  <p:transition spd="med" advTm="169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title"/>
          </p:nvPr>
        </p:nvSpPr>
        <p:spPr>
          <a:xfrm>
            <a:off x="1580322" y="134179"/>
            <a:ext cx="5829300" cy="57150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</a:t>
            </a:r>
          </a:p>
        </p:txBody>
      </p:sp>
      <p:sp>
        <p:nvSpPr>
          <p:cNvPr id="66562" name="Rectangle 2"/>
          <p:cNvSpPr>
            <a:spLocks noGrp="1" noChangeArrowheads="1"/>
          </p:cNvSpPr>
          <p:nvPr>
            <p:ph idx="1"/>
          </p:nvPr>
        </p:nvSpPr>
        <p:spPr>
          <a:xfrm>
            <a:off x="441790" y="705679"/>
            <a:ext cx="8351482" cy="5913893"/>
          </a:xfrm>
        </p:spPr>
        <p:txBody>
          <a:bodyPr rtlCol="0">
            <a:normAutofit fontScale="92500" lnSpcReduction="20000"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halkboard SE" panose="03050602040202020205" pitchFamily="66" charset="77"/>
              </a:rPr>
              <a:t>È un ORGANO CAVO, IMPARI e MEDIANO, interposto tra la PORZIONE PILORICA dello STOMACO e DIGIUNO (prima parte del Tenue Mesenteriale)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600" b="1" dirty="0">
              <a:latin typeface="Chalkboard SE" panose="03050602040202020205" pitchFamily="66" charset="77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halkboard SE" panose="03050602040202020205" pitchFamily="66" charset="77"/>
              </a:rPr>
              <a:t>È un ORGANO RETROPERITONEALE: soltanto la porzione SUPERIORE è parzialmente INTRAPERITONEALE dove si inserisce il LEGAMENTO EPATO-DUODENALE (Porzione Destra del Piccolo Omento)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600" b="1" dirty="0">
              <a:latin typeface="Chalkboard SE" panose="03050602040202020205" pitchFamily="66" charset="77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halkboard SE" panose="03050602040202020205" pitchFamily="66" charset="77"/>
              </a:rPr>
              <a:t>Si estende tra la VALVOLA PILORICA (dello Stomaco) e la FLESSURA DUODENO-DIGIUNALE (che immette nel Digiuno)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halkboard SE" panose="03050602040202020205" pitchFamily="66" charset="77"/>
              </a:rPr>
              <a:t>Discende  dal livello di L1, sul lato DESTRO della colonna vertebrale, fino a L4, aderendo alla parete addominale posteriore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halkboard SE" panose="03050602040202020205" pitchFamily="66" charset="77"/>
              </a:rPr>
              <a:t>Attraversa il Piano Mediano, per risalire fino a L2 sul lato SINISTRO della Colonna Vertebrale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halkboard SE" panose="03050602040202020205" pitchFamily="66" charset="77"/>
              </a:rPr>
              <a:t>Variazioni Topografiche si possono riscontrare nei differenti tipi antropologici.</a:t>
            </a:r>
          </a:p>
          <a:p>
            <a:pPr marL="255985" indent="-254794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5DCA37-1638-2A42-A3B0-469904A82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42434"/>
      </p:ext>
    </p:extLst>
  </p:cSld>
  <p:clrMapOvr>
    <a:masterClrMapping/>
  </p:clrMapOvr>
  <p:transition spd="med" advTm="9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/>
          </p:nvPr>
        </p:nvSpPr>
        <p:spPr>
          <a:xfrm>
            <a:off x="41088" y="248478"/>
            <a:ext cx="9102912" cy="62865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VARIAZIONI ANATOMO-TOPOGRAFICHE</a:t>
            </a:r>
          </a:p>
        </p:txBody>
      </p:sp>
      <p:pic>
        <p:nvPicPr>
          <p:cNvPr id="1413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" y="1590262"/>
            <a:ext cx="9102912" cy="493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BDC9B0-ADE5-844E-8514-0487660B1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32101"/>
      </p:ext>
    </p:extLst>
  </p:cSld>
  <p:clrMapOvr>
    <a:masterClrMapping/>
  </p:clrMapOvr>
  <p:transition spd="med" advTm="71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"/>
                    </a14:imgEffect>
                    <a14:imgEffect>
                      <a14:brightnessContrast bright="-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3" y="10973"/>
            <a:ext cx="5943600" cy="684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12BA68-F90B-1749-8E1E-5896EDF90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76523"/>
      </p:ext>
    </p:extLst>
  </p:cSld>
  <p:clrMapOvr>
    <a:masterClrMapping/>
  </p:clrMapOvr>
  <p:transition spd="med" advTm="93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>
          <a:xfrm>
            <a:off x="1514475" y="303143"/>
            <a:ext cx="6286500" cy="571500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DUODENO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GENERALI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idx="1"/>
          </p:nvPr>
        </p:nvSpPr>
        <p:spPr>
          <a:xfrm>
            <a:off x="0" y="1243172"/>
            <a:ext cx="9144000" cy="5614827"/>
          </a:xfrm>
        </p:spPr>
        <p:txBody>
          <a:bodyPr rtlCol="0">
            <a:normAutofit/>
          </a:bodyPr>
          <a:lstStyle/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Rispetto al tenue mesenteriale, differisce per: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SCARSA MOBILITA’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LOCALIZZAZIONE alla PARETE 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  ADDOMINALE POSTERIORE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CALIBRO MAGGIORE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STRUTTURA ANATOMO-MICROSCOPICA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FUNZIONI NEI PROCESSI DIGESTIVI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Vi sboccano i DOTTI ESCRETORI delle ghiandole   </a:t>
            </a:r>
          </a:p>
          <a:p>
            <a:pPr marL="0" indent="0">
              <a:spcBef>
                <a:spcPts val="525"/>
              </a:spcBef>
              <a:buClr>
                <a:srgbClr val="FFFF00"/>
              </a:buClr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extramurali: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FEGATO</a:t>
            </a:r>
          </a:p>
          <a:p>
            <a:pPr marL="2381" indent="0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PANCREAS</a:t>
            </a:r>
          </a:p>
          <a:p>
            <a:pPr marL="254794" indent="-252413">
              <a:spcBef>
                <a:spcPts val="525"/>
              </a:spcBef>
              <a:buNone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38CC4E-3F37-A34E-A495-27FEB18E8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62786"/>
      </p:ext>
    </p:extLst>
  </p:cSld>
  <p:clrMapOvr>
    <a:masterClrMapping/>
  </p:clrMapOvr>
  <p:transition spd="med" advTm="6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8762</TotalTime>
  <Words>1031</Words>
  <Application>Microsoft Macintosh PowerPoint</Application>
  <PresentationFormat>Presentazione su schermo (4:3)</PresentationFormat>
  <Paragraphs>138</Paragraphs>
  <Slides>32</Slides>
  <Notes>21</Notes>
  <HiddenSlides>0</HiddenSlides>
  <MMClips>32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4" baseType="lpstr">
      <vt:lpstr>SimSun</vt:lpstr>
      <vt:lpstr>Arial</vt:lpstr>
      <vt:lpstr>Arial Black</vt:lpstr>
      <vt:lpstr>Calibri</vt:lpstr>
      <vt:lpstr>Calibri Light</vt:lpstr>
      <vt:lpstr>Chalkboard SE</vt:lpstr>
      <vt:lpstr>Comic Sans MS</vt:lpstr>
      <vt:lpstr>Copperplate</vt:lpstr>
      <vt:lpstr>Gurmukhi MN</vt:lpstr>
      <vt:lpstr>Times New Roman</vt:lpstr>
      <vt:lpstr>Wingdings</vt:lpstr>
      <vt:lpstr>Tema di Office</vt:lpstr>
      <vt:lpstr>S I S T E M A   D I G E R E N T E  I N T E S T I N O</vt:lpstr>
      <vt:lpstr>INTESTINO</vt:lpstr>
      <vt:lpstr>INTESTINO  TENUE</vt:lpstr>
      <vt:lpstr>D U O D E N O</vt:lpstr>
      <vt:lpstr>Presentazione standard di PowerPoint</vt:lpstr>
      <vt:lpstr>DUODENO</vt:lpstr>
      <vt:lpstr>DUODENO VARIAZIONI ANATOMO-TOPOGRAFICHE</vt:lpstr>
      <vt:lpstr>Presentazione standard di PowerPoint</vt:lpstr>
      <vt:lpstr>DUODENO  CARATTERI GENERALI</vt:lpstr>
      <vt:lpstr>Presentazione standard di PowerPoint</vt:lpstr>
      <vt:lpstr>DUODENO FORMA e PORZIONI</vt:lpstr>
      <vt:lpstr>LEGAMENTO SOSPENSORE DUODENO (MUSCOLO DI TREITZ)</vt:lpstr>
      <vt:lpstr>Presentazione standard di PowerPoint</vt:lpstr>
      <vt:lpstr>DUODENO PRINCIPALI  RAPPORTI</vt:lpstr>
      <vt:lpstr>Presentazione standard di PowerPoint</vt:lpstr>
      <vt:lpstr>DUODENO CONFORMAZIONE  INTERNA</vt:lpstr>
      <vt:lpstr>PAPILLE DUODENALI </vt:lpstr>
      <vt:lpstr>DUODENO VASCOLARIZZAZIONE</vt:lpstr>
      <vt:lpstr>INTESTINO  TENUE  MESENTERIALE</vt:lpstr>
      <vt:lpstr>Presentazione standard di PowerPoint</vt:lpstr>
      <vt:lpstr>TENUE MESENTERIALE e  GRANDE  OMENTO</vt:lpstr>
      <vt:lpstr>INTESTINO TENUE MESENTERIALE</vt:lpstr>
      <vt:lpstr>TENUE MESENTERIALE e  GRANDE  OMENTO</vt:lpstr>
      <vt:lpstr>INTESTINO TENUE MESENTERIALE Generalità Topografiche</vt:lpstr>
      <vt:lpstr>TENUE MESENTERIALE e  GRANDE  OMENTO</vt:lpstr>
      <vt:lpstr>INTESTINO TENUE MESENTERIALE: CARATTERI  GENERALI</vt:lpstr>
      <vt:lpstr>Presentazione standard di PowerPoint</vt:lpstr>
      <vt:lpstr>MESENTERE</vt:lpstr>
      <vt:lpstr>Presentazione standard di PowerPoint</vt:lpstr>
      <vt:lpstr>INTESTINO TENUE MESENTERIALE VASCOLARIZZAZIONE</vt:lpstr>
      <vt:lpstr>ARTERIA MESENTERICA SUPERIORE</vt:lpstr>
      <vt:lpstr>VENA MESEN- TERICA SUPERIORE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Utente di Microsoft Office</cp:lastModifiedBy>
  <cp:revision>234</cp:revision>
  <cp:lastPrinted>2020-02-28T14:47:44Z</cp:lastPrinted>
  <dcterms:created xsi:type="dcterms:W3CDTF">2019-04-03T05:24:52Z</dcterms:created>
  <dcterms:modified xsi:type="dcterms:W3CDTF">2020-05-15T19:29:48Z</dcterms:modified>
</cp:coreProperties>
</file>