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3"/>
  </p:notesMasterIdLst>
  <p:sldIdLst>
    <p:sldId id="409" r:id="rId2"/>
    <p:sldId id="396" r:id="rId3"/>
    <p:sldId id="371" r:id="rId4"/>
    <p:sldId id="332" r:id="rId5"/>
    <p:sldId id="372" r:id="rId6"/>
    <p:sldId id="333" r:id="rId7"/>
    <p:sldId id="339" r:id="rId8"/>
    <p:sldId id="290" r:id="rId9"/>
    <p:sldId id="391" r:id="rId10"/>
    <p:sldId id="390" r:id="rId11"/>
    <p:sldId id="403" r:id="rId12"/>
    <p:sldId id="373" r:id="rId13"/>
    <p:sldId id="334" r:id="rId14"/>
    <p:sldId id="338" r:id="rId15"/>
    <p:sldId id="341" r:id="rId16"/>
    <p:sldId id="344" r:id="rId17"/>
    <p:sldId id="374" r:id="rId18"/>
    <p:sldId id="348" r:id="rId19"/>
    <p:sldId id="375" r:id="rId20"/>
    <p:sldId id="397" r:id="rId21"/>
    <p:sldId id="258" r:id="rId22"/>
    <p:sldId id="377" r:id="rId23"/>
    <p:sldId id="264" r:id="rId24"/>
    <p:sldId id="378" r:id="rId25"/>
    <p:sldId id="398" r:id="rId26"/>
    <p:sldId id="379" r:id="rId27"/>
    <p:sldId id="381" r:id="rId28"/>
    <p:sldId id="404" r:id="rId29"/>
    <p:sldId id="380" r:id="rId30"/>
    <p:sldId id="405" r:id="rId31"/>
    <p:sldId id="382" r:id="rId32"/>
    <p:sldId id="406" r:id="rId33"/>
    <p:sldId id="383" r:id="rId34"/>
    <p:sldId id="407" r:id="rId35"/>
    <p:sldId id="384" r:id="rId36"/>
    <p:sldId id="385" r:id="rId37"/>
    <p:sldId id="399" r:id="rId38"/>
    <p:sldId id="351" r:id="rId39"/>
    <p:sldId id="386" r:id="rId40"/>
    <p:sldId id="400" r:id="rId41"/>
    <p:sldId id="392" r:id="rId42"/>
    <p:sldId id="352" r:id="rId43"/>
    <p:sldId id="387" r:id="rId44"/>
    <p:sldId id="353" r:id="rId45"/>
    <p:sldId id="354" r:id="rId46"/>
    <p:sldId id="355" r:id="rId47"/>
    <p:sldId id="358" r:id="rId48"/>
    <p:sldId id="359" r:id="rId49"/>
    <p:sldId id="388" r:id="rId50"/>
    <p:sldId id="408" r:id="rId51"/>
    <p:sldId id="389" r:id="rId5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334"/>
    <p:restoredTop sz="94656"/>
  </p:normalViewPr>
  <p:slideViewPr>
    <p:cSldViewPr snapToGrid="0" snapToObjects="1">
      <p:cViewPr varScale="1">
        <p:scale>
          <a:sx n="129" d="100"/>
          <a:sy n="129" d="100"/>
        </p:scale>
        <p:origin x="1352" y="19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64B50-9A3C-8B49-B02E-F1E96C96DE42}" type="datetimeFigureOut">
              <a:rPr lang="it-IT" smtClean="0"/>
              <a:t>15/05/20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20FFF-534F-9D49-9FEB-06444A364208}" type="slidenum">
              <a:rPr lang="it-IT" smtClean="0"/>
              <a:t>‹N›</a:t>
            </a:fld>
            <a:endParaRPr lang="it-IT"/>
          </a:p>
        </p:txBody>
      </p:sp>
    </p:spTree>
    <p:extLst>
      <p:ext uri="{BB962C8B-B14F-4D97-AF65-F5344CB8AC3E}">
        <p14:creationId xmlns:p14="http://schemas.microsoft.com/office/powerpoint/2010/main" val="197023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420ACF1-CBBB-44E7-AB17-83F8C4B307F1}" type="slidenum">
              <a:rPr lang="it-IT" altLang="it-IT" sz="1200">
                <a:solidFill>
                  <a:srgbClr val="000000"/>
                </a:solidFill>
              </a:rPr>
              <a:pPr>
                <a:buClrTx/>
                <a:buFontTx/>
                <a:buNone/>
              </a:pPr>
              <a:t>4</a:t>
            </a:fld>
            <a:endParaRPr lang="it-IT" altLang="it-IT" sz="1200">
              <a:solidFill>
                <a:srgbClr val="000000"/>
              </a:solidFill>
            </a:endParaRPr>
          </a:p>
        </p:txBody>
      </p:sp>
      <p:sp>
        <p:nvSpPr>
          <p:cNvPr id="16486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4379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84C3D68-5D4B-42A6-B8FA-E3EEFFA7C5F9}" type="slidenum">
              <a:rPr lang="it-IT" altLang="it-IT" sz="1200">
                <a:solidFill>
                  <a:srgbClr val="000000"/>
                </a:solidFill>
              </a:rPr>
              <a:pPr>
                <a:buClrTx/>
                <a:buFontTx/>
                <a:buNone/>
              </a:pPr>
              <a:t>20</a:t>
            </a:fld>
            <a:endParaRPr lang="it-IT" altLang="it-IT" sz="1200">
              <a:solidFill>
                <a:srgbClr val="000000"/>
              </a:solidFill>
            </a:endParaRPr>
          </a:p>
        </p:txBody>
      </p:sp>
      <p:sp>
        <p:nvSpPr>
          <p:cNvPr id="1976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286999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86B0105B-1BAD-8044-8F07-60E06E4D9447}"/>
              </a:ext>
            </a:extLst>
          </p:cNvPr>
          <p:cNvSpPr>
            <a:spLocks noGrp="1" noChangeArrowheads="1"/>
          </p:cNvSpPr>
          <p:nvPr>
            <p:ph type="sldNum"/>
          </p:nvPr>
        </p:nvSpPr>
        <p:spPr>
          <a:ln/>
        </p:spPr>
        <p:txBody>
          <a:bodyPr/>
          <a:lstStyle/>
          <a:p>
            <a:fld id="{F42BAA8D-0107-8140-9188-6E3D9D359CF5}" type="slidenum">
              <a:rPr lang="it-IT" altLang="it-IT"/>
              <a:pPr/>
              <a:t>21</a:t>
            </a:fld>
            <a:endParaRPr lang="it-IT" altLang="it-IT"/>
          </a:p>
        </p:txBody>
      </p:sp>
      <p:sp>
        <p:nvSpPr>
          <p:cNvPr id="31745" name="Text Box 1">
            <a:extLst>
              <a:ext uri="{FF2B5EF4-FFF2-40B4-BE49-F238E27FC236}">
                <a16:creationId xmlns:a16="http://schemas.microsoft.com/office/drawing/2014/main" id="{2457541F-40E8-4F4F-BC7B-DD59974A0440}"/>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EDC0F0FF-5D7A-7142-B194-F83FCF695A6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33344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3BBE5C8B-F797-EC42-8630-B5DA209C8F2E}"/>
              </a:ext>
            </a:extLst>
          </p:cNvPr>
          <p:cNvSpPr>
            <a:spLocks noGrp="1" noChangeArrowheads="1"/>
          </p:cNvSpPr>
          <p:nvPr>
            <p:ph type="sldNum"/>
          </p:nvPr>
        </p:nvSpPr>
        <p:spPr>
          <a:ln/>
        </p:spPr>
        <p:txBody>
          <a:bodyPr/>
          <a:lstStyle/>
          <a:p>
            <a:fld id="{C61106E9-87B2-F24E-9B72-9D6848EDE8EC}" type="slidenum">
              <a:rPr lang="it-IT" altLang="it-IT"/>
              <a:pPr/>
              <a:t>23</a:t>
            </a:fld>
            <a:endParaRPr lang="it-IT" altLang="it-IT"/>
          </a:p>
        </p:txBody>
      </p:sp>
      <p:sp>
        <p:nvSpPr>
          <p:cNvPr id="37889" name="Text Box 1">
            <a:extLst>
              <a:ext uri="{FF2B5EF4-FFF2-40B4-BE49-F238E27FC236}">
                <a16:creationId xmlns:a16="http://schemas.microsoft.com/office/drawing/2014/main" id="{23C2C744-9FCC-C44A-A8E3-B72D7738D63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4B43A38D-A1A8-F245-A486-E6A74753CA2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28357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3BBE5C8B-F797-EC42-8630-B5DA209C8F2E}"/>
              </a:ext>
            </a:extLst>
          </p:cNvPr>
          <p:cNvSpPr>
            <a:spLocks noGrp="1" noChangeArrowheads="1"/>
          </p:cNvSpPr>
          <p:nvPr>
            <p:ph type="sldNum"/>
          </p:nvPr>
        </p:nvSpPr>
        <p:spPr>
          <a:ln/>
        </p:spPr>
        <p:txBody>
          <a:bodyPr/>
          <a:lstStyle/>
          <a:p>
            <a:fld id="{C61106E9-87B2-F24E-9B72-9D6848EDE8EC}" type="slidenum">
              <a:rPr lang="it-IT" altLang="it-IT"/>
              <a:pPr/>
              <a:t>25</a:t>
            </a:fld>
            <a:endParaRPr lang="it-IT" altLang="it-IT"/>
          </a:p>
        </p:txBody>
      </p:sp>
      <p:sp>
        <p:nvSpPr>
          <p:cNvPr id="37889" name="Text Box 1">
            <a:extLst>
              <a:ext uri="{FF2B5EF4-FFF2-40B4-BE49-F238E27FC236}">
                <a16:creationId xmlns:a16="http://schemas.microsoft.com/office/drawing/2014/main" id="{23C2C744-9FCC-C44A-A8E3-B72D7738D63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4B43A38D-A1A8-F245-A486-E6A74753CA23}"/>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88238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84C3D68-5D4B-42A6-B8FA-E3EEFFA7C5F9}" type="slidenum">
              <a:rPr lang="it-IT" altLang="it-IT" sz="1200">
                <a:solidFill>
                  <a:srgbClr val="000000"/>
                </a:solidFill>
              </a:rPr>
              <a:pPr>
                <a:buClrTx/>
                <a:buFontTx/>
                <a:buNone/>
              </a:pPr>
              <a:t>28</a:t>
            </a:fld>
            <a:endParaRPr lang="it-IT" altLang="it-IT" sz="1200">
              <a:solidFill>
                <a:srgbClr val="000000"/>
              </a:solidFill>
            </a:endParaRPr>
          </a:p>
        </p:txBody>
      </p:sp>
      <p:sp>
        <p:nvSpPr>
          <p:cNvPr id="1976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567869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84C3D68-5D4B-42A6-B8FA-E3EEFFA7C5F9}" type="slidenum">
              <a:rPr lang="it-IT" altLang="it-IT" sz="1200">
                <a:solidFill>
                  <a:srgbClr val="000000"/>
                </a:solidFill>
              </a:rPr>
              <a:pPr>
                <a:buClrTx/>
                <a:buFontTx/>
                <a:buNone/>
              </a:pPr>
              <a:t>30</a:t>
            </a:fld>
            <a:endParaRPr lang="it-IT" altLang="it-IT" sz="1200">
              <a:solidFill>
                <a:srgbClr val="000000"/>
              </a:solidFill>
            </a:endParaRPr>
          </a:p>
        </p:txBody>
      </p:sp>
      <p:sp>
        <p:nvSpPr>
          <p:cNvPr id="1976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06764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84C3D68-5D4B-42A6-B8FA-E3EEFFA7C5F9}" type="slidenum">
              <a:rPr lang="it-IT" altLang="it-IT" sz="1200">
                <a:solidFill>
                  <a:srgbClr val="000000"/>
                </a:solidFill>
              </a:rPr>
              <a:pPr>
                <a:buClrTx/>
                <a:buFontTx/>
                <a:buNone/>
              </a:pPr>
              <a:t>32</a:t>
            </a:fld>
            <a:endParaRPr lang="it-IT" altLang="it-IT" sz="1200">
              <a:solidFill>
                <a:srgbClr val="000000"/>
              </a:solidFill>
            </a:endParaRPr>
          </a:p>
        </p:txBody>
      </p:sp>
      <p:sp>
        <p:nvSpPr>
          <p:cNvPr id="1976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67211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84C3D68-5D4B-42A6-B8FA-E3EEFFA7C5F9}" type="slidenum">
              <a:rPr lang="it-IT" altLang="it-IT" sz="1200">
                <a:solidFill>
                  <a:srgbClr val="000000"/>
                </a:solidFill>
              </a:rPr>
              <a:pPr>
                <a:buClrTx/>
                <a:buFontTx/>
                <a:buNone/>
              </a:pPr>
              <a:t>34</a:t>
            </a:fld>
            <a:endParaRPr lang="it-IT" altLang="it-IT" sz="1200">
              <a:solidFill>
                <a:srgbClr val="000000"/>
              </a:solidFill>
            </a:endParaRPr>
          </a:p>
        </p:txBody>
      </p:sp>
      <p:sp>
        <p:nvSpPr>
          <p:cNvPr id="1976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4128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420ACF1-CBBB-44E7-AB17-83F8C4B307F1}" type="slidenum">
              <a:rPr lang="it-IT" altLang="it-IT" sz="1200">
                <a:solidFill>
                  <a:srgbClr val="000000"/>
                </a:solidFill>
              </a:rPr>
              <a:pPr>
                <a:buClrTx/>
                <a:buFontTx/>
                <a:buNone/>
              </a:pPr>
              <a:t>37</a:t>
            </a:fld>
            <a:endParaRPr lang="it-IT" altLang="it-IT" sz="1200">
              <a:solidFill>
                <a:srgbClr val="000000"/>
              </a:solidFill>
            </a:endParaRPr>
          </a:p>
        </p:txBody>
      </p:sp>
      <p:sp>
        <p:nvSpPr>
          <p:cNvPr id="16486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83298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67CC4B9-04A7-4DAA-8568-BE1A19352F1D}" type="slidenum">
              <a:rPr lang="it-IT" altLang="it-IT" sz="1200">
                <a:solidFill>
                  <a:srgbClr val="000000"/>
                </a:solidFill>
              </a:rPr>
              <a:pPr>
                <a:buClrTx/>
                <a:buFontTx/>
                <a:buNone/>
              </a:pPr>
              <a:t>38</a:t>
            </a:fld>
            <a:endParaRPr lang="it-IT" altLang="it-IT" sz="1200">
              <a:solidFill>
                <a:srgbClr val="000000"/>
              </a:solidFill>
            </a:endParaRPr>
          </a:p>
        </p:txBody>
      </p:sp>
      <p:sp>
        <p:nvSpPr>
          <p:cNvPr id="20377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37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4936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747258-2B9F-43D6-9BC1-8B1A5769FE82}" type="slidenum">
              <a:rPr lang="it-IT" altLang="it-IT" sz="1200">
                <a:solidFill>
                  <a:srgbClr val="000000"/>
                </a:solidFill>
              </a:rPr>
              <a:pPr>
                <a:buClrTx/>
                <a:buFontTx/>
                <a:buNone/>
              </a:pPr>
              <a:t>6</a:t>
            </a:fld>
            <a:endParaRPr lang="it-IT" altLang="it-IT" sz="1200">
              <a:solidFill>
                <a:srgbClr val="000000"/>
              </a:solidFill>
            </a:endParaRPr>
          </a:p>
        </p:txBody>
      </p:sp>
      <p:sp>
        <p:nvSpPr>
          <p:cNvPr id="1669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1902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67CC4B9-04A7-4DAA-8568-BE1A19352F1D}" type="slidenum">
              <a:rPr lang="it-IT" altLang="it-IT" sz="1200">
                <a:solidFill>
                  <a:srgbClr val="000000"/>
                </a:solidFill>
              </a:rPr>
              <a:pPr>
                <a:buClrTx/>
                <a:buFontTx/>
                <a:buNone/>
              </a:pPr>
              <a:t>40</a:t>
            </a:fld>
            <a:endParaRPr lang="it-IT" altLang="it-IT" sz="1200">
              <a:solidFill>
                <a:srgbClr val="000000"/>
              </a:solidFill>
            </a:endParaRPr>
          </a:p>
        </p:txBody>
      </p:sp>
      <p:sp>
        <p:nvSpPr>
          <p:cNvPr id="20377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37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43738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6C50B7-2115-4CE5-89A4-149436E250B6}" type="slidenum">
              <a:rPr lang="it-IT" altLang="it-IT" sz="1200">
                <a:solidFill>
                  <a:srgbClr val="000000"/>
                </a:solidFill>
              </a:rPr>
              <a:pPr>
                <a:buClrTx/>
                <a:buFontTx/>
                <a:buNone/>
              </a:pPr>
              <a:t>41</a:t>
            </a:fld>
            <a:endParaRPr lang="it-IT" altLang="it-IT" sz="1200">
              <a:solidFill>
                <a:srgbClr val="000000"/>
              </a:solidFill>
            </a:endParaRPr>
          </a:p>
        </p:txBody>
      </p:sp>
      <p:sp>
        <p:nvSpPr>
          <p:cNvPr id="17715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76617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6A7FBE9-E5CB-4ECF-8AC2-44093B1585F5}" type="slidenum">
              <a:rPr lang="it-IT" altLang="it-IT" sz="1200">
                <a:solidFill>
                  <a:srgbClr val="000000"/>
                </a:solidFill>
              </a:rPr>
              <a:pPr>
                <a:buClrTx/>
                <a:buFontTx/>
                <a:buNone/>
              </a:pPr>
              <a:t>42</a:t>
            </a:fld>
            <a:endParaRPr lang="it-IT" altLang="it-IT" sz="1200">
              <a:solidFill>
                <a:srgbClr val="000000"/>
              </a:solidFill>
            </a:endParaRPr>
          </a:p>
        </p:txBody>
      </p:sp>
      <p:sp>
        <p:nvSpPr>
          <p:cNvPr id="205827"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12064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E506F8A-643B-44AA-B77F-AD3FFFADE22A}" type="slidenum">
              <a:rPr lang="it-IT" altLang="it-IT" sz="1200">
                <a:solidFill>
                  <a:srgbClr val="000000"/>
                </a:solidFill>
              </a:rPr>
              <a:pPr>
                <a:buClrTx/>
                <a:buFontTx/>
                <a:buNone/>
              </a:pPr>
              <a:t>44</a:t>
            </a:fld>
            <a:endParaRPr lang="it-IT" altLang="it-IT" sz="1200">
              <a:solidFill>
                <a:srgbClr val="000000"/>
              </a:solidFill>
            </a:endParaRPr>
          </a:p>
        </p:txBody>
      </p:sp>
      <p:sp>
        <p:nvSpPr>
          <p:cNvPr id="20787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24922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6CAD49AF-9778-4AAB-BE1B-6D463284A2B3}" type="slidenum">
              <a:rPr lang="it-IT" altLang="it-IT" sz="1200">
                <a:solidFill>
                  <a:srgbClr val="000000"/>
                </a:solidFill>
              </a:rPr>
              <a:pPr>
                <a:buClrTx/>
                <a:buFontTx/>
                <a:buNone/>
              </a:pPr>
              <a:t>45</a:t>
            </a:fld>
            <a:endParaRPr lang="it-IT" altLang="it-IT" sz="1200">
              <a:solidFill>
                <a:srgbClr val="000000"/>
              </a:solidFill>
            </a:endParaRPr>
          </a:p>
        </p:txBody>
      </p:sp>
      <p:sp>
        <p:nvSpPr>
          <p:cNvPr id="20992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4" name="Rectangle 2"/>
          <p:cNvSpPr txBox="1">
            <a:spLocks noGrp="1" noChangeArrowheads="1"/>
          </p:cNvSpPr>
          <p:nvPr>
            <p:ph type="body" idx="1"/>
          </p:nvPr>
        </p:nvSpPr>
        <p:spPr>
          <a:xfrm>
            <a:off x="914400" y="4333875"/>
            <a:ext cx="5029200" cy="4143375"/>
          </a:xfr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42787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0F34C22-92BF-4D02-AF9A-32273325DB39}" type="slidenum">
              <a:rPr lang="it-IT" altLang="it-IT" sz="1200">
                <a:solidFill>
                  <a:srgbClr val="000000"/>
                </a:solidFill>
              </a:rPr>
              <a:pPr>
                <a:buClrTx/>
                <a:buFontTx/>
                <a:buNone/>
              </a:pPr>
              <a:t>46</a:t>
            </a:fld>
            <a:endParaRPr lang="it-IT" altLang="it-IT" sz="1200">
              <a:solidFill>
                <a:srgbClr val="000000"/>
              </a:solidFill>
            </a:endParaRPr>
          </a:p>
        </p:txBody>
      </p:sp>
      <p:sp>
        <p:nvSpPr>
          <p:cNvPr id="21197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77405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950F97-AF27-4658-8562-E2B1BC797006}" type="slidenum">
              <a:rPr lang="it-IT" altLang="it-IT" sz="1200">
                <a:solidFill>
                  <a:srgbClr val="000000"/>
                </a:solidFill>
              </a:rPr>
              <a:pPr>
                <a:buClrTx/>
                <a:buFontTx/>
                <a:buNone/>
              </a:pPr>
              <a:t>47</a:t>
            </a:fld>
            <a:endParaRPr lang="it-IT" altLang="it-IT" sz="1200">
              <a:solidFill>
                <a:srgbClr val="000000"/>
              </a:solidFill>
            </a:endParaRPr>
          </a:p>
        </p:txBody>
      </p:sp>
      <p:sp>
        <p:nvSpPr>
          <p:cNvPr id="2181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68420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99EA07E-6F3F-4CA7-8ED5-4D05CAD2BAA5}" type="slidenum">
              <a:rPr lang="it-IT" altLang="it-IT" sz="1200">
                <a:solidFill>
                  <a:srgbClr val="000000"/>
                </a:solidFill>
              </a:rPr>
              <a:pPr>
                <a:buClrTx/>
                <a:buFontTx/>
                <a:buNone/>
              </a:pPr>
              <a:t>48</a:t>
            </a:fld>
            <a:endParaRPr lang="it-IT" altLang="it-IT" sz="1200">
              <a:solidFill>
                <a:srgbClr val="000000"/>
              </a:solidFill>
            </a:endParaRPr>
          </a:p>
        </p:txBody>
      </p:sp>
      <p:sp>
        <p:nvSpPr>
          <p:cNvPr id="2201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7444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99EA07E-6F3F-4CA7-8ED5-4D05CAD2BAA5}" type="slidenum">
              <a:rPr lang="it-IT" altLang="it-IT" sz="1200">
                <a:solidFill>
                  <a:srgbClr val="000000"/>
                </a:solidFill>
              </a:rPr>
              <a:pPr>
                <a:buClrTx/>
                <a:buFontTx/>
                <a:buNone/>
              </a:pPr>
              <a:t>50</a:t>
            </a:fld>
            <a:endParaRPr lang="it-IT" altLang="it-IT" sz="1200">
              <a:solidFill>
                <a:srgbClr val="000000"/>
              </a:solidFill>
            </a:endParaRPr>
          </a:p>
        </p:txBody>
      </p:sp>
      <p:sp>
        <p:nvSpPr>
          <p:cNvPr id="2201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95371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7</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4133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A315E7C-59D2-4FF9-B2B8-5ED0F99DFE63}" type="slidenum">
              <a:rPr lang="it-IT" altLang="it-IT" sz="1200">
                <a:solidFill>
                  <a:srgbClr val="000000"/>
                </a:solidFill>
              </a:rPr>
              <a:pPr>
                <a:buClrTx/>
                <a:buFontTx/>
                <a:buNone/>
              </a:pPr>
              <a:t>12</a:t>
            </a:fld>
            <a:endParaRPr lang="it-IT" altLang="it-IT" sz="1200">
              <a:solidFill>
                <a:srgbClr val="000000"/>
              </a:solidFill>
            </a:endParaRPr>
          </a:p>
        </p:txBody>
      </p:sp>
      <p:sp>
        <p:nvSpPr>
          <p:cNvPr id="17920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16052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3BEEF2-773D-42D8-988E-B45A6FFCF8D0}" type="slidenum">
              <a:rPr lang="it-IT" altLang="it-IT" sz="1200">
                <a:solidFill>
                  <a:srgbClr val="000000"/>
                </a:solidFill>
              </a:rPr>
              <a:pPr>
                <a:buClrTx/>
                <a:buFontTx/>
                <a:buNone/>
              </a:pPr>
              <a:t>13</a:t>
            </a:fld>
            <a:endParaRPr lang="it-IT" altLang="it-IT" sz="1200">
              <a:solidFill>
                <a:srgbClr val="000000"/>
              </a:solidFill>
            </a:endParaRPr>
          </a:p>
        </p:txBody>
      </p:sp>
      <p:sp>
        <p:nvSpPr>
          <p:cNvPr id="1689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92592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6C50B7-2115-4CE5-89A4-149436E250B6}" type="slidenum">
              <a:rPr lang="it-IT" altLang="it-IT" sz="1200">
                <a:solidFill>
                  <a:srgbClr val="000000"/>
                </a:solidFill>
              </a:rPr>
              <a:pPr>
                <a:buClrTx/>
                <a:buFontTx/>
                <a:buNone/>
              </a:pPr>
              <a:t>14</a:t>
            </a:fld>
            <a:endParaRPr lang="it-IT" altLang="it-IT" sz="1200">
              <a:solidFill>
                <a:srgbClr val="000000"/>
              </a:solidFill>
            </a:endParaRPr>
          </a:p>
        </p:txBody>
      </p:sp>
      <p:sp>
        <p:nvSpPr>
          <p:cNvPr id="17715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74459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433C921-EA63-4D66-BB48-04D23465B142}" type="slidenum">
              <a:rPr lang="it-IT" altLang="it-IT" sz="1200">
                <a:solidFill>
                  <a:srgbClr val="000000"/>
                </a:solidFill>
              </a:rPr>
              <a:pPr>
                <a:buClrTx/>
                <a:buFontTx/>
                <a:buNone/>
              </a:pPr>
              <a:t>15</a:t>
            </a:fld>
            <a:endParaRPr lang="it-IT" altLang="it-IT" sz="1200">
              <a:solidFill>
                <a:srgbClr val="000000"/>
              </a:solidFill>
            </a:endParaRPr>
          </a:p>
        </p:txBody>
      </p:sp>
      <p:sp>
        <p:nvSpPr>
          <p:cNvPr id="183299"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88477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3CD0A5D-6DB4-47BC-9C99-3A61BF6E1770}" type="slidenum">
              <a:rPr lang="it-IT" altLang="it-IT" sz="1200">
                <a:solidFill>
                  <a:srgbClr val="000000"/>
                </a:solidFill>
              </a:rPr>
              <a:pPr>
                <a:buClrTx/>
                <a:buFontTx/>
                <a:buNone/>
              </a:pPr>
              <a:t>16</a:t>
            </a:fld>
            <a:endParaRPr lang="it-IT" altLang="it-IT" sz="1200">
              <a:solidFill>
                <a:srgbClr val="000000"/>
              </a:solidFill>
            </a:endParaRPr>
          </a:p>
        </p:txBody>
      </p:sp>
      <p:sp>
        <p:nvSpPr>
          <p:cNvPr id="18944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09534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9"/>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84C3D68-5D4B-42A6-B8FA-E3EEFFA7C5F9}" type="slidenum">
              <a:rPr lang="it-IT" altLang="it-IT" sz="1200">
                <a:solidFill>
                  <a:srgbClr val="000000"/>
                </a:solidFill>
              </a:rPr>
              <a:pPr>
                <a:buClrTx/>
                <a:buFontTx/>
                <a:buNone/>
              </a:pPr>
              <a:t>18</a:t>
            </a:fld>
            <a:endParaRPr lang="it-IT" altLang="it-IT" sz="1200">
              <a:solidFill>
                <a:srgbClr val="000000"/>
              </a:solidFill>
            </a:endParaRPr>
          </a:p>
        </p:txBody>
      </p:sp>
      <p:sp>
        <p:nvSpPr>
          <p:cNvPr id="19763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7547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15/05/20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672600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15/05/20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817007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15/05/20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521878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5E67F385-2ADA-8847-AF0E-6526AB5963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FA25A1F-EC63-3D46-9755-2AAE7748C3A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730856E9-1BC6-8441-9666-E3842FF9CC5D}" type="slidenum">
              <a:rPr lang="it-IT" altLang="it-IT" sz="800"/>
              <a:pPr algn="ctr"/>
              <a:t>‹N›</a:t>
            </a:fld>
            <a:endParaRPr lang="it-IT" altLang="it-IT" sz="1400"/>
          </a:p>
        </p:txBody>
      </p:sp>
    </p:spTree>
    <p:extLst>
      <p:ext uri="{BB962C8B-B14F-4D97-AF65-F5344CB8AC3E}">
        <p14:creationId xmlns:p14="http://schemas.microsoft.com/office/powerpoint/2010/main" val="36015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98B4280-323C-B84F-9AAA-9251A45073A6}" type="datetimeFigureOut">
              <a:rPr lang="it-IT" smtClean="0"/>
              <a:t>15/05/20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90255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98B4280-323C-B84F-9AAA-9251A45073A6}" type="datetimeFigureOut">
              <a:rPr lang="it-IT" smtClean="0"/>
              <a:t>15/05/20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415563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98B4280-323C-B84F-9AAA-9251A45073A6}" type="datetimeFigureOut">
              <a:rPr lang="it-IT" smtClean="0"/>
              <a:t>15/05/20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637517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98B4280-323C-B84F-9AAA-9251A45073A6}" type="datetimeFigureOut">
              <a:rPr lang="it-IT" smtClean="0"/>
              <a:t>15/05/20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176360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B98B4280-323C-B84F-9AAA-9251A45073A6}" type="datetimeFigureOut">
              <a:rPr lang="it-IT" smtClean="0"/>
              <a:t>15/05/20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81301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B4280-323C-B84F-9AAA-9251A45073A6}" type="datetimeFigureOut">
              <a:rPr lang="it-IT" smtClean="0"/>
              <a:t>15/05/20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5275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15/05/20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2365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98B4280-323C-B84F-9AAA-9251A45073A6}" type="datetimeFigureOut">
              <a:rPr lang="it-IT" smtClean="0"/>
              <a:t>15/05/20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C1BA664-9226-0B49-B297-ADA368E87B0C}" type="slidenum">
              <a:rPr lang="it-IT" smtClean="0"/>
              <a:t>‹N›</a:t>
            </a:fld>
            <a:endParaRPr lang="it-IT"/>
          </a:p>
        </p:txBody>
      </p:sp>
    </p:spTree>
    <p:extLst>
      <p:ext uri="{BB962C8B-B14F-4D97-AF65-F5344CB8AC3E}">
        <p14:creationId xmlns:p14="http://schemas.microsoft.com/office/powerpoint/2010/main" val="351692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B4280-323C-B84F-9AAA-9251A45073A6}" type="datetimeFigureOut">
              <a:rPr lang="it-IT" smtClean="0"/>
              <a:t>15/05/20</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BA664-9226-0B49-B297-ADA368E87B0C}" type="slidenum">
              <a:rPr lang="it-IT" smtClean="0"/>
              <a:t>‹N›</a:t>
            </a:fld>
            <a:endParaRPr lang="it-IT"/>
          </a:p>
        </p:txBody>
      </p:sp>
    </p:spTree>
    <p:extLst>
      <p:ext uri="{BB962C8B-B14F-4D97-AF65-F5344CB8AC3E}">
        <p14:creationId xmlns:p14="http://schemas.microsoft.com/office/powerpoint/2010/main" val="30544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3.jpeg"/><Relationship Id="rId5" Type="http://schemas.openxmlformats.org/officeDocument/2006/relationships/image" Target="../media/image22.wmf"/><Relationship Id="rId4"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png"/><Relationship Id="rId5" Type="http://schemas.openxmlformats.org/officeDocument/2006/relationships/image" Target="../media/image24.wmf"/><Relationship Id="rId4"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2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86465E8-1B0F-6B45-BBDE-773126244664}"/>
              </a:ext>
            </a:extLst>
          </p:cNvPr>
          <p:cNvSpPr>
            <a:spLocks noGrp="1"/>
          </p:cNvSpPr>
          <p:nvPr>
            <p:ph type="title"/>
          </p:nvPr>
        </p:nvSpPr>
        <p:spPr>
          <a:xfrm>
            <a:off x="837372" y="2104473"/>
            <a:ext cx="7886700" cy="1325563"/>
          </a:xfrm>
        </p:spPr>
        <p:txBody>
          <a:bodyPr/>
          <a:lstStyle/>
          <a:p>
            <a:pPr algn="ctr"/>
            <a:r>
              <a:rPr lang="it-IT" b="1" dirty="0"/>
              <a:t>STRUTTURA DELL’ INTESTINO</a:t>
            </a:r>
          </a:p>
        </p:txBody>
      </p:sp>
    </p:spTree>
    <p:extLst>
      <p:ext uri="{BB962C8B-B14F-4D97-AF65-F5344CB8AC3E}">
        <p14:creationId xmlns:p14="http://schemas.microsoft.com/office/powerpoint/2010/main" val="355276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687DF75-180E-C24D-AFF3-32B05FDCD92D}"/>
              </a:ext>
            </a:extLst>
          </p:cNvPr>
          <p:cNvSpPr>
            <a:spLocks noGrp="1"/>
          </p:cNvSpPr>
          <p:nvPr>
            <p:ph type="title"/>
          </p:nvPr>
        </p:nvSpPr>
        <p:spPr>
          <a:xfrm>
            <a:off x="0" y="1"/>
            <a:ext cx="9144000" cy="726510"/>
          </a:xfrm>
        </p:spPr>
        <p:txBody>
          <a:bodyPr>
            <a:normAutofit/>
          </a:bodyPr>
          <a:lstStyle/>
          <a:p>
            <a:pPr algn="ctr"/>
            <a:r>
              <a:rPr lang="it-IT" sz="3200" b="1" dirty="0">
                <a:latin typeface="Gurmukhi MN" panose="02020600050405020304" pitchFamily="18" charset="0"/>
                <a:cs typeface="Gurmukhi MN" panose="02020600050405020304" pitchFamily="18" charset="0"/>
              </a:rPr>
              <a:t>VILLI DELL’ INTESTINO TENUE</a:t>
            </a:r>
          </a:p>
        </p:txBody>
      </p:sp>
      <p:sp>
        <p:nvSpPr>
          <p:cNvPr id="5" name="Segnaposto contenuto 4">
            <a:extLst>
              <a:ext uri="{FF2B5EF4-FFF2-40B4-BE49-F238E27FC236}">
                <a16:creationId xmlns:a16="http://schemas.microsoft.com/office/drawing/2014/main" id="{9CF57076-5688-3E4D-8B27-73CD39DD14AB}"/>
              </a:ext>
            </a:extLst>
          </p:cNvPr>
          <p:cNvSpPr>
            <a:spLocks noGrp="1"/>
          </p:cNvSpPr>
          <p:nvPr>
            <p:ph idx="1"/>
          </p:nvPr>
        </p:nvSpPr>
        <p:spPr>
          <a:xfrm>
            <a:off x="400832" y="726511"/>
            <a:ext cx="8379913" cy="5931074"/>
          </a:xfrm>
        </p:spPr>
        <p:txBody>
          <a:bodyPr>
            <a:normAutofit/>
          </a:bodyPr>
          <a:lstStyle/>
          <a:p>
            <a:pPr marL="0" indent="0">
              <a:buNone/>
            </a:pPr>
            <a:r>
              <a:rPr lang="it-IT" sz="2600" dirty="0">
                <a:latin typeface="Copperplate Gothic Bold" panose="020E0705020206020404" pitchFamily="34" charset="77"/>
              </a:rPr>
              <a:t>L’ Impalcatura dei VILLI è data dalla LAMINA PROPRIA della Mucosa. Nell’ ambito di questa impalcatura connettivale, si osserva un MICROCIRCOLO SANGUIFERO, organizzato tra un’ Arteriola ed una Venula. Tra questi due vasi sanguiferi si interpone un Vaso Linfatico, denominato VASO CHILIFERO CENTRALE ed è coinvolto nell’ assorbimento dei Lipidi. Le altre sostanze, invece, vengono assorbite per via ematica nel microcircolo.</a:t>
            </a:r>
          </a:p>
          <a:p>
            <a:pPr marL="0" indent="0">
              <a:buNone/>
            </a:pPr>
            <a:r>
              <a:rPr lang="it-IT" sz="2600" dirty="0">
                <a:latin typeface="Copperplate Gothic Bold" panose="020E0705020206020404" pitchFamily="34" charset="77"/>
              </a:rPr>
              <a:t>L’ EPITELIO DI RIVESTIMENTO è CILINDRICO MONOSTRATIFICATO e le Cellule (ENTEROCITI) presentano espansioni apicali di membrana (MICROVILLI).  </a:t>
            </a:r>
          </a:p>
        </p:txBody>
      </p:sp>
      <p:pic>
        <p:nvPicPr>
          <p:cNvPr id="3" name="Audio 2">
            <a:hlinkClick r:id="" action="ppaction://media"/>
            <a:extLst>
              <a:ext uri="{FF2B5EF4-FFF2-40B4-BE49-F238E27FC236}">
                <a16:creationId xmlns:a16="http://schemas.microsoft.com/office/drawing/2014/main" id="{198298DB-0AE3-F745-A192-5BBAB7BA32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83018298"/>
      </p:ext>
    </p:extLst>
  </p:cSld>
  <p:clrMapOvr>
    <a:masterClrMapping/>
  </p:clrMapOvr>
  <mc:AlternateContent xmlns:mc="http://schemas.openxmlformats.org/markup-compatibility/2006">
    <mc:Choice xmlns:p14="http://schemas.microsoft.com/office/powerpoint/2010/main" Requires="p14">
      <p:transition spd="slow" p14:dur="2000" advTm="5353"/>
    </mc:Choice>
    <mc:Fallback>
      <p:transition spd="slow" advTm="5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a:extLst>
              <a:ext uri="{FF2B5EF4-FFF2-40B4-BE49-F238E27FC236}">
                <a16:creationId xmlns:a16="http://schemas.microsoft.com/office/drawing/2014/main" id="{0423662C-6192-E641-9E7C-EA03F89EDC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241300"/>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a:extLst>
              <a:ext uri="{FF2B5EF4-FFF2-40B4-BE49-F238E27FC236}">
                <a16:creationId xmlns:a16="http://schemas.microsoft.com/office/drawing/2014/main" id="{D95DC4FF-1EF0-5841-B4A3-B41BB9F53F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252589"/>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29510478-FB4D-D348-9B77-210D5D216984}"/>
              </a:ext>
            </a:extLst>
          </p:cNvPr>
          <p:cNvPicPr>
            <a:picLocks noChangeAspect="1" noChangeArrowheads="1"/>
          </p:cNvPicPr>
          <p:nvPr/>
        </p:nvPicPr>
        <p:blipFill rotWithShape="1">
          <a:blip r:embed="rId5">
            <a:lum bright="-18000" contrast="42000"/>
            <a:extLst>
              <a:ext uri="{28A0092B-C50C-407E-A947-70E740481C1C}">
                <a14:useLocalDpi xmlns:a14="http://schemas.microsoft.com/office/drawing/2010/main" val="0"/>
              </a:ext>
            </a:extLst>
          </a:blip>
          <a:srcRect r="35106" b="61225"/>
          <a:stretch/>
        </p:blipFill>
        <p:spPr bwMode="auto">
          <a:xfrm>
            <a:off x="541868" y="3624054"/>
            <a:ext cx="3309876" cy="2347768"/>
          </a:xfrm>
          <a:prstGeom prst="rect">
            <a:avLst/>
          </a:prstGeom>
          <a:noFill/>
          <a:ln>
            <a:noFill/>
          </a:ln>
          <a:effectLst/>
          <a:extLst>
            <a:ext uri="{909E8E84-426E-40DD-AFC4-6F175D3DCCD1}">
              <a14:hiddenFill xmlns:a14="http://schemas.microsoft.com/office/drawing/2010/main">
                <a:blipFill dpi="0" rotWithShape="0">
                  <a:blip>
                    <a:lum bright="-18000" contrast="4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Audio 4">
            <a:hlinkClick r:id="" action="ppaction://media"/>
            <a:extLst>
              <a:ext uri="{FF2B5EF4-FFF2-40B4-BE49-F238E27FC236}">
                <a16:creationId xmlns:a16="http://schemas.microsoft.com/office/drawing/2014/main" id="{1FD4ED08-3DE3-4A4F-A65D-C095F5FEA4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86151999"/>
      </p:ext>
    </p:extLst>
  </p:cSld>
  <p:clrMapOvr>
    <a:masterClrMapping/>
  </p:clrMapOvr>
  <mc:AlternateContent xmlns:mc="http://schemas.openxmlformats.org/markup-compatibility/2006">
    <mc:Choice xmlns:p14="http://schemas.microsoft.com/office/powerpoint/2010/main" Requires="p14">
      <p:transition spd="slow" p14:dur="2000" advTm="35906"/>
    </mc:Choice>
    <mc:Fallback>
      <p:transition spd="slow" advTm="3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12192" y="79729"/>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215392" y="1202268"/>
            <a:ext cx="8737600" cy="5655732"/>
          </a:xfrm>
        </p:spPr>
        <p:txBody>
          <a:bodyPr rtlCol="0">
            <a:norm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La TONACA MUSCOLARE è costituita da</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strato interno, CIRCOLARE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   - strato esterno, LONGITUDINALE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e vi si osserva il PLESSO del SNA MUSCOLARE di AUERBACH</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b="1" dirty="0">
              <a:latin typeface="Copperplate" panose="02000504000000020004" pitchFamily="2" charset="77"/>
            </a:endParaRP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La TONACA ESTERNA è SIEROSA nel TENUE MESENTERIALE e nella Porzione Superiore del Duodeno, le restanti porzioni del Duodeno, essendo RETROPERITONEALI, presentano una TONACA AVVENTIZIA</a:t>
            </a:r>
          </a:p>
        </p:txBody>
      </p:sp>
      <p:pic>
        <p:nvPicPr>
          <p:cNvPr id="2" name="Audio 1">
            <a:hlinkClick r:id="" action="ppaction://media"/>
            <a:extLst>
              <a:ext uri="{FF2B5EF4-FFF2-40B4-BE49-F238E27FC236}">
                <a16:creationId xmlns:a16="http://schemas.microsoft.com/office/drawing/2014/main" id="{9AE46187-D3A3-EE4D-96C8-52B6F2F0F5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12929601"/>
      </p:ext>
    </p:extLst>
  </p:cSld>
  <p:clrMapOvr>
    <a:masterClrMapping/>
  </p:clrMapOvr>
  <p:transition spd="med" advTm="5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9" name="Picture 2"/>
          <p:cNvPicPr>
            <a:picLocks noChangeAspect="1" noChangeArrowheads="1"/>
          </p:cNvPicPr>
          <p:nvPr/>
        </p:nvPicPr>
        <p:blipFill>
          <a:blip r:embed="rId5">
            <a:extLst>
              <a:ext uri="{28A0092B-C50C-407E-A947-70E740481C1C}">
                <a14:useLocalDpi xmlns:a14="http://schemas.microsoft.com/office/drawing/2010/main" val="0"/>
              </a:ext>
            </a:extLst>
          </a:blip>
          <a:srcRect t="3705" b="7057"/>
          <a:stretch>
            <a:fillRect/>
          </a:stretch>
        </p:blipFill>
        <p:spPr bwMode="auto">
          <a:xfrm>
            <a:off x="167237" y="1"/>
            <a:ext cx="8638098" cy="6452306"/>
          </a:xfrm>
          <a:prstGeom prst="rect">
            <a:avLst/>
          </a:prstGeom>
          <a:noFill/>
          <a:ln>
            <a:noFill/>
          </a:ln>
          <a:effectLst/>
          <a:extLst>
            <a:ext uri="{909E8E84-426E-40DD-AFC4-6F175D3DCCD1}">
              <a14:hiddenFill xmlns:a14="http://schemas.microsoft.com/office/drawing/2010/main">
                <a:blipFill dpi="0" rotWithShape="0">
                  <a:blip/>
                  <a:srcRect t="3705" b="705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FC22458-80E8-0147-B838-79861B2E72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23131142"/>
      </p:ext>
    </p:extLst>
  </p:cSld>
  <p:clrMapOvr>
    <a:masterClrMapping/>
  </p:clrMapOvr>
  <p:transition spd="med" advTm="665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xfrm>
            <a:off x="90311" y="166426"/>
            <a:ext cx="8884356" cy="8572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GHIANDOLE  INTESTINALI del TENUE</a:t>
            </a:r>
          </a:p>
        </p:txBody>
      </p:sp>
      <p:sp>
        <p:nvSpPr>
          <p:cNvPr id="87042" name="Rectangle 2"/>
          <p:cNvSpPr>
            <a:spLocks noGrp="1" noChangeArrowheads="1"/>
          </p:cNvSpPr>
          <p:nvPr>
            <p:ph idx="1"/>
          </p:nvPr>
        </p:nvSpPr>
        <p:spPr>
          <a:xfrm>
            <a:off x="90311" y="843054"/>
            <a:ext cx="8884356" cy="5926668"/>
          </a:xfrm>
        </p:spPr>
        <p:txBody>
          <a:bodyPr rtlCol="0">
            <a:norm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Presentano differenti CITOTIPI:</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   - CELLULE FONDAMENTALI (Basali, di RIGENERAZIONE), deputate a sostituire elementi cellulari dell’ Epitelio di Rivestimento (ENTEROCITI) andati perduti nel normale ricambio cellulare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   - CELLULE MUCIPARE CALICIFORMI, per la produzione di Muco Acido;</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  - CELLULE di PANETH, voluminosi elementi con GRANULAZIONI APICALI. Producono una molecola antibatterica (LISOZIMA).</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mic Sans MS" panose="030F0902030302020204" pitchFamily="66" charset="0"/>
            </a:endParaRPr>
          </a:p>
          <a:p>
            <a:pPr marL="345281" indent="-342900">
              <a:spcBef>
                <a:spcPts val="525"/>
              </a:spcBef>
              <a:buFontTx/>
              <a:buChar char="-"/>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CELLULE NEUROENDOCRINE</a:t>
            </a: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200" b="1" dirty="0">
              <a:latin typeface="Comic Sans MS" panose="030F0902030302020204" pitchFamily="66" charset="0"/>
            </a:endParaRPr>
          </a:p>
          <a:p>
            <a:pPr marL="2381" indent="0">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200" b="1" dirty="0">
                <a:latin typeface="Comic Sans MS" panose="030F0902030302020204" pitchFamily="66" charset="0"/>
              </a:rPr>
              <a:t>Soltanto nel DUODENO, nella sottomucosa si trovano le GHIANDOLE TUBULARI RAMIFICATE di BRUNNER a secrezione MUCOIDE (Muco Neutro)</a:t>
            </a:r>
          </a:p>
        </p:txBody>
      </p:sp>
      <p:pic>
        <p:nvPicPr>
          <p:cNvPr id="2" name="Audio 1">
            <a:hlinkClick r:id="" action="ppaction://media"/>
            <a:extLst>
              <a:ext uri="{FF2B5EF4-FFF2-40B4-BE49-F238E27FC236}">
                <a16:creationId xmlns:a16="http://schemas.microsoft.com/office/drawing/2014/main" id="{FA61161B-7E01-574C-8917-CA08A9A675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31472094"/>
      </p:ext>
    </p:extLst>
  </p:cSld>
  <p:clrMapOvr>
    <a:masterClrMapping/>
  </p:clrMapOvr>
  <p:transition spd="med" advTm="52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Grp="1" noChangeArrowheads="1"/>
          </p:cNvSpPr>
          <p:nvPr>
            <p:ph type="title"/>
          </p:nvPr>
        </p:nvSpPr>
        <p:spPr>
          <a:xfrm>
            <a:off x="5832879" y="1695450"/>
            <a:ext cx="2813050" cy="6286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a:t>
            </a:r>
          </a:p>
        </p:txBody>
      </p:sp>
      <p:pic>
        <p:nvPicPr>
          <p:cNvPr id="18227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89675"/>
            <a:ext cx="4560711" cy="30015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0DA5FEA2-609B-CC4A-AC64-D676595F6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1294" y="3789674"/>
            <a:ext cx="4780127" cy="306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BC07E8E0-F977-3440-AD77-E707018C5F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5706756" cy="37867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0CB19E7D-ACBB-2247-8F60-BD300C947F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28617984"/>
      </p:ext>
    </p:extLst>
  </p:cSld>
  <p:clrMapOvr>
    <a:masterClrMapping/>
  </p:clrMapOvr>
  <p:transition spd="med" advTm="169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6175023" y="995539"/>
            <a:ext cx="2288822" cy="5715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DIGIUNO</a:t>
            </a:r>
          </a:p>
        </p:txBody>
      </p:sp>
      <p:pic>
        <p:nvPicPr>
          <p:cNvPr id="1884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17156" cy="3312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C8222563-C92E-AF48-8F7F-00D5D962AD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759199"/>
            <a:ext cx="4338648" cy="30987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143B917B-347E-094F-9AF1-768A6BAB5B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4002" y="3759200"/>
            <a:ext cx="4729996" cy="30987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Connettore 2 2">
            <a:extLst>
              <a:ext uri="{FF2B5EF4-FFF2-40B4-BE49-F238E27FC236}">
                <a16:creationId xmlns:a16="http://schemas.microsoft.com/office/drawing/2014/main" id="{5B9A4B73-6370-C647-BF38-5996428623D0}"/>
              </a:ext>
            </a:extLst>
          </p:cNvPr>
          <p:cNvCxnSpPr>
            <a:stCxn id="93185" idx="1"/>
          </p:cNvCxnSpPr>
          <p:nvPr/>
        </p:nvCxnSpPr>
        <p:spPr>
          <a:xfrm flipH="1" flipV="1">
            <a:off x="4730044" y="1275644"/>
            <a:ext cx="1444979" cy="5645"/>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1">
            <a:extLst>
              <a:ext uri="{FF2B5EF4-FFF2-40B4-BE49-F238E27FC236}">
                <a16:creationId xmlns:a16="http://schemas.microsoft.com/office/drawing/2014/main" id="{AF908E16-65A1-4445-B21E-6B01F95586B0}"/>
              </a:ext>
            </a:extLst>
          </p:cNvPr>
          <p:cNvSpPr txBox="1">
            <a:spLocks noChangeArrowheads="1"/>
          </p:cNvSpPr>
          <p:nvPr/>
        </p:nvSpPr>
        <p:spPr>
          <a:xfrm>
            <a:off x="5973855" y="3026819"/>
            <a:ext cx="2288822" cy="57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ILEO</a:t>
            </a:r>
          </a:p>
        </p:txBody>
      </p:sp>
      <p:pic>
        <p:nvPicPr>
          <p:cNvPr id="2" name="Audio 1">
            <a:hlinkClick r:id="" action="ppaction://media"/>
            <a:extLst>
              <a:ext uri="{FF2B5EF4-FFF2-40B4-BE49-F238E27FC236}">
                <a16:creationId xmlns:a16="http://schemas.microsoft.com/office/drawing/2014/main" id="{A5368D94-0745-E24F-9214-2A71E22109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88355822"/>
      </p:ext>
    </p:extLst>
  </p:cSld>
  <p:clrMapOvr>
    <a:masterClrMapping/>
  </p:clrMapOvr>
  <p:transition spd="med" advTm="226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1664AF-A1DE-D547-A6DF-4C7A20C3F618}"/>
              </a:ext>
            </a:extLst>
          </p:cNvPr>
          <p:cNvSpPr>
            <a:spLocks noGrp="1"/>
          </p:cNvSpPr>
          <p:nvPr>
            <p:ph type="title"/>
          </p:nvPr>
        </p:nvSpPr>
        <p:spPr>
          <a:xfrm>
            <a:off x="698224" y="2452344"/>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pic>
        <p:nvPicPr>
          <p:cNvPr id="3" name="Audio 2">
            <a:hlinkClick r:id="" action="ppaction://media"/>
            <a:extLst>
              <a:ext uri="{FF2B5EF4-FFF2-40B4-BE49-F238E27FC236}">
                <a16:creationId xmlns:a16="http://schemas.microsoft.com/office/drawing/2014/main" id="{114BB7BC-8249-944C-9D44-303EF330F2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42544232"/>
      </p:ext>
    </p:extLst>
  </p:cSld>
  <p:clrMapOvr>
    <a:masterClrMapping/>
  </p:clrMapOvr>
  <mc:AlternateContent xmlns:mc="http://schemas.openxmlformats.org/markup-compatibility/2006">
    <mc:Choice xmlns:p14="http://schemas.microsoft.com/office/powerpoint/2010/main" Requires="p14">
      <p:transition spd="slow" p14:dur="2000" advTm="4559"/>
    </mc:Choice>
    <mc:Fallback>
      <p:transition spd="slow" advTm="4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310896" y="31812"/>
            <a:ext cx="8522208" cy="914400"/>
          </a:xfrm>
        </p:spPr>
        <p:txBody>
          <a:bodyPr vert="horz" lIns="69120" tIns="34560" rIns="69120" bIns="34560" rtlCol="0" anchor="ct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CRASSO</a:t>
            </a:r>
            <a:r>
              <a:rPr lang="it-IT" altLang="it-IT" sz="3200" dirty="0">
                <a:solidFill>
                  <a:schemeClr val="tx1">
                    <a:lumMod val="95000"/>
                    <a:lumOff val="5000"/>
                  </a:schemeClr>
                </a:solidFill>
                <a:latin typeface="Arial Black" panose="020B0A04020102020204" pitchFamily="34" charset="0"/>
              </a:rPr>
              <a:t> </a:t>
            </a:r>
          </a:p>
        </p:txBody>
      </p:sp>
      <p:pic>
        <p:nvPicPr>
          <p:cNvPr id="1966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14" y="946212"/>
            <a:ext cx="4451786" cy="3903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612" name="Picture 3"/>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572000" y="2387046"/>
            <a:ext cx="4572000" cy="425149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04A355CB-979A-6449-9E54-1110525743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91205952"/>
      </p:ext>
    </p:extLst>
  </p:cSld>
  <p:clrMapOvr>
    <a:masterClrMapping/>
  </p:clrMapOvr>
  <p:transition spd="med" advTm="619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994934-0203-C846-BD86-EE50FCEE1869}"/>
              </a:ext>
            </a:extLst>
          </p:cNvPr>
          <p:cNvSpPr>
            <a:spLocks noGrp="1"/>
          </p:cNvSpPr>
          <p:nvPr>
            <p:ph type="title"/>
          </p:nvPr>
        </p:nvSpPr>
        <p:spPr>
          <a:xfrm>
            <a:off x="628650" y="1"/>
            <a:ext cx="7886700" cy="999744"/>
          </a:xfrm>
        </p:spPr>
        <p:txBody>
          <a:bodyPr>
            <a:normAutofit/>
          </a:bodyPr>
          <a:lstStyle/>
          <a:p>
            <a:pPr algn="ctr"/>
            <a:r>
              <a:rPr lang="it-IT" sz="3200" b="1" dirty="0">
                <a:latin typeface="Gurmukhi MN" panose="02020600050405020304" pitchFamily="18" charset="0"/>
                <a:cs typeface="Gurmukhi MN" panose="02020600050405020304" pitchFamily="18" charset="0"/>
              </a:rPr>
              <a:t>INTESTINO  CRASSO</a:t>
            </a:r>
          </a:p>
        </p:txBody>
      </p:sp>
      <p:sp>
        <p:nvSpPr>
          <p:cNvPr id="3" name="Segnaposto contenuto 2">
            <a:extLst>
              <a:ext uri="{FF2B5EF4-FFF2-40B4-BE49-F238E27FC236}">
                <a16:creationId xmlns:a16="http://schemas.microsoft.com/office/drawing/2014/main" id="{2A101298-2BF2-FC42-A0E2-A2D1BF4D6C2F}"/>
              </a:ext>
            </a:extLst>
          </p:cNvPr>
          <p:cNvSpPr>
            <a:spLocks noGrp="1"/>
          </p:cNvSpPr>
          <p:nvPr>
            <p:ph idx="1"/>
          </p:nvPr>
        </p:nvSpPr>
        <p:spPr>
          <a:xfrm>
            <a:off x="109728" y="877824"/>
            <a:ext cx="9034272" cy="5980176"/>
          </a:xfrm>
        </p:spPr>
        <p:txBody>
          <a:bodyPr>
            <a:normAutofit fontScale="92500"/>
          </a:bodyPr>
          <a:lstStyle/>
          <a:p>
            <a:pPr marL="0" indent="0">
              <a:buNone/>
            </a:pPr>
            <a:r>
              <a:rPr lang="it-IT" b="1" dirty="0">
                <a:latin typeface="Copperplate" panose="02000504000000020004" pitchFamily="2" charset="77"/>
              </a:rPr>
              <a:t>Porzione del Tubo Digerente lungo circa 2 metri</a:t>
            </a:r>
          </a:p>
          <a:p>
            <a:pPr marL="0" indent="0">
              <a:buNone/>
            </a:pPr>
            <a:r>
              <a:rPr lang="it-IT" b="1" dirty="0">
                <a:latin typeface="Copperplate" panose="02000504000000020004" pitchFamily="2" charset="77"/>
              </a:rPr>
              <a:t>È costituito da una serie di organi che »incorniciano» l’ Intestino Tenue Mesenteriale :</a:t>
            </a:r>
          </a:p>
          <a:p>
            <a:pPr>
              <a:buFontTx/>
              <a:buChar char="-"/>
            </a:pPr>
            <a:r>
              <a:rPr lang="it-IT" b="1" dirty="0">
                <a:latin typeface="Copperplate" panose="02000504000000020004" pitchFamily="2" charset="77"/>
              </a:rPr>
              <a:t>INTESTINO CECO</a:t>
            </a:r>
          </a:p>
          <a:p>
            <a:pPr>
              <a:buFontTx/>
              <a:buChar char="-"/>
            </a:pPr>
            <a:r>
              <a:rPr lang="it-IT" b="1" dirty="0">
                <a:latin typeface="Copperplate" panose="02000504000000020004" pitchFamily="2" charset="77"/>
              </a:rPr>
              <a:t>COLON ASCENDENTE</a:t>
            </a:r>
          </a:p>
          <a:p>
            <a:pPr>
              <a:buFontTx/>
              <a:buChar char="-"/>
            </a:pPr>
            <a:r>
              <a:rPr lang="it-IT" b="1" dirty="0">
                <a:latin typeface="Copperplate" panose="02000504000000020004" pitchFamily="2" charset="77"/>
              </a:rPr>
              <a:t>COLON TRASVERSO</a:t>
            </a:r>
          </a:p>
          <a:p>
            <a:pPr>
              <a:buFontTx/>
              <a:buChar char="-"/>
            </a:pPr>
            <a:r>
              <a:rPr lang="it-IT" b="1" dirty="0">
                <a:latin typeface="Copperplate" panose="02000504000000020004" pitchFamily="2" charset="77"/>
              </a:rPr>
              <a:t>COLON DISCENDENTE</a:t>
            </a:r>
          </a:p>
          <a:p>
            <a:pPr>
              <a:buFontTx/>
              <a:buChar char="-"/>
            </a:pPr>
            <a:r>
              <a:rPr lang="it-IT" b="1" dirty="0">
                <a:latin typeface="Copperplate" panose="02000504000000020004" pitchFamily="2" charset="77"/>
              </a:rPr>
              <a:t>COLON SIGMOIDEO (Sigma, Colon Ileopelvico)</a:t>
            </a:r>
          </a:p>
          <a:p>
            <a:pPr>
              <a:buFontTx/>
              <a:buChar char="-"/>
            </a:pPr>
            <a:r>
              <a:rPr lang="it-IT" b="1" dirty="0">
                <a:latin typeface="Copperplate" panose="02000504000000020004" pitchFamily="2" charset="77"/>
              </a:rPr>
              <a:t>INTESTINO RETTO</a:t>
            </a:r>
          </a:p>
          <a:p>
            <a:pPr marL="0" indent="0">
              <a:buNone/>
            </a:pPr>
            <a:r>
              <a:rPr lang="it-IT" b="1" dirty="0">
                <a:latin typeface="Copperplate" panose="02000504000000020004" pitchFamily="2" charset="77"/>
              </a:rPr>
              <a:t>Si rapporta in modo variabile con la Sierosa Peritoneale</a:t>
            </a:r>
          </a:p>
          <a:p>
            <a:pPr marL="0" indent="0">
              <a:buNone/>
            </a:pPr>
            <a:r>
              <a:rPr lang="it-IT" b="1" dirty="0">
                <a:latin typeface="Copperplate" panose="02000504000000020004" pitchFamily="2" charset="77"/>
              </a:rPr>
              <a:t> </a:t>
            </a:r>
          </a:p>
        </p:txBody>
      </p:sp>
      <p:pic>
        <p:nvPicPr>
          <p:cNvPr id="4" name="Audio 3">
            <a:hlinkClick r:id="" action="ppaction://media"/>
            <a:extLst>
              <a:ext uri="{FF2B5EF4-FFF2-40B4-BE49-F238E27FC236}">
                <a16:creationId xmlns:a16="http://schemas.microsoft.com/office/drawing/2014/main" id="{2A3A065B-7F38-A747-ACD9-ACA11C82A8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85026010"/>
      </p:ext>
    </p:extLst>
  </p:cSld>
  <p:clrMapOvr>
    <a:masterClrMapping/>
  </p:clrMapOvr>
  <mc:AlternateContent xmlns:mc="http://schemas.openxmlformats.org/markup-compatibility/2006">
    <mc:Choice xmlns:p14="http://schemas.microsoft.com/office/powerpoint/2010/main" Requires="p14">
      <p:transition spd="slow" p14:dur="2000" advTm="6151"/>
    </mc:Choice>
    <mc:Fallback>
      <p:transition spd="slow" advTm="6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a:extLst>
              <a:ext uri="{FF2B5EF4-FFF2-40B4-BE49-F238E27FC236}">
                <a16:creationId xmlns:a16="http://schemas.microsoft.com/office/drawing/2014/main" id="{0423662C-6192-E641-9E7C-EA03F89EDC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241300"/>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a:extLst>
              <a:ext uri="{FF2B5EF4-FFF2-40B4-BE49-F238E27FC236}">
                <a16:creationId xmlns:a16="http://schemas.microsoft.com/office/drawing/2014/main" id="{D95DC4FF-1EF0-5841-B4A3-B41BB9F53F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252589"/>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29510478-FB4D-D348-9B77-210D5D216984}"/>
              </a:ext>
            </a:extLst>
          </p:cNvPr>
          <p:cNvPicPr>
            <a:picLocks noChangeAspect="1" noChangeArrowheads="1"/>
          </p:cNvPicPr>
          <p:nvPr/>
        </p:nvPicPr>
        <p:blipFill rotWithShape="1">
          <a:blip r:embed="rId5">
            <a:lum bright="-18000" contrast="42000"/>
            <a:extLst>
              <a:ext uri="{28A0092B-C50C-407E-A947-70E740481C1C}">
                <a14:useLocalDpi xmlns:a14="http://schemas.microsoft.com/office/drawing/2010/main" val="0"/>
              </a:ext>
            </a:extLst>
          </a:blip>
          <a:srcRect r="35106" b="61225"/>
          <a:stretch/>
        </p:blipFill>
        <p:spPr bwMode="auto">
          <a:xfrm>
            <a:off x="541868" y="3624054"/>
            <a:ext cx="3309876" cy="2347768"/>
          </a:xfrm>
          <a:prstGeom prst="rect">
            <a:avLst/>
          </a:prstGeom>
          <a:noFill/>
          <a:ln>
            <a:noFill/>
          </a:ln>
          <a:effectLst/>
          <a:extLst>
            <a:ext uri="{909E8E84-426E-40DD-AFC4-6F175D3DCCD1}">
              <a14:hiddenFill xmlns:a14="http://schemas.microsoft.com/office/drawing/2010/main">
                <a:blipFill dpi="0" rotWithShape="0">
                  <a:blip>
                    <a:lum bright="-18000" contrast="4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6DAE2361-695F-5043-B140-ACA24EA638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55312327"/>
      </p:ext>
    </p:extLst>
  </p:cSld>
  <p:clrMapOvr>
    <a:masterClrMapping/>
  </p:clrMapOvr>
  <mc:AlternateContent xmlns:mc="http://schemas.openxmlformats.org/markup-compatibility/2006">
    <mc:Choice xmlns:p14="http://schemas.microsoft.com/office/powerpoint/2010/main" Requires="p14">
      <p:transition spd="slow" p14:dur="2000" advTm="73805"/>
    </mc:Choice>
    <mc:Fallback>
      <p:transition spd="slow" advTm="73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310896" y="31812"/>
            <a:ext cx="8522208" cy="914400"/>
          </a:xfrm>
        </p:spPr>
        <p:txBody>
          <a:bodyPr vert="horz" lIns="69120" tIns="34560" rIns="69120" bIns="34560" rtlCol="0" anchor="ct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CRASSO</a:t>
            </a:r>
            <a:r>
              <a:rPr lang="it-IT" altLang="it-IT" sz="3200" dirty="0">
                <a:solidFill>
                  <a:schemeClr val="tx1">
                    <a:lumMod val="95000"/>
                    <a:lumOff val="5000"/>
                  </a:schemeClr>
                </a:solidFill>
                <a:latin typeface="Arial Black" panose="020B0A04020102020204" pitchFamily="34" charset="0"/>
              </a:rPr>
              <a:t> </a:t>
            </a:r>
          </a:p>
        </p:txBody>
      </p:sp>
      <p:pic>
        <p:nvPicPr>
          <p:cNvPr id="1966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14" y="946212"/>
            <a:ext cx="4451786" cy="3903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612" name="Picture 3"/>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572000" y="2387046"/>
            <a:ext cx="4572000" cy="425149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EB0D9926-F157-1D44-83A9-89FA49E4E3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13233395"/>
      </p:ext>
    </p:extLst>
  </p:cSld>
  <p:clrMapOvr>
    <a:masterClrMapping/>
  </p:clrMapOvr>
  <p:transition spd="med" advTm="1001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1403A0B2-F5A6-3840-B129-37E4187BC4F3}"/>
              </a:ext>
            </a:extLst>
          </p:cNvPr>
          <p:cNvSpPr>
            <a:spLocks noGrp="1" noChangeArrowheads="1"/>
          </p:cNvSpPr>
          <p:nvPr>
            <p:ph type="title" idx="4294967295"/>
          </p:nvPr>
        </p:nvSpPr>
        <p:spPr>
          <a:xfrm>
            <a:off x="-159026" y="0"/>
            <a:ext cx="9525000" cy="914400"/>
          </a:xfrm>
          <a:ln/>
        </p:spPr>
        <p:txBody>
          <a:bodyPr>
            <a:normAutofit/>
          </a:bodyPr>
          <a:lstStyle/>
          <a:p>
            <a:pPr algn="ct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pPr>
            <a:r>
              <a:rPr lang="it-IT" altLang="it-IT" sz="3000" b="1" dirty="0">
                <a:latin typeface="Gurmukhi MN" panose="02020600050405020304" pitchFamily="18" charset="0"/>
                <a:cs typeface="Gurmukhi MN" panose="02020600050405020304" pitchFamily="18" charset="0"/>
              </a:rPr>
              <a:t>INTESTINO CRASSO: CARATTERI GENERALI</a:t>
            </a:r>
          </a:p>
        </p:txBody>
      </p:sp>
      <p:sp>
        <p:nvSpPr>
          <p:cNvPr id="6146" name="Rectangle 2">
            <a:extLst>
              <a:ext uri="{FF2B5EF4-FFF2-40B4-BE49-F238E27FC236}">
                <a16:creationId xmlns:a16="http://schemas.microsoft.com/office/drawing/2014/main" id="{77E5BAD0-6510-F346-82F1-7244C015E726}"/>
              </a:ext>
            </a:extLst>
          </p:cNvPr>
          <p:cNvSpPr>
            <a:spLocks noGrp="1" noChangeArrowheads="1"/>
          </p:cNvSpPr>
          <p:nvPr>
            <p:ph type="body" idx="1"/>
          </p:nvPr>
        </p:nvSpPr>
        <p:spPr>
          <a:xfrm>
            <a:off x="304800" y="990600"/>
            <a:ext cx="8839200" cy="5997575"/>
          </a:xfrm>
          <a:ln/>
        </p:spPr>
        <p:txBody>
          <a:bodyPr/>
          <a:lstStyle/>
          <a:p>
            <a:pPr marL="339725" indent="-339725">
              <a:lnSpc>
                <a:spcPct val="90000"/>
              </a:lnSpc>
              <a:spcBef>
                <a:spcPts val="700"/>
              </a:spcBef>
              <a:buClr>
                <a:schemeClr val="tx1"/>
              </a:buClr>
              <a:buSzPct val="80000"/>
              <a:buFont typeface="Wingdings" pitchFamily="2"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Più SPESSO, più BREVE e </a:t>
            </a:r>
            <a:r>
              <a:rPr lang="it-IT" altLang="it-IT" b="1" dirty="0">
                <a:latin typeface="Chalkboard SE" panose="03050602040202020205" pitchFamily="66" charset="77"/>
              </a:rPr>
              <a:t>MENO MOBILE</a:t>
            </a:r>
            <a:r>
              <a:rPr lang="it-IT" altLang="it-IT" sz="2800" b="1" dirty="0">
                <a:latin typeface="Chalkboard SE" panose="03050602040202020205" pitchFamily="66" charset="77"/>
              </a:rPr>
              <a:t> rispetto al TENUE</a:t>
            </a:r>
          </a:p>
          <a:p>
            <a:pPr marL="0" indent="0">
              <a:lnSpc>
                <a:spcPct val="90000"/>
              </a:lnSpc>
              <a:spcBef>
                <a:spcPts val="700"/>
              </a:spcBef>
              <a:buClr>
                <a:schemeClr val="tx1"/>
              </a:buClr>
              <a:buSzPct val="8000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latin typeface="Chalkboard SE" panose="03050602040202020205" pitchFamily="66" charset="77"/>
            </a:endParaRPr>
          </a:p>
          <a:p>
            <a:pPr marL="339725" indent="-339725">
              <a:lnSpc>
                <a:spcPct val="90000"/>
              </a:lnSpc>
              <a:spcBef>
                <a:spcPts val="700"/>
              </a:spcBef>
              <a:buClr>
                <a:schemeClr val="tx1"/>
              </a:buClr>
              <a:buSzPct val="80000"/>
              <a:buFont typeface="Wingdings" pitchFamily="2"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una struttura piuttosto DISTENSIBILE</a:t>
            </a:r>
          </a:p>
          <a:p>
            <a:pPr marL="0" indent="0">
              <a:lnSpc>
                <a:spcPct val="90000"/>
              </a:lnSpc>
              <a:spcBef>
                <a:spcPts val="700"/>
              </a:spcBef>
              <a:buClr>
                <a:schemeClr val="tx1"/>
              </a:buClr>
              <a:buSzPct val="80000"/>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latin typeface="Chalkboard SE" panose="03050602040202020205" pitchFamily="66" charset="77"/>
            </a:endParaRPr>
          </a:p>
          <a:p>
            <a:pPr marL="339725" indent="-339725">
              <a:lnSpc>
                <a:spcPct val="90000"/>
              </a:lnSpc>
              <a:spcBef>
                <a:spcPts val="700"/>
              </a:spcBef>
              <a:buClr>
                <a:schemeClr val="tx1"/>
              </a:buClr>
              <a:buSzPct val="80000"/>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    Caratterizzato morfologicamente da:</a:t>
            </a:r>
          </a:p>
          <a:p>
            <a:pPr marL="339725" indent="-339725">
              <a:lnSpc>
                <a:spcPct val="90000"/>
              </a:lnSpc>
              <a:spcBef>
                <a:spcPts val="700"/>
              </a:spcBef>
              <a:buClr>
                <a:schemeClr val="tx1"/>
              </a:buClr>
              <a:buSzPct val="80000"/>
              <a:buFont typeface="Wingdings" pitchFamily="2"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GIBBOSITA’ ESTERNE (corrispondenti ai cosiddetti HAUSTRA interni) separate da SOLCHI (corrispondenti alle PLICHE SEMILUNARI interne, che corrispondono alle Pieghe Circolari)</a:t>
            </a:r>
          </a:p>
          <a:p>
            <a:pPr marL="339725" indent="-339725">
              <a:lnSpc>
                <a:spcPct val="90000"/>
              </a:lnSpc>
              <a:spcBef>
                <a:spcPts val="700"/>
              </a:spcBef>
              <a:buClr>
                <a:schemeClr val="tx1"/>
              </a:buClr>
              <a:buSzPct val="80000"/>
              <a:buFont typeface="Wingdings" pitchFamily="2" charset="2"/>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TENI</a:t>
            </a:r>
            <a:r>
              <a:rPr lang="en-US" altLang="it-IT" sz="2800" b="1" dirty="0" err="1">
                <a:latin typeface="Chalkboard SE" panose="03050602040202020205" pitchFamily="66" charset="77"/>
              </a:rPr>
              <a:t>Æ</a:t>
            </a:r>
            <a:r>
              <a:rPr lang="it-IT" altLang="it-IT" sz="2800" b="1" dirty="0">
                <a:latin typeface="Chalkboard SE" panose="03050602040202020205" pitchFamily="66" charset="77"/>
              </a:rPr>
              <a:t> COLI: sono </a:t>
            </a:r>
            <a:r>
              <a:rPr lang="it-IT" altLang="it-IT" b="1" dirty="0">
                <a:latin typeface="Chalkboard SE" panose="03050602040202020205" pitchFamily="66" charset="77"/>
              </a:rPr>
              <a:t>caratteristici </a:t>
            </a:r>
            <a:r>
              <a:rPr lang="it-IT" altLang="it-IT" sz="2800" b="1" dirty="0">
                <a:latin typeface="Chalkboard SE" panose="03050602040202020205" pitchFamily="66" charset="77"/>
              </a:rPr>
              <a:t>ISPESSIMENTI dovuti alla particolare disposizione delle FIBROCELLULE MUSCOLARI LISCE</a:t>
            </a:r>
            <a:endParaRPr lang="it-IT" altLang="it-IT" sz="2800" dirty="0">
              <a:latin typeface="Arial Black" panose="020B0604020202020204" pitchFamily="34" charset="0"/>
            </a:endParaRPr>
          </a:p>
        </p:txBody>
      </p:sp>
      <p:pic>
        <p:nvPicPr>
          <p:cNvPr id="2" name="Audio 1">
            <a:hlinkClick r:id="" action="ppaction://media"/>
            <a:extLst>
              <a:ext uri="{FF2B5EF4-FFF2-40B4-BE49-F238E27FC236}">
                <a16:creationId xmlns:a16="http://schemas.microsoft.com/office/drawing/2014/main" id="{AB9EBE5C-476E-A340-A04D-1F7A4D8844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6444302"/>
      </p:ext>
    </p:extLst>
  </p:cSld>
  <p:clrMapOvr>
    <a:masterClrMapping/>
  </p:clrMapOvr>
  <p:transition spd="med" advTm="6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D0CFBBA-33BC-464C-89B3-90CB115F9730}"/>
              </a:ext>
            </a:extLst>
          </p:cNvPr>
          <p:cNvSpPr>
            <a:spLocks noGrp="1"/>
          </p:cNvSpPr>
          <p:nvPr>
            <p:ph type="title"/>
          </p:nvPr>
        </p:nvSpPr>
        <p:spPr>
          <a:xfrm>
            <a:off x="70338" y="2615956"/>
            <a:ext cx="8932984"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CECO e APPENDICE CECALE</a:t>
            </a:r>
          </a:p>
        </p:txBody>
      </p:sp>
      <p:pic>
        <p:nvPicPr>
          <p:cNvPr id="2" name="Audio 1">
            <a:hlinkClick r:id="" action="ppaction://media"/>
            <a:extLst>
              <a:ext uri="{FF2B5EF4-FFF2-40B4-BE49-F238E27FC236}">
                <a16:creationId xmlns:a16="http://schemas.microsoft.com/office/drawing/2014/main" id="{C73D8C1A-A443-584F-A19D-5B7C36C0E0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28857136"/>
      </p:ext>
    </p:extLst>
  </p:cSld>
  <p:clrMapOvr>
    <a:masterClrMapping/>
  </p:clrMapOvr>
  <mc:AlternateContent xmlns:mc="http://schemas.openxmlformats.org/markup-compatibility/2006">
    <mc:Choice xmlns:p14="http://schemas.microsoft.com/office/powerpoint/2010/main" Requires="p14">
      <p:transition spd="slow" p14:dur="2000" advTm="19267"/>
    </mc:Choice>
    <mc:Fallback>
      <p:transition spd="slow" advTm="19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194F9AD-9FEB-DC41-8979-FFE305471437}"/>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5207087" cy="3872024"/>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38CA2F4F-C83F-1343-923C-0E1C3EC51A11}"/>
              </a:ext>
            </a:extLst>
          </p:cNvPr>
          <p:cNvPicPr>
            <a:picLocks noChangeAspect="1" noChangeArrowheads="1"/>
          </p:cNvPicPr>
          <p:nvPr/>
        </p:nvPicPr>
        <p:blipFill>
          <a:blip r:embed="rId6">
            <a:lum bright="-12000" contrast="12000"/>
            <a:extLst>
              <a:ext uri="{28A0092B-C50C-407E-A947-70E740481C1C}">
                <a14:useLocalDpi xmlns:a14="http://schemas.microsoft.com/office/drawing/2010/main" val="0"/>
              </a:ext>
            </a:extLst>
          </a:blip>
          <a:srcRect/>
          <a:stretch>
            <a:fillRect/>
          </a:stretch>
        </p:blipFill>
        <p:spPr bwMode="auto">
          <a:xfrm>
            <a:off x="4656217" y="1959429"/>
            <a:ext cx="4561558" cy="488757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A534198E-694D-A041-8172-A724E319DB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1669412"/>
      </p:ext>
    </p:extLst>
  </p:cSld>
  <p:clrMapOvr>
    <a:masterClrMapping/>
  </p:clrMapOvr>
  <p:transition spd="med" advTm="791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A81ECE-DEF0-E543-8CA6-820F887C2525}"/>
              </a:ext>
            </a:extLst>
          </p:cNvPr>
          <p:cNvSpPr>
            <a:spLocks noGrp="1"/>
          </p:cNvSpPr>
          <p:nvPr>
            <p:ph type="title"/>
          </p:nvPr>
        </p:nvSpPr>
        <p:spPr>
          <a:xfrm>
            <a:off x="442127" y="103869"/>
            <a:ext cx="8551148" cy="1325563"/>
          </a:xfrm>
        </p:spPr>
        <p:txBody>
          <a:bodyPr>
            <a:normAutofit/>
          </a:bodyPr>
          <a:lstStyle/>
          <a:p>
            <a:r>
              <a:rPr lang="it-IT" sz="3200" b="1" dirty="0">
                <a:latin typeface="Gurmukhi MN" panose="02020600050405020304" pitchFamily="18" charset="0"/>
                <a:cs typeface="Gurmukhi MN" panose="02020600050405020304" pitchFamily="18" charset="0"/>
              </a:rPr>
              <a:t>INTESTINO CECO e APPENDICE CECALE</a:t>
            </a:r>
          </a:p>
        </p:txBody>
      </p:sp>
      <p:sp>
        <p:nvSpPr>
          <p:cNvPr id="3" name="Segnaposto contenuto 2">
            <a:extLst>
              <a:ext uri="{FF2B5EF4-FFF2-40B4-BE49-F238E27FC236}">
                <a16:creationId xmlns:a16="http://schemas.microsoft.com/office/drawing/2014/main" id="{7F3C4487-861E-5B47-BED7-131D366A1BE4}"/>
              </a:ext>
            </a:extLst>
          </p:cNvPr>
          <p:cNvSpPr>
            <a:spLocks noGrp="1"/>
          </p:cNvSpPr>
          <p:nvPr>
            <p:ph idx="1"/>
          </p:nvPr>
        </p:nvSpPr>
        <p:spPr>
          <a:xfrm>
            <a:off x="211015" y="1326382"/>
            <a:ext cx="8782260" cy="5385917"/>
          </a:xfrm>
        </p:spPr>
        <p:txBody>
          <a:bodyPr/>
          <a:lstStyle/>
          <a:p>
            <a:pPr marL="0" indent="0">
              <a:buNone/>
            </a:pPr>
            <a:r>
              <a:rPr lang="it-IT" b="1" dirty="0">
                <a:latin typeface="Comic Sans MS" panose="030F0902030302020204" pitchFamily="66" charset="0"/>
              </a:rPr>
              <a:t>Queste due strutture vengono così definite, poiché non consentono una classica progressione del bolo alimentare in direzione cranio-caudale, ma obbligano il bolo a RISALIRE nel Colon Ascendente. Pertanto sono a «fondo cieco»… (… che poi perde la «i» nella nomenclatura specifica… ) . </a:t>
            </a:r>
          </a:p>
          <a:p>
            <a:pPr marL="0" indent="0">
              <a:buNone/>
            </a:pPr>
            <a:r>
              <a:rPr lang="it-IT" b="1" dirty="0">
                <a:latin typeface="Comic Sans MS" panose="030F0902030302020204" pitchFamily="66" charset="0"/>
              </a:rPr>
              <a:t>Si localizzano nella FOSSA ILIACA DESTRA, ma si possono avere delle localizzazioni «ectopiche», dovute a variazioni durante le fasi di sviluppo embriologico.</a:t>
            </a:r>
          </a:p>
          <a:p>
            <a:pPr marL="0" indent="0">
              <a:buNone/>
            </a:pPr>
            <a:r>
              <a:rPr lang="it-IT" b="1" dirty="0">
                <a:latin typeface="Comic Sans MS" panose="030F0902030302020204" pitchFamily="66" charset="0"/>
              </a:rPr>
              <a:t>Sono organi INTRAPERITONEALI. In particolare, l’ Appendice possiede uno specifico MESO (MESENTERIOLO).</a:t>
            </a:r>
          </a:p>
        </p:txBody>
      </p:sp>
      <p:pic>
        <p:nvPicPr>
          <p:cNvPr id="4" name="Audio 3">
            <a:hlinkClick r:id="" action="ppaction://media"/>
            <a:extLst>
              <a:ext uri="{FF2B5EF4-FFF2-40B4-BE49-F238E27FC236}">
                <a16:creationId xmlns:a16="http://schemas.microsoft.com/office/drawing/2014/main" id="{55E7EF88-BF60-1945-9B71-64F20E91EE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97552786"/>
      </p:ext>
    </p:extLst>
  </p:cSld>
  <p:clrMapOvr>
    <a:masterClrMapping/>
  </p:clrMapOvr>
  <mc:AlternateContent xmlns:mc="http://schemas.openxmlformats.org/markup-compatibility/2006">
    <mc:Choice xmlns:p14="http://schemas.microsoft.com/office/powerpoint/2010/main" Requires="p14">
      <p:transition spd="slow" p14:dur="2000" advTm="7831"/>
    </mc:Choice>
    <mc:Fallback>
      <p:transition spd="slow" advTm="7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194F9AD-9FEB-DC41-8979-FFE305471437}"/>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0" y="0"/>
            <a:ext cx="5207087" cy="3872024"/>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38CA2F4F-C83F-1343-923C-0E1C3EC51A11}"/>
              </a:ext>
            </a:extLst>
          </p:cNvPr>
          <p:cNvPicPr>
            <a:picLocks noChangeAspect="1" noChangeArrowheads="1"/>
          </p:cNvPicPr>
          <p:nvPr/>
        </p:nvPicPr>
        <p:blipFill>
          <a:blip r:embed="rId6">
            <a:lum bright="-12000" contrast="12000"/>
            <a:extLst>
              <a:ext uri="{28A0092B-C50C-407E-A947-70E740481C1C}">
                <a14:useLocalDpi xmlns:a14="http://schemas.microsoft.com/office/drawing/2010/main" val="0"/>
              </a:ext>
            </a:extLst>
          </a:blip>
          <a:srcRect/>
          <a:stretch>
            <a:fillRect/>
          </a:stretch>
        </p:blipFill>
        <p:spPr bwMode="auto">
          <a:xfrm>
            <a:off x="4656217" y="1959429"/>
            <a:ext cx="4561558" cy="488757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855DA303-303E-0F45-9238-58FE23CC4B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06770791"/>
      </p:ext>
    </p:extLst>
  </p:cSld>
  <p:clrMapOvr>
    <a:masterClrMapping/>
  </p:clrMapOvr>
  <p:transition spd="med" advTm="605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23C61F-7812-9247-B279-BD3245C7C76F}"/>
              </a:ext>
            </a:extLst>
          </p:cNvPr>
          <p:cNvSpPr>
            <a:spLocks noGrp="1"/>
          </p:cNvSpPr>
          <p:nvPr>
            <p:ph type="title"/>
          </p:nvPr>
        </p:nvSpPr>
        <p:spPr>
          <a:xfrm>
            <a:off x="0" y="111351"/>
            <a:ext cx="9144000"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INTESTINO CECO e APPENDICE CECALE</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PRINCIPALI RAPPORTI e CONFORMAZIONE INTERNA</a:t>
            </a:r>
          </a:p>
        </p:txBody>
      </p:sp>
      <p:sp>
        <p:nvSpPr>
          <p:cNvPr id="3" name="Segnaposto contenuto 2">
            <a:extLst>
              <a:ext uri="{FF2B5EF4-FFF2-40B4-BE49-F238E27FC236}">
                <a16:creationId xmlns:a16="http://schemas.microsoft.com/office/drawing/2014/main" id="{D5A46BBD-1B0B-274A-8F60-B9FA44A26D39}"/>
              </a:ext>
            </a:extLst>
          </p:cNvPr>
          <p:cNvSpPr>
            <a:spLocks noGrp="1"/>
          </p:cNvSpPr>
          <p:nvPr>
            <p:ph idx="1"/>
          </p:nvPr>
        </p:nvSpPr>
        <p:spPr>
          <a:xfrm>
            <a:off x="0" y="1436914"/>
            <a:ext cx="9144000" cy="5762730"/>
          </a:xfrm>
        </p:spPr>
        <p:txBody>
          <a:bodyPr/>
          <a:lstStyle/>
          <a:p>
            <a:pPr marL="0" indent="0">
              <a:buNone/>
            </a:pPr>
            <a:r>
              <a:rPr lang="it-IT" b="1" dirty="0">
                <a:latin typeface="Comic Sans MS" panose="030F0902030302020204" pitchFamily="66" charset="0"/>
              </a:rPr>
              <a:t>L’ APPENDICE CECALE, nella maggior parte dei soggetti, si localizza postero-inferiormente rispetto al CECO, per una lunghezza di circa 8-10 cm.</a:t>
            </a:r>
          </a:p>
          <a:p>
            <a:pPr marL="0" indent="0">
              <a:buNone/>
            </a:pPr>
            <a:r>
              <a:rPr lang="it-IT" b="1" dirty="0">
                <a:latin typeface="Comic Sans MS" panose="030F0902030302020204" pitchFamily="66" charset="0"/>
              </a:rPr>
              <a:t>Postero-lateralmente si localizza il Muscolo Iliaco, medialmente le Anse dell’ Ileo, superiormente prosegue con il Colon Ascendente.</a:t>
            </a:r>
          </a:p>
          <a:p>
            <a:pPr marL="0" indent="0">
              <a:buNone/>
            </a:pPr>
            <a:r>
              <a:rPr lang="it-IT" b="1" dirty="0">
                <a:latin typeface="Comic Sans MS" panose="030F0902030302020204" pitchFamily="66" charset="0"/>
              </a:rPr>
              <a:t>L’ osservazione interna del CECO permette di osservare, MEDIALMENTE, gli ORIFICI della Valvola Ileo-Ceco-Colica e dell’ Appendice Cecale, a livello del quale si apre il Lume dell’ Appendice stessa.</a:t>
            </a:r>
          </a:p>
          <a:p>
            <a:pPr marL="0" indent="0">
              <a:buNone/>
            </a:pPr>
            <a:endParaRPr lang="it-IT" b="1" dirty="0">
              <a:latin typeface="Comic Sans MS" panose="030F0902030302020204" pitchFamily="66" charset="0"/>
            </a:endParaRPr>
          </a:p>
        </p:txBody>
      </p:sp>
      <p:pic>
        <p:nvPicPr>
          <p:cNvPr id="4" name="Audio 3">
            <a:hlinkClick r:id="" action="ppaction://media"/>
            <a:extLst>
              <a:ext uri="{FF2B5EF4-FFF2-40B4-BE49-F238E27FC236}">
                <a16:creationId xmlns:a16="http://schemas.microsoft.com/office/drawing/2014/main" id="{9D364A70-3D89-9E45-A903-F46F05F31D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31464861"/>
      </p:ext>
    </p:extLst>
  </p:cSld>
  <p:clrMapOvr>
    <a:masterClrMapping/>
  </p:clrMapOvr>
  <mc:AlternateContent xmlns:mc="http://schemas.openxmlformats.org/markup-compatibility/2006">
    <mc:Choice xmlns:p14="http://schemas.microsoft.com/office/powerpoint/2010/main" Requires="p14">
      <p:transition spd="slow" p14:dur="2000" advTm="5734"/>
    </mc:Choice>
    <mc:Fallback>
      <p:transition spd="slow" advTm="5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0461C7-B2B8-D54A-9E3B-A51670C4524C}"/>
              </a:ext>
            </a:extLst>
          </p:cNvPr>
          <p:cNvSpPr>
            <a:spLocks noGrp="1"/>
          </p:cNvSpPr>
          <p:nvPr>
            <p:ph type="title"/>
          </p:nvPr>
        </p:nvSpPr>
        <p:spPr>
          <a:xfrm>
            <a:off x="628650" y="0"/>
            <a:ext cx="7886700" cy="1325563"/>
          </a:xfrm>
        </p:spPr>
        <p:txBody>
          <a:bodyPr>
            <a:normAutofit/>
          </a:bodyPr>
          <a:lstStyle/>
          <a:p>
            <a:pPr algn="ctr"/>
            <a:r>
              <a:rPr lang="it-IT" sz="3200" b="1" dirty="0">
                <a:latin typeface="Gurmukhi MN" panose="02020600050405020304" pitchFamily="18" charset="0"/>
                <a:cs typeface="Gurmukhi MN" panose="02020600050405020304" pitchFamily="18" charset="0"/>
              </a:rPr>
              <a:t>INTESTINO  CECO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B082D700-EDA1-C243-B92B-AE6893CBE146}"/>
              </a:ext>
            </a:extLst>
          </p:cNvPr>
          <p:cNvSpPr>
            <a:spLocks noGrp="1"/>
          </p:cNvSpPr>
          <p:nvPr>
            <p:ph idx="1"/>
          </p:nvPr>
        </p:nvSpPr>
        <p:spPr>
          <a:xfrm>
            <a:off x="628650" y="1325563"/>
            <a:ext cx="7886700" cy="5068711"/>
          </a:xfrm>
        </p:spPr>
        <p:txBody>
          <a:bodyPr/>
          <a:lstStyle/>
          <a:p>
            <a:pPr marL="0" indent="0">
              <a:buNone/>
            </a:pPr>
            <a:r>
              <a:rPr lang="it-IT" dirty="0"/>
              <a:t>L’ apporto Sanguifero deriva dall’ Arteria ILEO-COLICA e APPENDICOLARE dall’ Arteria MESENTERICA SUPERIORE</a:t>
            </a:r>
          </a:p>
          <a:p>
            <a:pPr marL="0" indent="0">
              <a:buNone/>
            </a:pPr>
            <a:endParaRPr lang="it-IT" dirty="0"/>
          </a:p>
          <a:p>
            <a:pPr marL="0" indent="0">
              <a:buNone/>
            </a:pPr>
            <a:r>
              <a:rPr lang="it-IT" dirty="0"/>
              <a:t>Il Drenaggio Venoso afferisce alla Vena MESENTERICA SUPERIORE e da qui nel Sistema Venoso Portale Epatico.</a:t>
            </a:r>
          </a:p>
          <a:p>
            <a:pPr marL="0" indent="0">
              <a:buNone/>
            </a:pPr>
            <a:endParaRPr lang="it-IT" dirty="0"/>
          </a:p>
          <a:p>
            <a:pPr marL="0" indent="0">
              <a:buNone/>
            </a:pPr>
            <a:r>
              <a:rPr lang="it-IT" dirty="0"/>
              <a:t>Il Drenaggio Linfatico affluisce ai Linfonodi CECO-COLICI che poi afferiscono ai Linfonodi MESOCOLICI</a:t>
            </a:r>
          </a:p>
          <a:p>
            <a:pPr marL="0" indent="0">
              <a:buNone/>
            </a:pPr>
            <a:endParaRPr lang="it-IT" dirty="0"/>
          </a:p>
        </p:txBody>
      </p:sp>
      <p:pic>
        <p:nvPicPr>
          <p:cNvPr id="4" name="Audio 3">
            <a:hlinkClick r:id="" action="ppaction://media"/>
            <a:extLst>
              <a:ext uri="{FF2B5EF4-FFF2-40B4-BE49-F238E27FC236}">
                <a16:creationId xmlns:a16="http://schemas.microsoft.com/office/drawing/2014/main" id="{ECF623A8-2C51-E44C-A218-BC3D39C61E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75176589"/>
      </p:ext>
    </p:extLst>
  </p:cSld>
  <p:clrMapOvr>
    <a:masterClrMapping/>
  </p:clrMapOvr>
  <mc:AlternateContent xmlns:mc="http://schemas.openxmlformats.org/markup-compatibility/2006">
    <mc:Choice xmlns:p14="http://schemas.microsoft.com/office/powerpoint/2010/main" Requires="p14">
      <p:transition spd="slow" p14:dur="2000" advTm="39047"/>
    </mc:Choice>
    <mc:Fallback>
      <p:transition spd="slow" advTm="3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310896" y="31812"/>
            <a:ext cx="8522208" cy="914400"/>
          </a:xfrm>
        </p:spPr>
        <p:txBody>
          <a:bodyPr vert="horz" lIns="69120" tIns="34560" rIns="69120" bIns="34560" rtlCol="0" anchor="ct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CRASSO</a:t>
            </a:r>
            <a:r>
              <a:rPr lang="it-IT" altLang="it-IT" sz="3200" dirty="0">
                <a:solidFill>
                  <a:schemeClr val="tx1">
                    <a:lumMod val="95000"/>
                    <a:lumOff val="5000"/>
                  </a:schemeClr>
                </a:solidFill>
                <a:latin typeface="Arial Black" panose="020B0A04020102020204" pitchFamily="34" charset="0"/>
              </a:rPr>
              <a:t> </a:t>
            </a:r>
          </a:p>
        </p:txBody>
      </p:sp>
      <p:pic>
        <p:nvPicPr>
          <p:cNvPr id="1966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14" y="946212"/>
            <a:ext cx="4451786" cy="3903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612" name="Picture 3"/>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572000" y="2387046"/>
            <a:ext cx="4572000" cy="425149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80FFB620-199D-6F42-AD83-29A8E2EF81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80290624"/>
      </p:ext>
    </p:extLst>
  </p:cSld>
  <p:clrMapOvr>
    <a:masterClrMapping/>
  </p:clrMapOvr>
  <p:transition spd="med" advTm="645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4C2087-3377-9B4D-84AD-28BDEC8B951C}"/>
              </a:ext>
            </a:extLst>
          </p:cNvPr>
          <p:cNvSpPr>
            <a:spLocks noGrp="1"/>
          </p:cNvSpPr>
          <p:nvPr>
            <p:ph type="title"/>
          </p:nvPr>
        </p:nvSpPr>
        <p:spPr>
          <a:xfrm>
            <a:off x="628650" y="-120296"/>
            <a:ext cx="7886700" cy="1102429"/>
          </a:xfrm>
        </p:spPr>
        <p:txBody>
          <a:bodyPr>
            <a:normAutofit/>
          </a:bodyPr>
          <a:lstStyle/>
          <a:p>
            <a:pPr algn="ctr"/>
            <a:r>
              <a:rPr lang="it-IT" sz="3200" b="1" dirty="0">
                <a:latin typeface="Gurmukhi MN" panose="02020600050405020304" pitchFamily="18" charset="0"/>
                <a:cs typeface="Gurmukhi MN" panose="02020600050405020304" pitchFamily="18" charset="0"/>
              </a:rPr>
              <a:t>COLON  ASCENDENTE</a:t>
            </a:r>
          </a:p>
        </p:txBody>
      </p:sp>
      <p:sp>
        <p:nvSpPr>
          <p:cNvPr id="3" name="Segnaposto contenuto 2">
            <a:extLst>
              <a:ext uri="{FF2B5EF4-FFF2-40B4-BE49-F238E27FC236}">
                <a16:creationId xmlns:a16="http://schemas.microsoft.com/office/drawing/2014/main" id="{5BD7C763-29D2-264B-BF7F-1501FFCAC219}"/>
              </a:ext>
            </a:extLst>
          </p:cNvPr>
          <p:cNvSpPr>
            <a:spLocks noGrp="1"/>
          </p:cNvSpPr>
          <p:nvPr>
            <p:ph idx="1"/>
          </p:nvPr>
        </p:nvSpPr>
        <p:spPr>
          <a:xfrm>
            <a:off x="628650" y="1061156"/>
            <a:ext cx="8131528" cy="5796844"/>
          </a:xfrm>
        </p:spPr>
        <p:txBody>
          <a:bodyPr/>
          <a:lstStyle/>
          <a:p>
            <a:pPr marL="0" indent="0">
              <a:buNone/>
            </a:pPr>
            <a:r>
              <a:rPr lang="it-IT" dirty="0">
                <a:latin typeface="Chalkboard SE" panose="03050602040202020205" pitchFamily="66" charset="77"/>
              </a:rPr>
              <a:t>Tratto dell’ Intestino Crasso che si estende dalla Fossa Iliaca di destra, attraversa la Regione Lombare destra e giunge all’ Ipocondrio Destro, dove, inferiormente al Fegato, forma la FLESSURA COLICA DESTRA (o Epatica) per trapassare nel Colon Trasverso.</a:t>
            </a:r>
          </a:p>
          <a:p>
            <a:pPr marL="0" indent="0">
              <a:buNone/>
            </a:pPr>
            <a:r>
              <a:rPr lang="it-IT" dirty="0">
                <a:latin typeface="Chalkboard SE" panose="03050602040202020205" pitchFamily="66" charset="77"/>
              </a:rPr>
              <a:t>È un tratto RETROPERITONEALE, con la Sierosa che si pone Anteriormente, Medialmente e Lateralmente</a:t>
            </a:r>
          </a:p>
          <a:p>
            <a:pPr marL="0" indent="0">
              <a:buNone/>
            </a:pPr>
            <a:r>
              <a:rPr lang="it-IT" dirty="0">
                <a:latin typeface="Chalkboard SE" panose="03050602040202020205" pitchFamily="66" charset="77"/>
              </a:rPr>
              <a:t>Si rapporta Medialmente con le Anse del Tenue Mesenteriale</a:t>
            </a:r>
          </a:p>
        </p:txBody>
      </p:sp>
      <p:pic>
        <p:nvPicPr>
          <p:cNvPr id="4" name="Audio 3">
            <a:hlinkClick r:id="" action="ppaction://media"/>
            <a:extLst>
              <a:ext uri="{FF2B5EF4-FFF2-40B4-BE49-F238E27FC236}">
                <a16:creationId xmlns:a16="http://schemas.microsoft.com/office/drawing/2014/main" id="{BCDF529F-FD7E-7640-BC29-C2F03B9222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46623772"/>
      </p:ext>
    </p:extLst>
  </p:cSld>
  <p:clrMapOvr>
    <a:masterClrMapping/>
  </p:clrMapOvr>
  <mc:AlternateContent xmlns:mc="http://schemas.openxmlformats.org/markup-compatibility/2006">
    <mc:Choice xmlns:p14="http://schemas.microsoft.com/office/powerpoint/2010/main" Requires="p14">
      <p:transition spd="slow" p14:dur="2000" advTm="6880"/>
    </mc:Choice>
    <mc:Fallback>
      <p:transition spd="slow" advTm="6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700754" y="1320058"/>
            <a:ext cx="8093925" cy="5404377"/>
          </a:xfrm>
        </p:spPr>
        <p:txBody>
          <a:bodyPr>
            <a:normAutofit/>
          </a:bodyPr>
          <a:lstStyle/>
          <a:p>
            <a:pPr marL="0" indent="0">
              <a:buNone/>
            </a:pPr>
            <a:r>
              <a:rPr lang="it-IT" sz="2600" dirty="0">
                <a:latin typeface="Copperplate" panose="02000504000000020004" pitchFamily="2" charset="77"/>
              </a:rPr>
              <a:t>È essenziale introdurre alcune informazioni strutturali comuni sia all’intestino tenue, sia al crasso.</a:t>
            </a:r>
          </a:p>
          <a:p>
            <a:pPr marL="0" indent="0">
              <a:buNone/>
            </a:pPr>
            <a:r>
              <a:rPr lang="it-IT" sz="2600" dirty="0">
                <a:latin typeface="Copperplate" panose="02000504000000020004" pitchFamily="2" charset="77"/>
              </a:rPr>
              <a:t>Quasi tutto l’ intestino, ad eccezione della porzione superiore del duodeno e dell’ intestino retto, presenta dei RILIEVI di competenza della TONACA SOTTOMUCOSA, denominate PIEGHE CIRCOLARI (di KERKRING, o VALVOLE INTESTINALI o VALVOLE CONNIVENTI).</a:t>
            </a:r>
          </a:p>
          <a:p>
            <a:pPr marL="0" indent="0">
              <a:buNone/>
            </a:pPr>
            <a:r>
              <a:rPr lang="it-IT" sz="2600" dirty="0">
                <a:latin typeface="Copperplate" panose="02000504000000020004" pitchFamily="2" charset="77"/>
              </a:rPr>
              <a:t>Tali pieghe si riscontrano, SIA NELL’ INTESTINO TENUE, sia nell’ INTESTINO CRASSO. </a:t>
            </a:r>
          </a:p>
        </p:txBody>
      </p:sp>
      <p:pic>
        <p:nvPicPr>
          <p:cNvPr id="4" name="Audio 3">
            <a:hlinkClick r:id="" action="ppaction://media"/>
            <a:extLst>
              <a:ext uri="{FF2B5EF4-FFF2-40B4-BE49-F238E27FC236}">
                <a16:creationId xmlns:a16="http://schemas.microsoft.com/office/drawing/2014/main" id="{1149C74E-C779-3B45-9DA1-C496CF5162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8453170"/>
      </p:ext>
    </p:extLst>
  </p:cSld>
  <p:clrMapOvr>
    <a:masterClrMapping/>
  </p:clrMapOvr>
  <mc:AlternateContent xmlns:mc="http://schemas.openxmlformats.org/markup-compatibility/2006">
    <mc:Choice xmlns:p14="http://schemas.microsoft.com/office/powerpoint/2010/main" Requires="p14">
      <p:transition spd="slow" p14:dur="2000" advTm="8264"/>
    </mc:Choice>
    <mc:Fallback>
      <p:transition spd="slow" advTm="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310896" y="31812"/>
            <a:ext cx="8522208" cy="914400"/>
          </a:xfrm>
        </p:spPr>
        <p:txBody>
          <a:bodyPr vert="horz" lIns="69120" tIns="34560" rIns="69120" bIns="34560" rtlCol="0" anchor="ct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CRASSO</a:t>
            </a:r>
            <a:r>
              <a:rPr lang="it-IT" altLang="it-IT" sz="3200" dirty="0">
                <a:solidFill>
                  <a:schemeClr val="tx1">
                    <a:lumMod val="95000"/>
                    <a:lumOff val="5000"/>
                  </a:schemeClr>
                </a:solidFill>
                <a:latin typeface="Arial Black" panose="020B0A04020102020204" pitchFamily="34" charset="0"/>
              </a:rPr>
              <a:t> </a:t>
            </a:r>
          </a:p>
        </p:txBody>
      </p:sp>
      <p:pic>
        <p:nvPicPr>
          <p:cNvPr id="1966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14" y="946212"/>
            <a:ext cx="4451786" cy="3903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612" name="Picture 3"/>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572000" y="2387046"/>
            <a:ext cx="4572000" cy="425149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C69AB974-96E2-0B4D-BFF6-1C9A498DED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60310207"/>
      </p:ext>
    </p:extLst>
  </p:cSld>
  <p:clrMapOvr>
    <a:masterClrMapping/>
  </p:clrMapOvr>
  <p:transition spd="med" advTm="693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TRASVERSO</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628650" y="993422"/>
            <a:ext cx="7886700" cy="5864578"/>
          </a:xfrm>
        </p:spPr>
        <p:txBody>
          <a:bodyPr/>
          <a:lstStyle/>
          <a:p>
            <a:pPr marL="0" indent="0">
              <a:buNone/>
            </a:pPr>
            <a:r>
              <a:rPr lang="it-IT" b="1" dirty="0">
                <a:latin typeface="Comic Sans MS" panose="030F0902030302020204" pitchFamily="66" charset="0"/>
              </a:rPr>
              <a:t>Dalla Flessura Destra del Colon, il COLON TRASVERSO dall’ Ipocondrio Destro si dirige nel Mesogastrio inferiormente allo Stomaco, per raggiungere l’ Ipocondrio Sinistro, dove determina la FLESSURA COLICA SINISTRA (o Splenica) in rapporto con la MILZA, per trapassare nel Colon Discendente.</a:t>
            </a:r>
          </a:p>
          <a:p>
            <a:pPr marL="0" indent="0">
              <a:buNone/>
            </a:pPr>
            <a:r>
              <a:rPr lang="it-IT" b="1" dirty="0">
                <a:latin typeface="Comic Sans MS" panose="030F0902030302020204" pitchFamily="66" charset="0"/>
              </a:rPr>
              <a:t>Inferiormente si rapporta con le Anse del Tenue Mesenteriale.</a:t>
            </a:r>
          </a:p>
          <a:p>
            <a:pPr marL="0" indent="0">
              <a:buNone/>
            </a:pPr>
            <a:r>
              <a:rPr lang="it-IT" b="1" dirty="0">
                <a:latin typeface="Comic Sans MS" panose="030F0902030302020204" pitchFamily="66" charset="0"/>
              </a:rPr>
              <a:t>E’ rivestito dal PERITONEO del MESOCOLON TRASVERSO, che è la prosecuzione del Legamento Gastro-Colico (Grande Omento).</a:t>
            </a:r>
          </a:p>
          <a:p>
            <a:pPr marL="0" indent="0">
              <a:buNone/>
            </a:pPr>
            <a:endParaRPr lang="it-IT" dirty="0"/>
          </a:p>
        </p:txBody>
      </p:sp>
      <p:pic>
        <p:nvPicPr>
          <p:cNvPr id="4" name="Audio 3">
            <a:hlinkClick r:id="" action="ppaction://media"/>
            <a:extLst>
              <a:ext uri="{FF2B5EF4-FFF2-40B4-BE49-F238E27FC236}">
                <a16:creationId xmlns:a16="http://schemas.microsoft.com/office/drawing/2014/main" id="{EBB68540-082F-0A45-BA25-8E991F7E5B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58871150"/>
      </p:ext>
    </p:extLst>
  </p:cSld>
  <p:clrMapOvr>
    <a:masterClrMapping/>
  </p:clrMapOvr>
  <mc:AlternateContent xmlns:mc="http://schemas.openxmlformats.org/markup-compatibility/2006">
    <mc:Choice xmlns:p14="http://schemas.microsoft.com/office/powerpoint/2010/main" Requires="p14">
      <p:transition spd="slow" p14:dur="2000" advTm="7967"/>
    </mc:Choice>
    <mc:Fallback>
      <p:transition spd="slow" advTm="7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310896" y="31812"/>
            <a:ext cx="8522208" cy="914400"/>
          </a:xfrm>
        </p:spPr>
        <p:txBody>
          <a:bodyPr vert="horz" lIns="69120" tIns="34560" rIns="69120" bIns="34560" rtlCol="0" anchor="ct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CRASSO</a:t>
            </a:r>
            <a:r>
              <a:rPr lang="it-IT" altLang="it-IT" sz="3200" dirty="0">
                <a:solidFill>
                  <a:schemeClr val="tx1">
                    <a:lumMod val="95000"/>
                    <a:lumOff val="5000"/>
                  </a:schemeClr>
                </a:solidFill>
                <a:latin typeface="Arial Black" panose="020B0A04020102020204" pitchFamily="34" charset="0"/>
              </a:rPr>
              <a:t> </a:t>
            </a:r>
          </a:p>
        </p:txBody>
      </p:sp>
      <p:pic>
        <p:nvPicPr>
          <p:cNvPr id="1966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14" y="946212"/>
            <a:ext cx="4451786" cy="3903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612" name="Picture 3"/>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572000" y="2387046"/>
            <a:ext cx="4572000" cy="425149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87B120A6-76A5-6344-9355-A2DD06CD0D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97186754"/>
      </p:ext>
    </p:extLst>
  </p:cSld>
  <p:clrMapOvr>
    <a:masterClrMapping/>
  </p:clrMapOvr>
  <p:transition spd="med" advTm="582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5890FB-4AE8-094E-81CC-2CBE7D09DD85}"/>
              </a:ext>
            </a:extLst>
          </p:cNvPr>
          <p:cNvSpPr>
            <a:spLocks noGrp="1"/>
          </p:cNvSpPr>
          <p:nvPr>
            <p:ph type="title"/>
          </p:nvPr>
        </p:nvSpPr>
        <p:spPr>
          <a:xfrm>
            <a:off x="628650" y="0"/>
            <a:ext cx="7886700" cy="846667"/>
          </a:xfrm>
        </p:spPr>
        <p:txBody>
          <a:bodyPr>
            <a:normAutofit/>
          </a:bodyPr>
          <a:lstStyle/>
          <a:p>
            <a:pPr algn="ctr"/>
            <a:r>
              <a:rPr lang="it-IT" sz="3200" b="1" dirty="0">
                <a:latin typeface="Gurmukhi MN" panose="02020600050405020304" pitchFamily="18" charset="0"/>
                <a:cs typeface="Gurmukhi MN" panose="02020600050405020304" pitchFamily="18" charset="0"/>
              </a:rPr>
              <a:t>COLON  DISCENDENTE</a:t>
            </a:r>
          </a:p>
        </p:txBody>
      </p:sp>
      <p:sp>
        <p:nvSpPr>
          <p:cNvPr id="3" name="Segnaposto contenuto 2">
            <a:extLst>
              <a:ext uri="{FF2B5EF4-FFF2-40B4-BE49-F238E27FC236}">
                <a16:creationId xmlns:a16="http://schemas.microsoft.com/office/drawing/2014/main" id="{B3ABDFEE-FFA1-E74B-A64B-A2A8E264F581}"/>
              </a:ext>
            </a:extLst>
          </p:cNvPr>
          <p:cNvSpPr>
            <a:spLocks noGrp="1"/>
          </p:cNvSpPr>
          <p:nvPr>
            <p:ph idx="1"/>
          </p:nvPr>
        </p:nvSpPr>
        <p:spPr>
          <a:xfrm>
            <a:off x="349957" y="993422"/>
            <a:ext cx="8398932" cy="5864578"/>
          </a:xfrm>
        </p:spPr>
        <p:txBody>
          <a:bodyPr/>
          <a:lstStyle/>
          <a:p>
            <a:pPr marL="0" indent="0">
              <a:buNone/>
            </a:pPr>
            <a:r>
              <a:rPr lang="it-IT" sz="2600" b="1" dirty="0">
                <a:latin typeface="Copperplate Gothic Bold" panose="020E0705020206020404" pitchFamily="34" charset="77"/>
              </a:rPr>
              <a:t>Dalla Flessura Sinistra del Colon, il COLON DISCENDENTE dall’ Ipocondrio Sinistro si dirige nella Regione Lombare sinistra per raggiungere la Fossa Iliaca Sinistra, dove trapassa nel Colon Sigmoideo (Sigma) .</a:t>
            </a:r>
          </a:p>
          <a:p>
            <a:pPr marL="0" indent="0">
              <a:buNone/>
            </a:pPr>
            <a:r>
              <a:rPr lang="it-IT" sz="2600" b="1" dirty="0">
                <a:latin typeface="Copperplate Gothic Bold" panose="020E0705020206020404" pitchFamily="34" charset="77"/>
              </a:rPr>
              <a:t>Medialmente si rapporta con le Anse del Tenue Mesenteriale, che tendono a ricoprirlo anteriormente.</a:t>
            </a:r>
          </a:p>
          <a:p>
            <a:pPr marL="0" indent="0">
              <a:buNone/>
            </a:pPr>
            <a:r>
              <a:rPr lang="it-IT" sz="2600" b="1" dirty="0">
                <a:latin typeface="Copperplate Gothic Bold" panose="020E0705020206020404" pitchFamily="34" charset="77"/>
              </a:rPr>
              <a:t>È anch’ esso un tratto RETROPERITONEALE, con la Sierosa che si pone Anteriormente, Medialmente e Lateralmente</a:t>
            </a:r>
          </a:p>
          <a:p>
            <a:pPr marL="0" indent="0">
              <a:buNone/>
            </a:pPr>
            <a:endParaRPr lang="it-IT" dirty="0"/>
          </a:p>
        </p:txBody>
      </p:sp>
      <p:pic>
        <p:nvPicPr>
          <p:cNvPr id="4" name="Audio 3">
            <a:hlinkClick r:id="" action="ppaction://media"/>
            <a:extLst>
              <a:ext uri="{FF2B5EF4-FFF2-40B4-BE49-F238E27FC236}">
                <a16:creationId xmlns:a16="http://schemas.microsoft.com/office/drawing/2014/main" id="{7C332614-8570-764B-8E57-B849E92A1D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45783186"/>
      </p:ext>
    </p:extLst>
  </p:cSld>
  <p:clrMapOvr>
    <a:masterClrMapping/>
  </p:clrMapOvr>
  <mc:AlternateContent xmlns:mc="http://schemas.openxmlformats.org/markup-compatibility/2006">
    <mc:Choice xmlns:p14="http://schemas.microsoft.com/office/powerpoint/2010/main" Requires="p14">
      <p:transition spd="slow" p14:dur="2000" advTm="7680"/>
    </mc:Choice>
    <mc:Fallback>
      <p:transition spd="slow" advTm="7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Grp="1" noChangeArrowheads="1"/>
          </p:cNvSpPr>
          <p:nvPr>
            <p:ph type="title"/>
          </p:nvPr>
        </p:nvSpPr>
        <p:spPr>
          <a:xfrm>
            <a:off x="310896" y="31812"/>
            <a:ext cx="8522208" cy="914400"/>
          </a:xfrm>
        </p:spPr>
        <p:txBody>
          <a:bodyPr vert="horz" lIns="69120" tIns="34560" rIns="69120" bIns="34560" rtlCol="0" anchor="ct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CRASSO</a:t>
            </a:r>
            <a:r>
              <a:rPr lang="it-IT" altLang="it-IT" sz="3200" dirty="0">
                <a:solidFill>
                  <a:schemeClr val="tx1">
                    <a:lumMod val="95000"/>
                    <a:lumOff val="5000"/>
                  </a:schemeClr>
                </a:solidFill>
                <a:latin typeface="Arial Black" panose="020B0A04020102020204" pitchFamily="34" charset="0"/>
              </a:rPr>
              <a:t> </a:t>
            </a:r>
          </a:p>
        </p:txBody>
      </p:sp>
      <p:pic>
        <p:nvPicPr>
          <p:cNvPr id="1966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14" y="946212"/>
            <a:ext cx="4451786" cy="39031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6612" name="Picture 3"/>
          <p:cNvPicPr>
            <a:picLocks noChangeAspect="1" noChangeArrowheads="1"/>
          </p:cNvPicPr>
          <p:nvPr/>
        </p:nvPicPr>
        <p:blipFill>
          <a:blip r:embed="rId6">
            <a:lum contrast="12000"/>
            <a:extLst>
              <a:ext uri="{28A0092B-C50C-407E-A947-70E740481C1C}">
                <a14:useLocalDpi xmlns:a14="http://schemas.microsoft.com/office/drawing/2010/main" val="0"/>
              </a:ext>
            </a:extLst>
          </a:blip>
          <a:srcRect/>
          <a:stretch>
            <a:fillRect/>
          </a:stretch>
        </p:blipFill>
        <p:spPr bwMode="auto">
          <a:xfrm>
            <a:off x="4572000" y="2387046"/>
            <a:ext cx="4572000" cy="4251498"/>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Audio 2">
            <a:hlinkClick r:id="" action="ppaction://media"/>
            <a:extLst>
              <a:ext uri="{FF2B5EF4-FFF2-40B4-BE49-F238E27FC236}">
                <a16:creationId xmlns:a16="http://schemas.microsoft.com/office/drawing/2014/main" id="{3142AE1D-5AEC-614E-A959-82DE619EDA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80733268"/>
      </p:ext>
    </p:extLst>
  </p:cSld>
  <p:clrMapOvr>
    <a:masterClrMapping/>
  </p:clrMapOvr>
  <p:transition spd="med" advTm="560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EDCED5-0AFE-314A-A798-294BD9AFA6D1}"/>
              </a:ext>
            </a:extLst>
          </p:cNvPr>
          <p:cNvSpPr>
            <a:spLocks noGrp="1"/>
          </p:cNvSpPr>
          <p:nvPr>
            <p:ph type="title"/>
          </p:nvPr>
        </p:nvSpPr>
        <p:spPr>
          <a:xfrm>
            <a:off x="0" y="174661"/>
            <a:ext cx="9144000" cy="959556"/>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COLON  SIGMOIDEO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(SIGMA, COLON ILEOPELVICO)</a:t>
            </a:r>
          </a:p>
        </p:txBody>
      </p:sp>
      <p:sp>
        <p:nvSpPr>
          <p:cNvPr id="3" name="Segnaposto contenuto 2">
            <a:extLst>
              <a:ext uri="{FF2B5EF4-FFF2-40B4-BE49-F238E27FC236}">
                <a16:creationId xmlns:a16="http://schemas.microsoft.com/office/drawing/2014/main" id="{7E21F8A2-F557-7D4C-8E24-FFBB81EF559B}"/>
              </a:ext>
            </a:extLst>
          </p:cNvPr>
          <p:cNvSpPr>
            <a:spLocks noGrp="1"/>
          </p:cNvSpPr>
          <p:nvPr>
            <p:ph idx="1"/>
          </p:nvPr>
        </p:nvSpPr>
        <p:spPr>
          <a:xfrm>
            <a:off x="203200" y="1388534"/>
            <a:ext cx="8940800" cy="5350933"/>
          </a:xfrm>
        </p:spPr>
        <p:txBody>
          <a:bodyPr/>
          <a:lstStyle/>
          <a:p>
            <a:pPr marL="0" indent="0">
              <a:buNone/>
            </a:pPr>
            <a:r>
              <a:rPr lang="it-IT" b="1" dirty="0">
                <a:latin typeface="Chalkboard" panose="03050602040202020205" pitchFamily="66" charset="77"/>
              </a:rPr>
              <a:t>Viene così chiamato perché, nel suo decorso dalla Fossa Iliaca Sinistra alla Piccola Pelvi, esso compie due rilevanti curvature che lo fanno assimilare ad una lettera «</a:t>
            </a:r>
            <a:r>
              <a:rPr lang="it-IT" b="1" dirty="0" err="1">
                <a:latin typeface="Chalkboard" panose="03050602040202020205" pitchFamily="66" charset="77"/>
              </a:rPr>
              <a:t>S</a:t>
            </a:r>
            <a:r>
              <a:rPr lang="it-IT" b="1" dirty="0">
                <a:latin typeface="Chalkboard" panose="03050602040202020205" pitchFamily="66" charset="77"/>
              </a:rPr>
              <a:t>».</a:t>
            </a:r>
          </a:p>
          <a:p>
            <a:pPr marL="0" indent="0">
              <a:buNone/>
            </a:pPr>
            <a:r>
              <a:rPr lang="it-IT" b="1" dirty="0">
                <a:latin typeface="Chalkboard" panose="03050602040202020205" pitchFamily="66" charset="77"/>
              </a:rPr>
              <a:t>Dalla Fossa Iliaca Sinistra, si dirige verso il Piano Mediano dove, a livello di S3, si continua con l’ Intestino Retto.</a:t>
            </a:r>
          </a:p>
          <a:p>
            <a:pPr marL="0" indent="0">
              <a:buNone/>
            </a:pPr>
            <a:r>
              <a:rPr lang="it-IT" b="1" dirty="0">
                <a:latin typeface="Chalkboard" panose="03050602040202020205" pitchFamily="66" charset="77"/>
              </a:rPr>
              <a:t>È rivestito dal MESOSIGMA, che lo tiene sospeso alla Parete Pelvica posteriore.</a:t>
            </a:r>
          </a:p>
          <a:p>
            <a:pPr marL="0" indent="0">
              <a:buNone/>
            </a:pPr>
            <a:r>
              <a:rPr lang="it-IT" b="1" dirty="0">
                <a:latin typeface="Chalkboard" panose="03050602040202020205" pitchFamily="66" charset="77"/>
              </a:rPr>
              <a:t>Si rapporta Anteriormente con l’ Utero (nella Femmina) e con la Vescia Urinaria (nel Maschio)</a:t>
            </a:r>
          </a:p>
        </p:txBody>
      </p:sp>
      <p:pic>
        <p:nvPicPr>
          <p:cNvPr id="4" name="Audio 3">
            <a:hlinkClick r:id="" action="ppaction://media"/>
            <a:extLst>
              <a:ext uri="{FF2B5EF4-FFF2-40B4-BE49-F238E27FC236}">
                <a16:creationId xmlns:a16="http://schemas.microsoft.com/office/drawing/2014/main" id="{7B495DE0-236A-0347-B876-1C52034694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38743066"/>
      </p:ext>
    </p:extLst>
  </p:cSld>
  <p:clrMapOvr>
    <a:masterClrMapping/>
  </p:clrMapOvr>
  <mc:AlternateContent xmlns:mc="http://schemas.openxmlformats.org/markup-compatibility/2006">
    <mc:Choice xmlns:p14="http://schemas.microsoft.com/office/powerpoint/2010/main" Requires="p14">
      <p:transition spd="slow" p14:dur="2000" advTm="9594"/>
    </mc:Choice>
    <mc:Fallback>
      <p:transition spd="slow" advTm="9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F330AC-90A4-5D43-9B66-32A49474EB01}"/>
              </a:ext>
            </a:extLst>
          </p:cNvPr>
          <p:cNvSpPr>
            <a:spLocks noGrp="1"/>
          </p:cNvSpPr>
          <p:nvPr>
            <p:ph type="title"/>
          </p:nvPr>
        </p:nvSpPr>
        <p:spPr>
          <a:xfrm>
            <a:off x="685094" y="203045"/>
            <a:ext cx="7886700" cy="801511"/>
          </a:xfrm>
        </p:spPr>
        <p:txBody>
          <a:bodyPr>
            <a:noAutofit/>
          </a:bodyPr>
          <a:lstStyle/>
          <a:p>
            <a:pPr algn="ctr"/>
            <a:r>
              <a:rPr lang="it-IT" sz="3200" b="1" dirty="0">
                <a:latin typeface="Gurmukhi MN" panose="02020600050405020304" pitchFamily="18" charset="0"/>
                <a:cs typeface="Gurmukhi MN" panose="02020600050405020304" pitchFamily="18" charset="0"/>
              </a:rPr>
              <a:t>C O L O </a:t>
            </a:r>
            <a:r>
              <a:rPr lang="it-IT" sz="3200" b="1" dirty="0" err="1">
                <a:latin typeface="Gurmukhi MN" panose="02020600050405020304" pitchFamily="18" charset="0"/>
                <a:cs typeface="Gurmukhi MN" panose="02020600050405020304" pitchFamily="18" charset="0"/>
              </a:rPr>
              <a:t>N</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E0958384-DCE8-5444-AD67-8498E032E032}"/>
              </a:ext>
            </a:extLst>
          </p:cNvPr>
          <p:cNvSpPr>
            <a:spLocks noGrp="1"/>
          </p:cNvSpPr>
          <p:nvPr>
            <p:ph idx="1"/>
          </p:nvPr>
        </p:nvSpPr>
        <p:spPr>
          <a:xfrm>
            <a:off x="685094" y="1142342"/>
            <a:ext cx="7973484" cy="5966178"/>
          </a:xfrm>
        </p:spPr>
        <p:txBody>
          <a:bodyPr/>
          <a:lstStyle/>
          <a:p>
            <a:pPr marL="0" indent="0">
              <a:buNone/>
            </a:pPr>
            <a:r>
              <a:rPr lang="it-IT" sz="2600" b="1" dirty="0">
                <a:latin typeface="Comic Sans MS" panose="030F0902030302020204" pitchFamily="66" charset="0"/>
              </a:rPr>
              <a:t>L’ afflusso SANGUIFERO al COLON è di competenza sia dell’ ARTERIA MESENTERICA SUPERIORE (per il Colon Ascendente, la Flessura Colica Destra e circa un terzo del Colon Trasverso), sia dell’ ARTERIA MESENTERICA INFERIORE (per i due terzi rimanenti del Colon Trasverso, Flessura Colica Sinistra, Colon Discendente, Colon Sigmoideo).</a:t>
            </a:r>
          </a:p>
          <a:p>
            <a:pPr marL="0" indent="0">
              <a:buNone/>
            </a:pPr>
            <a:r>
              <a:rPr lang="it-IT" sz="2600" b="1" dirty="0">
                <a:latin typeface="Comic Sans MS" panose="030F0902030302020204" pitchFamily="66" charset="0"/>
              </a:rPr>
              <a:t>Le VENE MESENTERICHE SUPERIORE ed INFERIORE drenano il sangue refluo.</a:t>
            </a:r>
          </a:p>
          <a:p>
            <a:pPr marL="0" indent="0">
              <a:buNone/>
            </a:pPr>
            <a:r>
              <a:rPr lang="it-IT" sz="2600" b="1" dirty="0">
                <a:latin typeface="Comic Sans MS" panose="030F0902030302020204" pitchFamily="66" charset="0"/>
              </a:rPr>
              <a:t>Il Drenaggio LINFATICO affluisce ai LINFONODI che seguono il decorso dei Vasi Sanguiferi per confluire a livello dei LINFONODI MESOCOLICI.</a:t>
            </a:r>
          </a:p>
          <a:p>
            <a:pPr marL="0" indent="0">
              <a:buNone/>
            </a:pPr>
            <a:endParaRPr lang="it-IT" dirty="0"/>
          </a:p>
        </p:txBody>
      </p:sp>
      <p:pic>
        <p:nvPicPr>
          <p:cNvPr id="4" name="Audio 3">
            <a:hlinkClick r:id="" action="ppaction://media"/>
            <a:extLst>
              <a:ext uri="{FF2B5EF4-FFF2-40B4-BE49-F238E27FC236}">
                <a16:creationId xmlns:a16="http://schemas.microsoft.com/office/drawing/2014/main" id="{BFF03F04-053D-324F-87BE-09C0BC1BDB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96303922"/>
      </p:ext>
    </p:extLst>
  </p:cSld>
  <p:clrMapOvr>
    <a:masterClrMapping/>
  </p:clrMapOvr>
  <mc:AlternateContent xmlns:mc="http://schemas.openxmlformats.org/markup-compatibility/2006">
    <mc:Choice xmlns:p14="http://schemas.microsoft.com/office/powerpoint/2010/main" Requires="p14">
      <p:transition spd="slow" p14:dur="2000" advTm="60754"/>
    </mc:Choice>
    <mc:Fallback>
      <p:transition spd="slow" advTm="60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 y="2228851"/>
            <a:ext cx="6572250" cy="3484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44" name="Text Box 3"/>
          <p:cNvSpPr txBox="1">
            <a:spLocks noChangeArrowheads="1"/>
          </p:cNvSpPr>
          <p:nvPr/>
        </p:nvSpPr>
        <p:spPr bwMode="auto">
          <a:xfrm>
            <a:off x="1143001" y="5481638"/>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5" name="Text Box 4"/>
          <p:cNvSpPr txBox="1">
            <a:spLocks noChangeArrowheads="1"/>
          </p:cNvSpPr>
          <p:nvPr/>
        </p:nvSpPr>
        <p:spPr bwMode="auto">
          <a:xfrm>
            <a:off x="6731795" y="5535216"/>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6" name="Rectangle 5"/>
          <p:cNvSpPr>
            <a:spLocks noChangeArrowheads="1"/>
          </p:cNvSpPr>
          <p:nvPr/>
        </p:nvSpPr>
        <p:spPr bwMode="auto">
          <a:xfrm>
            <a:off x="1143001" y="2187178"/>
            <a:ext cx="3537347" cy="3813572"/>
          </a:xfrm>
          <a:prstGeom prst="rect">
            <a:avLst/>
          </a:prstGeom>
          <a:noFill/>
          <a:ln w="38160" cap="sq">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3847" name="Text Box 6"/>
          <p:cNvSpPr txBox="1">
            <a:spLocks noChangeArrowheads="1"/>
          </p:cNvSpPr>
          <p:nvPr/>
        </p:nvSpPr>
        <p:spPr bwMode="auto">
          <a:xfrm>
            <a:off x="1640682" y="1847850"/>
            <a:ext cx="2388538"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rgbClr val="FF0000"/>
                </a:solidFill>
                <a:latin typeface="Arial Black" panose="020B0A04020102020204" pitchFamily="34" charset="0"/>
              </a:rPr>
              <a:t>INTESTINO  TENUE</a:t>
            </a:r>
          </a:p>
        </p:txBody>
      </p:sp>
      <p:sp>
        <p:nvSpPr>
          <p:cNvPr id="8" name="Text Box 6">
            <a:extLst>
              <a:ext uri="{FF2B5EF4-FFF2-40B4-BE49-F238E27FC236}">
                <a16:creationId xmlns:a16="http://schemas.microsoft.com/office/drawing/2014/main" id="{12C6074A-1216-44A6-ACE5-AB0D02209FB8}"/>
              </a:ext>
            </a:extLst>
          </p:cNvPr>
          <p:cNvSpPr txBox="1">
            <a:spLocks noChangeArrowheads="1"/>
          </p:cNvSpPr>
          <p:nvPr/>
        </p:nvSpPr>
        <p:spPr bwMode="auto">
          <a:xfrm>
            <a:off x="4877595" y="1841896"/>
            <a:ext cx="2555250"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chemeClr val="tx1"/>
                </a:solidFill>
                <a:latin typeface="Arial Black" panose="020B0A04020102020204" pitchFamily="34" charset="0"/>
              </a:rPr>
              <a:t>INTESTINO  CRASSO</a:t>
            </a:r>
          </a:p>
        </p:txBody>
      </p:sp>
      <p:pic>
        <p:nvPicPr>
          <p:cNvPr id="2" name="Audio 1">
            <a:hlinkClick r:id="" action="ppaction://media"/>
            <a:extLst>
              <a:ext uri="{FF2B5EF4-FFF2-40B4-BE49-F238E27FC236}">
                <a16:creationId xmlns:a16="http://schemas.microsoft.com/office/drawing/2014/main" id="{ADB59437-F91E-1141-A8BA-AA9B0E9893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81922187"/>
      </p:ext>
    </p:extLst>
  </p:cSld>
  <p:clrMapOvr>
    <a:masterClrMapping/>
  </p:clrMapOvr>
  <p:transition spd="med" advTm="418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12" y="121920"/>
            <a:ext cx="8949278" cy="66250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22C545E8-3A33-D049-B3CB-AFF35944E6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73237863"/>
      </p:ext>
    </p:extLst>
  </p:cSld>
  <p:clrMapOvr>
    <a:masterClrMapping/>
  </p:clrMapOvr>
  <p:transition spd="med" advTm="822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2DF7C6-16B7-AF43-A7BD-65CE937656B7}"/>
              </a:ext>
            </a:extLst>
          </p:cNvPr>
          <p:cNvSpPr>
            <a:spLocks noGrp="1"/>
          </p:cNvSpPr>
          <p:nvPr>
            <p:ph type="title"/>
          </p:nvPr>
        </p:nvSpPr>
        <p:spPr>
          <a:xfrm>
            <a:off x="628650" y="0"/>
            <a:ext cx="7886700" cy="1113718"/>
          </a:xfrm>
        </p:spPr>
        <p:txBody>
          <a:bodyPr>
            <a:normAutofit/>
          </a:bodyPr>
          <a:lstStyle/>
          <a:p>
            <a:pPr algn="ctr"/>
            <a:r>
              <a:rPr lang="it-IT" sz="3200" b="1" dirty="0">
                <a:latin typeface="Gurmukhi MN" panose="02020600050405020304" pitchFamily="18" charset="0"/>
                <a:cs typeface="Gurmukhi MN" panose="02020600050405020304" pitchFamily="18" charset="0"/>
              </a:rPr>
              <a:t>C O L O </a:t>
            </a:r>
            <a:r>
              <a:rPr lang="it-IT" sz="3200" b="1" dirty="0" err="1">
                <a:latin typeface="Gurmukhi MN" panose="02020600050405020304" pitchFamily="18" charset="0"/>
                <a:cs typeface="Gurmukhi MN" panose="02020600050405020304" pitchFamily="18" charset="0"/>
              </a:rPr>
              <a:t>N</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MICROSCOPICA</a:t>
            </a:r>
          </a:p>
        </p:txBody>
      </p:sp>
      <p:sp>
        <p:nvSpPr>
          <p:cNvPr id="3" name="Segnaposto contenuto 2">
            <a:extLst>
              <a:ext uri="{FF2B5EF4-FFF2-40B4-BE49-F238E27FC236}">
                <a16:creationId xmlns:a16="http://schemas.microsoft.com/office/drawing/2014/main" id="{6B72FF58-F8E5-F941-9FF4-7D66ABA9C4A5}"/>
              </a:ext>
            </a:extLst>
          </p:cNvPr>
          <p:cNvSpPr>
            <a:spLocks noGrp="1"/>
          </p:cNvSpPr>
          <p:nvPr>
            <p:ph idx="1"/>
          </p:nvPr>
        </p:nvSpPr>
        <p:spPr>
          <a:xfrm>
            <a:off x="485422" y="1113718"/>
            <a:ext cx="8274756" cy="5659615"/>
          </a:xfrm>
        </p:spPr>
        <p:txBody>
          <a:bodyPr>
            <a:normAutofit lnSpcReduction="10000"/>
          </a:bodyPr>
          <a:lstStyle/>
          <a:p>
            <a:pPr marL="0" indent="0">
              <a:buNone/>
            </a:pPr>
            <a:r>
              <a:rPr lang="it-IT" sz="2400" b="1" dirty="0">
                <a:latin typeface="Chalkboard" panose="03050602040202020205" pitchFamily="66" charset="77"/>
              </a:rPr>
              <a:t>La TONACA MUCOSA che riveste il Lume è formata da un EPITELIO CILINDRICO MONOSTRATIFICATO con intercalate CELLULE MUCIPARE CALICIFORMI molto numerose. Nella LAMINA PROPRIA si approfondano le GHIANDOLE INTESTINALI, anch’esse con molte CELLULE MUCIPARE.</a:t>
            </a:r>
          </a:p>
          <a:p>
            <a:pPr marL="0" indent="0">
              <a:buNone/>
            </a:pPr>
            <a:r>
              <a:rPr lang="it-IT" sz="2400" b="1" dirty="0">
                <a:latin typeface="Chalkboard" panose="03050602040202020205" pitchFamily="66" charset="77"/>
              </a:rPr>
              <a:t>La TONACA SOTTOMUCOSA di Tessuto Connettivo presenta Vasi Sanguiferi, Linfatici e Formazioni Nervose (Plesso Sottomucoso di </a:t>
            </a:r>
            <a:r>
              <a:rPr lang="it-IT" sz="2400" b="1" dirty="0" err="1">
                <a:latin typeface="Chalkboard" panose="03050602040202020205" pitchFamily="66" charset="77"/>
              </a:rPr>
              <a:t>Meissner</a:t>
            </a:r>
            <a:r>
              <a:rPr lang="it-IT" sz="2400" b="1" dirty="0">
                <a:latin typeface="Chalkboard" panose="03050602040202020205" pitchFamily="66" charset="77"/>
              </a:rPr>
              <a:t>).</a:t>
            </a:r>
          </a:p>
          <a:p>
            <a:pPr marL="0" indent="0">
              <a:buNone/>
            </a:pPr>
            <a:r>
              <a:rPr lang="it-IT" sz="2400" b="1" dirty="0">
                <a:latin typeface="Chalkboard" panose="03050602040202020205" pitchFamily="66" charset="77"/>
              </a:rPr>
              <a:t>Si riscontrano NODULI LINFOIDI tra Lamina Propria e Sottomucosa.</a:t>
            </a:r>
          </a:p>
          <a:p>
            <a:pPr marL="0" indent="0">
              <a:buNone/>
            </a:pPr>
            <a:r>
              <a:rPr lang="it-IT" sz="2400" b="1" dirty="0">
                <a:latin typeface="Chalkboard" panose="03050602040202020205" pitchFamily="66" charset="77"/>
              </a:rPr>
              <a:t>La TONACA MUSCOLARE LISCIA presenta uno STRATO CIRCOLARE INTERNO e LONGITUDINALE ESTERNO con il Plesso Nervoso Muscolare di </a:t>
            </a:r>
            <a:r>
              <a:rPr lang="it-IT" sz="2400" b="1" dirty="0" err="1">
                <a:latin typeface="Chalkboard" panose="03050602040202020205" pitchFamily="66" charset="77"/>
              </a:rPr>
              <a:t>Auerbach</a:t>
            </a:r>
            <a:r>
              <a:rPr lang="it-IT" sz="2400" b="1" dirty="0">
                <a:latin typeface="Chalkboard" panose="03050602040202020205" pitchFamily="66" charset="77"/>
              </a:rPr>
              <a:t>.</a:t>
            </a:r>
          </a:p>
          <a:p>
            <a:pPr marL="0" indent="0">
              <a:buNone/>
            </a:pPr>
            <a:r>
              <a:rPr lang="it-IT" sz="2400" b="1" dirty="0">
                <a:latin typeface="Chalkboard" panose="03050602040202020205" pitchFamily="66" charset="77"/>
              </a:rPr>
              <a:t>La TONACA ESTERNA </a:t>
            </a:r>
            <a:r>
              <a:rPr lang="it-IT" sz="2400" b="1" dirty="0" err="1">
                <a:latin typeface="Chalkboard" panose="03050602040202020205" pitchFamily="66" charset="77"/>
              </a:rPr>
              <a:t>puo’</a:t>
            </a:r>
            <a:r>
              <a:rPr lang="it-IT" sz="2400" b="1" dirty="0">
                <a:latin typeface="Chalkboard" panose="03050602040202020205" pitchFamily="66" charset="77"/>
              </a:rPr>
              <a:t> essere AVVENTIZIA oppure SIEROSA, a seconda dei rapporti con il Peritoneo. </a:t>
            </a:r>
          </a:p>
        </p:txBody>
      </p:sp>
      <p:pic>
        <p:nvPicPr>
          <p:cNvPr id="4" name="Audio 3">
            <a:hlinkClick r:id="" action="ppaction://media"/>
            <a:extLst>
              <a:ext uri="{FF2B5EF4-FFF2-40B4-BE49-F238E27FC236}">
                <a16:creationId xmlns:a16="http://schemas.microsoft.com/office/drawing/2014/main" id="{EBBF53E4-512E-D344-A4E7-E155253617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31243442"/>
      </p:ext>
    </p:extLst>
  </p:cSld>
  <p:clrMapOvr>
    <a:masterClrMapping/>
  </p:clrMapOvr>
  <mc:AlternateContent xmlns:mc="http://schemas.openxmlformats.org/markup-compatibility/2006">
    <mc:Choice xmlns:p14="http://schemas.microsoft.com/office/powerpoint/2010/main" Requires="p14">
      <p:transition spd="slow" p14:dur="2000" advTm="6532"/>
    </mc:Choice>
    <mc:Fallback>
      <p:transition spd="slow" advTm="6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 y="2228851"/>
            <a:ext cx="6572250" cy="34849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44" name="Text Box 3"/>
          <p:cNvSpPr txBox="1">
            <a:spLocks noChangeArrowheads="1"/>
          </p:cNvSpPr>
          <p:nvPr/>
        </p:nvSpPr>
        <p:spPr bwMode="auto">
          <a:xfrm>
            <a:off x="1143001" y="5481638"/>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5" name="Text Box 4"/>
          <p:cNvSpPr txBox="1">
            <a:spLocks noChangeArrowheads="1"/>
          </p:cNvSpPr>
          <p:nvPr/>
        </p:nvSpPr>
        <p:spPr bwMode="auto">
          <a:xfrm>
            <a:off x="6731795" y="5535216"/>
            <a:ext cx="1079897" cy="18630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469"/>
              </a:spcBef>
              <a:buClrTx/>
            </a:pPr>
            <a:r>
              <a:rPr lang="it-IT" altLang="it-IT" sz="750">
                <a:solidFill>
                  <a:srgbClr val="000099"/>
                </a:solidFill>
                <a:latin typeface="Arial Black" panose="020B0A04020102020204" pitchFamily="34" charset="0"/>
              </a:rPr>
              <a:t>T. esterna</a:t>
            </a:r>
          </a:p>
        </p:txBody>
      </p:sp>
      <p:sp>
        <p:nvSpPr>
          <p:cNvPr id="163846" name="Rectangle 5"/>
          <p:cNvSpPr>
            <a:spLocks noChangeArrowheads="1"/>
          </p:cNvSpPr>
          <p:nvPr/>
        </p:nvSpPr>
        <p:spPr bwMode="auto">
          <a:xfrm>
            <a:off x="1143001" y="2187178"/>
            <a:ext cx="3537347" cy="3813572"/>
          </a:xfrm>
          <a:prstGeom prst="rect">
            <a:avLst/>
          </a:prstGeom>
          <a:noFill/>
          <a:ln w="38160" cap="sq">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3847" name="Text Box 6"/>
          <p:cNvSpPr txBox="1">
            <a:spLocks noChangeArrowheads="1"/>
          </p:cNvSpPr>
          <p:nvPr/>
        </p:nvSpPr>
        <p:spPr bwMode="auto">
          <a:xfrm>
            <a:off x="1640682" y="1847850"/>
            <a:ext cx="2388538"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rgbClr val="FF0000"/>
                </a:solidFill>
                <a:latin typeface="Arial Black" panose="020B0A04020102020204" pitchFamily="34" charset="0"/>
              </a:rPr>
              <a:t>INTESTINO  TENUE</a:t>
            </a:r>
          </a:p>
        </p:txBody>
      </p:sp>
      <p:sp>
        <p:nvSpPr>
          <p:cNvPr id="8" name="Text Box 6">
            <a:extLst>
              <a:ext uri="{FF2B5EF4-FFF2-40B4-BE49-F238E27FC236}">
                <a16:creationId xmlns:a16="http://schemas.microsoft.com/office/drawing/2014/main" id="{12C6074A-1216-44A6-ACE5-AB0D02209FB8}"/>
              </a:ext>
            </a:extLst>
          </p:cNvPr>
          <p:cNvSpPr txBox="1">
            <a:spLocks noChangeArrowheads="1"/>
          </p:cNvSpPr>
          <p:nvPr/>
        </p:nvSpPr>
        <p:spPr bwMode="auto">
          <a:xfrm>
            <a:off x="4877595" y="1841896"/>
            <a:ext cx="2555250" cy="32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650" dirty="0">
                <a:solidFill>
                  <a:schemeClr val="tx1"/>
                </a:solidFill>
                <a:latin typeface="Arial Black" panose="020B0A04020102020204" pitchFamily="34" charset="0"/>
              </a:rPr>
              <a:t>INTESTINO  CRASSO</a:t>
            </a:r>
          </a:p>
        </p:txBody>
      </p:sp>
      <p:pic>
        <p:nvPicPr>
          <p:cNvPr id="2" name="Audio 1">
            <a:hlinkClick r:id="" action="ppaction://media"/>
            <a:extLst>
              <a:ext uri="{FF2B5EF4-FFF2-40B4-BE49-F238E27FC236}">
                <a16:creationId xmlns:a16="http://schemas.microsoft.com/office/drawing/2014/main" id="{D35940C0-0F75-A744-9665-A35EB86E1D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46451784"/>
      </p:ext>
    </p:extLst>
  </p:cSld>
  <p:clrMapOvr>
    <a:masterClrMapping/>
  </p:clrMapOvr>
  <p:transition spd="med" advTm="1066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12" y="121920"/>
            <a:ext cx="8949278" cy="66250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022344FF-9C84-AB41-B0C8-3908B5A314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789698277"/>
      </p:ext>
    </p:extLst>
  </p:cSld>
  <p:clrMapOvr>
    <a:masterClrMapping/>
  </p:clrMapOvr>
  <p:transition spd="med" advTm="428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xfrm>
            <a:off x="90311" y="166426"/>
            <a:ext cx="8884356" cy="85725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GHIANDOLE  INTESTINALI del CRASSO</a:t>
            </a:r>
          </a:p>
        </p:txBody>
      </p:sp>
      <p:sp>
        <p:nvSpPr>
          <p:cNvPr id="87042" name="Rectangle 2"/>
          <p:cNvSpPr>
            <a:spLocks noGrp="1" noChangeArrowheads="1"/>
          </p:cNvSpPr>
          <p:nvPr>
            <p:ph idx="1"/>
          </p:nvPr>
        </p:nvSpPr>
        <p:spPr>
          <a:xfrm>
            <a:off x="90311" y="1023676"/>
            <a:ext cx="8884356" cy="5926668"/>
          </a:xfrm>
        </p:spPr>
        <p:txBody>
          <a:bodyPr rtlCol="0">
            <a:normAutofit/>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Presentano differenti CITOTIPI: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CELLULE FONDAMENTALI (Basali, di RIGENERAZIONE), deputate a sostituire elementi cellulari dell’ Epitelio di Rivestimento (ENTEROCITI) andati perduti nel normale ricambio cellulare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endParaRPr lang="it-IT" altLang="it-IT" sz="2400" b="1" dirty="0">
              <a:latin typeface="Comic Sans MS" panose="030F0902030302020204" pitchFamily="66" charset="0"/>
            </a:endParaRP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CELLULE MUCIPARE CALICIFORMI, per la produzione di Muco Acido, molto </a:t>
            </a:r>
            <a:r>
              <a:rPr lang="it-IT" altLang="it-IT" sz="2400" b="1" dirty="0" err="1">
                <a:latin typeface="Comic Sans MS" panose="030F0902030302020204" pitchFamily="66" charset="0"/>
              </a:rPr>
              <a:t>piu’</a:t>
            </a:r>
            <a:r>
              <a:rPr lang="it-IT" altLang="it-IT" sz="2400" b="1" dirty="0">
                <a:latin typeface="Comic Sans MS" panose="030F0902030302020204" pitchFamily="66" charset="0"/>
              </a:rPr>
              <a:t> numerose che nel Tenue;</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a:t>
            </a:r>
          </a:p>
          <a:p>
            <a:pPr marL="254794" indent="-252413">
              <a:spcBef>
                <a:spcPts val="525"/>
              </a:spcBef>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sz="2400" b="1" dirty="0">
                <a:latin typeface="Comic Sans MS" panose="030F0902030302020204" pitchFamily="66" charset="0"/>
              </a:rPr>
              <a:t>  - CELLULE NEUROENDOCRINE</a:t>
            </a:r>
          </a:p>
        </p:txBody>
      </p:sp>
      <p:pic>
        <p:nvPicPr>
          <p:cNvPr id="2" name="Audio 1">
            <a:hlinkClick r:id="" action="ppaction://media"/>
            <a:extLst>
              <a:ext uri="{FF2B5EF4-FFF2-40B4-BE49-F238E27FC236}">
                <a16:creationId xmlns:a16="http://schemas.microsoft.com/office/drawing/2014/main" id="{205B0FDD-0209-2340-B5A1-AD52A530C4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19548240"/>
      </p:ext>
    </p:extLst>
  </p:cSld>
  <p:clrMapOvr>
    <a:masterClrMapping/>
  </p:clrMapOvr>
  <p:transition spd="med" advTm="61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911" y="1730536"/>
            <a:ext cx="4380089" cy="51274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0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
            <a:ext cx="4763912" cy="40354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BA10F0C9-5ECF-FB40-A04A-D293D67771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10310946"/>
      </p:ext>
    </p:extLst>
  </p:cSld>
  <p:clrMapOvr>
    <a:masterClrMapping/>
  </p:clrMapOvr>
  <p:transition spd="med" advTm="617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DA4317C-CF55-1B4B-8F0A-F1A590945E2C}"/>
              </a:ext>
            </a:extLst>
          </p:cNvPr>
          <p:cNvSpPr>
            <a:spLocks noGrp="1"/>
          </p:cNvSpPr>
          <p:nvPr>
            <p:ph type="title"/>
          </p:nvPr>
        </p:nvSpPr>
        <p:spPr>
          <a:xfrm>
            <a:off x="707673" y="2679348"/>
            <a:ext cx="7886700" cy="1325563"/>
          </a:xfrm>
        </p:spPr>
        <p:txBody>
          <a:bodyPr>
            <a:normAutofit/>
          </a:bodyPr>
          <a:lstStyle/>
          <a:p>
            <a:pPr algn="ctr"/>
            <a:r>
              <a:rPr lang="it-IT" sz="4000" b="1" dirty="0">
                <a:latin typeface="Gurmukhi MN" panose="02020600050405020304" pitchFamily="18" charset="0"/>
                <a:cs typeface="Gurmukhi MN" panose="02020600050405020304" pitchFamily="18" charset="0"/>
              </a:rPr>
              <a:t>INTESTINO  RETTO</a:t>
            </a:r>
          </a:p>
        </p:txBody>
      </p:sp>
      <p:pic>
        <p:nvPicPr>
          <p:cNvPr id="2" name="Audio 1">
            <a:hlinkClick r:id="" action="ppaction://media"/>
            <a:extLst>
              <a:ext uri="{FF2B5EF4-FFF2-40B4-BE49-F238E27FC236}">
                <a16:creationId xmlns:a16="http://schemas.microsoft.com/office/drawing/2014/main" id="{8C4203C7-F5B6-1F44-AE08-2E7A4C17CE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62123365"/>
      </p:ext>
    </p:extLst>
  </p:cSld>
  <p:clrMapOvr>
    <a:masterClrMapping/>
  </p:clrMapOvr>
  <mc:AlternateContent xmlns:mc="http://schemas.openxmlformats.org/markup-compatibility/2006">
    <mc:Choice xmlns:p14="http://schemas.microsoft.com/office/powerpoint/2010/main" Requires="p14">
      <p:transition spd="slow" p14:dur="2000" advTm="10786"/>
    </mc:Choice>
    <mc:Fallback>
      <p:transition spd="slow" advTm="10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p:cNvSpPr>
            <a:spLocks noGrp="1" noChangeArrowheads="1"/>
          </p:cNvSpPr>
          <p:nvPr>
            <p:ph type="title"/>
          </p:nvPr>
        </p:nvSpPr>
        <p:spPr>
          <a:xfrm>
            <a:off x="1143000" y="2743200"/>
            <a:ext cx="2971800" cy="1257300"/>
          </a:xfrm>
        </p:spPr>
        <p:txBody>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2700" dirty="0">
                <a:solidFill>
                  <a:schemeClr val="tx1">
                    <a:lumMod val="95000"/>
                    <a:lumOff val="5000"/>
                  </a:schemeClr>
                </a:solidFill>
                <a:latin typeface="Arial Black" panose="020B0A04020102020204" pitchFamily="34" charset="0"/>
              </a:rPr>
              <a:t>INTESTINO</a:t>
            </a:r>
            <a:br>
              <a:rPr lang="it-IT" altLang="it-IT" sz="2700" dirty="0">
                <a:solidFill>
                  <a:schemeClr val="tx1">
                    <a:lumMod val="95000"/>
                    <a:lumOff val="5000"/>
                  </a:schemeClr>
                </a:solidFill>
                <a:latin typeface="Arial Black" panose="020B0A04020102020204" pitchFamily="34" charset="0"/>
              </a:rPr>
            </a:br>
            <a:r>
              <a:rPr lang="it-IT" altLang="it-IT" sz="2700" dirty="0">
                <a:solidFill>
                  <a:schemeClr val="tx1">
                    <a:lumMod val="95000"/>
                    <a:lumOff val="5000"/>
                  </a:schemeClr>
                </a:solidFill>
                <a:latin typeface="Arial Black" panose="020B0A04020102020204" pitchFamily="34" charset="0"/>
              </a:rPr>
              <a:t>RETTO</a:t>
            </a:r>
          </a:p>
        </p:txBody>
      </p:sp>
      <p:pic>
        <p:nvPicPr>
          <p:cNvPr id="20685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9323" y="1107282"/>
            <a:ext cx="3901678" cy="48934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6852" name="Line 3"/>
          <p:cNvSpPr>
            <a:spLocks noChangeShapeType="1"/>
          </p:cNvSpPr>
          <p:nvPr/>
        </p:nvSpPr>
        <p:spPr bwMode="auto">
          <a:xfrm>
            <a:off x="3330180" y="3644505"/>
            <a:ext cx="2483644" cy="702469"/>
          </a:xfrm>
          <a:prstGeom prst="line">
            <a:avLst/>
          </a:prstGeom>
          <a:noFill/>
          <a:ln w="7632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pic>
        <p:nvPicPr>
          <p:cNvPr id="2" name="Audio 1">
            <a:hlinkClick r:id="" action="ppaction://media"/>
            <a:extLst>
              <a:ext uri="{FF2B5EF4-FFF2-40B4-BE49-F238E27FC236}">
                <a16:creationId xmlns:a16="http://schemas.microsoft.com/office/drawing/2014/main" id="{188BB09A-CCFF-7249-A447-5DB081B0B5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47688570"/>
      </p:ext>
    </p:extLst>
  </p:cSld>
  <p:clrMapOvr>
    <a:masterClrMapping/>
  </p:clrMapOvr>
  <p:transition spd="med" advTm="833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143000" y="0"/>
            <a:ext cx="6858000" cy="685800"/>
          </a:xfrm>
        </p:spPr>
        <p:txBody>
          <a:bodyPr>
            <a:norm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p>
        </p:txBody>
      </p:sp>
      <p:sp>
        <p:nvSpPr>
          <p:cNvPr id="103426" name="Rectangle 2"/>
          <p:cNvSpPr>
            <a:spLocks noGrp="1" noChangeArrowheads="1"/>
          </p:cNvSpPr>
          <p:nvPr>
            <p:ph idx="1"/>
          </p:nvPr>
        </p:nvSpPr>
        <p:spPr>
          <a:xfrm>
            <a:off x="462844" y="685800"/>
            <a:ext cx="8173156" cy="6031089"/>
          </a:xfrm>
        </p:spPr>
        <p:txBody>
          <a:bodyPr rtlCol="0">
            <a:normAutofit/>
          </a:bodyPr>
          <a:lstStyle/>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È un Organo IMPARI e MEDIANO della Regione Pelvica</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Fa seguito al COLON PELVICO a livello di S3 e termina nel Perineo Posteriore</a:t>
            </a:r>
          </a:p>
          <a:p>
            <a:pPr marL="0" indent="0">
              <a:spcBef>
                <a:spcPts val="525"/>
              </a:spcBef>
              <a:buClr>
                <a:srgbClr val="FFFF00"/>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Vi si distinguono :</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   - PORZIONE PELVICA (RETTO PELVICO), dilatata, che si definisce AMPOLLA RETTALE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   - PORZIONE PERINEALE (RETTO PERINEALE), ristretta, o CANALE ANALE</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È RETROPERITONEALE e si rapporta Anteriormente con l’ UTERO e la VAGINA nella Femmina, con la VESCICA URINARIA e la PROSTATA nel MASCHIO.</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r>
              <a:rPr lang="it-IT" altLang="it-IT" sz="2400" dirty="0">
                <a:latin typeface="Copperplate Gothic Bold" panose="020E0705020206020404" pitchFamily="34" charset="77"/>
              </a:rPr>
              <a:t>POSTERIORMENTE si localizza l’ OSSO SACRO ed il COCCIGE; LATERALMENTE le FOSSE ISCHIO-RETTALI.</a:t>
            </a:r>
          </a:p>
          <a:p>
            <a:pPr marL="2381" indent="0">
              <a:spcBef>
                <a:spcPts val="525"/>
              </a:spcBef>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defRPr/>
            </a:pPr>
            <a:endParaRPr lang="it-IT" altLang="it-IT" sz="2600" dirty="0">
              <a:latin typeface="Copperplate Gothic Bold" panose="020E0705020206020404" pitchFamily="34" charset="77"/>
            </a:endParaRPr>
          </a:p>
        </p:txBody>
      </p:sp>
      <p:pic>
        <p:nvPicPr>
          <p:cNvPr id="2" name="Audio 1">
            <a:hlinkClick r:id="" action="ppaction://media"/>
            <a:extLst>
              <a:ext uri="{FF2B5EF4-FFF2-40B4-BE49-F238E27FC236}">
                <a16:creationId xmlns:a16="http://schemas.microsoft.com/office/drawing/2014/main" id="{CFCFE646-3ED1-5D46-8948-6D3D753249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04042311"/>
      </p:ext>
    </p:extLst>
  </p:cSld>
  <p:clrMapOvr>
    <a:masterClrMapping/>
  </p:clrMapOvr>
  <p:transition spd="med" advTm="67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7" name="Picture 2"/>
          <p:cNvPicPr>
            <a:picLocks noChangeAspect="1" noChangeArrowheads="1"/>
          </p:cNvPicPr>
          <p:nvPr/>
        </p:nvPicPr>
        <p:blipFill>
          <a:blip r:embed="rId5">
            <a:extLst>
              <a:ext uri="{28A0092B-C50C-407E-A947-70E740481C1C}">
                <a14:useLocalDpi xmlns:a14="http://schemas.microsoft.com/office/drawing/2010/main" val="0"/>
              </a:ext>
            </a:extLst>
          </a:blip>
          <a:srcRect l="4121" r="3244" b="2599"/>
          <a:stretch>
            <a:fillRect/>
          </a:stretch>
        </p:blipFill>
        <p:spPr bwMode="auto">
          <a:xfrm>
            <a:off x="-1" y="0"/>
            <a:ext cx="5002777" cy="6750756"/>
          </a:xfrm>
          <a:prstGeom prst="rect">
            <a:avLst/>
          </a:prstGeom>
          <a:noFill/>
          <a:ln>
            <a:noFill/>
          </a:ln>
          <a:effectLst/>
          <a:extLst>
            <a:ext uri="{909E8E84-426E-40DD-AFC4-6F175D3DCCD1}">
              <a14:hiddenFill xmlns:a14="http://schemas.microsoft.com/office/drawing/2010/main">
                <a:blipFill dpi="0" rotWithShape="0">
                  <a:blip/>
                  <a:srcRect l="4121" r="3244" b="259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094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6444" y="1866213"/>
            <a:ext cx="4007556" cy="37500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F9E47187-21A1-D74D-94D1-0D8424E11E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61534445"/>
      </p:ext>
    </p:extLst>
  </p:cSld>
  <p:clrMapOvr>
    <a:masterClrMapping/>
  </p:clrMapOvr>
  <p:transition spd="med" advTm="423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822" y="43769"/>
            <a:ext cx="5057422" cy="67804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2" name="Text Box 3"/>
          <p:cNvSpPr txBox="1">
            <a:spLocks noChangeArrowheads="1"/>
          </p:cNvSpPr>
          <p:nvPr/>
        </p:nvSpPr>
        <p:spPr bwMode="auto">
          <a:xfrm>
            <a:off x="6686638" y="2334596"/>
            <a:ext cx="1354601" cy="347884"/>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0000"/>
                </a:solidFill>
                <a:latin typeface="Arial Black" panose="020B0A04020102020204" pitchFamily="34" charset="0"/>
              </a:rPr>
              <a:t>MASCHIO</a:t>
            </a:r>
          </a:p>
        </p:txBody>
      </p:sp>
      <p:sp>
        <p:nvSpPr>
          <p:cNvPr id="217093" name="Line 4"/>
          <p:cNvSpPr>
            <a:spLocks noChangeShapeType="1"/>
          </p:cNvSpPr>
          <p:nvPr/>
        </p:nvSpPr>
        <p:spPr bwMode="auto">
          <a:xfrm flipH="1" flipV="1">
            <a:off x="5130449" y="2063575"/>
            <a:ext cx="1378744" cy="350044"/>
          </a:xfrm>
          <a:prstGeom prst="line">
            <a:avLst/>
          </a:prstGeom>
          <a:noFill/>
          <a:ln w="127000" cap="sq">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217094" name="Text Box 5"/>
          <p:cNvSpPr txBox="1">
            <a:spLocks noChangeArrowheads="1"/>
          </p:cNvSpPr>
          <p:nvPr/>
        </p:nvSpPr>
        <p:spPr bwMode="auto">
          <a:xfrm>
            <a:off x="5886450" y="4114800"/>
            <a:ext cx="138113"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217095" name="Text Box 6"/>
          <p:cNvSpPr txBox="1">
            <a:spLocks noChangeArrowheads="1"/>
          </p:cNvSpPr>
          <p:nvPr/>
        </p:nvSpPr>
        <p:spPr bwMode="auto">
          <a:xfrm>
            <a:off x="6688882" y="3998008"/>
            <a:ext cx="1352357" cy="347884"/>
          </a:xfrm>
          <a:prstGeom prst="rect">
            <a:avLst/>
          </a:prstGeom>
          <a:solidFill>
            <a:srgbClr val="FF0000"/>
          </a:solidFill>
          <a:ln w="9360" cap="sq">
            <a:solidFill>
              <a:srgbClr val="080808"/>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rgbClr val="FFFFFF"/>
                </a:solidFill>
                <a:latin typeface="Arial Black" panose="020B0A04020102020204" pitchFamily="34" charset="0"/>
              </a:rPr>
              <a:t>FEMMINA</a:t>
            </a:r>
          </a:p>
        </p:txBody>
      </p:sp>
      <p:sp>
        <p:nvSpPr>
          <p:cNvPr id="217096" name="Line 7"/>
          <p:cNvSpPr>
            <a:spLocks noChangeShapeType="1"/>
          </p:cNvSpPr>
          <p:nvPr/>
        </p:nvSpPr>
        <p:spPr bwMode="auto">
          <a:xfrm flipH="1">
            <a:off x="5130449" y="4171950"/>
            <a:ext cx="1321594" cy="400050"/>
          </a:xfrm>
          <a:prstGeom prst="line">
            <a:avLst/>
          </a:prstGeom>
          <a:noFill/>
          <a:ln w="127000" cap="sq">
            <a:solidFill>
              <a:srgbClr val="080808"/>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pic>
        <p:nvPicPr>
          <p:cNvPr id="2" name="Audio 1">
            <a:hlinkClick r:id="" action="ppaction://media"/>
            <a:extLst>
              <a:ext uri="{FF2B5EF4-FFF2-40B4-BE49-F238E27FC236}">
                <a16:creationId xmlns:a16="http://schemas.microsoft.com/office/drawing/2014/main" id="{819FF300-7EA5-C84F-8508-FA21AF004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689565373"/>
      </p:ext>
    </p:extLst>
  </p:cSld>
  <p:clrMapOvr>
    <a:masterClrMapping/>
  </p:clrMapOvr>
  <p:transition spd="med" advTm="358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ChangeArrowheads="1"/>
          </p:cNvSpPr>
          <p:nvPr>
            <p:ph type="title"/>
          </p:nvPr>
        </p:nvSpPr>
        <p:spPr>
          <a:xfrm>
            <a:off x="64500" y="125260"/>
            <a:ext cx="8945628"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VASI RETTALI (EMORROIDARI)</a:t>
            </a:r>
          </a:p>
        </p:txBody>
      </p:sp>
      <p:pic>
        <p:nvPicPr>
          <p:cNvPr id="21913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77" t="6342" b="4868"/>
          <a:stretch/>
        </p:blipFill>
        <p:spPr bwMode="auto">
          <a:xfrm>
            <a:off x="64500" y="1478071"/>
            <a:ext cx="9054526" cy="50417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A5064229-9833-2440-BDB8-DC5BB6DDF9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5284096"/>
      </p:ext>
    </p:extLst>
  </p:cSld>
  <p:clrMapOvr>
    <a:masterClrMapping/>
  </p:clrMapOvr>
  <p:transition spd="med" advTm="970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0" y="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713983" y="1039661"/>
            <a:ext cx="8066761" cy="5700973"/>
          </a:xfrm>
        </p:spPr>
        <p:txBody>
          <a:bodyPr/>
          <a:lstStyle/>
          <a:p>
            <a:pPr marL="0" indent="0">
              <a:buNone/>
            </a:pPr>
            <a:r>
              <a:rPr lang="it-IT" b="1" dirty="0">
                <a:latin typeface="Chalkboard" panose="03050602040202020205" pitchFamily="66" charset="77"/>
              </a:rPr>
              <a:t>L’ afflusso ARTERIOSO compete alle ARTERIE RETTALI (o EMORROIDARIE):</a:t>
            </a:r>
          </a:p>
          <a:p>
            <a:pPr>
              <a:buFontTx/>
              <a:buChar char="-"/>
            </a:pPr>
            <a:r>
              <a:rPr lang="it-IT" b="1" dirty="0">
                <a:latin typeface="Chalkboard" panose="03050602040202020205" pitchFamily="66" charset="77"/>
              </a:rPr>
              <a:t>SUPERIORE, dall’ Arteria MESENTERICA INFERIORE;</a:t>
            </a:r>
          </a:p>
          <a:p>
            <a:pPr>
              <a:buFontTx/>
              <a:buChar char="-"/>
            </a:pPr>
            <a:r>
              <a:rPr lang="it-IT" b="1" dirty="0">
                <a:latin typeface="Chalkboard" panose="03050602040202020205" pitchFamily="66" charset="77"/>
              </a:rPr>
              <a:t>MEDIA ed INFERIORE dall’ Arteria ILIACA INTERNA;</a:t>
            </a:r>
          </a:p>
          <a:p>
            <a:pPr>
              <a:buFontTx/>
              <a:buChar char="-"/>
            </a:pPr>
            <a:r>
              <a:rPr lang="it-IT" b="1" dirty="0">
                <a:latin typeface="Chalkboard" panose="03050602040202020205" pitchFamily="66" charset="77"/>
              </a:rPr>
              <a:t>ARTERIA SACRALE MEDIA</a:t>
            </a:r>
          </a:p>
          <a:p>
            <a:pPr marL="0" indent="0">
              <a:buNone/>
            </a:pPr>
            <a:r>
              <a:rPr lang="it-IT" b="1" dirty="0">
                <a:latin typeface="Chalkboard" panose="03050602040202020205" pitchFamily="66" charset="77"/>
              </a:rPr>
              <a:t>Il sangue refluo viene raccolto nei PLESSI RETTALI (EMORROIDARI) SUPERIORE (tributario della Vena MESENTERICA INFERIORE), MEDIO ed INFERIORE (tributari della VENA ILIACA INTERNA)</a:t>
            </a:r>
          </a:p>
        </p:txBody>
      </p:sp>
      <p:pic>
        <p:nvPicPr>
          <p:cNvPr id="4" name="Audio 3">
            <a:hlinkClick r:id="" action="ppaction://media"/>
            <a:extLst>
              <a:ext uri="{FF2B5EF4-FFF2-40B4-BE49-F238E27FC236}">
                <a16:creationId xmlns:a16="http://schemas.microsoft.com/office/drawing/2014/main" id="{F2D48850-4E12-BE45-8DD6-E045D5E108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16979043"/>
      </p:ext>
    </p:extLst>
  </p:cSld>
  <p:clrMapOvr>
    <a:masterClrMapping/>
  </p:clrMapOvr>
  <mc:AlternateContent xmlns:mc="http://schemas.openxmlformats.org/markup-compatibility/2006">
    <mc:Choice xmlns:p14="http://schemas.microsoft.com/office/powerpoint/2010/main" Requires="p14">
      <p:transition spd="slow" p14:dur="2000" advTm="2419"/>
    </mc:Choice>
    <mc:Fallback>
      <p:transition spd="slow" advTm="2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215097-744D-B345-A857-36A2661F4D34}"/>
              </a:ext>
            </a:extLst>
          </p:cNvPr>
          <p:cNvSpPr>
            <a:spLocks noGrp="1"/>
          </p:cNvSpPr>
          <p:nvPr>
            <p:ph type="title"/>
          </p:nvPr>
        </p:nvSpPr>
        <p:spPr>
          <a:xfrm>
            <a:off x="39510" y="128060"/>
            <a:ext cx="9064979" cy="1325563"/>
          </a:xfrm>
        </p:spPr>
        <p:txBody>
          <a:bodyPr>
            <a:normAutofit fontScale="90000"/>
          </a:bodyPr>
          <a:lstStyle/>
          <a:p>
            <a:pPr algn="ctr"/>
            <a:r>
              <a:rPr lang="it-IT" sz="3200" b="1" dirty="0">
                <a:latin typeface="Gurmukhi MN" panose="02020600050405020304" pitchFamily="18" charset="0"/>
                <a:cs typeface="Gurmukhi MN" panose="02020600050405020304" pitchFamily="18" charset="0"/>
              </a:rPr>
              <a:t>ASPETTI GENERALI di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STRUTTURA DELL’ INTESTINO (Tenue e Crasso)</a:t>
            </a:r>
          </a:p>
        </p:txBody>
      </p:sp>
      <p:sp>
        <p:nvSpPr>
          <p:cNvPr id="3" name="Segnaposto contenuto 2">
            <a:extLst>
              <a:ext uri="{FF2B5EF4-FFF2-40B4-BE49-F238E27FC236}">
                <a16:creationId xmlns:a16="http://schemas.microsoft.com/office/drawing/2014/main" id="{046F53D4-B74E-BE4C-8117-F768FAF2A040}"/>
              </a:ext>
            </a:extLst>
          </p:cNvPr>
          <p:cNvSpPr>
            <a:spLocks noGrp="1"/>
          </p:cNvSpPr>
          <p:nvPr>
            <p:ph idx="1"/>
          </p:nvPr>
        </p:nvSpPr>
        <p:spPr>
          <a:xfrm>
            <a:off x="423332" y="1363310"/>
            <a:ext cx="8325558" cy="5404377"/>
          </a:xfrm>
        </p:spPr>
        <p:txBody>
          <a:bodyPr>
            <a:normAutofit lnSpcReduction="10000"/>
          </a:bodyPr>
          <a:lstStyle/>
          <a:p>
            <a:pPr marL="0" indent="0">
              <a:buNone/>
            </a:pPr>
            <a:r>
              <a:rPr lang="it-IT" b="1" dirty="0">
                <a:latin typeface="Chalkboard SE" panose="03050602040202020205" pitchFamily="66" charset="77"/>
              </a:rPr>
              <a:t>Sia nel TENUE, sia nel CRASSO, l’ Epitelio di Rivestimento si approfonda nella Lamina Propria, andando a formare le GHIANDOLE INTESTINALI (Cripte di </a:t>
            </a:r>
            <a:r>
              <a:rPr lang="it-IT" b="1" dirty="0" err="1">
                <a:latin typeface="Chalkboard SE" panose="03050602040202020205" pitchFamily="66" charset="77"/>
              </a:rPr>
              <a:t>Lieberkühn</a:t>
            </a:r>
            <a:r>
              <a:rPr lang="it-IT" b="1" dirty="0">
                <a:latin typeface="Chalkboard SE" panose="03050602040202020205" pitchFamily="66" charset="77"/>
              </a:rPr>
              <a:t>, Tubulari Semplici).</a:t>
            </a:r>
          </a:p>
          <a:p>
            <a:pPr marL="0" indent="0">
              <a:buNone/>
            </a:pPr>
            <a:r>
              <a:rPr lang="it-IT" b="1" dirty="0">
                <a:latin typeface="Chalkboard SE" panose="03050602040202020205" pitchFamily="66" charset="77"/>
              </a:rPr>
              <a:t>Solamente nell’ INTESTINO TENUE (sia nel DUODENO, sia nel TENUE MESENTERIALE), la LAMINA PROPRIA della TONACA MUCOSA determina delle caratteristiche estroflessioni («a dito di guanto») nel lume intestinale, definite VILLI INTESTINALI, che sono morfo-funzionalmente peculiari nei processi di Assorbimento, incrementando la superficie utile per tale funzione.</a:t>
            </a:r>
          </a:p>
        </p:txBody>
      </p:sp>
      <p:pic>
        <p:nvPicPr>
          <p:cNvPr id="4" name="Audio 3">
            <a:hlinkClick r:id="" action="ppaction://media"/>
            <a:extLst>
              <a:ext uri="{FF2B5EF4-FFF2-40B4-BE49-F238E27FC236}">
                <a16:creationId xmlns:a16="http://schemas.microsoft.com/office/drawing/2014/main" id="{D9FC7154-0C64-C542-AE55-EEFD8F5778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14688671"/>
      </p:ext>
    </p:extLst>
  </p:cSld>
  <p:clrMapOvr>
    <a:masterClrMapping/>
  </p:clrMapOvr>
  <mc:AlternateContent xmlns:mc="http://schemas.openxmlformats.org/markup-compatibility/2006">
    <mc:Choice xmlns:p14="http://schemas.microsoft.com/office/powerpoint/2010/main" Requires="p14">
      <p:transition spd="slow" p14:dur="2000" advTm="9208"/>
    </mc:Choice>
    <mc:Fallback>
      <p:transition spd="slow" advTm="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
          <p:cNvSpPr>
            <a:spLocks noGrp="1" noChangeArrowheads="1"/>
          </p:cNvSpPr>
          <p:nvPr>
            <p:ph type="title"/>
          </p:nvPr>
        </p:nvSpPr>
        <p:spPr>
          <a:xfrm>
            <a:off x="64500" y="125260"/>
            <a:ext cx="8945628"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 RETTO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VASI RETTALI (EMORROIDARI)</a:t>
            </a:r>
          </a:p>
        </p:txBody>
      </p:sp>
      <p:pic>
        <p:nvPicPr>
          <p:cNvPr id="21913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77" t="6342" b="4868"/>
          <a:stretch/>
        </p:blipFill>
        <p:spPr bwMode="auto">
          <a:xfrm>
            <a:off x="64500" y="1478071"/>
            <a:ext cx="9054526" cy="50417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C7F58F3-9320-5842-BC48-7BA36F0220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73419678"/>
      </p:ext>
    </p:extLst>
  </p:cSld>
  <p:clrMapOvr>
    <a:masterClrMapping/>
  </p:clrMapOvr>
  <p:transition spd="med" advTm="993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DBA34C-0A5F-EB4B-802C-29865019F8AF}"/>
              </a:ext>
            </a:extLst>
          </p:cNvPr>
          <p:cNvSpPr>
            <a:spLocks noGrp="1"/>
          </p:cNvSpPr>
          <p:nvPr>
            <p:ph type="title"/>
          </p:nvPr>
        </p:nvSpPr>
        <p:spPr>
          <a:xfrm>
            <a:off x="-12526" y="187891"/>
            <a:ext cx="9144000" cy="1039660"/>
          </a:xfrm>
        </p:spPr>
        <p:txBody>
          <a:bodyPr>
            <a:normAutofit/>
          </a:bodyPr>
          <a:lstStyle/>
          <a:p>
            <a:pPr algn="ctr"/>
            <a:r>
              <a:rPr lang="it-IT" sz="3200" b="1" dirty="0">
                <a:latin typeface="Gurmukhi MN" panose="02020600050405020304" pitchFamily="18" charset="0"/>
                <a:cs typeface="Gurmukhi MN" panose="02020600050405020304" pitchFamily="18" charset="0"/>
              </a:rPr>
              <a:t>INTESTINO  RETTO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CC572043-0FBE-BE40-B12E-80B1324D7DC8}"/>
              </a:ext>
            </a:extLst>
          </p:cNvPr>
          <p:cNvSpPr>
            <a:spLocks noGrp="1"/>
          </p:cNvSpPr>
          <p:nvPr>
            <p:ph idx="1"/>
          </p:nvPr>
        </p:nvSpPr>
        <p:spPr>
          <a:xfrm>
            <a:off x="663879" y="1390389"/>
            <a:ext cx="8066761" cy="5700973"/>
          </a:xfrm>
        </p:spPr>
        <p:txBody>
          <a:bodyPr/>
          <a:lstStyle/>
          <a:p>
            <a:pPr marL="0" indent="0">
              <a:buNone/>
            </a:pPr>
            <a:r>
              <a:rPr lang="it-IT" b="1" dirty="0">
                <a:latin typeface="Chalkboard" panose="03050602040202020205" pitchFamily="66" charset="77"/>
              </a:rPr>
              <a:t>Pertanto, il sangue refluo che confluisce nella Vena Mesenterica Inferiore afferisce al CIRCOLO PORTALE EPATICO, il rimanente affluisce nel Circuito Venoso della Vena Iliaca Interna e da qui nella Vena Cava Inferiore.</a:t>
            </a:r>
          </a:p>
          <a:p>
            <a:pPr marL="0" indent="0">
              <a:buNone/>
            </a:pPr>
            <a:r>
              <a:rPr lang="it-IT" b="1" dirty="0">
                <a:latin typeface="Chalkboard" panose="03050602040202020205" pitchFamily="66" charset="77"/>
              </a:rPr>
              <a:t>Una quantità minore di sangue refluo va nel circolo venoso del PLESSO VENOSO SACRALE</a:t>
            </a:r>
          </a:p>
          <a:p>
            <a:pPr marL="0" indent="0">
              <a:buNone/>
            </a:pPr>
            <a:r>
              <a:rPr lang="it-IT" b="1" dirty="0">
                <a:latin typeface="Chalkboard" panose="03050602040202020205" pitchFamily="66" charset="77"/>
              </a:rPr>
              <a:t>Il Drenaggio LINFATICO afferisce ai LINFONODI MESOCOLICI, INGUINALI ed ILIACI INTERNI (o IPOGASTRICI)</a:t>
            </a:r>
          </a:p>
          <a:p>
            <a:pPr marL="0" indent="0">
              <a:buNone/>
            </a:pPr>
            <a:endParaRPr lang="it-IT" b="1" dirty="0">
              <a:latin typeface="Chalkboard" panose="03050602040202020205" pitchFamily="66" charset="77"/>
            </a:endParaRPr>
          </a:p>
        </p:txBody>
      </p:sp>
      <p:pic>
        <p:nvPicPr>
          <p:cNvPr id="4" name="Audio 3">
            <a:hlinkClick r:id="" action="ppaction://media"/>
            <a:extLst>
              <a:ext uri="{FF2B5EF4-FFF2-40B4-BE49-F238E27FC236}">
                <a16:creationId xmlns:a16="http://schemas.microsoft.com/office/drawing/2014/main" id="{60F4B8CC-5EAB-084B-95DE-0209742968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18959571"/>
      </p:ext>
    </p:extLst>
  </p:cSld>
  <p:clrMapOvr>
    <a:masterClrMapping/>
  </p:clrMapOvr>
  <mc:AlternateContent xmlns:mc="http://schemas.openxmlformats.org/markup-compatibility/2006">
    <mc:Choice xmlns:p14="http://schemas.microsoft.com/office/powerpoint/2010/main" Requires="p14">
      <p:transition spd="slow" p14:dur="2000" advTm="6446"/>
    </mc:Choice>
    <mc:Fallback>
      <p:transition spd="slow" advTm="6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200416" y="271658"/>
            <a:ext cx="8730642" cy="6286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INTESTINO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VILLI, PIEGHE e GHIANDOLE</a:t>
            </a:r>
          </a:p>
        </p:txBody>
      </p:sp>
      <p:pic>
        <p:nvPicPr>
          <p:cNvPr id="165891" name="Picture 2"/>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1143000" y="1916907"/>
            <a:ext cx="6858000" cy="3645694"/>
          </a:xfrm>
          <a:prstGeom prst="rect">
            <a:avLst/>
          </a:prstGeom>
          <a:noFill/>
          <a:ln>
            <a:noFill/>
          </a:ln>
          <a:effectLst/>
          <a:extLst>
            <a:ext uri="{909E8E84-426E-40DD-AFC4-6F175D3DCCD1}">
              <a14:hiddenFill xmlns:a14="http://schemas.microsoft.com/office/drawing/2010/main">
                <a:blipFill dpi="0" rotWithShape="0">
                  <a:blip>
                    <a:lum contrast="18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2" name="Text Box 3"/>
          <p:cNvSpPr txBox="1">
            <a:spLocks noChangeArrowheads="1"/>
          </p:cNvSpPr>
          <p:nvPr/>
        </p:nvSpPr>
        <p:spPr bwMode="auto">
          <a:xfrm>
            <a:off x="1143001" y="5103019"/>
            <a:ext cx="998935" cy="20938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spcBef>
                <a:spcPts val="563"/>
              </a:spcBef>
              <a:buClrTx/>
            </a:pPr>
            <a:r>
              <a:rPr lang="it-IT" altLang="it-IT" sz="900">
                <a:solidFill>
                  <a:srgbClr val="000099"/>
                </a:solidFill>
                <a:latin typeface="Arial Black" panose="020B0A04020102020204" pitchFamily="34" charset="0"/>
              </a:rPr>
              <a:t>T. esterna</a:t>
            </a:r>
          </a:p>
        </p:txBody>
      </p:sp>
      <p:sp>
        <p:nvSpPr>
          <p:cNvPr id="165893" name="Line 4"/>
          <p:cNvSpPr>
            <a:spLocks noChangeShapeType="1"/>
          </p:cNvSpPr>
          <p:nvPr/>
        </p:nvSpPr>
        <p:spPr bwMode="auto">
          <a:xfrm>
            <a:off x="1925241" y="5264944"/>
            <a:ext cx="432197" cy="1191"/>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4" name="Rectangle 5"/>
          <p:cNvSpPr>
            <a:spLocks noChangeArrowheads="1"/>
          </p:cNvSpPr>
          <p:nvPr/>
        </p:nvSpPr>
        <p:spPr bwMode="auto">
          <a:xfrm>
            <a:off x="1143000" y="1916906"/>
            <a:ext cx="4887516" cy="3671888"/>
          </a:xfrm>
          <a:prstGeom prst="rect">
            <a:avLst/>
          </a:prstGeom>
          <a:noFill/>
          <a:ln w="38160" cap="sq">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sz="1350"/>
          </a:p>
        </p:txBody>
      </p:sp>
      <p:sp>
        <p:nvSpPr>
          <p:cNvPr id="165895" name="Line 6"/>
          <p:cNvSpPr>
            <a:spLocks noChangeShapeType="1"/>
          </p:cNvSpPr>
          <p:nvPr/>
        </p:nvSpPr>
        <p:spPr bwMode="auto">
          <a:xfrm>
            <a:off x="3977880" y="1970485"/>
            <a:ext cx="1190" cy="3618309"/>
          </a:xfrm>
          <a:prstGeom prst="line">
            <a:avLst/>
          </a:prstGeom>
          <a:noFill/>
          <a:ln w="28440" cap="sq">
            <a:solidFill>
              <a:srgbClr val="0000CC"/>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6" name="Text Box 7"/>
          <p:cNvSpPr txBox="1">
            <a:spLocks noChangeArrowheads="1"/>
          </p:cNvSpPr>
          <p:nvPr/>
        </p:nvSpPr>
        <p:spPr bwMode="auto">
          <a:xfrm>
            <a:off x="1980011" y="5663805"/>
            <a:ext cx="1431545"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800" dirty="0">
                <a:solidFill>
                  <a:schemeClr val="tx1">
                    <a:lumMod val="95000"/>
                    <a:lumOff val="5000"/>
                  </a:schemeClr>
                </a:solidFill>
                <a:latin typeface="Arial Black" panose="020B0A04020102020204" pitchFamily="34" charset="0"/>
              </a:rPr>
              <a:t>DUODENO</a:t>
            </a:r>
          </a:p>
        </p:txBody>
      </p:sp>
      <p:sp>
        <p:nvSpPr>
          <p:cNvPr id="165897" name="Line 8"/>
          <p:cNvSpPr>
            <a:spLocks noChangeShapeType="1"/>
          </p:cNvSpPr>
          <p:nvPr/>
        </p:nvSpPr>
        <p:spPr bwMode="auto">
          <a:xfrm>
            <a:off x="3977880" y="5588795"/>
            <a:ext cx="1190" cy="411956"/>
          </a:xfrm>
          <a:prstGeom prst="line">
            <a:avLst/>
          </a:prstGeom>
          <a:noFill/>
          <a:ln w="38160" cap="sq">
            <a:solidFill>
              <a:srgbClr val="FFFFFF"/>
            </a:solidFill>
            <a:prstDash val="lg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sp>
        <p:nvSpPr>
          <p:cNvPr id="165898" name="Text Box 9"/>
          <p:cNvSpPr txBox="1">
            <a:spLocks noChangeArrowheads="1"/>
          </p:cNvSpPr>
          <p:nvPr/>
        </p:nvSpPr>
        <p:spPr bwMode="auto">
          <a:xfrm>
            <a:off x="4086226" y="5699522"/>
            <a:ext cx="1816265" cy="301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1500" dirty="0">
                <a:solidFill>
                  <a:schemeClr val="tx1">
                    <a:lumMod val="95000"/>
                    <a:lumOff val="5000"/>
                  </a:schemeClr>
                </a:solidFill>
                <a:latin typeface="Arial Black" panose="020B0A04020102020204" pitchFamily="34" charset="0"/>
              </a:rPr>
              <a:t>MESENTERIALE</a:t>
            </a:r>
          </a:p>
        </p:txBody>
      </p:sp>
      <p:sp>
        <p:nvSpPr>
          <p:cNvPr id="165899" name="Line 10"/>
          <p:cNvSpPr>
            <a:spLocks noChangeShapeType="1"/>
          </p:cNvSpPr>
          <p:nvPr/>
        </p:nvSpPr>
        <p:spPr bwMode="auto">
          <a:xfrm>
            <a:off x="6030517" y="5588795"/>
            <a:ext cx="1190" cy="411956"/>
          </a:xfrm>
          <a:prstGeom prst="line">
            <a:avLst/>
          </a:prstGeom>
          <a:noFill/>
          <a:ln w="3816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sz="1350"/>
          </a:p>
        </p:txBody>
      </p:sp>
      <p:pic>
        <p:nvPicPr>
          <p:cNvPr id="2" name="Audio 1">
            <a:hlinkClick r:id="" action="ppaction://media"/>
            <a:extLst>
              <a:ext uri="{FF2B5EF4-FFF2-40B4-BE49-F238E27FC236}">
                <a16:creationId xmlns:a16="http://schemas.microsoft.com/office/drawing/2014/main" id="{E62FD0B9-3CC5-6C44-A636-B1F0C15C14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69004213"/>
      </p:ext>
    </p:extLst>
  </p:cSld>
  <p:clrMapOvr>
    <a:masterClrMapping/>
  </p:clrMapOvr>
  <p:transition spd="med" advTm="2038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0" y="243840"/>
            <a:ext cx="9144000" cy="857250"/>
          </a:xfrm>
        </p:spPr>
        <p:txBody>
          <a:bodyPr>
            <a:noAutofit/>
          </a:bodyPr>
          <a:lstStyle/>
          <a:p>
            <a:pPr algn="ct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DUODENO e TENUE MESENTERIALE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MICROSCOPICA</a:t>
            </a:r>
          </a:p>
        </p:txBody>
      </p:sp>
      <p:sp>
        <p:nvSpPr>
          <p:cNvPr id="88066" name="Rectangle 2"/>
          <p:cNvSpPr>
            <a:spLocks noGrp="1" noChangeArrowheads="1"/>
          </p:cNvSpPr>
          <p:nvPr>
            <p:ph idx="1"/>
          </p:nvPr>
        </p:nvSpPr>
        <p:spPr>
          <a:xfrm>
            <a:off x="203200" y="1202268"/>
            <a:ext cx="8737600" cy="5655732"/>
          </a:xfrm>
        </p:spPr>
        <p:txBody>
          <a:bodyPr rtlCol="0">
            <a:normAutofit fontScale="92500" lnSpcReduction="20000"/>
          </a:bodyPr>
          <a:lstStyle/>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Il Lume è rivestito da una TONACA MUCOSA che si solleva in VILLI provvisti di Epitelio CILINDRICO MONOSTRATIFICATO con Orletto a Spazzola di Microvilli.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Le CELLULE EPITELIALI PRESENTANO MICROVILLI APICALI.</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Nella LAMINA PROPRIA si approfondano le GHIANDOLE INTESTINALI. Nell’ ILEO vi sono ben evidenti le PLACCHE LINFOIDI di PEYER. </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TONACA SOTTOMUCOSA di TESSUTO CONNETTIVO presenta VASI SANGUIFERI e LINFATICI e con il PLESSO del SNA SOTTOMUCOSO di MEISSNER.</a:t>
            </a:r>
          </a:p>
          <a:p>
            <a:pPr marL="0" indent="0">
              <a:spcBef>
                <a:spcPts val="525"/>
              </a:spcBef>
              <a:buClr>
                <a:srgbClr val="FFFF00"/>
              </a:buClr>
              <a:buNone/>
              <a:tabLst>
                <a:tab pos="254794" algn="l"/>
                <a:tab pos="333375" algn="l"/>
                <a:tab pos="670322" algn="l"/>
                <a:tab pos="1007269" algn="l"/>
                <a:tab pos="1344216" algn="l"/>
                <a:tab pos="1681163" algn="l"/>
                <a:tab pos="2018110" algn="l"/>
                <a:tab pos="2355056" algn="l"/>
                <a:tab pos="2692004" algn="l"/>
                <a:tab pos="3028950" algn="l"/>
                <a:tab pos="3365897" algn="l"/>
                <a:tab pos="3702844" algn="l"/>
                <a:tab pos="4039791" algn="l"/>
                <a:tab pos="4376738" algn="l"/>
                <a:tab pos="4713685" algn="l"/>
                <a:tab pos="5050631" algn="l"/>
                <a:tab pos="5387579" algn="l"/>
                <a:tab pos="5724525" algn="l"/>
                <a:tab pos="6061472" algn="l"/>
                <a:tab pos="6398419" algn="l"/>
                <a:tab pos="6735366" algn="l"/>
              </a:tabLst>
              <a:defRPr/>
            </a:pPr>
            <a:r>
              <a:rPr lang="it-IT" altLang="it-IT" b="1" dirty="0">
                <a:latin typeface="Copperplate" panose="02000504000000020004" pitchFamily="2" charset="77"/>
              </a:rPr>
              <a:t>Nel DUODENO vi si riconoscono le GHIANDOLE DUODENALI di BRUNNER (Tubulari Ramificate a SECREZIONE MUCOIDE, ossia MUCO NEUTRO per garantire PROTEZIONE dall’ AMBIENTE ACIDO provocato dal BOLO proveniente dallo Stomaco).</a:t>
            </a:r>
          </a:p>
        </p:txBody>
      </p:sp>
      <p:pic>
        <p:nvPicPr>
          <p:cNvPr id="2" name="Audio 1">
            <a:hlinkClick r:id="" action="ppaction://media"/>
            <a:extLst>
              <a:ext uri="{FF2B5EF4-FFF2-40B4-BE49-F238E27FC236}">
                <a16:creationId xmlns:a16="http://schemas.microsoft.com/office/drawing/2014/main" id="{58DE00B3-BB84-304C-9253-2EF35E8E91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44372304"/>
      </p:ext>
    </p:extLst>
  </p:cSld>
  <p:clrMapOvr>
    <a:masterClrMapping/>
  </p:clrMapOvr>
  <p:transition spd="med" advTm="69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1">
            <a:extLst>
              <a:ext uri="{FF2B5EF4-FFF2-40B4-BE49-F238E27FC236}">
                <a16:creationId xmlns:a16="http://schemas.microsoft.com/office/drawing/2014/main" id="{0423662C-6192-E641-9E7C-EA03F89EDC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241300"/>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a:extLst>
              <a:ext uri="{FF2B5EF4-FFF2-40B4-BE49-F238E27FC236}">
                <a16:creationId xmlns:a16="http://schemas.microsoft.com/office/drawing/2014/main" id="{D95DC4FF-1EF0-5841-B4A3-B41BB9F53F8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188" y="252589"/>
            <a:ext cx="74136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29510478-FB4D-D348-9B77-210D5D216984}"/>
              </a:ext>
            </a:extLst>
          </p:cNvPr>
          <p:cNvPicPr>
            <a:picLocks noChangeAspect="1" noChangeArrowheads="1"/>
          </p:cNvPicPr>
          <p:nvPr/>
        </p:nvPicPr>
        <p:blipFill rotWithShape="1">
          <a:blip r:embed="rId5">
            <a:lum bright="-18000" contrast="42000"/>
            <a:extLst>
              <a:ext uri="{28A0092B-C50C-407E-A947-70E740481C1C}">
                <a14:useLocalDpi xmlns:a14="http://schemas.microsoft.com/office/drawing/2010/main" val="0"/>
              </a:ext>
            </a:extLst>
          </a:blip>
          <a:srcRect r="35106" b="61225"/>
          <a:stretch/>
        </p:blipFill>
        <p:spPr bwMode="auto">
          <a:xfrm>
            <a:off x="541868" y="3624054"/>
            <a:ext cx="3309876" cy="2347768"/>
          </a:xfrm>
          <a:prstGeom prst="rect">
            <a:avLst/>
          </a:prstGeom>
          <a:noFill/>
          <a:ln>
            <a:noFill/>
          </a:ln>
          <a:effectLst/>
          <a:extLst>
            <a:ext uri="{909E8E84-426E-40DD-AFC4-6F175D3DCCD1}">
              <a14:hiddenFill xmlns:a14="http://schemas.microsoft.com/office/drawing/2010/main">
                <a:blipFill dpi="0" rotWithShape="0">
                  <a:blip>
                    <a:lum bright="-18000" contrast="4200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0682BC8F-4A04-0E4E-9F55-BB0FD6696E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94607991"/>
      </p:ext>
    </p:extLst>
  </p:cSld>
  <p:clrMapOvr>
    <a:masterClrMapping/>
  </p:clrMapOvr>
  <mc:AlternateContent xmlns:mc="http://schemas.openxmlformats.org/markup-compatibility/2006">
    <mc:Choice xmlns:p14="http://schemas.microsoft.com/office/powerpoint/2010/main" Requires="p14">
      <p:transition spd="slow" p14:dur="2000" advTm="2515"/>
    </mc:Choice>
    <mc:Fallback>
      <p:transition spd="slow" advTm="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a:extLst>
              <a:ext uri="{FF2B5EF4-FFF2-40B4-BE49-F238E27FC236}">
                <a16:creationId xmlns:a16="http://schemas.microsoft.com/office/drawing/2014/main" id="{DBCDE54B-E441-4F4B-8220-4FCC0AE24C8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42156" t="7845" b="11840"/>
          <a:stretch/>
        </p:blipFill>
        <p:spPr bwMode="auto">
          <a:xfrm>
            <a:off x="1816274" y="0"/>
            <a:ext cx="57914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5E68A844-10FD-044A-881F-FB401009E5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09841302"/>
      </p:ext>
    </p:extLst>
  </p:cSld>
  <p:clrMapOvr>
    <a:masterClrMapping/>
  </p:clrMapOvr>
  <mc:AlternateContent xmlns:mc="http://schemas.openxmlformats.org/markup-compatibility/2006">
    <mc:Choice xmlns:p14="http://schemas.microsoft.com/office/powerpoint/2010/main" Requires="p14">
      <p:transition spd="slow" p14:dur="2000" advTm="57598"/>
    </mc:Choice>
    <mc:Fallback>
      <p:transition spd="slow" advTm="57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8767</TotalTime>
  <Words>1802</Words>
  <Application>Microsoft Macintosh PowerPoint</Application>
  <PresentationFormat>Presentazione su schermo (4:3)</PresentationFormat>
  <Paragraphs>179</Paragraphs>
  <Slides>51</Slides>
  <Notes>28</Notes>
  <HiddenSlides>0</HiddenSlides>
  <MMClips>50</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51</vt:i4>
      </vt:variant>
    </vt:vector>
  </HeadingPairs>
  <TitlesOfParts>
    <vt:vector size="66" baseType="lpstr">
      <vt:lpstr>ＭＳ Ｐゴシック</vt:lpstr>
      <vt:lpstr>SimSun</vt:lpstr>
      <vt:lpstr>Arial</vt:lpstr>
      <vt:lpstr>Arial Black</vt:lpstr>
      <vt:lpstr>Calibri</vt:lpstr>
      <vt:lpstr>Calibri Light</vt:lpstr>
      <vt:lpstr>Chalkboard</vt:lpstr>
      <vt:lpstr>Chalkboard SE</vt:lpstr>
      <vt:lpstr>Comic Sans MS</vt:lpstr>
      <vt:lpstr>Copperplate</vt:lpstr>
      <vt:lpstr>Copperplate Gothic Bold</vt:lpstr>
      <vt:lpstr>Gurmukhi MN</vt:lpstr>
      <vt:lpstr>Times New Roman</vt:lpstr>
      <vt:lpstr>Wingdings</vt:lpstr>
      <vt:lpstr>Tema di Office</vt:lpstr>
      <vt:lpstr>STRUTTURA DELL’ INTESTINO</vt:lpstr>
      <vt:lpstr>Presentazione standard di PowerPoint</vt:lpstr>
      <vt:lpstr>ASPETTI GENERALI di  STRUTTURA DELL’ INTESTINO (Tenue e Crasso)</vt:lpstr>
      <vt:lpstr>Presentazione standard di PowerPoint</vt:lpstr>
      <vt:lpstr>ASPETTI GENERALI di  STRUTTURA DELL’ INTESTINO (Tenue e Crasso)</vt:lpstr>
      <vt:lpstr>INTESTINO VILLI, PIEGHE e GHIANDOLE</vt:lpstr>
      <vt:lpstr>DUODENO e TENUE MESENTERIALE STRUTTURA MICROSCOPICA</vt:lpstr>
      <vt:lpstr>Presentazione standard di PowerPoint</vt:lpstr>
      <vt:lpstr>Presentazione standard di PowerPoint</vt:lpstr>
      <vt:lpstr>VILLI DELL’ INTESTINO TENUE</vt:lpstr>
      <vt:lpstr>Presentazione standard di PowerPoint</vt:lpstr>
      <vt:lpstr>DUODENO e TENUE MESENTERIALE STRUTTURA MICROSCOPICA</vt:lpstr>
      <vt:lpstr>Presentazione standard di PowerPoint</vt:lpstr>
      <vt:lpstr>GHIANDOLE  INTESTINALI del TENUE</vt:lpstr>
      <vt:lpstr>DUODENO</vt:lpstr>
      <vt:lpstr>DIGIUNO</vt:lpstr>
      <vt:lpstr>INTESTINO  CRASSO</vt:lpstr>
      <vt:lpstr>INTESTINO  CRASSO </vt:lpstr>
      <vt:lpstr>INTESTINO  CRASSO</vt:lpstr>
      <vt:lpstr>INTESTINO  CRASSO </vt:lpstr>
      <vt:lpstr>INTESTINO CRASSO: CARATTERI GENERALI</vt:lpstr>
      <vt:lpstr>INTESTINO CECO e APPENDICE CECALE</vt:lpstr>
      <vt:lpstr>Presentazione standard di PowerPoint</vt:lpstr>
      <vt:lpstr>INTESTINO CECO e APPENDICE CECALE</vt:lpstr>
      <vt:lpstr>Presentazione standard di PowerPoint</vt:lpstr>
      <vt:lpstr>INTESTINO CECO e APPENDICE CECALE PRINCIPALI RAPPORTI e CONFORMAZIONE INTERNA</vt:lpstr>
      <vt:lpstr>INTESTINO  CECO VASCOLARIZZAZIONE</vt:lpstr>
      <vt:lpstr>INTESTINO  CRASSO </vt:lpstr>
      <vt:lpstr>COLON  ASCENDENTE</vt:lpstr>
      <vt:lpstr>INTESTINO  CRASSO </vt:lpstr>
      <vt:lpstr>COLON  TRASVERSO</vt:lpstr>
      <vt:lpstr>INTESTINO  CRASSO </vt:lpstr>
      <vt:lpstr>COLON  DISCENDENTE</vt:lpstr>
      <vt:lpstr>INTESTINO  CRASSO </vt:lpstr>
      <vt:lpstr>COLON  SIGMOIDEO (SIGMA, COLON ILEOPELVICO)</vt:lpstr>
      <vt:lpstr>C O L O N VASCOLARIZZAZIONE</vt:lpstr>
      <vt:lpstr>Presentazione standard di PowerPoint</vt:lpstr>
      <vt:lpstr>Presentazione standard di PowerPoint</vt:lpstr>
      <vt:lpstr>C O L O N STRUTTURA MICROSCOPICA</vt:lpstr>
      <vt:lpstr>Presentazione standard di PowerPoint</vt:lpstr>
      <vt:lpstr>GHIANDOLE  INTESTINALI del CRASSO</vt:lpstr>
      <vt:lpstr>Presentazione standard di PowerPoint</vt:lpstr>
      <vt:lpstr>INTESTINO  RETTO</vt:lpstr>
      <vt:lpstr>INTESTINO RETTO</vt:lpstr>
      <vt:lpstr>INTESTINO  RETTO</vt:lpstr>
      <vt:lpstr>Presentazione standard di PowerPoint</vt:lpstr>
      <vt:lpstr>Presentazione standard di PowerPoint</vt:lpstr>
      <vt:lpstr>INTESTINO RETTO VASI RETTALI (EMORROIDARI)</vt:lpstr>
      <vt:lpstr>INTESTINO  RETTO VASCOLARIZZAZIONE</vt:lpstr>
      <vt:lpstr>INTESTINO RETTO VASI RETTALI (EMORROIDARI)</vt:lpstr>
      <vt:lpstr>INTESTINO  RETTO VASCOLARIZZAZIONE</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Utente di Microsoft Office</cp:lastModifiedBy>
  <cp:revision>235</cp:revision>
  <cp:lastPrinted>2020-02-28T14:47:44Z</cp:lastPrinted>
  <dcterms:created xsi:type="dcterms:W3CDTF">2019-04-03T05:24:52Z</dcterms:created>
  <dcterms:modified xsi:type="dcterms:W3CDTF">2020-05-15T19:34:57Z</dcterms:modified>
</cp:coreProperties>
</file>