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736" r:id="rId2"/>
    <p:sldId id="757" r:id="rId3"/>
    <p:sldId id="738" r:id="rId4"/>
    <p:sldId id="663" r:id="rId5"/>
    <p:sldId id="739" r:id="rId6"/>
    <p:sldId id="740" r:id="rId7"/>
    <p:sldId id="741" r:id="rId8"/>
    <p:sldId id="742" r:id="rId9"/>
    <p:sldId id="743" r:id="rId10"/>
    <p:sldId id="758" r:id="rId11"/>
    <p:sldId id="745" r:id="rId12"/>
    <p:sldId id="746" r:id="rId13"/>
    <p:sldId id="748" r:id="rId14"/>
    <p:sldId id="749" r:id="rId15"/>
    <p:sldId id="756" r:id="rId16"/>
    <p:sldId id="750" r:id="rId17"/>
    <p:sldId id="752" r:id="rId18"/>
    <p:sldId id="760" r:id="rId19"/>
    <p:sldId id="759" r:id="rId20"/>
    <p:sldId id="754" r:id="rId21"/>
    <p:sldId id="755" r:id="rId22"/>
    <p:sldId id="611" r:id="rId23"/>
    <p:sldId id="612" r:id="rId24"/>
    <p:sldId id="613" r:id="rId25"/>
    <p:sldId id="614" r:id="rId26"/>
    <p:sldId id="615" r:id="rId27"/>
    <p:sldId id="617" r:id="rId28"/>
    <p:sldId id="619" r:id="rId29"/>
    <p:sldId id="620" r:id="rId30"/>
    <p:sldId id="621" r:id="rId31"/>
    <p:sldId id="618" r:id="rId32"/>
    <p:sldId id="623" r:id="rId33"/>
    <p:sldId id="624" r:id="rId34"/>
    <p:sldId id="635" r:id="rId35"/>
    <p:sldId id="626" r:id="rId36"/>
    <p:sldId id="627" r:id="rId37"/>
    <p:sldId id="628" r:id="rId38"/>
    <p:sldId id="629" r:id="rId39"/>
    <p:sldId id="638" r:id="rId40"/>
    <p:sldId id="639" r:id="rId41"/>
    <p:sldId id="640" r:id="rId42"/>
    <p:sldId id="636" r:id="rId43"/>
    <p:sldId id="637" r:id="rId44"/>
    <p:sldId id="633" r:id="rId45"/>
  </p:sldIdLst>
  <p:sldSz cx="9144000" cy="6858000" type="screen4x3"/>
  <p:notesSz cx="6669088" cy="97758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Beraldo" initials="C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66CC"/>
    <a:srgbClr val="FF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12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62AC5-E88C-4DFB-81DF-777B112EC53C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7CCEE-3ACE-4696-85C9-B237594DCC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8362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49736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37078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02EDE2-D13E-4C1A-AB51-2FF796AB556A}" type="slidenum">
              <a:rPr lang="it-IT" smtClean="0"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it-IT" smtClean="0">
              <a:latin typeface="Tahoma" pitchFamily="34" charset="0"/>
            </a:endParaRPr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0588" y="733425"/>
            <a:ext cx="4887912" cy="36671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  <p:extLst>
      <p:ext uri="{BB962C8B-B14F-4D97-AF65-F5344CB8AC3E}">
        <p14:creationId xmlns="" xmlns:p14="http://schemas.microsoft.com/office/powerpoint/2010/main" val="2566631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68157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CDFBF25-7602-4199-9BB0-35A49AA54AF7}" type="slidenum">
              <a:rPr lang="it-IT" smtClean="0"/>
              <a:pPr>
                <a:defRPr/>
              </a:pPr>
              <a:t>44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17303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37715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56376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76785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71888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21610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1110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7CCEE-3ACE-4696-85C9-B237594DCC68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37078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0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EF30272F-84D8-4D1A-A094-91B8BEE0029B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9690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E59FA-0AD7-4F1E-BE77-B5624EF62EF4}" type="datetimeFigureOut">
              <a:rPr lang="it-IT" smtClean="0"/>
              <a:pPr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4D51F-8C09-4FE4-8FA9-D689E8BE437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suredelbenessere.it/index.php?id=30" TargetMode="External"/><Relationship Id="rId13" Type="http://schemas.openxmlformats.org/officeDocument/2006/relationships/hyperlink" Target="http://www.misuredelbenessere.it/index.php?id=34" TargetMode="External"/><Relationship Id="rId3" Type="http://schemas.openxmlformats.org/officeDocument/2006/relationships/hyperlink" Target="http://www.misuredelbenessere.it/index.php?id=27" TargetMode="External"/><Relationship Id="rId7" Type="http://schemas.openxmlformats.org/officeDocument/2006/relationships/hyperlink" Target="http://www.misuredelbenessere.it/index.php?id=35" TargetMode="External"/><Relationship Id="rId12" Type="http://schemas.openxmlformats.org/officeDocument/2006/relationships/hyperlink" Target="http://www.misuredelbenessere.it/index.php?id=33" TargetMode="External"/><Relationship Id="rId2" Type="http://schemas.openxmlformats.org/officeDocument/2006/relationships/hyperlink" Target="http://www.misuredelbenessere.it/index.php?id=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suredelbenessere.it/index.php?id=29" TargetMode="External"/><Relationship Id="rId11" Type="http://schemas.openxmlformats.org/officeDocument/2006/relationships/hyperlink" Target="http://www.misuredelbenessere.it/index.php?id=24" TargetMode="External"/><Relationship Id="rId5" Type="http://schemas.openxmlformats.org/officeDocument/2006/relationships/hyperlink" Target="http://www.misuredelbenessere.it/index.php?id=26" TargetMode="External"/><Relationship Id="rId10" Type="http://schemas.openxmlformats.org/officeDocument/2006/relationships/hyperlink" Target="http://www.misuredelbenessere.it/index.php?id=32" TargetMode="External"/><Relationship Id="rId4" Type="http://schemas.openxmlformats.org/officeDocument/2006/relationships/hyperlink" Target="http://www.misuredelbenessere.it/index.php?id=28" TargetMode="External"/><Relationship Id="rId9" Type="http://schemas.openxmlformats.org/officeDocument/2006/relationships/hyperlink" Target="http://www.misuredelbenessere.it/index.php?id=3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r>
              <a:rPr lang="it-IT" dirty="0" smtClean="0"/>
              <a:t>	            </a:t>
            </a:r>
            <a:r>
              <a:rPr lang="it-IT" b="1" dirty="0" smtClean="0">
                <a:solidFill>
                  <a:srgbClr val="FFFF00"/>
                </a:solidFill>
              </a:rPr>
              <a:t>Seminario di Politica sociale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</a:t>
            </a:r>
            <a:r>
              <a:rPr lang="it-IT" dirty="0" smtClean="0">
                <a:solidFill>
                  <a:srgbClr val="FFC000"/>
                </a:solidFill>
              </a:rPr>
              <a:t>“ </a:t>
            </a:r>
            <a:r>
              <a:rPr lang="it-IT" b="1" i="1" dirty="0" smtClean="0">
                <a:solidFill>
                  <a:srgbClr val="FFC000"/>
                </a:solidFill>
              </a:rPr>
              <a:t>La pianificazione sociale: fasi, caratteristiche     	    metodologiche e aspetti valutativi</a:t>
            </a:r>
            <a:r>
              <a:rPr lang="it-IT" dirty="0" smtClean="0">
                <a:solidFill>
                  <a:srgbClr val="FFC000"/>
                </a:solidFill>
              </a:rPr>
              <a:t>”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Corso di laurea in Servizio Sociale  - Università di Trieste</a:t>
            </a:r>
          </a:p>
          <a:p>
            <a:pPr>
              <a:buNone/>
            </a:pPr>
            <a:r>
              <a:rPr lang="it-IT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Docente: Rosemary Serra                                Esperto: Carlo </a:t>
            </a:r>
            <a:r>
              <a:rPr lang="it-IT" sz="2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Beraldo</a:t>
            </a:r>
            <a:endParaRPr lang="it-IT" sz="20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it-IT" sz="20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it-IT" sz="20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it-IT" sz="18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A. A. 2019/2020                                                         Trieste, 15 maggio 2020</a:t>
            </a:r>
            <a:endParaRPr lang="it-IT" sz="1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66936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9512" y="0"/>
            <a:ext cx="8712968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tx2">
                    <a:satMod val="200000"/>
                  </a:schemeClr>
                </a:solidFill>
              </a:rPr>
              <a:t>Il </a:t>
            </a:r>
            <a:r>
              <a:rPr lang="it-IT" sz="2800" b="1" u="sng" dirty="0" smtClean="0">
                <a:solidFill>
                  <a:schemeClr val="tx2">
                    <a:satMod val="200000"/>
                  </a:schemeClr>
                </a:solidFill>
              </a:rPr>
              <a:t>PROCESSO</a:t>
            </a:r>
            <a:r>
              <a:rPr lang="it-IT" sz="2800" b="1" dirty="0" smtClean="0">
                <a:solidFill>
                  <a:schemeClr val="tx2">
                    <a:satMod val="200000"/>
                  </a:schemeClr>
                </a:solidFill>
              </a:rPr>
              <a:t> METODOLOGICO </a:t>
            </a:r>
          </a:p>
          <a:p>
            <a:pPr algn="ctr"/>
            <a:r>
              <a:rPr lang="it-IT" sz="2800" b="1" dirty="0" smtClean="0">
                <a:solidFill>
                  <a:schemeClr val="tx2">
                    <a:satMod val="200000"/>
                  </a:schemeClr>
                </a:solidFill>
              </a:rPr>
              <a:t>(per la realizzazione di un progetto o programma):</a:t>
            </a:r>
            <a:endParaRPr lang="it-IT" sz="2800" dirty="0"/>
          </a:p>
        </p:txBody>
      </p:sp>
      <p:sp>
        <p:nvSpPr>
          <p:cNvPr id="5" name="Rettangolo arrotondato 4"/>
          <p:cNvSpPr/>
          <p:nvPr/>
        </p:nvSpPr>
        <p:spPr>
          <a:xfrm>
            <a:off x="467544" y="1124744"/>
            <a:ext cx="7488832" cy="93610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200" b="1" dirty="0" smtClean="0">
                <a:solidFill>
                  <a:srgbClr val="FFFF00"/>
                </a:solidFill>
              </a:rPr>
              <a:t>Esame contenuti programmazione/pianificazione eventualmente esistenti riguardo alla problematica da affrontare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539552" y="2564904"/>
            <a:ext cx="7344816" cy="129614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Ideazione/Attivazione del progetto o programma</a:t>
            </a:r>
          </a:p>
          <a:p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Formulazione/Costruzione del progetto o programma</a:t>
            </a:r>
            <a:r>
              <a:rPr lang="it-IT" sz="22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</a:t>
            </a:r>
          </a:p>
          <a:p>
            <a:r>
              <a:rPr lang="it-IT" sz="22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(comprensiva  del periodo  e delle risorse ritenute necessarie</a:t>
            </a:r>
            <a:r>
              <a:rPr lang="it-IT" sz="1600" b="1" i="1" dirty="0" smtClean="0">
                <a:solidFill>
                  <a:srgbClr val="FFC000"/>
                </a:solidFill>
              </a:rPr>
              <a:t>)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611560" y="4581128"/>
            <a:ext cx="7272808" cy="1296144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Realizzazione del progetto o programma</a:t>
            </a:r>
          </a:p>
        </p:txBody>
      </p:sp>
      <p:sp>
        <p:nvSpPr>
          <p:cNvPr id="9" name="Freccia in giù 8"/>
          <p:cNvSpPr/>
          <p:nvPr/>
        </p:nvSpPr>
        <p:spPr>
          <a:xfrm>
            <a:off x="3851920" y="2060848"/>
            <a:ext cx="115212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3779912" y="3933056"/>
            <a:ext cx="108012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su 14"/>
          <p:cNvSpPr/>
          <p:nvPr/>
        </p:nvSpPr>
        <p:spPr>
          <a:xfrm>
            <a:off x="7236296" y="3933056"/>
            <a:ext cx="288032" cy="576064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su 15"/>
          <p:cNvSpPr/>
          <p:nvPr/>
        </p:nvSpPr>
        <p:spPr>
          <a:xfrm>
            <a:off x="7236296" y="1988840"/>
            <a:ext cx="288032" cy="504056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arrotondato 16"/>
          <p:cNvSpPr/>
          <p:nvPr/>
        </p:nvSpPr>
        <p:spPr>
          <a:xfrm>
            <a:off x="8244408" y="1124744"/>
            <a:ext cx="720080" cy="4752528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V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U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Z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</a:t>
            </a:r>
          </a:p>
          <a:p>
            <a:pPr algn="ctr"/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</a:t>
            </a:r>
          </a:p>
          <a:p>
            <a:pPr algn="ctr"/>
            <a:r>
              <a:rPr lang="it-IT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</a:t>
            </a:r>
            <a:endParaRPr lang="it-IT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Freccia a sinistra 17"/>
          <p:cNvSpPr/>
          <p:nvPr/>
        </p:nvSpPr>
        <p:spPr>
          <a:xfrm>
            <a:off x="7956376" y="1412776"/>
            <a:ext cx="288032" cy="432048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sinistra 18"/>
          <p:cNvSpPr/>
          <p:nvPr/>
        </p:nvSpPr>
        <p:spPr>
          <a:xfrm>
            <a:off x="7884368" y="2996952"/>
            <a:ext cx="360040" cy="432048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sinistra 19"/>
          <p:cNvSpPr/>
          <p:nvPr/>
        </p:nvSpPr>
        <p:spPr>
          <a:xfrm>
            <a:off x="7884368" y="4869160"/>
            <a:ext cx="288032" cy="504056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800" b="1" u="sng" dirty="0" smtClean="0"/>
              <a:t>Esame contenuti programmazione/pianificazione esistenti  relativamente alla problematica in esame 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784"/>
            <a:ext cx="9144000" cy="511256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endParaRPr lang="it-IT" sz="2800" b="1" dirty="0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it-IT" sz="2800" b="1" dirty="0" smtClean="0"/>
              <a:t>        </a:t>
            </a:r>
            <a:r>
              <a:rPr lang="it-IT" sz="28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Fase di esplorazione di quanto viene indicato dalla normativa, dalla pianificazione o programmazione (istituzionale/settoriale) in termini di obiettivi generali,  bisogni rilevati,  fondi stanziati e dedicati</a:t>
            </a:r>
            <a:r>
              <a:rPr lang="it-IT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endParaRPr lang="it-IT" sz="2800" b="1" dirty="0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it-IT" sz="2800" b="1" dirty="0" smtClean="0"/>
              <a:t>	</a:t>
            </a:r>
            <a:r>
              <a:rPr lang="it-IT" sz="28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Tale fase offre indicazioni di priorità e permette di definire le prime ipotesi di campo, prefigurando la possibilità di utilizzo di risorse (finanziarie e non).</a:t>
            </a:r>
          </a:p>
        </p:txBody>
      </p:sp>
      <p:sp>
        <p:nvSpPr>
          <p:cNvPr id="117764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38C662-85B4-473D-9D0F-33E9515E41DD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it-IT" sz="2800" b="1" u="sng" dirty="0" smtClean="0"/>
              <a:t>Ideazione/Attivazione del progetto o programma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lnSpcReduction="10000"/>
          </a:bodyPr>
          <a:lstStyle/>
          <a:p>
            <a:pPr marL="609600" indent="-6096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b="1" dirty="0" smtClean="0"/>
              <a:t>       </a:t>
            </a:r>
            <a:r>
              <a:rPr lang="it-IT" sz="2400" b="1" dirty="0" smtClean="0"/>
              <a:t>Questa fase del ciclo del progetto o programma contiene, due operazioni fondamentali: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it-IT" sz="28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lo studio (partecipato) del problema o del disagio, colti nel contesto sociale di riferimento, espresso in termini diagnostici - degli attori a vario titolo interessat</a:t>
            </a:r>
            <a:r>
              <a:rPr lang="it-IT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it-IT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(possibili strumenti: albero dei problemi; mappa degli </a:t>
            </a:r>
            <a:r>
              <a:rPr lang="it-IT" sz="28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stakeholder</a:t>
            </a:r>
            <a:r>
              <a:rPr lang="it-IT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);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it-IT" sz="2800" b="1" i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it-IT" sz="2800" b="1" i="1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la messa a punto (partecipata) degli obiettivi e dei risultati da raggiungere</a:t>
            </a:r>
            <a:r>
              <a:rPr lang="it-IT" sz="28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</a:t>
            </a:r>
            <a:r>
              <a:rPr lang="it-IT" sz="24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(possibile strumento: albero degli obiettivi).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i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609600" indent="-6096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b="1" dirty="0" smtClean="0"/>
              <a:t>        </a:t>
            </a:r>
            <a:r>
              <a:rPr lang="it-IT" sz="2800" b="1" dirty="0" smtClean="0">
                <a:solidFill>
                  <a:srgbClr val="FFFF00"/>
                </a:solidFill>
              </a:rPr>
              <a:t>La corretta esecuzione delle due operazioni definisce </a:t>
            </a:r>
          </a:p>
          <a:p>
            <a:pPr marL="609600" indent="-6096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b="1" dirty="0" smtClean="0">
                <a:solidFill>
                  <a:srgbClr val="FFFF00"/>
                </a:solidFill>
              </a:rPr>
              <a:t>le ragioni che sostengono </a:t>
            </a:r>
          </a:p>
          <a:p>
            <a:pPr marL="609600" indent="-6096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b="1" dirty="0" smtClean="0">
                <a:solidFill>
                  <a:srgbClr val="FFFF00"/>
                </a:solidFill>
              </a:rPr>
              <a:t>l’idea progettuale/</a:t>
            </a:r>
            <a:r>
              <a:rPr lang="it-IT" sz="2800" b="1" dirty="0" err="1" smtClean="0">
                <a:solidFill>
                  <a:srgbClr val="FFFF00"/>
                </a:solidFill>
              </a:rPr>
              <a:t>programmatoria</a:t>
            </a:r>
            <a:r>
              <a:rPr lang="it-IT" sz="2800" b="1" dirty="0" smtClean="0"/>
              <a:t>.</a:t>
            </a:r>
          </a:p>
        </p:txBody>
      </p:sp>
      <p:sp>
        <p:nvSpPr>
          <p:cNvPr id="118788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BCF8E8-F365-4214-8432-1A4BDD1E9E8C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t-IT" smtClean="0"/>
          </a:p>
        </p:txBody>
      </p:sp>
      <p:sp>
        <p:nvSpPr>
          <p:cNvPr id="5" name="Freccia in giù 4"/>
          <p:cNvSpPr/>
          <p:nvPr/>
        </p:nvSpPr>
        <p:spPr>
          <a:xfrm>
            <a:off x="2627784" y="5157192"/>
            <a:ext cx="338437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it-IT" sz="2800" b="1" u="sng" dirty="0" smtClean="0"/>
              <a:t>Fase di Formulazione/costruzione operativa  del progetto/programma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0" y="836713"/>
            <a:ext cx="9144000" cy="602128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b="1" dirty="0" smtClean="0"/>
              <a:t>      </a:t>
            </a:r>
            <a:r>
              <a:rPr lang="it-IT" sz="2200" b="1" dirty="0" smtClean="0">
                <a:solidFill>
                  <a:srgbClr val="FFFF00"/>
                </a:solidFill>
              </a:rPr>
              <a:t>Fase necessaria per la </a:t>
            </a:r>
            <a:r>
              <a:rPr lang="it-IT" sz="2200" b="1" u="sng" dirty="0" smtClean="0">
                <a:solidFill>
                  <a:srgbClr val="FFFF00"/>
                </a:solidFill>
              </a:rPr>
              <a:t>stesura del documento di progetto o programma</a:t>
            </a:r>
            <a:r>
              <a:rPr lang="it-IT" sz="2200" b="1" dirty="0" smtClean="0">
                <a:solidFill>
                  <a:srgbClr val="FFFF00"/>
                </a:solidFill>
              </a:rPr>
              <a:t>, costruito entro un quadro  logico, di  fattibilità e internamente coerente,  che comprende la </a:t>
            </a:r>
            <a:r>
              <a:rPr lang="it-IT" sz="2200" b="1" u="sng" dirty="0" smtClean="0">
                <a:solidFill>
                  <a:srgbClr val="FFFF00"/>
                </a:solidFill>
              </a:rPr>
              <a:t>precisa descrizione</a:t>
            </a:r>
            <a:r>
              <a:rPr lang="it-IT" sz="2000" b="1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it-IT" sz="21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degli obiettivi e dei risultati attesi, 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21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1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del contesto sociale e dei soggetti verso cui il progetto/programma è rivolto, 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21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1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degli interventi (e delle modalità di realizzazione degli stessi) che caratterizzano il progetto /programma stesso, 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21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1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dei fattori di sostenibilità del progetto/programma, 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21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1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del sistema di monitoraggio e di valutazione adottato, 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21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1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del budget ritenuto necessario, 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21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1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delle ulteriori risorse (materiali e professionali ritenute indispensabili).</a:t>
            </a:r>
          </a:p>
          <a:p>
            <a:pPr>
              <a:lnSpc>
                <a:spcPct val="80000"/>
              </a:lnSpc>
              <a:buNone/>
            </a:pPr>
            <a:r>
              <a:rPr lang="it-IT" sz="1600" b="1" i="1" dirty="0" smtClean="0"/>
              <a:t>         (Nel caso di non corrispondenza tra l’entità e la tipologia delle risorse ipotizzate e quelle effettivamente disponibili,    il progetto o programma dovrà essere ridefinito in qualche sua parte).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1000" b="1" dirty="0" smtClean="0"/>
          </a:p>
        </p:txBody>
      </p:sp>
      <p:sp>
        <p:nvSpPr>
          <p:cNvPr id="11981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8402B4-440F-4CAD-ACF9-8DA31C2BC67D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accent3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400" b="1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it-IT" sz="2800" b="1" dirty="0" smtClean="0">
                <a:solidFill>
                  <a:schemeClr val="tx2">
                    <a:satMod val="200000"/>
                  </a:schemeClr>
                </a:solidFill>
              </a:rPr>
              <a:t>   </a:t>
            </a:r>
            <a:r>
              <a:rPr lang="it-IT" sz="2800" b="1" u="sng" dirty="0" smtClean="0"/>
              <a:t>Fase di realizzazione del progetto/progra</a:t>
            </a:r>
            <a:r>
              <a:rPr lang="it-IT" sz="2800" b="1" u="sng" dirty="0" smtClean="0">
                <a:solidFill>
                  <a:schemeClr val="tx2">
                    <a:satMod val="200000"/>
                  </a:schemeClr>
                </a:solidFill>
              </a:rPr>
              <a:t>mma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144000" cy="55435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 dirty="0" smtClean="0"/>
              <a:t>	 	La realizzazione prevede: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dirty="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it-IT" sz="2200" b="1" dirty="0" smtClean="0"/>
              <a:t>Il “</a:t>
            </a:r>
            <a:r>
              <a:rPr lang="it-IT" sz="2200" b="1" u="sng" dirty="0" smtClean="0"/>
              <a:t>lancio</a:t>
            </a:r>
            <a:r>
              <a:rPr lang="it-IT" sz="2200" b="1" dirty="0" smtClean="0"/>
              <a:t>” del progetto/programma </a:t>
            </a:r>
            <a:r>
              <a:rPr lang="it-IT" sz="2200" b="1" i="1" dirty="0" smtClean="0"/>
              <a:t>(sua presentazione con la finalità dell’ acquisizione del maggior  consenso possibile)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200" b="1" dirty="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it-IT" sz="2200" b="1" dirty="0" smtClean="0"/>
              <a:t>Il “</a:t>
            </a:r>
            <a:r>
              <a:rPr lang="it-IT" sz="2200" b="1" u="sng" dirty="0" smtClean="0"/>
              <a:t>pilotaggio del progetto/programma</a:t>
            </a:r>
            <a:r>
              <a:rPr lang="it-IT" sz="2200" b="1" dirty="0" smtClean="0"/>
              <a:t>” (</a:t>
            </a:r>
            <a:r>
              <a:rPr lang="it-IT" sz="2200" b="1" i="1" dirty="0" smtClean="0"/>
              <a:t>inteso come azione di governo da parte del responsabile del progetto</a:t>
            </a:r>
            <a:r>
              <a:rPr lang="it-IT" sz="2200" b="1" dirty="0" smtClean="0"/>
              <a:t>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it-IT" sz="2200" b="1" dirty="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it-IT" sz="2200" b="1" dirty="0" smtClean="0"/>
              <a:t>L’”</a:t>
            </a:r>
            <a:r>
              <a:rPr lang="it-IT" sz="2200" b="1" u="sng" dirty="0" smtClean="0"/>
              <a:t>organizzazione delle attività</a:t>
            </a:r>
            <a:r>
              <a:rPr lang="it-IT" sz="2200" b="1" dirty="0" smtClean="0"/>
              <a:t>” e la predisposizione degli interventi  da realizzare </a:t>
            </a:r>
            <a:r>
              <a:rPr lang="it-IT" sz="2200" b="1" i="1" dirty="0" smtClean="0"/>
              <a:t>(ciascun operatore deve sapere chi farà cosa, quando e in che modo)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it-IT" sz="2200" b="1" dirty="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it-IT" sz="2200" b="1" dirty="0" smtClean="0"/>
              <a:t>Il “</a:t>
            </a:r>
            <a:r>
              <a:rPr lang="it-IT" sz="2200" b="1" u="sng" dirty="0" smtClean="0"/>
              <a:t>monitoraggio</a:t>
            </a:r>
            <a:r>
              <a:rPr lang="it-IT" sz="2200" b="1" dirty="0" smtClean="0"/>
              <a:t>” (verifica, con scelta di indicatori rappresentativi) e la valutazione in itinere </a:t>
            </a:r>
            <a:r>
              <a:rPr lang="it-IT" sz="2200" b="1" i="1" dirty="0" smtClean="0"/>
              <a:t>(necessari per le opportune/eventuali “regolazioni” del progetto/programma stesso)</a:t>
            </a:r>
            <a:r>
              <a:rPr lang="it-IT" sz="2200" dirty="0" smtClean="0"/>
              <a:t> </a:t>
            </a:r>
          </a:p>
        </p:txBody>
      </p:sp>
      <p:sp>
        <p:nvSpPr>
          <p:cNvPr id="12186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F26729-A517-412C-9C14-8DAC3B115B76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360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400" b="1" smtClean="0">
                <a:solidFill>
                  <a:schemeClr val="tx2">
                    <a:satMod val="200000"/>
                  </a:schemeClr>
                </a:solidFill>
              </a:rPr>
              <a:t>Processo metodologico</a:t>
            </a:r>
          </a:p>
        </p:txBody>
      </p:sp>
      <p:sp>
        <p:nvSpPr>
          <p:cNvPr id="95235" name="Segnaposto contenuto 2"/>
          <p:cNvSpPr>
            <a:spLocks noGrp="1"/>
          </p:cNvSpPr>
          <p:nvPr>
            <p:ph idx="1"/>
          </p:nvPr>
        </p:nvSpPr>
        <p:spPr>
          <a:xfrm>
            <a:off x="250825" y="333375"/>
            <a:ext cx="8642350" cy="6191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it-IT" dirty="0" smtClean="0"/>
          </a:p>
        </p:txBody>
      </p:sp>
      <p:sp>
        <p:nvSpPr>
          <p:cNvPr id="11674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5AFF5-8316-40EB-AF50-D6F79F97129F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t-IT" smtClean="0"/>
          </a:p>
        </p:txBody>
      </p:sp>
      <p:sp>
        <p:nvSpPr>
          <p:cNvPr id="5" name="Ovale 4"/>
          <p:cNvSpPr/>
          <p:nvPr/>
        </p:nvSpPr>
        <p:spPr>
          <a:xfrm>
            <a:off x="395536" y="981075"/>
            <a:ext cx="1944439" cy="129579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tx1"/>
                </a:solidFill>
              </a:rPr>
              <a:t>Esame contesto </a:t>
            </a:r>
            <a:r>
              <a:rPr lang="it-IT" sz="1600" b="1" dirty="0" err="1">
                <a:solidFill>
                  <a:schemeClr val="tx1"/>
                </a:solidFill>
              </a:rPr>
              <a:t>normo-pianificatorio</a:t>
            </a:r>
            <a:endParaRPr lang="it-IT" sz="1600" b="1" dirty="0"/>
          </a:p>
        </p:txBody>
      </p:sp>
      <p:sp>
        <p:nvSpPr>
          <p:cNvPr id="6" name="Ovale 5"/>
          <p:cNvSpPr/>
          <p:nvPr/>
        </p:nvSpPr>
        <p:spPr>
          <a:xfrm>
            <a:off x="3779838" y="836712"/>
            <a:ext cx="1800273" cy="143976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solidFill>
                  <a:schemeClr val="bg2"/>
                </a:solidFill>
              </a:rPr>
              <a:t>Ideazione - Studio </a:t>
            </a:r>
            <a:r>
              <a:rPr lang="it-IT" sz="1400" b="1" dirty="0">
                <a:solidFill>
                  <a:schemeClr val="bg2"/>
                </a:solidFill>
              </a:rPr>
              <a:t>problema e identificazione   </a:t>
            </a:r>
            <a:r>
              <a:rPr lang="it-IT" sz="1400" b="1" dirty="0" smtClean="0">
                <a:solidFill>
                  <a:schemeClr val="bg2"/>
                </a:solidFill>
              </a:rPr>
              <a:t>progetto o programma</a:t>
            </a:r>
            <a:endParaRPr lang="it-IT" sz="1400" b="1" dirty="0">
              <a:solidFill>
                <a:schemeClr val="bg2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7019925" y="836613"/>
            <a:ext cx="1872555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00" b="1" dirty="0" smtClean="0">
                <a:solidFill>
                  <a:schemeClr val="tx1"/>
                </a:solidFill>
              </a:rPr>
              <a:t>Formulazione/Costruzione </a:t>
            </a:r>
            <a:r>
              <a:rPr lang="it-IT" sz="1500" b="1" dirty="0">
                <a:solidFill>
                  <a:schemeClr val="tx1"/>
                </a:solidFill>
              </a:rPr>
              <a:t>del </a:t>
            </a:r>
            <a:r>
              <a:rPr lang="it-IT" sz="1500" b="1" dirty="0" smtClean="0">
                <a:solidFill>
                  <a:schemeClr val="tx1"/>
                </a:solidFill>
              </a:rPr>
              <a:t>progetto/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00" b="1" dirty="0" smtClean="0">
                <a:solidFill>
                  <a:schemeClr val="tx1"/>
                </a:solidFill>
              </a:rPr>
              <a:t>programma</a:t>
            </a:r>
            <a:endParaRPr lang="it-IT" sz="1500" b="1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6876256" y="2133601"/>
            <a:ext cx="1872208" cy="863352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tx1"/>
                </a:solidFill>
              </a:rPr>
              <a:t>Individuazione risorse</a:t>
            </a:r>
          </a:p>
        </p:txBody>
      </p:sp>
      <p:sp>
        <p:nvSpPr>
          <p:cNvPr id="9" name="Ovale 8"/>
          <p:cNvSpPr/>
          <p:nvPr/>
        </p:nvSpPr>
        <p:spPr>
          <a:xfrm>
            <a:off x="3492500" y="3357563"/>
            <a:ext cx="2087563" cy="122396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tx1"/>
                </a:solidFill>
              </a:rPr>
              <a:t>Realizzazione del </a:t>
            </a:r>
            <a:r>
              <a:rPr lang="it-IT" sz="1600" b="1" dirty="0" smtClean="0">
                <a:solidFill>
                  <a:schemeClr val="tx1"/>
                </a:solidFill>
              </a:rPr>
              <a:t>progetto o programma</a:t>
            </a:r>
            <a:endParaRPr lang="it-IT" sz="1600" b="1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900113" y="3284538"/>
            <a:ext cx="1871662" cy="129698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bg1"/>
                </a:solidFill>
              </a:rPr>
              <a:t>Valutazione</a:t>
            </a:r>
          </a:p>
        </p:txBody>
      </p:sp>
      <p:sp>
        <p:nvSpPr>
          <p:cNvPr id="11" name="Ovale 10"/>
          <p:cNvSpPr/>
          <p:nvPr/>
        </p:nvSpPr>
        <p:spPr>
          <a:xfrm>
            <a:off x="3563888" y="5157788"/>
            <a:ext cx="2088232" cy="122354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solidFill>
                  <a:schemeClr val="tx1"/>
                </a:solidFill>
              </a:rPr>
              <a:t>Monitoraggio            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solidFill>
                  <a:schemeClr val="tx1"/>
                </a:solidFill>
              </a:rPr>
              <a:t>verifica</a:t>
            </a:r>
            <a:endParaRPr lang="it-IT" sz="1600" b="1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>
            <a:off x="2339975" y="1557338"/>
            <a:ext cx="1439863" cy="15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5508625" y="1628775"/>
            <a:ext cx="1511300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endCxn id="9" idx="7"/>
          </p:cNvCxnSpPr>
          <p:nvPr/>
        </p:nvCxnSpPr>
        <p:spPr>
          <a:xfrm flipH="1">
            <a:off x="5274346" y="1989138"/>
            <a:ext cx="1890042" cy="154767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9" idx="4"/>
          </p:cNvCxnSpPr>
          <p:nvPr/>
        </p:nvCxnSpPr>
        <p:spPr>
          <a:xfrm flipH="1">
            <a:off x="4427538" y="4581525"/>
            <a:ext cx="109537" cy="576263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0" idx="6"/>
          </p:cNvCxnSpPr>
          <p:nvPr/>
        </p:nvCxnSpPr>
        <p:spPr>
          <a:xfrm>
            <a:off x="2771775" y="3933825"/>
            <a:ext cx="720725" cy="1588"/>
          </a:xfrm>
          <a:prstGeom prst="straightConnector1">
            <a:avLst/>
          </a:prstGeom>
          <a:ln w="3810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5" idx="4"/>
          </p:cNvCxnSpPr>
          <p:nvPr/>
        </p:nvCxnSpPr>
        <p:spPr>
          <a:xfrm>
            <a:off x="1367756" y="2276872"/>
            <a:ext cx="178469" cy="1080691"/>
          </a:xfrm>
          <a:prstGeom prst="straightConnector1">
            <a:avLst/>
          </a:prstGeom>
          <a:ln w="3810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V="1">
            <a:off x="2195513" y="1916113"/>
            <a:ext cx="1655762" cy="144145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0" idx="7"/>
          </p:cNvCxnSpPr>
          <p:nvPr/>
        </p:nvCxnSpPr>
        <p:spPr>
          <a:xfrm rot="5400000" flipH="1" flipV="1">
            <a:off x="3943350" y="398463"/>
            <a:ext cx="1630363" cy="45227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rot="10800000">
            <a:off x="2700338" y="4221163"/>
            <a:ext cx="1655762" cy="936625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rot="5400000" flipH="1" flipV="1">
            <a:off x="3966270" y="434331"/>
            <a:ext cx="1630363" cy="4451350"/>
          </a:xfrm>
          <a:prstGeom prst="straightConnector1">
            <a:avLst/>
          </a:prstGeom>
          <a:ln w="28575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b="1" u="sng" dirty="0" smtClean="0">
                <a:solidFill>
                  <a:srgbClr val="FFFF00"/>
                </a:solidFill>
              </a:rPr>
              <a:t/>
            </a:r>
            <a:br>
              <a:rPr lang="it-IT" b="1" u="sng" dirty="0" smtClean="0">
                <a:solidFill>
                  <a:srgbClr val="FFFF00"/>
                </a:solidFill>
              </a:rPr>
            </a:br>
            <a:r>
              <a:rPr lang="it-IT" b="1" u="sng" dirty="0" smtClean="0">
                <a:solidFill>
                  <a:srgbClr val="FFFF00"/>
                </a:solidFill>
              </a:rPr>
              <a:t/>
            </a:r>
            <a:br>
              <a:rPr lang="it-IT" b="1" u="sng" dirty="0" smtClean="0">
                <a:solidFill>
                  <a:srgbClr val="FFFF00"/>
                </a:solidFill>
              </a:rPr>
            </a:br>
            <a:r>
              <a:rPr lang="it-IT" sz="2700" b="1" dirty="0" smtClean="0"/>
              <a:t>VALUTAZIONE</a:t>
            </a:r>
            <a:br>
              <a:rPr lang="it-IT" sz="2700" b="1" dirty="0" smtClean="0"/>
            </a:br>
            <a:r>
              <a:rPr lang="it-IT" sz="2700" b="1" dirty="0" smtClean="0"/>
              <a:t/>
            </a:r>
            <a:br>
              <a:rPr lang="it-IT" sz="2700" b="1" dirty="0" smtClean="0"/>
            </a:br>
            <a:r>
              <a:rPr lang="it-IT" sz="3100" b="1" u="sng" dirty="0" smtClean="0"/>
              <a:t/>
            </a:r>
            <a:br>
              <a:rPr lang="it-IT" sz="3100" b="1" u="sng" dirty="0" smtClean="0"/>
            </a:b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6021288"/>
          </a:xfrm>
        </p:spPr>
        <p:txBody>
          <a:bodyPr>
            <a:normAutofit fontScale="70000" lnSpcReduction="20000"/>
          </a:bodyPr>
          <a:lstStyle/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it-IT" sz="3600" b="1" dirty="0" smtClean="0"/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it-IT" sz="32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it-IT" sz="3200" b="1" dirty="0" smtClean="0"/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it-IT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la valutazione serve per capire se tutto quello che è stato  messo in 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it-IT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	atto (o  si intende mettere in atto) per raggiungere dei risultati appare il 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it-IT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più  adeguato; 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it-IT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3200" b="1" dirty="0" smtClean="0">
                <a:solidFill>
                  <a:srgbClr val="92D050"/>
                </a:solidFill>
              </a:rPr>
              <a:t>capire significa però porsi delle domande e cercare delle risposte con la raccolta e l’analisi di dati e informazioni pertinenti;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it-IT" sz="3200" b="1" dirty="0" smtClean="0"/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diversamente dalla valutazione spontanea, la valutazione in quanto esito di  azioni di ricerca sociale, deve appoggiarsi su informazioni (verificabili) raccolte  con procedure rigorose e</a:t>
            </a:r>
            <a:r>
              <a:rPr lang="it-IT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coerenti</a:t>
            </a:r>
            <a:r>
              <a:rPr lang="it-IT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;</a:t>
            </a:r>
            <a:r>
              <a:rPr lang="it-IT" sz="3200" b="1" dirty="0" smtClean="0"/>
              <a:t> 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it-IT" sz="3200" b="1" dirty="0" smtClean="0"/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 valutazione, offrendo un sostegno ai processi decisionali,  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it-IT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	diviene un </a:t>
            </a:r>
            <a:r>
              <a:rPr lang="it-IT" sz="32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utile ausilio in ogni fase del ciclo </a:t>
            </a:r>
            <a:r>
              <a:rPr lang="it-IT" sz="3200" b="1" u="sng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programmatorio</a:t>
            </a:r>
            <a:r>
              <a:rPr lang="it-IT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; 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it-IT" sz="3200" b="1" dirty="0" smtClean="0"/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32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la valutazione non é fine a sé stessa: le modalità con cui  si valuta </a:t>
            </a: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it-IT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	</a:t>
            </a:r>
            <a:r>
              <a:rPr lang="it-IT" sz="32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dipendono da ciò che si intende valutare.</a:t>
            </a:r>
            <a:r>
              <a:rPr lang="it-IT" sz="3200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179512" y="836712"/>
            <a:ext cx="8784976" cy="79208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1480" algn="ctr">
              <a:lnSpc>
                <a:spcPct val="80000"/>
              </a:lnSpc>
              <a:defRPr/>
            </a:pPr>
            <a:r>
              <a:rPr lang="it-IT" sz="2200" b="1" dirty="0" smtClean="0">
                <a:solidFill>
                  <a:srgbClr val="FFFF00"/>
                </a:solidFill>
              </a:rPr>
              <a:t>Insieme delle attività collegate di ricerca, utili per  esprimere </a:t>
            </a:r>
            <a:r>
              <a:rPr lang="it-IT" sz="2200" b="1" u="sng" dirty="0" smtClean="0">
                <a:solidFill>
                  <a:srgbClr val="FFFF00"/>
                </a:solidFill>
              </a:rPr>
              <a:t>un giudizio </a:t>
            </a:r>
            <a:r>
              <a:rPr lang="it-IT" sz="2200" b="1" dirty="0" smtClean="0">
                <a:solidFill>
                  <a:srgbClr val="FFFF00"/>
                </a:solidFill>
              </a:rPr>
              <a:t>nel contesto della realizzazione  di progetti, programmi, piani (sociali o educativi) e di servizi </a:t>
            </a:r>
          </a:p>
        </p:txBody>
      </p:sp>
      <p:sp>
        <p:nvSpPr>
          <p:cNvPr id="5" name="Freccia in giù 4"/>
          <p:cNvSpPr/>
          <p:nvPr/>
        </p:nvSpPr>
        <p:spPr>
          <a:xfrm>
            <a:off x="3851920" y="548680"/>
            <a:ext cx="1512168" cy="36004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endParaRPr lang="it-IT" sz="2800" b="1" u="sng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0" y="260648"/>
            <a:ext cx="9144000" cy="633700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b="1" dirty="0" smtClean="0"/>
          </a:p>
          <a:p>
            <a:pPr algn="ctr">
              <a:lnSpc>
                <a:spcPct val="80000"/>
              </a:lnSpc>
              <a:buNone/>
            </a:pPr>
            <a:r>
              <a:rPr lang="it-IT" sz="2200" b="1" dirty="0" smtClean="0"/>
              <a:t>      </a:t>
            </a:r>
            <a:r>
              <a:rPr lang="it-IT" sz="2200" b="1" dirty="0" smtClean="0">
                <a:solidFill>
                  <a:srgbClr val="FFFF00"/>
                </a:solidFill>
              </a:rPr>
              <a:t>Essendo la  Valutazione un </a:t>
            </a:r>
            <a:r>
              <a:rPr lang="it-IT" sz="2200" dirty="0" smtClean="0">
                <a:solidFill>
                  <a:srgbClr val="FFFF00"/>
                </a:solidFill>
              </a:rPr>
              <a:t> </a:t>
            </a:r>
            <a:r>
              <a:rPr lang="it-IT" sz="2200" b="1" dirty="0" smtClean="0">
                <a:solidFill>
                  <a:srgbClr val="FFFF00"/>
                </a:solidFill>
              </a:rPr>
              <a:t>processo volto a dare un giudizio (dare valore) sulla base di informazioni specificamente raccolte e analizzate, essa necessita di: </a:t>
            </a:r>
          </a:p>
          <a:p>
            <a:pPr>
              <a:lnSpc>
                <a:spcPct val="80000"/>
              </a:lnSpc>
              <a:buNone/>
            </a:pPr>
            <a:endParaRPr lang="it-IT" sz="22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200" b="1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it-IT" sz="22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Monitoraggi</a:t>
            </a:r>
            <a:r>
              <a:rPr lang="it-IT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o: </a:t>
            </a:r>
            <a:r>
              <a:rPr lang="it-IT" sz="2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r</a:t>
            </a:r>
            <a:r>
              <a:rPr lang="it-IT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accolta sistematica e continua di informazioni (di vario tipo) utili per la verifica e la valutazione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2200" b="1" dirty="0" smtClean="0"/>
          </a:p>
          <a:p>
            <a:pPr eaLnBrk="1" hangingPunct="1">
              <a:lnSpc>
                <a:spcPct val="80000"/>
              </a:lnSpc>
            </a:pPr>
            <a:endParaRPr lang="it-IT" sz="22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it-IT" sz="22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2200" b="1" u="sng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Verific</a:t>
            </a:r>
            <a:r>
              <a:rPr lang="it-IT" sz="22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a: controllo, sulla base di alcuni parametri (indicatori), della corrispondenza dei risultati rispetto a quanto previsto  (progettato/programmato/pianificato)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200" b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200" b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sz="2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 </a:t>
            </a:r>
            <a:r>
              <a:rPr lang="it-IT" sz="22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Regolazione</a:t>
            </a:r>
            <a:r>
              <a:rPr lang="it-IT" sz="2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ha poi a che fare (= </a:t>
            </a:r>
            <a:r>
              <a:rPr lang="it-IT" sz="2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intervenire</a:t>
            </a:r>
            <a:r>
              <a:rPr lang="it-IT" sz="2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 con gli elementi fondamentali dell’organizzazione  in conseguenza delle azioni su evidenziate.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						</a:t>
            </a:r>
          </a:p>
        </p:txBody>
      </p:sp>
      <p:sp>
        <p:nvSpPr>
          <p:cNvPr id="122884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6717E3-C187-40E1-B261-9804144C7B93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t-IT" smtClean="0"/>
          </a:p>
        </p:txBody>
      </p:sp>
      <p:sp>
        <p:nvSpPr>
          <p:cNvPr id="5" name="Freccia in giù 4"/>
          <p:cNvSpPr/>
          <p:nvPr/>
        </p:nvSpPr>
        <p:spPr>
          <a:xfrm>
            <a:off x="3275856" y="1412776"/>
            <a:ext cx="288032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entesi graffa aperta 5"/>
          <p:cNvSpPr/>
          <p:nvPr/>
        </p:nvSpPr>
        <p:spPr>
          <a:xfrm>
            <a:off x="251520" y="1844824"/>
            <a:ext cx="144016" cy="252028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1079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000" dirty="0" smtClean="0"/>
              <a:t>	</a:t>
            </a:r>
            <a:r>
              <a:rPr lang="it-IT" sz="2900" b="1" u="sng" dirty="0" smtClean="0">
                <a:solidFill>
                  <a:srgbClr val="FFFF00"/>
                </a:solidFill>
              </a:rPr>
              <a:t>Significati</a:t>
            </a:r>
            <a:r>
              <a:rPr lang="it-IT" sz="2900" dirty="0" smtClean="0"/>
              <a:t> </a:t>
            </a:r>
            <a:r>
              <a:rPr lang="it-IT" sz="2900" b="1" u="sng" dirty="0" smtClean="0">
                <a:solidFill>
                  <a:srgbClr val="FFFF00"/>
                </a:solidFill>
              </a:rPr>
              <a:t>della verifica e della valutazione  nei processi progettuali/programmatori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b="1" u="sng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400" b="1" dirty="0" smtClean="0"/>
              <a:t>	</a:t>
            </a:r>
            <a:endParaRPr lang="it-IT" sz="2000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000" b="1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000" dirty="0" smtClean="0"/>
              <a:t> 	</a:t>
            </a:r>
            <a:r>
              <a:rPr lang="it-IT" sz="3100" b="1" dirty="0" smtClean="0">
                <a:solidFill>
                  <a:srgbClr val="FFFF00"/>
                </a:solidFill>
              </a:rPr>
              <a:t>Valutazione come stima di: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b="1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it-IT" sz="29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efficacia</a:t>
            </a:r>
            <a:r>
              <a:rPr lang="it-IT" sz="2900" b="1" dirty="0" smtClean="0">
                <a:solidFill>
                  <a:srgbClr val="FFC000"/>
                </a:solidFill>
              </a:rPr>
              <a:t> = capacità del progetto di raggiungere gli obiettivi fissati;</a:t>
            </a:r>
          </a:p>
          <a:p>
            <a:pPr eaLnBrk="1" hangingPunct="1">
              <a:defRPr/>
            </a:pPr>
            <a:endParaRPr lang="it-IT" sz="2600" b="1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it-IT" sz="29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impatto</a:t>
            </a:r>
            <a:r>
              <a:rPr lang="it-IT" sz="2900" b="1" i="1" dirty="0" smtClean="0">
                <a:solidFill>
                  <a:srgbClr val="FFC000"/>
                </a:solidFill>
              </a:rPr>
              <a:t> </a:t>
            </a:r>
            <a:r>
              <a:rPr lang="it-IT" sz="2900" b="1" dirty="0" smtClean="0">
                <a:solidFill>
                  <a:srgbClr val="FFC000"/>
                </a:solidFill>
              </a:rPr>
              <a:t>= tutti i cambiamenti  indotti dal progetto esclusi quelli direttamente connessi agli obiettivi;</a:t>
            </a:r>
          </a:p>
          <a:p>
            <a:pPr eaLnBrk="1" hangingPunct="1">
              <a:defRPr/>
            </a:pPr>
            <a:endParaRPr lang="it-IT" sz="2600" b="1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it-IT" sz="29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rilevanza</a:t>
            </a:r>
            <a:r>
              <a:rPr lang="it-IT" sz="2900" b="1" dirty="0" smtClean="0">
                <a:solidFill>
                  <a:srgbClr val="FFC000"/>
                </a:solidFill>
              </a:rPr>
              <a:t> = capacità del progetto di incidere su problemi di rilevanza sociale;</a:t>
            </a:r>
          </a:p>
          <a:p>
            <a:pPr eaLnBrk="1" hangingPunct="1">
              <a:defRPr/>
            </a:pPr>
            <a:endParaRPr lang="it-IT" sz="2600" b="1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it-IT" sz="29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efficienza</a:t>
            </a:r>
            <a:r>
              <a:rPr lang="it-IT" sz="2900" b="1" dirty="0" smtClean="0">
                <a:solidFill>
                  <a:srgbClr val="FFC000"/>
                </a:solidFill>
              </a:rPr>
              <a:t> = rapporto fra costi e ricavi &gt; possibilità di raggiungere gli stessi risultati con un minor impegno di risorse, o viceversa, risultati maggiori con uguali risorse;</a:t>
            </a:r>
          </a:p>
          <a:p>
            <a:pPr eaLnBrk="1" hangingPunct="1">
              <a:defRPr/>
            </a:pPr>
            <a:endParaRPr lang="it-IT" sz="2600" b="1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it-IT" sz="29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produttività</a:t>
            </a:r>
            <a:r>
              <a:rPr lang="it-IT" sz="2900" b="1" dirty="0" smtClean="0">
                <a:solidFill>
                  <a:srgbClr val="FFC000"/>
                </a:solidFill>
              </a:rPr>
              <a:t> = rapporto tra risorse impiegate e output ottenuti (es. costo unitario per un’ora di assistenza domiciliare/educativa, ecc.); </a:t>
            </a:r>
          </a:p>
          <a:p>
            <a:pPr eaLnBrk="1" hangingPunct="1">
              <a:defRPr/>
            </a:pPr>
            <a:endParaRPr lang="it-IT" sz="2600" b="1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it-IT" sz="27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trasferibilità e riproducibilità del modello</a:t>
            </a:r>
            <a:r>
              <a:rPr lang="it-IT" sz="27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2700" b="1" dirty="0" smtClean="0">
                <a:solidFill>
                  <a:srgbClr val="FFC000"/>
                </a:solidFill>
              </a:rPr>
              <a:t>= in termini di metodologie, </a:t>
            </a:r>
            <a:r>
              <a:rPr lang="it-IT" sz="2700" b="1" dirty="0" err="1" smtClean="0">
                <a:solidFill>
                  <a:srgbClr val="FFC000"/>
                </a:solidFill>
              </a:rPr>
              <a:t>know</a:t>
            </a:r>
            <a:r>
              <a:rPr lang="it-IT" sz="2700" b="1" dirty="0" smtClean="0">
                <a:solidFill>
                  <a:srgbClr val="FFC000"/>
                </a:solidFill>
              </a:rPr>
              <a:t> </a:t>
            </a:r>
            <a:r>
              <a:rPr lang="it-IT" sz="2700" b="1" dirty="0" err="1" smtClean="0">
                <a:solidFill>
                  <a:srgbClr val="FFC000"/>
                </a:solidFill>
              </a:rPr>
              <a:t>how</a:t>
            </a:r>
            <a:r>
              <a:rPr lang="it-IT" sz="2700" b="1" dirty="0" smtClean="0">
                <a:solidFill>
                  <a:srgbClr val="FFC000"/>
                </a:solidFill>
              </a:rPr>
              <a:t>, buone prassi e soluzioni organizzative attivate.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600" b="1" dirty="0" smtClean="0"/>
              <a:t>						</a:t>
            </a:r>
            <a:r>
              <a:rPr lang="it-IT" sz="1600" b="1" dirty="0" smtClean="0"/>
              <a:t>		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Osservazioni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flipH="1">
            <a:off x="0" y="449288"/>
            <a:ext cx="9144000" cy="6408712"/>
          </a:xfrm>
        </p:spPr>
        <p:txBody>
          <a:bodyPr/>
          <a:lstStyle/>
          <a:p>
            <a:pPr>
              <a:buNone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0" y="836712"/>
            <a:ext cx="3779912" cy="230425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FFFF00"/>
                </a:solidFill>
              </a:rPr>
              <a:t>La Valutazione ha </a:t>
            </a:r>
            <a:r>
              <a:rPr lang="it-IT" sz="2000" b="1" u="sng" dirty="0" smtClean="0">
                <a:solidFill>
                  <a:srgbClr val="FFFF00"/>
                </a:solidFill>
              </a:rPr>
              <a:t>caratteristiche relazionali</a:t>
            </a:r>
            <a:r>
              <a:rPr lang="it-IT" sz="2000" b="1" dirty="0" smtClean="0">
                <a:solidFill>
                  <a:srgbClr val="FFFF00"/>
                </a:solidFill>
              </a:rPr>
              <a:t>  perché coinvolge i diversi soggetti in campo</a:t>
            </a:r>
            <a:endParaRPr lang="it-IT" sz="2000" dirty="0"/>
          </a:p>
        </p:txBody>
      </p:sp>
      <p:sp>
        <p:nvSpPr>
          <p:cNvPr id="5" name="Ovale 4"/>
          <p:cNvSpPr/>
          <p:nvPr/>
        </p:nvSpPr>
        <p:spPr>
          <a:xfrm>
            <a:off x="4211960" y="836712"/>
            <a:ext cx="4932040" cy="259228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 Valutazione non ha finalità sanzionatorie, ma di </a:t>
            </a:r>
            <a:r>
              <a:rPr lang="it-IT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approfondimento dei risultati conseguiti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di analisi dei problemi  aperti, di individuazione delle linee di miglioramento della progettazione in corso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(o futura)</a:t>
            </a:r>
          </a:p>
        </p:txBody>
      </p:sp>
      <p:sp>
        <p:nvSpPr>
          <p:cNvPr id="6" name="Ovale 5"/>
          <p:cNvSpPr/>
          <p:nvPr/>
        </p:nvSpPr>
        <p:spPr>
          <a:xfrm>
            <a:off x="0" y="3573016"/>
            <a:ext cx="3851920" cy="25922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CCFFCC"/>
                </a:solidFill>
              </a:rPr>
              <a:t>Valutazione e verifica, non sono alternative, dato che la verifica è compresa nella valutazio</a:t>
            </a:r>
            <a:r>
              <a:rPr lang="it-IT" sz="2000" b="1" dirty="0" smtClean="0"/>
              <a:t>ne</a:t>
            </a:r>
            <a:endParaRPr lang="it-IT" sz="2000" dirty="0"/>
          </a:p>
        </p:txBody>
      </p:sp>
      <p:sp>
        <p:nvSpPr>
          <p:cNvPr id="7" name="Ovale 6"/>
          <p:cNvSpPr/>
          <p:nvPr/>
        </p:nvSpPr>
        <p:spPr>
          <a:xfrm>
            <a:off x="4139952" y="3717032"/>
            <a:ext cx="5004048" cy="2592288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La fase di valutazione, </a:t>
            </a:r>
            <a:r>
              <a:rPr lang="it-IT" b="1" u="sng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deve produrre un documen</a:t>
            </a:r>
            <a:r>
              <a:rPr lang="it-IT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to dove vengono indicate non solo le acquisizioni e i successi del progetto, ma anche i suoi punti deboli, al fine correggere la progettazione in corso e/o le future progettazioni</a:t>
            </a:r>
            <a:endParaRPr lang="it-IT" dirty="0"/>
          </a:p>
        </p:txBody>
      </p:sp>
      <p:sp>
        <p:nvSpPr>
          <p:cNvPr id="9" name="Freccia a destra 8"/>
          <p:cNvSpPr/>
          <p:nvPr/>
        </p:nvSpPr>
        <p:spPr>
          <a:xfrm>
            <a:off x="3851920" y="1844824"/>
            <a:ext cx="28803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6444208" y="3429000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sinistra 10"/>
          <p:cNvSpPr/>
          <p:nvPr/>
        </p:nvSpPr>
        <p:spPr>
          <a:xfrm>
            <a:off x="3851920" y="4581128"/>
            <a:ext cx="21602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su 11"/>
          <p:cNvSpPr/>
          <p:nvPr/>
        </p:nvSpPr>
        <p:spPr>
          <a:xfrm>
            <a:off x="1691680" y="3212976"/>
            <a:ext cx="5040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336704"/>
          </a:xfrm>
        </p:spPr>
        <p:txBody>
          <a:bodyPr>
            <a:normAutofit lnSpcReduction="10000"/>
          </a:bodyPr>
          <a:lstStyle/>
          <a:p>
            <a:pPr marL="411480">
              <a:lnSpc>
                <a:spcPct val="80000"/>
              </a:lnSpc>
              <a:buNone/>
              <a:defRPr/>
            </a:pPr>
            <a:r>
              <a:rPr lang="it-IT" b="1" dirty="0" smtClean="0">
                <a:solidFill>
                  <a:srgbClr val="FFFF00"/>
                </a:solidFill>
              </a:rPr>
              <a:t>Pianificazione</a:t>
            </a:r>
            <a:r>
              <a:rPr lang="it-IT" b="1" dirty="0" smtClean="0"/>
              <a:t>/</a:t>
            </a:r>
            <a:r>
              <a:rPr lang="it-IT" b="1" dirty="0" smtClean="0">
                <a:solidFill>
                  <a:schemeClr val="accent2"/>
                </a:solidFill>
              </a:rPr>
              <a:t>Programmazione</a:t>
            </a:r>
            <a:r>
              <a:rPr lang="it-IT" b="1" dirty="0" smtClean="0"/>
              <a:t>/</a:t>
            </a:r>
            <a:r>
              <a:rPr lang="it-IT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Progettazione</a:t>
            </a:r>
          </a:p>
          <a:p>
            <a:pPr marL="411480">
              <a:lnSpc>
                <a:spcPct val="80000"/>
              </a:lnSpc>
              <a:buNone/>
              <a:defRPr/>
            </a:pPr>
            <a:r>
              <a:rPr lang="it-IT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            </a:t>
            </a:r>
            <a:r>
              <a:rPr lang="it-IT" sz="24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Approccio metodologico condiviso</a:t>
            </a: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 algn="ctr">
              <a:lnSpc>
                <a:spcPct val="80000"/>
              </a:lnSpc>
              <a:buNone/>
              <a:defRPr/>
            </a:pPr>
            <a:r>
              <a:rPr lang="it-IT" sz="24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Sembra potersi configurare un’interpretazione scalare dei termini “pianificazione”, “programmazione”, “progettazione” (analogamente a “piano”, “programma”, “progetto”), come se il successivo fosse consentito dal precedente anche se spesso tali termini sono utilizzati come sinonimi</a:t>
            </a:r>
            <a:endParaRPr lang="it-IT" sz="2400" b="1" i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11480">
              <a:lnSpc>
                <a:spcPct val="80000"/>
              </a:lnSpc>
              <a:buNone/>
              <a:defRPr/>
            </a:pPr>
            <a:r>
              <a:rPr lang="it-IT" b="1" dirty="0" smtClean="0"/>
              <a:t>            </a:t>
            </a:r>
          </a:p>
          <a:p>
            <a:pPr marL="411480">
              <a:lnSpc>
                <a:spcPct val="80000"/>
              </a:lnSpc>
              <a:buNone/>
              <a:defRPr/>
            </a:pPr>
            <a:endParaRPr lang="it-IT" b="1" dirty="0" smtClean="0"/>
          </a:p>
          <a:p>
            <a:pPr marL="411480">
              <a:lnSpc>
                <a:spcPct val="80000"/>
              </a:lnSpc>
              <a:buNone/>
              <a:defRPr/>
            </a:pPr>
            <a:endParaRPr lang="it-IT" b="1" dirty="0" smtClean="0"/>
          </a:p>
          <a:p>
            <a:pPr marL="411480">
              <a:lnSpc>
                <a:spcPct val="80000"/>
              </a:lnSpc>
              <a:buNone/>
              <a:defRPr/>
            </a:pPr>
            <a:endParaRPr lang="it-IT" b="1" dirty="0" smtClean="0"/>
          </a:p>
          <a:p>
            <a:pPr marL="411480">
              <a:lnSpc>
                <a:spcPct val="80000"/>
              </a:lnSpc>
              <a:buNone/>
              <a:defRPr/>
            </a:pPr>
            <a:endParaRPr lang="it-IT" b="1" dirty="0" smtClean="0"/>
          </a:p>
          <a:p>
            <a:pPr marL="411480">
              <a:lnSpc>
                <a:spcPct val="80000"/>
              </a:lnSpc>
              <a:buNone/>
              <a:defRPr/>
            </a:pPr>
            <a:endParaRPr lang="it-IT" b="1" dirty="0" smtClean="0"/>
          </a:p>
          <a:p>
            <a:pPr marL="411480">
              <a:lnSpc>
                <a:spcPct val="80000"/>
              </a:lnSpc>
              <a:buNone/>
              <a:defRPr/>
            </a:pPr>
            <a:endParaRPr lang="it-IT" b="1" dirty="0" smtClean="0"/>
          </a:p>
          <a:p>
            <a:pPr marL="411480">
              <a:lnSpc>
                <a:spcPct val="80000"/>
              </a:lnSpc>
              <a:buNone/>
              <a:defRPr/>
            </a:pPr>
            <a:endParaRPr lang="it-IT" b="1" dirty="0" smtClean="0"/>
          </a:p>
          <a:p>
            <a:pPr marL="411480">
              <a:lnSpc>
                <a:spcPct val="80000"/>
              </a:lnSpc>
              <a:buNone/>
              <a:defRPr/>
            </a:pPr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179512" y="1412776"/>
            <a:ext cx="8712968" cy="2952328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1480" algn="ctr">
              <a:lnSpc>
                <a:spcPct val="80000"/>
              </a:lnSpc>
              <a:defRPr/>
            </a:pPr>
            <a:r>
              <a:rPr lang="it-IT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Applicazione razionale delle conoscenze umane nell’assumere delle decisioni e intraprendere delle conseguenti attività.</a:t>
            </a:r>
          </a:p>
          <a:p>
            <a:pPr marL="411480" algn="ctr">
              <a:lnSpc>
                <a:spcPct val="80000"/>
              </a:lnSpc>
              <a:defRPr/>
            </a:pPr>
            <a:endParaRPr lang="it-IT" sz="2600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11480" algn="ctr">
              <a:lnSpc>
                <a:spcPct val="80000"/>
              </a:lnSpc>
              <a:defRPr/>
            </a:pPr>
            <a:r>
              <a:rPr lang="it-IT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Il suo intento principale consiste nello stabilire relazioni tra mezzi  (risorse)  e  fini (obiettivi): raggiungimento  dei fini mediante l’impiego più efficace dei mezzi</a:t>
            </a:r>
            <a:r>
              <a:rPr lang="it-IT" sz="2600" b="1" i="1" dirty="0" smtClean="0"/>
              <a:t>. </a:t>
            </a:r>
          </a:p>
        </p:txBody>
      </p:sp>
      <p:sp>
        <p:nvSpPr>
          <p:cNvPr id="5" name="Freccia in giù 4"/>
          <p:cNvSpPr/>
          <p:nvPr/>
        </p:nvSpPr>
        <p:spPr>
          <a:xfrm>
            <a:off x="2195736" y="1196752"/>
            <a:ext cx="5112568" cy="432048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t-IT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476250"/>
            <a:ext cx="8964488" cy="6049094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b="1" dirty="0" smtClean="0">
                <a:solidFill>
                  <a:srgbClr val="FFFF00"/>
                </a:solidFill>
              </a:rPr>
              <a:t>Essenzialmente sono due le macrofunzioni di un 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b="1" dirty="0" smtClean="0">
                <a:solidFill>
                  <a:srgbClr val="FFFF00"/>
                </a:solidFill>
              </a:rPr>
              <a:t>processo valutativo </a:t>
            </a:r>
            <a:r>
              <a:rPr lang="it-IT" sz="1800" b="1" i="1" dirty="0" smtClean="0">
                <a:solidFill>
                  <a:srgbClr val="FFFF00"/>
                </a:solidFill>
              </a:rPr>
              <a:t>(riferimento specifico alla fase finale):</a:t>
            </a:r>
            <a:endParaRPr lang="it-IT" sz="1800" i="1" u="sng" dirty="0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it-IT" sz="28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Rendere conto</a:t>
            </a:r>
            <a:r>
              <a:rPr lang="it-IT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</a:t>
            </a:r>
            <a:r>
              <a:rPr lang="it-IT" sz="2800" dirty="0" smtClean="0"/>
              <a:t>(</a:t>
            </a:r>
            <a:r>
              <a:rPr lang="it-IT" sz="2800" i="1" dirty="0" err="1" smtClean="0"/>
              <a:t>accountability</a:t>
            </a:r>
            <a:r>
              <a:rPr lang="it-IT" sz="2800" dirty="0" smtClean="0"/>
              <a:t>)</a:t>
            </a:r>
            <a:r>
              <a:rPr lang="it-IT" sz="2800" b="1" dirty="0" smtClean="0"/>
              <a:t> </a:t>
            </a:r>
            <a:r>
              <a:rPr lang="it-IT" sz="2800" dirty="0" smtClean="0"/>
              <a:t>dell’attività e dei risultati ai diversi possibili </a:t>
            </a:r>
            <a:r>
              <a:rPr lang="it-IT" sz="2800" dirty="0" err="1" smtClean="0"/>
              <a:t>stakeholder</a:t>
            </a:r>
            <a:r>
              <a:rPr lang="it-IT" sz="2800" dirty="0" smtClean="0"/>
              <a:t>, ma anche nel fare un bilancio complessivo dell’esperienza conclusa (</a:t>
            </a:r>
            <a:r>
              <a:rPr lang="it-IT" sz="2800" i="1" dirty="0" err="1" smtClean="0"/>
              <a:t>summative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evaluation</a:t>
            </a:r>
            <a:r>
              <a:rPr lang="it-IT" sz="2800" dirty="0" smtClean="0"/>
              <a:t>)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u="sng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it-IT" sz="28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Apprendimento</a:t>
            </a:r>
            <a:r>
              <a:rPr lang="it-IT" sz="2800" b="1" dirty="0" smtClean="0"/>
              <a:t> </a:t>
            </a:r>
            <a:r>
              <a:rPr lang="it-IT" sz="2800" dirty="0" smtClean="0"/>
              <a:t>(</a:t>
            </a:r>
            <a:r>
              <a:rPr lang="it-IT" sz="2800" i="1" dirty="0" err="1" smtClean="0"/>
              <a:t>learning</a:t>
            </a:r>
            <a:r>
              <a:rPr lang="it-IT" sz="2800" dirty="0" smtClean="0"/>
              <a:t>) nel senso di miglioramento progressivo della conoscenza, della competenza, della capacità e di aggiornamento delle strategie sul tema in oggetto (</a:t>
            </a:r>
            <a:r>
              <a:rPr lang="it-IT" sz="2800" i="1" dirty="0" smtClean="0"/>
              <a:t>formative</a:t>
            </a:r>
            <a:r>
              <a:rPr lang="it-IT" sz="2800" dirty="0" smtClean="0"/>
              <a:t>) ma anche, nello specifico territoriale, di tutto il sistema della programmazione locale e dei suoi attori, contribuendo al capitale sociale territoriale.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t-IT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476250"/>
            <a:ext cx="8784976" cy="6193110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400" b="1" dirty="0">
                <a:solidFill>
                  <a:srgbClr val="FFFF00"/>
                </a:solidFill>
              </a:rPr>
              <a:t>Attori interessati alla valutazione degli interventi psicosociali</a:t>
            </a:r>
            <a:r>
              <a:rPr lang="it-IT" sz="2000" b="1" dirty="0">
                <a:solidFill>
                  <a:srgbClr val="FFFF00"/>
                </a:solidFill>
              </a:rPr>
              <a:t> 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000" b="1" dirty="0"/>
              <a:t>(</a:t>
            </a:r>
            <a:r>
              <a:rPr lang="it-IT" sz="2000" b="1" i="1" dirty="0"/>
              <a:t>ciascuno con proprie esigenze valutative</a:t>
            </a:r>
            <a:r>
              <a:rPr lang="it-IT" sz="2000" b="1" dirty="0"/>
              <a:t>)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000" b="1" dirty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it-IT" sz="2200" b="1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legislatore/organi macro istituzionali </a:t>
            </a:r>
            <a:r>
              <a:rPr lang="it-IT" sz="2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(per piani regionali, nazionali o europei, riguardo alla coerenza con norme o criteri istitutivi ed eventualmente con risorse messe a disposizione);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200" b="1" dirty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it-IT" sz="2200" b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amministratori di organizzazioni di servizio </a:t>
            </a:r>
            <a:r>
              <a:rPr lang="it-IT" sz="2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(riguardo all’efficienza, all’efficacia, alle implicazioni connesse alla rappresentanza);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200" b="1" dirty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it-IT" sz="2200" b="1" u="sng" dirty="0">
                <a:solidFill>
                  <a:schemeClr val="tx2"/>
                </a:solidFill>
              </a:rPr>
              <a:t>finanziatori non istituzionali </a:t>
            </a:r>
            <a:r>
              <a:rPr lang="it-IT" sz="2200" b="1" dirty="0">
                <a:solidFill>
                  <a:schemeClr val="tx2"/>
                </a:solidFill>
              </a:rPr>
              <a:t>(per congruenza costi e contenuti progetto);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200" b="1" dirty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it-IT" sz="2200" b="1" u="sng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utenti e loro rappresentanze </a:t>
            </a:r>
            <a:r>
              <a:rPr lang="it-IT" sz="2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(per esiti);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200" b="1" dirty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it-IT" sz="2200" b="1" u="sng" dirty="0">
                <a:solidFill>
                  <a:schemeClr val="tx2"/>
                </a:solidFill>
              </a:rPr>
              <a:t>operatori</a:t>
            </a:r>
            <a:r>
              <a:rPr lang="it-IT" sz="2200" b="1" dirty="0">
                <a:solidFill>
                  <a:schemeClr val="tx2"/>
                </a:solidFill>
              </a:rPr>
              <a:t> (per </a:t>
            </a:r>
            <a:r>
              <a:rPr lang="it-IT" sz="2200" b="1" dirty="0" smtClean="0">
                <a:solidFill>
                  <a:schemeClr val="tx2"/>
                </a:solidFill>
              </a:rPr>
              <a:t>efficacia del proprio intervento);</a:t>
            </a:r>
            <a:endParaRPr lang="it-IT" sz="2200" b="1" dirty="0">
              <a:solidFill>
                <a:schemeClr val="tx2"/>
              </a:solidFill>
            </a:endParaRP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200" b="1" dirty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it-IT" sz="2200" b="1" u="sng" dirty="0">
                <a:solidFill>
                  <a:schemeClr val="tx1">
                    <a:lumMod val="95000"/>
                  </a:schemeClr>
                </a:solidFill>
              </a:rPr>
              <a:t>altri</a:t>
            </a:r>
            <a:r>
              <a:rPr lang="it-IT" sz="2200" b="1" dirty="0">
                <a:solidFill>
                  <a:schemeClr val="tx1">
                    <a:lumMod val="95000"/>
                  </a:schemeClr>
                </a:solidFill>
              </a:rPr>
              <a:t> (consulenti, osservatori esterni, vari </a:t>
            </a:r>
            <a:r>
              <a:rPr lang="it-IT" sz="2200" b="1" dirty="0" err="1">
                <a:solidFill>
                  <a:schemeClr val="tx1">
                    <a:lumMod val="95000"/>
                  </a:schemeClr>
                </a:solidFill>
              </a:rPr>
              <a:t>stakeholder</a:t>
            </a:r>
            <a:r>
              <a:rPr lang="it-IT" sz="2200" b="1" dirty="0"/>
              <a:t>).</a:t>
            </a:r>
            <a:r>
              <a:rPr lang="it-IT" sz="22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t-IT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" y="260648"/>
            <a:ext cx="9144000" cy="659735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b="1" dirty="0" smtClean="0"/>
              <a:t>	</a:t>
            </a:r>
            <a:r>
              <a:rPr lang="it-IT" sz="2800" b="1" u="sng" dirty="0" smtClean="0">
                <a:solidFill>
                  <a:srgbClr val="FFFF00"/>
                </a:solidFill>
              </a:rPr>
              <a:t>Le tappe di un progetto e la valutazione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b="1" u="sng" dirty="0" smtClean="0">
              <a:solidFill>
                <a:srgbClr val="FFFF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000" b="1" dirty="0" smtClean="0"/>
              <a:t>	</a:t>
            </a:r>
            <a:r>
              <a:rPr lang="it-IT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La valutazione accompagna il progetto  (o programma) nel suo dispiegarsi, individuando scopi e metodologie di ricerca valutativa per ciascun stadio raggiunto dal progetto stesso.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chemeClr val="tx2"/>
                </a:solidFill>
              </a:rPr>
              <a:t>Le tappe (del progetto e della connessa valutazione) si susseguono in una logica consequenziale.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000" b="1" dirty="0" smtClean="0">
                <a:solidFill>
                  <a:schemeClr val="tx2"/>
                </a:solidFill>
              </a:rPr>
              <a:t>       </a:t>
            </a:r>
            <a:endParaRPr lang="it-IT" sz="20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400" b="1" dirty="0" smtClean="0"/>
              <a:t>	</a:t>
            </a:r>
            <a:r>
              <a:rPr lang="it-IT" sz="2400" b="1" u="sng" dirty="0" smtClean="0">
                <a:solidFill>
                  <a:srgbClr val="FFFF00"/>
                </a:solidFill>
              </a:rPr>
              <a:t>Tappe (accompagnate da momenti valutativi) di un progetto di intervento sociale</a:t>
            </a:r>
            <a:r>
              <a:rPr lang="it-IT" sz="2400" b="1" dirty="0" smtClean="0">
                <a:solidFill>
                  <a:srgbClr val="FFFF00"/>
                </a:solidFill>
              </a:rPr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it-IT" sz="2400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b="1" dirty="0" smtClean="0"/>
              <a:t>	</a:t>
            </a:r>
            <a:r>
              <a:rPr lang="it-IT" sz="2400" b="1" i="1" dirty="0" smtClean="0">
                <a:solidFill>
                  <a:srgbClr val="FFC000"/>
                </a:solidFill>
              </a:rPr>
              <a:t>ideazione - attivazione - formulazione/progettazione - realizzazione </a:t>
            </a:r>
            <a:endParaRPr lang="it-IT" sz="2400" b="1" dirty="0" smtClean="0">
              <a:solidFill>
                <a:srgbClr val="FFC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b="1" dirty="0" smtClean="0"/>
              <a:t>	</a:t>
            </a:r>
            <a:endParaRPr lang="it-IT" sz="2000" dirty="0" smtClean="0"/>
          </a:p>
        </p:txBody>
      </p:sp>
      <p:sp>
        <p:nvSpPr>
          <p:cNvPr id="4" name="Freccia in giù 3"/>
          <p:cNvSpPr/>
          <p:nvPr/>
        </p:nvSpPr>
        <p:spPr>
          <a:xfrm>
            <a:off x="3779912" y="5013176"/>
            <a:ext cx="2304256" cy="36004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460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620713"/>
            <a:ext cx="8686800" cy="6237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2400" b="1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b="1" dirty="0" smtClean="0"/>
          </a:p>
          <a:p>
            <a:pPr>
              <a:buNone/>
              <a:defRPr/>
            </a:pPr>
            <a:r>
              <a:rPr lang="it-IT" sz="2400" b="1" dirty="0" smtClean="0"/>
              <a:t>	</a:t>
            </a:r>
            <a:r>
              <a:rPr lang="it-IT" b="1" u="sng" dirty="0" smtClean="0">
                <a:solidFill>
                  <a:srgbClr val="FFFF00"/>
                </a:solidFill>
              </a:rPr>
              <a:t>Tappa dell’ideazione:</a:t>
            </a:r>
            <a:r>
              <a:rPr lang="it-IT" b="1" dirty="0" smtClean="0">
                <a:solidFill>
                  <a:srgbClr val="FFFF00"/>
                </a:solidFill>
              </a:rPr>
              <a:t> </a:t>
            </a:r>
            <a:r>
              <a:rPr lang="it-IT" b="1" i="1" dirty="0" smtClean="0">
                <a:solidFill>
                  <a:srgbClr val="FFFF00"/>
                </a:solidFill>
              </a:rPr>
              <a:t>obiettivi della valutazione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b="1" dirty="0" smtClean="0">
              <a:solidFill>
                <a:srgbClr val="FFFF00"/>
              </a:solidFill>
            </a:endParaRPr>
          </a:p>
          <a:p>
            <a:pPr marL="452438" indent="-452438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it-IT" b="1" dirty="0" smtClean="0"/>
              <a:t> 	</a:t>
            </a:r>
            <a:r>
              <a:rPr lang="it-IT" b="1" dirty="0" smtClean="0">
                <a:solidFill>
                  <a:srgbClr val="FFC000"/>
                </a:solidFill>
              </a:rPr>
              <a:t>Per questa tappa la valutazione attiene a criteri di rilevanza, opportunità, novità, fattibilità, interesse e convenienza.</a:t>
            </a:r>
            <a:endParaRPr lang="it-IT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7772400" cy="714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1" y="476250"/>
            <a:ext cx="8435280" cy="6381750"/>
          </a:xfrm>
        </p:spPr>
        <p:txBody>
          <a:bodyPr>
            <a:normAutofit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400" dirty="0" smtClean="0"/>
              <a:t>	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it-IT" sz="2800" b="1" u="sng" dirty="0" smtClean="0">
                <a:solidFill>
                  <a:srgbClr val="FFFF00"/>
                </a:solidFill>
              </a:rPr>
              <a:t>Tappa dell’attivazione </a:t>
            </a:r>
            <a:r>
              <a:rPr lang="it-IT" sz="2800" b="1" dirty="0" smtClean="0">
                <a:solidFill>
                  <a:srgbClr val="FFFF00"/>
                </a:solidFill>
              </a:rPr>
              <a:t>: </a:t>
            </a:r>
            <a:r>
              <a:rPr lang="it-IT" sz="2800" b="1" i="1" dirty="0" smtClean="0">
                <a:solidFill>
                  <a:srgbClr val="FFFF00"/>
                </a:solidFill>
              </a:rPr>
              <a:t>obiettivi della valutazione </a:t>
            </a:r>
            <a:endParaRPr lang="it-IT" sz="2800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dirty="0" smtClean="0"/>
              <a:t>	</a:t>
            </a:r>
            <a:r>
              <a:rPr lang="it-IT" sz="2800" dirty="0" smtClean="0">
                <a:solidFill>
                  <a:srgbClr val="FFC000"/>
                </a:solidFill>
              </a:rPr>
              <a:t>E’ </a:t>
            </a:r>
            <a:r>
              <a:rPr lang="it-IT" sz="2800" b="1" dirty="0" smtClean="0">
                <a:solidFill>
                  <a:srgbClr val="FFC000"/>
                </a:solidFill>
              </a:rPr>
              <a:t>utile valutare in questa tappa: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b="1" dirty="0" smtClean="0">
              <a:solidFill>
                <a:srgbClr val="FFC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it-IT" sz="2800" b="1" dirty="0" smtClean="0">
                <a:solidFill>
                  <a:schemeClr val="tx2">
                    <a:lumMod val="90000"/>
                  </a:schemeClr>
                </a:solidFill>
              </a:rPr>
              <a:t>la quantità e la qualità dei contatti attivati; </a:t>
            </a:r>
          </a:p>
          <a:p>
            <a:pPr eaLnBrk="1" hangingPunct="1">
              <a:buFontTx/>
              <a:buChar char="-"/>
              <a:defRPr/>
            </a:pPr>
            <a:r>
              <a:rPr lang="it-IT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la rilevanza percepita del problema da parte dei diversi soggetti contattati</a:t>
            </a:r>
            <a:r>
              <a:rPr lang="it-IT" sz="2800" b="1" dirty="0" smtClean="0">
                <a:solidFill>
                  <a:schemeClr val="tx2">
                    <a:lumMod val="90000"/>
                  </a:schemeClr>
                </a:solidFill>
              </a:rPr>
              <a:t>; </a:t>
            </a:r>
          </a:p>
          <a:p>
            <a:pPr eaLnBrk="1" hangingPunct="1">
              <a:buFontTx/>
              <a:buChar char="-"/>
              <a:defRPr/>
            </a:pPr>
            <a:r>
              <a:rPr lang="it-IT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la condivisione rispetto al problema da parte degli attori principali dell’azione progettuale</a:t>
            </a:r>
            <a:r>
              <a:rPr lang="it-IT" sz="2800" b="1" dirty="0" smtClean="0">
                <a:solidFill>
                  <a:schemeClr val="tx2">
                    <a:lumMod val="90000"/>
                  </a:schemeClr>
                </a:solidFill>
              </a:rPr>
              <a:t>; </a:t>
            </a:r>
          </a:p>
          <a:p>
            <a:pPr eaLnBrk="1" hangingPunct="1">
              <a:buFontTx/>
              <a:buChar char="-"/>
              <a:defRPr/>
            </a:pPr>
            <a:r>
              <a:rPr lang="it-IT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la quantità e la qualità delle informazioni raccolte, la possibilità di attivare risorse per realizzare il progetto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600" dirty="0" smtClean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1600" b="1" dirty="0" smtClean="0"/>
              <a:t>	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1600" b="1" dirty="0" smtClean="0"/>
              <a:t>       	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460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036051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000" dirty="0" smtClean="0"/>
              <a:t>	</a:t>
            </a:r>
            <a:r>
              <a:rPr lang="it-IT" sz="2000" b="1" u="sng" dirty="0" smtClean="0">
                <a:solidFill>
                  <a:srgbClr val="FFFF00"/>
                </a:solidFill>
              </a:rPr>
              <a:t>T</a:t>
            </a:r>
            <a:r>
              <a:rPr lang="it-IT" sz="2400" b="1" u="sng" dirty="0" smtClean="0">
                <a:solidFill>
                  <a:srgbClr val="FFFF00"/>
                </a:solidFill>
              </a:rPr>
              <a:t>appa della Formulazione  e costruzione del progetto</a:t>
            </a:r>
            <a:r>
              <a:rPr lang="it-IT" sz="2400" b="1" dirty="0" smtClean="0">
                <a:solidFill>
                  <a:srgbClr val="FFFF00"/>
                </a:solidFill>
              </a:rPr>
              <a:t>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b="1" i="1" dirty="0" smtClean="0">
                <a:solidFill>
                  <a:srgbClr val="FFFF00"/>
                </a:solidFill>
              </a:rPr>
              <a:t>     obiettivi della valutazion</a:t>
            </a:r>
            <a:r>
              <a:rPr lang="it-IT" sz="2400" b="1" dirty="0" smtClean="0">
                <a:solidFill>
                  <a:srgbClr val="FFFF00"/>
                </a:solidFill>
              </a:rPr>
              <a:t>e</a:t>
            </a:r>
            <a:endParaRPr lang="it-IT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1400" b="1" dirty="0" smtClean="0"/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it-IT" sz="1600" dirty="0" smtClean="0"/>
              <a:t>      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it-IT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</a:t>
            </a: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Per questa Tappa si cerca di stimare a priori la validità del progetto e verificare la congruenza del disegno concettuale.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Una parte della valutazione del progetto cartaceo consiste nel controllo di errori di tipo logico, contenutistico e formale.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Le componenti da considerare sono: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it-IT" sz="2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269875" indent="-201613" eaLnBrk="1" hangingPunct="1">
              <a:defRPr/>
            </a:pPr>
            <a:r>
              <a:rPr lang="it-IT" sz="2200" b="1" i="1" dirty="0" smtClean="0">
                <a:solidFill>
                  <a:srgbClr val="FFC000"/>
                </a:solidFill>
              </a:rPr>
              <a:t>rilevanza</a:t>
            </a: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= attinenza del progetto a problematiche ritenute rilevanti che si intendono affrontare;</a:t>
            </a:r>
          </a:p>
          <a:p>
            <a:pPr marL="269875" indent="-201613" eaLnBrk="1" hangingPunct="1">
              <a:defRPr/>
            </a:pPr>
            <a:r>
              <a:rPr lang="it-IT" sz="2200" b="1" i="1" dirty="0" smtClean="0">
                <a:solidFill>
                  <a:srgbClr val="FFC000"/>
                </a:solidFill>
              </a:rPr>
              <a:t>adeguatezza</a:t>
            </a: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= della formulazione del progetto in modo che possa fungere da guida per la progettazione operativa e per la successiva fase di realizzazione e che sia ben comprensibile per tutti i soggetti coinvolti ;</a:t>
            </a:r>
          </a:p>
          <a:p>
            <a:pPr marL="269875" indent="-201613" eaLnBrk="1" hangingPunct="1">
              <a:defRPr/>
            </a:pPr>
            <a:r>
              <a:rPr lang="it-IT" sz="2200" b="1" i="1" dirty="0" smtClean="0">
                <a:solidFill>
                  <a:srgbClr val="FFC000"/>
                </a:solidFill>
              </a:rPr>
              <a:t>congruenza interna</a:t>
            </a:r>
            <a:r>
              <a:rPr lang="it-IT" sz="2200" b="1" dirty="0" smtClean="0">
                <a:solidFill>
                  <a:srgbClr val="FFC000"/>
                </a:solidFill>
              </a:rPr>
              <a:t> </a:t>
            </a: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= fra le diverse parti del progetto e fra progetto e risorse attivabili;</a:t>
            </a:r>
          </a:p>
          <a:p>
            <a:pPr marL="269875" indent="-201613" eaLnBrk="1" hangingPunct="1">
              <a:defRPr/>
            </a:pPr>
            <a:r>
              <a:rPr lang="it-IT" sz="2200" b="1" i="1" dirty="0" smtClean="0">
                <a:solidFill>
                  <a:srgbClr val="FFC000"/>
                </a:solidFill>
              </a:rPr>
              <a:t>sforzo</a:t>
            </a: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= inteso come risorse (tempo, energie,  ecc.) impiegate per questa fase e per le successive.</a:t>
            </a:r>
          </a:p>
          <a:p>
            <a:pPr eaLnBrk="1" hangingPunct="1">
              <a:defRPr/>
            </a:pPr>
            <a:endParaRPr lang="it-IT" sz="2000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050" b="1" dirty="0" smtClean="0">
                <a:solidFill>
                  <a:srgbClr val="FFC000"/>
                </a:solidFill>
              </a:rPr>
              <a:t>	</a:t>
            </a:r>
          </a:p>
          <a:p>
            <a:pPr eaLnBrk="1" hangingPunct="1">
              <a:defRPr/>
            </a:pPr>
            <a:endParaRPr lang="it-IT" sz="2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7772400" cy="714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333375"/>
            <a:ext cx="8964488" cy="65246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	</a:t>
            </a:r>
            <a:r>
              <a:rPr lang="it-IT" b="1" u="sng" dirty="0" smtClean="0">
                <a:solidFill>
                  <a:srgbClr val="FFFF00"/>
                </a:solidFill>
              </a:rPr>
              <a:t>T</a:t>
            </a:r>
            <a:r>
              <a:rPr lang="it-IT" sz="2800" b="1" u="sng" dirty="0" smtClean="0">
                <a:solidFill>
                  <a:srgbClr val="FFFF00"/>
                </a:solidFill>
              </a:rPr>
              <a:t>appa della realizzazione</a:t>
            </a:r>
            <a:r>
              <a:rPr lang="it-IT" sz="1600" b="1" dirty="0" smtClean="0">
                <a:solidFill>
                  <a:srgbClr val="FFFF00"/>
                </a:solidFill>
              </a:rPr>
              <a:t>: </a:t>
            </a:r>
            <a:r>
              <a:rPr lang="it-IT" sz="2600" b="1" dirty="0" smtClean="0">
                <a:solidFill>
                  <a:srgbClr val="FFFF00"/>
                </a:solidFill>
              </a:rPr>
              <a:t>obiettivi ella valutazione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600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600" b="1" dirty="0" smtClean="0"/>
              <a:t>        </a:t>
            </a:r>
            <a:r>
              <a:rPr lang="it-IT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L’attenzione valutativa si rivolge da una parte alla raccolta di informazioni di tipo descrittivo, per capire chi aderisce al progetto, cosa viene realizzato, da chi e in quali tempi, le risorse impiegate (monitoraggio), dall’altra ai processi messi in atto</a:t>
            </a:r>
            <a:r>
              <a:rPr lang="it-IT" sz="2400" b="1" dirty="0" smtClean="0">
                <a:solidFill>
                  <a:srgbClr val="FFC000"/>
                </a:solidFill>
              </a:rPr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b="1" dirty="0" smtClean="0">
              <a:solidFill>
                <a:srgbClr val="FFC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b="1" i="1" dirty="0" smtClean="0">
                <a:solidFill>
                  <a:srgbClr val="FFC000"/>
                </a:solidFill>
              </a:rPr>
              <a:t>     </a:t>
            </a:r>
            <a:r>
              <a:rPr lang="it-IT" sz="2400" b="1" i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La valutazione di processo </a:t>
            </a:r>
            <a:r>
              <a:rPr lang="it-IT" sz="24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rende possibili aggiustamenti in itinere, fornisce informazioni utili per un eventuale miglioramento o riprogettazione dell’intervento nel caso lo scarto tra il progetto e la sua realizzazione sia consistente 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b="1" i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</a:t>
            </a:r>
            <a:r>
              <a:rPr lang="it-IT" sz="2400" b="1" i="1" u="sng" dirty="0" smtClean="0">
                <a:solidFill>
                  <a:srgbClr val="FFFF00"/>
                </a:solidFill>
              </a:rPr>
              <a:t>A progetto eseguito </a:t>
            </a:r>
            <a:r>
              <a:rPr lang="it-IT" sz="2400" b="1" i="1" dirty="0" smtClean="0">
                <a:solidFill>
                  <a:srgbClr val="FFFF00"/>
                </a:solidFill>
              </a:rPr>
              <a:t>la valutazione verterà su:</a:t>
            </a:r>
          </a:p>
          <a:p>
            <a:pPr>
              <a:defRPr/>
            </a:pPr>
            <a:r>
              <a:rPr lang="it-IT" sz="24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efficacia</a:t>
            </a:r>
            <a:r>
              <a:rPr lang="it-IT" sz="2400" b="1" dirty="0" smtClean="0">
                <a:solidFill>
                  <a:srgbClr val="FFC000"/>
                </a:solidFill>
              </a:rPr>
              <a:t> = raggiungimento (o meno) degli obiettivi fissati;</a:t>
            </a:r>
          </a:p>
          <a:p>
            <a:pPr>
              <a:defRPr/>
            </a:pPr>
            <a:r>
              <a:rPr lang="it-IT" sz="24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impatto</a:t>
            </a:r>
            <a:r>
              <a:rPr lang="it-IT" sz="2400" b="1" i="1" dirty="0" smtClean="0">
                <a:solidFill>
                  <a:srgbClr val="FFC000"/>
                </a:solidFill>
              </a:rPr>
              <a:t> </a:t>
            </a:r>
            <a:r>
              <a:rPr lang="it-IT" sz="2400" b="1" dirty="0" smtClean="0">
                <a:solidFill>
                  <a:srgbClr val="FFC000"/>
                </a:solidFill>
              </a:rPr>
              <a:t>= cambiamenti indotti oltre agli obiettivi previsti;</a:t>
            </a:r>
          </a:p>
          <a:p>
            <a:pPr>
              <a:defRPr/>
            </a:pPr>
            <a:r>
              <a:rPr lang="it-IT" sz="24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rilevanza</a:t>
            </a:r>
            <a:r>
              <a:rPr lang="it-IT" sz="2400" b="1" dirty="0" smtClean="0">
                <a:solidFill>
                  <a:srgbClr val="FFC000"/>
                </a:solidFill>
              </a:rPr>
              <a:t> = incidenza su problemi di rilevanza sociale;</a:t>
            </a:r>
          </a:p>
          <a:p>
            <a:pPr>
              <a:defRPr/>
            </a:pPr>
            <a:r>
              <a:rPr lang="it-IT" sz="24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efficienza</a:t>
            </a:r>
            <a:r>
              <a:rPr lang="it-IT" sz="2400" b="1" dirty="0" smtClean="0">
                <a:solidFill>
                  <a:srgbClr val="FFC000"/>
                </a:solidFill>
              </a:rPr>
              <a:t> = rapporto positivo fra costi e risultati ;</a:t>
            </a:r>
          </a:p>
          <a:p>
            <a:pPr>
              <a:defRPr/>
            </a:pPr>
            <a:r>
              <a:rPr lang="it-IT" sz="24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trasferibilità/riproducibilità del  progetto</a:t>
            </a:r>
            <a:r>
              <a:rPr lang="it-IT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2400" b="1" dirty="0" smtClean="0">
                <a:solidFill>
                  <a:srgbClr val="FFC000"/>
                </a:solidFill>
              </a:rPr>
              <a:t>=  aspetti organizzativo/metodologici.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b="1" i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2000" b="1" dirty="0" smtClean="0">
              <a:solidFill>
                <a:srgbClr val="FFC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it-IT" sz="1600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2195736" y="2204864"/>
            <a:ext cx="1872208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764703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it-IT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Indicatori sociali</a:t>
            </a:r>
            <a:endParaRPr lang="it-IT" sz="32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08719"/>
            <a:ext cx="9144001" cy="594928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it-IT" b="1" dirty="0" smtClean="0">
                <a:solidFill>
                  <a:srgbClr val="FFC000"/>
                </a:solidFill>
              </a:rPr>
              <a:t>	</a:t>
            </a:r>
            <a:r>
              <a:rPr lang="it-IT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  <a:r>
              <a:rPr lang="it-IT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Per indicatore  s’intende una caratteristica o variabile (o rapporto tra variabili) osservabile o calcolabile che dà indicazioni su un certo fenomeno</a:t>
            </a:r>
            <a:r>
              <a:rPr lang="it-IT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</a:t>
            </a:r>
          </a:p>
          <a:p>
            <a:pPr>
              <a:buFont typeface="Wingdings" pitchFamily="2" charset="2"/>
              <a:buNone/>
              <a:defRPr/>
            </a:pPr>
            <a:endParaRPr lang="it-IT" sz="24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it-IT" sz="2400" dirty="0" smtClean="0"/>
              <a:t>	</a:t>
            </a:r>
            <a:r>
              <a:rPr lang="it-IT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Ogni indicatore illustra un aspetto, più o meno grande, più o meno rilevante, del tema che si vuole indagare. Gli indicatori non possono essere decisi a tavolino senza un riferimento chiaro e costante al fenomeno che si intende approfondire e al mandato valutativo</a:t>
            </a:r>
            <a:r>
              <a:rPr lang="it-IT" sz="2400" b="1" dirty="0" smtClean="0"/>
              <a:t>.</a:t>
            </a:r>
            <a:endParaRPr lang="it-IT" sz="24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it-IT" sz="24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it-IT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  <a:r>
              <a:rPr lang="it-IT" sz="2400" b="1" dirty="0" smtClean="0">
                <a:solidFill>
                  <a:schemeClr val="accent2"/>
                </a:solidFill>
              </a:rPr>
              <a:t>Gli indicatori, in quanto informazioni di sintesi, devono rispettare sia requisiti metodologici (validità, attendibilità), come tutte le altre misure, sia requisiti connessi a problemi di natura concettuale (pertinenza, rilevanza, specificità e sensibilità).    </a:t>
            </a:r>
          </a:p>
          <a:p>
            <a:pPr>
              <a:buFont typeface="Wingdings" pitchFamily="2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88913"/>
            <a:ext cx="7772400" cy="144462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"/>
            <a:ext cx="9144000" cy="666908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sz="2000" b="1" dirty="0" smtClean="0"/>
              <a:t>	</a:t>
            </a:r>
            <a:r>
              <a:rPr lang="it-IT" sz="2200" b="1" dirty="0" smtClean="0">
                <a:solidFill>
                  <a:srgbClr val="FFFF00"/>
                </a:solidFill>
              </a:rPr>
              <a:t>Gli indicatori possono essere suddivisi in base a molteplici criteri:</a:t>
            </a:r>
          </a:p>
          <a:p>
            <a:pPr>
              <a:buFont typeface="Wingdings" pitchFamily="2" charset="2"/>
              <a:buNone/>
              <a:defRPr/>
            </a:pPr>
            <a:endParaRPr lang="it-IT" sz="22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it-IT" sz="2000" b="1" i="1" dirty="0" smtClean="0">
                <a:solidFill>
                  <a:srgbClr val="FFC000"/>
                </a:solidFill>
              </a:rPr>
              <a:t>Criterio di vicinanza </a:t>
            </a:r>
            <a:r>
              <a:rPr lang="it-IT" sz="2000" b="1" dirty="0" smtClean="0">
                <a:solidFill>
                  <a:srgbClr val="FFC000"/>
                </a:solidFill>
              </a:rPr>
              <a:t>dell’indicatore con il fenomeno che vuole rappresentare</a:t>
            </a:r>
            <a:r>
              <a:rPr lang="it-IT" sz="2000" dirty="0" smtClean="0"/>
              <a:t>)</a:t>
            </a:r>
            <a:r>
              <a:rPr lang="it-IT" sz="2000" b="1" dirty="0" smtClean="0"/>
              <a:t> =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000" b="1" dirty="0" smtClean="0"/>
              <a:t>		&gt; </a:t>
            </a:r>
            <a:r>
              <a:rPr lang="it-IT" sz="2000" b="1" u="sng" dirty="0" smtClean="0">
                <a:solidFill>
                  <a:srgbClr val="FFC000"/>
                </a:solidFill>
              </a:rPr>
              <a:t>indicatori diretti</a:t>
            </a:r>
            <a:r>
              <a:rPr lang="it-IT" sz="2000" b="1" dirty="0" smtClean="0">
                <a:solidFill>
                  <a:srgbClr val="FFC000"/>
                </a:solidFill>
              </a:rPr>
              <a:t> </a:t>
            </a:r>
            <a:r>
              <a:rPr lang="it-IT" sz="2000" b="1" dirty="0" smtClean="0"/>
              <a:t>(rappresentano direttamente il fenomeno)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000" b="1" dirty="0" smtClean="0"/>
              <a:t> 		</a:t>
            </a:r>
            <a:r>
              <a:rPr lang="it-IT" sz="2000" b="1" u="sng" dirty="0" smtClean="0"/>
              <a:t>&gt; </a:t>
            </a:r>
            <a:r>
              <a:rPr lang="it-IT" sz="2000" b="1" u="sng" dirty="0" smtClean="0">
                <a:solidFill>
                  <a:srgbClr val="FFC000"/>
                </a:solidFill>
              </a:rPr>
              <a:t>indiretti </a:t>
            </a:r>
            <a:r>
              <a:rPr lang="it-IT" sz="2000" b="1" dirty="0" smtClean="0">
                <a:solidFill>
                  <a:srgbClr val="FFC000"/>
                </a:solidFill>
              </a:rPr>
              <a:t>o </a:t>
            </a:r>
            <a:r>
              <a:rPr lang="it-IT" sz="2000" b="1" dirty="0" err="1" smtClean="0">
                <a:solidFill>
                  <a:srgbClr val="FFC000"/>
                </a:solidFill>
              </a:rPr>
              <a:t>proxi</a:t>
            </a:r>
            <a:r>
              <a:rPr lang="it-IT" sz="2000" b="1" u="sng" dirty="0" smtClean="0">
                <a:solidFill>
                  <a:srgbClr val="FFC000"/>
                </a:solidFill>
              </a:rPr>
              <a:t> </a:t>
            </a:r>
            <a:r>
              <a:rPr lang="it-IT" sz="2000" b="1" u="sng" dirty="0" smtClean="0"/>
              <a:t>(</a:t>
            </a:r>
            <a:r>
              <a:rPr lang="it-IT" sz="2000" b="1" dirty="0" smtClean="0"/>
              <a:t> rappresentano elementi che sono in relazione con 	    il fenomeno oggetto d’analisi  restituendo di questo significativi 	   	    elementi conoscitivi);</a:t>
            </a:r>
          </a:p>
          <a:p>
            <a:pPr>
              <a:buFont typeface="Wingdings" pitchFamily="2" charset="2"/>
              <a:buNone/>
              <a:defRPr/>
            </a:pPr>
            <a:endParaRPr lang="it-IT" sz="2000" b="1" dirty="0" smtClean="0"/>
          </a:p>
          <a:p>
            <a:pPr>
              <a:defRPr/>
            </a:pPr>
            <a:r>
              <a:rPr lang="it-IT" sz="2000" b="1" i="1" dirty="0" smtClean="0">
                <a:solidFill>
                  <a:srgbClr val="FFC000"/>
                </a:solidFill>
              </a:rPr>
              <a:t>Criterio di relazione con l’obiettivo </a:t>
            </a:r>
            <a:r>
              <a:rPr lang="it-IT" sz="2000" b="1" i="1" dirty="0" smtClean="0"/>
              <a:t>=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000" b="1" i="1" dirty="0" smtClean="0"/>
              <a:t>		&gt;  </a:t>
            </a:r>
            <a:r>
              <a:rPr lang="it-IT" sz="2000" b="1" u="sng" dirty="0" smtClean="0">
                <a:solidFill>
                  <a:srgbClr val="FFC000"/>
                </a:solidFill>
              </a:rPr>
              <a:t>indicatori valutativi</a:t>
            </a:r>
            <a:r>
              <a:rPr lang="it-IT" sz="2000" b="1" dirty="0" smtClean="0">
                <a:solidFill>
                  <a:srgbClr val="FFC000"/>
                </a:solidFill>
              </a:rPr>
              <a:t> </a:t>
            </a:r>
            <a:r>
              <a:rPr lang="it-IT" sz="2000" b="1" dirty="0" smtClean="0"/>
              <a:t>(per valutare in che misura sono stati raggiunti 	 gli     	    obiettivi di un’attività programmata);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000" b="1" dirty="0" smtClean="0"/>
              <a:t>		&gt;  </a:t>
            </a:r>
            <a:r>
              <a:rPr lang="it-IT" sz="2000" b="1" u="sng" dirty="0" smtClean="0">
                <a:solidFill>
                  <a:srgbClr val="FFC000"/>
                </a:solidFill>
              </a:rPr>
              <a:t>indicatori di processo</a:t>
            </a:r>
            <a:r>
              <a:rPr lang="it-IT" sz="2000" b="1" dirty="0" smtClean="0"/>
              <a:t> (per valutare le modalità d’implementazione 	 del 	    progetto);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000" b="1" dirty="0" smtClean="0"/>
              <a:t>		&gt;</a:t>
            </a:r>
            <a:r>
              <a:rPr lang="it-IT" sz="2000" b="1" u="sng" dirty="0" smtClean="0"/>
              <a:t> </a:t>
            </a:r>
            <a:r>
              <a:rPr lang="it-IT" sz="2000" b="1" u="sng" dirty="0" smtClean="0">
                <a:solidFill>
                  <a:srgbClr val="FFC000"/>
                </a:solidFill>
              </a:rPr>
              <a:t>indicatori di esito</a:t>
            </a:r>
            <a:r>
              <a:rPr lang="it-IT" sz="2000" b="1" dirty="0" smtClean="0">
                <a:solidFill>
                  <a:srgbClr val="FFC000"/>
                </a:solidFill>
              </a:rPr>
              <a:t> </a:t>
            </a:r>
            <a:r>
              <a:rPr lang="it-IT" sz="2000" b="1" dirty="0" smtClean="0"/>
              <a:t>(per  la valutazione degli esiti finali dell’intervento. 	    Gli indicatori di esito si </a:t>
            </a:r>
            <a:r>
              <a:rPr lang="it-IT" sz="2000" b="1" dirty="0" err="1" smtClean="0"/>
              <a:t>si</a:t>
            </a:r>
            <a:r>
              <a:rPr lang="it-IT" sz="2000" b="1" dirty="0" smtClean="0"/>
              <a:t> suddividono poi in </a:t>
            </a:r>
            <a:r>
              <a:rPr lang="it-IT" sz="2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indicatori di efficacia   </a:t>
            </a:r>
            <a:r>
              <a:rPr lang="it-IT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    	   </a:t>
            </a:r>
            <a:r>
              <a:rPr lang="it-IT" sz="2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d’impatto, di efficienza</a:t>
            </a:r>
            <a:r>
              <a:rPr lang="it-IT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b="1" dirty="0" smtClean="0"/>
              <a:t>– a seconda che vengano utilizzati per 	    	    stimare rispettivamente l’efficacia, l’impatto o l’efficienza di un 	    	   intervento).</a:t>
            </a:r>
          </a:p>
          <a:p>
            <a:pPr>
              <a:buFont typeface="Wingdings" pitchFamily="2" charset="2"/>
              <a:buNone/>
              <a:defRPr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88913"/>
            <a:ext cx="7772400" cy="144462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it-IT" dirty="0"/>
          </a:p>
        </p:txBody>
      </p:sp>
      <p:sp>
        <p:nvSpPr>
          <p:cNvPr id="39939" name="Segnaposto contenuto 2"/>
          <p:cNvSpPr>
            <a:spLocks noGrp="1"/>
          </p:cNvSpPr>
          <p:nvPr>
            <p:ph idx="1"/>
          </p:nvPr>
        </p:nvSpPr>
        <p:spPr>
          <a:xfrm>
            <a:off x="179512" y="333375"/>
            <a:ext cx="8964488" cy="63357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000" b="1" u="sng" dirty="0" smtClean="0">
                <a:solidFill>
                  <a:srgbClr val="FFFF00"/>
                </a:solidFill>
              </a:rPr>
              <a:t>Esempio Indicatori sociali (da Istat per valutazione </a:t>
            </a:r>
            <a:r>
              <a:rPr lang="it-IT" sz="2000" b="1" i="1" u="sng" dirty="0" smtClean="0">
                <a:solidFill>
                  <a:srgbClr val="FFFF00"/>
                </a:solidFill>
              </a:rPr>
              <a:t>benessere equo sostenibile - bes</a:t>
            </a:r>
            <a:r>
              <a:rPr lang="it-IT" sz="2000" b="1" u="sng" dirty="0" smtClean="0">
                <a:solidFill>
                  <a:srgbClr val="FFFF00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endParaRPr lang="it-IT" sz="1800" b="1" dirty="0" smtClean="0">
              <a:solidFill>
                <a:srgbClr val="FFFF99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it-IT" sz="2000" b="1" dirty="0" smtClean="0">
                <a:solidFill>
                  <a:srgbClr val="FFFF99"/>
                </a:solidFill>
              </a:rPr>
              <a:t>Individuate 12 dimensioni del benessere:</a:t>
            </a:r>
          </a:p>
          <a:p>
            <a:r>
              <a:rPr lang="it-IT" sz="2000" b="1" dirty="0" smtClean="0">
                <a:hlinkClick r:id="rId2"/>
              </a:rPr>
              <a:t>Salute</a:t>
            </a:r>
            <a:endParaRPr lang="it-IT" sz="2000" b="1" dirty="0" smtClean="0"/>
          </a:p>
          <a:p>
            <a:r>
              <a:rPr lang="it-IT" sz="2400" b="1" dirty="0" smtClean="0">
                <a:hlinkClick r:id="rId3"/>
              </a:rPr>
              <a:t>Istruzione e formazione</a:t>
            </a:r>
            <a:endParaRPr lang="it-IT" sz="2400" b="1" dirty="0" smtClean="0"/>
          </a:p>
          <a:p>
            <a:r>
              <a:rPr lang="it-IT" sz="1800" b="1" dirty="0" smtClean="0">
                <a:hlinkClick r:id="rId4"/>
              </a:rPr>
              <a:t>Lavoro e conciliazione tempi di vita</a:t>
            </a:r>
            <a:endParaRPr lang="it-IT" sz="1800" b="1" dirty="0" smtClean="0"/>
          </a:p>
          <a:p>
            <a:r>
              <a:rPr lang="it-IT" sz="1800" b="1" dirty="0" smtClean="0">
                <a:hlinkClick r:id="rId5"/>
              </a:rPr>
              <a:t>Benessere economico</a:t>
            </a:r>
            <a:endParaRPr lang="it-IT" sz="1800" b="1" dirty="0" smtClean="0"/>
          </a:p>
          <a:p>
            <a:r>
              <a:rPr lang="it-IT" sz="2400" b="1" dirty="0" smtClean="0">
                <a:hlinkClick r:id="rId6"/>
              </a:rPr>
              <a:t>Relazioni sociali</a:t>
            </a:r>
            <a:endParaRPr lang="it-IT" sz="2400" b="1" dirty="0" smtClean="0"/>
          </a:p>
          <a:p>
            <a:r>
              <a:rPr lang="it-IT" sz="1800" b="1" dirty="0" smtClean="0">
                <a:hlinkClick r:id="rId7"/>
              </a:rPr>
              <a:t>Politica e istituzioni</a:t>
            </a:r>
            <a:endParaRPr lang="it-IT" sz="1800" b="1" dirty="0" smtClean="0"/>
          </a:p>
          <a:p>
            <a:r>
              <a:rPr lang="it-IT" sz="1800" b="1" dirty="0" smtClean="0">
                <a:hlinkClick r:id="rId8"/>
              </a:rPr>
              <a:t>Sicurezza</a:t>
            </a:r>
            <a:endParaRPr lang="it-IT" sz="1800" b="1" dirty="0" smtClean="0"/>
          </a:p>
          <a:p>
            <a:r>
              <a:rPr lang="it-IT" sz="2400" b="1" dirty="0" smtClean="0">
                <a:hlinkClick r:id="rId9"/>
              </a:rPr>
              <a:t>Benessere soggettivo</a:t>
            </a:r>
            <a:endParaRPr lang="it-IT" sz="2400" b="1" dirty="0" smtClean="0"/>
          </a:p>
          <a:p>
            <a:r>
              <a:rPr lang="it-IT" sz="1800" b="1" dirty="0" smtClean="0">
                <a:hlinkClick r:id="rId10"/>
              </a:rPr>
              <a:t>Paesaggio e patrimonio culturale</a:t>
            </a:r>
            <a:endParaRPr lang="it-IT" sz="1800" b="1" dirty="0" smtClean="0"/>
          </a:p>
          <a:p>
            <a:r>
              <a:rPr lang="it-IT" sz="1800" b="1" dirty="0" smtClean="0">
                <a:hlinkClick r:id="rId11"/>
              </a:rPr>
              <a:t>Ambiente</a:t>
            </a:r>
            <a:endParaRPr lang="it-IT" sz="1800" b="1" dirty="0" smtClean="0"/>
          </a:p>
          <a:p>
            <a:r>
              <a:rPr lang="it-IT" sz="1800" b="1" dirty="0" smtClean="0">
                <a:hlinkClick r:id="rId12"/>
              </a:rPr>
              <a:t>Ricerca e innovazione</a:t>
            </a:r>
            <a:endParaRPr lang="it-IT" sz="1800" b="1" dirty="0" smtClean="0"/>
          </a:p>
          <a:p>
            <a:r>
              <a:rPr lang="it-IT" sz="2400" b="1" dirty="0" smtClean="0">
                <a:hlinkClick r:id="rId13"/>
              </a:rPr>
              <a:t>Qualità dei servizi</a:t>
            </a:r>
            <a:endParaRPr lang="it-IT" sz="2400" b="1" dirty="0" smtClean="0"/>
          </a:p>
          <a:p>
            <a:pPr>
              <a:buFont typeface="Wingdings" pitchFamily="2" charset="2"/>
              <a:buNone/>
            </a:pPr>
            <a:endParaRPr lang="it-IT" sz="1800" b="1" dirty="0" smtClean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t-IT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60350"/>
            <a:ext cx="8507288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it-IT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it-IT" sz="2200" b="1" dirty="0" smtClean="0">
                <a:solidFill>
                  <a:srgbClr val="FFFF00"/>
                </a:solidFill>
              </a:rPr>
              <a:t>PIANO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200" b="1" dirty="0" smtClean="0">
                <a:solidFill>
                  <a:srgbClr val="FFFF00"/>
                </a:solidFill>
              </a:rPr>
              <a:t>      </a:t>
            </a:r>
            <a:r>
              <a:rPr lang="it-IT" sz="2200" b="1" u="sng" dirty="0" smtClean="0">
                <a:solidFill>
                  <a:srgbClr val="FFFF00"/>
                </a:solidFill>
              </a:rPr>
              <a:t>Modello di situazione desiderata per il futuro</a:t>
            </a:r>
            <a:r>
              <a:rPr lang="it-IT" sz="2200" b="1" dirty="0" smtClean="0">
                <a:solidFill>
                  <a:srgbClr val="FFFF00"/>
                </a:solidFill>
              </a:rPr>
              <a:t>, nonché </a:t>
            </a:r>
            <a:r>
              <a:rPr lang="it-IT" sz="2200" b="1" u="sng" dirty="0" smtClean="0">
                <a:solidFill>
                  <a:srgbClr val="FFFF00"/>
                </a:solidFill>
              </a:rPr>
              <a:t>definizione del processo </a:t>
            </a:r>
            <a:r>
              <a:rPr lang="it-IT" sz="2200" b="1" u="sng" dirty="0" err="1" smtClean="0">
                <a:solidFill>
                  <a:srgbClr val="FFFF00"/>
                </a:solidFill>
              </a:rPr>
              <a:t>strategico-razionale</a:t>
            </a:r>
            <a:r>
              <a:rPr lang="it-IT" sz="2200" b="1" u="sng" dirty="0" smtClean="0">
                <a:solidFill>
                  <a:srgbClr val="FFFF00"/>
                </a:solidFill>
              </a:rPr>
              <a:t>, concettuale ed operativo che riguarda contestualmente il problema delle decisioni attinenti al modello (complesso di azioni strategiche) identificato e alle condizioni per realizzarle</a:t>
            </a:r>
            <a:r>
              <a:rPr lang="it-IT" sz="2200" b="1" dirty="0" smtClean="0">
                <a:solidFill>
                  <a:srgbClr val="FFFF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200" b="1" dirty="0" smtClean="0"/>
          </a:p>
          <a:p>
            <a:pPr eaLnBrk="1" hangingPunct="1">
              <a:lnSpc>
                <a:spcPct val="80000"/>
              </a:lnSpc>
            </a:pP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PROGRAMMA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</a:t>
            </a:r>
            <a:r>
              <a:rPr lang="it-IT" sz="22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Scelta  predefinita di metodi e strumenti che definiscono  una sequenza di attività coordinate e realizzate con l’impiego di risorse definite e finalizzate al raggiungimento di uno o più obiettivi</a:t>
            </a: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Un programma si inserisce di norma entro un piano e può accogliere più progetti.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200" b="1" dirty="0" smtClean="0"/>
          </a:p>
          <a:p>
            <a:pPr eaLnBrk="1" hangingPunct="1">
              <a:lnSpc>
                <a:spcPct val="80000"/>
              </a:lnSpc>
            </a:pPr>
            <a:r>
              <a:rPr lang="it-IT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PROGETTO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</a:t>
            </a:r>
            <a:r>
              <a:rPr lang="it-IT" sz="22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Insieme organizzato e interrelato di attività predisposte  per realizzare un obiettivo specifico entro un lasso di tempo prescritto e con un ammontare specifico di risorse</a:t>
            </a:r>
            <a:r>
              <a:rPr lang="it-IT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 E’ anche definito come una sotto-unità o fase di un programma.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957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927BB3-17F0-4000-B7A1-C2ABB5BEC325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15888"/>
            <a:ext cx="7772400" cy="144462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036051" cy="6858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it-IT" sz="2400" b="1" u="sng" dirty="0" smtClean="0">
                <a:solidFill>
                  <a:srgbClr val="FFC000"/>
                </a:solidFill>
              </a:rPr>
              <a:t>Relazioni social</a:t>
            </a:r>
            <a:r>
              <a:rPr lang="it-IT" sz="2000" b="1" dirty="0" smtClean="0">
                <a:solidFill>
                  <a:srgbClr val="FFC000"/>
                </a:solidFill>
              </a:rPr>
              <a:t>i : </a:t>
            </a:r>
            <a:r>
              <a:rPr lang="it-IT" sz="2000" b="1" dirty="0" smtClean="0"/>
              <a:t>alcun</a:t>
            </a:r>
            <a:r>
              <a:rPr lang="it-IT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 </a:t>
            </a:r>
            <a:r>
              <a:rPr lang="it-IT" sz="2000" b="1" dirty="0" smtClean="0"/>
              <a:t>Indicatori scelti</a:t>
            </a:r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1800" b="1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Molto soddisfatti per le relazioni familiari</a:t>
            </a:r>
            <a:r>
              <a:rPr lang="it-IT" sz="1800" u="sng" dirty="0" smtClean="0"/>
              <a:t>:</a:t>
            </a:r>
            <a:r>
              <a:rPr lang="it-IT" sz="1800" dirty="0" smtClean="0"/>
              <a:t> </a:t>
            </a:r>
            <a:r>
              <a:rPr lang="it-IT" sz="1800" b="1" i="1" dirty="0" smtClean="0"/>
              <a:t>Percentuale di persone di 14 anni e più che sono molto soddisfatte delle relazioni familiari sul totale delle persone di 14 anni e più.</a:t>
            </a:r>
            <a:r>
              <a:rPr lang="it-IT" sz="1800" b="1" dirty="0" smtClean="0"/>
              <a:t> </a:t>
            </a:r>
          </a:p>
          <a:p>
            <a:pPr marL="87313" indent="-19050">
              <a:buFont typeface="Wingdings" pitchFamily="2" charset="2"/>
              <a:buNone/>
              <a:defRPr/>
            </a:pPr>
            <a:endParaRPr lang="it-IT" sz="1800" b="1" dirty="0" smtClean="0"/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1800" b="1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Molto soddisfatti per le relazioni amicali</a:t>
            </a:r>
            <a:r>
              <a:rPr lang="it-IT" sz="1800" u="sng" dirty="0" smtClean="0"/>
              <a:t>:</a:t>
            </a:r>
            <a:r>
              <a:rPr lang="it-IT" sz="1800" dirty="0" smtClean="0"/>
              <a:t> </a:t>
            </a:r>
            <a:r>
              <a:rPr lang="it-IT" sz="1800" b="1" i="1" dirty="0" smtClean="0"/>
              <a:t>Percentuale di persone di 14 anni e più che sono molto soddisfatte delle relazioni con amici sul totale delle persone di 14 anni e più. </a:t>
            </a:r>
          </a:p>
          <a:p>
            <a:pPr marL="87313" indent="-19050">
              <a:buFont typeface="Wingdings" pitchFamily="2" charset="2"/>
              <a:buNone/>
              <a:defRPr/>
            </a:pPr>
            <a:endParaRPr lang="it-IT" sz="1800" b="1" dirty="0" smtClean="0"/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1800" b="1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Persone su cui contare</a:t>
            </a:r>
            <a:r>
              <a:rPr lang="it-IT" sz="1800" u="sng" dirty="0" smtClean="0"/>
              <a:t>:</a:t>
            </a:r>
            <a:r>
              <a:rPr lang="it-IT" sz="1800" dirty="0" smtClean="0"/>
              <a:t> </a:t>
            </a:r>
            <a:r>
              <a:rPr lang="it-IT" sz="1800" b="1" i="1" dirty="0" smtClean="0"/>
              <a:t>Percentuale di persone di 14 anni e più che hanno parenti, amici o vicini su cui contare sul totale delle persone di 14 anni e più.</a:t>
            </a:r>
            <a:r>
              <a:rPr lang="it-IT" sz="1800" b="1" dirty="0" smtClean="0"/>
              <a:t> </a:t>
            </a:r>
          </a:p>
          <a:p>
            <a:pPr marL="87313" indent="-19050">
              <a:buFont typeface="Wingdings" pitchFamily="2" charset="2"/>
              <a:buNone/>
              <a:defRPr/>
            </a:pPr>
            <a:endParaRPr lang="it-IT" sz="1800" b="1" dirty="0" smtClean="0"/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1800" b="1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Aiuti gratuiti dati</a:t>
            </a:r>
            <a:r>
              <a:rPr lang="it-IT" sz="1800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:</a:t>
            </a:r>
            <a:r>
              <a:rPr lang="it-IT" sz="1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1800" b="1" i="1" dirty="0" smtClean="0"/>
              <a:t>Percentuale di persone di 14 anni e più che nelle ultime quattro settimane hanno </a:t>
            </a:r>
            <a:r>
              <a:rPr lang="it-IT" sz="1800" i="1" dirty="0" smtClean="0"/>
              <a:t>fornito </a:t>
            </a:r>
            <a:r>
              <a:rPr lang="it-IT" sz="1800" b="1" i="1" dirty="0" smtClean="0"/>
              <a:t>aiuti gratuiti a persone (parenti e non) </a:t>
            </a:r>
            <a:r>
              <a:rPr lang="it-IT" sz="1800" b="1" i="1" dirty="0" err="1" smtClean="0"/>
              <a:t>non</a:t>
            </a:r>
            <a:r>
              <a:rPr lang="it-IT" sz="1800" b="1" i="1" dirty="0" smtClean="0"/>
              <a:t> conviventi sul totale delle persone di 14 anni e più</a:t>
            </a:r>
            <a:r>
              <a:rPr lang="it-IT" sz="1800" b="1" dirty="0" smtClean="0"/>
              <a:t>. </a:t>
            </a:r>
          </a:p>
          <a:p>
            <a:pPr marL="87313" indent="-19050">
              <a:buFont typeface="Wingdings" pitchFamily="2" charset="2"/>
              <a:buNone/>
              <a:defRPr/>
            </a:pPr>
            <a:endParaRPr lang="it-IT" sz="1800" b="1" dirty="0" smtClean="0"/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1800" b="1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Partecipazione sociale</a:t>
            </a:r>
            <a:r>
              <a:rPr lang="it-IT" sz="1800" u="sng" dirty="0" smtClean="0"/>
              <a:t>:</a:t>
            </a:r>
            <a:r>
              <a:rPr lang="it-IT" sz="1800" dirty="0" smtClean="0"/>
              <a:t> </a:t>
            </a:r>
            <a:r>
              <a:rPr lang="it-IT" sz="1800" b="1" i="1" dirty="0" smtClean="0"/>
              <a:t>Persone di 14 anni e più che negli ultimi 12 mesi hanno svolto almeno una attività di partecipazione sociale sul totale delle persone di 14 anni e più. Le attività considerate sono: partecipato a riunioni di associazioni (culturali/ricreative, ecologiche, diritti civili, per la pace); </a:t>
            </a:r>
          </a:p>
          <a:p>
            <a:pPr marL="87313" indent="-19050">
              <a:buFont typeface="Wingdings" pitchFamily="2" charset="2"/>
              <a:buNone/>
              <a:defRPr/>
            </a:pPr>
            <a:endParaRPr lang="it-IT" sz="1800" b="1" dirty="0" smtClean="0"/>
          </a:p>
          <a:p>
            <a:pPr marL="87313" indent="-19050">
              <a:buFont typeface="Wingdings" pitchFamily="2" charset="2"/>
              <a:buNone/>
              <a:tabLst>
                <a:tab pos="87313" algn="l"/>
              </a:tabLst>
              <a:defRPr/>
            </a:pPr>
            <a:r>
              <a:rPr lang="it-IT" sz="1800" b="1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Attività di volontariato</a:t>
            </a:r>
            <a:r>
              <a:rPr lang="it-IT" sz="1800" u="sng" dirty="0" smtClean="0"/>
              <a:t>:</a:t>
            </a:r>
            <a:r>
              <a:rPr lang="it-IT" sz="1800" dirty="0" smtClean="0"/>
              <a:t> </a:t>
            </a:r>
            <a:r>
              <a:rPr lang="it-IT" sz="1800" b="1" i="1" dirty="0" smtClean="0"/>
              <a:t>Persone di 14 anni e più che negli ultimi 12 mesi hanno svolto attività gratuita per associazioni </a:t>
            </a:r>
            <a:r>
              <a:rPr lang="it-IT" sz="18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 gruppi di volontariato sul totale delle persone di 14 anni e più.</a:t>
            </a:r>
          </a:p>
          <a:p>
            <a:pPr marL="87313" indent="-19050">
              <a:buFont typeface="Wingdings" pitchFamily="2" charset="2"/>
              <a:buNone/>
              <a:tabLst>
                <a:tab pos="87313" algn="l"/>
              </a:tabLst>
              <a:defRPr/>
            </a:pPr>
            <a:endParaRPr lang="it-IT" sz="18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1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I</a:t>
            </a:r>
            <a:r>
              <a:rPr lang="it-IT" sz="1800" b="1" u="sng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stituzioni non profit</a:t>
            </a:r>
            <a:r>
              <a:rPr lang="it-IT" sz="1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:</a:t>
            </a:r>
            <a:r>
              <a:rPr lang="it-IT" sz="1800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18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Quota di istituzioni non profit per 10.000 abitanti.</a:t>
            </a:r>
            <a:r>
              <a:rPr lang="it-IT" sz="1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it-IT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08720"/>
          </a:xfrm>
          <a:solidFill>
            <a:schemeClr val="accent4">
              <a:lumMod val="5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3200" b="1" dirty="0" smtClean="0">
                <a:solidFill>
                  <a:srgbClr val="FFFF00"/>
                </a:solidFill>
              </a:rPr>
              <a:t> Un quadro sintetico preliminare delle tecniche a supporto dei processi valutativi</a:t>
            </a:r>
            <a:endParaRPr lang="it-IT" sz="3200" dirty="0"/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805264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it-IT" sz="20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it-IT" sz="2000" b="1" dirty="0" smtClean="0"/>
              <a:t> </a:t>
            </a:r>
            <a:r>
              <a:rPr lang="it-IT" sz="2400" b="1" dirty="0" smtClean="0">
                <a:solidFill>
                  <a:srgbClr val="FFC000"/>
                </a:solidFill>
              </a:rPr>
              <a:t>Strategie standard:</a:t>
            </a:r>
          </a:p>
          <a:p>
            <a:pPr>
              <a:defRPr/>
            </a:pPr>
            <a:r>
              <a:rPr lang="it-IT" sz="2400" b="1" dirty="0" smtClean="0"/>
              <a:t>di primo livello = </a:t>
            </a: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questionario</a:t>
            </a:r>
          </a:p>
          <a:p>
            <a:pPr>
              <a:defRPr/>
            </a:pPr>
            <a:r>
              <a:rPr lang="it-IT" sz="2400" b="1" dirty="0" smtClean="0"/>
              <a:t>di secondo livello = </a:t>
            </a: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analisi costi benefici; Valutazione tassonomica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b="1" dirty="0" smtClean="0">
                <a:solidFill>
                  <a:srgbClr val="FFC000"/>
                </a:solidFill>
              </a:rPr>
              <a:t>Strategie non standard:</a:t>
            </a:r>
          </a:p>
          <a:p>
            <a:pPr>
              <a:defRPr/>
            </a:pPr>
            <a:r>
              <a:rPr lang="it-IT" sz="2400" b="1" dirty="0" smtClean="0"/>
              <a:t>di primo livello =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b="1" dirty="0" smtClean="0"/>
              <a:t>basate sull’interrogazione di individui: </a:t>
            </a: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intervista biografica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b="1" dirty="0" smtClean="0"/>
              <a:t>basate sull’interrogazione di gruppi: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US" sz="2400" b="1" dirty="0" err="1" smtClean="0"/>
              <a:t>Gruppi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reali</a:t>
            </a:r>
            <a:r>
              <a:rPr lang="en-US" sz="2400" b="1" dirty="0" smtClean="0"/>
              <a:t> = 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focus group; brainstorming. </a:t>
            </a:r>
            <a:endParaRPr lang="it-IT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it-IT" sz="2400" b="1" dirty="0" smtClean="0"/>
              <a:t>Gruppi nominali = </a:t>
            </a: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analisi </a:t>
            </a:r>
            <a:r>
              <a:rPr lang="it-IT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delphi</a:t>
            </a: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; </a:t>
            </a:r>
            <a:r>
              <a:rPr lang="it-IT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nominal</a:t>
            </a: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  <a:r>
              <a:rPr lang="it-IT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group</a:t>
            </a:r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technique</a:t>
            </a:r>
            <a:r>
              <a:rPr lang="it-IT" sz="2400" b="1" u="sng" dirty="0" smtClean="0">
                <a:solidFill>
                  <a:srgbClr val="FFC000"/>
                </a:solidFill>
              </a:rPr>
              <a:t> </a:t>
            </a:r>
            <a:endParaRPr lang="it-IT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  <a:p>
            <a:pPr>
              <a:buFont typeface="Wingdings" pitchFamily="2" charset="2"/>
              <a:buNone/>
              <a:defRPr/>
            </a:pPr>
            <a:endParaRPr lang="it-I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92695"/>
          </a:xfrm>
          <a:solidFill>
            <a:schemeClr val="accent3"/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/>
            </a:r>
            <a:br>
              <a:rPr lang="it-IT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it-IT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Descrizione delle tecniche a supporto dei processi valutativi</a:t>
            </a:r>
            <a:r>
              <a:rPr lang="it-IT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/>
            </a:r>
            <a:br>
              <a:rPr lang="it-IT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endParaRPr lang="it-IT" sz="3200" dirty="0"/>
          </a:p>
        </p:txBody>
      </p:sp>
      <p:sp>
        <p:nvSpPr>
          <p:cNvPr id="29699" name="Segnaposto contenuto 2"/>
          <p:cNvSpPr>
            <a:spLocks noGrp="1"/>
          </p:cNvSpPr>
          <p:nvPr>
            <p:ph idx="1"/>
          </p:nvPr>
        </p:nvSpPr>
        <p:spPr>
          <a:xfrm>
            <a:off x="0" y="908720"/>
            <a:ext cx="8686801" cy="594928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sz="2400" b="1" u="sng" dirty="0" smtClean="0">
                <a:solidFill>
                  <a:srgbClr val="FFC000"/>
                </a:solidFill>
              </a:rPr>
              <a:t>Il questionario </a:t>
            </a:r>
            <a:r>
              <a:rPr lang="it-IT" sz="2400" b="1" dirty="0" smtClean="0">
                <a:solidFill>
                  <a:srgbClr val="FFC000"/>
                </a:solidFill>
              </a:rPr>
              <a:t> </a:t>
            </a:r>
            <a:r>
              <a:rPr lang="it-IT" sz="2400" b="1" dirty="0" smtClean="0"/>
              <a:t>=</a:t>
            </a:r>
            <a:r>
              <a:rPr lang="it-IT" sz="2400" b="1" u="sng" dirty="0" smtClean="0"/>
              <a:t> </a:t>
            </a:r>
            <a:r>
              <a:rPr lang="it-IT" sz="2400" dirty="0" smtClean="0"/>
              <a:t>tecnica sociologica per eccellenza. Serve per identificare delle variabili sociologiche (età, sesso, stato civile, giudizio su qualcosa, comportamenti, gradimento di un servizio, ecc.) e vederne la distribuzione sociale; è quindi necessario individuare un’entità di soggetti a cui somministrare il questionario (standardizzato) in grado di rappresentare l’intera popolazione di riferimento.</a:t>
            </a:r>
          </a:p>
          <a:p>
            <a:pPr>
              <a:buFont typeface="Wingdings" pitchFamily="2" charset="2"/>
              <a:buNone/>
              <a:defRPr/>
            </a:pPr>
            <a:endParaRPr lang="it-IT" sz="2400" dirty="0" smtClean="0"/>
          </a:p>
          <a:p>
            <a:pPr>
              <a:buNone/>
              <a:defRPr/>
            </a:pPr>
            <a:r>
              <a:rPr lang="it-IT" sz="2400" b="1" u="sng" dirty="0" smtClean="0">
                <a:solidFill>
                  <a:srgbClr val="FFC000"/>
                </a:solidFill>
              </a:rPr>
              <a:t>L’analisi costi-benefici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smtClean="0"/>
              <a:t>= tecnica per valutare la miglior opzione fra diverse possibili, sulla base del maggior vantaggio economico. Sia i benefici che i costi sono espressi in valuta.</a:t>
            </a:r>
          </a:p>
          <a:p>
            <a:pPr>
              <a:buNone/>
              <a:defRPr/>
            </a:pPr>
            <a:endParaRPr lang="it-IT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it-IT" sz="2400" b="1" u="sng" dirty="0" smtClean="0">
                <a:solidFill>
                  <a:srgbClr val="FFC000"/>
                </a:solidFill>
              </a:rPr>
              <a:t>Valutazione tassonomica </a:t>
            </a:r>
            <a:r>
              <a:rPr lang="it-IT" sz="2400" b="1" dirty="0" smtClean="0">
                <a:solidFill>
                  <a:srgbClr val="FFC000"/>
                </a:solidFill>
              </a:rPr>
              <a:t> </a:t>
            </a:r>
            <a:r>
              <a:rPr lang="it-IT" sz="2400" b="1" dirty="0" smtClean="0"/>
              <a:t>= </a:t>
            </a:r>
            <a:r>
              <a:rPr lang="it-IT" sz="2400" dirty="0" smtClean="0"/>
              <a:t>analisi di testi scritti, del loro contenuto di tipo qualitativo.</a:t>
            </a:r>
          </a:p>
          <a:p>
            <a:pPr>
              <a:buFont typeface="Wingdings" pitchFamily="2" charset="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179387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it-IT" dirty="0"/>
          </a:p>
        </p:txBody>
      </p:sp>
      <p:sp>
        <p:nvSpPr>
          <p:cNvPr id="31747" name="Segnaposto contenuto 2"/>
          <p:cNvSpPr>
            <a:spLocks noGrp="1"/>
          </p:cNvSpPr>
          <p:nvPr>
            <p:ph idx="1"/>
          </p:nvPr>
        </p:nvSpPr>
        <p:spPr>
          <a:xfrm>
            <a:off x="251520" y="188641"/>
            <a:ext cx="8892480" cy="64804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b="1" u="sng" dirty="0" smtClean="0">
                <a:solidFill>
                  <a:srgbClr val="FFC000"/>
                </a:solidFill>
              </a:rPr>
              <a:t>Intervista biografica </a:t>
            </a:r>
            <a:r>
              <a:rPr lang="it-IT" sz="2400" b="1" dirty="0" smtClean="0">
                <a:solidFill>
                  <a:srgbClr val="FFC000"/>
                </a:solidFill>
              </a:rPr>
              <a:t>  </a:t>
            </a:r>
            <a:r>
              <a:rPr lang="it-IT" sz="2400" b="1" dirty="0" smtClean="0"/>
              <a:t>= </a:t>
            </a:r>
            <a:r>
              <a:rPr lang="it-IT" sz="2400" dirty="0" smtClean="0"/>
              <a:t>opposto del questionario, nel senso che risulta interessante non tanto la distribuzione di variabili ma la comprensione (analitica e riflessiva) di un determinato fenomeno</a:t>
            </a:r>
          </a:p>
          <a:p>
            <a:pPr>
              <a:buFont typeface="Wingdings" pitchFamily="2" charset="2"/>
              <a:buNone/>
            </a:pPr>
            <a:r>
              <a:rPr lang="it-IT" sz="2400" b="1" u="sng" dirty="0" smtClean="0">
                <a:solidFill>
                  <a:srgbClr val="FFC000"/>
                </a:solidFill>
              </a:rPr>
              <a:t>Focus </a:t>
            </a:r>
            <a:r>
              <a:rPr lang="it-IT" sz="2400" b="1" u="sng" dirty="0" err="1" smtClean="0">
                <a:solidFill>
                  <a:srgbClr val="FFC000"/>
                </a:solidFill>
              </a:rPr>
              <a:t>group</a:t>
            </a:r>
            <a:r>
              <a:rPr lang="it-IT" sz="2400" u="sng" dirty="0" smtClean="0">
                <a:solidFill>
                  <a:srgbClr val="FFC000"/>
                </a:solidFill>
              </a:rPr>
              <a:t> </a:t>
            </a:r>
            <a:r>
              <a:rPr lang="it-IT" sz="2400" dirty="0" smtClean="0"/>
              <a:t>= tecnica basata su gruppi di persone basata sulla convinzione che l’interazione entro un gruppo (composta da mezza dozzina a una dozzina di persone selezionate ad hoc) stimoli i partecipanti a produrre di più su un determinato argomento</a:t>
            </a:r>
          </a:p>
          <a:p>
            <a:pPr>
              <a:buFont typeface="Wingdings" pitchFamily="2" charset="2"/>
              <a:buNone/>
            </a:pPr>
            <a:r>
              <a:rPr lang="it-IT" sz="2400" b="1" u="sng" dirty="0" smtClean="0">
                <a:solidFill>
                  <a:srgbClr val="FFC000"/>
                </a:solidFill>
              </a:rPr>
              <a:t>Brainstorming </a:t>
            </a:r>
            <a:r>
              <a:rPr lang="it-IT" sz="2400" b="1" dirty="0" smtClean="0"/>
              <a:t>= </a:t>
            </a:r>
            <a:r>
              <a:rPr lang="it-IT" sz="2400" dirty="0" smtClean="0"/>
              <a:t>con questa tecnica si tende ad allargare la discussione per cercare i confini di un concetto che si intende esplorare (mentre nel focus ci si concentra su un specifico argomento)</a:t>
            </a:r>
          </a:p>
          <a:p>
            <a:pPr>
              <a:buFont typeface="Wingdings" pitchFamily="2" charset="2"/>
              <a:buNone/>
            </a:pPr>
            <a:r>
              <a:rPr lang="it-IT" sz="2400" b="1" u="sng" dirty="0" smtClean="0">
                <a:solidFill>
                  <a:srgbClr val="FFC000"/>
                </a:solidFill>
              </a:rPr>
              <a:t>L’analisi </a:t>
            </a:r>
            <a:r>
              <a:rPr lang="it-IT" sz="2400" b="1" u="sng" dirty="0" err="1" smtClean="0">
                <a:solidFill>
                  <a:srgbClr val="FFC000"/>
                </a:solidFill>
              </a:rPr>
              <a:t>Delphi</a:t>
            </a:r>
            <a:r>
              <a:rPr lang="it-IT" sz="2400" dirty="0" smtClean="0"/>
              <a:t> = tecnica che coinvolge, attraverso ripetuti quesiti posti a distanza dal valutatore, un gruppo di persone che non interagiscono direttamente.  </a:t>
            </a:r>
          </a:p>
          <a:p>
            <a:pPr>
              <a:buFont typeface="Wingdings" pitchFamily="2" charset="2"/>
              <a:buNone/>
            </a:pPr>
            <a:r>
              <a:rPr lang="it-IT" sz="2400" b="1" u="sng" dirty="0" smtClean="0">
                <a:solidFill>
                  <a:srgbClr val="FFC000"/>
                </a:solidFill>
              </a:rPr>
              <a:t>La </a:t>
            </a:r>
            <a:r>
              <a:rPr lang="it-IT" sz="2400" b="1" u="sng" dirty="0" err="1" smtClean="0">
                <a:solidFill>
                  <a:srgbClr val="FFC000"/>
                </a:solidFill>
              </a:rPr>
              <a:t>Nominal</a:t>
            </a:r>
            <a:r>
              <a:rPr lang="it-IT" sz="2400" b="1" u="sng" dirty="0" smtClean="0">
                <a:solidFill>
                  <a:srgbClr val="FFC000"/>
                </a:solidFill>
              </a:rPr>
              <a:t> Group </a:t>
            </a:r>
            <a:r>
              <a:rPr lang="it-IT" sz="2400" b="1" u="sng" dirty="0" err="1" smtClean="0">
                <a:solidFill>
                  <a:srgbClr val="FFC000"/>
                </a:solidFill>
              </a:rPr>
              <a:t>Technique</a:t>
            </a:r>
            <a:r>
              <a:rPr lang="it-IT" sz="2400" dirty="0" smtClean="0"/>
              <a:t> =  piccolo </a:t>
            </a:r>
            <a:r>
              <a:rPr lang="it-IT" sz="2400" dirty="0" err="1" smtClean="0"/>
              <a:t>Delphi</a:t>
            </a:r>
            <a:r>
              <a:rPr lang="it-IT" sz="2400" dirty="0" smtClean="0"/>
              <a:t> realizzato però in compresenza fra le persone reclutate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2696"/>
          </a:xfrm>
          <a:solidFill>
            <a:schemeClr val="accent4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it-IT" sz="2400" b="1" u="sng" dirty="0" smtClean="0"/>
              <a:t>La ricaduta dei risultati della valutazione nei </a:t>
            </a:r>
            <a:br>
              <a:rPr lang="it-IT" sz="2400" b="1" u="sng" dirty="0" smtClean="0"/>
            </a:br>
            <a:r>
              <a:rPr lang="it-IT" sz="2400" b="1" u="sng" dirty="0" smtClean="0"/>
              <a:t>processi decisionali</a:t>
            </a:r>
            <a:endParaRPr lang="it-IT" sz="2400" b="1" dirty="0" smtClean="0"/>
          </a:p>
        </p:txBody>
      </p:sp>
      <p:sp>
        <p:nvSpPr>
          <p:cNvPr id="136195" name="Segnaposto contenuto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904384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Clr>
                <a:schemeClr val="tx1"/>
              </a:buClr>
              <a:buFont typeface="Wingdings" charset="2"/>
              <a:buChar char="v"/>
            </a:pPr>
            <a:r>
              <a:rPr lang="it-IT" sz="28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livello micro</a:t>
            </a:r>
            <a:r>
              <a:rPr lang="it-IT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2400" dirty="0" smtClean="0"/>
              <a:t>(modifica degli atteggiamenti dei singoli attori);</a:t>
            </a:r>
          </a:p>
          <a:p>
            <a:pPr>
              <a:buClr>
                <a:schemeClr val="tx1"/>
              </a:buClr>
              <a:buFont typeface="Wingdings" charset="2"/>
              <a:buChar char="v"/>
            </a:pPr>
            <a:endParaRPr lang="it-IT" sz="2800" dirty="0" smtClean="0"/>
          </a:p>
          <a:p>
            <a:pPr>
              <a:buClr>
                <a:schemeClr val="tx1"/>
              </a:buClr>
              <a:buFont typeface="Wingdings" charset="2"/>
              <a:buChar char="v"/>
            </a:pPr>
            <a:r>
              <a:rPr lang="it-IT" sz="2800" b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livello </a:t>
            </a:r>
            <a:r>
              <a:rPr lang="it-IT" sz="2800" b="1" u="sng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meso</a:t>
            </a:r>
            <a:r>
              <a:rPr lang="it-IT" sz="2800" b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2400" dirty="0" smtClean="0"/>
              <a:t>(modifica degli atteggiamenti di gruppi di attori e </a:t>
            </a:r>
            <a:r>
              <a:rPr lang="it-IT" sz="2400" dirty="0" err="1" smtClean="0"/>
              <a:t>codefinizione</a:t>
            </a:r>
            <a:r>
              <a:rPr lang="it-IT" sz="2400" dirty="0" smtClean="0"/>
              <a:t> di un sapere condiviso su specifiche tematiche);</a:t>
            </a:r>
          </a:p>
          <a:p>
            <a:pPr>
              <a:buClr>
                <a:schemeClr val="tx1"/>
              </a:buClr>
              <a:buNone/>
            </a:pPr>
            <a:endParaRPr lang="it-IT" sz="2800" dirty="0" smtClean="0"/>
          </a:p>
          <a:p>
            <a:pPr>
              <a:buClr>
                <a:schemeClr val="tx1"/>
              </a:buClr>
              <a:buFont typeface="Wingdings" charset="2"/>
              <a:buChar char="v"/>
            </a:pPr>
            <a:r>
              <a:rPr lang="it-IT" sz="28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livello macro</a:t>
            </a:r>
            <a:r>
              <a:rPr lang="it-IT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</a:t>
            </a:r>
            <a:r>
              <a:rPr lang="it-IT" sz="2400" dirty="0" smtClean="0"/>
              <a:t>(evidenza delle potenzialità e criticità delle scelte, organizzative e politiche, determinando il consolidamento o la revisione/regolazione di tali scelte). </a:t>
            </a:r>
          </a:p>
          <a:p>
            <a:pPr>
              <a:buClr>
                <a:schemeClr val="bg1"/>
              </a:buClr>
            </a:pPr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151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3100" b="1" u="sng" dirty="0" smtClean="0">
                <a:solidFill>
                  <a:srgbClr val="FFFF00"/>
                </a:solidFill>
              </a:rPr>
              <a:t/>
            </a:r>
            <a:br>
              <a:rPr lang="it-IT" sz="3100" b="1" u="sng" dirty="0" smtClean="0">
                <a:solidFill>
                  <a:srgbClr val="FFFF00"/>
                </a:solidFill>
              </a:rPr>
            </a:br>
            <a:r>
              <a:rPr lang="it-IT" sz="3100" b="1" dirty="0" smtClean="0">
                <a:solidFill>
                  <a:srgbClr val="FFFF00"/>
                </a:solidFill>
              </a:rPr>
              <a:t>Strumenti per la programmazione e per la valutazione </a:t>
            </a:r>
            <a:r>
              <a:rPr lang="it-IT" b="1" u="sng" dirty="0" smtClean="0">
                <a:solidFill>
                  <a:srgbClr val="FFFF00"/>
                </a:solidFill>
              </a:rPr>
              <a:t/>
            </a:r>
            <a:br>
              <a:rPr lang="it-IT" b="1" u="sng" dirty="0" smtClean="0">
                <a:solidFill>
                  <a:srgbClr val="FFFF00"/>
                </a:solidFill>
              </a:rPr>
            </a:br>
            <a:endParaRPr lang="it-IT" dirty="0"/>
          </a:p>
        </p:txBody>
      </p:sp>
      <p:sp>
        <p:nvSpPr>
          <p:cNvPr id="35843" name="Segnaposto contenuto 2"/>
          <p:cNvSpPr>
            <a:spLocks noGrp="1"/>
          </p:cNvSpPr>
          <p:nvPr>
            <p:ph idx="1"/>
          </p:nvPr>
        </p:nvSpPr>
        <p:spPr>
          <a:xfrm>
            <a:off x="395288" y="908720"/>
            <a:ext cx="8569325" cy="594928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it-IT" b="1" dirty="0" smtClean="0"/>
          </a:p>
          <a:p>
            <a:pPr>
              <a:buFont typeface="Wingdings" pitchFamily="2" charset="2"/>
              <a:buNone/>
              <a:defRPr/>
            </a:pPr>
            <a:endParaRPr lang="it-IT" b="1" dirty="0" smtClean="0"/>
          </a:p>
          <a:p>
            <a:pPr>
              <a:defRPr/>
            </a:pPr>
            <a:r>
              <a:rPr lang="it-IT" b="1" i="1" dirty="0" smtClean="0">
                <a:solidFill>
                  <a:srgbClr val="FFC000"/>
                </a:solidFill>
              </a:rPr>
              <a:t>Analisi </a:t>
            </a:r>
            <a:r>
              <a:rPr lang="it-IT" b="1" i="1" dirty="0" err="1" smtClean="0">
                <a:solidFill>
                  <a:srgbClr val="FFC000"/>
                </a:solidFill>
              </a:rPr>
              <a:t>swot</a:t>
            </a:r>
            <a:r>
              <a:rPr lang="it-IT" b="1" i="1" dirty="0" smtClean="0">
                <a:solidFill>
                  <a:srgbClr val="FFC000"/>
                </a:solidFill>
              </a:rPr>
              <a:t>  </a:t>
            </a:r>
            <a:r>
              <a:rPr lang="it-IT" sz="2000" b="1" i="1" dirty="0" smtClean="0">
                <a:solidFill>
                  <a:srgbClr val="FFC000"/>
                </a:solidFill>
              </a:rPr>
              <a:t>(</a:t>
            </a:r>
            <a:r>
              <a:rPr lang="it-IT" sz="2000" b="1" i="1" dirty="0" err="1" smtClean="0">
                <a:solidFill>
                  <a:srgbClr val="FFC000"/>
                </a:solidFill>
              </a:rPr>
              <a:t>Strength</a:t>
            </a:r>
            <a:r>
              <a:rPr lang="it-IT" sz="2000" b="1" i="1" dirty="0" smtClean="0">
                <a:solidFill>
                  <a:srgbClr val="FFC000"/>
                </a:solidFill>
              </a:rPr>
              <a:t>, </a:t>
            </a:r>
            <a:r>
              <a:rPr lang="it-IT" sz="2000" b="1" i="1" dirty="0" err="1" smtClean="0">
                <a:solidFill>
                  <a:srgbClr val="FFC000"/>
                </a:solidFill>
              </a:rPr>
              <a:t>Weakness</a:t>
            </a:r>
            <a:r>
              <a:rPr lang="it-IT" sz="2000" b="1" i="1" dirty="0" smtClean="0">
                <a:solidFill>
                  <a:srgbClr val="FFC000"/>
                </a:solidFill>
              </a:rPr>
              <a:t>, </a:t>
            </a:r>
            <a:r>
              <a:rPr lang="it-IT" sz="2000" b="1" i="1" dirty="0" err="1" smtClean="0">
                <a:solidFill>
                  <a:srgbClr val="FFC000"/>
                </a:solidFill>
              </a:rPr>
              <a:t>Opportunities</a:t>
            </a:r>
            <a:r>
              <a:rPr lang="it-IT" sz="2000" b="1" i="1" dirty="0" smtClean="0">
                <a:solidFill>
                  <a:srgbClr val="FFC000"/>
                </a:solidFill>
              </a:rPr>
              <a:t>, </a:t>
            </a:r>
            <a:r>
              <a:rPr lang="it-IT" sz="2000" b="1" i="1" dirty="0" err="1" smtClean="0">
                <a:solidFill>
                  <a:srgbClr val="FFC000"/>
                </a:solidFill>
              </a:rPr>
              <a:t>Threats</a:t>
            </a:r>
            <a:r>
              <a:rPr lang="it-IT" sz="2000" b="1" i="1" dirty="0" smtClean="0">
                <a:solidFill>
                  <a:srgbClr val="FFC000"/>
                </a:solidFill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defRPr/>
            </a:pPr>
            <a:r>
              <a:rPr lang="it-IT" b="1" i="1" dirty="0" smtClean="0">
                <a:solidFill>
                  <a:srgbClr val="92D050"/>
                </a:solidFill>
              </a:rPr>
              <a:t>Diagrammi di flusso</a:t>
            </a:r>
          </a:p>
          <a:p>
            <a:pPr>
              <a:buFont typeface="Wingdings" pitchFamily="2" charset="2"/>
              <a:buNone/>
              <a:defRPr/>
            </a:pPr>
            <a:endParaRPr lang="it-IT" dirty="0" smtClean="0">
              <a:solidFill>
                <a:srgbClr val="92D050"/>
              </a:solidFill>
            </a:endParaRPr>
          </a:p>
          <a:p>
            <a:pPr>
              <a:defRPr/>
            </a:pPr>
            <a:r>
              <a:rPr lang="it-IT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Diagramma di </a:t>
            </a:r>
            <a:r>
              <a:rPr lang="it-IT" b="1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Gantt</a:t>
            </a:r>
            <a:endParaRPr lang="it-IT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7772400" cy="142875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1" y="333375"/>
            <a:ext cx="8892480" cy="640873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b="1" dirty="0" smtClean="0">
                <a:solidFill>
                  <a:srgbClr val="FFC000"/>
                </a:solidFill>
              </a:rPr>
              <a:t>Analisi </a:t>
            </a:r>
            <a:r>
              <a:rPr lang="it-IT" b="1" dirty="0" err="1" smtClean="0">
                <a:solidFill>
                  <a:srgbClr val="FFC000"/>
                </a:solidFill>
              </a:rPr>
              <a:t>swot</a:t>
            </a:r>
            <a:r>
              <a:rPr lang="it-IT" b="1" dirty="0" smtClean="0">
                <a:solidFill>
                  <a:srgbClr val="FFC000"/>
                </a:solidFill>
              </a:rPr>
              <a:t> </a:t>
            </a:r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2800" b="1" dirty="0" smtClean="0"/>
              <a:t>Si utilizza in forma partecipata  per valutare i </a:t>
            </a:r>
            <a:r>
              <a:rPr lang="it-IT" sz="2800" b="1" u="sng" dirty="0" smtClean="0">
                <a:solidFill>
                  <a:srgbClr val="FFC000"/>
                </a:solidFill>
              </a:rPr>
              <a:t>punti di forza</a:t>
            </a:r>
            <a:r>
              <a:rPr lang="it-IT" sz="2800" b="1" u="sng" dirty="0" smtClean="0"/>
              <a:t> </a:t>
            </a:r>
            <a:r>
              <a:rPr lang="it-IT" sz="2800" b="1" i="1" dirty="0" smtClean="0"/>
              <a:t>(</a:t>
            </a:r>
            <a:r>
              <a:rPr lang="it-IT" sz="2800" b="1" i="1" dirty="0" err="1" smtClean="0"/>
              <a:t>strength</a:t>
            </a:r>
            <a:r>
              <a:rPr lang="it-IT" sz="2800" b="1" i="1" dirty="0" smtClean="0"/>
              <a:t>) </a:t>
            </a:r>
            <a:r>
              <a:rPr lang="it-IT" sz="2800" b="1" dirty="0" smtClean="0"/>
              <a:t>e di </a:t>
            </a:r>
            <a:r>
              <a:rPr lang="it-IT" sz="2800" b="1" u="sng" dirty="0" smtClean="0">
                <a:solidFill>
                  <a:srgbClr val="FFC000"/>
                </a:solidFill>
              </a:rPr>
              <a:t>debolezza</a:t>
            </a:r>
            <a:r>
              <a:rPr lang="it-IT" sz="2800" b="1" dirty="0" smtClean="0"/>
              <a:t> </a:t>
            </a:r>
            <a:r>
              <a:rPr lang="it-IT" sz="2800" b="1" i="1" dirty="0" smtClean="0"/>
              <a:t>(</a:t>
            </a:r>
            <a:r>
              <a:rPr lang="it-IT" sz="2800" b="1" i="1" dirty="0" err="1" smtClean="0"/>
              <a:t>weakness</a:t>
            </a:r>
            <a:r>
              <a:rPr lang="it-IT" sz="2800" b="1" i="1" dirty="0" smtClean="0"/>
              <a:t>), </a:t>
            </a:r>
            <a:r>
              <a:rPr lang="it-IT" sz="2800" b="1" u="sng" dirty="0" smtClean="0"/>
              <a:t>le </a:t>
            </a:r>
            <a:r>
              <a:rPr lang="it-IT" sz="2800" b="1" u="sng" dirty="0" smtClean="0">
                <a:solidFill>
                  <a:srgbClr val="FFC000"/>
                </a:solidFill>
              </a:rPr>
              <a:t>opportunità</a:t>
            </a:r>
            <a:r>
              <a:rPr lang="it-IT" sz="2800" b="1" u="sng" dirty="0" smtClean="0"/>
              <a:t> </a:t>
            </a:r>
            <a:r>
              <a:rPr lang="it-IT" sz="2800" b="1" i="1" dirty="0" smtClean="0"/>
              <a:t>(</a:t>
            </a:r>
            <a:r>
              <a:rPr lang="it-IT" sz="2800" b="1" i="1" dirty="0" err="1" smtClean="0"/>
              <a:t>opportunities</a:t>
            </a:r>
            <a:r>
              <a:rPr lang="it-IT" sz="2800" b="1" i="1" dirty="0" smtClean="0"/>
              <a:t>) </a:t>
            </a:r>
            <a:r>
              <a:rPr lang="it-IT" sz="2800" b="1" dirty="0" smtClean="0"/>
              <a:t>e </a:t>
            </a:r>
            <a:r>
              <a:rPr lang="it-IT" sz="2800" b="1" u="sng" dirty="0" smtClean="0"/>
              <a:t>le </a:t>
            </a:r>
            <a:r>
              <a:rPr lang="it-IT" sz="2800" b="1" u="sng" dirty="0" smtClean="0">
                <a:solidFill>
                  <a:srgbClr val="FFC000"/>
                </a:solidFill>
              </a:rPr>
              <a:t>minacce</a:t>
            </a:r>
            <a:r>
              <a:rPr lang="it-IT" sz="2800" b="1" u="sng" dirty="0" smtClean="0"/>
              <a:t> </a:t>
            </a:r>
            <a:r>
              <a:rPr lang="it-IT" sz="2800" b="1" i="1" dirty="0" smtClean="0"/>
              <a:t>(</a:t>
            </a:r>
            <a:r>
              <a:rPr lang="it-IT" sz="2800" b="1" i="1" dirty="0" err="1" smtClean="0"/>
              <a:t>threats</a:t>
            </a:r>
            <a:r>
              <a:rPr lang="it-IT" sz="2800" b="1" i="1" dirty="0" smtClean="0"/>
              <a:t>) </a:t>
            </a:r>
            <a:r>
              <a:rPr lang="it-IT" sz="2800" b="1" dirty="0" smtClean="0"/>
              <a:t>di un progetto o di un servizio in cui  un’équipe  o  un individuo deve prendere una decisione per raggiungere un obiettivo. </a:t>
            </a:r>
          </a:p>
          <a:p>
            <a:pPr marL="87313" indent="-19050">
              <a:buFont typeface="Wingdings" pitchFamily="2" charset="2"/>
              <a:buNone/>
              <a:defRPr/>
            </a:pPr>
            <a:endParaRPr lang="it-IT" sz="2800" b="1" dirty="0" smtClean="0"/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2800" b="1" u="sng" dirty="0" smtClean="0"/>
              <a:t>I punti di forza e  di debolezza sono propri del servizio dove si opera </a:t>
            </a:r>
            <a:r>
              <a:rPr lang="it-IT" sz="2800" b="1" dirty="0" smtClean="0"/>
              <a:t>e che si sta analizzando e sono modificabili grazie all’intervento progettato, mentre </a:t>
            </a:r>
            <a:r>
              <a:rPr lang="it-IT" sz="2800" b="1" u="sng" dirty="0" smtClean="0"/>
              <a:t>le opportunità e le minacce derivano dal contesto esterno</a:t>
            </a:r>
            <a:r>
              <a:rPr lang="it-IT" sz="2800" b="1" dirty="0" smtClean="0"/>
              <a:t>  e non sono quindi in prima istanza modificabili - normalmente sono utilizzati come vincoli positivi o negativi</a:t>
            </a:r>
            <a:r>
              <a:rPr lang="it-IT" sz="2000" b="1" dirty="0" smtClean="0"/>
              <a:t>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476671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2000" b="1" dirty="0" smtClean="0"/>
              <a:t>                						 </a:t>
            </a:r>
            <a:br>
              <a:rPr lang="it-IT" sz="2000" b="1" dirty="0" smtClean="0"/>
            </a:br>
            <a:r>
              <a:rPr lang="it-IT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SWOT </a:t>
            </a:r>
            <a:r>
              <a:rPr lang="it-IT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Analysis</a:t>
            </a:r>
            <a:r>
              <a:rPr lang="it-IT" sz="1600" b="1" dirty="0" smtClean="0"/>
              <a:t>		</a:t>
            </a:r>
            <a:br>
              <a:rPr lang="it-IT" sz="1600" b="1" dirty="0" smtClean="0"/>
            </a:br>
            <a:endParaRPr lang="it-IT" sz="1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322" cy="71002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112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330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012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    </a:t>
                      </a:r>
                      <a:r>
                        <a:rPr lang="it-IT" sz="1800" b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Elementi interni</a:t>
                      </a:r>
                      <a:endParaRPr lang="it-IT" sz="1800" u="sng" dirty="0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endParaRPr lang="it-IT" sz="2000" u="sng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it-IT" sz="2000" u="sng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it-IT" sz="2000" u="sng" dirty="0" smtClean="0">
                          <a:solidFill>
                            <a:schemeClr val="tx1"/>
                          </a:solidFill>
                        </a:rPr>
                        <a:t>Punti di forza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it-IT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u="sng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it-IT" u="sng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it-IT" u="sng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it-IT" u="sng" dirty="0" smtClean="0">
                          <a:solidFill>
                            <a:schemeClr val="bg1"/>
                          </a:solidFill>
                        </a:rPr>
                        <a:t>Punti di debolezza: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99063">
                <a:tc>
                  <a:txBody>
                    <a:bodyPr/>
                    <a:lstStyle/>
                    <a:p>
                      <a:endParaRPr lang="it-IT" b="1" u="sng" dirty="0" smtClean="0"/>
                    </a:p>
                    <a:p>
                      <a:r>
                        <a:rPr lang="it-IT" b="1" u="sng" dirty="0" smtClean="0"/>
                        <a:t>Opportunità</a:t>
                      </a:r>
                      <a:r>
                        <a:rPr lang="it-IT" u="sng" dirty="0" smtClean="0"/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it-IT" b="1" dirty="0" smtClean="0"/>
                    </a:p>
                    <a:p>
                      <a:endParaRPr lang="it-IT" b="1" dirty="0" smtClean="0"/>
                    </a:p>
                    <a:p>
                      <a:endParaRPr lang="it-IT" b="1" dirty="0" smtClean="0"/>
                    </a:p>
                    <a:p>
                      <a:endParaRPr lang="it-IT" b="1" dirty="0" smtClean="0"/>
                    </a:p>
                    <a:p>
                      <a:endParaRPr lang="it-IT" b="1" dirty="0" smtClean="0"/>
                    </a:p>
                    <a:p>
                      <a:endParaRPr lang="it-IT" b="1" dirty="0" smtClean="0"/>
                    </a:p>
                    <a:p>
                      <a:endParaRPr lang="it-IT" b="1" dirty="0" smtClean="0"/>
                    </a:p>
                    <a:p>
                      <a:endParaRPr lang="it-IT" b="1" dirty="0" smtClean="0"/>
                    </a:p>
                    <a:p>
                      <a:endParaRPr lang="it-IT" b="1" dirty="0" smtClean="0"/>
                    </a:p>
                    <a:p>
                      <a:r>
                        <a:rPr lang="it-IT" b="1" dirty="0" smtClean="0"/>
                        <a:t>   </a:t>
                      </a:r>
                      <a:endParaRPr lang="it-IT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u="sng" dirty="0" smtClean="0"/>
                        <a:t>Minacce: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119" name="CasellaDiTesto 5"/>
          <p:cNvSpPr txBox="1">
            <a:spLocks noChangeArrowheads="1"/>
          </p:cNvSpPr>
          <p:nvPr/>
        </p:nvSpPr>
        <p:spPr bwMode="auto">
          <a:xfrm>
            <a:off x="3995739" y="6597352"/>
            <a:ext cx="20164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Elementi </a:t>
            </a:r>
            <a:r>
              <a:rPr lang="it-IT" b="1" dirty="0">
                <a:solidFill>
                  <a:schemeClr val="accent6">
                    <a:lumMod val="50000"/>
                  </a:schemeClr>
                </a:solidFill>
              </a:rPr>
              <a:t>esterni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7772400" cy="142875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476250"/>
            <a:ext cx="8567737" cy="619283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Diagrammi di flusso</a:t>
            </a:r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2800" b="1" u="sng" dirty="0" smtClean="0"/>
              <a:t>Consiste in un grafico costituito da blocchi tra loro collegati   per dare evidenza a relazioni tra azioni consequenziali</a:t>
            </a:r>
            <a:r>
              <a:rPr lang="it-IT" sz="2800" b="1" dirty="0" smtClean="0"/>
              <a:t>.</a:t>
            </a:r>
          </a:p>
          <a:p>
            <a:pPr marL="87313" indent="-19050">
              <a:buFont typeface="Wingdings" pitchFamily="2" charset="2"/>
              <a:buNone/>
              <a:defRPr/>
            </a:pPr>
            <a:endParaRPr lang="it-IT" sz="2800" b="1" dirty="0" smtClean="0"/>
          </a:p>
          <a:p>
            <a:pPr marL="87313" indent="-19050">
              <a:buFont typeface="Wingdings" pitchFamily="2" charset="2"/>
              <a:buNone/>
              <a:defRPr/>
            </a:pPr>
            <a:r>
              <a:rPr lang="it-IT" sz="2800" b="1" dirty="0" smtClean="0"/>
              <a:t>Consente  di descrivere le diverse operazioni sotto forma di uno schema in cui le diverse fasi del processo e le differenti condizioni che devono essere rispettate vengono rappresentate da simboli grafici  detti “blocchi elementari”, ciascuno con una sua specifica forma grafica  associata a una  particolare azione del processo progettuale/</a:t>
            </a:r>
            <a:r>
              <a:rPr lang="it-IT" sz="2800" b="1" dirty="0" err="1" smtClean="0"/>
              <a:t>programmatorio</a:t>
            </a:r>
            <a:r>
              <a:rPr lang="it-IT" sz="2800" b="1" dirty="0" smtClean="0"/>
              <a:t>.   </a:t>
            </a:r>
          </a:p>
          <a:p>
            <a:pPr>
              <a:buFont typeface="Wingdings" pitchFamily="2" charset="2"/>
              <a:buNone/>
              <a:defRPr/>
            </a:pPr>
            <a:endParaRPr lang="it-IT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360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400" b="1" dirty="0" smtClean="0">
                <a:solidFill>
                  <a:schemeClr val="tx2">
                    <a:satMod val="200000"/>
                  </a:schemeClr>
                </a:solidFill>
              </a:rPr>
              <a:t>Processo metodologico - diagramma di flusso</a:t>
            </a:r>
          </a:p>
        </p:txBody>
      </p:sp>
      <p:sp>
        <p:nvSpPr>
          <p:cNvPr id="95235" name="Segnaposto contenuto 2"/>
          <p:cNvSpPr>
            <a:spLocks noGrp="1"/>
          </p:cNvSpPr>
          <p:nvPr>
            <p:ph idx="1"/>
          </p:nvPr>
        </p:nvSpPr>
        <p:spPr>
          <a:xfrm>
            <a:off x="250825" y="476671"/>
            <a:ext cx="8569647" cy="604795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it-IT" dirty="0" smtClean="0"/>
          </a:p>
        </p:txBody>
      </p:sp>
      <p:sp>
        <p:nvSpPr>
          <p:cNvPr id="11674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5AFF5-8316-40EB-AF50-D6F79F97129F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it-IT" smtClean="0"/>
          </a:p>
        </p:txBody>
      </p:sp>
      <p:sp>
        <p:nvSpPr>
          <p:cNvPr id="5" name="Ovale 4"/>
          <p:cNvSpPr/>
          <p:nvPr/>
        </p:nvSpPr>
        <p:spPr>
          <a:xfrm>
            <a:off x="755650" y="981075"/>
            <a:ext cx="1584325" cy="1223963"/>
          </a:xfrm>
          <a:prstGeom prst="ellipse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schemeClr val="tx1"/>
                </a:solidFill>
              </a:rPr>
              <a:t>Esame contesto </a:t>
            </a:r>
            <a:r>
              <a:rPr lang="it-IT" sz="1200" b="1" dirty="0" err="1">
                <a:solidFill>
                  <a:schemeClr val="tx1"/>
                </a:solidFill>
              </a:rPr>
              <a:t>normo-pianificatorio</a:t>
            </a:r>
            <a:endParaRPr lang="it-IT" sz="1200" b="1" dirty="0"/>
          </a:p>
        </p:txBody>
      </p:sp>
      <p:sp>
        <p:nvSpPr>
          <p:cNvPr id="6" name="Ovale 5"/>
          <p:cNvSpPr/>
          <p:nvPr/>
        </p:nvSpPr>
        <p:spPr>
          <a:xfrm>
            <a:off x="3779838" y="981075"/>
            <a:ext cx="1728787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300" b="1" dirty="0">
                <a:solidFill>
                  <a:schemeClr val="bg2"/>
                </a:solidFill>
              </a:rPr>
              <a:t>Studio problema e identificazione   </a:t>
            </a:r>
            <a:r>
              <a:rPr lang="it-IT" sz="1300" b="1" dirty="0" smtClean="0">
                <a:solidFill>
                  <a:schemeClr val="bg2"/>
                </a:solidFill>
              </a:rPr>
              <a:t>progetto o programma</a:t>
            </a:r>
            <a:endParaRPr lang="it-IT" sz="1300" b="1" dirty="0">
              <a:solidFill>
                <a:schemeClr val="bg2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7019925" y="836613"/>
            <a:ext cx="1584325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tx1"/>
                </a:solidFill>
              </a:rPr>
              <a:t>Costruzione del </a:t>
            </a:r>
            <a:r>
              <a:rPr lang="it-IT" sz="1400" b="1" dirty="0" smtClean="0">
                <a:solidFill>
                  <a:schemeClr val="tx1"/>
                </a:solidFill>
              </a:rPr>
              <a:t>progetto/programma</a:t>
            </a:r>
            <a:endParaRPr lang="it-IT" sz="1400" b="1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7019925" y="2133600"/>
            <a:ext cx="1800225" cy="1439863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300" b="1" dirty="0">
                <a:solidFill>
                  <a:schemeClr val="tx1"/>
                </a:solidFill>
              </a:rPr>
              <a:t>Individuazione</a:t>
            </a:r>
            <a:r>
              <a:rPr lang="it-IT" sz="1200" b="1" dirty="0">
                <a:solidFill>
                  <a:schemeClr val="tx1"/>
                </a:solidFill>
              </a:rPr>
              <a:t> risorse</a:t>
            </a:r>
          </a:p>
        </p:txBody>
      </p:sp>
      <p:sp>
        <p:nvSpPr>
          <p:cNvPr id="9" name="Ovale 8"/>
          <p:cNvSpPr/>
          <p:nvPr/>
        </p:nvSpPr>
        <p:spPr>
          <a:xfrm>
            <a:off x="3492500" y="3357563"/>
            <a:ext cx="2087563" cy="12239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tx1"/>
                </a:solidFill>
              </a:rPr>
              <a:t>Realizzazione del </a:t>
            </a:r>
            <a:r>
              <a:rPr lang="it-IT" sz="1600" b="1" dirty="0" smtClean="0">
                <a:solidFill>
                  <a:schemeClr val="tx1"/>
                </a:solidFill>
              </a:rPr>
              <a:t>progetto o programma</a:t>
            </a:r>
            <a:endParaRPr lang="it-IT" sz="1600" b="1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900113" y="3284538"/>
            <a:ext cx="1871662" cy="12969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bg1"/>
                </a:solidFill>
              </a:rPr>
              <a:t>Valutazione</a:t>
            </a:r>
          </a:p>
        </p:txBody>
      </p:sp>
      <p:sp>
        <p:nvSpPr>
          <p:cNvPr id="11" name="Ovale 10"/>
          <p:cNvSpPr/>
          <p:nvPr/>
        </p:nvSpPr>
        <p:spPr>
          <a:xfrm>
            <a:off x="3635375" y="5157788"/>
            <a:ext cx="1728788" cy="10795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schemeClr val="tx1"/>
                </a:solidFill>
              </a:rPr>
              <a:t>Monitoraggio</a:t>
            </a:r>
          </a:p>
        </p:txBody>
      </p:sp>
      <p:cxnSp>
        <p:nvCxnSpPr>
          <p:cNvPr id="13" name="Connettore 2 12"/>
          <p:cNvCxnSpPr/>
          <p:nvPr/>
        </p:nvCxnSpPr>
        <p:spPr>
          <a:xfrm>
            <a:off x="2339975" y="1557338"/>
            <a:ext cx="1439863" cy="15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5508625" y="1628775"/>
            <a:ext cx="1511300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endCxn id="9" idx="7"/>
          </p:cNvCxnSpPr>
          <p:nvPr/>
        </p:nvCxnSpPr>
        <p:spPr>
          <a:xfrm flipH="1">
            <a:off x="5274346" y="1989138"/>
            <a:ext cx="1890042" cy="154767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9" idx="4"/>
          </p:cNvCxnSpPr>
          <p:nvPr/>
        </p:nvCxnSpPr>
        <p:spPr>
          <a:xfrm flipH="1">
            <a:off x="4427538" y="4581525"/>
            <a:ext cx="109537" cy="576263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0" idx="6"/>
          </p:cNvCxnSpPr>
          <p:nvPr/>
        </p:nvCxnSpPr>
        <p:spPr>
          <a:xfrm>
            <a:off x="2771775" y="3933825"/>
            <a:ext cx="720725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5" idx="4"/>
          </p:cNvCxnSpPr>
          <p:nvPr/>
        </p:nvCxnSpPr>
        <p:spPr>
          <a:xfrm rot="5400000">
            <a:off x="970756" y="2780507"/>
            <a:ext cx="1152525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V="1">
            <a:off x="2195513" y="1916113"/>
            <a:ext cx="1655762" cy="14414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0" idx="7"/>
          </p:cNvCxnSpPr>
          <p:nvPr/>
        </p:nvCxnSpPr>
        <p:spPr>
          <a:xfrm rot="5400000" flipH="1" flipV="1">
            <a:off x="3943350" y="398463"/>
            <a:ext cx="1630363" cy="45227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rot="10800000">
            <a:off x="2700338" y="4221163"/>
            <a:ext cx="1655762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stCxn id="10" idx="7"/>
          </p:cNvCxnSpPr>
          <p:nvPr/>
        </p:nvCxnSpPr>
        <p:spPr>
          <a:xfrm rot="5400000" flipH="1" flipV="1">
            <a:off x="3907631" y="434182"/>
            <a:ext cx="1630363" cy="44513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b="1" dirty="0" smtClean="0"/>
              <a:t>	</a:t>
            </a:r>
            <a:endParaRPr lang="it-IT" sz="3000" b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it-IT" sz="2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</a:t>
            </a:r>
            <a:r>
              <a:rPr lang="it-IT" sz="2600" b="1" u="sng" dirty="0" smtClean="0">
                <a:solidFill>
                  <a:srgbClr val="FFFF00"/>
                </a:solidFill>
              </a:rPr>
              <a:t>L’approccio </a:t>
            </a:r>
            <a:r>
              <a:rPr lang="it-IT" sz="2600" b="1" u="sng" dirty="0" err="1" smtClean="0">
                <a:solidFill>
                  <a:srgbClr val="FFFF00"/>
                </a:solidFill>
              </a:rPr>
              <a:t>pianificatorio</a:t>
            </a:r>
            <a:r>
              <a:rPr lang="it-IT" sz="2600" b="1" u="sng" dirty="0" smtClean="0">
                <a:solidFill>
                  <a:srgbClr val="FFFF00"/>
                </a:solidFill>
              </a:rPr>
              <a:t>  investe una pluralità di livelli istituzionali</a:t>
            </a:r>
          </a:p>
          <a:p>
            <a:pPr>
              <a:buNone/>
            </a:pPr>
            <a:endParaRPr lang="it-IT" sz="2600" b="1" u="sng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sz="2600" b="1" i="1" u="sng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Livello europeo</a:t>
            </a:r>
            <a:r>
              <a:rPr lang="it-IT" sz="2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: </a:t>
            </a:r>
            <a:r>
              <a:rPr lang="it-IT" sz="2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direttive su tutti gli aspetti delle politiche sociali</a:t>
            </a:r>
          </a:p>
          <a:p>
            <a:pPr>
              <a:buFont typeface="Wingdings" pitchFamily="2" charset="2"/>
              <a:buChar char="ü"/>
            </a:pPr>
            <a:r>
              <a:rPr lang="it-IT" sz="2600" b="1" i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Livello nazionale</a:t>
            </a:r>
            <a:r>
              <a:rPr lang="it-IT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: leggi e piani di settore/area </a:t>
            </a:r>
            <a:r>
              <a:rPr lang="it-IT" sz="2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(es. </a:t>
            </a:r>
            <a:r>
              <a:rPr lang="it-IT" sz="26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Piano Nazionale/triennale Sanitario che definisce gli indirizzi governativi in materia sanitaria validi per tutte le Regioni; Piano Povertà; Piano Scuola, ecc</a:t>
            </a:r>
            <a:endParaRPr lang="it-IT" sz="26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sz="2600" b="1" i="1" u="sng" dirty="0" smtClean="0">
                <a:solidFill>
                  <a:schemeClr val="tx1">
                    <a:lumMod val="85000"/>
                  </a:schemeClr>
                </a:solidFill>
              </a:rPr>
              <a:t>Livello regionale</a:t>
            </a:r>
            <a:r>
              <a:rPr lang="it-IT" sz="2600" b="1" dirty="0" smtClean="0">
                <a:solidFill>
                  <a:schemeClr val="tx1">
                    <a:lumMod val="85000"/>
                  </a:schemeClr>
                </a:solidFill>
              </a:rPr>
              <a:t>: </a:t>
            </a:r>
            <a:r>
              <a:rPr lang="it-IT" sz="2600" dirty="0" smtClean="0">
                <a:solidFill>
                  <a:schemeClr val="tx1">
                    <a:lumMod val="85000"/>
                  </a:schemeClr>
                </a:solidFill>
              </a:rPr>
              <a:t>legg</a:t>
            </a:r>
            <a:r>
              <a:rPr lang="it-IT" sz="2600" b="1" dirty="0" smtClean="0">
                <a:solidFill>
                  <a:schemeClr val="tx1">
                    <a:lumMod val="85000"/>
                  </a:schemeClr>
                </a:solidFill>
              </a:rPr>
              <a:t>i  e Piani </a:t>
            </a:r>
            <a:r>
              <a:rPr lang="it-IT" sz="2600" dirty="0" smtClean="0">
                <a:solidFill>
                  <a:schemeClr val="tx1">
                    <a:lumMod val="85000"/>
                  </a:schemeClr>
                </a:solidFill>
              </a:rPr>
              <a:t>in materia socio assistenziale, sanitaria, educativa, abitativa, formativa, ecc. (</a:t>
            </a:r>
            <a:r>
              <a:rPr lang="it-IT" sz="2600" i="1" dirty="0" smtClean="0">
                <a:solidFill>
                  <a:schemeClr val="tx1">
                    <a:lumMod val="85000"/>
                  </a:schemeClr>
                </a:solidFill>
              </a:rPr>
              <a:t>es. Piani Regionali/triennali  Sanitari e Sociali)</a:t>
            </a:r>
          </a:p>
          <a:p>
            <a:pPr>
              <a:buFont typeface="Wingdings" pitchFamily="2" charset="2"/>
              <a:buChar char="ü"/>
            </a:pPr>
            <a:r>
              <a:rPr lang="it-IT" sz="2600" b="1" i="1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Livello locale</a:t>
            </a:r>
            <a:r>
              <a:rPr lang="it-IT" sz="2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: </a:t>
            </a:r>
            <a:r>
              <a:rPr lang="it-IT" sz="2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Piani Aziendali/</a:t>
            </a:r>
            <a:r>
              <a:rPr lang="it-IT" sz="26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triennali-annuali</a:t>
            </a:r>
            <a:r>
              <a:rPr lang="it-IT" sz="2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(AAS - </a:t>
            </a:r>
            <a:r>
              <a:rPr lang="it-IT" sz="26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A.ULSS</a:t>
            </a:r>
            <a:r>
              <a:rPr lang="it-IT" sz="2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it-IT" sz="2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Piani zonali/territoriali  (Comuni - AAS/</a:t>
            </a:r>
            <a:r>
              <a:rPr lang="it-IT" sz="26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A.ULSS</a:t>
            </a:r>
            <a:r>
              <a:rPr lang="it-IT" sz="2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&gt; Distretto </a:t>
            </a:r>
            <a:r>
              <a:rPr lang="it-IT" sz="26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Sanit</a:t>
            </a:r>
            <a:r>
              <a:rPr lang="it-IT" sz="2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.); </a:t>
            </a:r>
          </a:p>
          <a:p>
            <a:pPr algn="ctr">
              <a:buNone/>
            </a:pPr>
            <a:r>
              <a:rPr lang="it-IT" sz="1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 </a:t>
            </a:r>
            <a:r>
              <a:rPr lang="it-IT" sz="1900" i="1" dirty="0" smtClean="0">
                <a:solidFill>
                  <a:srgbClr val="FFFF00"/>
                </a:solidFill>
              </a:rPr>
              <a:t>Con riferimento  a quanto previsto dalla </a:t>
            </a:r>
            <a:r>
              <a:rPr lang="it-IT" sz="1900" u="sng" dirty="0" smtClean="0">
                <a:solidFill>
                  <a:srgbClr val="FFFF00"/>
                </a:solidFill>
              </a:rPr>
              <a:t>legge costituzionale 18 ottobre 2001, n. 3 "Modifiche al titolo V della parte seconda della Costituzione” </a:t>
            </a:r>
            <a:r>
              <a:rPr lang="it-IT" sz="1900" dirty="0" smtClean="0">
                <a:solidFill>
                  <a:srgbClr val="FFFF00"/>
                </a:solidFill>
              </a:rPr>
              <a:t>riguardo alle diverse funzioni e differenti compiti dello Stato, delle Regioni, delle (Province) e dei Comuni</a:t>
            </a:r>
            <a:r>
              <a:rPr lang="it-IT" sz="16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it-IT" sz="2600" i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it-IT" sz="2800" i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it-IT" sz="2800" i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179512" y="5949280"/>
            <a:ext cx="2160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74639"/>
            <a:ext cx="8208912" cy="49006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it-IT" b="1" dirty="0" smtClean="0">
                <a:solidFill>
                  <a:schemeClr val="tx2">
                    <a:satMod val="200000"/>
                  </a:schemeClr>
                </a:solidFill>
              </a:rPr>
              <a:t>	</a:t>
            </a:r>
            <a:r>
              <a:rPr lang="it-IT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Il diagramma di </a:t>
            </a:r>
            <a:r>
              <a:rPr lang="it-IT" sz="36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Gantt</a:t>
            </a:r>
            <a:r>
              <a:rPr lang="it-IT" sz="36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it-IT" sz="3600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it-IT" sz="3600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9155" name="Segnaposto contenuto 2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376639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1400" b="1" dirty="0" smtClean="0"/>
              <a:t>	</a:t>
            </a:r>
            <a:r>
              <a:rPr lang="it-IT" sz="2400" b="1" i="1" dirty="0" smtClean="0"/>
              <a:t>Rappresentazion</a:t>
            </a:r>
            <a:r>
              <a:rPr lang="it-IT" sz="2400" b="1" dirty="0" smtClean="0"/>
              <a:t>e </a:t>
            </a:r>
            <a:r>
              <a:rPr lang="it-IT" sz="2400" b="1" i="1" dirty="0" smtClean="0"/>
              <a:t>grafica utilizzata per comunicare alla dirigenza, agli altri membri del team e agli </a:t>
            </a:r>
            <a:r>
              <a:rPr lang="it-IT" sz="2400" b="1" i="1" dirty="0" err="1" smtClean="0"/>
              <a:t>stakeholder</a:t>
            </a:r>
            <a:r>
              <a:rPr lang="it-IT" sz="2400" b="1" i="1" dirty="0" smtClean="0"/>
              <a:t>  i dettagli relativi alle attività in corso di svolgimento..</a:t>
            </a:r>
          </a:p>
          <a:p>
            <a:pPr marL="41148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400" b="1" dirty="0" smtClean="0"/>
          </a:p>
          <a:p>
            <a:pPr marL="41148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400" b="1" dirty="0" smtClean="0"/>
              <a:t>	</a:t>
            </a:r>
            <a:r>
              <a:rPr lang="it-IT" sz="2400" b="1" u="sng" dirty="0" smtClean="0"/>
              <a:t>È una rappresentazione  cartesiana, su scala temporale,  dell'evoluzione di ogni singola azione progettuale</a:t>
            </a:r>
            <a:r>
              <a:rPr lang="it-IT" sz="2400" u="sng" dirty="0" smtClean="0"/>
              <a:t> </a:t>
            </a:r>
            <a:r>
              <a:rPr lang="it-IT" sz="2400" b="1" u="sng" dirty="0" smtClean="0"/>
              <a:t>che riporta sull’asse delle ascisse il tempo e sull’asse delle ordinate  le attività</a:t>
            </a:r>
            <a:r>
              <a:rPr lang="it-IT" sz="2400" b="1" dirty="0" smtClean="0"/>
              <a:t>.</a:t>
            </a:r>
          </a:p>
          <a:p>
            <a:pPr marL="411163" indent="36513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400" b="1" dirty="0" smtClean="0"/>
          </a:p>
          <a:p>
            <a:pPr marL="41148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400" b="1" dirty="0" smtClean="0"/>
              <a:t>	Ogni barra rappresenta un'attività la cui lunghezza è proporzionale alla durata dell'attività che  rappresenta e viene collocata sulla scala temporale in rappresentanza dell'attività stessa; le attività vengono dunque visualizzate come barre su una scala cronologica. </a:t>
            </a:r>
          </a:p>
          <a:p>
            <a:pPr marL="41148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400" b="1" dirty="0" smtClean="0"/>
          </a:p>
          <a:p>
            <a:pPr marL="41148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400" b="1" dirty="0" smtClean="0"/>
              <a:t>	È inoltre possibile raggruppare diverse attività subordinate in un'attività di riepilogo e aggiungere descrizioni, risorse necessarie e percentuali di completamento a ogni attività.</a:t>
            </a:r>
          </a:p>
          <a:p>
            <a:pPr marL="41148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400" b="1" dirty="0" smtClean="0"/>
              <a:t>	</a:t>
            </a:r>
            <a:endParaRPr lang="it-IT" sz="2400" dirty="0" smtClean="0"/>
          </a:p>
          <a:p>
            <a:pPr marL="41148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400" dirty="0" smtClean="0"/>
          </a:p>
        </p:txBody>
      </p:sp>
      <p:sp>
        <p:nvSpPr>
          <p:cNvPr id="12493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35CC14-2695-46DB-881B-3388CDF7B74B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"/>
            <a:ext cx="7848227" cy="260647"/>
          </a:xfrm>
          <a:solidFill>
            <a:schemeClr val="hlink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b="1" dirty="0" smtClean="0">
                <a:solidFill>
                  <a:schemeClr val="tx2">
                    <a:satMod val="200000"/>
                  </a:schemeClr>
                </a:solidFill>
              </a:rPr>
              <a:t>Es. Stato di avanzamento di un </a:t>
            </a:r>
            <a:r>
              <a:rPr lang="it-IT" sz="3200" b="1" dirty="0" err="1" smtClean="0">
                <a:solidFill>
                  <a:schemeClr val="tx2">
                    <a:satMod val="200000"/>
                  </a:schemeClr>
                </a:solidFill>
              </a:rPr>
              <a:t>PdZ</a:t>
            </a:r>
            <a:endParaRPr lang="it-IT" sz="3200" b="1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5955" name="Segnaposto piè di pagina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smtClean="0"/>
          </a:p>
        </p:txBody>
      </p:sp>
      <p:sp>
        <p:nvSpPr>
          <p:cNvPr id="12595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5F487B-A689-4B2A-997A-C6ABEFC510C3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it-IT" smtClean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635896" y="260649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 smtClean="0">
                <a:latin typeface="Times New Roman" charset="0"/>
              </a:rPr>
              <a:t>Programma  Minori</a:t>
            </a:r>
            <a:endParaRPr lang="it-IT" sz="2400" b="1" dirty="0">
              <a:latin typeface="Times New Roman" charset="0"/>
            </a:endParaRPr>
          </a:p>
        </p:txBody>
      </p:sp>
      <p:pic>
        <p:nvPicPr>
          <p:cNvPr id="1044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688"/>
            <a:ext cx="9144000" cy="62373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olo 1"/>
          <p:cNvSpPr>
            <a:spLocks noGrp="1"/>
          </p:cNvSpPr>
          <p:nvPr>
            <p:ph type="title"/>
          </p:nvPr>
        </p:nvSpPr>
        <p:spPr>
          <a:xfrm>
            <a:off x="914400" y="0"/>
            <a:ext cx="7770813" cy="115888"/>
          </a:xfrm>
        </p:spPr>
        <p:txBody>
          <a:bodyPr>
            <a:normAutofit fontScale="90000"/>
          </a:bodyPr>
          <a:lstStyle/>
          <a:p>
            <a:endParaRPr lang="it-IT" smtClean="0"/>
          </a:p>
        </p:txBody>
      </p:sp>
      <p:sp>
        <p:nvSpPr>
          <p:cNvPr id="137219" name="Segnaposto contenuto 2"/>
          <p:cNvSpPr>
            <a:spLocks noGrp="1"/>
          </p:cNvSpPr>
          <p:nvPr>
            <p:ph idx="1"/>
          </p:nvPr>
        </p:nvSpPr>
        <p:spPr>
          <a:xfrm>
            <a:off x="0" y="188913"/>
            <a:ext cx="9144000" cy="6553200"/>
          </a:xfrm>
        </p:spPr>
        <p:txBody>
          <a:bodyPr/>
          <a:lstStyle/>
          <a:p>
            <a:pPr marL="0" indent="0"/>
            <a:endParaRPr lang="it-IT" b="1" dirty="0" smtClean="0"/>
          </a:p>
          <a:p>
            <a:pPr marL="0" indent="0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err="1" smtClean="0">
                <a:solidFill>
                  <a:srgbClr val="FFFF00"/>
                </a:solidFill>
              </a:rPr>
              <a:t>ll</a:t>
            </a:r>
            <a:r>
              <a:rPr lang="it-IT" b="1" dirty="0" smtClean="0">
                <a:solidFill>
                  <a:srgbClr val="FFFF00"/>
                </a:solidFill>
              </a:rPr>
              <a:t> Piano di Zona quale strumento di governo della rete dei servizi sociali, sociosanitari  ed educativi e di partecipazione  comunitaria</a:t>
            </a:r>
            <a:r>
              <a:rPr lang="it-IT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/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Esperienze (diverse) in atto nelle varie regioni d’Italia </a:t>
            </a:r>
          </a:p>
          <a:p>
            <a:pPr marL="0" indent="0" algn="ctr">
              <a:buNone/>
            </a:pPr>
            <a:r>
              <a:rPr lang="it-IT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(riguardo a: </a:t>
            </a:r>
            <a:r>
              <a:rPr lang="it-IT" sz="24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territorio e aree di competenza; soggetto amministrativamente  “responsabile”,  intensità ed entità  degli “attori” coinvolti, ecc)</a:t>
            </a:r>
          </a:p>
          <a:p>
            <a:pPr marL="0" indent="0"/>
            <a:endParaRPr lang="it-IT" b="1" dirty="0" smtClean="0"/>
          </a:p>
          <a:p>
            <a:pPr marL="0" indent="0"/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it-IT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Aree di prevalente interesse </a:t>
            </a:r>
            <a:r>
              <a:rPr lang="it-IT" sz="2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pianificatorio</a:t>
            </a:r>
            <a:r>
              <a:rPr lang="it-IT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(a livello regionale e territoriale):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it-IT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minori e famiglia</a:t>
            </a:r>
          </a:p>
          <a:p>
            <a:pPr eaLnBrk="1" hangingPunct="1"/>
            <a:r>
              <a:rPr lang="it-IT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disabilità             </a:t>
            </a:r>
          </a:p>
          <a:p>
            <a:pPr eaLnBrk="1" hangingPunct="1"/>
            <a:r>
              <a:rPr lang="it-IT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anziani                </a:t>
            </a:r>
          </a:p>
          <a:p>
            <a:pPr eaLnBrk="1" hangingPunct="1"/>
            <a:r>
              <a:rPr lang="it-IT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dipendenze</a:t>
            </a:r>
          </a:p>
          <a:p>
            <a:pPr eaLnBrk="1" hangingPunct="1"/>
            <a:r>
              <a:rPr lang="it-IT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salute mentale</a:t>
            </a:r>
          </a:p>
          <a:p>
            <a:pPr eaLnBrk="1" hangingPunct="1"/>
            <a:r>
              <a:rPr lang="it-IT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disagio e marginalità sociale (povertà)</a:t>
            </a:r>
          </a:p>
          <a:p>
            <a:pPr eaLnBrk="1" hangingPunct="1"/>
            <a:r>
              <a:rPr lang="it-IT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immigrazione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67FA4-170D-4317-9937-98FA2923D90C}" type="slidenum">
              <a:rPr lang="it-IT"/>
              <a:pPr>
                <a:defRPr/>
              </a:pPr>
              <a:t>43</a:t>
            </a:fld>
            <a:endParaRPr lang="it-IT"/>
          </a:p>
        </p:txBody>
      </p:sp>
      <p:sp>
        <p:nvSpPr>
          <p:cNvPr id="5" name="Parentesi graffa chiusa 4"/>
          <p:cNvSpPr/>
          <p:nvPr/>
        </p:nvSpPr>
        <p:spPr>
          <a:xfrm>
            <a:off x="2627313" y="2276475"/>
            <a:ext cx="649287" cy="100806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9144000" cy="69215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sz="3200" b="1" dirty="0" smtClean="0"/>
              <a:t>Il sistema informativo</a:t>
            </a:r>
            <a:endParaRPr lang="it-IT" sz="3200" dirty="0" smtClean="0"/>
          </a:p>
        </p:txBody>
      </p:sp>
      <p:sp>
        <p:nvSpPr>
          <p:cNvPr id="129027" name="Segnaposto contenuto 2"/>
          <p:cNvSpPr>
            <a:spLocks noGrp="1"/>
          </p:cNvSpPr>
          <p:nvPr>
            <p:ph idx="1"/>
          </p:nvPr>
        </p:nvSpPr>
        <p:spPr>
          <a:xfrm>
            <a:off x="251520" y="764704"/>
            <a:ext cx="8784530" cy="6093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 </a:t>
            </a:r>
            <a:r>
              <a:rPr lang="it-IT" sz="2400" b="1" i="1" dirty="0" smtClean="0">
                <a:solidFill>
                  <a:srgbClr val="FFFF00"/>
                </a:solidFill>
              </a:rPr>
              <a:t>I</a:t>
            </a:r>
            <a:r>
              <a:rPr lang="it-IT" sz="2200" b="1" i="1" dirty="0" smtClean="0">
                <a:solidFill>
                  <a:srgbClr val="FFFF00"/>
                </a:solidFill>
              </a:rPr>
              <a:t>nsieme, logicamente integrato, di metodi, strumenti,</a:t>
            </a:r>
          </a:p>
          <a:p>
            <a:pPr algn="ctr">
              <a:buNone/>
            </a:pPr>
            <a:r>
              <a:rPr lang="it-IT" sz="2200" b="1" i="1" dirty="0" smtClean="0">
                <a:solidFill>
                  <a:srgbClr val="FFFF00"/>
                </a:solidFill>
              </a:rPr>
              <a:t> procedure e tecniche per la selezione, la  raccolta, </a:t>
            </a:r>
          </a:p>
          <a:p>
            <a:pPr algn="ctr">
              <a:buNone/>
            </a:pPr>
            <a:r>
              <a:rPr lang="it-IT" sz="2200" b="1" i="1" dirty="0" smtClean="0">
                <a:solidFill>
                  <a:srgbClr val="FFFF00"/>
                </a:solidFill>
              </a:rPr>
              <a:t>l’archiviazione, l’elaborazione e la  distribuzione di informazioni </a:t>
            </a:r>
          </a:p>
          <a:p>
            <a:pPr algn="ctr">
              <a:buNone/>
            </a:pPr>
            <a:r>
              <a:rPr lang="it-IT" sz="2200" b="1" i="1" dirty="0" smtClean="0">
                <a:solidFill>
                  <a:srgbClr val="FFFF00"/>
                </a:solidFill>
              </a:rPr>
              <a:t>relative all’area sociale ed educativa.</a:t>
            </a:r>
          </a:p>
          <a:p>
            <a:pPr>
              <a:buNone/>
            </a:pPr>
            <a:endParaRPr lang="it-IT" sz="2200" b="1" i="1" dirty="0" smtClean="0"/>
          </a:p>
          <a:p>
            <a:pPr algn="ctr">
              <a:buNone/>
            </a:pPr>
            <a:r>
              <a:rPr lang="it-IT" sz="2200" b="1" dirty="0" smtClean="0"/>
              <a:t> </a:t>
            </a:r>
            <a:r>
              <a:rPr lang="it-IT" sz="2200" b="1" u="sng" dirty="0" smtClean="0">
                <a:solidFill>
                  <a:srgbClr val="FFC000"/>
                </a:solidFill>
              </a:rPr>
              <a:t>Strumento essenziale per effettuare la verifica e la valutazione</a:t>
            </a:r>
          </a:p>
          <a:p>
            <a:pPr algn="ctr">
              <a:buNone/>
            </a:pPr>
            <a:r>
              <a:rPr lang="it-IT" sz="2200" b="1" u="sng" dirty="0" smtClean="0">
                <a:solidFill>
                  <a:srgbClr val="FFC000"/>
                </a:solidFill>
              </a:rPr>
              <a:t> nei processi pianificatori/programmatori/progettuali</a:t>
            </a:r>
            <a:r>
              <a:rPr lang="it-IT" sz="2400" b="1" u="sng" dirty="0" smtClean="0"/>
              <a:t>.</a:t>
            </a:r>
          </a:p>
          <a:p>
            <a:pPr>
              <a:buNone/>
            </a:pPr>
            <a:endParaRPr lang="it-IT" sz="2200" b="1" u="sng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it-IT" sz="22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Gli strumenti principali dei sistemi informativi sociali </a:t>
            </a:r>
            <a:r>
              <a:rPr lang="it-IT" sz="2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sono</a:t>
            </a:r>
            <a:r>
              <a:rPr lang="it-IT" sz="2400" dirty="0" smtClean="0"/>
              <a:t>:</a:t>
            </a:r>
          </a:p>
          <a:p>
            <a:pPr>
              <a:buClr>
                <a:schemeClr val="bg1"/>
              </a:buClr>
              <a:buNone/>
            </a:pPr>
            <a:r>
              <a:rPr lang="it-IT" sz="1800" b="1" dirty="0" smtClean="0"/>
              <a:t>	</a:t>
            </a:r>
            <a:r>
              <a:rPr lang="it-IT" sz="18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cartella sociale</a:t>
            </a:r>
            <a:r>
              <a:rPr lang="it-IT" sz="1800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it-IT" sz="1800" dirty="0" smtClean="0"/>
              <a:t>= raccoglie in forma dettagliata i dati e le informazioni sulle caratteristiche degli utenti e le prestazioni di cui sono stati beneficiari;</a:t>
            </a:r>
          </a:p>
          <a:p>
            <a:pPr>
              <a:buClr>
                <a:schemeClr val="bg1"/>
              </a:buClr>
              <a:buNone/>
            </a:pPr>
            <a:r>
              <a:rPr lang="it-IT" sz="1800" b="1" dirty="0" smtClean="0"/>
              <a:t>	</a:t>
            </a:r>
            <a:r>
              <a:rPr lang="it-IT" sz="18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database</a:t>
            </a:r>
            <a:r>
              <a:rPr lang="it-IT" sz="1800" b="1" dirty="0" smtClean="0"/>
              <a:t> </a:t>
            </a:r>
            <a:r>
              <a:rPr lang="it-IT" sz="1800" dirty="0" smtClean="0"/>
              <a:t>= insieme delle informazioni raccolte per descrivere le caratteristiche degli utenti di un dato territorio e le prestazioni di cui sono stati beneficiari;</a:t>
            </a:r>
          </a:p>
          <a:p>
            <a:pPr>
              <a:buClr>
                <a:schemeClr val="bg1"/>
              </a:buClr>
              <a:buNone/>
            </a:pPr>
            <a:r>
              <a:rPr lang="it-IT" sz="1800" b="1" dirty="0" smtClean="0"/>
              <a:t>	</a:t>
            </a:r>
            <a:r>
              <a:rPr lang="it-IT" sz="1800" b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banca dati delle risorse sociali </a:t>
            </a:r>
            <a:r>
              <a:rPr lang="it-IT" sz="1800" dirty="0" smtClean="0"/>
              <a:t>= descrizione dei servizi esistenti sul territorio, comprensiva di informazioni inerenti la tipologia e la disponibilità dei servizi offerti (</a:t>
            </a:r>
            <a:r>
              <a:rPr lang="it-IT" sz="1800" i="1" dirty="0" smtClean="0"/>
              <a:t>carta dei servizi</a:t>
            </a:r>
            <a:r>
              <a:rPr lang="it-IT" sz="1800" dirty="0" smtClean="0"/>
              <a:t>), ecc.</a:t>
            </a:r>
          </a:p>
          <a:p>
            <a:endParaRPr lang="it-IT" sz="2400" b="1" i="1" dirty="0" smtClean="0"/>
          </a:p>
          <a:p>
            <a:endParaRPr lang="it-IT" sz="2400" b="1" i="1" dirty="0" smtClean="0"/>
          </a:p>
          <a:p>
            <a:endParaRPr lang="it-IT" sz="1400" b="1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408712"/>
          </a:xfrm>
        </p:spPr>
        <p:txBody>
          <a:bodyPr/>
          <a:lstStyle/>
          <a:p>
            <a:pPr algn="ctr">
              <a:buNone/>
            </a:pPr>
            <a:r>
              <a:rPr lang="it-IT" sz="2400" b="1" u="sng" dirty="0" smtClean="0">
                <a:solidFill>
                  <a:srgbClr val="FFFF00"/>
                </a:solidFill>
              </a:rPr>
              <a:t>L’approccio </a:t>
            </a:r>
            <a:r>
              <a:rPr lang="it-IT" sz="2400" b="1" u="sng" dirty="0" err="1" smtClean="0">
                <a:solidFill>
                  <a:srgbClr val="FFFF00"/>
                </a:solidFill>
              </a:rPr>
              <a:t>pianificatorio</a:t>
            </a:r>
            <a:r>
              <a:rPr lang="it-IT" sz="2400" b="1" u="sng" dirty="0" smtClean="0">
                <a:solidFill>
                  <a:srgbClr val="FFFF00"/>
                </a:solidFill>
              </a:rPr>
              <a:t>  caratterizza la pluralità delle organizzazioni </a:t>
            </a:r>
          </a:p>
          <a:p>
            <a:pPr algn="ctr">
              <a:buNone/>
            </a:pPr>
            <a:r>
              <a:rPr lang="it-IT" sz="2400" b="1" u="sng" dirty="0" smtClean="0">
                <a:solidFill>
                  <a:srgbClr val="FFFF00"/>
                </a:solidFill>
              </a:rPr>
              <a:t> private  impegnate  nella realizzazione di servizi sociali, sanitari, educativi.</a:t>
            </a:r>
          </a:p>
          <a:p>
            <a:pPr>
              <a:buFontTx/>
              <a:buChar char="-"/>
            </a:pPr>
            <a:r>
              <a:rPr lang="it-IT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Cooperative sociali</a:t>
            </a:r>
            <a:r>
              <a:rPr lang="it-IT" sz="2400" b="1" dirty="0" smtClean="0">
                <a:solidFill>
                  <a:srgbClr val="FFFF00"/>
                </a:solidFill>
              </a:rPr>
              <a:t>,</a:t>
            </a:r>
          </a:p>
          <a:p>
            <a:pPr fontAlgn="base">
              <a:buNone/>
            </a:pPr>
            <a:r>
              <a:rPr lang="it-IT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-    Associazioni di volontariato</a:t>
            </a:r>
          </a:p>
          <a:p>
            <a:pPr fontAlgn="base">
              <a:buNone/>
            </a:pPr>
            <a:r>
              <a:rPr lang="it-IT" sz="2400" dirty="0" smtClean="0"/>
              <a:t>- 	</a:t>
            </a:r>
            <a:r>
              <a:rPr lang="it-IT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Associazioni di Promozione sociale</a:t>
            </a:r>
          </a:p>
          <a:p>
            <a:pPr fontAlgn="base">
              <a:buNone/>
            </a:pPr>
            <a:r>
              <a:rPr lang="it-IT" sz="2400" b="1" dirty="0" smtClean="0"/>
              <a:t>- 	</a:t>
            </a:r>
            <a:r>
              <a:rPr lang="it-IT" sz="2400" dirty="0" smtClean="0"/>
              <a:t> </a:t>
            </a:r>
            <a:r>
              <a:rPr lang="it-IT" sz="2400" b="1" dirty="0" smtClean="0"/>
              <a:t>Società di mutuo soccorso</a:t>
            </a:r>
          </a:p>
          <a:p>
            <a:pPr fontAlgn="base">
              <a:buFontTx/>
              <a:buChar char="-"/>
            </a:pPr>
            <a:r>
              <a:rPr lang="it-IT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Organismi religiosi </a:t>
            </a:r>
            <a:r>
              <a:rPr lang="it-IT" sz="2400" dirty="0" smtClean="0"/>
              <a:t>(</a:t>
            </a:r>
            <a:r>
              <a:rPr lang="it-IT" sz="2400" i="1" dirty="0" smtClean="0"/>
              <a:t>Caritas,....</a:t>
            </a:r>
            <a:r>
              <a:rPr lang="it-IT" sz="2400" dirty="0" smtClean="0"/>
              <a:t>)</a:t>
            </a:r>
          </a:p>
          <a:p>
            <a:pPr fontAlgn="base">
              <a:buNone/>
            </a:pPr>
            <a:r>
              <a:rPr lang="it-IT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-     Fondazioni</a:t>
            </a:r>
            <a:r>
              <a:rPr lang="it-IT" sz="2400" dirty="0" smtClean="0"/>
              <a:t> (</a:t>
            </a:r>
            <a:r>
              <a:rPr lang="it-IT" sz="2400" i="1" dirty="0" smtClean="0"/>
              <a:t>alcune ex </a:t>
            </a:r>
            <a:r>
              <a:rPr lang="it-IT" sz="2400" i="1" dirty="0" err="1" smtClean="0"/>
              <a:t>I.P.A.B</a:t>
            </a:r>
            <a:r>
              <a:rPr lang="it-IT" sz="2400" dirty="0" err="1" smtClean="0"/>
              <a:t>.</a:t>
            </a:r>
            <a:r>
              <a:rPr lang="it-IT" sz="2400" dirty="0" smtClean="0"/>
              <a:t>)</a:t>
            </a:r>
          </a:p>
          <a:p>
            <a:pPr fontAlgn="base">
              <a:buFontTx/>
              <a:buChar char="-"/>
            </a:pPr>
            <a:r>
              <a:rPr lang="it-IT" sz="2400" b="1" dirty="0" smtClean="0"/>
              <a:t>Patronati assistenziali</a:t>
            </a:r>
          </a:p>
          <a:p>
            <a:pPr fontAlgn="base">
              <a:buFontTx/>
              <a:buChar char="-"/>
            </a:pPr>
            <a:r>
              <a:rPr lang="it-IT" sz="2400" b="1" dirty="0" smtClean="0"/>
              <a:t>- ecc. ecc.</a:t>
            </a:r>
          </a:p>
          <a:p>
            <a:pPr fontAlgn="base">
              <a:buNone/>
            </a:pPr>
            <a:r>
              <a:rPr lang="it-IT" sz="2400" b="1" dirty="0" smtClean="0"/>
              <a:t>   			</a:t>
            </a:r>
            <a:endParaRPr lang="it-IT" sz="24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sz="2400" b="1" u="sng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63588"/>
          </a:xfrm>
          <a:solidFill>
            <a:schemeClr val="accent4">
              <a:lumMod val="7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rgbClr val="FFFF00"/>
                </a:solidFill>
              </a:rPr>
              <a:t>Rapporto tra decisioni strategiche e decisioni operative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90360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it-IT" dirty="0" smtClean="0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8FD26-71E2-4878-B9E4-0CCEA4329D00}" type="slidenum">
              <a:rPr lang="it-IT"/>
              <a:pPr>
                <a:defRPr/>
              </a:pPr>
              <a:t>6</a:t>
            </a:fld>
            <a:endParaRPr lang="it-IT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900113" y="1557338"/>
            <a:ext cx="1439862" cy="792162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400" b="1" dirty="0">
                <a:latin typeface="Verdana" pitchFamily="34" charset="0"/>
              </a:rPr>
              <a:t>Obiettivo </a:t>
            </a:r>
          </a:p>
          <a:p>
            <a:pPr algn="ctr">
              <a:defRPr/>
            </a:pPr>
            <a:r>
              <a:rPr lang="it-IT" sz="1400" b="1" dirty="0">
                <a:latin typeface="Verdana" pitchFamily="34" charset="0"/>
              </a:rPr>
              <a:t>Generale</a:t>
            </a:r>
          </a:p>
          <a:p>
            <a:pPr algn="ctr">
              <a:defRPr/>
            </a:pPr>
            <a:r>
              <a:rPr lang="it-IT" sz="1400" dirty="0">
                <a:latin typeface="Verdana" pitchFamily="34" charset="0"/>
              </a:rPr>
              <a:t>(valori, indirizzi)</a:t>
            </a: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2339975" y="19161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3059113" y="19161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484438" y="2492375"/>
            <a:ext cx="1150937" cy="288925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400" dirty="0">
                <a:latin typeface="Verdana" pitchFamily="34" charset="0"/>
              </a:rPr>
              <a:t>vincolo</a:t>
            </a:r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>
            <a:off x="3059113" y="27813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267745" y="3141663"/>
            <a:ext cx="1440656" cy="792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400" b="1" dirty="0">
                <a:latin typeface="Verdana" pitchFamily="34" charset="0"/>
              </a:rPr>
              <a:t>Decisioni </a:t>
            </a:r>
          </a:p>
          <a:p>
            <a:pPr algn="ctr">
              <a:defRPr/>
            </a:pPr>
            <a:r>
              <a:rPr lang="it-IT" sz="1400" b="1" dirty="0">
                <a:latin typeface="Verdana" pitchFamily="34" charset="0"/>
              </a:rPr>
              <a:t>Strategiche</a:t>
            </a:r>
          </a:p>
          <a:p>
            <a:pPr algn="ctr">
              <a:defRPr/>
            </a:pPr>
            <a:r>
              <a:rPr lang="it-IT" sz="1200" b="1" dirty="0">
                <a:latin typeface="Verdana" pitchFamily="34" charset="0"/>
              </a:rPr>
              <a:t>(</a:t>
            </a:r>
            <a:r>
              <a:rPr lang="it-IT" sz="1200" b="1" u="sng" dirty="0">
                <a:latin typeface="Verdana" pitchFamily="34" charset="0"/>
              </a:rPr>
              <a:t>piani strategici</a:t>
            </a:r>
            <a:r>
              <a:rPr lang="it-IT" sz="1200" b="1" dirty="0">
                <a:latin typeface="Verdana" pitchFamily="34" charset="0"/>
              </a:rPr>
              <a:t>)</a:t>
            </a:r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3059113" y="19161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>
            <a:off x="3059113" y="27813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1908175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685" name="Rectangle 14"/>
          <p:cNvSpPr>
            <a:spLocks noChangeArrowheads="1"/>
          </p:cNvSpPr>
          <p:nvPr/>
        </p:nvSpPr>
        <p:spPr bwMode="auto">
          <a:xfrm>
            <a:off x="1116013" y="3284538"/>
            <a:ext cx="792162" cy="431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400" dirty="0">
                <a:latin typeface="Verdana" pitchFamily="34" charset="0"/>
              </a:rPr>
              <a:t>mezzo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V="1">
            <a:off x="1476375" y="23495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708400" y="35004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4500563" y="35004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689" name="Rectangle 18"/>
          <p:cNvSpPr>
            <a:spLocks noChangeArrowheads="1"/>
          </p:cNvSpPr>
          <p:nvPr/>
        </p:nvSpPr>
        <p:spPr bwMode="auto">
          <a:xfrm>
            <a:off x="3924300" y="4005263"/>
            <a:ext cx="1079500" cy="287337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400" dirty="0">
                <a:latin typeface="Verdana" pitchFamily="34" charset="0"/>
              </a:rPr>
              <a:t>vincolo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4500563" y="42926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691" name="Rectangle 20"/>
          <p:cNvSpPr>
            <a:spLocks noChangeArrowheads="1"/>
          </p:cNvSpPr>
          <p:nvPr/>
        </p:nvSpPr>
        <p:spPr bwMode="auto">
          <a:xfrm>
            <a:off x="3851275" y="4724400"/>
            <a:ext cx="1368425" cy="1224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200" b="1" dirty="0">
                <a:latin typeface="Verdana" pitchFamily="34" charset="0"/>
              </a:rPr>
              <a:t>Decisioni </a:t>
            </a:r>
            <a:r>
              <a:rPr lang="it-IT" sz="1200" b="1" dirty="0" smtClean="0">
                <a:latin typeface="Verdana" pitchFamily="34" charset="0"/>
              </a:rPr>
              <a:t> </a:t>
            </a:r>
          </a:p>
          <a:p>
            <a:pPr algn="ctr">
              <a:defRPr/>
            </a:pPr>
            <a:r>
              <a:rPr lang="it-IT" sz="1200" b="1" dirty="0" smtClean="0">
                <a:latin typeface="Verdana" pitchFamily="34" charset="0"/>
              </a:rPr>
              <a:t>gestionali ed</a:t>
            </a:r>
            <a:endParaRPr lang="it-IT" sz="1200" b="1" dirty="0">
              <a:latin typeface="Verdana" pitchFamily="34" charset="0"/>
            </a:endParaRPr>
          </a:p>
          <a:p>
            <a:pPr algn="ctr">
              <a:defRPr/>
            </a:pPr>
            <a:r>
              <a:rPr lang="it-IT" sz="1200" b="1" dirty="0">
                <a:latin typeface="Verdana" pitchFamily="34" charset="0"/>
              </a:rPr>
              <a:t>Operative</a:t>
            </a:r>
          </a:p>
          <a:p>
            <a:pPr algn="ctr">
              <a:defRPr/>
            </a:pPr>
            <a:r>
              <a:rPr lang="it-IT" sz="1200" b="1" dirty="0" smtClean="0">
                <a:latin typeface="Verdana" pitchFamily="34" charset="0"/>
              </a:rPr>
              <a:t>(</a:t>
            </a:r>
            <a:r>
              <a:rPr lang="it-IT" sz="1200" b="1" u="sng" dirty="0" smtClean="0">
                <a:latin typeface="Verdana" pitchFamily="34" charset="0"/>
              </a:rPr>
              <a:t>programmi e </a:t>
            </a:r>
          </a:p>
          <a:p>
            <a:pPr algn="ctr">
              <a:defRPr/>
            </a:pPr>
            <a:r>
              <a:rPr lang="it-IT" sz="1200" b="1" u="sng" dirty="0" smtClean="0">
                <a:latin typeface="Verdana" pitchFamily="34" charset="0"/>
              </a:rPr>
              <a:t>progetti </a:t>
            </a:r>
            <a:endParaRPr lang="it-IT" sz="1200" b="1" u="sng" dirty="0">
              <a:latin typeface="Verdana" pitchFamily="34" charset="0"/>
            </a:endParaRPr>
          </a:p>
          <a:p>
            <a:pPr algn="ctr">
              <a:defRPr/>
            </a:pPr>
            <a:r>
              <a:rPr lang="it-IT" sz="1200" b="1" u="sng" dirty="0">
                <a:latin typeface="Verdana" pitchFamily="34" charset="0"/>
              </a:rPr>
              <a:t>operativi</a:t>
            </a:r>
            <a:r>
              <a:rPr lang="it-IT" sz="1200" b="1" dirty="0">
                <a:latin typeface="Verdana" pitchFamily="34" charset="0"/>
              </a:rPr>
              <a:t>)</a:t>
            </a: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3348038" y="51577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693" name="Rectangle 22"/>
          <p:cNvSpPr>
            <a:spLocks noChangeArrowheads="1"/>
          </p:cNvSpPr>
          <p:nvPr/>
        </p:nvSpPr>
        <p:spPr bwMode="auto">
          <a:xfrm>
            <a:off x="2555875" y="4941888"/>
            <a:ext cx="792163" cy="358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400" dirty="0">
                <a:latin typeface="Verdana" pitchFamily="34" charset="0"/>
              </a:rPr>
              <a:t>mezzo</a:t>
            </a: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 flipV="1">
            <a:off x="2916238" y="39338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5219700" y="515778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5940425" y="51577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697" name="Rectangle 26"/>
          <p:cNvSpPr>
            <a:spLocks noChangeArrowheads="1"/>
          </p:cNvSpPr>
          <p:nvPr/>
        </p:nvSpPr>
        <p:spPr bwMode="auto">
          <a:xfrm>
            <a:off x="5508625" y="5734050"/>
            <a:ext cx="935038" cy="287338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400" dirty="0">
                <a:latin typeface="Verdana" pitchFamily="34" charset="0"/>
              </a:rPr>
              <a:t>vincolo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940425" y="60213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699" name="Rectangle 28"/>
          <p:cNvSpPr>
            <a:spLocks noChangeArrowheads="1"/>
          </p:cNvSpPr>
          <p:nvPr/>
        </p:nvSpPr>
        <p:spPr bwMode="auto">
          <a:xfrm>
            <a:off x="5508625" y="6237288"/>
            <a:ext cx="935038" cy="431800"/>
          </a:xfrm>
          <a:prstGeom prst="rect">
            <a:avLst/>
          </a:prstGeom>
          <a:solidFill>
            <a:srgbClr val="FF66CC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b="1" dirty="0">
                <a:latin typeface="Verdana" pitchFamily="34" charset="0"/>
              </a:rPr>
              <a:t>azioni</a:t>
            </a:r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H="1">
            <a:off x="5076825" y="64531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701" name="Rectangle 30"/>
          <p:cNvSpPr>
            <a:spLocks noChangeArrowheads="1"/>
          </p:cNvSpPr>
          <p:nvPr/>
        </p:nvSpPr>
        <p:spPr bwMode="auto">
          <a:xfrm>
            <a:off x="4211638" y="6308725"/>
            <a:ext cx="865187" cy="2889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1400" dirty="0">
                <a:latin typeface="Verdana" pitchFamily="34" charset="0"/>
              </a:rPr>
              <a:t>mezzo</a:t>
            </a:r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 flipV="1">
            <a:off x="4643438" y="5949279"/>
            <a:ext cx="570" cy="3594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6"/>
          </a:solidFill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rgbClr val="FFFF00"/>
                </a:solidFill>
              </a:rPr>
              <a:t>Diversi approcci pianificatori/programmatori/progettuali</a:t>
            </a:r>
            <a:r>
              <a:rPr lang="it-IT" sz="2800" b="1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92514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endParaRPr lang="it-IT" sz="3600" b="1" i="1" dirty="0" smtClean="0">
              <a:solidFill>
                <a:srgbClr val="CCFFCC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it-IT" sz="3600" b="1" i="1" dirty="0" smtClean="0">
                <a:solidFill>
                  <a:srgbClr val="CCFFCC"/>
                </a:solidFill>
              </a:rPr>
              <a:t>Approccio razionale o </a:t>
            </a:r>
            <a:r>
              <a:rPr lang="it-IT" sz="3600" b="1" i="1" dirty="0" err="1" smtClean="0">
                <a:solidFill>
                  <a:srgbClr val="CCFFCC"/>
                </a:solidFill>
              </a:rPr>
              <a:t>razional-sinottico</a:t>
            </a:r>
            <a:endParaRPr lang="it-IT" sz="3600" b="1" i="1" dirty="0" smtClean="0">
              <a:solidFill>
                <a:srgbClr val="CCFFCC"/>
              </a:solidFill>
            </a:endParaRPr>
          </a:p>
          <a:p>
            <a:pPr eaLnBrk="1" hangingPunct="1">
              <a:lnSpc>
                <a:spcPct val="150000"/>
              </a:lnSpc>
              <a:buNone/>
            </a:pPr>
            <a:endParaRPr lang="it-IT" sz="3600" b="1" i="1" dirty="0" smtClean="0">
              <a:solidFill>
                <a:srgbClr val="CCFFCC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it-IT" sz="36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Approccio dialogico</a:t>
            </a:r>
          </a:p>
        </p:txBody>
      </p:sp>
      <p:sp>
        <p:nvSpPr>
          <p:cNvPr id="110596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085958-243C-4C5E-8762-5E841B1DA667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accent3">
              <a:lumMod val="75000"/>
            </a:schemeClr>
          </a:solidFill>
        </p:spPr>
        <p:txBody>
          <a:bodyPr rtlCol="0">
            <a:normAutofit fontScale="90000"/>
          </a:bodyPr>
          <a:lstStyle/>
          <a:p>
            <a:r>
              <a:rPr lang="it-IT" sz="31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/>
            </a:r>
            <a:br>
              <a:rPr lang="it-IT" sz="31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it-IT" sz="36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Approccio razionale </a:t>
            </a:r>
            <a:r>
              <a:rPr lang="it-IT" sz="31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/>
            </a:r>
            <a:br>
              <a:rPr lang="it-IT" sz="31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it-IT" sz="2700" dirty="0" smtClean="0"/>
              <a:t>     (razionalità sinottica o secondo approcci condizionali):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736"/>
            <a:ext cx="9036496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	    metodologia rigidamente sequenziale, dove la programmazione ha funzioni prevalentemente prescrittive; le decisioni, oltre ad essere assunte </a:t>
            </a:r>
          </a:p>
          <a:p>
            <a:pPr algn="ctr" eaLnBrk="1" hangingPunct="1">
              <a:buNone/>
            </a:pPr>
            <a:r>
              <a:rPr lang="it-IT" b="1" dirty="0" smtClean="0"/>
              <a:t>    in forma verticistica,  pre-tendono di configurarsi come capaci da sole di determinare effetti (</a:t>
            </a:r>
            <a:r>
              <a:rPr lang="it-IT" b="1" dirty="0" err="1" smtClean="0"/>
              <a:t>outcomes</a:t>
            </a:r>
            <a:r>
              <a:rPr lang="it-IT" b="1" dirty="0" smtClean="0"/>
              <a:t>) positivi.  </a:t>
            </a:r>
          </a:p>
          <a:p>
            <a:pPr eaLnBrk="1" hangingPunct="1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dirty="0" smtClean="0"/>
              <a:t>	</a:t>
            </a:r>
            <a:r>
              <a:rPr lang="it-IT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(Nota: </a:t>
            </a:r>
            <a:r>
              <a:rPr lang="it-IT" sz="24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l’incertezza non può essere abolita nei processi decisionali che riguardano l’umano)</a:t>
            </a:r>
            <a:endParaRPr lang="it-IT" sz="24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162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83CCE9-66A3-4882-82FF-3F03692752F2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C00000"/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it-IT" sz="32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Approccio dialogico</a:t>
            </a:r>
            <a:endParaRPr lang="it-IT" sz="3200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720"/>
            <a:ext cx="9144000" cy="5760640"/>
          </a:xfrm>
        </p:spPr>
        <p:txBody>
          <a:bodyPr>
            <a:normAutofit/>
          </a:bodyPr>
          <a:lstStyle/>
          <a:p>
            <a:pPr marL="411480">
              <a:lnSpc>
                <a:spcPct val="90000"/>
              </a:lnSpc>
              <a:buNone/>
              <a:defRPr/>
            </a:pPr>
            <a:r>
              <a:rPr lang="it-IT" dirty="0" smtClean="0"/>
              <a:t>	</a:t>
            </a:r>
            <a:endParaRPr lang="it-IT" sz="3900" b="1" i="1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3600" b="1" i="1" dirty="0" smtClean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800" b="1" dirty="0" smtClean="0"/>
              <a:t>parte dall’assunto </a:t>
            </a:r>
            <a:r>
              <a:rPr lang="it-IT" sz="2800" b="1" u="sng" dirty="0" smtClean="0"/>
              <a:t>che la realtà sociale è una costruzione sociale</a:t>
            </a:r>
            <a:r>
              <a:rPr lang="it-IT" sz="2800" b="1" dirty="0" smtClean="0"/>
              <a:t> sempre mutevole della quale  è impossibile  dare definizioni pre-formate (la rappresentazione della problematica da affrontare  dipende dall’interazione tra i soggetti coinvolti)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sz="2800" b="1" dirty="0" smtClean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800" b="1" dirty="0" smtClean="0"/>
              <a:t>la progettazione va affrontata solo attraverso un </a:t>
            </a:r>
            <a:r>
              <a:rPr lang="it-IT" sz="2800" b="1" u="sng" dirty="0" smtClean="0"/>
              <a:t>atteggiamento di ricerca e di costante rimodulazione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sz="2400" b="1" i="1" dirty="0" smtClean="0"/>
          </a:p>
        </p:txBody>
      </p:sp>
      <p:sp>
        <p:nvSpPr>
          <p:cNvPr id="112644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DF71B5-46C2-4E99-8DA3-8B3BF0E7AB62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6708</TotalTime>
  <Words>2124</Words>
  <Application>Microsoft Office PowerPoint</Application>
  <PresentationFormat>Presentazione su schermo (4:3)</PresentationFormat>
  <Paragraphs>500</Paragraphs>
  <Slides>44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45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Rapporto tra decisioni strategiche e decisioni operative</vt:lpstr>
      <vt:lpstr>Diversi approcci pianificatori/programmatori/progettuali:</vt:lpstr>
      <vt:lpstr> Approccio razionale       (razionalità sinottica o secondo approcci condizionali):  </vt:lpstr>
      <vt:lpstr>Approccio dialogico</vt:lpstr>
      <vt:lpstr>Diapositiva 10</vt:lpstr>
      <vt:lpstr>Esame contenuti programmazione/pianificazione esistenti  relativamente alla problematica in esame  </vt:lpstr>
      <vt:lpstr>Ideazione/Attivazione del progetto o programma</vt:lpstr>
      <vt:lpstr>Fase di Formulazione/costruzione operativa  del progetto/programma</vt:lpstr>
      <vt:lpstr>    Fase di realizzazione del progetto/programma</vt:lpstr>
      <vt:lpstr>Processo metodologico</vt:lpstr>
      <vt:lpstr>  VALUTAZIONE   </vt:lpstr>
      <vt:lpstr> </vt:lpstr>
      <vt:lpstr>Diapositiva 18</vt:lpstr>
      <vt:lpstr>Osservazioni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Indicatori sociali</vt:lpstr>
      <vt:lpstr>Diapositiva 28</vt:lpstr>
      <vt:lpstr>Diapositiva 29</vt:lpstr>
      <vt:lpstr>Diapositiva 30</vt:lpstr>
      <vt:lpstr> Un quadro sintetico preliminare delle tecniche a supporto dei processi valutativi</vt:lpstr>
      <vt:lpstr> Descrizione delle tecniche a supporto dei processi valutativi </vt:lpstr>
      <vt:lpstr>Diapositiva 33</vt:lpstr>
      <vt:lpstr>La ricaduta dei risultati della valutazione nei  processi decisionali</vt:lpstr>
      <vt:lpstr> Strumenti per la programmazione e per la valutazione  </vt:lpstr>
      <vt:lpstr>Diapositiva 36</vt:lpstr>
      <vt:lpstr>                        SWOT Analysis   </vt:lpstr>
      <vt:lpstr>Diapositiva 38</vt:lpstr>
      <vt:lpstr>Processo metodologico - diagramma di flusso</vt:lpstr>
      <vt:lpstr>  Il diagramma di Gantt </vt:lpstr>
      <vt:lpstr>Es. Stato di avanzamento di un PdZ</vt:lpstr>
      <vt:lpstr>Diapositiva 42</vt:lpstr>
      <vt:lpstr>Aree di prevalente interesse pianificatorio (a livello regionale e territoriale):</vt:lpstr>
      <vt:lpstr>Il sistema informativo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 sociale e solidarietà (Donati)</dc:title>
  <dc:creator>cberaldo</dc:creator>
  <cp:lastModifiedBy>Carlo</cp:lastModifiedBy>
  <cp:revision>1080</cp:revision>
  <dcterms:created xsi:type="dcterms:W3CDTF">2011-11-09T09:35:27Z</dcterms:created>
  <dcterms:modified xsi:type="dcterms:W3CDTF">2020-05-15T09:35:13Z</dcterms:modified>
</cp:coreProperties>
</file>