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6" r:id="rId3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FF00"/>
    <a:srgbClr val="66FFFF"/>
    <a:srgbClr val="00FF99"/>
    <a:srgbClr val="FF66CC"/>
    <a:srgbClr val="FF99CC"/>
    <a:srgbClr val="9966FF"/>
    <a:srgbClr val="FF33CC"/>
    <a:srgbClr val="9933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14/05/2020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14/05/2020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14/05/2020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14/05/2020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
        <p:nvSpPr>
          <p:cNvPr id="7" name="Title 6"/>
          <p:cNvSpPr>
            <a:spLocks noGrp="1"/>
          </p:cNvSpPr>
          <p:nvPr>
            <p:ph type="title"/>
          </p:nvPr>
        </p:nvSpPr>
        <p:spPr/>
        <p:txBody>
          <a:bodyPr/>
          <a:lstStyle/>
          <a:p>
            <a:r>
              <a:rPr lang="it-IT"/>
              <a:t>Fare clic per modificare lo stile del titolo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t>14/05/2020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5" name="Date Placeholder 4"/>
          <p:cNvSpPr>
            <a:spLocks noGrp="1"/>
          </p:cNvSpPr>
          <p:nvPr>
            <p:ph type="dt" sz="half" idx="10"/>
          </p:nvPr>
        </p:nvSpPr>
        <p:spPr/>
        <p:txBody>
          <a:bodyPr/>
          <a:lstStyle/>
          <a:p>
            <a:fld id="{7F49D355-16BD-4E45-BD9A-5EA878CF7CBD}" type="datetimeFigureOut">
              <a:rPr lang="it-IT" smtClean="0"/>
              <a:t>14/05/2020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9" name="Content Placeholder 8"/>
          <p:cNvSpPr>
            <a:spLocks noGrp="1"/>
          </p:cNvSpPr>
          <p:nvPr>
            <p:ph sz="quarter" idx="13"/>
          </p:nvPr>
        </p:nvSpPr>
        <p:spPr>
          <a:xfrm>
            <a:off x="676655" y="2679192"/>
            <a:ext cx="3822192" cy="34472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t>14/05/2020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7F49D355-16BD-4E45-BD9A-5EA878CF7CBD}" type="datetimeFigureOut">
              <a:rPr lang="it-IT" smtClean="0"/>
              <a:t>14/05/2020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F49D355-16BD-4E45-BD9A-5EA878CF7CBD}" type="datetimeFigureOut">
              <a:rPr lang="it-IT" smtClean="0"/>
              <a:t>14/05/2020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F49D355-16BD-4E45-BD9A-5EA878CF7CBD}" type="datetimeFigureOut">
              <a:rPr lang="it-IT" smtClean="0"/>
              <a:t>14/05/2020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a:t>Fare clic per modificare lo stile del titolo</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a:t>Fare clic per modificare lo stile del titolo</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14/05/2020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F49D355-16BD-4E45-BD9A-5EA878CF7CBD}" type="datetimeFigureOut">
              <a:rPr lang="it-IT" smtClean="0"/>
              <a:t>14/05/2020</a:t>
            </a:fld>
            <a:endParaRPr lang="it-I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it-IT"/>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7A41E1B-4F70-4964-A407-84C68BE8251C}" type="slidenum">
              <a:rPr lang="it-IT" smtClean="0"/>
              <a:t>‹N›</a:t>
            </a:fld>
            <a:endParaRPr lang="it-I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27584" y="2708920"/>
            <a:ext cx="7772400" cy="815404"/>
          </a:xfrm>
        </p:spPr>
        <p:txBody>
          <a:bodyPr/>
          <a:lstStyle/>
          <a:p>
            <a:r>
              <a:rPr lang="it-IT" b="1" dirty="0">
                <a:solidFill>
                  <a:srgbClr val="FFFF00"/>
                </a:solidFill>
              </a:rPr>
              <a:t>Le politiche per gli immigrati</a:t>
            </a:r>
          </a:p>
        </p:txBody>
      </p:sp>
    </p:spTree>
    <p:extLst>
      <p:ext uri="{BB962C8B-B14F-4D97-AF65-F5344CB8AC3E}">
        <p14:creationId xmlns:p14="http://schemas.microsoft.com/office/powerpoint/2010/main" val="2099080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rgbClr val="FF99CC"/>
          </a:solidFill>
        </p:spPr>
        <p:txBody>
          <a:bodyPr>
            <a:normAutofit fontScale="92500" lnSpcReduction="20000"/>
          </a:bodyPr>
          <a:lstStyle/>
          <a:p>
            <a:pPr marL="0" indent="0" algn="just">
              <a:buNone/>
            </a:pPr>
            <a:r>
              <a:rPr lang="it-IT" dirty="0">
                <a:solidFill>
                  <a:schemeClr val="tx1"/>
                </a:solidFill>
              </a:rPr>
              <a:t>In gran parte dei paesi europei l’inserimento scolastico degli alunni stranieri appare problematico.</a:t>
            </a:r>
          </a:p>
          <a:p>
            <a:pPr marL="0" indent="0" algn="just">
              <a:buNone/>
            </a:pPr>
            <a:r>
              <a:rPr lang="it-IT" dirty="0">
                <a:solidFill>
                  <a:schemeClr val="tx1"/>
                </a:solidFill>
              </a:rPr>
              <a:t>Ad eccezione della Gran Bretagna, in tutti gli altri paesi dell’OCSE gli alunni stranieri appaiono molto più in difficoltà degli studenti con cittadinanza.</a:t>
            </a:r>
          </a:p>
          <a:p>
            <a:pPr marL="0" indent="0" algn="just">
              <a:buNone/>
            </a:pPr>
            <a:r>
              <a:rPr lang="it-IT" dirty="0">
                <a:solidFill>
                  <a:schemeClr val="tx1"/>
                </a:solidFill>
              </a:rPr>
              <a:t>Tale divario è soprattutto forte fra chi è nato all’estero e si riduce solo in parte tra quelli con genitori nati all’estero.</a:t>
            </a:r>
          </a:p>
          <a:p>
            <a:pPr marL="0" indent="0" algn="just">
              <a:buNone/>
            </a:pPr>
            <a:r>
              <a:rPr lang="it-IT" dirty="0">
                <a:solidFill>
                  <a:schemeClr val="tx1"/>
                </a:solidFill>
              </a:rPr>
              <a:t>L’Italia, assieme alla Svezia, è il paese in cui è più basso il punteggio medio ottenuto dagli stranieri, così come è più forte la distanza rispetto alla performance degli alunni con cittadinanza.</a:t>
            </a:r>
          </a:p>
        </p:txBody>
      </p:sp>
      <p:sp>
        <p:nvSpPr>
          <p:cNvPr id="3" name="Titolo 2"/>
          <p:cNvSpPr>
            <a:spLocks noGrp="1"/>
          </p:cNvSpPr>
          <p:nvPr>
            <p:ph type="title"/>
          </p:nvPr>
        </p:nvSpPr>
        <p:spPr/>
        <p:txBody>
          <a:bodyPr/>
          <a:lstStyle/>
          <a:p>
            <a:r>
              <a:rPr lang="it-IT" b="1" dirty="0">
                <a:solidFill>
                  <a:srgbClr val="FFFF00"/>
                </a:solidFill>
              </a:rPr>
              <a:t>L’integrazione  scolastica </a:t>
            </a:r>
          </a:p>
        </p:txBody>
      </p:sp>
    </p:spTree>
    <p:extLst>
      <p:ext uri="{BB962C8B-B14F-4D97-AF65-F5344CB8AC3E}">
        <p14:creationId xmlns:p14="http://schemas.microsoft.com/office/powerpoint/2010/main" val="849767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chemeClr val="accent4"/>
          </a:solidFill>
        </p:spPr>
        <p:txBody>
          <a:bodyPr>
            <a:normAutofit fontScale="92500" lnSpcReduction="20000"/>
          </a:bodyPr>
          <a:lstStyle/>
          <a:p>
            <a:pPr marL="0" indent="0" algn="just">
              <a:buNone/>
            </a:pPr>
            <a:r>
              <a:rPr lang="it-IT" dirty="0">
                <a:solidFill>
                  <a:schemeClr val="tx1"/>
                </a:solidFill>
              </a:rPr>
              <a:t>Il concetto di «integrazione degli immigrati» è complesso da definire poiché raccoglie varie dimensioni.</a:t>
            </a:r>
          </a:p>
          <a:p>
            <a:pPr marL="0" indent="0" algn="just">
              <a:buNone/>
            </a:pPr>
            <a:r>
              <a:rPr lang="it-IT" dirty="0">
                <a:solidFill>
                  <a:schemeClr val="tx1"/>
                </a:solidFill>
              </a:rPr>
              <a:t>E’ utile tenere presente i seguenti aspetti.</a:t>
            </a:r>
          </a:p>
          <a:p>
            <a:pPr marL="457200" indent="-457200" algn="just">
              <a:buAutoNum type="arabicParenR"/>
            </a:pPr>
            <a:r>
              <a:rPr lang="it-IT" dirty="0">
                <a:solidFill>
                  <a:schemeClr val="tx1"/>
                </a:solidFill>
              </a:rPr>
              <a:t>Integrazione strutturale</a:t>
            </a:r>
          </a:p>
          <a:p>
            <a:pPr marL="457200" indent="-457200" algn="just">
              <a:buAutoNum type="arabicParenR"/>
            </a:pPr>
            <a:r>
              <a:rPr lang="it-IT" dirty="0">
                <a:solidFill>
                  <a:schemeClr val="tx1"/>
                </a:solidFill>
              </a:rPr>
              <a:t>Integrazione socioculturale</a:t>
            </a:r>
          </a:p>
          <a:p>
            <a:pPr marL="0" indent="0" algn="just">
              <a:buNone/>
            </a:pPr>
            <a:r>
              <a:rPr lang="it-IT" dirty="0">
                <a:solidFill>
                  <a:schemeClr val="tx1"/>
                </a:solidFill>
              </a:rPr>
              <a:t>Bisogna poi distinguere tra:</a:t>
            </a:r>
          </a:p>
          <a:p>
            <a:pPr marL="457200" indent="-457200" algn="just">
              <a:buAutoNum type="alphaLcParenR"/>
            </a:pPr>
            <a:r>
              <a:rPr lang="it-IT" dirty="0">
                <a:solidFill>
                  <a:schemeClr val="tx1"/>
                </a:solidFill>
              </a:rPr>
              <a:t>Politiche dirette, esplicitamente ed esclusivamente dedicate all’utenza immigrata</a:t>
            </a:r>
          </a:p>
          <a:p>
            <a:pPr marL="457200" indent="-457200" algn="just">
              <a:buAutoNum type="alphaLcParenR"/>
            </a:pPr>
            <a:r>
              <a:rPr lang="it-IT" dirty="0">
                <a:solidFill>
                  <a:schemeClr val="tx1"/>
                </a:solidFill>
              </a:rPr>
              <a:t>Politiche indirette, rivolte a una platea più generale alla quale accedono anche i cittadini stranieri</a:t>
            </a:r>
          </a:p>
        </p:txBody>
      </p:sp>
      <p:sp>
        <p:nvSpPr>
          <p:cNvPr id="3" name="Titolo 2"/>
          <p:cNvSpPr>
            <a:spLocks noGrp="1"/>
          </p:cNvSpPr>
          <p:nvPr>
            <p:ph type="title"/>
          </p:nvPr>
        </p:nvSpPr>
        <p:spPr/>
        <p:txBody>
          <a:bodyPr/>
          <a:lstStyle/>
          <a:p>
            <a:r>
              <a:rPr lang="it-IT" b="1" dirty="0">
                <a:solidFill>
                  <a:srgbClr val="FFFF00"/>
                </a:solidFill>
              </a:rPr>
              <a:t>Gli strumenti di policy</a:t>
            </a:r>
          </a:p>
        </p:txBody>
      </p:sp>
    </p:spTree>
    <p:extLst>
      <p:ext uri="{BB962C8B-B14F-4D97-AF65-F5344CB8AC3E}">
        <p14:creationId xmlns:p14="http://schemas.microsoft.com/office/powerpoint/2010/main" val="1942590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chemeClr val="bg1">
              <a:lumMod val="75000"/>
            </a:schemeClr>
          </a:solidFill>
        </p:spPr>
        <p:txBody>
          <a:bodyPr>
            <a:normAutofit fontScale="92500" lnSpcReduction="20000"/>
          </a:bodyPr>
          <a:lstStyle/>
          <a:p>
            <a:pPr marL="0" indent="0" algn="just">
              <a:buNone/>
            </a:pPr>
            <a:r>
              <a:rPr lang="it-IT" dirty="0">
                <a:solidFill>
                  <a:schemeClr val="tx1"/>
                </a:solidFill>
              </a:rPr>
              <a:t>Un’ulteriore distinzione è quella fra «</a:t>
            </a:r>
            <a:r>
              <a:rPr lang="it-IT" b="1" dirty="0">
                <a:solidFill>
                  <a:srgbClr val="FF0000"/>
                </a:solidFill>
              </a:rPr>
              <a:t>politiche sulla carta</a:t>
            </a:r>
            <a:r>
              <a:rPr lang="it-IT" dirty="0">
                <a:solidFill>
                  <a:schemeClr val="tx1"/>
                </a:solidFill>
              </a:rPr>
              <a:t>» e «</a:t>
            </a:r>
            <a:r>
              <a:rPr lang="it-IT" b="1" dirty="0">
                <a:solidFill>
                  <a:srgbClr val="FF0000"/>
                </a:solidFill>
              </a:rPr>
              <a:t>politiche in pratica</a:t>
            </a:r>
            <a:r>
              <a:rPr lang="it-IT" dirty="0">
                <a:solidFill>
                  <a:schemeClr val="tx1"/>
                </a:solidFill>
              </a:rPr>
              <a:t>».</a:t>
            </a:r>
          </a:p>
          <a:p>
            <a:pPr marL="0" indent="0" algn="just">
              <a:buNone/>
            </a:pPr>
            <a:r>
              <a:rPr lang="it-IT" dirty="0">
                <a:solidFill>
                  <a:schemeClr val="tx1"/>
                </a:solidFill>
              </a:rPr>
              <a:t>Si possono verificare situazioni di discriminazione istituzionale, ossia un trattamento ingiustamente e illegittimamente disuguale che si concretizza nelle procedure, nelle norme e nelle politiche di organizzazioni pubbliche. </a:t>
            </a:r>
          </a:p>
          <a:p>
            <a:pPr marL="0" indent="0" algn="just">
              <a:buNone/>
            </a:pPr>
            <a:r>
              <a:rPr lang="it-IT" dirty="0">
                <a:solidFill>
                  <a:schemeClr val="tx1"/>
                </a:solidFill>
              </a:rPr>
              <a:t>La </a:t>
            </a:r>
            <a:r>
              <a:rPr lang="it-IT" b="1" dirty="0">
                <a:solidFill>
                  <a:srgbClr val="FF0000"/>
                </a:solidFill>
              </a:rPr>
              <a:t>discriminazione istituzionale </a:t>
            </a:r>
            <a:r>
              <a:rPr lang="it-IT" dirty="0">
                <a:solidFill>
                  <a:schemeClr val="tx1"/>
                </a:solidFill>
              </a:rPr>
              <a:t>può essere:</a:t>
            </a:r>
          </a:p>
          <a:p>
            <a:pPr marL="457200" indent="-457200" algn="just">
              <a:buAutoNum type="arabicParenR"/>
            </a:pPr>
            <a:r>
              <a:rPr lang="it-IT" b="1" dirty="0">
                <a:solidFill>
                  <a:srgbClr val="FF0000"/>
                </a:solidFill>
              </a:rPr>
              <a:t>Diretta</a:t>
            </a:r>
            <a:r>
              <a:rPr lang="it-IT" dirty="0">
                <a:solidFill>
                  <a:schemeClr val="tx1"/>
                </a:solidFill>
              </a:rPr>
              <a:t>, se esclude esplicitamente i membri di una minoranza</a:t>
            </a:r>
          </a:p>
          <a:p>
            <a:pPr marL="457200" indent="-457200" algn="just">
              <a:buAutoNum type="arabicParenR"/>
            </a:pPr>
            <a:r>
              <a:rPr lang="it-IT" b="1" dirty="0">
                <a:solidFill>
                  <a:srgbClr val="FF0000"/>
                </a:solidFill>
              </a:rPr>
              <a:t>Indiretta</a:t>
            </a:r>
            <a:r>
              <a:rPr lang="it-IT" dirty="0">
                <a:solidFill>
                  <a:schemeClr val="tx1"/>
                </a:solidFill>
              </a:rPr>
              <a:t>, cioè criteri, norme e pratiche che finiscono per escludere potenziali aventi diritto in modo implicito</a:t>
            </a:r>
          </a:p>
          <a:p>
            <a:pPr marL="0" indent="0" algn="just">
              <a:buNone/>
            </a:pPr>
            <a:endParaRPr lang="it-IT" dirty="0">
              <a:solidFill>
                <a:schemeClr val="tx1"/>
              </a:solidFill>
            </a:endParaRPr>
          </a:p>
        </p:txBody>
      </p:sp>
      <p:sp>
        <p:nvSpPr>
          <p:cNvPr id="3" name="Titolo 2"/>
          <p:cNvSpPr>
            <a:spLocks noGrp="1"/>
          </p:cNvSpPr>
          <p:nvPr>
            <p:ph type="title"/>
          </p:nvPr>
        </p:nvSpPr>
        <p:spPr/>
        <p:txBody>
          <a:bodyPr/>
          <a:lstStyle/>
          <a:p>
            <a:r>
              <a:rPr lang="it-IT" b="1" dirty="0">
                <a:solidFill>
                  <a:srgbClr val="FFFF00"/>
                </a:solidFill>
              </a:rPr>
              <a:t>Gli strumenti di policy</a:t>
            </a:r>
            <a:endParaRPr lang="it-IT" dirty="0"/>
          </a:p>
        </p:txBody>
      </p:sp>
    </p:spTree>
    <p:extLst>
      <p:ext uri="{BB962C8B-B14F-4D97-AF65-F5344CB8AC3E}">
        <p14:creationId xmlns:p14="http://schemas.microsoft.com/office/powerpoint/2010/main" val="2017854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79513" y="2492896"/>
            <a:ext cx="8712968" cy="4248472"/>
          </a:xfrm>
          <a:solidFill>
            <a:schemeClr val="accent1">
              <a:lumMod val="60000"/>
              <a:lumOff val="40000"/>
            </a:schemeClr>
          </a:solidFill>
        </p:spPr>
        <p:txBody>
          <a:bodyPr>
            <a:normAutofit fontScale="77500" lnSpcReduction="20000"/>
          </a:bodyPr>
          <a:lstStyle/>
          <a:p>
            <a:pPr marL="0" indent="0" algn="just">
              <a:buNone/>
            </a:pPr>
            <a:r>
              <a:rPr lang="it-IT" dirty="0">
                <a:solidFill>
                  <a:schemeClr val="tx1"/>
                </a:solidFill>
              </a:rPr>
              <a:t>Un ultimo elemento importante che può differenziare le politiche per gli immigrati riguarda il coinvolgimento o meno della società civile, sia delle organizzazioni che operano in favore degli stranieri sia di quelle composte da stranieri, spesso su base di appartenenza etnica.</a:t>
            </a:r>
          </a:p>
          <a:p>
            <a:pPr marL="0" indent="0" algn="just">
              <a:buNone/>
            </a:pPr>
            <a:r>
              <a:rPr lang="it-IT" dirty="0">
                <a:solidFill>
                  <a:schemeClr val="tx1"/>
                </a:solidFill>
              </a:rPr>
              <a:t>Le misure di integrazione si concentrano in </a:t>
            </a:r>
            <a:r>
              <a:rPr lang="it-IT" b="1" dirty="0">
                <a:solidFill>
                  <a:srgbClr val="FF0000"/>
                </a:solidFill>
              </a:rPr>
              <a:t>tre aree di policy</a:t>
            </a:r>
            <a:r>
              <a:rPr lang="it-IT" dirty="0">
                <a:solidFill>
                  <a:schemeClr val="tx1"/>
                </a:solidFill>
              </a:rPr>
              <a:t>: lavoro, istruzione, abitazione.</a:t>
            </a:r>
          </a:p>
          <a:p>
            <a:pPr marL="0" indent="0" algn="just">
              <a:buNone/>
            </a:pPr>
            <a:r>
              <a:rPr lang="it-IT" dirty="0">
                <a:solidFill>
                  <a:schemeClr val="tx1"/>
                </a:solidFill>
              </a:rPr>
              <a:t>Gli strumenti di policy in queste </a:t>
            </a:r>
            <a:r>
              <a:rPr lang="it-IT" b="1" dirty="0">
                <a:solidFill>
                  <a:srgbClr val="FF0000"/>
                </a:solidFill>
              </a:rPr>
              <a:t>tre aree </a:t>
            </a:r>
            <a:r>
              <a:rPr lang="it-IT" dirty="0">
                <a:solidFill>
                  <a:schemeClr val="tx1"/>
                </a:solidFill>
              </a:rPr>
              <a:t>possono essere analizzati a partire da </a:t>
            </a:r>
            <a:r>
              <a:rPr lang="it-IT" sz="2500" b="1" dirty="0">
                <a:solidFill>
                  <a:srgbClr val="FF0000"/>
                </a:solidFill>
              </a:rPr>
              <a:t>quattro aspetti</a:t>
            </a:r>
            <a:r>
              <a:rPr lang="it-IT" dirty="0">
                <a:solidFill>
                  <a:schemeClr val="tx1"/>
                </a:solidFill>
              </a:rPr>
              <a:t>:</a:t>
            </a:r>
          </a:p>
          <a:p>
            <a:pPr marL="457200" indent="-457200" algn="just">
              <a:buAutoNum type="arabicParenR"/>
            </a:pPr>
            <a:r>
              <a:rPr lang="it-IT" dirty="0">
                <a:solidFill>
                  <a:schemeClr val="tx1"/>
                </a:solidFill>
              </a:rPr>
              <a:t>La presenza di una normativa che riconosce o meno agli stranieri l’accesso paritario alla specifica istituzione</a:t>
            </a:r>
          </a:p>
          <a:p>
            <a:pPr marL="457200" indent="-457200" algn="just">
              <a:buAutoNum type="arabicParenR"/>
            </a:pPr>
            <a:r>
              <a:rPr lang="it-IT" dirty="0">
                <a:solidFill>
                  <a:schemeClr val="tx1"/>
                </a:solidFill>
              </a:rPr>
              <a:t>La presenza o meno di una normativa che riconosce o meno agli stranieri uguali diritti nelle situazioni in cui abbiano bisogno di specifiche prestazioni di welfare</a:t>
            </a:r>
          </a:p>
          <a:p>
            <a:pPr marL="457200" indent="-457200" algn="just">
              <a:buAutoNum type="arabicParenR"/>
            </a:pPr>
            <a:r>
              <a:rPr lang="it-IT" dirty="0">
                <a:solidFill>
                  <a:schemeClr val="tx1"/>
                </a:solidFill>
              </a:rPr>
              <a:t>La presenza o meno di interventi di supporto specifico per gli stranieri per favorirne l’integrazione</a:t>
            </a:r>
          </a:p>
          <a:p>
            <a:pPr marL="457200" indent="-457200" algn="just">
              <a:buAutoNum type="arabicParenR"/>
            </a:pPr>
            <a:r>
              <a:rPr lang="it-IT" dirty="0">
                <a:solidFill>
                  <a:schemeClr val="tx1"/>
                </a:solidFill>
              </a:rPr>
              <a:t>La presenza o meno di misure che contrastino e puniscano la discriminazione degli stranieri</a:t>
            </a:r>
          </a:p>
        </p:txBody>
      </p:sp>
      <p:sp>
        <p:nvSpPr>
          <p:cNvPr id="3" name="Titolo 2"/>
          <p:cNvSpPr>
            <a:spLocks noGrp="1"/>
          </p:cNvSpPr>
          <p:nvPr>
            <p:ph type="title"/>
          </p:nvPr>
        </p:nvSpPr>
        <p:spPr/>
        <p:txBody>
          <a:bodyPr/>
          <a:lstStyle/>
          <a:p>
            <a:r>
              <a:rPr lang="it-IT" b="1" dirty="0">
                <a:solidFill>
                  <a:srgbClr val="FFFF00"/>
                </a:solidFill>
              </a:rPr>
              <a:t>Gli strumenti di policy</a:t>
            </a:r>
            <a:endParaRPr lang="it-IT" dirty="0"/>
          </a:p>
        </p:txBody>
      </p:sp>
    </p:spTree>
    <p:extLst>
      <p:ext uri="{BB962C8B-B14F-4D97-AF65-F5344CB8AC3E}">
        <p14:creationId xmlns:p14="http://schemas.microsoft.com/office/powerpoint/2010/main" val="2143647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rgbClr val="FFC000"/>
          </a:solidFill>
        </p:spPr>
        <p:txBody>
          <a:bodyPr>
            <a:normAutofit fontScale="77500" lnSpcReduction="20000"/>
          </a:bodyPr>
          <a:lstStyle/>
          <a:p>
            <a:pPr marL="0" indent="0" algn="just">
              <a:buNone/>
            </a:pPr>
            <a:r>
              <a:rPr lang="it-IT" dirty="0">
                <a:solidFill>
                  <a:schemeClr val="tx1"/>
                </a:solidFill>
              </a:rPr>
              <a:t>Il mercato del lavoro è probabilmente il principale pilastro fondante dei processi migratori contemporanei.</a:t>
            </a:r>
          </a:p>
          <a:p>
            <a:pPr marL="0" indent="0" algn="just">
              <a:buNone/>
            </a:pPr>
            <a:r>
              <a:rPr lang="it-IT" dirty="0">
                <a:solidFill>
                  <a:schemeClr val="tx1"/>
                </a:solidFill>
              </a:rPr>
              <a:t>Le migrazioni dell’ultimo secolo sono migrazioni «di fuga» o migrazioni «da lavoro».</a:t>
            </a:r>
          </a:p>
          <a:p>
            <a:pPr marL="0" indent="0" algn="just">
              <a:buNone/>
            </a:pPr>
            <a:br>
              <a:rPr lang="it-IT" dirty="0">
                <a:solidFill>
                  <a:schemeClr val="tx1"/>
                </a:solidFill>
              </a:rPr>
            </a:br>
            <a:r>
              <a:rPr lang="it-IT" dirty="0">
                <a:solidFill>
                  <a:schemeClr val="tx1"/>
                </a:solidFill>
              </a:rPr>
              <a:t>Nella gran parte dei paesi sviluppati, il legame tra occupazione e politica migratoria è forte.</a:t>
            </a:r>
          </a:p>
          <a:p>
            <a:pPr marL="0" indent="0" algn="just">
              <a:buNone/>
            </a:pPr>
            <a:r>
              <a:rPr lang="it-IT" dirty="0">
                <a:solidFill>
                  <a:schemeClr val="tx1"/>
                </a:solidFill>
              </a:rPr>
              <a:t>L’accesso al paese è spesso garantito in base a sistemi di quote che limitano l’immigrazione a quella ritenuta necessaria e ai profili ritenuti più utili.</a:t>
            </a:r>
          </a:p>
          <a:p>
            <a:pPr marL="0" indent="0" algn="just">
              <a:buNone/>
            </a:pPr>
            <a:r>
              <a:rPr lang="it-IT" dirty="0">
                <a:solidFill>
                  <a:schemeClr val="tx1"/>
                </a:solidFill>
              </a:rPr>
              <a:t>I diritti associati alla condizione occupazionale variano notevolmente a seconda che la presenza del lavoratore straniero sia regolata come «temporanea» oppure «di lungo periodo».</a:t>
            </a:r>
          </a:p>
        </p:txBody>
      </p:sp>
      <p:sp>
        <p:nvSpPr>
          <p:cNvPr id="3" name="Titolo 2"/>
          <p:cNvSpPr>
            <a:spLocks noGrp="1"/>
          </p:cNvSpPr>
          <p:nvPr>
            <p:ph type="title"/>
          </p:nvPr>
        </p:nvSpPr>
        <p:spPr/>
        <p:txBody>
          <a:bodyPr/>
          <a:lstStyle/>
          <a:p>
            <a:r>
              <a:rPr lang="it-IT" b="1" dirty="0">
                <a:solidFill>
                  <a:srgbClr val="FFFF00"/>
                </a:solidFill>
              </a:rPr>
              <a:t>Mercato del lavoro</a:t>
            </a:r>
          </a:p>
        </p:txBody>
      </p:sp>
    </p:spTree>
    <p:extLst>
      <p:ext uri="{BB962C8B-B14F-4D97-AF65-F5344CB8AC3E}">
        <p14:creationId xmlns:p14="http://schemas.microsoft.com/office/powerpoint/2010/main" val="2321688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chemeClr val="accent2">
              <a:lumMod val="40000"/>
              <a:lumOff val="60000"/>
            </a:schemeClr>
          </a:solidFill>
        </p:spPr>
        <p:txBody>
          <a:bodyPr>
            <a:normAutofit fontScale="85000" lnSpcReduction="10000"/>
          </a:bodyPr>
          <a:lstStyle/>
          <a:p>
            <a:pPr marL="0" indent="0" algn="just">
              <a:buNone/>
            </a:pPr>
            <a:r>
              <a:rPr lang="it-IT" dirty="0">
                <a:solidFill>
                  <a:schemeClr val="tx1"/>
                </a:solidFill>
              </a:rPr>
              <a:t>Vi sono diverse forme di regolazione:</a:t>
            </a:r>
          </a:p>
          <a:p>
            <a:pPr marL="457200" indent="-457200" algn="just">
              <a:buAutoNum type="arabicParenR"/>
            </a:pPr>
            <a:r>
              <a:rPr lang="it-IT" dirty="0">
                <a:solidFill>
                  <a:schemeClr val="tx1"/>
                </a:solidFill>
              </a:rPr>
              <a:t>Individuare o meno barriere all’accesso ad alcune professioni</a:t>
            </a:r>
          </a:p>
          <a:p>
            <a:pPr marL="457200" indent="-457200" algn="just">
              <a:buAutoNum type="arabicParenR"/>
            </a:pPr>
            <a:r>
              <a:rPr lang="it-IT" dirty="0">
                <a:solidFill>
                  <a:schemeClr val="tx1"/>
                </a:solidFill>
              </a:rPr>
              <a:t>Accesso paritario o differenziato alle misure «indirette», cioè alle prestazioni pensate per tutti i residenti nel caso perdano il lavoro. Prima di tutto le politiche passive, cioè le provvidenze economiche come il sussidio di disoccupazione, la previdenza sociale e i benefici associati</a:t>
            </a:r>
          </a:p>
          <a:p>
            <a:pPr marL="457200" indent="-457200" algn="just">
              <a:buAutoNum type="arabicParenR"/>
            </a:pPr>
            <a:r>
              <a:rPr lang="it-IT" dirty="0">
                <a:solidFill>
                  <a:schemeClr val="tx1"/>
                </a:solidFill>
              </a:rPr>
              <a:t>Interventi esplicitamente diretti alla popolazione immigrata</a:t>
            </a:r>
          </a:p>
          <a:p>
            <a:pPr marL="457200" indent="-457200" algn="just">
              <a:buAutoNum type="arabicParenR"/>
            </a:pPr>
            <a:r>
              <a:rPr lang="it-IT" dirty="0">
                <a:solidFill>
                  <a:schemeClr val="tx1"/>
                </a:solidFill>
              </a:rPr>
              <a:t>La quarta forma di regolazione è quella che interviene per limitare la discriminazione degli immigrati sul mercato del lavoro.</a:t>
            </a:r>
          </a:p>
        </p:txBody>
      </p:sp>
      <p:sp>
        <p:nvSpPr>
          <p:cNvPr id="3" name="Titolo 2"/>
          <p:cNvSpPr>
            <a:spLocks noGrp="1"/>
          </p:cNvSpPr>
          <p:nvPr>
            <p:ph type="title"/>
          </p:nvPr>
        </p:nvSpPr>
        <p:spPr/>
        <p:txBody>
          <a:bodyPr/>
          <a:lstStyle/>
          <a:p>
            <a:r>
              <a:rPr lang="it-IT" b="1" dirty="0">
                <a:solidFill>
                  <a:srgbClr val="FFFF00"/>
                </a:solidFill>
              </a:rPr>
              <a:t>Mercato del lavoro</a:t>
            </a:r>
            <a:endParaRPr lang="it-IT" dirty="0"/>
          </a:p>
        </p:txBody>
      </p:sp>
    </p:spTree>
    <p:extLst>
      <p:ext uri="{BB962C8B-B14F-4D97-AF65-F5344CB8AC3E}">
        <p14:creationId xmlns:p14="http://schemas.microsoft.com/office/powerpoint/2010/main" val="1430163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9" y="2675466"/>
            <a:ext cx="8640960" cy="3993893"/>
          </a:xfrm>
          <a:solidFill>
            <a:srgbClr val="9933FF"/>
          </a:solidFill>
        </p:spPr>
        <p:txBody>
          <a:bodyPr/>
          <a:lstStyle/>
          <a:p>
            <a:pPr marL="0" indent="0" algn="just">
              <a:buNone/>
            </a:pPr>
            <a:r>
              <a:rPr lang="it-IT" dirty="0">
                <a:solidFill>
                  <a:schemeClr val="tx1"/>
                </a:solidFill>
              </a:rPr>
              <a:t>L’istruzione è il secondo pilastro fondamentale per l’integrazione. Essa emerge con l’evoluzione del ciclo migratorio e la crescita di nuove generazioni figlie dell’immigrazione.</a:t>
            </a:r>
          </a:p>
          <a:p>
            <a:pPr marL="457200" indent="-457200" algn="just">
              <a:buAutoNum type="arabicParenR"/>
            </a:pPr>
            <a:r>
              <a:rPr lang="it-IT" dirty="0">
                <a:solidFill>
                  <a:schemeClr val="tx1"/>
                </a:solidFill>
              </a:rPr>
              <a:t>L’aspetto fondamentale della regolazione a cui dobbiamo prestare attenzione riguarda il fatto che il sistema scolastico nel suo complesso sia assicurato a prescindere dalla nazionalità e dall’origine etnica</a:t>
            </a:r>
          </a:p>
          <a:p>
            <a:pPr marL="457200" indent="-457200" algn="just">
              <a:buAutoNum type="arabicParenR"/>
            </a:pPr>
            <a:r>
              <a:rPr lang="it-IT" dirty="0">
                <a:solidFill>
                  <a:schemeClr val="tx1"/>
                </a:solidFill>
              </a:rPr>
              <a:t>Un altro strumento di regolazione dell’accesso alla scuola è la zonizzazione scolastica , cioè la definizione di bacini d’utenza degli istituti scolastici.</a:t>
            </a:r>
          </a:p>
        </p:txBody>
      </p:sp>
      <p:sp>
        <p:nvSpPr>
          <p:cNvPr id="3" name="Titolo 2"/>
          <p:cNvSpPr>
            <a:spLocks noGrp="1"/>
          </p:cNvSpPr>
          <p:nvPr>
            <p:ph type="title"/>
          </p:nvPr>
        </p:nvSpPr>
        <p:spPr/>
        <p:txBody>
          <a:bodyPr/>
          <a:lstStyle/>
          <a:p>
            <a:r>
              <a:rPr lang="it-IT" b="1" dirty="0">
                <a:solidFill>
                  <a:srgbClr val="FFFF00"/>
                </a:solidFill>
              </a:rPr>
              <a:t>Istruzione</a:t>
            </a:r>
          </a:p>
        </p:txBody>
      </p:sp>
    </p:spTree>
    <p:extLst>
      <p:ext uri="{BB962C8B-B14F-4D97-AF65-F5344CB8AC3E}">
        <p14:creationId xmlns:p14="http://schemas.microsoft.com/office/powerpoint/2010/main" val="3521142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rgbClr val="FFFF00"/>
          </a:solidFill>
        </p:spPr>
        <p:txBody>
          <a:bodyPr>
            <a:normAutofit fontScale="92500" lnSpcReduction="20000"/>
          </a:bodyPr>
          <a:lstStyle/>
          <a:p>
            <a:pPr marL="0" indent="0" algn="just">
              <a:buNone/>
            </a:pPr>
            <a:r>
              <a:rPr lang="it-IT" dirty="0">
                <a:solidFill>
                  <a:schemeClr val="tx1"/>
                </a:solidFill>
              </a:rPr>
              <a:t>3) Passando alle politiche direttamente dedicate, gli alunni immigrati sono oggetto di specifici accompagnamenti linguistico-culturali per ridurre gli eventuali divari di partenza, potenzialmente con tre modelli organizzativi diversi: l’accompagnamento in classe durante le ore di lezione, l’accompagnamento fuori dalla classe in orario extra-scolastico, l’accompagnamento fuori dalla classe in orario scolastico.</a:t>
            </a:r>
          </a:p>
          <a:p>
            <a:pPr marL="0" indent="0" algn="just">
              <a:buNone/>
            </a:pPr>
            <a:r>
              <a:rPr lang="it-IT" dirty="0">
                <a:solidFill>
                  <a:schemeClr val="tx1"/>
                </a:solidFill>
              </a:rPr>
              <a:t>4) Accanto a normative contro la discriminazione all’interno delle strutture scolastiche, anche nelle politiche educative possono esistere politiche di discriminazione positiva.</a:t>
            </a:r>
          </a:p>
        </p:txBody>
      </p:sp>
      <p:sp>
        <p:nvSpPr>
          <p:cNvPr id="3" name="Titolo 2"/>
          <p:cNvSpPr>
            <a:spLocks noGrp="1"/>
          </p:cNvSpPr>
          <p:nvPr>
            <p:ph type="title"/>
          </p:nvPr>
        </p:nvSpPr>
        <p:spPr/>
        <p:txBody>
          <a:bodyPr/>
          <a:lstStyle/>
          <a:p>
            <a:r>
              <a:rPr lang="it-IT" b="1" dirty="0">
                <a:solidFill>
                  <a:srgbClr val="FFFF00"/>
                </a:solidFill>
              </a:rPr>
              <a:t>Istruzione</a:t>
            </a:r>
            <a:endParaRPr lang="it-IT" dirty="0"/>
          </a:p>
        </p:txBody>
      </p:sp>
    </p:spTree>
    <p:extLst>
      <p:ext uri="{BB962C8B-B14F-4D97-AF65-F5344CB8AC3E}">
        <p14:creationId xmlns:p14="http://schemas.microsoft.com/office/powerpoint/2010/main" val="2979201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rgbClr val="FF33CC"/>
          </a:solidFill>
        </p:spPr>
        <p:txBody>
          <a:bodyPr>
            <a:normAutofit fontScale="85000" lnSpcReduction="10000"/>
          </a:bodyPr>
          <a:lstStyle/>
          <a:p>
            <a:pPr marL="0" indent="0" algn="just">
              <a:buNone/>
            </a:pPr>
            <a:r>
              <a:rPr lang="it-IT" dirty="0">
                <a:solidFill>
                  <a:schemeClr val="tx1"/>
                </a:solidFill>
              </a:rPr>
              <a:t>Un terzo pilastro importante è rappresentato dalla regolazione dell’accesso alla casa da parte degli immigrati stranieri.</a:t>
            </a:r>
          </a:p>
          <a:p>
            <a:pPr marL="0" indent="0" algn="just">
              <a:buNone/>
            </a:pPr>
            <a:r>
              <a:rPr lang="it-IT" dirty="0">
                <a:solidFill>
                  <a:schemeClr val="tx1"/>
                </a:solidFill>
              </a:rPr>
              <a:t>Le normative si distinguono in maniera fondamentale tra la predisposizione di interventi abitativi specifici per gli immigrati , oppure ilo loro eventuale inserimento dentro politiche rivolte a platee più ampie di beneficiari.</a:t>
            </a:r>
          </a:p>
          <a:p>
            <a:pPr marL="457200" indent="-457200" algn="just">
              <a:buAutoNum type="arabicParenR"/>
            </a:pPr>
            <a:r>
              <a:rPr lang="it-IT" dirty="0">
                <a:solidFill>
                  <a:schemeClr val="tx1"/>
                </a:solidFill>
              </a:rPr>
              <a:t>Fra gli interventi mirati rientrano le strutture di prima accoglienza e la predisposizione di alloggi temporanei, misure dirette pensate in genere per singoli maschi adulti.</a:t>
            </a:r>
          </a:p>
          <a:p>
            <a:pPr marL="457200" indent="-457200" algn="just">
              <a:buAutoNum type="arabicParenR"/>
            </a:pPr>
            <a:r>
              <a:rPr lang="it-IT" dirty="0">
                <a:solidFill>
                  <a:schemeClr val="tx1"/>
                </a:solidFill>
              </a:rPr>
              <a:t>L’accesso paritario all’edilizia residenziale pubblica e a forme di sostegno della domanda di abitazioni.</a:t>
            </a:r>
          </a:p>
        </p:txBody>
      </p:sp>
      <p:sp>
        <p:nvSpPr>
          <p:cNvPr id="3" name="Titolo 2"/>
          <p:cNvSpPr>
            <a:spLocks noGrp="1"/>
          </p:cNvSpPr>
          <p:nvPr>
            <p:ph type="title"/>
          </p:nvPr>
        </p:nvSpPr>
        <p:spPr/>
        <p:txBody>
          <a:bodyPr/>
          <a:lstStyle/>
          <a:p>
            <a:r>
              <a:rPr lang="it-IT" b="1" dirty="0">
                <a:solidFill>
                  <a:srgbClr val="FFFF00"/>
                </a:solidFill>
              </a:rPr>
              <a:t>Abitazione</a:t>
            </a:r>
          </a:p>
        </p:txBody>
      </p:sp>
    </p:spTree>
    <p:extLst>
      <p:ext uri="{BB962C8B-B14F-4D97-AF65-F5344CB8AC3E}">
        <p14:creationId xmlns:p14="http://schemas.microsoft.com/office/powerpoint/2010/main" val="4229212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rgbClr val="92D050"/>
          </a:solidFill>
        </p:spPr>
        <p:txBody>
          <a:bodyPr>
            <a:normAutofit fontScale="92500" lnSpcReduction="20000"/>
          </a:bodyPr>
          <a:lstStyle/>
          <a:p>
            <a:pPr marL="0" indent="0" algn="just">
              <a:buNone/>
            </a:pPr>
            <a:r>
              <a:rPr lang="it-IT" dirty="0">
                <a:solidFill>
                  <a:schemeClr val="tx1"/>
                </a:solidFill>
              </a:rPr>
              <a:t>Accanto a questo tipo di politiche pensate per la prima accoglienza, che sono le principali, si possono aggiungere misure volte a favorire una migliore integrazione degli stranieri a partire, ad esempio, da servizi di mediazione culturale «condominiale», nei casi in cui la presenza straniera possa essere vissuta in maniera problematica da parte di altri condomini.</a:t>
            </a:r>
          </a:p>
          <a:p>
            <a:pPr marL="0" indent="0" algn="just">
              <a:buNone/>
            </a:pPr>
            <a:r>
              <a:rPr lang="it-IT" dirty="0">
                <a:solidFill>
                  <a:schemeClr val="tx1"/>
                </a:solidFill>
              </a:rPr>
              <a:t>Sotto il profilo delle norme antidiscriminatorie, le amministrazioni pubbliche sviluppano interventi proattivi e di intermediazione (ad esempio, istituendo «agenzie per la casa» che si fanno garanti presso i proprietari per il pagamento degli affitti da parte delle famiglie straniere)</a:t>
            </a:r>
          </a:p>
        </p:txBody>
      </p:sp>
      <p:sp>
        <p:nvSpPr>
          <p:cNvPr id="3" name="Titolo 2"/>
          <p:cNvSpPr>
            <a:spLocks noGrp="1"/>
          </p:cNvSpPr>
          <p:nvPr>
            <p:ph type="title"/>
          </p:nvPr>
        </p:nvSpPr>
        <p:spPr/>
        <p:txBody>
          <a:bodyPr/>
          <a:lstStyle/>
          <a:p>
            <a:r>
              <a:rPr lang="it-IT" b="1" dirty="0">
                <a:solidFill>
                  <a:srgbClr val="FFFF00"/>
                </a:solidFill>
              </a:rPr>
              <a:t>Abitazione</a:t>
            </a:r>
            <a:endParaRPr lang="it-IT" dirty="0"/>
          </a:p>
        </p:txBody>
      </p:sp>
    </p:spTree>
    <p:extLst>
      <p:ext uri="{BB962C8B-B14F-4D97-AF65-F5344CB8AC3E}">
        <p14:creationId xmlns:p14="http://schemas.microsoft.com/office/powerpoint/2010/main" val="4125442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9" y="2492896"/>
            <a:ext cx="8640960" cy="4104456"/>
          </a:xfrm>
          <a:solidFill>
            <a:srgbClr val="FFFF00"/>
          </a:solidFill>
        </p:spPr>
        <p:txBody>
          <a:bodyPr>
            <a:normAutofit fontScale="92500" lnSpcReduction="10000"/>
          </a:bodyPr>
          <a:lstStyle/>
          <a:p>
            <a:pPr marL="0" indent="0" algn="just">
              <a:buNone/>
            </a:pPr>
            <a:r>
              <a:rPr lang="it-IT" dirty="0">
                <a:solidFill>
                  <a:schemeClr val="tx1"/>
                </a:solidFill>
              </a:rPr>
              <a:t>Nei periodi tra le due guerre mondiali nei decenni successivi alla seconda guerra  mondiale sino agli anni Settanta i paesi europei sono stati interessati da </a:t>
            </a:r>
            <a:r>
              <a:rPr lang="it-IT" b="1" dirty="0">
                <a:solidFill>
                  <a:srgbClr val="FF0000"/>
                </a:solidFill>
              </a:rPr>
              <a:t>massicci fenomeni di migrazione</a:t>
            </a:r>
            <a:r>
              <a:rPr lang="it-IT" dirty="0">
                <a:solidFill>
                  <a:schemeClr val="tx1"/>
                </a:solidFill>
              </a:rPr>
              <a:t>.</a:t>
            </a:r>
          </a:p>
          <a:p>
            <a:pPr marL="0" indent="0" algn="just">
              <a:buNone/>
            </a:pPr>
            <a:r>
              <a:rPr lang="it-IT" dirty="0">
                <a:solidFill>
                  <a:schemeClr val="tx1"/>
                </a:solidFill>
              </a:rPr>
              <a:t>In questo periodo l’</a:t>
            </a:r>
            <a:r>
              <a:rPr lang="it-IT" b="1" dirty="0">
                <a:solidFill>
                  <a:srgbClr val="FF0000"/>
                </a:solidFill>
              </a:rPr>
              <a:t>Italia</a:t>
            </a:r>
            <a:r>
              <a:rPr lang="it-IT" dirty="0">
                <a:solidFill>
                  <a:schemeClr val="tx1"/>
                </a:solidFill>
              </a:rPr>
              <a:t> era fondamentalmente </a:t>
            </a:r>
            <a:r>
              <a:rPr lang="it-IT" b="1" dirty="0">
                <a:solidFill>
                  <a:srgbClr val="FF0000"/>
                </a:solidFill>
              </a:rPr>
              <a:t>terra di emigranti</a:t>
            </a:r>
            <a:r>
              <a:rPr lang="it-IT" dirty="0">
                <a:solidFill>
                  <a:schemeClr val="tx1"/>
                </a:solidFill>
              </a:rPr>
              <a:t> verso l’estero o era interessata da forti migrazioni interne dalle aree rurali.</a:t>
            </a:r>
          </a:p>
          <a:p>
            <a:pPr marL="0" indent="0" algn="just">
              <a:buNone/>
            </a:pPr>
            <a:r>
              <a:rPr lang="it-IT" dirty="0">
                <a:solidFill>
                  <a:schemeClr val="tx1"/>
                </a:solidFill>
              </a:rPr>
              <a:t>A partire </a:t>
            </a:r>
            <a:r>
              <a:rPr lang="it-IT" b="1" dirty="0">
                <a:solidFill>
                  <a:srgbClr val="FF0000"/>
                </a:solidFill>
              </a:rPr>
              <a:t>dagli anni Ottanta </a:t>
            </a:r>
            <a:r>
              <a:rPr lang="it-IT" dirty="0">
                <a:solidFill>
                  <a:schemeClr val="tx1"/>
                </a:solidFill>
              </a:rPr>
              <a:t>e soprattutto negli ultimi 15 anni </a:t>
            </a:r>
            <a:r>
              <a:rPr lang="it-IT" b="1" dirty="0">
                <a:solidFill>
                  <a:srgbClr val="FF0000"/>
                </a:solidFill>
              </a:rPr>
              <a:t>l’immigrazione è diventata un fenomeno più ampio </a:t>
            </a:r>
            <a:r>
              <a:rPr lang="it-IT" dirty="0">
                <a:solidFill>
                  <a:schemeClr val="tx1"/>
                </a:solidFill>
              </a:rPr>
              <a:t>e ha interessato anche i paesi dell’Europa meridionale.</a:t>
            </a:r>
          </a:p>
          <a:p>
            <a:pPr marL="0" indent="0" algn="just">
              <a:buNone/>
            </a:pPr>
            <a:r>
              <a:rPr lang="it-IT" dirty="0">
                <a:solidFill>
                  <a:schemeClr val="tx1"/>
                </a:solidFill>
              </a:rPr>
              <a:t>Le </a:t>
            </a:r>
            <a:r>
              <a:rPr lang="it-IT" b="1" dirty="0">
                <a:solidFill>
                  <a:srgbClr val="FF0000"/>
                </a:solidFill>
              </a:rPr>
              <a:t>politiche sociali rivolte agli stranieri immigrati </a:t>
            </a:r>
            <a:r>
              <a:rPr lang="it-IT" dirty="0">
                <a:solidFill>
                  <a:schemeClr val="tx1"/>
                </a:solidFill>
              </a:rPr>
              <a:t>si presentano in questo periodo in maniera parzialmente differente da quanto avveniva per l’immigrazione del dopoguerra.</a:t>
            </a:r>
          </a:p>
        </p:txBody>
      </p:sp>
      <p:sp>
        <p:nvSpPr>
          <p:cNvPr id="3" name="Titolo 2"/>
          <p:cNvSpPr>
            <a:spLocks noGrp="1"/>
          </p:cNvSpPr>
          <p:nvPr>
            <p:ph type="title"/>
          </p:nvPr>
        </p:nvSpPr>
        <p:spPr/>
        <p:txBody>
          <a:bodyPr/>
          <a:lstStyle/>
          <a:p>
            <a:r>
              <a:rPr lang="it-IT" b="1" dirty="0">
                <a:solidFill>
                  <a:srgbClr val="FFFF00"/>
                </a:solidFill>
              </a:rPr>
              <a:t>Introduzione</a:t>
            </a:r>
          </a:p>
        </p:txBody>
      </p:sp>
    </p:spTree>
    <p:extLst>
      <p:ext uri="{BB962C8B-B14F-4D97-AF65-F5344CB8AC3E}">
        <p14:creationId xmlns:p14="http://schemas.microsoft.com/office/powerpoint/2010/main" val="22965603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9" y="2675466"/>
            <a:ext cx="8568952" cy="3921886"/>
          </a:xfrm>
          <a:solidFill>
            <a:srgbClr val="FF66CC"/>
          </a:solidFill>
        </p:spPr>
        <p:txBody>
          <a:bodyPr>
            <a:normAutofit fontScale="92500" lnSpcReduction="10000"/>
          </a:bodyPr>
          <a:lstStyle/>
          <a:p>
            <a:pPr marL="0" indent="0" algn="just">
              <a:buNone/>
            </a:pPr>
            <a:r>
              <a:rPr lang="it-IT" dirty="0">
                <a:solidFill>
                  <a:schemeClr val="tx1"/>
                </a:solidFill>
              </a:rPr>
              <a:t>La letteratura ha individuato tre differenti modelli di inclusione, a cui se ne può aggiungere un quarto.</a:t>
            </a:r>
          </a:p>
          <a:p>
            <a:pPr marL="0" indent="0" algn="just">
              <a:buNone/>
            </a:pPr>
            <a:r>
              <a:rPr lang="it-IT" dirty="0">
                <a:solidFill>
                  <a:schemeClr val="tx1"/>
                </a:solidFill>
              </a:rPr>
              <a:t>I modelli principali sono: a) temporaneo, b) assimilativo, c) pluralista/ multiculturale, d) implicito o modello di non policy.</a:t>
            </a:r>
          </a:p>
          <a:p>
            <a:pPr marL="457200" indent="-457200" algn="just">
              <a:buAutoNum type="alphaLcParenR"/>
            </a:pPr>
            <a:r>
              <a:rPr lang="it-IT" b="1" dirty="0">
                <a:solidFill>
                  <a:srgbClr val="FF0000"/>
                </a:solidFill>
              </a:rPr>
              <a:t>Il modello di immigrazione temporanea</a:t>
            </a:r>
            <a:r>
              <a:rPr lang="it-IT" dirty="0">
                <a:solidFill>
                  <a:schemeClr val="tx1"/>
                </a:solidFill>
              </a:rPr>
              <a:t>: si basa sull’assunto che il fenomeno migratorio sia contingente e non necessariamente si protragga nel tempo. L’aspettativa è quella di lavoratori immigrati destinati a rientrare nei paesi d’origine dopo un periodo, più o meno lungo, di permanenza all’estero.</a:t>
            </a:r>
          </a:p>
          <a:p>
            <a:pPr marL="0" indent="0" algn="just">
              <a:buNone/>
            </a:pPr>
            <a:r>
              <a:rPr lang="it-IT" dirty="0">
                <a:solidFill>
                  <a:schemeClr val="tx1"/>
                </a:solidFill>
              </a:rPr>
              <a:t>        Le politiche per gli immigrati assumono un  ruolo ben preciso         nel favorire l’accoglienza e l’inserimento.</a:t>
            </a:r>
          </a:p>
          <a:p>
            <a:pPr marL="0" indent="0" algn="just">
              <a:buNone/>
            </a:pPr>
            <a:endParaRPr lang="it-IT" dirty="0">
              <a:solidFill>
                <a:schemeClr val="tx1"/>
              </a:solidFill>
            </a:endParaRPr>
          </a:p>
        </p:txBody>
      </p:sp>
      <p:sp>
        <p:nvSpPr>
          <p:cNvPr id="3" name="Titolo 2"/>
          <p:cNvSpPr>
            <a:spLocks noGrp="1"/>
          </p:cNvSpPr>
          <p:nvPr>
            <p:ph type="title"/>
          </p:nvPr>
        </p:nvSpPr>
        <p:spPr/>
        <p:txBody>
          <a:bodyPr/>
          <a:lstStyle/>
          <a:p>
            <a:r>
              <a:rPr lang="it-IT" b="1" dirty="0">
                <a:solidFill>
                  <a:srgbClr val="FFFF00"/>
                </a:solidFill>
              </a:rPr>
              <a:t>Modelli di policy tradizionali</a:t>
            </a:r>
          </a:p>
        </p:txBody>
      </p:sp>
    </p:spTree>
    <p:extLst>
      <p:ext uri="{BB962C8B-B14F-4D97-AF65-F5344CB8AC3E}">
        <p14:creationId xmlns:p14="http://schemas.microsoft.com/office/powerpoint/2010/main" val="1493186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rgbClr val="66FFFF"/>
          </a:solidFill>
        </p:spPr>
        <p:txBody>
          <a:bodyPr>
            <a:normAutofit fontScale="92500" lnSpcReduction="10000"/>
          </a:bodyPr>
          <a:lstStyle/>
          <a:p>
            <a:pPr marL="0" indent="0" algn="just">
              <a:buNone/>
            </a:pPr>
            <a:r>
              <a:rPr lang="it-IT" dirty="0">
                <a:solidFill>
                  <a:schemeClr val="tx1"/>
                </a:solidFill>
              </a:rPr>
              <a:t>b) </a:t>
            </a:r>
            <a:r>
              <a:rPr lang="it-IT" b="1" dirty="0">
                <a:solidFill>
                  <a:srgbClr val="FF0000"/>
                </a:solidFill>
              </a:rPr>
              <a:t>Il modello assimilativo </a:t>
            </a:r>
            <a:r>
              <a:rPr lang="it-IT" dirty="0">
                <a:solidFill>
                  <a:schemeClr val="tx1"/>
                </a:solidFill>
              </a:rPr>
              <a:t>si pone non il problema dell’arco temporale e della durata del fenomeno migratorio, ma piuttosto quello di assicurare che gli immigrati possano omologarsi rapidamente, anche sotto il profilo culturale, ai tratti fondamentali della società ospitante in un’ottica di integrazione paritaria. </a:t>
            </a:r>
          </a:p>
          <a:p>
            <a:pPr marL="0" indent="0" algn="just">
              <a:buNone/>
            </a:pPr>
            <a:r>
              <a:rPr lang="it-IT" dirty="0">
                <a:solidFill>
                  <a:schemeClr val="tx1"/>
                </a:solidFill>
              </a:rPr>
              <a:t>Le </a:t>
            </a:r>
            <a:r>
              <a:rPr lang="it-IT" b="1" dirty="0">
                <a:solidFill>
                  <a:srgbClr val="FF0000"/>
                </a:solidFill>
              </a:rPr>
              <a:t>politiche sociali  </a:t>
            </a:r>
            <a:r>
              <a:rPr lang="it-IT" dirty="0">
                <a:solidFill>
                  <a:schemeClr val="tx1"/>
                </a:solidFill>
              </a:rPr>
              <a:t>sono 1) fortemente centrate attorno all’apprendimento della lingua e al funzionamento della scuola 2) limitate a interventi mirati proprio perché si vuole evitare il formarsi e il rafforzarsi di diversità etnico-culturali.</a:t>
            </a:r>
          </a:p>
        </p:txBody>
      </p:sp>
      <p:sp>
        <p:nvSpPr>
          <p:cNvPr id="3" name="Titolo 2"/>
          <p:cNvSpPr>
            <a:spLocks noGrp="1"/>
          </p:cNvSpPr>
          <p:nvPr>
            <p:ph type="title"/>
          </p:nvPr>
        </p:nvSpPr>
        <p:spPr/>
        <p:txBody>
          <a:bodyPr/>
          <a:lstStyle/>
          <a:p>
            <a:r>
              <a:rPr lang="it-IT" b="1" dirty="0">
                <a:solidFill>
                  <a:srgbClr val="FFFF00"/>
                </a:solidFill>
              </a:rPr>
              <a:t>Modelli di policy tradizionali</a:t>
            </a:r>
            <a:endParaRPr lang="it-IT" dirty="0"/>
          </a:p>
        </p:txBody>
      </p:sp>
    </p:spTree>
    <p:extLst>
      <p:ext uri="{BB962C8B-B14F-4D97-AF65-F5344CB8AC3E}">
        <p14:creationId xmlns:p14="http://schemas.microsoft.com/office/powerpoint/2010/main" val="4146612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9" y="2675466"/>
            <a:ext cx="8496944" cy="3921885"/>
          </a:xfrm>
          <a:solidFill>
            <a:schemeClr val="accent3">
              <a:lumMod val="60000"/>
              <a:lumOff val="40000"/>
            </a:schemeClr>
          </a:solidFill>
        </p:spPr>
        <p:txBody>
          <a:bodyPr>
            <a:normAutofit fontScale="92500"/>
          </a:bodyPr>
          <a:lstStyle/>
          <a:p>
            <a:pPr marL="0" indent="0" algn="just">
              <a:buNone/>
            </a:pPr>
            <a:r>
              <a:rPr lang="it-IT" dirty="0">
                <a:solidFill>
                  <a:schemeClr val="tx1"/>
                </a:solidFill>
              </a:rPr>
              <a:t>c) Il </a:t>
            </a:r>
            <a:r>
              <a:rPr lang="it-IT" b="1" dirty="0">
                <a:solidFill>
                  <a:srgbClr val="FF0000"/>
                </a:solidFill>
              </a:rPr>
              <a:t>modello pluralista/multiculturale </a:t>
            </a:r>
            <a:r>
              <a:rPr lang="it-IT" dirty="0">
                <a:solidFill>
                  <a:schemeClr val="tx1"/>
                </a:solidFill>
              </a:rPr>
              <a:t>punta anch’esso all’integrazione paritaria come il precedente, partendo però dall’assunto che l’inserimento degli immigrati debba avvenire tenendo conto e accettando le differenze culturali.</a:t>
            </a:r>
          </a:p>
          <a:p>
            <a:pPr marL="0" indent="0" algn="just">
              <a:buNone/>
            </a:pPr>
            <a:r>
              <a:rPr lang="it-IT" dirty="0">
                <a:solidFill>
                  <a:schemeClr val="tx1"/>
                </a:solidFill>
              </a:rPr>
              <a:t>Le politiche educative favoriscono l’apprendimento della lingua e delle norme culturali del paese d’arrivo, ma anche il mantenimento della lingua e di molte tradizioni del paese d’origine.</a:t>
            </a:r>
          </a:p>
          <a:p>
            <a:pPr marL="0" indent="0" algn="just">
              <a:buNone/>
            </a:pPr>
            <a:r>
              <a:rPr lang="it-IT" dirty="0">
                <a:solidFill>
                  <a:schemeClr val="tx1"/>
                </a:solidFill>
              </a:rPr>
              <a:t>Le altre politiche riconoscono la possibilità di discriminazione nei confronti degli immigrati e pertanto sviluppano una serie di interventi che cercano di tutelare gli stranieri in quanto tali, investendo in </a:t>
            </a:r>
            <a:r>
              <a:rPr lang="it-IT" b="1" dirty="0" err="1">
                <a:solidFill>
                  <a:srgbClr val="FF0000"/>
                </a:solidFill>
              </a:rPr>
              <a:t>affirmative</a:t>
            </a:r>
            <a:r>
              <a:rPr lang="it-IT" b="1" dirty="0">
                <a:solidFill>
                  <a:srgbClr val="FF0000"/>
                </a:solidFill>
              </a:rPr>
              <a:t> </a:t>
            </a:r>
            <a:r>
              <a:rPr lang="it-IT" b="1" dirty="0" err="1">
                <a:solidFill>
                  <a:srgbClr val="FF0000"/>
                </a:solidFill>
              </a:rPr>
              <a:t>actions</a:t>
            </a:r>
            <a:r>
              <a:rPr lang="it-IT" b="1" dirty="0">
                <a:solidFill>
                  <a:srgbClr val="FF0000"/>
                </a:solidFill>
              </a:rPr>
              <a:t> </a:t>
            </a:r>
            <a:r>
              <a:rPr lang="it-IT" dirty="0">
                <a:solidFill>
                  <a:schemeClr val="tx1"/>
                </a:solidFill>
              </a:rPr>
              <a:t>e in misure specifiche (ad esempio di mediazione)</a:t>
            </a:r>
          </a:p>
        </p:txBody>
      </p:sp>
      <p:sp>
        <p:nvSpPr>
          <p:cNvPr id="3" name="Titolo 2"/>
          <p:cNvSpPr>
            <a:spLocks noGrp="1"/>
          </p:cNvSpPr>
          <p:nvPr>
            <p:ph type="title"/>
          </p:nvPr>
        </p:nvSpPr>
        <p:spPr/>
        <p:txBody>
          <a:bodyPr/>
          <a:lstStyle/>
          <a:p>
            <a:r>
              <a:rPr lang="it-IT" b="1" dirty="0">
                <a:solidFill>
                  <a:srgbClr val="FFFF00"/>
                </a:solidFill>
              </a:rPr>
              <a:t>Modelli di policy tradizionali</a:t>
            </a:r>
            <a:endParaRPr lang="it-IT" dirty="0"/>
          </a:p>
        </p:txBody>
      </p:sp>
    </p:spTree>
    <p:extLst>
      <p:ext uri="{BB962C8B-B14F-4D97-AF65-F5344CB8AC3E}">
        <p14:creationId xmlns:p14="http://schemas.microsoft.com/office/powerpoint/2010/main" val="2119611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1" y="2675466"/>
            <a:ext cx="8640960" cy="3921885"/>
          </a:xfrm>
          <a:solidFill>
            <a:srgbClr val="FFFF00"/>
          </a:solidFill>
        </p:spPr>
        <p:txBody>
          <a:bodyPr>
            <a:normAutofit fontScale="85000" lnSpcReduction="20000"/>
          </a:bodyPr>
          <a:lstStyle/>
          <a:p>
            <a:pPr marL="0" indent="0" algn="just">
              <a:buNone/>
            </a:pPr>
            <a:r>
              <a:rPr lang="it-IT" dirty="0">
                <a:solidFill>
                  <a:schemeClr val="tx1"/>
                </a:solidFill>
              </a:rPr>
              <a:t>d) Il </a:t>
            </a:r>
            <a:r>
              <a:rPr lang="it-IT" b="1" dirty="0">
                <a:solidFill>
                  <a:srgbClr val="FF0000"/>
                </a:solidFill>
              </a:rPr>
              <a:t>modello implicito o di non-policy </a:t>
            </a:r>
            <a:r>
              <a:rPr lang="it-IT" dirty="0">
                <a:solidFill>
                  <a:schemeClr val="tx1"/>
                </a:solidFill>
              </a:rPr>
              <a:t>è tipico di quei paesi che solo recentemente hanno visto svilupparsi flussi di immigrazione e che hanno avuto difficoltà a elaborare una coerente concezione di fondo in merito al ruolo degli immigrati, adottando un modello più reattivo alla loro presenza che proattivo.</a:t>
            </a:r>
          </a:p>
          <a:p>
            <a:pPr marL="0" indent="0" algn="just">
              <a:buNone/>
            </a:pPr>
            <a:r>
              <a:rPr lang="it-IT" b="1" dirty="0">
                <a:solidFill>
                  <a:srgbClr val="FF0000"/>
                </a:solidFill>
              </a:rPr>
              <a:t>L’incertezza circa la posizione da tenere nei confronti degli immigrati </a:t>
            </a:r>
            <a:r>
              <a:rPr lang="it-IT" dirty="0">
                <a:solidFill>
                  <a:schemeClr val="tx1"/>
                </a:solidFill>
              </a:rPr>
              <a:t>ha comportato l’adozione di un modello caratterizzato da elementi che appaiono non congruenti fra loro. I migranti sono considerati «di passaggio», in presenza però di politiche che non rendono troppo complesso il ricongiungimento familiare. Si adotta un’ottica più multiculturale in vari tipi di politiche, senza dedicare risorse sufficienti a dare effettivo senso e attuazione alla tutela della specificità e delle difficoltà di integrazione dei migranti.</a:t>
            </a:r>
          </a:p>
          <a:p>
            <a:pPr marL="0" indent="0" algn="just">
              <a:buNone/>
            </a:pPr>
            <a:r>
              <a:rPr lang="it-IT" dirty="0">
                <a:solidFill>
                  <a:schemeClr val="tx1"/>
                </a:solidFill>
              </a:rPr>
              <a:t>La </a:t>
            </a:r>
            <a:r>
              <a:rPr lang="it-IT" b="1" dirty="0">
                <a:solidFill>
                  <a:srgbClr val="FF0000"/>
                </a:solidFill>
              </a:rPr>
              <a:t>scarsa congruenza e chiarezza degli obiettivi </a:t>
            </a:r>
            <a:r>
              <a:rPr lang="it-IT" dirty="0">
                <a:solidFill>
                  <a:schemeClr val="tx1"/>
                </a:solidFill>
              </a:rPr>
              <a:t>insieme a un </a:t>
            </a:r>
            <a:r>
              <a:rPr lang="it-IT" b="1" dirty="0">
                <a:solidFill>
                  <a:srgbClr val="FF0000"/>
                </a:solidFill>
              </a:rPr>
              <a:t>limitato investimento di risorse per misure specifiche di integrazione</a:t>
            </a:r>
            <a:r>
              <a:rPr lang="it-IT" dirty="0">
                <a:solidFill>
                  <a:schemeClr val="tx1"/>
                </a:solidFill>
              </a:rPr>
              <a:t> fa sì che si mescolino in questo modello obiettivi ambiziosi di integrazione in un’ottica pluralista/multiculturale e pratiche concrete molto più limitate e carenti.</a:t>
            </a:r>
          </a:p>
        </p:txBody>
      </p:sp>
      <p:sp>
        <p:nvSpPr>
          <p:cNvPr id="3" name="Titolo 2"/>
          <p:cNvSpPr>
            <a:spLocks noGrp="1"/>
          </p:cNvSpPr>
          <p:nvPr>
            <p:ph type="title"/>
          </p:nvPr>
        </p:nvSpPr>
        <p:spPr/>
        <p:txBody>
          <a:bodyPr/>
          <a:lstStyle/>
          <a:p>
            <a:r>
              <a:rPr lang="it-IT" b="1" dirty="0">
                <a:solidFill>
                  <a:srgbClr val="FFFF00"/>
                </a:solidFill>
              </a:rPr>
              <a:t>Modelli di policy tradizionali</a:t>
            </a:r>
            <a:endParaRPr lang="it-IT" dirty="0"/>
          </a:p>
        </p:txBody>
      </p:sp>
    </p:spTree>
    <p:extLst>
      <p:ext uri="{BB962C8B-B14F-4D97-AF65-F5344CB8AC3E}">
        <p14:creationId xmlns:p14="http://schemas.microsoft.com/office/powerpoint/2010/main" val="8580424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1" y="2420888"/>
            <a:ext cx="8568952" cy="4176463"/>
          </a:xfrm>
          <a:solidFill>
            <a:schemeClr val="accent3">
              <a:lumMod val="60000"/>
              <a:lumOff val="40000"/>
            </a:schemeClr>
          </a:solidFill>
        </p:spPr>
        <p:txBody>
          <a:bodyPr>
            <a:normAutofit fontScale="77500" lnSpcReduction="20000"/>
          </a:bodyPr>
          <a:lstStyle/>
          <a:p>
            <a:pPr marL="0" indent="0" algn="just">
              <a:buNone/>
            </a:pPr>
            <a:r>
              <a:rPr lang="it-IT" dirty="0">
                <a:solidFill>
                  <a:schemeClr val="tx1"/>
                </a:solidFill>
              </a:rPr>
              <a:t>Questi modelli fanno riferimento alle scelte compiute da molti paesi occidentali nel periodo compreso dal secondo dopoguerra agli anni Novanta.</a:t>
            </a:r>
          </a:p>
          <a:p>
            <a:pPr marL="0" indent="0" algn="just">
              <a:buNone/>
            </a:pPr>
            <a:r>
              <a:rPr lang="it-IT" dirty="0">
                <a:solidFill>
                  <a:schemeClr val="tx1"/>
                </a:solidFill>
              </a:rPr>
              <a:t>Il </a:t>
            </a:r>
            <a:r>
              <a:rPr lang="it-IT" b="1" dirty="0">
                <a:solidFill>
                  <a:srgbClr val="FF0000"/>
                </a:solidFill>
              </a:rPr>
              <a:t>modello «temporaneo</a:t>
            </a:r>
            <a:r>
              <a:rPr lang="it-IT" dirty="0">
                <a:solidFill>
                  <a:schemeClr val="tx1"/>
                </a:solidFill>
              </a:rPr>
              <a:t>» è stato l’approccio prevalente sviluppato nella maggioranza dei paesi d’immigrazione sino agli anni Settanta.</a:t>
            </a:r>
          </a:p>
          <a:p>
            <a:pPr marL="0" indent="0" algn="just">
              <a:buNone/>
            </a:pPr>
            <a:r>
              <a:rPr lang="it-IT" dirty="0">
                <a:solidFill>
                  <a:schemeClr val="tx1"/>
                </a:solidFill>
              </a:rPr>
              <a:t>Il modello temporaneo è entrato </a:t>
            </a:r>
            <a:r>
              <a:rPr lang="it-IT" sz="2500" b="1" dirty="0">
                <a:solidFill>
                  <a:srgbClr val="FF0000"/>
                </a:solidFill>
              </a:rPr>
              <a:t>in crisi per ragioni di natura sociodemografica</a:t>
            </a:r>
            <a:r>
              <a:rPr lang="it-IT" dirty="0">
                <a:solidFill>
                  <a:schemeClr val="tx1"/>
                </a:solidFill>
              </a:rPr>
              <a:t>.</a:t>
            </a:r>
          </a:p>
          <a:p>
            <a:pPr marL="0" indent="0" algn="just">
              <a:buNone/>
            </a:pPr>
            <a:r>
              <a:rPr lang="it-IT" dirty="0">
                <a:solidFill>
                  <a:schemeClr val="tx1"/>
                </a:solidFill>
              </a:rPr>
              <a:t>Nel corso degli ultimi decenni nei paesi dell’Europa occidentale l’immigrazione è continuata ad aumentare ed è diventata sempre più un fenomeno che coinvolge </a:t>
            </a:r>
            <a:r>
              <a:rPr lang="it-IT" sz="2500" b="1" dirty="0">
                <a:solidFill>
                  <a:srgbClr val="FF0000"/>
                </a:solidFill>
              </a:rPr>
              <a:t>famiglie (ricongiunte) e seconde generazioni</a:t>
            </a:r>
            <a:r>
              <a:rPr lang="it-IT" dirty="0">
                <a:solidFill>
                  <a:schemeClr val="tx1"/>
                </a:solidFill>
              </a:rPr>
              <a:t>, e sempre meno solo lavoratori adulti (maschi).</a:t>
            </a:r>
          </a:p>
          <a:p>
            <a:pPr marL="0" indent="0" algn="just">
              <a:buNone/>
            </a:pPr>
            <a:r>
              <a:rPr lang="it-IT" dirty="0">
                <a:solidFill>
                  <a:schemeClr val="tx1"/>
                </a:solidFill>
              </a:rPr>
              <a:t>Le politiche di incentivo al ritorno degli immigrati nei paesi di origine al termine del loro percorso lavorativo non hanno in genere funzionato.</a:t>
            </a:r>
          </a:p>
          <a:p>
            <a:pPr marL="0" indent="0" algn="just">
              <a:buNone/>
            </a:pPr>
            <a:r>
              <a:rPr lang="it-IT" dirty="0">
                <a:solidFill>
                  <a:schemeClr val="tx1"/>
                </a:solidFill>
              </a:rPr>
              <a:t>La presenza di famiglie immigrate è diventata un fenomeno strutturale.</a:t>
            </a:r>
          </a:p>
          <a:p>
            <a:pPr marL="0" indent="0" algn="just">
              <a:buNone/>
            </a:pPr>
            <a:r>
              <a:rPr lang="it-IT" dirty="0">
                <a:solidFill>
                  <a:schemeClr val="tx1"/>
                </a:solidFill>
              </a:rPr>
              <a:t>Spinte verso la conversione del modello temporaneo in altra direzione sono venute dalla necessità di evitare di continuare a proporre risposte inadeguate rispetto alle domande sociali.</a:t>
            </a:r>
          </a:p>
        </p:txBody>
      </p:sp>
      <p:sp>
        <p:nvSpPr>
          <p:cNvPr id="3" name="Titolo 2"/>
          <p:cNvSpPr>
            <a:spLocks noGrp="1"/>
          </p:cNvSpPr>
          <p:nvPr>
            <p:ph type="title"/>
          </p:nvPr>
        </p:nvSpPr>
        <p:spPr/>
        <p:txBody>
          <a:bodyPr>
            <a:normAutofit fontScale="90000"/>
          </a:bodyPr>
          <a:lstStyle/>
          <a:p>
            <a:r>
              <a:rPr lang="it-IT" b="1" dirty="0">
                <a:solidFill>
                  <a:srgbClr val="FFFF00"/>
                </a:solidFill>
              </a:rPr>
              <a:t>L’evoluzione dei modelli nel corso del tempo</a:t>
            </a:r>
          </a:p>
        </p:txBody>
      </p:sp>
    </p:spTree>
    <p:extLst>
      <p:ext uri="{BB962C8B-B14F-4D97-AF65-F5344CB8AC3E}">
        <p14:creationId xmlns:p14="http://schemas.microsoft.com/office/powerpoint/2010/main" val="2624093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1" y="2675466"/>
            <a:ext cx="8568952" cy="3993893"/>
          </a:xfrm>
          <a:solidFill>
            <a:srgbClr val="9966FF"/>
          </a:solidFill>
        </p:spPr>
        <p:txBody>
          <a:bodyPr>
            <a:normAutofit fontScale="92500" lnSpcReduction="20000"/>
          </a:bodyPr>
          <a:lstStyle/>
          <a:p>
            <a:pPr marL="0" indent="0" algn="just">
              <a:buNone/>
            </a:pPr>
            <a:r>
              <a:rPr lang="it-IT" sz="2000" dirty="0">
                <a:solidFill>
                  <a:schemeClr val="tx1"/>
                </a:solidFill>
              </a:rPr>
              <a:t>Di fronte a questi cambiamenti i paesi di più vecchia immigrazione (Francia, Gran Bretagna, Paesi Bassi, …) hanno risposto scegliendo il modello «</a:t>
            </a:r>
            <a:r>
              <a:rPr lang="it-IT" sz="2000" dirty="0" err="1">
                <a:solidFill>
                  <a:schemeClr val="tx1"/>
                </a:solidFill>
              </a:rPr>
              <a:t>assimilazionista</a:t>
            </a:r>
            <a:r>
              <a:rPr lang="it-IT" sz="2000" dirty="0">
                <a:solidFill>
                  <a:schemeClr val="tx1"/>
                </a:solidFill>
              </a:rPr>
              <a:t>» o quello «pluralista/multiculturale», mentre quelli di nuova immigrazione, come Italia e Spagna, hanno spesso adottato il modello «implicito/di non policy».</a:t>
            </a:r>
          </a:p>
          <a:p>
            <a:pPr marL="0" indent="0" algn="just">
              <a:buNone/>
            </a:pPr>
            <a:r>
              <a:rPr lang="it-IT" sz="2000" dirty="0">
                <a:solidFill>
                  <a:schemeClr val="tx1"/>
                </a:solidFill>
              </a:rPr>
              <a:t>Già alla fine degli anni Novanta, risultava chiaro che ulteriori cambiamenti stavano avvenendo.</a:t>
            </a:r>
          </a:p>
          <a:p>
            <a:pPr marL="0" indent="0" algn="just">
              <a:buNone/>
            </a:pPr>
            <a:r>
              <a:rPr lang="it-IT" sz="2000" dirty="0">
                <a:solidFill>
                  <a:schemeClr val="tx1"/>
                </a:solidFill>
              </a:rPr>
              <a:t>A partire dal 2000 </a:t>
            </a:r>
            <a:r>
              <a:rPr lang="it-IT" sz="2000" b="1" dirty="0">
                <a:solidFill>
                  <a:srgbClr val="FF0000"/>
                </a:solidFill>
              </a:rPr>
              <a:t>quattro elementi</a:t>
            </a:r>
            <a:r>
              <a:rPr lang="it-IT" sz="2000" dirty="0">
                <a:solidFill>
                  <a:schemeClr val="tx1"/>
                </a:solidFill>
              </a:rPr>
              <a:t> contribuiscono ad assottigliare le differenze tra i modelli:</a:t>
            </a:r>
          </a:p>
          <a:p>
            <a:pPr marL="457200" indent="-457200" algn="just">
              <a:buAutoNum type="arabicParenR"/>
            </a:pPr>
            <a:r>
              <a:rPr lang="it-IT" sz="2000" dirty="0">
                <a:solidFill>
                  <a:schemeClr val="tx1"/>
                </a:solidFill>
              </a:rPr>
              <a:t>Le </a:t>
            </a:r>
            <a:r>
              <a:rPr lang="it-IT" sz="2000" b="1" dirty="0">
                <a:solidFill>
                  <a:srgbClr val="FF0000"/>
                </a:solidFill>
              </a:rPr>
              <a:t>conseguenze sociopolitiche degli attentati terroristici </a:t>
            </a:r>
            <a:r>
              <a:rPr lang="it-IT" sz="2000" dirty="0">
                <a:solidFill>
                  <a:schemeClr val="tx1"/>
                </a:solidFill>
              </a:rPr>
              <a:t>iniziati nel settembre del 2001 negli Stati Uniti</a:t>
            </a:r>
          </a:p>
          <a:p>
            <a:pPr marL="457200" indent="-457200" algn="just">
              <a:buAutoNum type="arabicParenR"/>
            </a:pPr>
            <a:r>
              <a:rPr lang="it-IT" sz="2000" dirty="0">
                <a:solidFill>
                  <a:schemeClr val="tx1"/>
                </a:solidFill>
              </a:rPr>
              <a:t>Alcune </a:t>
            </a:r>
            <a:r>
              <a:rPr lang="it-IT" sz="2000" b="1" dirty="0">
                <a:solidFill>
                  <a:srgbClr val="FF0000"/>
                </a:solidFill>
              </a:rPr>
              <a:t>difficoltà in termini di risultati delle politiche pluraliste/multiculturali</a:t>
            </a:r>
          </a:p>
          <a:p>
            <a:pPr marL="457200" indent="-457200" algn="just">
              <a:buAutoNum type="arabicParenR"/>
            </a:pPr>
            <a:r>
              <a:rPr lang="it-IT" sz="2000" dirty="0">
                <a:solidFill>
                  <a:schemeClr val="tx1"/>
                </a:solidFill>
              </a:rPr>
              <a:t>I </a:t>
            </a:r>
            <a:r>
              <a:rPr lang="it-IT" sz="2000" b="1" dirty="0">
                <a:solidFill>
                  <a:srgbClr val="FF0000"/>
                </a:solidFill>
              </a:rPr>
              <a:t>rafforzamento del ruolo e la diffusione di politiche locali, </a:t>
            </a:r>
            <a:r>
              <a:rPr lang="it-IT" sz="2000" dirty="0">
                <a:solidFill>
                  <a:schemeClr val="tx1"/>
                </a:solidFill>
              </a:rPr>
              <a:t>accanto a quelle nazionali</a:t>
            </a:r>
          </a:p>
          <a:p>
            <a:pPr marL="457200" indent="-457200" algn="just">
              <a:buAutoNum type="arabicParenR"/>
            </a:pPr>
            <a:r>
              <a:rPr lang="it-IT" sz="2000" dirty="0">
                <a:solidFill>
                  <a:schemeClr val="tx1"/>
                </a:solidFill>
              </a:rPr>
              <a:t>Il </a:t>
            </a:r>
            <a:r>
              <a:rPr lang="it-IT" sz="2000" b="1" dirty="0">
                <a:solidFill>
                  <a:srgbClr val="FF0000"/>
                </a:solidFill>
              </a:rPr>
              <a:t>ruolo dell’Unione Europea </a:t>
            </a:r>
            <a:r>
              <a:rPr lang="it-IT" sz="2000" dirty="0">
                <a:solidFill>
                  <a:schemeClr val="tx1"/>
                </a:solidFill>
              </a:rPr>
              <a:t>rispetto alle politiche migratorie</a:t>
            </a:r>
          </a:p>
        </p:txBody>
      </p:sp>
      <p:sp>
        <p:nvSpPr>
          <p:cNvPr id="3" name="Titolo 2"/>
          <p:cNvSpPr>
            <a:spLocks noGrp="1"/>
          </p:cNvSpPr>
          <p:nvPr>
            <p:ph type="title"/>
          </p:nvPr>
        </p:nvSpPr>
        <p:spPr/>
        <p:txBody>
          <a:bodyPr>
            <a:normAutofit fontScale="90000"/>
          </a:bodyPr>
          <a:lstStyle/>
          <a:p>
            <a:r>
              <a:rPr lang="it-IT" b="1" dirty="0">
                <a:solidFill>
                  <a:srgbClr val="FFFF00"/>
                </a:solidFill>
              </a:rPr>
              <a:t>L’evoluzione dei modelli nel corso del tempo</a:t>
            </a:r>
            <a:endParaRPr lang="it-IT" dirty="0"/>
          </a:p>
        </p:txBody>
      </p:sp>
    </p:spTree>
    <p:extLst>
      <p:ext uri="{BB962C8B-B14F-4D97-AF65-F5344CB8AC3E}">
        <p14:creationId xmlns:p14="http://schemas.microsoft.com/office/powerpoint/2010/main" val="8422240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9" y="2564904"/>
            <a:ext cx="8496944" cy="4032447"/>
          </a:xfrm>
          <a:solidFill>
            <a:srgbClr val="FF99CC"/>
          </a:solidFill>
        </p:spPr>
        <p:txBody>
          <a:bodyPr>
            <a:normAutofit fontScale="92500" lnSpcReduction="20000"/>
          </a:bodyPr>
          <a:lstStyle/>
          <a:p>
            <a:pPr marL="0" indent="0" algn="just">
              <a:buNone/>
            </a:pPr>
            <a:r>
              <a:rPr lang="it-IT" dirty="0">
                <a:solidFill>
                  <a:schemeClr val="tx1"/>
                </a:solidFill>
              </a:rPr>
              <a:t>I primi due elementi creano crescenti problemi all’impiego del modello pluralista/multiculturale. I secondi due spingono verso una convergenza nelle politiche adottate nei vari paesi.</a:t>
            </a:r>
          </a:p>
          <a:p>
            <a:pPr marL="0" indent="0" algn="just">
              <a:buNone/>
            </a:pPr>
            <a:r>
              <a:rPr lang="it-IT" dirty="0">
                <a:solidFill>
                  <a:schemeClr val="tx1"/>
                </a:solidFill>
              </a:rPr>
              <a:t>Si attivano allora processi di convergenza nelle politiche a livello locale, rispetto a quanto accade a livello nazionale.</a:t>
            </a:r>
          </a:p>
          <a:p>
            <a:pPr marL="0" indent="0" algn="just">
              <a:buNone/>
            </a:pPr>
            <a:r>
              <a:rPr lang="it-IT" dirty="0">
                <a:solidFill>
                  <a:schemeClr val="tx1"/>
                </a:solidFill>
              </a:rPr>
              <a:t>Si cercava in questo modo di trovare un punto di compromesso dettato dalla necessità di non accentuare processi di segregazione dei gruppi di immigrati (problema tipico degli approcci multiculturali poiché fissano gli individui dentro appartenenze etniche), ma allo stesso tempo di evitare le conseguenze negative dell’approccio </a:t>
            </a:r>
            <a:r>
              <a:rPr lang="it-IT" dirty="0" err="1">
                <a:solidFill>
                  <a:schemeClr val="tx1"/>
                </a:solidFill>
              </a:rPr>
              <a:t>assimilazionista</a:t>
            </a:r>
            <a:r>
              <a:rPr lang="it-IT" dirty="0">
                <a:solidFill>
                  <a:schemeClr val="tx1"/>
                </a:solidFill>
              </a:rPr>
              <a:t>, che non riconosce l’importanza delle differenze fra gruppi e quindi non adotta politiche specifiche di supporto mirato, pur in presenza di importanti disuguaglianze sociali fra gruppi.</a:t>
            </a:r>
          </a:p>
        </p:txBody>
      </p:sp>
      <p:sp>
        <p:nvSpPr>
          <p:cNvPr id="3" name="Titolo 2"/>
          <p:cNvSpPr>
            <a:spLocks noGrp="1"/>
          </p:cNvSpPr>
          <p:nvPr>
            <p:ph type="title"/>
          </p:nvPr>
        </p:nvSpPr>
        <p:spPr/>
        <p:txBody>
          <a:bodyPr>
            <a:normAutofit fontScale="90000"/>
          </a:bodyPr>
          <a:lstStyle/>
          <a:p>
            <a:r>
              <a:rPr lang="it-IT" b="1" dirty="0">
                <a:solidFill>
                  <a:srgbClr val="FFFF00"/>
                </a:solidFill>
              </a:rPr>
              <a:t>L’evoluzione dei modelli nel corso del tempo</a:t>
            </a:r>
            <a:endParaRPr lang="it-IT" dirty="0"/>
          </a:p>
        </p:txBody>
      </p:sp>
    </p:spTree>
    <p:extLst>
      <p:ext uri="{BB962C8B-B14F-4D97-AF65-F5344CB8AC3E}">
        <p14:creationId xmlns:p14="http://schemas.microsoft.com/office/powerpoint/2010/main" val="17555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chemeClr val="accent3">
              <a:lumMod val="75000"/>
            </a:schemeClr>
          </a:solidFill>
        </p:spPr>
        <p:txBody>
          <a:bodyPr>
            <a:normAutofit fontScale="85000" lnSpcReduction="20000"/>
          </a:bodyPr>
          <a:lstStyle/>
          <a:p>
            <a:pPr marL="0" indent="0" algn="just">
              <a:buNone/>
            </a:pPr>
            <a:r>
              <a:rPr lang="it-IT" dirty="0">
                <a:solidFill>
                  <a:schemeClr val="tx1"/>
                </a:solidFill>
              </a:rPr>
              <a:t>Il quarto elemento di cambiamento è legato </a:t>
            </a:r>
            <a:r>
              <a:rPr lang="it-IT" b="1" dirty="0">
                <a:solidFill>
                  <a:srgbClr val="FF0000"/>
                </a:solidFill>
              </a:rPr>
              <a:t>all’Unione Europea</a:t>
            </a:r>
            <a:r>
              <a:rPr lang="it-IT" dirty="0">
                <a:solidFill>
                  <a:schemeClr val="tx1"/>
                </a:solidFill>
              </a:rPr>
              <a:t>. Fino agli anni Novanta, le politiche migratorie sono state principalmente di competenza nazionale. Il processo di integrazione ha offerto anche alle istituzioni dell’UE un crescente spazio d’intervento.</a:t>
            </a:r>
          </a:p>
          <a:p>
            <a:pPr marL="0" indent="0" algn="just">
              <a:buNone/>
            </a:pPr>
            <a:r>
              <a:rPr lang="it-IT" dirty="0">
                <a:solidFill>
                  <a:schemeClr val="tx1"/>
                </a:solidFill>
              </a:rPr>
              <a:t>Una serie di raccomandazioni, direttive e indirizzi riconosce esplicitamente l’importanza delle migrazioni, sia fra stati membri sia dall’esterno dell’Unione, quale  fenomeno che può aiutare la crescita economica.</a:t>
            </a:r>
          </a:p>
          <a:p>
            <a:pPr marL="0" indent="0" algn="just">
              <a:buNone/>
            </a:pPr>
            <a:r>
              <a:rPr lang="it-IT" dirty="0">
                <a:solidFill>
                  <a:schemeClr val="tx1"/>
                </a:solidFill>
              </a:rPr>
              <a:t>Da qui ne è derivato un corpo di normative che spingono verso una maggiore possibilità  di circolazione, così come verso una maggiore integrazione degli immigrati nelle società di accoglienza.</a:t>
            </a:r>
          </a:p>
        </p:txBody>
      </p:sp>
      <p:sp>
        <p:nvSpPr>
          <p:cNvPr id="3" name="Titolo 2"/>
          <p:cNvSpPr>
            <a:spLocks noGrp="1"/>
          </p:cNvSpPr>
          <p:nvPr>
            <p:ph type="title"/>
          </p:nvPr>
        </p:nvSpPr>
        <p:spPr/>
        <p:txBody>
          <a:bodyPr>
            <a:normAutofit fontScale="90000"/>
          </a:bodyPr>
          <a:lstStyle/>
          <a:p>
            <a:r>
              <a:rPr lang="it-IT" b="1" dirty="0">
                <a:solidFill>
                  <a:srgbClr val="FFFF00"/>
                </a:solidFill>
              </a:rPr>
              <a:t>L’evoluzione dei modelli nel corso del tempo</a:t>
            </a:r>
            <a:endParaRPr lang="it-IT" dirty="0"/>
          </a:p>
        </p:txBody>
      </p:sp>
    </p:spTree>
    <p:extLst>
      <p:ext uri="{BB962C8B-B14F-4D97-AF65-F5344CB8AC3E}">
        <p14:creationId xmlns:p14="http://schemas.microsoft.com/office/powerpoint/2010/main" val="992984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95537" y="2492896"/>
            <a:ext cx="8424936" cy="4176464"/>
          </a:xfrm>
          <a:solidFill>
            <a:srgbClr val="FF66CC"/>
          </a:solidFill>
        </p:spPr>
        <p:txBody>
          <a:bodyPr>
            <a:normAutofit fontScale="70000" lnSpcReduction="20000"/>
          </a:bodyPr>
          <a:lstStyle/>
          <a:p>
            <a:pPr marL="0" indent="0" algn="just">
              <a:buNone/>
            </a:pPr>
            <a:r>
              <a:rPr lang="it-IT" dirty="0">
                <a:solidFill>
                  <a:schemeClr val="tx1"/>
                </a:solidFill>
              </a:rPr>
              <a:t>I quattro elementi menzionati stanno comportando un cambiamento nell’impostazione e nelle differenze tradizionali tra paesi per quanto riguarda le politiche per l’immigrazione e per gli immigrati.</a:t>
            </a:r>
          </a:p>
          <a:p>
            <a:pPr marL="0" indent="0" algn="just">
              <a:buNone/>
            </a:pPr>
            <a:r>
              <a:rPr lang="it-IT" dirty="0">
                <a:solidFill>
                  <a:schemeClr val="tx1"/>
                </a:solidFill>
              </a:rPr>
              <a:t>A livello generale si delinea una convergenza verso una «tendenza </a:t>
            </a:r>
            <a:r>
              <a:rPr lang="it-IT" dirty="0" err="1">
                <a:solidFill>
                  <a:schemeClr val="tx1"/>
                </a:solidFill>
              </a:rPr>
              <a:t>neoassimilazionista</a:t>
            </a:r>
            <a:r>
              <a:rPr lang="it-IT" dirty="0">
                <a:solidFill>
                  <a:schemeClr val="tx1"/>
                </a:solidFill>
              </a:rPr>
              <a:t>» in cui tornano più rilevanti le richieste per l’apprendimento della lingua, la conoscenza della storia e delle istituzioni dei paesi di accoglienza e in cambio vengono offerte maggiori possibilità di integrazione.</a:t>
            </a:r>
          </a:p>
          <a:p>
            <a:pPr marL="0" indent="0" algn="just">
              <a:buNone/>
            </a:pPr>
            <a:r>
              <a:rPr lang="it-IT" dirty="0">
                <a:solidFill>
                  <a:schemeClr val="tx1"/>
                </a:solidFill>
              </a:rPr>
              <a:t>Ne deriva un rafforzamento della legislazione contro le forme di discriminazione , accompagnato dalla richiesta di maggiore conoscenza e adesione ai valori delle società locali e da un minor sostegno agli interventi di riconoscimento della diversità culturale.</a:t>
            </a:r>
          </a:p>
          <a:p>
            <a:pPr marL="0" indent="0" algn="just">
              <a:buNone/>
            </a:pPr>
            <a:r>
              <a:rPr lang="it-IT" dirty="0">
                <a:solidFill>
                  <a:schemeClr val="tx1"/>
                </a:solidFill>
              </a:rPr>
              <a:t>In molti paesi europei si sta diffondendo una linea di policy che considera utile «preparare l’integrazione». Si tratta di misure per selezionare maggiormente gli immigrati da ammettere nei  vari paesi sulla base delle loro capacità di inserirsi sotto il profilo socioculturale ed economico.</a:t>
            </a:r>
          </a:p>
          <a:p>
            <a:pPr marL="0" indent="0" algn="just">
              <a:buNone/>
            </a:pPr>
            <a:r>
              <a:rPr lang="it-IT" dirty="0">
                <a:solidFill>
                  <a:schemeClr val="tx1"/>
                </a:solidFill>
              </a:rPr>
              <a:t>Nel complesso si assiste quindi a una convergenza dei paesi europei verso un modello ibrido.</a:t>
            </a:r>
          </a:p>
        </p:txBody>
      </p:sp>
      <p:sp>
        <p:nvSpPr>
          <p:cNvPr id="3" name="Titolo 2"/>
          <p:cNvSpPr>
            <a:spLocks noGrp="1"/>
          </p:cNvSpPr>
          <p:nvPr>
            <p:ph type="title"/>
          </p:nvPr>
        </p:nvSpPr>
        <p:spPr/>
        <p:txBody>
          <a:bodyPr>
            <a:normAutofit fontScale="90000"/>
          </a:bodyPr>
          <a:lstStyle/>
          <a:p>
            <a:r>
              <a:rPr lang="it-IT" b="1" dirty="0">
                <a:solidFill>
                  <a:srgbClr val="FFFF00"/>
                </a:solidFill>
              </a:rPr>
              <a:t>L’evoluzione dei modelli nel corso del tempo</a:t>
            </a:r>
            <a:endParaRPr lang="it-IT" dirty="0"/>
          </a:p>
        </p:txBody>
      </p:sp>
    </p:spTree>
    <p:extLst>
      <p:ext uri="{BB962C8B-B14F-4D97-AF65-F5344CB8AC3E}">
        <p14:creationId xmlns:p14="http://schemas.microsoft.com/office/powerpoint/2010/main" val="2901607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rgbClr val="00FF99"/>
          </a:solidFill>
        </p:spPr>
        <p:txBody>
          <a:bodyPr>
            <a:normAutofit fontScale="85000" lnSpcReduction="20000"/>
          </a:bodyPr>
          <a:lstStyle/>
          <a:p>
            <a:pPr marL="0" indent="0" algn="just">
              <a:buNone/>
            </a:pPr>
            <a:r>
              <a:rPr lang="it-IT" dirty="0">
                <a:solidFill>
                  <a:schemeClr val="tx1"/>
                </a:solidFill>
              </a:rPr>
              <a:t>La </a:t>
            </a:r>
            <a:r>
              <a:rPr lang="it-IT" b="1" dirty="0">
                <a:solidFill>
                  <a:srgbClr val="FF0000"/>
                </a:solidFill>
              </a:rPr>
              <a:t>Francia</a:t>
            </a:r>
            <a:r>
              <a:rPr lang="it-IT" dirty="0">
                <a:solidFill>
                  <a:schemeClr val="tx1"/>
                </a:solidFill>
              </a:rPr>
              <a:t> ha mantenuto il modello assimilazionista ma in alcuni contesti locali ha adottato una prospettiva volta all’integrazione e al pluralismo etnico</a:t>
            </a:r>
          </a:p>
          <a:p>
            <a:pPr marL="0" indent="0" algn="just">
              <a:buNone/>
            </a:pPr>
            <a:r>
              <a:rPr lang="it-IT" dirty="0">
                <a:solidFill>
                  <a:schemeClr val="tx1"/>
                </a:solidFill>
              </a:rPr>
              <a:t>La </a:t>
            </a:r>
            <a:r>
              <a:rPr lang="it-IT" b="1" dirty="0">
                <a:solidFill>
                  <a:srgbClr val="FF0000"/>
                </a:solidFill>
              </a:rPr>
              <a:t>Germania, i Paesi Bassi e la Gran Bretagna</a:t>
            </a:r>
            <a:r>
              <a:rPr lang="it-IT" dirty="0">
                <a:solidFill>
                  <a:schemeClr val="tx1"/>
                </a:solidFill>
              </a:rPr>
              <a:t>, a partire dal decennio scorso, hanno iniziato ad adottare un modello assimilazionista all’integrazione civica.</a:t>
            </a:r>
          </a:p>
          <a:p>
            <a:pPr marL="0" indent="0" algn="just">
              <a:buNone/>
            </a:pPr>
            <a:r>
              <a:rPr lang="it-IT" dirty="0">
                <a:solidFill>
                  <a:schemeClr val="tx1"/>
                </a:solidFill>
              </a:rPr>
              <a:t>La </a:t>
            </a:r>
            <a:r>
              <a:rPr lang="it-IT" b="1" dirty="0">
                <a:solidFill>
                  <a:srgbClr val="FF0000"/>
                </a:solidFill>
              </a:rPr>
              <a:t>Svezia</a:t>
            </a:r>
            <a:r>
              <a:rPr lang="it-IT" dirty="0">
                <a:solidFill>
                  <a:schemeClr val="tx1"/>
                </a:solidFill>
              </a:rPr>
              <a:t> è il paese nel quale il modello multiculturale rimane ancora dominante.</a:t>
            </a:r>
          </a:p>
          <a:p>
            <a:pPr marL="0" indent="0" algn="just">
              <a:buNone/>
            </a:pPr>
            <a:r>
              <a:rPr lang="it-IT" b="1" dirty="0">
                <a:solidFill>
                  <a:srgbClr val="FF0000"/>
                </a:solidFill>
              </a:rPr>
              <a:t>Spagna e Italia </a:t>
            </a:r>
            <a:r>
              <a:rPr lang="it-IT" dirty="0">
                <a:solidFill>
                  <a:schemeClr val="tx1"/>
                </a:solidFill>
              </a:rPr>
              <a:t>hanno sviluppato modelli rientranti in quello implicito/di non policy. Solo in anni più recenti hanno adottato un modello integrazionista . L’accesso alle prestazioni di welfare permane diseguale.</a:t>
            </a:r>
          </a:p>
        </p:txBody>
      </p:sp>
      <p:sp>
        <p:nvSpPr>
          <p:cNvPr id="3" name="Titolo 2"/>
          <p:cNvSpPr>
            <a:spLocks noGrp="1"/>
          </p:cNvSpPr>
          <p:nvPr>
            <p:ph type="title"/>
          </p:nvPr>
        </p:nvSpPr>
        <p:spPr/>
        <p:txBody>
          <a:bodyPr>
            <a:normAutofit fontScale="90000"/>
          </a:bodyPr>
          <a:lstStyle/>
          <a:p>
            <a:r>
              <a:rPr lang="it-IT" b="1" dirty="0">
                <a:solidFill>
                  <a:srgbClr val="FFFF00"/>
                </a:solidFill>
              </a:rPr>
              <a:t>La situazione dei principali paesi europei</a:t>
            </a:r>
          </a:p>
        </p:txBody>
      </p:sp>
    </p:spTree>
    <p:extLst>
      <p:ext uri="{BB962C8B-B14F-4D97-AF65-F5344CB8AC3E}">
        <p14:creationId xmlns:p14="http://schemas.microsoft.com/office/powerpoint/2010/main" val="262193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2675466"/>
            <a:ext cx="8568951" cy="3921885"/>
          </a:xfrm>
          <a:solidFill>
            <a:srgbClr val="FF66CC"/>
          </a:solidFill>
        </p:spPr>
        <p:txBody>
          <a:bodyPr>
            <a:normAutofit fontScale="92500" lnSpcReduction="20000"/>
          </a:bodyPr>
          <a:lstStyle/>
          <a:p>
            <a:pPr marL="0" indent="0" algn="just">
              <a:buNone/>
            </a:pPr>
            <a:r>
              <a:rPr lang="it-IT" dirty="0">
                <a:solidFill>
                  <a:schemeClr val="tx1"/>
                </a:solidFill>
              </a:rPr>
              <a:t>1) E’ cambiato il contesto socioeconomico all’interno del quale tale immigrazione viene a collocarsi.</a:t>
            </a:r>
          </a:p>
          <a:p>
            <a:pPr marL="0" indent="0" algn="just">
              <a:buNone/>
            </a:pPr>
            <a:r>
              <a:rPr lang="it-IT" dirty="0">
                <a:solidFill>
                  <a:schemeClr val="tx1"/>
                </a:solidFill>
              </a:rPr>
              <a:t>2) L’immigrazione attuale è sempre più caratterizzata dalla presenza delle </a:t>
            </a:r>
            <a:r>
              <a:rPr lang="it-IT" b="1" dirty="0">
                <a:solidFill>
                  <a:srgbClr val="FF0000"/>
                </a:solidFill>
              </a:rPr>
              <a:t>seconde  e delle terze generazioni di immigrati</a:t>
            </a:r>
            <a:r>
              <a:rPr lang="it-IT" dirty="0">
                <a:solidFill>
                  <a:schemeClr val="tx1"/>
                </a:solidFill>
              </a:rPr>
              <a:t>.</a:t>
            </a:r>
          </a:p>
          <a:p>
            <a:pPr marL="0" indent="0" algn="just">
              <a:buNone/>
            </a:pPr>
            <a:r>
              <a:rPr lang="it-IT" dirty="0">
                <a:solidFill>
                  <a:schemeClr val="tx1"/>
                </a:solidFill>
              </a:rPr>
              <a:t>Il passaggio da una logica di </a:t>
            </a:r>
            <a:r>
              <a:rPr lang="it-IT" b="1" dirty="0">
                <a:solidFill>
                  <a:srgbClr val="FF0000"/>
                </a:solidFill>
              </a:rPr>
              <a:t>accoglienza temporanea a una di integrazione di media-lunga durata</a:t>
            </a:r>
            <a:r>
              <a:rPr lang="it-IT" dirty="0">
                <a:solidFill>
                  <a:schemeClr val="tx1"/>
                </a:solidFill>
              </a:rPr>
              <a:t> è avvenuto negli ultimi decenni, in fase di maggiore incertezza economica. L’integrazione degli immigrati è stata sostenuta sempre più attraverso politiche che favoriscono </a:t>
            </a:r>
            <a:r>
              <a:rPr lang="it-IT" b="1" dirty="0">
                <a:solidFill>
                  <a:srgbClr val="FF0000"/>
                </a:solidFill>
              </a:rPr>
              <a:t>un’integrazione sia strutturale, sia socioculturale.</a:t>
            </a:r>
          </a:p>
          <a:p>
            <a:pPr marL="0" indent="0" algn="just">
              <a:buNone/>
            </a:pPr>
            <a:r>
              <a:rPr lang="it-IT" dirty="0">
                <a:solidFill>
                  <a:schemeClr val="tx1"/>
                </a:solidFill>
              </a:rPr>
              <a:t>3) Si tratta di un’immigrazione sempre più «</a:t>
            </a:r>
            <a:r>
              <a:rPr lang="it-IT" b="1" dirty="0">
                <a:solidFill>
                  <a:srgbClr val="FF0000"/>
                </a:solidFill>
              </a:rPr>
              <a:t>transnazionale</a:t>
            </a:r>
            <a:r>
              <a:rPr lang="it-IT" dirty="0">
                <a:solidFill>
                  <a:schemeClr val="tx1"/>
                </a:solidFill>
              </a:rPr>
              <a:t>», caratterizzata cioè dal mantenimento di forti rapporti e legami di appartenenza con i luoghi di origine e fra questi e i paesi di immigrazione.</a:t>
            </a:r>
          </a:p>
        </p:txBody>
      </p:sp>
      <p:sp>
        <p:nvSpPr>
          <p:cNvPr id="3" name="Titolo 2"/>
          <p:cNvSpPr>
            <a:spLocks noGrp="1"/>
          </p:cNvSpPr>
          <p:nvPr>
            <p:ph type="title"/>
          </p:nvPr>
        </p:nvSpPr>
        <p:spPr/>
        <p:txBody>
          <a:bodyPr/>
          <a:lstStyle/>
          <a:p>
            <a:r>
              <a:rPr lang="it-IT" b="1" dirty="0">
                <a:solidFill>
                  <a:srgbClr val="FFFF00"/>
                </a:solidFill>
              </a:rPr>
              <a:t>Introduzione</a:t>
            </a:r>
            <a:endParaRPr lang="it-IT" dirty="0"/>
          </a:p>
        </p:txBody>
      </p:sp>
    </p:spTree>
    <p:extLst>
      <p:ext uri="{BB962C8B-B14F-4D97-AF65-F5344CB8AC3E}">
        <p14:creationId xmlns:p14="http://schemas.microsoft.com/office/powerpoint/2010/main" val="37639303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9" y="2348880"/>
            <a:ext cx="8424936" cy="4320480"/>
          </a:xfrm>
          <a:solidFill>
            <a:srgbClr val="66FFFF"/>
          </a:solidFill>
        </p:spPr>
        <p:txBody>
          <a:bodyPr>
            <a:normAutofit fontScale="85000" lnSpcReduction="20000"/>
          </a:bodyPr>
          <a:lstStyle/>
          <a:p>
            <a:pPr marL="0" indent="0" algn="just">
              <a:buNone/>
            </a:pPr>
            <a:r>
              <a:rPr lang="it-IT" dirty="0">
                <a:solidFill>
                  <a:schemeClr val="tx1"/>
                </a:solidFill>
              </a:rPr>
              <a:t>Il dibattito sui modelli di integrazione e sulle tipologie di policy ha cercato di identificare quali possano essere considerate misure di successo. La risposta non è chiara né definita.</a:t>
            </a:r>
          </a:p>
          <a:p>
            <a:pPr marL="0" indent="0" algn="just">
              <a:buNone/>
            </a:pPr>
            <a:r>
              <a:rPr lang="it-IT" dirty="0">
                <a:solidFill>
                  <a:schemeClr val="tx1"/>
                </a:solidFill>
              </a:rPr>
              <a:t>Complessivamente, alla base delle recenti tendenze di ripensamento sia dei modelli multiculturali sia di quelli assimilazionisti, c’è l’idea che entrambi questi percorsi siano risultati fallimentari, incapaci di garantire coesione sociale e di ridurre le diseguaglianze.</a:t>
            </a:r>
          </a:p>
          <a:p>
            <a:pPr marL="0" indent="0" algn="just">
              <a:buNone/>
            </a:pPr>
            <a:r>
              <a:rPr lang="it-IT" dirty="0">
                <a:solidFill>
                  <a:schemeClr val="tx1"/>
                </a:solidFill>
              </a:rPr>
              <a:t>I fenomeni più recenti mettono in evidenza le ragioni degli insuccessi dei diversi modelli: </a:t>
            </a:r>
            <a:r>
              <a:rPr lang="it-IT" b="1" dirty="0">
                <a:solidFill>
                  <a:srgbClr val="FF0000"/>
                </a:solidFill>
              </a:rPr>
              <a:t>l’assimilazionismo fallisce </a:t>
            </a:r>
            <a:r>
              <a:rPr lang="it-IT" dirty="0">
                <a:solidFill>
                  <a:schemeClr val="tx1"/>
                </a:solidFill>
              </a:rPr>
              <a:t>perché non riesce a prendere adeguatamente in considerazione i bisogni specifici di cui gli immigrati sono portatori e ripone una fiducia incondizionata nella capacità delle agenzie di socializzazione di includere la diversità.</a:t>
            </a:r>
          </a:p>
          <a:p>
            <a:pPr marL="0" indent="0" algn="just">
              <a:buNone/>
            </a:pPr>
            <a:r>
              <a:rPr lang="it-IT" b="1" dirty="0">
                <a:solidFill>
                  <a:srgbClr val="FF0000"/>
                </a:solidFill>
              </a:rPr>
              <a:t>Il modello multiculturale fallisce </a:t>
            </a:r>
            <a:r>
              <a:rPr lang="it-IT" dirty="0">
                <a:solidFill>
                  <a:schemeClr val="tx1"/>
                </a:solidFill>
              </a:rPr>
              <a:t>perché il riconoscimento della diversità diventa un etichettamento a tratti astratto, discriminatorio e stigmatizzante che mantiene le minoranze in un ghetto sempiterno. </a:t>
            </a:r>
          </a:p>
        </p:txBody>
      </p:sp>
      <p:sp>
        <p:nvSpPr>
          <p:cNvPr id="3" name="Titolo 2"/>
          <p:cNvSpPr>
            <a:spLocks noGrp="1"/>
          </p:cNvSpPr>
          <p:nvPr>
            <p:ph type="title"/>
          </p:nvPr>
        </p:nvSpPr>
        <p:spPr/>
        <p:txBody>
          <a:bodyPr>
            <a:normAutofit fontScale="90000"/>
          </a:bodyPr>
          <a:lstStyle/>
          <a:p>
            <a:r>
              <a:rPr lang="it-IT" b="1" dirty="0">
                <a:solidFill>
                  <a:srgbClr val="FFFF00"/>
                </a:solidFill>
              </a:rPr>
              <a:t>Le conseguenze delle politiche implementate</a:t>
            </a:r>
          </a:p>
        </p:txBody>
      </p:sp>
    </p:spTree>
    <p:extLst>
      <p:ext uri="{BB962C8B-B14F-4D97-AF65-F5344CB8AC3E}">
        <p14:creationId xmlns:p14="http://schemas.microsoft.com/office/powerpoint/2010/main" val="9085294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03588199-5961-4DC8-956E-E87495B4B394}"/>
              </a:ext>
            </a:extLst>
          </p:cNvPr>
          <p:cNvSpPr>
            <a:spLocks noGrp="1"/>
          </p:cNvSpPr>
          <p:nvPr>
            <p:ph idx="1"/>
          </p:nvPr>
        </p:nvSpPr>
        <p:spPr>
          <a:xfrm>
            <a:off x="323529" y="2675466"/>
            <a:ext cx="8363272" cy="4065902"/>
          </a:xfrm>
          <a:solidFill>
            <a:srgbClr val="FFC000"/>
          </a:solidFill>
        </p:spPr>
        <p:txBody>
          <a:bodyPr>
            <a:normAutofit fontScale="85000" lnSpcReduction="20000"/>
          </a:bodyPr>
          <a:lstStyle/>
          <a:p>
            <a:pPr marL="0" indent="0" algn="just">
              <a:buNone/>
            </a:pPr>
            <a:r>
              <a:rPr lang="it-IT" dirty="0">
                <a:solidFill>
                  <a:schemeClr val="tx1"/>
                </a:solidFill>
              </a:rPr>
              <a:t>Nel complesso appare chiaro che il modello temporaneo sia oggi più debole perché non si è dimostrato capace di limitare lo stanziamento degli immigrati e non prevede adeguate forme di gestione della diversità.</a:t>
            </a:r>
          </a:p>
          <a:p>
            <a:pPr marL="0" indent="0" algn="just">
              <a:buNone/>
            </a:pPr>
            <a:r>
              <a:rPr lang="it-IT" dirty="0">
                <a:solidFill>
                  <a:schemeClr val="tx1"/>
                </a:solidFill>
              </a:rPr>
              <a:t>L’esito delle politiche multiculturali appare contrastato.</a:t>
            </a:r>
          </a:p>
          <a:p>
            <a:pPr marL="0" indent="0" algn="just">
              <a:buNone/>
            </a:pPr>
            <a:r>
              <a:rPr lang="it-IT" dirty="0">
                <a:solidFill>
                  <a:schemeClr val="tx1"/>
                </a:solidFill>
              </a:rPr>
              <a:t>Il multiculturalismo, unito a un forte W.S., minerebbe l’impegno delle minoranze alla partecipazione sociale (</a:t>
            </a:r>
            <a:r>
              <a:rPr lang="it-IT" dirty="0" err="1">
                <a:solidFill>
                  <a:schemeClr val="tx1"/>
                </a:solidFill>
              </a:rPr>
              <a:t>Koopmans</a:t>
            </a:r>
            <a:r>
              <a:rPr lang="it-IT" dirty="0">
                <a:solidFill>
                  <a:schemeClr val="tx1"/>
                </a:solidFill>
              </a:rPr>
              <a:t>).</a:t>
            </a:r>
          </a:p>
          <a:p>
            <a:pPr marL="0" indent="0" algn="just">
              <a:buNone/>
            </a:pPr>
            <a:r>
              <a:rPr lang="it-IT" dirty="0">
                <a:solidFill>
                  <a:schemeClr val="tx1"/>
                </a:solidFill>
              </a:rPr>
              <a:t>La differenza fondamentale fra politiche multiculturali e assimilazioniste per quanto riguarda gli esiti degli interventi può essere riassunta nel seguente dilemma: sono più efficaci servizi dedicati all’utenza immigrata oppure politiche che favoriscano il loro accesso ai servizi offerti a tutti i cittadini?</a:t>
            </a:r>
          </a:p>
          <a:p>
            <a:pPr marL="0" indent="0" algn="just">
              <a:buNone/>
            </a:pPr>
            <a:r>
              <a:rPr lang="it-IT" dirty="0">
                <a:solidFill>
                  <a:schemeClr val="tx1"/>
                </a:solidFill>
              </a:rPr>
              <a:t>La letteratura non fornisce una risposta chiara a questa domanda.</a:t>
            </a:r>
          </a:p>
          <a:p>
            <a:pPr marL="0" indent="0" algn="just">
              <a:buNone/>
            </a:pPr>
            <a:r>
              <a:rPr lang="it-IT" dirty="0">
                <a:solidFill>
                  <a:schemeClr val="tx1"/>
                </a:solidFill>
              </a:rPr>
              <a:t>Decenni di storia dell’immigrazione e delle politiche migratoria non hanno generato la ricetta perfetta, dato che questa è un’area di policy molto dinamica e che risente facilmente delle rapide trasformazioni che caratterizzano i rapporti fra nuovi e vecchi residenti. </a:t>
            </a:r>
          </a:p>
        </p:txBody>
      </p:sp>
      <p:sp>
        <p:nvSpPr>
          <p:cNvPr id="3" name="Titolo 2">
            <a:extLst>
              <a:ext uri="{FF2B5EF4-FFF2-40B4-BE49-F238E27FC236}">
                <a16:creationId xmlns:a16="http://schemas.microsoft.com/office/drawing/2014/main" id="{90F30FCD-0BAB-459B-AAC4-E77845A0A29B}"/>
              </a:ext>
            </a:extLst>
          </p:cNvPr>
          <p:cNvSpPr>
            <a:spLocks noGrp="1"/>
          </p:cNvSpPr>
          <p:nvPr>
            <p:ph type="title"/>
          </p:nvPr>
        </p:nvSpPr>
        <p:spPr/>
        <p:txBody>
          <a:bodyPr>
            <a:normAutofit fontScale="90000"/>
          </a:bodyPr>
          <a:lstStyle/>
          <a:p>
            <a:r>
              <a:rPr lang="it-IT" b="1" dirty="0">
                <a:solidFill>
                  <a:srgbClr val="FFFF00"/>
                </a:solidFill>
              </a:rPr>
              <a:t>Le conseguenze delle politiche implementate</a:t>
            </a:r>
            <a:endParaRPr lang="it-IT" dirty="0"/>
          </a:p>
        </p:txBody>
      </p:sp>
    </p:spTree>
    <p:extLst>
      <p:ext uri="{BB962C8B-B14F-4D97-AF65-F5344CB8AC3E}">
        <p14:creationId xmlns:p14="http://schemas.microsoft.com/office/powerpoint/2010/main" val="194669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rgbClr val="FF7C80"/>
          </a:solidFill>
        </p:spPr>
        <p:txBody>
          <a:bodyPr>
            <a:normAutofit fontScale="85000" lnSpcReduction="20000"/>
          </a:bodyPr>
          <a:lstStyle/>
          <a:p>
            <a:pPr marL="0" indent="0" algn="just">
              <a:buNone/>
            </a:pPr>
            <a:r>
              <a:rPr lang="it-IT" dirty="0">
                <a:solidFill>
                  <a:schemeClr val="tx1"/>
                </a:solidFill>
              </a:rPr>
              <a:t>Norme del testo unico di pubblica sicurezza del 1931</a:t>
            </a:r>
          </a:p>
          <a:p>
            <a:pPr marL="0" indent="0" algn="just">
              <a:buNone/>
            </a:pPr>
            <a:r>
              <a:rPr lang="it-IT" dirty="0">
                <a:solidFill>
                  <a:schemeClr val="tx1"/>
                </a:solidFill>
              </a:rPr>
              <a:t>L. n. 943/1986 cosiddetta «legge Foschi»</a:t>
            </a:r>
          </a:p>
          <a:p>
            <a:pPr marL="0" indent="0" algn="just">
              <a:buNone/>
            </a:pPr>
            <a:r>
              <a:rPr lang="it-IT" dirty="0">
                <a:solidFill>
                  <a:schemeClr val="tx1"/>
                </a:solidFill>
              </a:rPr>
              <a:t>L.n.39/1990 cosiddetta «Legge Martelli»</a:t>
            </a:r>
          </a:p>
          <a:p>
            <a:pPr marL="0" indent="0" algn="just">
              <a:buNone/>
            </a:pPr>
            <a:r>
              <a:rPr lang="it-IT" dirty="0">
                <a:solidFill>
                  <a:schemeClr val="tx1"/>
                </a:solidFill>
              </a:rPr>
              <a:t>Riforma della cittadinanza del 1992 (l. n. 91/1992)</a:t>
            </a:r>
          </a:p>
          <a:p>
            <a:pPr marL="0" indent="0" algn="just">
              <a:buNone/>
            </a:pPr>
            <a:r>
              <a:rPr lang="it-IT" dirty="0">
                <a:solidFill>
                  <a:schemeClr val="tx1"/>
                </a:solidFill>
              </a:rPr>
              <a:t>L. n. 205/1993 cosiddetta «Legge Mancino»</a:t>
            </a:r>
          </a:p>
          <a:p>
            <a:pPr marL="0" indent="0" algn="just">
              <a:buNone/>
            </a:pPr>
            <a:r>
              <a:rPr lang="it-IT" dirty="0" err="1">
                <a:solidFill>
                  <a:schemeClr val="tx1"/>
                </a:solidFill>
              </a:rPr>
              <a:t>L.n</a:t>
            </a:r>
            <a:r>
              <a:rPr lang="it-IT" dirty="0">
                <a:solidFill>
                  <a:schemeClr val="tx1"/>
                </a:solidFill>
              </a:rPr>
              <a:t>. 40/1998 cosiddetta «legge Turco Napolitano»</a:t>
            </a:r>
          </a:p>
          <a:p>
            <a:pPr marL="0" indent="0" algn="just">
              <a:buNone/>
            </a:pPr>
            <a:r>
              <a:rPr lang="it-IT" dirty="0">
                <a:solidFill>
                  <a:schemeClr val="tx1"/>
                </a:solidFill>
              </a:rPr>
              <a:t>L. 189/2002 cosiddetta «legge Bossi-Fini»</a:t>
            </a:r>
          </a:p>
          <a:p>
            <a:pPr marL="0" indent="0" algn="just">
              <a:buNone/>
            </a:pPr>
            <a:r>
              <a:rPr lang="it-IT" dirty="0">
                <a:solidFill>
                  <a:schemeClr val="tx1"/>
                </a:solidFill>
              </a:rPr>
              <a:t>L.n.125/2008 e la l.n.94/2009 cosiddetto «pacchetto Sicurezza»</a:t>
            </a:r>
          </a:p>
          <a:p>
            <a:pPr marL="0" indent="0" algn="just">
              <a:buNone/>
            </a:pPr>
            <a:r>
              <a:rPr lang="it-IT" dirty="0" err="1">
                <a:solidFill>
                  <a:schemeClr val="tx1"/>
                </a:solidFill>
              </a:rPr>
              <a:t>d.lgs.n</a:t>
            </a:r>
            <a:r>
              <a:rPr lang="it-IT" dirty="0">
                <a:solidFill>
                  <a:schemeClr val="tx1"/>
                </a:solidFill>
              </a:rPr>
              <a:t>. 251/2007 e il </a:t>
            </a:r>
            <a:r>
              <a:rPr lang="it-IT" dirty="0" err="1">
                <a:solidFill>
                  <a:schemeClr val="tx1"/>
                </a:solidFill>
              </a:rPr>
              <a:t>d.lgs.n</a:t>
            </a:r>
            <a:r>
              <a:rPr lang="it-IT" dirty="0">
                <a:solidFill>
                  <a:schemeClr val="tx1"/>
                </a:solidFill>
              </a:rPr>
              <a:t>. 25/2008 hanno recepito le </a:t>
            </a:r>
            <a:r>
              <a:rPr lang="it-IT">
                <a:solidFill>
                  <a:schemeClr val="tx1"/>
                </a:solidFill>
              </a:rPr>
              <a:t>direttive europee del </a:t>
            </a:r>
            <a:r>
              <a:rPr lang="it-IT" dirty="0">
                <a:solidFill>
                  <a:schemeClr val="tx1"/>
                </a:solidFill>
              </a:rPr>
              <a:t>2004/2005 sul diritto d’asilo  e dal 2003 sono state recepite le direttive di contrasto alla discriminazione.</a:t>
            </a:r>
          </a:p>
        </p:txBody>
      </p:sp>
      <p:sp>
        <p:nvSpPr>
          <p:cNvPr id="3" name="Titolo 2"/>
          <p:cNvSpPr>
            <a:spLocks noGrp="1"/>
          </p:cNvSpPr>
          <p:nvPr>
            <p:ph type="title"/>
          </p:nvPr>
        </p:nvSpPr>
        <p:spPr/>
        <p:txBody>
          <a:bodyPr/>
          <a:lstStyle/>
          <a:p>
            <a:r>
              <a:rPr lang="it-IT" b="1" dirty="0">
                <a:solidFill>
                  <a:srgbClr val="FFFF00"/>
                </a:solidFill>
              </a:rPr>
              <a:t>Le leggi in tema di immigrazione</a:t>
            </a:r>
          </a:p>
        </p:txBody>
      </p:sp>
    </p:spTree>
    <p:extLst>
      <p:ext uri="{BB962C8B-B14F-4D97-AF65-F5344CB8AC3E}">
        <p14:creationId xmlns:p14="http://schemas.microsoft.com/office/powerpoint/2010/main" val="2841539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2492896"/>
            <a:ext cx="8712967" cy="4104456"/>
          </a:xfrm>
          <a:solidFill>
            <a:schemeClr val="accent3">
              <a:lumMod val="60000"/>
              <a:lumOff val="40000"/>
            </a:schemeClr>
          </a:solidFill>
        </p:spPr>
        <p:txBody>
          <a:bodyPr/>
          <a:lstStyle/>
          <a:p>
            <a:pPr marL="0" indent="0" algn="just">
              <a:buNone/>
            </a:pPr>
            <a:r>
              <a:rPr lang="it-IT" dirty="0">
                <a:solidFill>
                  <a:schemeClr val="tx1"/>
                </a:solidFill>
              </a:rPr>
              <a:t>Nella definizione di migrante si possono utilizzare </a:t>
            </a:r>
            <a:r>
              <a:rPr lang="it-IT" b="1" dirty="0">
                <a:solidFill>
                  <a:srgbClr val="FF0000"/>
                </a:solidFill>
              </a:rPr>
              <a:t>due criteri</a:t>
            </a:r>
            <a:r>
              <a:rPr lang="it-IT" dirty="0">
                <a:solidFill>
                  <a:schemeClr val="tx1"/>
                </a:solidFill>
              </a:rPr>
              <a:t>:</a:t>
            </a:r>
          </a:p>
          <a:p>
            <a:pPr marL="457200" indent="-457200" algn="just">
              <a:buAutoNum type="alphaLcParenR"/>
            </a:pPr>
            <a:r>
              <a:rPr lang="it-IT" dirty="0">
                <a:solidFill>
                  <a:schemeClr val="tx1"/>
                </a:solidFill>
              </a:rPr>
              <a:t>Essere nati all’estero (potendo acquisire la cittadinanza del paese in cui si vive)</a:t>
            </a:r>
          </a:p>
          <a:p>
            <a:pPr marL="457200" indent="-457200" algn="just">
              <a:buAutoNum type="alphaLcParenR"/>
            </a:pPr>
            <a:r>
              <a:rPr lang="it-IT" dirty="0">
                <a:solidFill>
                  <a:schemeClr val="tx1"/>
                </a:solidFill>
              </a:rPr>
              <a:t>Il vivere in un dato luogo senza possederne la cittadinanza (pur essendovi nati).</a:t>
            </a:r>
          </a:p>
          <a:p>
            <a:pPr marL="0" indent="0" algn="just">
              <a:buNone/>
            </a:pPr>
            <a:r>
              <a:rPr lang="it-IT" dirty="0">
                <a:solidFill>
                  <a:schemeClr val="tx1"/>
                </a:solidFill>
              </a:rPr>
              <a:t>Le </a:t>
            </a:r>
            <a:r>
              <a:rPr lang="it-IT" b="1" dirty="0">
                <a:solidFill>
                  <a:srgbClr val="FF0000"/>
                </a:solidFill>
              </a:rPr>
              <a:t>seconde generazioni </a:t>
            </a:r>
            <a:r>
              <a:rPr lang="it-IT" dirty="0">
                <a:solidFill>
                  <a:schemeClr val="tx1"/>
                </a:solidFill>
              </a:rPr>
              <a:t>fanno riferimento a coloro che sono figli di almeno un genitore immigrato, nati sia nel paese di residenza sia in quello di origine.</a:t>
            </a:r>
          </a:p>
          <a:p>
            <a:pPr marL="0" indent="0" algn="just">
              <a:buNone/>
            </a:pPr>
            <a:r>
              <a:rPr lang="it-IT" dirty="0">
                <a:solidFill>
                  <a:schemeClr val="tx1"/>
                </a:solidFill>
              </a:rPr>
              <a:t>E’ opportuno definire i «migranti» considerando congiuntamente il dato della nazionalità e quello sul paese di nascita.</a:t>
            </a:r>
          </a:p>
        </p:txBody>
      </p:sp>
      <p:sp>
        <p:nvSpPr>
          <p:cNvPr id="3" name="Titolo 2"/>
          <p:cNvSpPr>
            <a:spLocks noGrp="1"/>
          </p:cNvSpPr>
          <p:nvPr>
            <p:ph type="title"/>
          </p:nvPr>
        </p:nvSpPr>
        <p:spPr>
          <a:xfrm>
            <a:off x="179512" y="338328"/>
            <a:ext cx="8784976" cy="1252728"/>
          </a:xfrm>
        </p:spPr>
        <p:txBody>
          <a:bodyPr>
            <a:normAutofit fontScale="90000"/>
          </a:bodyPr>
          <a:lstStyle/>
          <a:p>
            <a:r>
              <a:rPr lang="it-IT" b="1" dirty="0">
                <a:solidFill>
                  <a:srgbClr val="FFFF00"/>
                </a:solidFill>
              </a:rPr>
              <a:t>Caratteristiche ed evoluzione dei rischi sociali</a:t>
            </a:r>
          </a:p>
        </p:txBody>
      </p:sp>
    </p:spTree>
    <p:extLst>
      <p:ext uri="{BB962C8B-B14F-4D97-AF65-F5344CB8AC3E}">
        <p14:creationId xmlns:p14="http://schemas.microsoft.com/office/powerpoint/2010/main" val="2014942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9" y="2564904"/>
            <a:ext cx="8568952" cy="4032448"/>
          </a:xfrm>
          <a:solidFill>
            <a:schemeClr val="accent5">
              <a:lumMod val="75000"/>
            </a:schemeClr>
          </a:solidFill>
        </p:spPr>
        <p:txBody>
          <a:bodyPr>
            <a:normAutofit fontScale="92500"/>
          </a:bodyPr>
          <a:lstStyle/>
          <a:p>
            <a:pPr marL="0" indent="0" algn="just">
              <a:buNone/>
            </a:pPr>
            <a:r>
              <a:rPr lang="it-IT" dirty="0">
                <a:solidFill>
                  <a:schemeClr val="tx1"/>
                </a:solidFill>
              </a:rPr>
              <a:t>La presenza straniera è cresciuta fortemente dalla metà degli anni Novanta al decennio attuale. Tale crescita è stata particolarmente rapida in Italia.</a:t>
            </a:r>
          </a:p>
          <a:p>
            <a:pPr marL="0" indent="0" algn="just">
              <a:buNone/>
            </a:pPr>
            <a:r>
              <a:rPr lang="it-IT" dirty="0">
                <a:solidFill>
                  <a:schemeClr val="tx1"/>
                </a:solidFill>
              </a:rPr>
              <a:t>Anche nel nostro paese si è concluso il passaggio fondamentale da un flusso migratorio composto da individui adulti (in prevalenza maschi) a uno più articolato e giocato attorno alle famiglie. Le donne rappresentano la metà della popolazione straniera sia in Italia sia nel resto dell’UE.</a:t>
            </a:r>
          </a:p>
          <a:p>
            <a:pPr marL="0" indent="0" algn="just">
              <a:buNone/>
            </a:pPr>
            <a:r>
              <a:rPr lang="it-IT" dirty="0">
                <a:solidFill>
                  <a:schemeClr val="tx1"/>
                </a:solidFill>
              </a:rPr>
              <a:t>I minori stranieri presentano un’incidenza significativa rispetto alla popolazione di pari età, a indicare che in futuro la componente etnica della popolazione europea è destinata a diventare molto rilevante.</a:t>
            </a:r>
          </a:p>
        </p:txBody>
      </p:sp>
      <p:sp>
        <p:nvSpPr>
          <p:cNvPr id="3" name="Titolo 2"/>
          <p:cNvSpPr>
            <a:spLocks noGrp="1"/>
          </p:cNvSpPr>
          <p:nvPr>
            <p:ph type="title"/>
          </p:nvPr>
        </p:nvSpPr>
        <p:spPr/>
        <p:txBody>
          <a:bodyPr>
            <a:normAutofit fontScale="90000"/>
          </a:bodyPr>
          <a:lstStyle/>
          <a:p>
            <a:r>
              <a:rPr lang="it-IT" b="1" dirty="0">
                <a:solidFill>
                  <a:srgbClr val="FFFF00"/>
                </a:solidFill>
              </a:rPr>
              <a:t>Caratteristiche ed evoluzione dei rischi sociali</a:t>
            </a:r>
            <a:endParaRPr lang="it-IT" dirty="0"/>
          </a:p>
        </p:txBody>
      </p:sp>
    </p:spTree>
    <p:extLst>
      <p:ext uri="{BB962C8B-B14F-4D97-AF65-F5344CB8AC3E}">
        <p14:creationId xmlns:p14="http://schemas.microsoft.com/office/powerpoint/2010/main" val="3489359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2675466"/>
            <a:ext cx="8640959" cy="3921885"/>
          </a:xfrm>
          <a:solidFill>
            <a:srgbClr val="00CC00"/>
          </a:solidFill>
        </p:spPr>
        <p:txBody>
          <a:bodyPr/>
          <a:lstStyle/>
          <a:p>
            <a:pPr marL="0" indent="0" algn="just">
              <a:buNone/>
            </a:pPr>
            <a:r>
              <a:rPr lang="it-IT" dirty="0">
                <a:solidFill>
                  <a:schemeClr val="tx1"/>
                </a:solidFill>
              </a:rPr>
              <a:t>La femminilizzazione delle migrazioni e il passaggio a una presenza di famiglie di immigrati rappresentano due elementi strettamente interconnessi fra loro che pongono domande molto più strutturate e complesse alle politiche pubbliche.</a:t>
            </a:r>
          </a:p>
          <a:p>
            <a:pPr marL="0" indent="0" algn="just">
              <a:buNone/>
            </a:pPr>
            <a:r>
              <a:rPr lang="it-IT" dirty="0">
                <a:solidFill>
                  <a:schemeClr val="tx1"/>
                </a:solidFill>
              </a:rPr>
              <a:t>Queste domande riguardano:</a:t>
            </a:r>
          </a:p>
          <a:p>
            <a:pPr marL="457200" indent="-457200" algn="just">
              <a:buAutoNum type="alphaLcParenR"/>
            </a:pPr>
            <a:r>
              <a:rPr lang="it-IT" dirty="0">
                <a:solidFill>
                  <a:schemeClr val="tx1"/>
                </a:solidFill>
              </a:rPr>
              <a:t>Rischi relativi alla povertà e all’esclusione sociale</a:t>
            </a:r>
          </a:p>
          <a:p>
            <a:pPr marL="457200" indent="-457200" algn="just">
              <a:buAutoNum type="alphaLcParenR"/>
            </a:pPr>
            <a:r>
              <a:rPr lang="it-IT" dirty="0">
                <a:solidFill>
                  <a:schemeClr val="tx1"/>
                </a:solidFill>
              </a:rPr>
              <a:t>Il funzionamento del mercato del lavoro</a:t>
            </a:r>
          </a:p>
          <a:p>
            <a:pPr marL="457200" indent="-457200" algn="just">
              <a:buAutoNum type="alphaLcParenR"/>
            </a:pPr>
            <a:r>
              <a:rPr lang="it-IT" dirty="0">
                <a:solidFill>
                  <a:schemeClr val="tx1"/>
                </a:solidFill>
              </a:rPr>
              <a:t>L’accesso all’abitazione</a:t>
            </a:r>
          </a:p>
          <a:p>
            <a:pPr marL="457200" indent="-457200" algn="just">
              <a:buAutoNum type="alphaLcParenR"/>
            </a:pPr>
            <a:r>
              <a:rPr lang="it-IT" dirty="0">
                <a:solidFill>
                  <a:schemeClr val="tx1"/>
                </a:solidFill>
              </a:rPr>
              <a:t>Il funzionamento del sistema scolastico</a:t>
            </a:r>
          </a:p>
          <a:p>
            <a:pPr marL="457200" indent="-457200" algn="just">
              <a:buAutoNum type="alphaLcParenR"/>
            </a:pPr>
            <a:endParaRPr lang="it-IT" dirty="0">
              <a:solidFill>
                <a:schemeClr val="tx1"/>
              </a:solidFill>
            </a:endParaRPr>
          </a:p>
        </p:txBody>
      </p:sp>
      <p:sp>
        <p:nvSpPr>
          <p:cNvPr id="3" name="Titolo 2"/>
          <p:cNvSpPr>
            <a:spLocks noGrp="1"/>
          </p:cNvSpPr>
          <p:nvPr>
            <p:ph type="title"/>
          </p:nvPr>
        </p:nvSpPr>
        <p:spPr/>
        <p:txBody>
          <a:bodyPr>
            <a:normAutofit fontScale="90000"/>
          </a:bodyPr>
          <a:lstStyle/>
          <a:p>
            <a:r>
              <a:rPr lang="it-IT" b="1" dirty="0">
                <a:solidFill>
                  <a:srgbClr val="FFFF00"/>
                </a:solidFill>
              </a:rPr>
              <a:t>Caratteristiche ed evoluzione dei rischi sociali</a:t>
            </a:r>
            <a:endParaRPr lang="it-IT" dirty="0"/>
          </a:p>
        </p:txBody>
      </p:sp>
    </p:spTree>
    <p:extLst>
      <p:ext uri="{BB962C8B-B14F-4D97-AF65-F5344CB8AC3E}">
        <p14:creationId xmlns:p14="http://schemas.microsoft.com/office/powerpoint/2010/main" val="2018929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9" y="2675466"/>
            <a:ext cx="8568952" cy="3921885"/>
          </a:xfrm>
          <a:solidFill>
            <a:srgbClr val="FF9933"/>
          </a:solidFill>
        </p:spPr>
        <p:txBody>
          <a:bodyPr>
            <a:normAutofit/>
          </a:bodyPr>
          <a:lstStyle/>
          <a:p>
            <a:pPr marL="0" indent="0" algn="just">
              <a:buNone/>
            </a:pPr>
            <a:r>
              <a:rPr lang="it-IT" sz="2600" dirty="0">
                <a:solidFill>
                  <a:schemeClr val="tx1"/>
                </a:solidFill>
              </a:rPr>
              <a:t>Nel 2012 l’Italia era il quarto paese in Europa per la più alta percentuale di persone maggiorenni nate all’estero a rischio di povertà.</a:t>
            </a:r>
          </a:p>
          <a:p>
            <a:pPr marL="0" indent="0" algn="just">
              <a:buNone/>
            </a:pPr>
            <a:r>
              <a:rPr lang="it-IT" sz="2600" dirty="0">
                <a:solidFill>
                  <a:schemeClr val="tx1"/>
                </a:solidFill>
              </a:rPr>
              <a:t>Nel nostro paese la crisi ha colpito duramente gli stranieri e, in termini relativi, molto di più che i cittadini italiani .</a:t>
            </a:r>
          </a:p>
          <a:p>
            <a:pPr marL="0" indent="0" algn="just">
              <a:buNone/>
            </a:pPr>
            <a:r>
              <a:rPr lang="it-IT" sz="2600" dirty="0">
                <a:solidFill>
                  <a:schemeClr val="tx1"/>
                </a:solidFill>
              </a:rPr>
              <a:t>Tra il 2005 e il 2012 non solo la percentuale di persone a rischio di povertà è maggiore tra gli stranieri , ma è aumentata più fortemente tra essi rispetto ai cittadini italiani.</a:t>
            </a:r>
          </a:p>
        </p:txBody>
      </p:sp>
      <p:sp>
        <p:nvSpPr>
          <p:cNvPr id="3" name="Titolo 2"/>
          <p:cNvSpPr>
            <a:spLocks noGrp="1"/>
          </p:cNvSpPr>
          <p:nvPr>
            <p:ph type="title"/>
          </p:nvPr>
        </p:nvSpPr>
        <p:spPr/>
        <p:txBody>
          <a:bodyPr/>
          <a:lstStyle/>
          <a:p>
            <a:r>
              <a:rPr lang="it-IT" b="1" dirty="0">
                <a:solidFill>
                  <a:srgbClr val="FFFF00"/>
                </a:solidFill>
              </a:rPr>
              <a:t>I rischi di cadere in povertà</a:t>
            </a:r>
          </a:p>
        </p:txBody>
      </p:sp>
    </p:spTree>
    <p:extLst>
      <p:ext uri="{BB962C8B-B14F-4D97-AF65-F5344CB8AC3E}">
        <p14:creationId xmlns:p14="http://schemas.microsoft.com/office/powerpoint/2010/main" val="291287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1" y="2675466"/>
            <a:ext cx="8640960" cy="3921885"/>
          </a:xfrm>
          <a:solidFill>
            <a:srgbClr val="00FF99"/>
          </a:solidFill>
        </p:spPr>
        <p:txBody>
          <a:bodyPr>
            <a:normAutofit fontScale="92500"/>
          </a:bodyPr>
          <a:lstStyle/>
          <a:p>
            <a:pPr marL="0" indent="0" algn="just">
              <a:buNone/>
            </a:pPr>
            <a:r>
              <a:rPr lang="it-IT" dirty="0">
                <a:solidFill>
                  <a:schemeClr val="tx1"/>
                </a:solidFill>
              </a:rPr>
              <a:t>Nel 2012 il </a:t>
            </a:r>
            <a:r>
              <a:rPr lang="it-IT" b="1" dirty="0">
                <a:solidFill>
                  <a:srgbClr val="FF0000"/>
                </a:solidFill>
              </a:rPr>
              <a:t>tasso di disoccupazione degli stranieri </a:t>
            </a:r>
            <a:r>
              <a:rPr lang="it-IT" dirty="0">
                <a:solidFill>
                  <a:schemeClr val="tx1"/>
                </a:solidFill>
              </a:rPr>
              <a:t>era in Italia leggermente inferiore (14%) alla media europea (16%).</a:t>
            </a:r>
          </a:p>
          <a:p>
            <a:pPr marL="0" indent="0" algn="just">
              <a:buNone/>
            </a:pPr>
            <a:r>
              <a:rPr lang="it-IT" dirty="0">
                <a:solidFill>
                  <a:schemeClr val="tx1"/>
                </a:solidFill>
              </a:rPr>
              <a:t>La crisi ha aggravato i problemi occupazionali degli stranieri ma in termini relativi la loro posizione non è in genere peggiorata rispetto ai cittadini: in Italia l’aumento della disoccupazione ha interessato in maniera proporzionale tutti coloro che sono presenti sul mercato del lavoro e pertanto tra il 2005 e il 2012 </a:t>
            </a:r>
            <a:r>
              <a:rPr lang="it-IT" b="1" dirty="0">
                <a:solidFill>
                  <a:srgbClr val="FF0000"/>
                </a:solidFill>
              </a:rPr>
              <a:t>il rapporto tra tassi di disoccupazione degli stranieri e dei cittadini</a:t>
            </a:r>
            <a:r>
              <a:rPr lang="it-IT" dirty="0">
                <a:solidFill>
                  <a:schemeClr val="tx1"/>
                </a:solidFill>
              </a:rPr>
              <a:t> </a:t>
            </a:r>
            <a:r>
              <a:rPr lang="it-IT" b="1" dirty="0">
                <a:solidFill>
                  <a:srgbClr val="FF0000"/>
                </a:solidFill>
              </a:rPr>
              <a:t>è rimasto sostanzialmente costante.</a:t>
            </a:r>
          </a:p>
          <a:p>
            <a:pPr marL="0" indent="0" algn="just">
              <a:buNone/>
            </a:pPr>
            <a:r>
              <a:rPr lang="it-IT" dirty="0">
                <a:solidFill>
                  <a:schemeClr val="tx1"/>
                </a:solidFill>
              </a:rPr>
              <a:t>In Italia e Spagna quasi un quarto dei lavoratori stranieri è considerabile </a:t>
            </a:r>
            <a:r>
              <a:rPr lang="it-IT" b="1" dirty="0" err="1">
                <a:solidFill>
                  <a:srgbClr val="FF0000"/>
                </a:solidFill>
              </a:rPr>
              <a:t>working</a:t>
            </a:r>
            <a:r>
              <a:rPr lang="it-IT" b="1" dirty="0">
                <a:solidFill>
                  <a:srgbClr val="FF0000"/>
                </a:solidFill>
              </a:rPr>
              <a:t> </a:t>
            </a:r>
            <a:r>
              <a:rPr lang="it-IT" b="1" dirty="0" err="1">
                <a:solidFill>
                  <a:srgbClr val="FF0000"/>
                </a:solidFill>
              </a:rPr>
              <a:t>poor</a:t>
            </a:r>
            <a:r>
              <a:rPr lang="it-IT" dirty="0">
                <a:solidFill>
                  <a:schemeClr val="tx1"/>
                </a:solidFill>
              </a:rPr>
              <a:t>, un dato ben più alto della media europea.</a:t>
            </a:r>
          </a:p>
        </p:txBody>
      </p:sp>
      <p:sp>
        <p:nvSpPr>
          <p:cNvPr id="3" name="Titolo 2"/>
          <p:cNvSpPr>
            <a:spLocks noGrp="1"/>
          </p:cNvSpPr>
          <p:nvPr>
            <p:ph type="title"/>
          </p:nvPr>
        </p:nvSpPr>
        <p:spPr/>
        <p:txBody>
          <a:bodyPr>
            <a:normAutofit fontScale="90000"/>
          </a:bodyPr>
          <a:lstStyle/>
          <a:p>
            <a:r>
              <a:rPr lang="it-IT" b="1" dirty="0">
                <a:solidFill>
                  <a:srgbClr val="FFFF00"/>
                </a:solidFill>
              </a:rPr>
              <a:t>L’integrazione nel mercato del lavoro</a:t>
            </a:r>
          </a:p>
        </p:txBody>
      </p:sp>
    </p:spTree>
    <p:extLst>
      <p:ext uri="{BB962C8B-B14F-4D97-AF65-F5344CB8AC3E}">
        <p14:creationId xmlns:p14="http://schemas.microsoft.com/office/powerpoint/2010/main" val="943884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rgbClr val="FFC000"/>
          </a:solidFill>
        </p:spPr>
        <p:txBody>
          <a:bodyPr>
            <a:normAutofit fontScale="92500" lnSpcReduction="10000"/>
          </a:bodyPr>
          <a:lstStyle/>
          <a:p>
            <a:pPr marL="0" indent="0" algn="just">
              <a:buNone/>
            </a:pPr>
            <a:r>
              <a:rPr lang="it-IT" dirty="0">
                <a:solidFill>
                  <a:schemeClr val="tx1"/>
                </a:solidFill>
              </a:rPr>
              <a:t>Il sovraffollamento abitativo e il peso dei costi per la casa sui redditi disponibili si fanno sentire fortemente sulle spalle degli stranieri.</a:t>
            </a:r>
          </a:p>
          <a:p>
            <a:pPr marL="0" indent="0" algn="just">
              <a:buNone/>
            </a:pPr>
            <a:r>
              <a:rPr lang="it-IT" dirty="0">
                <a:solidFill>
                  <a:schemeClr val="tx1"/>
                </a:solidFill>
              </a:rPr>
              <a:t>Nel 2012 in Italia il 43% della popolazione maggiorenne straniera viveva in abitazioni sovraffollate.</a:t>
            </a:r>
          </a:p>
          <a:p>
            <a:pPr marL="0" indent="0" algn="just">
              <a:buNone/>
            </a:pPr>
            <a:r>
              <a:rPr lang="it-IT" dirty="0">
                <a:solidFill>
                  <a:schemeClr val="tx1"/>
                </a:solidFill>
              </a:rPr>
              <a:t>Il tema della casa è collegato alla collocazione spaziale delle abitazioni degli immigrati nei contesti urbani.</a:t>
            </a:r>
          </a:p>
          <a:p>
            <a:pPr marL="0" indent="0" algn="just">
              <a:buNone/>
            </a:pPr>
            <a:r>
              <a:rPr lang="it-IT" dirty="0">
                <a:solidFill>
                  <a:schemeClr val="tx1"/>
                </a:solidFill>
              </a:rPr>
              <a:t>Il tema della segregazione spaziale urbana degli stranieri è un tema che appare sempre più rilevante nell’agenda delle politiche.</a:t>
            </a:r>
          </a:p>
        </p:txBody>
      </p:sp>
      <p:sp>
        <p:nvSpPr>
          <p:cNvPr id="3" name="Titolo 2"/>
          <p:cNvSpPr>
            <a:spLocks noGrp="1"/>
          </p:cNvSpPr>
          <p:nvPr>
            <p:ph type="title"/>
          </p:nvPr>
        </p:nvSpPr>
        <p:spPr/>
        <p:txBody>
          <a:bodyPr/>
          <a:lstStyle/>
          <a:p>
            <a:r>
              <a:rPr lang="it-IT" b="1" dirty="0">
                <a:solidFill>
                  <a:srgbClr val="FFFF00"/>
                </a:solidFill>
              </a:rPr>
              <a:t>L’accesso alla casa</a:t>
            </a:r>
          </a:p>
        </p:txBody>
      </p:sp>
    </p:spTree>
    <p:extLst>
      <p:ext uri="{BB962C8B-B14F-4D97-AF65-F5344CB8AC3E}">
        <p14:creationId xmlns:p14="http://schemas.microsoft.com/office/powerpoint/2010/main" val="6488689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nde">
  <a:themeElements>
    <a:clrScheme name="Ond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nde">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nde">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284</TotalTime>
  <Words>3518</Words>
  <Application>Microsoft Office PowerPoint</Application>
  <PresentationFormat>Presentazione su schermo (4:3)</PresentationFormat>
  <Paragraphs>168</Paragraphs>
  <Slides>32</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32</vt:i4>
      </vt:variant>
    </vt:vector>
  </HeadingPairs>
  <TitlesOfParts>
    <vt:vector size="35" baseType="lpstr">
      <vt:lpstr>Candara</vt:lpstr>
      <vt:lpstr>Symbol</vt:lpstr>
      <vt:lpstr>Onde</vt:lpstr>
      <vt:lpstr>Le politiche per gli immigrati</vt:lpstr>
      <vt:lpstr>Introduzione</vt:lpstr>
      <vt:lpstr>Introduzione</vt:lpstr>
      <vt:lpstr>Caratteristiche ed evoluzione dei rischi sociali</vt:lpstr>
      <vt:lpstr>Caratteristiche ed evoluzione dei rischi sociali</vt:lpstr>
      <vt:lpstr>Caratteristiche ed evoluzione dei rischi sociali</vt:lpstr>
      <vt:lpstr>I rischi di cadere in povertà</vt:lpstr>
      <vt:lpstr>L’integrazione nel mercato del lavoro</vt:lpstr>
      <vt:lpstr>L’accesso alla casa</vt:lpstr>
      <vt:lpstr>L’integrazione  scolastica </vt:lpstr>
      <vt:lpstr>Gli strumenti di policy</vt:lpstr>
      <vt:lpstr>Gli strumenti di policy</vt:lpstr>
      <vt:lpstr>Gli strumenti di policy</vt:lpstr>
      <vt:lpstr>Mercato del lavoro</vt:lpstr>
      <vt:lpstr>Mercato del lavoro</vt:lpstr>
      <vt:lpstr>Istruzione</vt:lpstr>
      <vt:lpstr>Istruzione</vt:lpstr>
      <vt:lpstr>Abitazione</vt:lpstr>
      <vt:lpstr>Abitazione</vt:lpstr>
      <vt:lpstr>Modelli di policy tradizionali</vt:lpstr>
      <vt:lpstr>Modelli di policy tradizionali</vt:lpstr>
      <vt:lpstr>Modelli di policy tradizionali</vt:lpstr>
      <vt:lpstr>Modelli di policy tradizionali</vt:lpstr>
      <vt:lpstr>L’evoluzione dei modelli nel corso del tempo</vt:lpstr>
      <vt:lpstr>L’evoluzione dei modelli nel corso del tempo</vt:lpstr>
      <vt:lpstr>L’evoluzione dei modelli nel corso del tempo</vt:lpstr>
      <vt:lpstr>L’evoluzione dei modelli nel corso del tempo</vt:lpstr>
      <vt:lpstr>L’evoluzione dei modelli nel corso del tempo</vt:lpstr>
      <vt:lpstr>La situazione dei principali paesi europei</vt:lpstr>
      <vt:lpstr>Le conseguenze delle politiche implementate</vt:lpstr>
      <vt:lpstr>Le conseguenze delle politiche implementate</vt:lpstr>
      <vt:lpstr>Le leggi in tema di immigrazione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politiche per gli immigrati</dc:title>
  <dc:creator>Rosemary</dc:creator>
  <cp:lastModifiedBy>SERRA ROSEMARY</cp:lastModifiedBy>
  <cp:revision>29</cp:revision>
  <dcterms:created xsi:type="dcterms:W3CDTF">2020-05-11T06:15:12Z</dcterms:created>
  <dcterms:modified xsi:type="dcterms:W3CDTF">2020-05-14T09:34:32Z</dcterms:modified>
</cp:coreProperties>
</file>