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5" r:id="rId2"/>
    <p:sldMasterId id="2147483698" r:id="rId3"/>
    <p:sldMasterId id="2147483711" r:id="rId4"/>
  </p:sldMasterIdLst>
  <p:notesMasterIdLst>
    <p:notesMasterId r:id="rId39"/>
  </p:notesMasterIdLst>
  <p:sldIdLst>
    <p:sldId id="407" r:id="rId5"/>
    <p:sldId id="444" r:id="rId6"/>
    <p:sldId id="475" r:id="rId7"/>
    <p:sldId id="445" r:id="rId8"/>
    <p:sldId id="259" r:id="rId9"/>
    <p:sldId id="477" r:id="rId10"/>
    <p:sldId id="392" r:id="rId11"/>
    <p:sldId id="446" r:id="rId12"/>
    <p:sldId id="474" r:id="rId13"/>
    <p:sldId id="411" r:id="rId14"/>
    <p:sldId id="397" r:id="rId15"/>
    <p:sldId id="413" r:id="rId16"/>
    <p:sldId id="414" r:id="rId17"/>
    <p:sldId id="415" r:id="rId18"/>
    <p:sldId id="416" r:id="rId19"/>
    <p:sldId id="422" r:id="rId20"/>
    <p:sldId id="409" r:id="rId21"/>
    <p:sldId id="478" r:id="rId22"/>
    <p:sldId id="479" r:id="rId23"/>
    <p:sldId id="480" r:id="rId24"/>
    <p:sldId id="268" r:id="rId25"/>
    <p:sldId id="358" r:id="rId26"/>
    <p:sldId id="272" r:id="rId27"/>
    <p:sldId id="271" r:id="rId28"/>
    <p:sldId id="424" r:id="rId29"/>
    <p:sldId id="274" r:id="rId30"/>
    <p:sldId id="406" r:id="rId31"/>
    <p:sldId id="276" r:id="rId32"/>
    <p:sldId id="426" r:id="rId33"/>
    <p:sldId id="282" r:id="rId34"/>
    <p:sldId id="289" r:id="rId35"/>
    <p:sldId id="290" r:id="rId36"/>
    <p:sldId id="363" r:id="rId37"/>
    <p:sldId id="298" r:id="rId3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78"/>
  </p:normalViewPr>
  <p:slideViewPr>
    <p:cSldViewPr snapToGrid="0" snapToObjects="1">
      <p:cViewPr varScale="1">
        <p:scale>
          <a:sx n="109" d="100"/>
          <a:sy n="109" d="100"/>
        </p:scale>
        <p:origin x="1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1" d="100"/>
        <a:sy n="17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2CFF3-514E-454B-93F2-E48ADE23E687}" type="datetimeFigureOut">
              <a:rPr lang="it-IT" smtClean="0"/>
              <a:t>15/05/20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EB24F-D796-AE41-A0E7-DCBD7869E2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1420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Caratteristiche principali dell’</a:t>
            </a:r>
            <a:r>
              <a:rPr lang="it-IT" b="1" dirty="0"/>
              <a:t>incremento proliferativo </a:t>
            </a:r>
            <a:r>
              <a:rPr lang="it-IT" dirty="0"/>
              <a:t>rilevabile nelle neoplasie</a:t>
            </a:r>
          </a:p>
          <a:p>
            <a:r>
              <a:rPr lang="it-IT" dirty="0"/>
              <a:t>* ritorneremo più avanti su questa caratteristica, importante connotato dei tumori maligni (cancri)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585BF2-0BFD-46B5-A42C-5207CF8950B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709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06FB9-E886-4B44-971F-6C836CEF66E9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27033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97259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244FC-F4D6-4F86-BA73-AF33509F437F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28160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0076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441FC-C64C-4202-B3FC-B7357DC8BBB2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03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38033-4C93-47CC-95EC-1357CD63FA20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583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0902B-3BB0-447D-92B6-1E333E3E39A3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691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51526-D57F-4175-A30E-553DBABEFA65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45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39331-CBA4-4D31-BEDB-B2B18520010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73947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9F2E1-A159-4290-8848-2E1F9B27E85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3315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39C3B-CB91-42A4-90B9-7E1B4F09047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11674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37B72-DE83-4123-B427-AF155E10B64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31886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3A958-198E-48E2-B3C1-23EF4F768DD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46999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EA3C8-3F69-4303-B4DD-358F2FA1635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46162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66753-86D2-472A-8FAC-EDD4AB930D8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79868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D1100-C442-4D61-9D12-32F461013FCD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588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1CFDF-78A5-48A8-A6D0-E9CC5E5C974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00107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D8522-5D86-4F8B-A1F4-EA9066F0397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29965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E285E-8CF5-4500-A3E7-92CBC1B803A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092665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5CD14-16ED-4DA2-9631-0201F91A63F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398371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6E324-676A-4B08-B1F6-D28166A4443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61862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A9B86-2D36-4B4E-9C47-5E9AC31AE96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31310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B23FF-BFAA-4C71-A78C-6B66E75A734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95146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5E42A-D49C-46F7-AF97-057426EFBB3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957692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890A8-2EF9-4943-8222-E8FD26CE89F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10934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A9D88-557D-42C9-A152-A400A639FC8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26255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17622-1DB3-455C-BD20-E10FD7CF35DA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9668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5BD5F-01D9-487E-8EE8-E581F512CF7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175349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EF003-FBD4-4009-8A9D-01ECDA6B563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593444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7B8D5-9B8B-46AB-BEBD-70FA8187E87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419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917A0-91E6-444D-A17D-FE96A16CEE6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265175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18EC6-0448-4268-AB61-3741D08080A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855631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5B3A2-FD9C-45F5-AA20-00C68B07C17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748540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D88BA-E709-439B-972C-8181D23D5C3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01250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512" y="2130519"/>
            <a:ext cx="7772977" cy="14693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023" y="3885640"/>
            <a:ext cx="6401955" cy="1753721"/>
          </a:xfrm>
        </p:spPr>
        <p:txBody>
          <a:bodyPr/>
          <a:lstStyle>
            <a:lvl1pPr marL="0" indent="0" algn="ctr">
              <a:buNone/>
              <a:defRPr/>
            </a:lvl1pPr>
            <a:lvl2pPr marL="410291" indent="0" algn="ctr">
              <a:buNone/>
              <a:defRPr/>
            </a:lvl2pPr>
            <a:lvl3pPr marL="820583" indent="0" algn="ctr">
              <a:buNone/>
              <a:defRPr/>
            </a:lvl3pPr>
            <a:lvl4pPr marL="1230874" indent="0" algn="ctr">
              <a:buNone/>
              <a:defRPr/>
            </a:lvl4pPr>
            <a:lvl5pPr marL="1641165" indent="0" algn="ctr">
              <a:buNone/>
              <a:defRPr/>
            </a:lvl5pPr>
            <a:lvl6pPr marL="2051456" indent="0" algn="ctr">
              <a:buNone/>
              <a:defRPr/>
            </a:lvl6pPr>
            <a:lvl7pPr marL="2461748" indent="0" algn="ctr">
              <a:buNone/>
              <a:defRPr/>
            </a:lvl7pPr>
            <a:lvl8pPr marL="2872039" indent="0" algn="ctr">
              <a:buNone/>
              <a:defRPr/>
            </a:lvl8pPr>
            <a:lvl9pPr marL="328233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9EBC96-2FA9-4AD9-9B35-CBA0C7CCFE8A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1725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96CCA6-4D79-4DF6-B8CA-3A02E21B11A0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2311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35" y="4406713"/>
            <a:ext cx="7771534" cy="136291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035" y="2906526"/>
            <a:ext cx="7771534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10291" indent="0">
              <a:buNone/>
              <a:defRPr sz="1600"/>
            </a:lvl2pPr>
            <a:lvl3pPr marL="820583" indent="0">
              <a:buNone/>
              <a:defRPr sz="1400"/>
            </a:lvl3pPr>
            <a:lvl4pPr marL="1230874" indent="0">
              <a:buNone/>
              <a:defRPr sz="1300"/>
            </a:lvl4pPr>
            <a:lvl5pPr marL="1641165" indent="0">
              <a:buNone/>
              <a:defRPr sz="1300"/>
            </a:lvl5pPr>
            <a:lvl6pPr marL="2051456" indent="0">
              <a:buNone/>
              <a:defRPr sz="1300"/>
            </a:lvl6pPr>
            <a:lvl7pPr marL="2461748" indent="0">
              <a:buNone/>
              <a:defRPr sz="1300"/>
            </a:lvl7pPr>
            <a:lvl8pPr marL="2872039" indent="0">
              <a:buNone/>
              <a:defRPr sz="1300"/>
            </a:lvl8pPr>
            <a:lvl9pPr marL="3282330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D7AD88-CDD4-4E7B-9EA9-C7BD3F25842E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53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20A1B-AA7B-463C-A7F0-17CF57476298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5362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489" y="1599640"/>
            <a:ext cx="4045238" cy="452717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273" y="1599640"/>
            <a:ext cx="4045239" cy="452717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3C8637-FB88-43A6-BF71-3125B03C50AA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6859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89" y="1535206"/>
            <a:ext cx="4039465" cy="64013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291" indent="0">
              <a:buNone/>
              <a:defRPr sz="1800" b="1"/>
            </a:lvl2pPr>
            <a:lvl3pPr marL="820583" indent="0">
              <a:buNone/>
              <a:defRPr sz="1600" b="1"/>
            </a:lvl3pPr>
            <a:lvl4pPr marL="1230874" indent="0">
              <a:buNone/>
              <a:defRPr sz="1400" b="1"/>
            </a:lvl4pPr>
            <a:lvl5pPr marL="1641165" indent="0">
              <a:buNone/>
              <a:defRPr sz="1400" b="1"/>
            </a:lvl5pPr>
            <a:lvl6pPr marL="2051456" indent="0">
              <a:buNone/>
              <a:defRPr sz="1400" b="1"/>
            </a:lvl6pPr>
            <a:lvl7pPr marL="2461748" indent="0">
              <a:buNone/>
              <a:defRPr sz="1400" b="1"/>
            </a:lvl7pPr>
            <a:lvl8pPr marL="2872039" indent="0">
              <a:buNone/>
              <a:defRPr sz="1400" b="1"/>
            </a:lvl8pPr>
            <a:lvl9pPr marL="328233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89" y="2175343"/>
            <a:ext cx="4039465" cy="395147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603" y="1535206"/>
            <a:ext cx="4040909" cy="64013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291" indent="0">
              <a:buNone/>
              <a:defRPr sz="1800" b="1"/>
            </a:lvl2pPr>
            <a:lvl3pPr marL="820583" indent="0">
              <a:buNone/>
              <a:defRPr sz="1600" b="1"/>
            </a:lvl3pPr>
            <a:lvl4pPr marL="1230874" indent="0">
              <a:buNone/>
              <a:defRPr sz="1400" b="1"/>
            </a:lvl4pPr>
            <a:lvl5pPr marL="1641165" indent="0">
              <a:buNone/>
              <a:defRPr sz="1400" b="1"/>
            </a:lvl5pPr>
            <a:lvl6pPr marL="2051456" indent="0">
              <a:buNone/>
              <a:defRPr sz="1400" b="1"/>
            </a:lvl6pPr>
            <a:lvl7pPr marL="2461748" indent="0">
              <a:buNone/>
              <a:defRPr sz="1400" b="1"/>
            </a:lvl7pPr>
            <a:lvl8pPr marL="2872039" indent="0">
              <a:buNone/>
              <a:defRPr sz="1400" b="1"/>
            </a:lvl8pPr>
            <a:lvl9pPr marL="328233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603" y="2175343"/>
            <a:ext cx="4040909" cy="395147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2D5529-4499-45CA-B550-2EA7E12A03C4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037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88586F-297D-4BF0-8287-61D1EC5B9F7D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2281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8FFC3A-F6FB-4776-9395-D98EDB847455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4717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9" y="273144"/>
            <a:ext cx="3007591" cy="116261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62" y="273144"/>
            <a:ext cx="5111750" cy="585367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89" y="1435755"/>
            <a:ext cx="3007591" cy="4691062"/>
          </a:xfrm>
        </p:spPr>
        <p:txBody>
          <a:bodyPr/>
          <a:lstStyle>
            <a:lvl1pPr marL="0" indent="0">
              <a:buNone/>
              <a:defRPr sz="1300"/>
            </a:lvl1pPr>
            <a:lvl2pPr marL="410291" indent="0">
              <a:buNone/>
              <a:defRPr sz="1100"/>
            </a:lvl2pPr>
            <a:lvl3pPr marL="820583" indent="0">
              <a:buNone/>
              <a:defRPr sz="900"/>
            </a:lvl3pPr>
            <a:lvl4pPr marL="1230874" indent="0">
              <a:buNone/>
              <a:defRPr sz="800"/>
            </a:lvl4pPr>
            <a:lvl5pPr marL="1641165" indent="0">
              <a:buNone/>
              <a:defRPr sz="800"/>
            </a:lvl5pPr>
            <a:lvl6pPr marL="2051456" indent="0">
              <a:buNone/>
              <a:defRPr sz="800"/>
            </a:lvl6pPr>
            <a:lvl7pPr marL="2461748" indent="0">
              <a:buNone/>
              <a:defRPr sz="800"/>
            </a:lvl7pPr>
            <a:lvl8pPr marL="2872039" indent="0">
              <a:buNone/>
              <a:defRPr sz="800"/>
            </a:lvl8pPr>
            <a:lvl9pPr marL="328233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B04D7-A7AE-44D1-9094-87AB22B0CD86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7398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32" y="4800321"/>
            <a:ext cx="5486977" cy="56729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32" y="612122"/>
            <a:ext cx="5486977" cy="4115360"/>
          </a:xfrm>
        </p:spPr>
        <p:txBody>
          <a:bodyPr/>
          <a:lstStyle>
            <a:lvl1pPr marL="0" indent="0">
              <a:buNone/>
              <a:defRPr sz="2900"/>
            </a:lvl1pPr>
            <a:lvl2pPr marL="410291" indent="0">
              <a:buNone/>
              <a:defRPr sz="2500"/>
            </a:lvl2pPr>
            <a:lvl3pPr marL="820583" indent="0">
              <a:buNone/>
              <a:defRPr sz="2200"/>
            </a:lvl3pPr>
            <a:lvl4pPr marL="1230874" indent="0">
              <a:buNone/>
              <a:defRPr sz="1800"/>
            </a:lvl4pPr>
            <a:lvl5pPr marL="1641165" indent="0">
              <a:buNone/>
              <a:defRPr sz="1800"/>
            </a:lvl5pPr>
            <a:lvl6pPr marL="2051456" indent="0">
              <a:buNone/>
              <a:defRPr sz="1800"/>
            </a:lvl6pPr>
            <a:lvl7pPr marL="2461748" indent="0">
              <a:buNone/>
              <a:defRPr sz="1800"/>
            </a:lvl7pPr>
            <a:lvl8pPr marL="2872039" indent="0">
              <a:buNone/>
              <a:defRPr sz="1800"/>
            </a:lvl8pPr>
            <a:lvl9pPr marL="3282330" indent="0">
              <a:buNone/>
              <a:defRPr sz="18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32" y="5367618"/>
            <a:ext cx="5486977" cy="804022"/>
          </a:xfrm>
        </p:spPr>
        <p:txBody>
          <a:bodyPr/>
          <a:lstStyle>
            <a:lvl1pPr marL="0" indent="0">
              <a:buNone/>
              <a:defRPr sz="1300"/>
            </a:lvl1pPr>
            <a:lvl2pPr marL="410291" indent="0">
              <a:buNone/>
              <a:defRPr sz="1100"/>
            </a:lvl2pPr>
            <a:lvl3pPr marL="820583" indent="0">
              <a:buNone/>
              <a:defRPr sz="900"/>
            </a:lvl3pPr>
            <a:lvl4pPr marL="1230874" indent="0">
              <a:buNone/>
              <a:defRPr sz="800"/>
            </a:lvl4pPr>
            <a:lvl5pPr marL="1641165" indent="0">
              <a:buNone/>
              <a:defRPr sz="800"/>
            </a:lvl5pPr>
            <a:lvl6pPr marL="2051456" indent="0">
              <a:buNone/>
              <a:defRPr sz="800"/>
            </a:lvl6pPr>
            <a:lvl7pPr marL="2461748" indent="0">
              <a:buNone/>
              <a:defRPr sz="800"/>
            </a:lvl7pPr>
            <a:lvl8pPr marL="2872039" indent="0">
              <a:buNone/>
              <a:defRPr sz="800"/>
            </a:lvl8pPr>
            <a:lvl9pPr marL="328233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028AFD-FA51-456A-B9BD-450C097A99D0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8366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51CD70-5E9D-4BF2-AD0C-2EE3AAA76D1E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4226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977" y="274545"/>
            <a:ext cx="2056535" cy="58522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489" y="274545"/>
            <a:ext cx="6033943" cy="58522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2F4BDA-F818-4DA4-B1AC-ABBB1D93568F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019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C98B7-EED5-4764-9E35-1714873EB8FD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431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A5666-1F7D-42DD-836F-05E5816640BC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460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F21E2-E54F-4162-9A0A-300F6C2E18B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83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AC89C-7E91-44D3-8C9A-FADE4C4CAF20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787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6ACFF-8CB3-4FF0-A305-EE3D5C221E94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382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F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E9BA59-88A9-42BA-A7EF-ECADE74292C1}" type="slidenum">
              <a:rPr lang="it-IT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3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F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E34FF0-9677-4A09-AAE0-B75A8A22A471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6572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F"/>
            </a:gs>
            <a:gs pos="50000">
              <a:srgbClr val="000066"/>
            </a:gs>
            <a:gs pos="100000">
              <a:srgbClr val="00002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BAEF72-1349-45FE-AA88-ABD402707728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104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489" y="274544"/>
            <a:ext cx="822902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489" y="1599640"/>
            <a:ext cx="8229023" cy="452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489" y="6245879"/>
            <a:ext cx="213302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489" y="6245879"/>
            <a:ext cx="289502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489" y="6245879"/>
            <a:ext cx="213302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92BC1B-CE06-43DB-BEAA-1347DD97F38E}" type="slidenum">
              <a:rPr lang="en-US" alt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05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608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460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91460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91460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91460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10291" algn="ctr" defTabSz="914608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820583" algn="ctr" defTabSz="914608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230874" algn="ctr" defTabSz="914608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641165" algn="ctr" defTabSz="914608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3334" indent="-343334" algn="l" defTabSz="914608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29" indent="-284925" algn="l" defTabSz="914608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47" indent="-227940" algn="l" defTabSz="914608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52" indent="-227940" algn="l" defTabSz="914608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5" indent="-227940" algn="l" defTabSz="914608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56602" indent="-205146" algn="l" defTabSz="8205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6893" indent="-205146" algn="l" defTabSz="8205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77185" indent="-205146" algn="l" defTabSz="8205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87476" indent="-205146" algn="l" defTabSz="8205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91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83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65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56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748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39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33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7.wdp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>
          <a:xfrm>
            <a:off x="2267744" y="1988840"/>
            <a:ext cx="4536504" cy="1143000"/>
          </a:xfrm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altLang="it-IT" sz="6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Neoplasia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771800" y="3356992"/>
            <a:ext cx="34932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nuova crescita</a:t>
            </a:r>
          </a:p>
        </p:txBody>
      </p:sp>
    </p:spTree>
    <p:extLst>
      <p:ext uri="{BB962C8B-B14F-4D97-AF65-F5344CB8AC3E}">
        <p14:creationId xmlns:p14="http://schemas.microsoft.com/office/powerpoint/2010/main" val="305574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30845"/>
            <a:ext cx="8229600" cy="777875"/>
          </a:xfrm>
        </p:spPr>
        <p:txBody>
          <a:bodyPr/>
          <a:lstStyle/>
          <a:p>
            <a:r>
              <a:rPr lang="it-IT" altLang="it-IT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Neoplasie: epidemiologia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263" y="1340768"/>
            <a:ext cx="8785225" cy="4320480"/>
          </a:xfrm>
        </p:spPr>
        <p:txBody>
          <a:bodyPr/>
          <a:lstStyle/>
          <a:p>
            <a:pPr algn="just"/>
            <a:r>
              <a:rPr lang="en-GB" altLang="it-IT"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Nell’uomo i tumori più frequenti sono quelli che colpiscono cellule </a:t>
            </a:r>
            <a:r>
              <a:rPr lang="en-GB" altLang="it-IT" sz="3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labili </a:t>
            </a:r>
            <a:r>
              <a:rPr lang="en-GB" altLang="it-IT"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(epiteli, midollo): questi tessuti hanno un’innata capacità replicativa</a:t>
            </a:r>
          </a:p>
          <a:p>
            <a:pPr algn="just"/>
            <a:endParaRPr lang="en-GB" altLang="it-IT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altLang="it-IT"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Cellule che si </a:t>
            </a:r>
            <a:r>
              <a:rPr lang="en-GB" altLang="it-IT" sz="3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replicano</a:t>
            </a:r>
            <a:r>
              <a:rPr lang="en-GB" altLang="it-IT"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sono maggiormente </a:t>
            </a:r>
            <a:r>
              <a:rPr lang="en-GB" altLang="it-IT" sz="3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suscettibili</a:t>
            </a:r>
            <a:r>
              <a:rPr lang="en-GB" altLang="it-IT"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all’azione dei </a:t>
            </a:r>
            <a:r>
              <a:rPr lang="en-GB" altLang="it-IT" sz="3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fattori cancerogeni</a:t>
            </a:r>
            <a:endParaRPr lang="en-GB" altLang="it-IT" sz="18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GB" altLang="it-IT"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it-IT" altLang="it-IT" sz="3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95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o 12"/>
          <p:cNvGrpSpPr/>
          <p:nvPr/>
        </p:nvGrpSpPr>
        <p:grpSpPr>
          <a:xfrm>
            <a:off x="979873" y="318119"/>
            <a:ext cx="7192527" cy="5631161"/>
            <a:chOff x="979873" y="174103"/>
            <a:chExt cx="7192527" cy="5631161"/>
          </a:xfrm>
        </p:grpSpPr>
        <p:pic>
          <p:nvPicPr>
            <p:cNvPr id="32770" name="Picture 2" descr="Immagine correlat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873" y="174103"/>
              <a:ext cx="7192527" cy="5631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e 1"/>
            <p:cNvSpPr/>
            <p:nvPr/>
          </p:nvSpPr>
          <p:spPr bwMode="auto">
            <a:xfrm>
              <a:off x="2420033" y="3645024"/>
              <a:ext cx="936104" cy="576064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8" name="Ovale 7"/>
            <p:cNvSpPr/>
            <p:nvPr/>
          </p:nvSpPr>
          <p:spPr bwMode="auto">
            <a:xfrm>
              <a:off x="2780073" y="4869160"/>
              <a:ext cx="1080120" cy="648072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1" name="CasellaDiTesto 10"/>
          <p:cNvSpPr txBox="1"/>
          <p:nvPr/>
        </p:nvSpPr>
        <p:spPr>
          <a:xfrm>
            <a:off x="251520" y="44624"/>
            <a:ext cx="8784976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 </a:t>
            </a: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compartimenti epiteliali</a:t>
            </a: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(dotti e lobuli ghiandolari) sono quelli maggiormente colpiti nei tumori della mammella, la </a:t>
            </a: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forma di neoplasia più comune </a:t>
            </a: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nelle femmine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27028" y="5775647"/>
            <a:ext cx="9033319" cy="965721"/>
            <a:chOff x="27028" y="5775647"/>
            <a:chExt cx="9033319" cy="965721"/>
          </a:xfrm>
        </p:grpSpPr>
        <p:sp>
          <p:nvSpPr>
            <p:cNvPr id="14" name="CasellaDiTesto 13"/>
            <p:cNvSpPr txBox="1"/>
            <p:nvPr/>
          </p:nvSpPr>
          <p:spPr>
            <a:xfrm>
              <a:off x="27028" y="5775647"/>
              <a:ext cx="6034024" cy="46166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incidenza</a:t>
              </a:r>
              <a:r>
                <a: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(nuovi casi): 30% di tutti i tumori</a:t>
              </a: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4788024" y="6279703"/>
              <a:ext cx="4272323" cy="46166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mortalità</a:t>
              </a:r>
              <a:r>
                <a: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: 15% di tutti i tumori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741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6512" y="1196975"/>
            <a:ext cx="9144000" cy="4708525"/>
          </a:xfrm>
        </p:spPr>
        <p:txBody>
          <a:bodyPr/>
          <a:lstStyle/>
          <a:p>
            <a:pPr algn="just"/>
            <a:r>
              <a:rPr lang="it-IT" altLang="it-IT" sz="3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statistiche sulle morti per cancro indicano che il tasso di mortalità </a:t>
            </a:r>
            <a:r>
              <a:rPr lang="it-IT" altLang="it-IT" sz="3800" u="sng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alcune forme</a:t>
            </a:r>
            <a:r>
              <a:rPr lang="it-IT" altLang="it-IT" sz="3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neoplasia è mutato significativamente nel corso degli  anni</a:t>
            </a:r>
          </a:p>
          <a:p>
            <a:pPr algn="just"/>
            <a:endParaRPr lang="it-IT" altLang="it-IT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altLang="it-IT" sz="3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 sono spiegazioni plausibili 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720725"/>
          </a:xfrm>
          <a:noFill/>
          <a:ln/>
        </p:spPr>
        <p:txBody>
          <a:bodyPr/>
          <a:lstStyle/>
          <a:p>
            <a:r>
              <a:rPr lang="it-IT" altLang="it-IT" sz="4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Neoplasie: epidemiologia</a:t>
            </a:r>
          </a:p>
        </p:txBody>
      </p:sp>
    </p:spTree>
    <p:extLst>
      <p:ext uri="{BB962C8B-B14F-4D97-AF65-F5344CB8AC3E}">
        <p14:creationId xmlns:p14="http://schemas.microsoft.com/office/powerpoint/2010/main" val="2464927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5" name="Text Box 3"/>
          <p:cNvSpPr txBox="1">
            <a:spLocks noChangeArrowheads="1"/>
          </p:cNvSpPr>
          <p:nvPr/>
        </p:nvSpPr>
        <p:spPr bwMode="auto">
          <a:xfrm>
            <a:off x="360363" y="8037"/>
            <a:ext cx="87836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it-IT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Annual Cancer Death Rates Among </a:t>
            </a:r>
            <a:r>
              <a:rPr kumimoji="0" lang="en-GB" altLang="it-IT" sz="2800" b="0" i="0" u="sng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Males</a:t>
            </a:r>
            <a:r>
              <a:rPr kumimoji="0" lang="en-GB" altLang="it-IT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for Selected Cancers, United States, 1930 to 2004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683568" y="908720"/>
            <a:ext cx="7704137" cy="5875338"/>
            <a:chOff x="827088" y="981075"/>
            <a:chExt cx="7704137" cy="5875338"/>
          </a:xfrm>
        </p:grpSpPr>
        <p:pic>
          <p:nvPicPr>
            <p:cNvPr id="2693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088" y="981075"/>
              <a:ext cx="7704137" cy="5875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</a:extLst>
          </p:spPr>
        </p:pic>
        <p:sp>
          <p:nvSpPr>
            <p:cNvPr id="2" name="CasellaDiTesto 1"/>
            <p:cNvSpPr txBox="1"/>
            <p:nvPr/>
          </p:nvSpPr>
          <p:spPr>
            <a:xfrm>
              <a:off x="1547664" y="1052736"/>
              <a:ext cx="76174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6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♂</a:t>
              </a:r>
            </a:p>
          </p:txBody>
        </p:sp>
      </p:grpSp>
      <p:sp>
        <p:nvSpPr>
          <p:cNvPr id="269316" name="Oval 4"/>
          <p:cNvSpPr>
            <a:spLocks noChangeArrowheads="1"/>
          </p:cNvSpPr>
          <p:nvPr/>
        </p:nvSpPr>
        <p:spPr bwMode="auto">
          <a:xfrm>
            <a:off x="6804248" y="3573016"/>
            <a:ext cx="792162" cy="6477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300192" y="3068960"/>
            <a:ext cx="199285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diagnosi precoce </a:t>
            </a: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3923928" y="3933428"/>
            <a:ext cx="1512168" cy="6477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1403648" y="3438292"/>
            <a:ext cx="936104" cy="494764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067944" y="4581128"/>
            <a:ext cx="199285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diagnosi precoce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338268" y="2996952"/>
            <a:ext cx="14335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prevenzione </a:t>
            </a:r>
          </a:p>
        </p:txBody>
      </p:sp>
    </p:spTree>
    <p:extLst>
      <p:ext uri="{BB962C8B-B14F-4D97-AF65-F5344CB8AC3E}">
        <p14:creationId xmlns:p14="http://schemas.microsoft.com/office/powerpoint/2010/main" val="6246413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6" grpId="0" animBg="1"/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642222" y="856545"/>
            <a:ext cx="7777162" cy="5884823"/>
            <a:chOff x="642222" y="973177"/>
            <a:chExt cx="7777162" cy="5884823"/>
          </a:xfrm>
        </p:grpSpPr>
        <p:pic>
          <p:nvPicPr>
            <p:cNvPr id="28057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222" y="1000125"/>
              <a:ext cx="7777162" cy="5857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</a:extLst>
          </p:spPr>
        </p:pic>
        <p:sp>
          <p:nvSpPr>
            <p:cNvPr id="3" name="CasellaDiTesto 2"/>
            <p:cNvSpPr txBox="1"/>
            <p:nvPr/>
          </p:nvSpPr>
          <p:spPr>
            <a:xfrm>
              <a:off x="1187624" y="973177"/>
              <a:ext cx="76174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6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♀</a:t>
              </a:r>
            </a:p>
          </p:txBody>
        </p:sp>
      </p:grpSp>
      <p:sp>
        <p:nvSpPr>
          <p:cNvPr id="280579" name="Text Box 3"/>
          <p:cNvSpPr txBox="1">
            <a:spLocks noChangeArrowheads="1"/>
          </p:cNvSpPr>
          <p:nvPr/>
        </p:nvSpPr>
        <p:spPr bwMode="auto">
          <a:xfrm>
            <a:off x="109538" y="7938"/>
            <a:ext cx="87836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it-IT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Annual Cancer Death Rates Among </a:t>
            </a:r>
            <a:r>
              <a:rPr kumimoji="0" lang="en-GB" altLang="it-IT" sz="2800" b="0" i="0" u="sng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Females </a:t>
            </a:r>
            <a:r>
              <a:rPr kumimoji="0" lang="en-GB" altLang="it-IT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 Selected Cancers, United States, 1930 to 2004</a:t>
            </a:r>
          </a:p>
        </p:txBody>
      </p:sp>
      <p:sp>
        <p:nvSpPr>
          <p:cNvPr id="280581" name="Oval 5"/>
          <p:cNvSpPr>
            <a:spLocks noChangeArrowheads="1"/>
          </p:cNvSpPr>
          <p:nvPr/>
        </p:nvSpPr>
        <p:spPr bwMode="auto">
          <a:xfrm>
            <a:off x="6588125" y="3563724"/>
            <a:ext cx="1655763" cy="513348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94E68280-8FDD-1E4D-AC80-36D005B5EB51}"/>
              </a:ext>
            </a:extLst>
          </p:cNvPr>
          <p:cNvGrpSpPr/>
          <p:nvPr/>
        </p:nvGrpSpPr>
        <p:grpSpPr>
          <a:xfrm>
            <a:off x="3924300" y="3933056"/>
            <a:ext cx="719138" cy="1440358"/>
            <a:chOff x="3924300" y="3933056"/>
            <a:chExt cx="719138" cy="1440358"/>
          </a:xfrm>
        </p:grpSpPr>
        <p:sp>
          <p:nvSpPr>
            <p:cNvPr id="280580" name="Oval 4"/>
            <p:cNvSpPr>
              <a:spLocks noChangeArrowheads="1"/>
            </p:cNvSpPr>
            <p:nvPr/>
          </p:nvSpPr>
          <p:spPr bwMode="auto">
            <a:xfrm>
              <a:off x="3924300" y="4797152"/>
              <a:ext cx="719138" cy="576262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cxnSp>
          <p:nvCxnSpPr>
            <p:cNvPr id="5" name="Connettore 2 4"/>
            <p:cNvCxnSpPr/>
            <p:nvPr/>
          </p:nvCxnSpPr>
          <p:spPr bwMode="auto">
            <a:xfrm>
              <a:off x="4283868" y="3933056"/>
              <a:ext cx="0" cy="86409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" name="CasellaDiTesto 11"/>
          <p:cNvSpPr txBox="1"/>
          <p:nvPr/>
        </p:nvSpPr>
        <p:spPr>
          <a:xfrm>
            <a:off x="6372200" y="2708920"/>
            <a:ext cx="187220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abitudini comportamentali 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948C07C2-E910-1E41-BCC7-F1D17F227677}"/>
              </a:ext>
            </a:extLst>
          </p:cNvPr>
          <p:cNvGrpSpPr/>
          <p:nvPr/>
        </p:nvGrpSpPr>
        <p:grpSpPr>
          <a:xfrm>
            <a:off x="3275855" y="3563724"/>
            <a:ext cx="2376265" cy="1017602"/>
            <a:chOff x="3275855" y="3563724"/>
            <a:chExt cx="2376265" cy="1017602"/>
          </a:xfrm>
        </p:grpSpPr>
        <p:sp>
          <p:nvSpPr>
            <p:cNvPr id="8" name="CasellaDiTesto 7"/>
            <p:cNvSpPr txBox="1"/>
            <p:nvPr/>
          </p:nvSpPr>
          <p:spPr>
            <a:xfrm>
              <a:off x="3275855" y="3563724"/>
              <a:ext cx="199285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diagnosi precoce </a:t>
              </a:r>
            </a:p>
          </p:txBody>
        </p:sp>
        <p:sp>
          <p:nvSpPr>
            <p:cNvPr id="14" name="Oval 4"/>
            <p:cNvSpPr>
              <a:spLocks noChangeArrowheads="1"/>
            </p:cNvSpPr>
            <p:nvPr/>
          </p:nvSpPr>
          <p:spPr bwMode="auto">
            <a:xfrm>
              <a:off x="4932982" y="4077072"/>
              <a:ext cx="719138" cy="504254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cxnSp>
          <p:nvCxnSpPr>
            <p:cNvPr id="15" name="Connettore 2 14"/>
            <p:cNvCxnSpPr/>
            <p:nvPr/>
          </p:nvCxnSpPr>
          <p:spPr bwMode="auto">
            <a:xfrm>
              <a:off x="4355976" y="3943080"/>
              <a:ext cx="602029" cy="42202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7580962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0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2678"/>
            <a:ext cx="8928992" cy="908050"/>
          </a:xfrm>
        </p:spPr>
        <p:txBody>
          <a:bodyPr/>
          <a:lstStyle/>
          <a:p>
            <a:r>
              <a:rPr lang="en-US" altLang="it-IT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George Nicolas Papanicolaou (1883-1962)</a:t>
            </a: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24744"/>
            <a:ext cx="7019925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98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lideplayer.com/4435461/14/images/13/Normal%20&amp;%20Abnormal%20PAP%20Smear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4" y="116632"/>
            <a:ext cx="8905259" cy="667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746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80" name="Rectangle 4"/>
          <p:cNvSpPr>
            <a:spLocks noGrp="1" noChangeArrowheads="1"/>
          </p:cNvSpPr>
          <p:nvPr>
            <p:ph type="title"/>
          </p:nvPr>
        </p:nvSpPr>
        <p:spPr>
          <a:xfrm>
            <a:off x="-36512" y="-27384"/>
            <a:ext cx="9217024" cy="720080"/>
          </a:xfrm>
        </p:spPr>
        <p:txBody>
          <a:bodyPr/>
          <a:lstStyle/>
          <a:p>
            <a:r>
              <a:rPr lang="en-US" altLang="it-IT" sz="3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Quante persone sopravvivono al cancro? </a:t>
            </a:r>
            <a:endParaRPr lang="it-IT" altLang="it-IT" sz="38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4981" name="Text Box 5"/>
          <p:cNvSpPr txBox="1">
            <a:spLocks noChangeArrowheads="1"/>
          </p:cNvSpPr>
          <p:nvPr/>
        </p:nvSpPr>
        <p:spPr bwMode="auto">
          <a:xfrm>
            <a:off x="0" y="836712"/>
            <a:ext cx="9144000" cy="5343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Metà delle persone con una diagnosi di cancro oggi sopravvive alla malattia per </a:t>
            </a:r>
            <a:r>
              <a:rPr kumimoji="0" lang="it-IT" altLang="it-IT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più di 5 anni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Negli ultimi 30 anni, la sopravivenza </a:t>
            </a:r>
            <a:r>
              <a:rPr kumimoji="0" lang="it-IT" altLang="it-IT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10 anni</a:t>
            </a:r>
            <a:r>
              <a:rPr kumimoji="0" lang="it-IT" altLang="it-IT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è raddoppiata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altLang="it-IT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Dal 1989 al 2015 la mortalità per cancro della mammella è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diminuita del 40%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soprattutto grazie alla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diagnosi precoce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altLang="it-IT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Oggi </a:t>
            </a:r>
            <a:r>
              <a:rPr kumimoji="0" lang="it-IT" altLang="it-IT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 bambini su 10</a:t>
            </a:r>
            <a:r>
              <a:rPr kumimoji="0" lang="it-IT" altLang="it-IT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portatori di un cancro sono trattati con successo (negli anni ‘60 erano 2 su10)</a:t>
            </a:r>
          </a:p>
        </p:txBody>
      </p:sp>
    </p:spTree>
    <p:extLst>
      <p:ext uri="{BB962C8B-B14F-4D97-AF65-F5344CB8AC3E}">
        <p14:creationId xmlns:p14="http://schemas.microsoft.com/office/powerpoint/2010/main" val="379304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54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54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54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549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394825" cy="850901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4000">
                <a:solidFill>
                  <a:srgbClr val="FFFF00"/>
                </a:solidFill>
                <a:latin typeface="+mn-lt"/>
              </a:rPr>
              <a:t>Neoplasia: caratteristiche fondamentali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854" y="980728"/>
            <a:ext cx="8352928" cy="5472112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it-IT" altLang="it-IT" sz="4000" dirty="0"/>
              <a:t>Accumulo di </a:t>
            </a:r>
            <a:r>
              <a:rPr lang="it-IT" altLang="it-IT" sz="4000" b="1" dirty="0"/>
              <a:t>mutazioni genetiche</a:t>
            </a:r>
          </a:p>
          <a:p>
            <a:pPr eaLnBrk="1" hangingPunct="1"/>
            <a:endParaRPr lang="it-IT" altLang="it-IT" sz="4000" dirty="0"/>
          </a:p>
          <a:p>
            <a:pPr eaLnBrk="1" hangingPunct="1"/>
            <a:r>
              <a:rPr lang="it-IT" altLang="it-IT" sz="4000" b="1" dirty="0"/>
              <a:t>Variabilità</a:t>
            </a:r>
          </a:p>
          <a:p>
            <a:pPr eaLnBrk="1" hangingPunct="1"/>
            <a:endParaRPr lang="it-IT" altLang="it-IT" sz="4000" dirty="0"/>
          </a:p>
          <a:p>
            <a:pPr eaLnBrk="1" hangingPunct="1"/>
            <a:r>
              <a:rPr lang="it-IT" altLang="it-IT" sz="4000" dirty="0"/>
              <a:t>Cause </a:t>
            </a:r>
            <a:r>
              <a:rPr lang="it-IT" altLang="it-IT" sz="4000" b="1" dirty="0"/>
              <a:t>primarie</a:t>
            </a:r>
            <a:r>
              <a:rPr lang="it-IT" altLang="it-IT" sz="4000" dirty="0"/>
              <a:t> e </a:t>
            </a:r>
            <a:r>
              <a:rPr lang="it-IT" altLang="it-IT" sz="4000" b="1" dirty="0"/>
              <a:t>secondarie</a:t>
            </a:r>
          </a:p>
          <a:p>
            <a:pPr eaLnBrk="1" hangingPunct="1"/>
            <a:endParaRPr lang="it-IT" altLang="it-IT" sz="4000" dirty="0"/>
          </a:p>
          <a:p>
            <a:pPr eaLnBrk="1" hangingPunct="1"/>
            <a:r>
              <a:rPr lang="it-IT" altLang="it-IT" sz="4000" dirty="0"/>
              <a:t>Alterazioni della </a:t>
            </a:r>
            <a:r>
              <a:rPr lang="it-IT" altLang="it-IT" sz="4000" b="1" dirty="0"/>
              <a:t>differenziazione</a:t>
            </a:r>
          </a:p>
          <a:p>
            <a:pPr eaLnBrk="1" hangingPunct="1"/>
            <a:endParaRPr lang="it-IT" altLang="it-IT" sz="4000" dirty="0"/>
          </a:p>
          <a:p>
            <a:pPr eaLnBrk="1" hangingPunct="1"/>
            <a:endParaRPr lang="it-IT" altLang="it-IT" sz="40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628710" y="1983031"/>
            <a:ext cx="3895618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3400">
                <a:solidFill>
                  <a:srgbClr val="000000"/>
                </a:solidFill>
              </a:rPr>
              <a:t>genetica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3400">
                <a:solidFill>
                  <a:srgbClr val="000000"/>
                </a:solidFill>
              </a:rPr>
              <a:t>fenotipica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3400">
                <a:solidFill>
                  <a:srgbClr val="000000"/>
                </a:solidFill>
              </a:rPr>
              <a:t>comportamentale</a:t>
            </a:r>
          </a:p>
        </p:txBody>
      </p:sp>
      <p:sp>
        <p:nvSpPr>
          <p:cNvPr id="3" name="Freccia sinistra 2">
            <a:extLst>
              <a:ext uri="{FF2B5EF4-FFF2-40B4-BE49-F238E27FC236}">
                <a16:creationId xmlns:a16="http://schemas.microsoft.com/office/drawing/2014/main" id="{C517E923-54EE-C64F-8A04-6A0766EBD121}"/>
              </a:ext>
            </a:extLst>
          </p:cNvPr>
          <p:cNvSpPr/>
          <p:nvPr/>
        </p:nvSpPr>
        <p:spPr bwMode="auto">
          <a:xfrm>
            <a:off x="8393724" y="1184031"/>
            <a:ext cx="644768" cy="398585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93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29208" y="-99392"/>
            <a:ext cx="7787208" cy="1143001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3400" dirty="0">
                <a:solidFill>
                  <a:srgbClr val="FFFF00"/>
                </a:solidFill>
                <a:latin typeface="+mn-lt"/>
              </a:rPr>
              <a:t>Caratteristiche delle neoplasie: </a:t>
            </a:r>
            <a:r>
              <a:rPr lang="it-IT" altLang="it-IT" sz="3400" b="1" u="sng" dirty="0">
                <a:solidFill>
                  <a:srgbClr val="FFFF00"/>
                </a:solidFill>
                <a:latin typeface="+mn-lt"/>
              </a:rPr>
              <a:t>accumulo di mutazioni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776"/>
            <a:ext cx="9144000" cy="4680520"/>
          </a:xfrm>
        </p:spPr>
        <p:txBody>
          <a:bodyPr/>
          <a:lstStyle/>
          <a:p>
            <a:pPr algn="just" eaLnBrk="1" hangingPunct="1">
              <a:lnSpc>
                <a:spcPct val="85000"/>
              </a:lnSpc>
            </a:pPr>
            <a:r>
              <a:rPr lang="it-IT" altLang="it-IT" sz="3000" dirty="0">
                <a:solidFill>
                  <a:schemeClr val="bg1"/>
                </a:solidFill>
              </a:rPr>
              <a:t>La malattia neoplastica è una </a:t>
            </a:r>
            <a:r>
              <a:rPr lang="it-IT" altLang="it-IT" sz="3000" b="1" dirty="0">
                <a:solidFill>
                  <a:srgbClr val="FFFF00"/>
                </a:solidFill>
              </a:rPr>
              <a:t>patologia del genoma</a:t>
            </a:r>
          </a:p>
          <a:p>
            <a:pPr algn="just" eaLnBrk="1" hangingPunct="1">
              <a:lnSpc>
                <a:spcPct val="85000"/>
              </a:lnSpc>
            </a:pPr>
            <a:endParaRPr lang="it-IT" altLang="it-IT" sz="1050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85000"/>
              </a:lnSpc>
            </a:pPr>
            <a:r>
              <a:rPr lang="it-IT" altLang="it-IT" sz="3000" dirty="0">
                <a:solidFill>
                  <a:schemeClr val="bg1"/>
                </a:solidFill>
              </a:rPr>
              <a:t>In numerose neoplasie umane sono state evidenziate molteplici mutazioni</a:t>
            </a:r>
          </a:p>
          <a:p>
            <a:pPr algn="just" eaLnBrk="1" hangingPunct="1">
              <a:lnSpc>
                <a:spcPct val="85000"/>
              </a:lnSpc>
            </a:pPr>
            <a:endParaRPr lang="it-IT" altLang="it-IT" sz="1050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85000"/>
              </a:lnSpc>
            </a:pPr>
            <a:r>
              <a:rPr lang="it-IT" altLang="it-IT" sz="3000" dirty="0">
                <a:solidFill>
                  <a:schemeClr val="bg1"/>
                </a:solidFill>
              </a:rPr>
              <a:t>L’</a:t>
            </a:r>
            <a:r>
              <a:rPr lang="it-IT" altLang="it-IT" sz="3000" dirty="0">
                <a:solidFill>
                  <a:srgbClr val="FFFF00"/>
                </a:solidFill>
              </a:rPr>
              <a:t>accumulo di mutazioni</a:t>
            </a:r>
            <a:r>
              <a:rPr lang="it-IT" altLang="it-IT" sz="3000" dirty="0">
                <a:solidFill>
                  <a:schemeClr val="bg1"/>
                </a:solidFill>
              </a:rPr>
              <a:t> è spesso accompagnato dal </a:t>
            </a:r>
            <a:r>
              <a:rPr lang="it-IT" altLang="it-IT" sz="3000" b="1" u="sng" dirty="0">
                <a:solidFill>
                  <a:schemeClr val="bg1"/>
                </a:solidFill>
              </a:rPr>
              <a:t>peggioramento</a:t>
            </a:r>
          </a:p>
          <a:p>
            <a:pPr algn="just" eaLnBrk="1" hangingPunct="1">
              <a:lnSpc>
                <a:spcPct val="85000"/>
              </a:lnSpc>
            </a:pPr>
            <a:endParaRPr lang="it-IT" altLang="it-IT" sz="1050" b="1" u="sng" dirty="0">
              <a:solidFill>
                <a:schemeClr val="bg1"/>
              </a:solidFill>
            </a:endParaRPr>
          </a:p>
          <a:p>
            <a:pPr lvl="1" algn="just" eaLnBrk="1" hangingPunct="1">
              <a:lnSpc>
                <a:spcPct val="85000"/>
              </a:lnSpc>
            </a:pPr>
            <a:r>
              <a:rPr lang="it-IT" altLang="it-IT" dirty="0">
                <a:solidFill>
                  <a:schemeClr val="bg1"/>
                </a:solidFill>
              </a:rPr>
              <a:t>del </a:t>
            </a:r>
            <a:r>
              <a:rPr lang="it-IT" altLang="it-IT" dirty="0">
                <a:solidFill>
                  <a:srgbClr val="FFFF00"/>
                </a:solidFill>
              </a:rPr>
              <a:t>comportamento biologico</a:t>
            </a:r>
            <a:r>
              <a:rPr lang="it-IT" altLang="it-IT" dirty="0">
                <a:solidFill>
                  <a:schemeClr val="bg1"/>
                </a:solidFill>
              </a:rPr>
              <a:t> delle cellule neoplastiche (</a:t>
            </a:r>
            <a:r>
              <a:rPr lang="it-IT" altLang="it-IT" dirty="0">
                <a:solidFill>
                  <a:srgbClr val="FFFF00"/>
                </a:solidFill>
              </a:rPr>
              <a:t>aggressività</a:t>
            </a:r>
            <a:r>
              <a:rPr lang="it-IT" altLang="it-IT" dirty="0">
                <a:solidFill>
                  <a:schemeClr val="bg1"/>
                </a:solidFill>
              </a:rPr>
              <a:t>)</a:t>
            </a:r>
          </a:p>
          <a:p>
            <a:pPr lvl="1" algn="just" eaLnBrk="1" hangingPunct="1">
              <a:lnSpc>
                <a:spcPct val="85000"/>
              </a:lnSpc>
            </a:pPr>
            <a:endParaRPr lang="it-IT" altLang="it-IT" sz="1050" dirty="0">
              <a:solidFill>
                <a:schemeClr val="bg1"/>
              </a:solidFill>
            </a:endParaRPr>
          </a:p>
          <a:p>
            <a:pPr lvl="1" algn="just" eaLnBrk="1" hangingPunct="1">
              <a:lnSpc>
                <a:spcPct val="85000"/>
              </a:lnSpc>
            </a:pPr>
            <a:r>
              <a:rPr lang="it-IT" altLang="it-IT" dirty="0">
                <a:solidFill>
                  <a:schemeClr val="bg1"/>
                </a:solidFill>
              </a:rPr>
              <a:t>delle </a:t>
            </a:r>
            <a:r>
              <a:rPr lang="it-IT" altLang="it-IT" dirty="0">
                <a:solidFill>
                  <a:srgbClr val="FFFF00"/>
                </a:solidFill>
              </a:rPr>
              <a:t>manifestazioni cliniche</a:t>
            </a:r>
            <a:r>
              <a:rPr lang="it-IT" altLang="it-IT" dirty="0">
                <a:solidFill>
                  <a:schemeClr val="bg1"/>
                </a:solidFill>
              </a:rPr>
              <a:t> della malattia</a:t>
            </a:r>
          </a:p>
        </p:txBody>
      </p:sp>
    </p:spTree>
    <p:extLst>
      <p:ext uri="{BB962C8B-B14F-4D97-AF65-F5344CB8AC3E}">
        <p14:creationId xmlns:p14="http://schemas.microsoft.com/office/powerpoint/2010/main" val="1085590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26988"/>
            <a:ext cx="8229600" cy="863601"/>
          </a:xfrm>
        </p:spPr>
        <p:txBody>
          <a:bodyPr/>
          <a:lstStyle/>
          <a:p>
            <a:pPr eaLnBrk="1" hangingPunct="1"/>
            <a:r>
              <a:rPr lang="it-IT" altLang="it-IT">
                <a:solidFill>
                  <a:srgbClr val="FFFF00"/>
                </a:solidFill>
                <a:latin typeface="+mn-lt"/>
              </a:rPr>
              <a:t>Neoplasia: terminologia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712"/>
            <a:ext cx="9144000" cy="561741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it-IT" altLang="it-IT" sz="3400" b="1" u="sng">
                <a:solidFill>
                  <a:schemeClr val="bg1"/>
                </a:solidFill>
              </a:rPr>
              <a:t>Tumore</a:t>
            </a:r>
            <a:r>
              <a:rPr lang="it-IT" altLang="it-IT" sz="3400">
                <a:solidFill>
                  <a:schemeClr val="bg1"/>
                </a:solidFill>
              </a:rPr>
              <a:t>: fa riferimento al </a:t>
            </a:r>
            <a:r>
              <a:rPr lang="it-IT" altLang="it-IT" sz="3400">
                <a:solidFill>
                  <a:srgbClr val="FFFF00"/>
                </a:solidFill>
              </a:rPr>
              <a:t>rigonfiamento</a:t>
            </a:r>
            <a:r>
              <a:rPr lang="it-IT" altLang="it-IT" sz="3400">
                <a:solidFill>
                  <a:schemeClr val="bg1"/>
                </a:solidFill>
              </a:rPr>
              <a:t> determinato dalla crescita della massa neoplastica</a:t>
            </a:r>
          </a:p>
          <a:p>
            <a:pPr algn="just" eaLnBrk="1" hangingPunct="1">
              <a:lnSpc>
                <a:spcPct val="90000"/>
              </a:lnSpc>
            </a:pPr>
            <a:endParaRPr lang="it-IT" altLang="it-IT" sz="1600">
              <a:solidFill>
                <a:schemeClr val="bg1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it-IT" altLang="it-IT" sz="3400" b="1" u="sng">
                <a:solidFill>
                  <a:schemeClr val="bg1"/>
                </a:solidFill>
              </a:rPr>
              <a:t>Cancro</a:t>
            </a:r>
            <a:r>
              <a:rPr lang="it-IT" altLang="it-IT" sz="3400">
                <a:solidFill>
                  <a:schemeClr val="bg1"/>
                </a:solidFill>
              </a:rPr>
              <a:t>: neoplasia di tipo </a:t>
            </a:r>
            <a:r>
              <a:rPr lang="it-IT" altLang="it-IT" sz="3400">
                <a:solidFill>
                  <a:srgbClr val="FFFF00"/>
                </a:solidFill>
              </a:rPr>
              <a:t>maligno</a:t>
            </a:r>
            <a:r>
              <a:rPr lang="it-IT" altLang="it-IT" sz="3400">
                <a:solidFill>
                  <a:schemeClr val="bg1"/>
                </a:solidFill>
              </a:rPr>
              <a:t> particolarmente </a:t>
            </a:r>
            <a:r>
              <a:rPr lang="it-IT" altLang="it-IT" sz="3400">
                <a:solidFill>
                  <a:srgbClr val="FFFF00"/>
                </a:solidFill>
              </a:rPr>
              <a:t>aggressiva</a:t>
            </a:r>
            <a:r>
              <a:rPr lang="it-IT" altLang="it-IT" sz="3400">
                <a:solidFill>
                  <a:schemeClr val="bg1"/>
                </a:solidFill>
              </a:rPr>
              <a:t> nei confronti dell’ospite; i </a:t>
            </a:r>
            <a:r>
              <a:rPr lang="it-IT" altLang="it-IT" sz="3400">
                <a:solidFill>
                  <a:srgbClr val="FFFF00"/>
                </a:solidFill>
              </a:rPr>
              <a:t>cancri</a:t>
            </a:r>
            <a:r>
              <a:rPr lang="it-IT" altLang="it-IT" sz="3400">
                <a:solidFill>
                  <a:schemeClr val="bg1"/>
                </a:solidFill>
              </a:rPr>
              <a:t> sono i tumori </a:t>
            </a:r>
            <a:r>
              <a:rPr lang="it-IT" altLang="it-IT" sz="3400">
                <a:solidFill>
                  <a:srgbClr val="FFFF00"/>
                </a:solidFill>
              </a:rPr>
              <a:t>più studiati</a:t>
            </a:r>
          </a:p>
          <a:p>
            <a:pPr algn="just" eaLnBrk="1" hangingPunct="1">
              <a:lnSpc>
                <a:spcPct val="90000"/>
              </a:lnSpc>
            </a:pPr>
            <a:endParaRPr lang="it-IT" altLang="it-IT" sz="1600">
              <a:solidFill>
                <a:schemeClr val="bg1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it-IT" altLang="it-IT" sz="3400">
                <a:solidFill>
                  <a:schemeClr val="bg1"/>
                </a:solidFill>
              </a:rPr>
              <a:t>Il suffisso </a:t>
            </a:r>
            <a:r>
              <a:rPr lang="it-IT" altLang="it-IT" sz="3400" u="sng">
                <a:solidFill>
                  <a:schemeClr val="bg1"/>
                </a:solidFill>
              </a:rPr>
              <a:t>ONCO</a:t>
            </a:r>
            <a:r>
              <a:rPr lang="it-IT" altLang="it-IT" sz="3400">
                <a:solidFill>
                  <a:schemeClr val="bg1"/>
                </a:solidFill>
              </a:rPr>
              <a:t> (dal greco </a:t>
            </a:r>
            <a:r>
              <a:rPr lang="it-IT" altLang="it-IT" sz="3400" i="1">
                <a:solidFill>
                  <a:schemeClr val="bg1"/>
                </a:solidFill>
              </a:rPr>
              <a:t>òncos</a:t>
            </a:r>
            <a:r>
              <a:rPr lang="it-IT" altLang="it-IT" sz="3400">
                <a:solidFill>
                  <a:schemeClr val="bg1"/>
                </a:solidFill>
              </a:rPr>
              <a:t>, rigonfiamento) compare in molti termini pertinenti allo studio delle neoplasie (oncologia, oncogèni, fattori oncògeni)</a:t>
            </a:r>
          </a:p>
        </p:txBody>
      </p:sp>
    </p:spTree>
    <p:extLst>
      <p:ext uri="{BB962C8B-B14F-4D97-AF65-F5344CB8AC3E}">
        <p14:creationId xmlns:p14="http://schemas.microsoft.com/office/powerpoint/2010/main" val="3044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394825" cy="850901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4000">
                <a:solidFill>
                  <a:srgbClr val="FFFF00"/>
                </a:solidFill>
                <a:latin typeface="+mn-lt"/>
              </a:rPr>
              <a:t>Neoplasia: caratteristiche fondamentali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980728"/>
            <a:ext cx="8352928" cy="5472112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it-IT" altLang="it-IT" sz="4000" dirty="0"/>
              <a:t>Accumulo di </a:t>
            </a:r>
            <a:r>
              <a:rPr lang="it-IT" altLang="it-IT" sz="4000" b="1" dirty="0"/>
              <a:t>mutazioni genetiche</a:t>
            </a:r>
          </a:p>
          <a:p>
            <a:pPr eaLnBrk="1" hangingPunct="1"/>
            <a:endParaRPr lang="it-IT" altLang="it-IT" sz="4000" dirty="0"/>
          </a:p>
          <a:p>
            <a:pPr eaLnBrk="1" hangingPunct="1"/>
            <a:r>
              <a:rPr lang="it-IT" altLang="it-IT" sz="4000" b="1" dirty="0"/>
              <a:t>Variabilità</a:t>
            </a:r>
          </a:p>
          <a:p>
            <a:pPr eaLnBrk="1" hangingPunct="1"/>
            <a:endParaRPr lang="it-IT" altLang="it-IT" sz="4000" dirty="0"/>
          </a:p>
          <a:p>
            <a:pPr eaLnBrk="1" hangingPunct="1"/>
            <a:r>
              <a:rPr lang="it-IT" altLang="it-IT" sz="4000" dirty="0">
                <a:solidFill>
                  <a:srgbClr val="FF0000"/>
                </a:solidFill>
              </a:rPr>
              <a:t>Cause </a:t>
            </a:r>
            <a:r>
              <a:rPr lang="it-IT" altLang="it-IT" sz="4000" b="1" dirty="0">
                <a:solidFill>
                  <a:srgbClr val="FF0000"/>
                </a:solidFill>
              </a:rPr>
              <a:t>primarie</a:t>
            </a:r>
            <a:r>
              <a:rPr lang="it-IT" altLang="it-IT" sz="4000" dirty="0">
                <a:solidFill>
                  <a:srgbClr val="FF0000"/>
                </a:solidFill>
              </a:rPr>
              <a:t> e </a:t>
            </a:r>
            <a:r>
              <a:rPr lang="it-IT" altLang="it-IT" sz="4000" b="1" dirty="0">
                <a:solidFill>
                  <a:srgbClr val="FF0000"/>
                </a:solidFill>
              </a:rPr>
              <a:t>secondarie</a:t>
            </a:r>
          </a:p>
          <a:p>
            <a:pPr eaLnBrk="1" hangingPunct="1"/>
            <a:endParaRPr lang="it-IT" altLang="it-IT" sz="4000" dirty="0"/>
          </a:p>
          <a:p>
            <a:pPr eaLnBrk="1" hangingPunct="1"/>
            <a:r>
              <a:rPr lang="it-IT" altLang="it-IT" sz="4000" dirty="0"/>
              <a:t>Alterazioni della </a:t>
            </a:r>
            <a:r>
              <a:rPr lang="it-IT" altLang="it-IT" sz="4000" b="1" dirty="0"/>
              <a:t>differenziazione</a:t>
            </a:r>
          </a:p>
          <a:p>
            <a:pPr eaLnBrk="1" hangingPunct="1"/>
            <a:endParaRPr lang="it-IT" altLang="it-IT" sz="4000" dirty="0"/>
          </a:p>
          <a:p>
            <a:pPr eaLnBrk="1" hangingPunct="1"/>
            <a:endParaRPr lang="it-IT" altLang="it-IT" sz="40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628710" y="1983031"/>
            <a:ext cx="3895618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3400">
                <a:solidFill>
                  <a:srgbClr val="000000"/>
                </a:solidFill>
              </a:rPr>
              <a:t>genetica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3400">
                <a:solidFill>
                  <a:srgbClr val="000000"/>
                </a:solidFill>
              </a:rPr>
              <a:t>fenotipica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3400">
                <a:solidFill>
                  <a:srgbClr val="000000"/>
                </a:solidFill>
              </a:rPr>
              <a:t>comportamentale</a:t>
            </a:r>
          </a:p>
        </p:txBody>
      </p:sp>
    </p:spTree>
    <p:extLst>
      <p:ext uri="{BB962C8B-B14F-4D97-AF65-F5344CB8AC3E}">
        <p14:creationId xmlns:p14="http://schemas.microsoft.com/office/powerpoint/2010/main" val="638345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1146299" y="980728"/>
            <a:ext cx="3713163" cy="1292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CONOSCENZA DELLE </a:t>
            </a:r>
            <a:r>
              <a:rPr kumimoji="0" lang="it-IT" altLang="it-IT" sz="2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CAUSE</a:t>
            </a:r>
            <a:r>
              <a:rPr kumimoji="0" lang="it-IT" altLang="it-IT" sz="2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DI NEOPLASIA</a:t>
            </a:r>
          </a:p>
        </p:txBody>
      </p:sp>
      <p:sp>
        <p:nvSpPr>
          <p:cNvPr id="19464" name="AutoShape 4"/>
          <p:cNvSpPr>
            <a:spLocks noChangeArrowheads="1"/>
          </p:cNvSpPr>
          <p:nvPr/>
        </p:nvSpPr>
        <p:spPr bwMode="auto">
          <a:xfrm>
            <a:off x="4553074" y="2768600"/>
            <a:ext cx="811213" cy="1092200"/>
          </a:xfrm>
          <a:prstGeom prst="downArrow">
            <a:avLst>
              <a:gd name="adj1" fmla="val 50000"/>
              <a:gd name="adj2" fmla="val 37025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083049" y="4257675"/>
            <a:ext cx="3721100" cy="16922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MESSA A PUNTO DI MISURE DI  </a:t>
            </a:r>
            <a:r>
              <a:rPr kumimoji="0" lang="it-IT" altLang="it-IT" sz="2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PREVENZIONE</a:t>
            </a:r>
            <a:r>
              <a:rPr kumimoji="0" lang="it-IT" altLang="it-IT" sz="2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E </a:t>
            </a:r>
            <a:r>
              <a:rPr kumimoji="0" lang="it-IT" altLang="it-IT" sz="2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PROTEZIONE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932040" y="980728"/>
            <a:ext cx="2520974" cy="49212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PRIMARIE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932040" y="1784747"/>
            <a:ext cx="2520974" cy="492125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SECONDARIE</a:t>
            </a:r>
          </a:p>
        </p:txBody>
      </p:sp>
    </p:spTree>
    <p:extLst>
      <p:ext uri="{BB962C8B-B14F-4D97-AF65-F5344CB8AC3E}">
        <p14:creationId xmlns:p14="http://schemas.microsoft.com/office/powerpoint/2010/main" val="536253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603855" y="764704"/>
            <a:ext cx="3408305" cy="55399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Sostanze chimiche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615525" y="1412776"/>
            <a:ext cx="2082622" cy="55399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Radiazioni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07504" y="1196752"/>
            <a:ext cx="230425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CAUSE PRIMARIE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627784" y="2060848"/>
            <a:ext cx="1160381" cy="55399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Virus 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107504" y="2980109"/>
            <a:ext cx="9001000" cy="3708415"/>
            <a:chOff x="107504" y="2980109"/>
            <a:chExt cx="9001000" cy="3708415"/>
          </a:xfrm>
        </p:grpSpPr>
        <p:sp>
          <p:nvSpPr>
            <p:cNvPr id="9" name="CasellaDiTesto 8"/>
            <p:cNvSpPr txBox="1"/>
            <p:nvPr/>
          </p:nvSpPr>
          <p:spPr>
            <a:xfrm>
              <a:off x="931302" y="2980109"/>
              <a:ext cx="7745154" cy="138499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CAUSE SECONDARIE: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possono facilitare l’azione delle cause primarie o rappresentare un importante fattore di rischio</a:t>
              </a: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107504" y="4437112"/>
              <a:ext cx="3609804" cy="523220"/>
            </a:xfrm>
            <a:prstGeom prst="rect">
              <a:avLst/>
            </a:prstGeom>
            <a:solidFill>
              <a:srgbClr val="0066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Ambiente, stili di vita</a:t>
              </a: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3108265" y="5013176"/>
              <a:ext cx="1960794" cy="523220"/>
            </a:xfrm>
            <a:prstGeom prst="rect">
              <a:avLst/>
            </a:prstGeom>
            <a:solidFill>
              <a:srgbClr val="0066FF"/>
            </a:solidFill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Età, sesso </a:t>
              </a: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4211960" y="5589240"/>
              <a:ext cx="4185761" cy="523220"/>
            </a:xfrm>
            <a:prstGeom prst="rect">
              <a:avLst/>
            </a:prstGeom>
            <a:solidFill>
              <a:srgbClr val="0066FF"/>
            </a:solidFill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Predisposizione genetica</a:t>
              </a: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5381202" y="6165304"/>
              <a:ext cx="3727302" cy="523220"/>
            </a:xfrm>
            <a:prstGeom prst="rect">
              <a:avLst/>
            </a:prstGeom>
            <a:solidFill>
              <a:srgbClr val="0066FF"/>
            </a:solidFill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Lesioni precancerose</a:t>
              </a:r>
            </a:p>
          </p:txBody>
        </p:sp>
      </p:grpSp>
      <p:sp>
        <p:nvSpPr>
          <p:cNvPr id="16" name="CasellaDiTesto 15"/>
          <p:cNvSpPr txBox="1"/>
          <p:nvPr/>
        </p:nvSpPr>
        <p:spPr>
          <a:xfrm>
            <a:off x="683568" y="15588"/>
            <a:ext cx="804258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Eziologia della patologia neoplastica</a:t>
            </a:r>
          </a:p>
        </p:txBody>
      </p:sp>
    </p:spTree>
    <p:extLst>
      <p:ext uri="{BB962C8B-B14F-4D97-AF65-F5344CB8AC3E}">
        <p14:creationId xmlns:p14="http://schemas.microsoft.com/office/powerpoint/2010/main" val="341462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olo 1"/>
          <p:cNvSpPr>
            <a:spLocks noGrp="1"/>
          </p:cNvSpPr>
          <p:nvPr>
            <p:ph type="title"/>
          </p:nvPr>
        </p:nvSpPr>
        <p:spPr>
          <a:xfrm>
            <a:off x="457200" y="201836"/>
            <a:ext cx="8229600" cy="850900"/>
          </a:xfrm>
        </p:spPr>
        <p:txBody>
          <a:bodyPr/>
          <a:lstStyle/>
          <a:p>
            <a:r>
              <a:rPr lang="it-IT" altLang="it-IT" sz="3800">
                <a:solidFill>
                  <a:srgbClr val="FFFF00"/>
                </a:solidFill>
              </a:rPr>
              <a:t>Ambiente e neoplasie</a:t>
            </a:r>
          </a:p>
        </p:txBody>
      </p:sp>
      <p:sp>
        <p:nvSpPr>
          <p:cNvPr id="45059" name="Segnaposto contenuto 2"/>
          <p:cNvSpPr>
            <a:spLocks noGrp="1"/>
          </p:cNvSpPr>
          <p:nvPr>
            <p:ph idx="1"/>
          </p:nvPr>
        </p:nvSpPr>
        <p:spPr>
          <a:xfrm>
            <a:off x="34925" y="1484784"/>
            <a:ext cx="9037638" cy="4392488"/>
          </a:xfrm>
        </p:spPr>
        <p:txBody>
          <a:bodyPr/>
          <a:lstStyle/>
          <a:p>
            <a:pPr algn="just">
              <a:defRPr/>
            </a:pPr>
            <a:r>
              <a:rPr lang="it-IT" altLang="it-IT" sz="2800">
                <a:solidFill>
                  <a:srgbClr val="FFFF00"/>
                </a:solidFill>
              </a:rPr>
              <a:t>Attività lavorativa</a:t>
            </a:r>
            <a:r>
              <a:rPr lang="it-IT" altLang="it-IT" sz="2800">
                <a:solidFill>
                  <a:schemeClr val="bg1"/>
                </a:solidFill>
              </a:rPr>
              <a:t>: esposizione cronica a </a:t>
            </a:r>
            <a:r>
              <a:rPr lang="it-IT" altLang="it-IT" sz="2800" u="sng">
                <a:solidFill>
                  <a:schemeClr val="bg1"/>
                </a:solidFill>
              </a:rPr>
              <a:t>sostanze  chimiche</a:t>
            </a:r>
            <a:r>
              <a:rPr lang="it-IT" altLang="it-IT" sz="2800">
                <a:solidFill>
                  <a:schemeClr val="bg1"/>
                </a:solidFill>
              </a:rPr>
              <a:t> o sorgenti di </a:t>
            </a:r>
            <a:r>
              <a:rPr lang="it-IT" altLang="it-IT" sz="2800" u="sng">
                <a:solidFill>
                  <a:schemeClr val="bg1"/>
                </a:solidFill>
              </a:rPr>
              <a:t>radiazioni</a:t>
            </a:r>
            <a:r>
              <a:rPr lang="it-IT" altLang="it-IT" sz="2800">
                <a:solidFill>
                  <a:schemeClr val="bg1"/>
                </a:solidFill>
              </a:rPr>
              <a:t> con potenziale attività cancerogena [</a:t>
            </a:r>
            <a:r>
              <a:rPr lang="it-IT" altLang="it-IT" sz="2800">
                <a:solidFill>
                  <a:srgbClr val="FFFF00"/>
                </a:solidFill>
              </a:rPr>
              <a:t>prevenzione</a:t>
            </a:r>
            <a:r>
              <a:rPr lang="it-IT" altLang="it-IT" sz="2800">
                <a:solidFill>
                  <a:schemeClr val="bg1"/>
                </a:solidFill>
              </a:rPr>
              <a:t>: rispetto delle misure di sicurezza]</a:t>
            </a:r>
          </a:p>
          <a:p>
            <a:pPr algn="just">
              <a:defRPr/>
            </a:pPr>
            <a:endParaRPr lang="it-IT" altLang="it-IT" sz="1050" u="sng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it-IT" altLang="it-IT" sz="2800">
                <a:solidFill>
                  <a:srgbClr val="FFFF00"/>
                </a:solidFill>
              </a:rPr>
              <a:t>Inquinamento atmosferico</a:t>
            </a:r>
            <a:r>
              <a:rPr lang="it-IT" altLang="it-IT" sz="2800">
                <a:solidFill>
                  <a:schemeClr val="bg1"/>
                </a:solidFill>
              </a:rPr>
              <a:t>: è stata recentemente  dimostrata la correlazione tra incidenza di alcune </a:t>
            </a:r>
            <a:r>
              <a:rPr lang="it-IT" altLang="it-IT" sz="2800" u="sng">
                <a:solidFill>
                  <a:schemeClr val="bg1"/>
                </a:solidFill>
              </a:rPr>
              <a:t>neoplasie polmonari</a:t>
            </a:r>
            <a:r>
              <a:rPr lang="it-IT" altLang="it-IT" sz="2800">
                <a:solidFill>
                  <a:schemeClr val="bg1"/>
                </a:solidFill>
              </a:rPr>
              <a:t> e </a:t>
            </a:r>
            <a:r>
              <a:rPr lang="it-IT" altLang="it-IT" sz="2800" u="sng">
                <a:solidFill>
                  <a:schemeClr val="bg1"/>
                </a:solidFill>
              </a:rPr>
              <a:t>livelli</a:t>
            </a:r>
            <a:r>
              <a:rPr lang="it-IT" altLang="it-IT" sz="2800">
                <a:solidFill>
                  <a:schemeClr val="bg1"/>
                </a:solidFill>
              </a:rPr>
              <a:t> di sostanze </a:t>
            </a:r>
            <a:r>
              <a:rPr lang="it-IT" altLang="it-IT" sz="2800" u="sng">
                <a:solidFill>
                  <a:schemeClr val="bg1"/>
                </a:solidFill>
              </a:rPr>
              <a:t>inquinanti presenti nell’aria respirabile</a:t>
            </a:r>
            <a:r>
              <a:rPr lang="it-IT" altLang="it-IT" sz="2800">
                <a:solidFill>
                  <a:schemeClr val="bg1"/>
                </a:solidFill>
              </a:rPr>
              <a:t>  [</a:t>
            </a:r>
            <a:r>
              <a:rPr lang="it-IT" altLang="it-IT" sz="2800">
                <a:solidFill>
                  <a:srgbClr val="FFFF00"/>
                </a:solidFill>
              </a:rPr>
              <a:t>prevenzione</a:t>
            </a:r>
            <a:r>
              <a:rPr lang="it-IT" altLang="it-IT" sz="2800">
                <a:solidFill>
                  <a:schemeClr val="bg1"/>
                </a:solidFill>
              </a:rPr>
              <a:t>: riduzione delle emissioni nocive]</a:t>
            </a:r>
            <a:endParaRPr lang="it-IT" altLang="it-IT" sz="2000" u="sng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504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36513" y="765175"/>
            <a:ext cx="9217026" cy="5832475"/>
          </a:xfrm>
        </p:spPr>
        <p:txBody>
          <a:bodyPr/>
          <a:lstStyle/>
          <a:p>
            <a:pPr algn="just">
              <a:defRPr/>
            </a:pPr>
            <a:r>
              <a:rPr lang="it-IT" sz="3000">
                <a:solidFill>
                  <a:schemeClr val="bg1"/>
                </a:solidFill>
              </a:rPr>
              <a:t>Alcune abitudini comportamentali </a:t>
            </a:r>
            <a:r>
              <a:rPr lang="it-IT" sz="3000" u="sng">
                <a:solidFill>
                  <a:schemeClr val="bg1"/>
                </a:solidFill>
              </a:rPr>
              <a:t>aumentano il rischio</a:t>
            </a:r>
            <a:r>
              <a:rPr lang="it-IT" sz="3000">
                <a:solidFill>
                  <a:schemeClr val="bg1"/>
                </a:solidFill>
              </a:rPr>
              <a:t> di comparsa di un tumore </a:t>
            </a:r>
            <a:r>
              <a:rPr lang="it-IT" sz="3000">
                <a:solidFill>
                  <a:srgbClr val="FFFF00"/>
                </a:solidFill>
              </a:rPr>
              <a:t>favorendo</a:t>
            </a:r>
            <a:r>
              <a:rPr lang="it-IT" sz="3000">
                <a:solidFill>
                  <a:schemeClr val="bg1"/>
                </a:solidFill>
              </a:rPr>
              <a:t> </a:t>
            </a:r>
            <a:r>
              <a:rPr lang="it-IT" sz="3000">
                <a:solidFill>
                  <a:srgbClr val="FFFF00"/>
                </a:solidFill>
              </a:rPr>
              <a:t>l’esposizione</a:t>
            </a:r>
            <a:r>
              <a:rPr lang="it-IT" sz="3000">
                <a:solidFill>
                  <a:schemeClr val="bg1"/>
                </a:solidFill>
              </a:rPr>
              <a:t> ad agenti coinvolti nella cancerogenesi</a:t>
            </a:r>
          </a:p>
          <a:p>
            <a:pPr marL="457200" lvl="1" indent="0">
              <a:buFontTx/>
              <a:buNone/>
              <a:defRPr/>
            </a:pPr>
            <a:endParaRPr lang="it-IT" sz="1050">
              <a:solidFill>
                <a:schemeClr val="bg1"/>
              </a:solidFill>
            </a:endParaRPr>
          </a:p>
          <a:p>
            <a:pPr marL="442913" lvl="1" algn="just">
              <a:defRPr/>
            </a:pPr>
            <a:r>
              <a:rPr lang="it-IT" sz="2600" b="1">
                <a:solidFill>
                  <a:srgbClr val="FFFF00"/>
                </a:solidFill>
              </a:rPr>
              <a:t>Fumo</a:t>
            </a:r>
            <a:r>
              <a:rPr lang="it-IT" sz="2600">
                <a:solidFill>
                  <a:schemeClr val="bg1"/>
                </a:solidFill>
              </a:rPr>
              <a:t> (libera sostanze con accertata attività cancerogena)</a:t>
            </a:r>
          </a:p>
          <a:p>
            <a:pPr marL="442913" lvl="1" algn="just">
              <a:defRPr/>
            </a:pPr>
            <a:endParaRPr lang="it-IT" sz="1050">
              <a:solidFill>
                <a:schemeClr val="bg1"/>
              </a:solidFill>
            </a:endParaRPr>
          </a:p>
          <a:p>
            <a:pPr marL="442913" lvl="1" algn="just">
              <a:defRPr/>
            </a:pPr>
            <a:r>
              <a:rPr lang="it-IT" sz="2600" b="1">
                <a:solidFill>
                  <a:srgbClr val="FFFF00"/>
                </a:solidFill>
              </a:rPr>
              <a:t>Alcol</a:t>
            </a:r>
            <a:r>
              <a:rPr lang="it-IT" sz="2600">
                <a:solidFill>
                  <a:schemeClr val="bg1"/>
                </a:solidFill>
              </a:rPr>
              <a:t> (genotossicità di derivati dell’etanolo, ridotta  detossificazione dei cancerogeni chimici a livello epatico)</a:t>
            </a:r>
          </a:p>
          <a:p>
            <a:pPr marL="442913" lvl="1" algn="just">
              <a:defRPr/>
            </a:pPr>
            <a:endParaRPr lang="it-IT" sz="1050">
              <a:solidFill>
                <a:schemeClr val="bg1"/>
              </a:solidFill>
            </a:endParaRPr>
          </a:p>
          <a:p>
            <a:pPr marL="442913" lvl="1" algn="just">
              <a:defRPr/>
            </a:pPr>
            <a:r>
              <a:rPr lang="it-IT" sz="2600" b="1">
                <a:solidFill>
                  <a:srgbClr val="FFFF00"/>
                </a:solidFill>
              </a:rPr>
              <a:t>Alimentazione</a:t>
            </a:r>
            <a:r>
              <a:rPr lang="it-IT" sz="2600">
                <a:solidFill>
                  <a:schemeClr val="bg1"/>
                </a:solidFill>
              </a:rPr>
              <a:t> (conservazione e cottura degli alimenti, carenza di fibre, obesità)</a:t>
            </a:r>
          </a:p>
          <a:p>
            <a:pPr marL="442913" lvl="1" algn="just">
              <a:defRPr/>
            </a:pPr>
            <a:endParaRPr lang="it-IT" sz="1050">
              <a:solidFill>
                <a:schemeClr val="bg1"/>
              </a:solidFill>
            </a:endParaRPr>
          </a:p>
          <a:p>
            <a:pPr marL="442913" lvl="1" algn="just">
              <a:defRPr/>
            </a:pPr>
            <a:r>
              <a:rPr lang="it-IT" sz="2600" b="1">
                <a:solidFill>
                  <a:srgbClr val="FFFF00"/>
                </a:solidFill>
              </a:rPr>
              <a:t>Promiscuità sessuale</a:t>
            </a:r>
            <a:r>
              <a:rPr lang="it-IT" sz="2600">
                <a:solidFill>
                  <a:schemeClr val="bg1"/>
                </a:solidFill>
              </a:rPr>
              <a:t> ( </a:t>
            </a:r>
            <a:r>
              <a:rPr lang="it-IT" sz="2600">
                <a:solidFill>
                  <a:schemeClr val="bg1"/>
                </a:solidFill>
                <a:latin typeface="Arial"/>
                <a:cs typeface="Arial"/>
              </a:rPr>
              <a:t>↑</a:t>
            </a:r>
            <a:r>
              <a:rPr lang="it-IT" sz="2600">
                <a:solidFill>
                  <a:schemeClr val="bg1"/>
                </a:solidFill>
              </a:rPr>
              <a:t> infezioni da virus del papilloma, </a:t>
            </a:r>
            <a:r>
              <a:rPr lang="it-IT" sz="2600">
                <a:solidFill>
                  <a:srgbClr val="FFFF00"/>
                </a:solidFill>
              </a:rPr>
              <a:t>HPV</a:t>
            </a:r>
            <a:r>
              <a:rPr lang="it-IT" sz="2600">
                <a:solidFill>
                  <a:schemeClr val="bg1"/>
                </a:solidFill>
              </a:rPr>
              <a:t>, favorisce la comparsa di tumori della cervice uterina)  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719138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>
                <a:solidFill>
                  <a:srgbClr val="FFFF00"/>
                </a:solidFill>
                <a:latin typeface="+mn-lt"/>
              </a:rPr>
              <a:t>Stile di vita e neoplasie</a:t>
            </a:r>
          </a:p>
        </p:txBody>
      </p:sp>
    </p:spTree>
    <p:extLst>
      <p:ext uri="{BB962C8B-B14F-4D97-AF65-F5344CB8AC3E}">
        <p14:creationId xmlns:p14="http://schemas.microsoft.com/office/powerpoint/2010/main" val="132907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306" y="16911"/>
            <a:ext cx="1951182" cy="103582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" name="CasellaDiTesto 1"/>
          <p:cNvSpPr txBox="1"/>
          <p:nvPr/>
        </p:nvSpPr>
        <p:spPr>
          <a:xfrm>
            <a:off x="2555776" y="128826"/>
            <a:ext cx="3720890" cy="707886"/>
          </a:xfrm>
          <a:prstGeom prst="rect">
            <a:avLst/>
          </a:prstGeom>
          <a:solidFill>
            <a:srgbClr val="0066FF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Età e neoplasie</a:t>
            </a:r>
            <a:endParaRPr kumimoji="0" lang="it-IT" sz="4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-36512" y="1124744"/>
            <a:ext cx="9188450" cy="6228000"/>
            <a:chOff x="11088" y="1332000"/>
            <a:chExt cx="9188450" cy="62280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72" b="-11046"/>
            <a:stretch/>
          </p:blipFill>
          <p:spPr bwMode="auto">
            <a:xfrm>
              <a:off x="11088" y="1332000"/>
              <a:ext cx="9188450" cy="622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_x0000_s0"/>
            <p:cNvSpPr txBox="1">
              <a:spLocks noChangeArrowheads="1"/>
            </p:cNvSpPr>
            <p:nvPr/>
          </p:nvSpPr>
          <p:spPr bwMode="auto">
            <a:xfrm>
              <a:off x="2699792" y="2143499"/>
              <a:ext cx="3255820" cy="4214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82048" tIns="41025" rIns="82048" bIns="41025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t-IT" sz="2200" b="1" i="0" u="none" strike="noStrike" kern="1200" cap="none" spc="0" normalizeH="0" baseline="0" noProof="0">
                  <a:ln>
                    <a:noFill/>
                  </a:ln>
                  <a:solidFill>
                    <a:srgbClr val="EC008C"/>
                  </a:solidFill>
                  <a:effectLst/>
                  <a:uLnTx/>
                  <a:uFillTx/>
                  <a:latin typeface="Helvetica" pitchFamily="34" charset="0"/>
                  <a:ea typeface="+mn-ea"/>
                  <a:cs typeface="+mn-cs"/>
                </a:rPr>
                <a:t>All Cancers: 2010-2012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832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171400"/>
            <a:ext cx="8229600" cy="936626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>
                <a:solidFill>
                  <a:srgbClr val="FFFF00"/>
                </a:solidFill>
                <a:latin typeface="+mn-lt"/>
              </a:rPr>
              <a:t>Età e neoplasie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6513" y="692696"/>
            <a:ext cx="9289033" cy="5732462"/>
          </a:xfrm>
        </p:spPr>
        <p:txBody>
          <a:bodyPr/>
          <a:lstStyle/>
          <a:p>
            <a:pPr eaLnBrk="1" hangingPunct="1">
              <a:tabLst>
                <a:tab pos="355600" algn="l"/>
              </a:tabLst>
              <a:defRPr/>
            </a:pPr>
            <a:r>
              <a:rPr lang="it-IT" altLang="it-IT" sz="2900">
                <a:solidFill>
                  <a:schemeClr val="bg1"/>
                </a:solidFill>
              </a:rPr>
              <a:t>Al fenomeno del progressivo incremento con l’età della mortalità per patologie neoplastiche concorrono:</a:t>
            </a:r>
          </a:p>
          <a:p>
            <a:pPr eaLnBrk="1" hangingPunct="1">
              <a:buFontTx/>
              <a:buNone/>
              <a:tabLst>
                <a:tab pos="355600" algn="l"/>
              </a:tabLst>
              <a:defRPr/>
            </a:pPr>
            <a:endParaRPr lang="it-IT" altLang="it-IT" sz="1050">
              <a:solidFill>
                <a:schemeClr val="bg1"/>
              </a:solidFill>
            </a:endParaRPr>
          </a:p>
          <a:p>
            <a:pPr eaLnBrk="1" hangingPunct="1">
              <a:tabLst>
                <a:tab pos="355600" algn="l"/>
              </a:tabLst>
              <a:defRPr/>
            </a:pPr>
            <a:r>
              <a:rPr lang="it-IT" altLang="it-IT" sz="3400" b="1">
                <a:solidFill>
                  <a:srgbClr val="FFFF00"/>
                </a:solidFill>
              </a:rPr>
              <a:t>Senescenza</a:t>
            </a:r>
          </a:p>
          <a:p>
            <a:pPr marL="85725" lvl="1" indent="61913" eaLnBrk="1" hangingPunct="1">
              <a:tabLst>
                <a:tab pos="85725" algn="l"/>
              </a:tabLst>
              <a:defRPr/>
            </a:pPr>
            <a:r>
              <a:rPr lang="it-IT" altLang="it-IT" sz="3000">
                <a:solidFill>
                  <a:schemeClr val="bg1"/>
                </a:solidFill>
              </a:rPr>
              <a:t> Ridotta efficienza del sistema immunitario</a:t>
            </a:r>
          </a:p>
          <a:p>
            <a:pPr marL="85725" lvl="1" indent="61913" eaLnBrk="1" hangingPunct="1">
              <a:tabLst>
                <a:tab pos="85725" algn="l"/>
              </a:tabLst>
              <a:defRPr/>
            </a:pPr>
            <a:r>
              <a:rPr lang="it-IT" altLang="it-IT" sz="3000">
                <a:solidFill>
                  <a:schemeClr val="bg1"/>
                </a:solidFill>
              </a:rPr>
              <a:t> Ridotta capacità di riparazione dei danni al DNA</a:t>
            </a: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r>
              <a:rPr lang="it-IT" altLang="it-IT" sz="3000">
                <a:solidFill>
                  <a:schemeClr val="bg1"/>
                </a:solidFill>
              </a:rPr>
              <a:t> </a:t>
            </a:r>
          </a:p>
          <a:p>
            <a:pPr eaLnBrk="1" hangingPunct="1">
              <a:tabLst>
                <a:tab pos="355600" algn="l"/>
              </a:tabLst>
              <a:defRPr/>
            </a:pPr>
            <a:r>
              <a:rPr lang="it-IT" altLang="it-IT" sz="3400" b="1">
                <a:solidFill>
                  <a:srgbClr val="FFFF00"/>
                </a:solidFill>
              </a:rPr>
              <a:t>Fattori ambientali</a:t>
            </a:r>
            <a:r>
              <a:rPr lang="it-IT" altLang="it-IT" sz="3000">
                <a:solidFill>
                  <a:schemeClr val="bg1"/>
                </a:solidFill>
              </a:rPr>
              <a:t>: aumento del periodo di esposizione ad un potenziale agente cancerogeno</a:t>
            </a:r>
          </a:p>
          <a:p>
            <a:pPr lvl="1" indent="-209550" eaLnBrk="1" hangingPunct="1">
              <a:buFontTx/>
              <a:buNone/>
              <a:tabLst>
                <a:tab pos="355600" algn="l"/>
              </a:tabLst>
              <a:defRPr/>
            </a:pPr>
            <a:endParaRPr lang="it-IT" altLang="it-IT" sz="3000">
              <a:solidFill>
                <a:schemeClr val="bg1"/>
              </a:solidFill>
            </a:endParaRPr>
          </a:p>
        </p:txBody>
      </p:sp>
      <p:sp>
        <p:nvSpPr>
          <p:cNvPr id="2" name="Rettangolo 1"/>
          <p:cNvSpPr/>
          <p:nvPr/>
        </p:nvSpPr>
        <p:spPr bwMode="auto">
          <a:xfrm>
            <a:off x="72008" y="3068960"/>
            <a:ext cx="8604448" cy="504056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1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4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4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45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45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634082"/>
          </a:xfrm>
        </p:spPr>
        <p:txBody>
          <a:bodyPr/>
          <a:lstStyle/>
          <a:p>
            <a:r>
              <a:rPr lang="it-IT" sz="4000">
                <a:solidFill>
                  <a:srgbClr val="FFFF00"/>
                </a:solidFill>
              </a:rPr>
              <a:t>Sesso e neoplasie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8981380" cy="436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827584" y="5445224"/>
            <a:ext cx="3164649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incidenza (nuovi casi)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014232" y="5445224"/>
            <a:ext cx="136608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mortalità</a:t>
            </a:r>
          </a:p>
        </p:txBody>
      </p:sp>
    </p:spTree>
    <p:extLst>
      <p:ext uri="{BB962C8B-B14F-4D97-AF65-F5344CB8AC3E}">
        <p14:creationId xmlns:p14="http://schemas.microsoft.com/office/powerpoint/2010/main" val="12215673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7778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it-IT" sz="3800">
                <a:solidFill>
                  <a:srgbClr val="FFFF00"/>
                </a:solidFill>
                <a:latin typeface="+mn-lt"/>
              </a:rPr>
              <a:t>Predisposizione genetica nelle neoplasie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13" y="1052736"/>
            <a:ext cx="9024937" cy="5040560"/>
          </a:xfrm>
        </p:spPr>
        <p:txBody>
          <a:bodyPr/>
          <a:lstStyle/>
          <a:p>
            <a:pPr marL="444500" indent="-444500" algn="just" eaLnBrk="1" hangingPunct="1">
              <a:lnSpc>
                <a:spcPct val="90000"/>
              </a:lnSpc>
            </a:pPr>
            <a:r>
              <a:rPr lang="en-US" altLang="it-IT">
                <a:solidFill>
                  <a:schemeClr val="bg1"/>
                </a:solidFill>
              </a:rPr>
              <a:t>La comparsa di molti tumori, anche comuni, è influenzata non solo da fattori ambientali ma anche da una certa predisposizione genetica</a:t>
            </a:r>
          </a:p>
          <a:p>
            <a:pPr marL="444500" indent="-444500" algn="just" eaLnBrk="1" hangingPunct="1">
              <a:lnSpc>
                <a:spcPct val="90000"/>
              </a:lnSpc>
            </a:pPr>
            <a:endParaRPr lang="en-US" altLang="it-IT" sz="2000">
              <a:solidFill>
                <a:schemeClr val="bg1"/>
              </a:solidFill>
            </a:endParaRPr>
          </a:p>
          <a:p>
            <a:pPr marL="444500" indent="-444500" algn="just" eaLnBrk="1" hangingPunct="1">
              <a:lnSpc>
                <a:spcPct val="90000"/>
              </a:lnSpc>
            </a:pPr>
            <a:r>
              <a:rPr lang="it-IT" altLang="it-IT">
                <a:solidFill>
                  <a:schemeClr val="bg1"/>
                </a:solidFill>
              </a:rPr>
              <a:t>Sono stati individuati </a:t>
            </a:r>
            <a:r>
              <a:rPr lang="it-IT" altLang="it-IT">
                <a:solidFill>
                  <a:srgbClr val="FFFF00"/>
                </a:solidFill>
              </a:rPr>
              <a:t>fattori genetici di </a:t>
            </a:r>
            <a:r>
              <a:rPr lang="it-IT" altLang="it-IT" b="1" u="sng">
                <a:solidFill>
                  <a:srgbClr val="FFFF00"/>
                </a:solidFill>
              </a:rPr>
              <a:t>rischio</a:t>
            </a:r>
            <a:r>
              <a:rPr lang="it-IT" altLang="it-IT">
                <a:solidFill>
                  <a:schemeClr val="bg1"/>
                </a:solidFill>
              </a:rPr>
              <a:t> in base a dati statistici sulla </a:t>
            </a:r>
            <a:r>
              <a:rPr lang="it-IT" altLang="it-IT" b="1" u="sng">
                <a:solidFill>
                  <a:schemeClr val="bg1"/>
                </a:solidFill>
              </a:rPr>
              <a:t>probabilità</a:t>
            </a:r>
            <a:r>
              <a:rPr lang="it-IT" altLang="it-IT">
                <a:solidFill>
                  <a:schemeClr val="bg1"/>
                </a:solidFill>
              </a:rPr>
              <a:t> che soggetti portatori di determinate mutazioni sviluppino un tumore</a:t>
            </a:r>
          </a:p>
          <a:p>
            <a:pPr marL="444500" indent="-444500" algn="just" eaLnBrk="1" hangingPunct="1">
              <a:lnSpc>
                <a:spcPct val="90000"/>
              </a:lnSpc>
            </a:pPr>
            <a:endParaRPr lang="it-IT" altLang="it-IT" sz="2000">
              <a:solidFill>
                <a:schemeClr val="bg1"/>
              </a:solidFill>
            </a:endParaRPr>
          </a:p>
          <a:p>
            <a:pPr marL="444500" indent="-444500" algn="just" eaLnBrk="1" hangingPunct="1">
              <a:lnSpc>
                <a:spcPct val="90000"/>
              </a:lnSpc>
            </a:pPr>
            <a:r>
              <a:rPr lang="en-US" altLang="it-IT">
                <a:solidFill>
                  <a:schemeClr val="bg1"/>
                </a:solidFill>
              </a:rPr>
              <a:t>Il  </a:t>
            </a:r>
            <a:r>
              <a:rPr lang="en-US" altLang="it-IT">
                <a:solidFill>
                  <a:srgbClr val="FFFF00"/>
                </a:solidFill>
              </a:rPr>
              <a:t>5%-10%</a:t>
            </a:r>
            <a:r>
              <a:rPr lang="en-US" altLang="it-IT">
                <a:solidFill>
                  <a:schemeClr val="bg1"/>
                </a:solidFill>
              </a:rPr>
              <a:t> circa di tutti i tumori umani ha una  riconosciuta una predisposizione genetica</a:t>
            </a:r>
          </a:p>
          <a:p>
            <a:pPr marL="444500" indent="-444500" algn="just" eaLnBrk="1" hangingPunct="1">
              <a:lnSpc>
                <a:spcPct val="90000"/>
              </a:lnSpc>
            </a:pPr>
            <a:endParaRPr lang="en-US" altLang="it-IT">
              <a:solidFill>
                <a:schemeClr val="bg1"/>
              </a:solidFill>
            </a:endParaRPr>
          </a:p>
          <a:p>
            <a:pPr marL="444500" indent="-444500" algn="just" eaLnBrk="1" hangingPunct="1">
              <a:lnSpc>
                <a:spcPct val="90000"/>
              </a:lnSpc>
            </a:pPr>
            <a:endParaRPr lang="en-US" altLang="it-IT">
              <a:solidFill>
                <a:schemeClr val="bg1"/>
              </a:solidFill>
            </a:endParaRPr>
          </a:p>
          <a:p>
            <a:pPr marL="444500" indent="-444500" algn="just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en-US" altLang="it-IT">
              <a:solidFill>
                <a:schemeClr val="bg1"/>
              </a:solidFill>
            </a:endParaRP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en-US" altLang="it-I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43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603855" y="764704"/>
            <a:ext cx="3408305" cy="55399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Sostanze chimiche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615525" y="1412776"/>
            <a:ext cx="2082622" cy="55399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Radiazioni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07504" y="1196752"/>
            <a:ext cx="230425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CAUSE PRIMARIE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626401" y="2041684"/>
            <a:ext cx="1801583" cy="55399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Virus (…)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107504" y="2980109"/>
            <a:ext cx="9001000" cy="3708415"/>
            <a:chOff x="107504" y="2980109"/>
            <a:chExt cx="9001000" cy="3708415"/>
          </a:xfrm>
        </p:grpSpPr>
        <p:sp>
          <p:nvSpPr>
            <p:cNvPr id="9" name="CasellaDiTesto 8"/>
            <p:cNvSpPr txBox="1"/>
            <p:nvPr/>
          </p:nvSpPr>
          <p:spPr>
            <a:xfrm>
              <a:off x="931302" y="2980109"/>
              <a:ext cx="7745154" cy="138499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CAUSE SECONDARIE: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possono facilitare l’azione delle cause primarie o rappresentare un importante fattore di rischio</a:t>
              </a: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107504" y="4437112"/>
              <a:ext cx="3609804" cy="523220"/>
            </a:xfrm>
            <a:prstGeom prst="rect">
              <a:avLst/>
            </a:prstGeom>
            <a:solidFill>
              <a:srgbClr val="0066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Ambiente, stili di vita</a:t>
              </a: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3108265" y="5013176"/>
              <a:ext cx="1960794" cy="523220"/>
            </a:xfrm>
            <a:prstGeom prst="rect">
              <a:avLst/>
            </a:prstGeom>
            <a:solidFill>
              <a:srgbClr val="0066FF"/>
            </a:solidFill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Età, sesso </a:t>
              </a: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4211960" y="5589240"/>
              <a:ext cx="4185761" cy="523220"/>
            </a:xfrm>
            <a:prstGeom prst="rect">
              <a:avLst/>
            </a:prstGeom>
            <a:solidFill>
              <a:srgbClr val="0066FF"/>
            </a:solidFill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Predisposizione genetica</a:t>
              </a: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5381202" y="6165304"/>
              <a:ext cx="3727302" cy="523220"/>
            </a:xfrm>
            <a:prstGeom prst="rect">
              <a:avLst/>
            </a:prstGeom>
            <a:solidFill>
              <a:srgbClr val="0066FF"/>
            </a:solidFill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Lesioni precancerose</a:t>
              </a:r>
            </a:p>
          </p:txBody>
        </p:sp>
      </p:grpSp>
      <p:sp>
        <p:nvSpPr>
          <p:cNvPr id="16" name="CasellaDiTesto 15"/>
          <p:cNvSpPr txBox="1"/>
          <p:nvPr/>
        </p:nvSpPr>
        <p:spPr>
          <a:xfrm>
            <a:off x="683568" y="15588"/>
            <a:ext cx="804258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Eziologia della patologia neoplastica</a:t>
            </a:r>
          </a:p>
        </p:txBody>
      </p:sp>
      <p:sp>
        <p:nvSpPr>
          <p:cNvPr id="2" name="Freccia a destra 1"/>
          <p:cNvSpPr/>
          <p:nvPr/>
        </p:nvSpPr>
        <p:spPr bwMode="auto">
          <a:xfrm>
            <a:off x="4459020" y="6290156"/>
            <a:ext cx="761052" cy="37920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380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1115616" y="4486726"/>
            <a:ext cx="3563796" cy="1534566"/>
            <a:chOff x="5482224" y="3212976"/>
            <a:chExt cx="3563796" cy="1534565"/>
          </a:xfrm>
        </p:grpSpPr>
        <p:grpSp>
          <p:nvGrpSpPr>
            <p:cNvPr id="7" name="Gruppo 6"/>
            <p:cNvGrpSpPr/>
            <p:nvPr/>
          </p:nvGrpSpPr>
          <p:grpSpPr>
            <a:xfrm>
              <a:off x="5482224" y="3284983"/>
              <a:ext cx="3563796" cy="1390550"/>
              <a:chOff x="6084168" y="3284984"/>
              <a:chExt cx="3699938" cy="1390550"/>
            </a:xfrm>
          </p:grpSpPr>
          <p:sp>
            <p:nvSpPr>
              <p:cNvPr id="9" name="CasellaDiTesto 8"/>
              <p:cNvSpPr txBox="1"/>
              <p:nvPr/>
            </p:nvSpPr>
            <p:spPr>
              <a:xfrm>
                <a:off x="6084168" y="3284984"/>
                <a:ext cx="3699938" cy="13849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   segnali proliferativi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   segnali di morte</a:t>
                </a:r>
              </a:p>
            </p:txBody>
          </p:sp>
          <p:sp>
            <p:nvSpPr>
              <p:cNvPr id="10" name="Freccia a destra 9"/>
              <p:cNvSpPr/>
              <p:nvPr/>
            </p:nvSpPr>
            <p:spPr bwMode="auto">
              <a:xfrm rot="16200000">
                <a:off x="6124790" y="3429000"/>
                <a:ext cx="504056" cy="216024"/>
              </a:xfrm>
              <a:prstGeom prst="rightArrow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" name="Freccia a destra 10"/>
              <p:cNvSpPr/>
              <p:nvPr/>
            </p:nvSpPr>
            <p:spPr bwMode="auto">
              <a:xfrm rot="5400000">
                <a:off x="6116539" y="4315494"/>
                <a:ext cx="504056" cy="216024"/>
              </a:xfrm>
              <a:prstGeom prst="rightArrow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8" name="Rettangolo 7"/>
            <p:cNvSpPr/>
            <p:nvPr/>
          </p:nvSpPr>
          <p:spPr bwMode="auto">
            <a:xfrm>
              <a:off x="5580112" y="3212976"/>
              <a:ext cx="3430504" cy="1534565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-396552" y="549200"/>
            <a:ext cx="8229600" cy="791568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>
                <a:solidFill>
                  <a:srgbClr val="FFFF00"/>
                </a:solidFill>
                <a:latin typeface="+mn-lt"/>
              </a:rPr>
              <a:t>Neoplasia </a:t>
            </a:r>
            <a:r>
              <a:rPr lang="it-IT" altLang="it-IT" sz="3600">
                <a:solidFill>
                  <a:srgbClr val="FFFF00"/>
                </a:solidFill>
                <a:latin typeface="+mn-lt"/>
              </a:rPr>
              <a:t>(</a:t>
            </a:r>
            <a:r>
              <a:rPr lang="it-IT" altLang="it-IT" sz="3600" i="1">
                <a:solidFill>
                  <a:srgbClr val="FFFF00"/>
                </a:solidFill>
                <a:latin typeface="+mn-lt"/>
              </a:rPr>
              <a:t>nuova crescita</a:t>
            </a:r>
            <a:r>
              <a:rPr lang="it-IT" altLang="it-IT" sz="3600">
                <a:solidFill>
                  <a:srgbClr val="FFFF00"/>
                </a:solidFill>
                <a:latin typeface="+mn-lt"/>
              </a:rPr>
              <a:t>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9" y="1772818"/>
            <a:ext cx="8964612" cy="2405063"/>
          </a:xfrm>
        </p:spPr>
        <p:txBody>
          <a:bodyPr/>
          <a:lstStyle/>
          <a:p>
            <a:pPr algn="just" eaLnBrk="1" hangingPunct="1"/>
            <a:r>
              <a:rPr lang="it-IT" altLang="it-IT" sz="3000">
                <a:solidFill>
                  <a:schemeClr val="bg1"/>
                </a:solidFill>
              </a:rPr>
              <a:t>La malattia neoplastica è caratterizzata da un’alterazione di quei meccanismi omeostatici che hanno un ruolo rilevante nella </a:t>
            </a:r>
            <a:r>
              <a:rPr lang="it-IT" altLang="it-IT" sz="3000" b="1">
                <a:solidFill>
                  <a:srgbClr val="FFFF00"/>
                </a:solidFill>
              </a:rPr>
              <a:t>regolazione della proliferazione e della differenziazione cellulare</a:t>
            </a:r>
          </a:p>
        </p:txBody>
      </p:sp>
      <p:pic>
        <p:nvPicPr>
          <p:cNvPr id="1026" name="Picture 2" descr="Risultati immagini per tumor cell divid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3"/>
            <a:ext cx="2016224" cy="1488724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932043" y="4455552"/>
            <a:ext cx="3456385" cy="158347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tIns="144000" bIns="144000" rtlCol="0" anchor="ctr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 ritmo replicativo condiziona il grado di 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differenziazione</a:t>
            </a:r>
          </a:p>
        </p:txBody>
      </p:sp>
    </p:spTree>
    <p:extLst>
      <p:ext uri="{BB962C8B-B14F-4D97-AF65-F5344CB8AC3E}">
        <p14:creationId xmlns:p14="http://schemas.microsoft.com/office/powerpoint/2010/main" val="205858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00013"/>
            <a:ext cx="8229600" cy="850901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>
                <a:solidFill>
                  <a:srgbClr val="FFFF00"/>
                </a:solidFill>
                <a:latin typeface="+mn-lt"/>
              </a:rPr>
              <a:t>Lesioni precancerose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692696"/>
            <a:ext cx="8785225" cy="3384375"/>
          </a:xfrm>
        </p:spPr>
        <p:txBody>
          <a:bodyPr/>
          <a:lstStyle/>
          <a:p>
            <a:pPr algn="just" eaLnBrk="1" hangingPunct="1"/>
            <a:r>
              <a:rPr lang="it-IT" altLang="it-IT" sz="3400">
                <a:solidFill>
                  <a:schemeClr val="bg1"/>
                </a:solidFill>
              </a:rPr>
              <a:t>Numerosi tumori maligni prendono origine </a:t>
            </a:r>
            <a:r>
              <a:rPr lang="it-IT" altLang="it-IT" sz="3400" b="1" u="sng">
                <a:solidFill>
                  <a:schemeClr val="bg1"/>
                </a:solidFill>
              </a:rPr>
              <a:t>non</a:t>
            </a:r>
            <a:r>
              <a:rPr lang="it-IT" altLang="it-IT" sz="3400">
                <a:solidFill>
                  <a:schemeClr val="bg1"/>
                </a:solidFill>
              </a:rPr>
              <a:t> da tessuti normali ma da </a:t>
            </a:r>
            <a:r>
              <a:rPr lang="it-IT" altLang="it-IT" sz="3400" b="1" u="sng">
                <a:solidFill>
                  <a:schemeClr val="bg1"/>
                </a:solidFill>
              </a:rPr>
              <a:t>lesioni pre-cancerose</a:t>
            </a:r>
            <a:r>
              <a:rPr lang="it-IT" altLang="it-IT" sz="3400">
                <a:solidFill>
                  <a:schemeClr val="bg1"/>
                </a:solidFill>
              </a:rPr>
              <a:t> identificabili come siti ad </a:t>
            </a:r>
            <a:r>
              <a:rPr lang="it-IT" altLang="it-IT" sz="3400" b="1">
                <a:solidFill>
                  <a:srgbClr val="FFFF00"/>
                </a:solidFill>
              </a:rPr>
              <a:t>elevato tasso di proliferazione</a:t>
            </a:r>
            <a:r>
              <a:rPr lang="it-IT" altLang="it-IT" sz="3400">
                <a:solidFill>
                  <a:srgbClr val="FFFF00"/>
                </a:solidFill>
              </a:rPr>
              <a:t> </a:t>
            </a:r>
            <a:r>
              <a:rPr lang="it-IT" altLang="it-IT" sz="3400">
                <a:solidFill>
                  <a:schemeClr val="bg1"/>
                </a:solidFill>
              </a:rPr>
              <a:t>cellulare in cui aumenta la possibilità di comparsa di nuove mutazioni</a:t>
            </a:r>
          </a:p>
          <a:p>
            <a:pPr algn="just" eaLnBrk="1" hangingPunct="1"/>
            <a:endParaRPr lang="it-IT" altLang="it-IT" sz="3400">
              <a:solidFill>
                <a:schemeClr val="bg1"/>
              </a:solidFill>
            </a:endParaRPr>
          </a:p>
          <a:p>
            <a:pPr algn="just" eaLnBrk="1" hangingPunct="1"/>
            <a:endParaRPr lang="it-IT" altLang="it-IT" sz="3400">
              <a:solidFill>
                <a:schemeClr val="bg1"/>
              </a:solidFill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0" y="4005064"/>
            <a:ext cx="9144000" cy="2653034"/>
            <a:chOff x="0" y="4149080"/>
            <a:chExt cx="9144000" cy="2653034"/>
          </a:xfrm>
        </p:grpSpPr>
        <p:sp>
          <p:nvSpPr>
            <p:cNvPr id="50180" name="Text Box 4"/>
            <p:cNvSpPr txBox="1">
              <a:spLocks noChangeArrowheads="1"/>
            </p:cNvSpPr>
            <p:nvPr/>
          </p:nvSpPr>
          <p:spPr bwMode="auto">
            <a:xfrm>
              <a:off x="0" y="4149080"/>
              <a:ext cx="9144000" cy="26530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it-IT" altLang="it-IT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 </a:t>
              </a:r>
              <a:r>
                <a:rPr kumimoji="0" lang="it-IT" altLang="it-IT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Displasie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it-IT" altLang="it-IT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 </a:t>
              </a:r>
              <a:r>
                <a:rPr kumimoji="0" lang="it-IT" altLang="it-IT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Metaplasie</a:t>
              </a:r>
            </a:p>
            <a:p>
              <a:pPr marL="1349375" marR="0" lvl="0" indent="0" algn="l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it-IT" altLang="it-IT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 Alcuni </a:t>
              </a:r>
              <a:r>
                <a:rPr kumimoji="0" lang="it-IT" altLang="it-IT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tumori benigni</a:t>
              </a:r>
            </a:p>
            <a:p>
              <a:pPr marL="2776538" marR="0" lvl="0" indent="0" algn="l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it-IT" altLang="it-IT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 Lesioni </a:t>
              </a:r>
              <a:r>
                <a:rPr kumimoji="0" lang="it-IT" altLang="it-IT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infiammatorie croniche</a:t>
              </a:r>
            </a:p>
          </p:txBody>
        </p:sp>
        <p:sp>
          <p:nvSpPr>
            <p:cNvPr id="2" name="CasellaDiTesto 1"/>
            <p:cNvSpPr txBox="1"/>
            <p:nvPr/>
          </p:nvSpPr>
          <p:spPr>
            <a:xfrm>
              <a:off x="2627784" y="4365104"/>
              <a:ext cx="4752528" cy="89255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alterazioni della </a:t>
              </a:r>
              <a:r>
                <a:rPr kumimoji="0" lang="it-IT" sz="2600" b="1" i="0" u="sng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proliferazione</a:t>
              </a:r>
              <a:r>
                <a:rPr kumimoji="0" lang="it-IT" sz="2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e della </a:t>
              </a:r>
              <a:r>
                <a:rPr kumimoji="0" lang="it-IT" sz="2600" b="1" i="0" u="sng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differenziazione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326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394825" cy="850901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4000">
                <a:solidFill>
                  <a:srgbClr val="FFFF00"/>
                </a:solidFill>
                <a:latin typeface="+mn-lt"/>
              </a:rPr>
              <a:t>Neoplasia: caratteristiche fondamentali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507412" cy="5472112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it-IT" altLang="it-IT" sz="4000"/>
              <a:t>Accumulo di mutazioni genetiche</a:t>
            </a:r>
          </a:p>
          <a:p>
            <a:pPr eaLnBrk="1" hangingPunct="1"/>
            <a:endParaRPr lang="it-IT" altLang="it-IT" sz="4000"/>
          </a:p>
          <a:p>
            <a:pPr eaLnBrk="1" hangingPunct="1"/>
            <a:r>
              <a:rPr lang="it-IT" altLang="it-IT" sz="4000"/>
              <a:t>Espressione molto variabile </a:t>
            </a:r>
          </a:p>
          <a:p>
            <a:pPr eaLnBrk="1" hangingPunct="1"/>
            <a:endParaRPr lang="it-IT" altLang="it-IT" sz="4000"/>
          </a:p>
          <a:p>
            <a:pPr eaLnBrk="1" hangingPunct="1"/>
            <a:r>
              <a:rPr lang="it-IT" altLang="it-IT" sz="4000"/>
              <a:t>Cause primarie e secondarie</a:t>
            </a:r>
          </a:p>
          <a:p>
            <a:pPr eaLnBrk="1" hangingPunct="1"/>
            <a:endParaRPr lang="it-IT" altLang="it-IT" sz="4000"/>
          </a:p>
          <a:p>
            <a:pPr eaLnBrk="1" hangingPunct="1"/>
            <a:r>
              <a:rPr lang="it-IT" altLang="it-IT" sz="4000" b="1">
                <a:solidFill>
                  <a:srgbClr val="FF0000"/>
                </a:solidFill>
              </a:rPr>
              <a:t>Alterazioni della differenziazione</a:t>
            </a:r>
          </a:p>
          <a:p>
            <a:pPr eaLnBrk="1" hangingPunct="1"/>
            <a:endParaRPr lang="it-IT" altLang="it-IT" sz="4000"/>
          </a:p>
          <a:p>
            <a:pPr eaLnBrk="1" hangingPunct="1"/>
            <a:endParaRPr lang="it-IT" altLang="it-IT" sz="4000"/>
          </a:p>
        </p:txBody>
      </p:sp>
    </p:spTree>
    <p:extLst>
      <p:ext uri="{BB962C8B-B14F-4D97-AF65-F5344CB8AC3E}">
        <p14:creationId xmlns:p14="http://schemas.microsoft.com/office/powerpoint/2010/main" val="24688915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Grp="1" noChangeArrowheads="1"/>
          </p:cNvSpPr>
          <p:nvPr>
            <p:ph type="title"/>
          </p:nvPr>
        </p:nvSpPr>
        <p:spPr>
          <a:xfrm>
            <a:off x="-227013" y="44450"/>
            <a:ext cx="9623426" cy="865188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3600">
                <a:solidFill>
                  <a:srgbClr val="FFFF00"/>
                </a:solidFill>
                <a:latin typeface="+mn-lt"/>
              </a:rPr>
              <a:t>Neoplasie: alterazioni della differenziazione</a:t>
            </a:r>
          </a:p>
        </p:txBody>
      </p:sp>
      <p:sp>
        <p:nvSpPr>
          <p:cNvPr id="62467" name="Line 19"/>
          <p:cNvSpPr>
            <a:spLocks noChangeShapeType="1"/>
          </p:cNvSpPr>
          <p:nvPr/>
        </p:nvSpPr>
        <p:spPr bwMode="auto">
          <a:xfrm>
            <a:off x="2413000" y="2565400"/>
            <a:ext cx="0" cy="5715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62468" name="Line 15"/>
          <p:cNvSpPr>
            <a:spLocks noChangeShapeType="1"/>
          </p:cNvSpPr>
          <p:nvPr/>
        </p:nvSpPr>
        <p:spPr bwMode="auto">
          <a:xfrm>
            <a:off x="2413000" y="4652963"/>
            <a:ext cx="0" cy="5715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5796136" y="4076700"/>
            <a:ext cx="1460500" cy="504825"/>
            <a:chOff x="6084888" y="4076700"/>
            <a:chExt cx="1460500" cy="504825"/>
          </a:xfrm>
        </p:grpSpPr>
        <p:sp>
          <p:nvSpPr>
            <p:cNvPr id="62469" name="Line 17"/>
            <p:cNvSpPr>
              <a:spLocks noChangeShapeType="1"/>
            </p:cNvSpPr>
            <p:nvPr/>
          </p:nvSpPr>
          <p:spPr bwMode="auto">
            <a:xfrm flipH="1">
              <a:off x="6156325" y="4076700"/>
              <a:ext cx="1346200" cy="50482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endParaRPr>
            </a:p>
          </p:txBody>
        </p:sp>
        <p:sp>
          <p:nvSpPr>
            <p:cNvPr id="62470" name="Line 18"/>
            <p:cNvSpPr>
              <a:spLocks noChangeShapeType="1"/>
            </p:cNvSpPr>
            <p:nvPr/>
          </p:nvSpPr>
          <p:spPr bwMode="auto">
            <a:xfrm>
              <a:off x="6084888" y="4094163"/>
              <a:ext cx="1460500" cy="48736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endParaRPr>
            </a:p>
          </p:txBody>
        </p:sp>
      </p:grpSp>
      <p:sp>
        <p:nvSpPr>
          <p:cNvPr id="62471" name="Line 16"/>
          <p:cNvSpPr>
            <a:spLocks noChangeShapeType="1"/>
          </p:cNvSpPr>
          <p:nvPr/>
        </p:nvSpPr>
        <p:spPr bwMode="auto">
          <a:xfrm>
            <a:off x="6516688" y="4652963"/>
            <a:ext cx="0" cy="5715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62472" name="Line 20"/>
          <p:cNvSpPr>
            <a:spLocks noChangeShapeType="1"/>
          </p:cNvSpPr>
          <p:nvPr/>
        </p:nvSpPr>
        <p:spPr bwMode="auto">
          <a:xfrm>
            <a:off x="6445250" y="2565400"/>
            <a:ext cx="0" cy="5715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63497" name="Rectangle 21"/>
          <p:cNvSpPr>
            <a:spLocks noChangeArrowheads="1"/>
          </p:cNvSpPr>
          <p:nvPr/>
        </p:nvSpPr>
        <p:spPr bwMode="auto">
          <a:xfrm>
            <a:off x="1692275" y="1341438"/>
            <a:ext cx="5472113" cy="10763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CELLULE IMMATURE</a:t>
            </a:r>
            <a:endParaRPr kumimoji="0" lang="it-IT" altLang="it-IT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(simil staminali)</a:t>
            </a:r>
          </a:p>
        </p:txBody>
      </p:sp>
      <p:sp>
        <p:nvSpPr>
          <p:cNvPr id="63498" name="Rectangle 23"/>
          <p:cNvSpPr>
            <a:spLocks noChangeArrowheads="1"/>
          </p:cNvSpPr>
          <p:nvPr/>
        </p:nvSpPr>
        <p:spPr bwMode="auto">
          <a:xfrm>
            <a:off x="612775" y="3240256"/>
            <a:ext cx="731963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5715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proliferazione +		  proliferazione</a:t>
            </a:r>
            <a:endParaRPr kumimoji="0" lang="it-IT" altLang="it-IT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3499" name="Rectangle 24"/>
          <p:cNvSpPr>
            <a:spLocks noChangeArrowheads="1"/>
          </p:cNvSpPr>
          <p:nvPr/>
        </p:nvSpPr>
        <p:spPr bwMode="auto">
          <a:xfrm>
            <a:off x="179512" y="4028405"/>
            <a:ext cx="88201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       </a:t>
            </a:r>
            <a:r>
              <a:rPr kumimoji="0" lang="it-IT" altLang="it-IT" sz="3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differenziazione</a:t>
            </a:r>
            <a:r>
              <a:rPr kumimoji="0" lang="it-IT" altLang="it-IT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		   </a:t>
            </a:r>
            <a:r>
              <a:rPr kumimoji="0" lang="it-IT" altLang="it-IT" sz="3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differenziazione</a:t>
            </a:r>
            <a:endParaRPr kumimoji="0" lang="it-IT" altLang="it-IT" sz="3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NEOPLASIA </a:t>
            </a:r>
            <a:r>
              <a:rPr kumimoji="0" lang="it-IT" altLang="it-IT" sz="3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BENIGNA</a:t>
            </a:r>
            <a:r>
              <a:rPr kumimoji="0" lang="it-IT" altLang="it-IT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   NEOPLASIA </a:t>
            </a:r>
            <a:r>
              <a:rPr kumimoji="0" lang="it-IT" altLang="it-IT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MALIGNA</a:t>
            </a:r>
            <a:endParaRPr kumimoji="0" lang="it-IT" altLang="it-IT" sz="3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35496" y="3573016"/>
            <a:ext cx="9073008" cy="304698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Il </a:t>
            </a:r>
            <a:r>
              <a:rPr kumimoji="0" lang="it-IT" altLang="it-IT" sz="32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grado di differenziazione</a:t>
            </a:r>
            <a:r>
              <a:rPr kumimoji="0" lang="it-IT" altLang="it-IT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delle neoplasie è </a:t>
            </a:r>
            <a:r>
              <a:rPr kumimoji="0" lang="it-IT" altLang="it-IT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molto variabile</a:t>
            </a:r>
            <a:r>
              <a:rPr kumimoji="0" lang="it-IT" altLang="it-IT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: ci sono esempi di </a:t>
            </a:r>
            <a:r>
              <a:rPr kumimoji="0" lang="it-IT" altLang="it-IT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tumori benigni </a:t>
            </a:r>
            <a:r>
              <a:rPr kumimoji="0" lang="it-IT" altLang="it-IT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del tutto </a:t>
            </a:r>
            <a:r>
              <a:rPr kumimoji="0" lang="it-IT" altLang="it-IT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simili a iperplasie</a:t>
            </a:r>
            <a:r>
              <a:rPr kumimoji="0" lang="it-IT" altLang="it-IT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e </a:t>
            </a:r>
            <a:r>
              <a:rPr kumimoji="0" lang="it-IT" altLang="it-IT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cancri</a:t>
            </a:r>
            <a:r>
              <a:rPr kumimoji="0" lang="it-IT" altLang="it-IT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popolati da </a:t>
            </a:r>
            <a:r>
              <a:rPr kumimoji="0" lang="it-IT" altLang="it-IT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cellule completamente diverse (anaplastiche) </a:t>
            </a:r>
            <a:r>
              <a:rPr kumimoji="0" lang="it-IT" altLang="it-IT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da quelle del tessuto in cui la neoplasia ha avuto origine</a:t>
            </a:r>
          </a:p>
        </p:txBody>
      </p:sp>
    </p:spTree>
    <p:extLst>
      <p:ext uri="{BB962C8B-B14F-4D97-AF65-F5344CB8AC3E}">
        <p14:creationId xmlns:p14="http://schemas.microsoft.com/office/powerpoint/2010/main" val="230910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isultati immagini per normal smooth muscle histolog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7000"/>
                    </a14:imgEffect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9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1" y="116632"/>
            <a:ext cx="5262297" cy="3938501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ntranet.tdmu.edu.ua/data/kafedra/internal/i_nurse/classes_stud/rn-bsn%20program/full%20time%20study/first%20year/pathological%20anatomy/03_General%20morph.%20%20of%20tumor..files/image014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6000"/>
                    </a14:imgEffect>
                    <a14:imgEffect>
                      <a14:colorTemperature colorTemp="11500"/>
                    </a14:imgEffect>
                    <a14:imgEffect>
                      <a14:saturation sat="82000"/>
                    </a14:imgEffect>
                    <a14:imgEffect>
                      <a14:brightnessContrast bright="5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52936"/>
            <a:ext cx="6048672" cy="396044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44008" y="44624"/>
            <a:ext cx="4392488" cy="1143000"/>
          </a:xfrm>
          <a:solidFill>
            <a:schemeClr val="bg1"/>
          </a:solidFill>
        </p:spPr>
        <p:txBody>
          <a:bodyPr/>
          <a:lstStyle/>
          <a:p>
            <a:r>
              <a:rPr lang="it-IT" sz="3200">
                <a:solidFill>
                  <a:schemeClr val="tx1"/>
                </a:solidFill>
              </a:rPr>
              <a:t>Normal smooth muscle</a:t>
            </a:r>
            <a:br>
              <a:rPr lang="it-IT" sz="3200">
                <a:solidFill>
                  <a:schemeClr val="tx1"/>
                </a:solidFill>
              </a:rPr>
            </a:br>
            <a:r>
              <a:rPr lang="it-IT" sz="3200" i="1">
                <a:solidFill>
                  <a:schemeClr val="tx1"/>
                </a:solidFill>
              </a:rPr>
              <a:t>vs</a:t>
            </a:r>
            <a:r>
              <a:rPr lang="it-IT" sz="3200">
                <a:solidFill>
                  <a:schemeClr val="tx1"/>
                </a:solidFill>
              </a:rPr>
              <a:t> </a:t>
            </a:r>
            <a:r>
              <a:rPr lang="it-IT" sz="3200" b="1">
                <a:solidFill>
                  <a:srgbClr val="FF0000"/>
                </a:solidFill>
              </a:rPr>
              <a:t>benign neoplasm </a:t>
            </a:r>
          </a:p>
        </p:txBody>
      </p:sp>
      <p:sp>
        <p:nvSpPr>
          <p:cNvPr id="3" name="Freccia in giù 2"/>
          <p:cNvSpPr/>
          <p:nvPr/>
        </p:nvSpPr>
        <p:spPr bwMode="auto">
          <a:xfrm>
            <a:off x="7020272" y="1124744"/>
            <a:ext cx="504056" cy="158417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Freccia in giù 5"/>
          <p:cNvSpPr/>
          <p:nvPr/>
        </p:nvSpPr>
        <p:spPr bwMode="auto">
          <a:xfrm rot="5400000">
            <a:off x="4211960" y="116632"/>
            <a:ext cx="387660" cy="531676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6554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 descr="S01871-007-f00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122488"/>
            <a:ext cx="6696075" cy="451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0" name="CasellaDiTesto 1"/>
          <p:cNvSpPr txBox="1">
            <a:spLocks noChangeArrowheads="1"/>
          </p:cNvSpPr>
          <p:nvPr/>
        </p:nvSpPr>
        <p:spPr bwMode="auto">
          <a:xfrm>
            <a:off x="0" y="6351588"/>
            <a:ext cx="9139238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Tumore fortemente </a:t>
            </a: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anaplastico</a:t>
            </a: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del tessuto muscolare scheletrico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5040883" y="188640"/>
            <a:ext cx="4026347" cy="3194565"/>
            <a:chOff x="5040883" y="522467"/>
            <a:chExt cx="4026347" cy="3194565"/>
          </a:xfrm>
        </p:grpSpPr>
        <p:pic>
          <p:nvPicPr>
            <p:cNvPr id="2050" name="Picture 2" descr="https://embryology.med.unsw.edu.au/embryology/images/0/08/Skeletal_muscle_histology_00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522467"/>
              <a:ext cx="3991174" cy="3194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asellaDiTesto 7"/>
            <p:cNvSpPr txBox="1">
              <a:spLocks noChangeArrowheads="1"/>
            </p:cNvSpPr>
            <p:nvPr/>
          </p:nvSpPr>
          <p:spPr bwMode="auto">
            <a:xfrm>
              <a:off x="5040883" y="3270944"/>
              <a:ext cx="4026347" cy="4460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tessuto m. scheletrico normale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719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7789" y="644167"/>
            <a:ext cx="8856984" cy="4431922"/>
          </a:xfrm>
        </p:spPr>
        <p:txBody>
          <a:bodyPr/>
          <a:lstStyle/>
          <a:p>
            <a:pPr algn="just"/>
            <a:r>
              <a:rPr lang="it-IT" sz="3600" dirty="0">
                <a:solidFill>
                  <a:srgbClr val="FFFF00"/>
                </a:solidFill>
              </a:rPr>
              <a:t>Proliferazione</a:t>
            </a:r>
            <a:r>
              <a:rPr lang="it-IT" sz="3600" dirty="0">
                <a:solidFill>
                  <a:schemeClr val="bg1"/>
                </a:solidFill>
              </a:rPr>
              <a:t>: fenomeno legato all’attivazione dei processi di </a:t>
            </a:r>
            <a:r>
              <a:rPr lang="it-IT" sz="3600" dirty="0">
                <a:solidFill>
                  <a:srgbClr val="FFFF00"/>
                </a:solidFill>
              </a:rPr>
              <a:t>duplicazione cellulare</a:t>
            </a:r>
          </a:p>
          <a:p>
            <a:pPr algn="just"/>
            <a:endParaRPr lang="it-IT" sz="1800" dirty="0">
              <a:solidFill>
                <a:schemeClr val="bg1"/>
              </a:solidFill>
            </a:endParaRPr>
          </a:p>
          <a:p>
            <a:pPr algn="just"/>
            <a:r>
              <a:rPr lang="it-IT" sz="3600" dirty="0">
                <a:solidFill>
                  <a:srgbClr val="FFFF00"/>
                </a:solidFill>
              </a:rPr>
              <a:t>Differenziazione</a:t>
            </a:r>
            <a:r>
              <a:rPr lang="it-IT" sz="3600" dirty="0">
                <a:solidFill>
                  <a:schemeClr val="bg1"/>
                </a:solidFill>
              </a:rPr>
              <a:t>:  maturazione di una cellula da una forma primitiva o indifferenziata </a:t>
            </a:r>
            <a:r>
              <a:rPr lang="it-IT" sz="3600" dirty="0">
                <a:solidFill>
                  <a:srgbClr val="FFFF00"/>
                </a:solidFill>
              </a:rPr>
              <a:t>a una forma matura o differenziata, con funzioni specializzate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971600" y="5513892"/>
            <a:ext cx="7128792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Cellule in attiva proliferazione </a:t>
            </a: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non completano</a:t>
            </a: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il programma </a:t>
            </a:r>
            <a:r>
              <a:rPr kumimoji="0" lang="it-IT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differenziativo</a:t>
            </a: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668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13184" y="-100013"/>
            <a:ext cx="8507288" cy="836613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3800">
                <a:solidFill>
                  <a:srgbClr val="FFFF00"/>
                </a:solidFill>
                <a:latin typeface="+mn-lt"/>
              </a:rPr>
              <a:t>Neoplasie: impatto socio-economico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50" y="692696"/>
            <a:ext cx="9144000" cy="3756610"/>
          </a:xfrm>
        </p:spPr>
        <p:txBody>
          <a:bodyPr/>
          <a:lstStyle/>
          <a:p>
            <a:pPr algn="just" eaLnBrk="1" hangingPunct="1"/>
            <a:r>
              <a:rPr lang="it-IT" altLang="it-IT" sz="3000">
                <a:solidFill>
                  <a:schemeClr val="bg1"/>
                </a:solidFill>
              </a:rPr>
              <a:t>La malattia neoplastica rappresenta la </a:t>
            </a:r>
            <a:r>
              <a:rPr lang="it-IT" altLang="it-IT" sz="3000">
                <a:solidFill>
                  <a:srgbClr val="FFFF00"/>
                </a:solidFill>
              </a:rPr>
              <a:t>seconda causa di morte</a:t>
            </a:r>
            <a:r>
              <a:rPr lang="it-IT" altLang="it-IT" sz="3000">
                <a:solidFill>
                  <a:schemeClr val="bg1"/>
                </a:solidFill>
              </a:rPr>
              <a:t> nei paesi industrializzati (dopo le malattie cardiovascolari)</a:t>
            </a:r>
          </a:p>
          <a:p>
            <a:pPr algn="just" eaLnBrk="1" hangingPunct="1"/>
            <a:endParaRPr lang="it-IT" altLang="it-IT" sz="1050">
              <a:solidFill>
                <a:schemeClr val="bg1"/>
              </a:solidFill>
            </a:endParaRPr>
          </a:p>
          <a:p>
            <a:pPr algn="just" eaLnBrk="1" hangingPunct="1"/>
            <a:r>
              <a:rPr lang="it-IT" altLang="it-IT" sz="3000">
                <a:solidFill>
                  <a:schemeClr val="bg1"/>
                </a:solidFill>
              </a:rPr>
              <a:t>Nel loro complesso, i trattamenti terapeutici (analisi cliniche, tempi di ricovero, farmaci, strumentazioni) pesano gravemente sulle spese sanitarie        (2010: </a:t>
            </a:r>
            <a:r>
              <a:rPr lang="it-IT" altLang="it-IT" sz="3000">
                <a:solidFill>
                  <a:srgbClr val="FFFF00"/>
                </a:solidFill>
              </a:rPr>
              <a:t>USA</a:t>
            </a:r>
            <a:r>
              <a:rPr lang="it-IT" altLang="it-IT" sz="3000">
                <a:solidFill>
                  <a:schemeClr val="bg1"/>
                </a:solidFill>
              </a:rPr>
              <a:t> 157 miliardi $, </a:t>
            </a:r>
            <a:r>
              <a:rPr lang="it-IT" altLang="it-IT" sz="3000">
                <a:solidFill>
                  <a:srgbClr val="FFFF00"/>
                </a:solidFill>
              </a:rPr>
              <a:t>Italia</a:t>
            </a:r>
            <a:r>
              <a:rPr lang="it-IT" altLang="it-IT" sz="3000">
                <a:solidFill>
                  <a:schemeClr val="bg1"/>
                </a:solidFill>
              </a:rPr>
              <a:t> 10 miliardi €)</a:t>
            </a:r>
            <a:endParaRPr lang="it-IT" altLang="it-IT" sz="3000" b="1" u="sng">
              <a:solidFill>
                <a:schemeClr val="bg1"/>
              </a:solidFill>
            </a:endParaRPr>
          </a:p>
        </p:txBody>
      </p:sp>
      <p:sp>
        <p:nvSpPr>
          <p:cNvPr id="247812" name="Text Box 4"/>
          <p:cNvSpPr txBox="1">
            <a:spLocks noChangeArrowheads="1"/>
          </p:cNvSpPr>
          <p:nvPr/>
        </p:nvSpPr>
        <p:spPr bwMode="auto">
          <a:xfrm>
            <a:off x="179512" y="4377298"/>
            <a:ext cx="4081946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PREVENZIONE</a:t>
            </a:r>
          </a:p>
        </p:txBody>
      </p:sp>
      <p:sp>
        <p:nvSpPr>
          <p:cNvPr id="247813" name="Text Box 5"/>
          <p:cNvSpPr txBox="1">
            <a:spLocks noChangeArrowheads="1"/>
          </p:cNvSpPr>
          <p:nvPr/>
        </p:nvSpPr>
        <p:spPr bwMode="auto">
          <a:xfrm>
            <a:off x="1835696" y="5157192"/>
            <a:ext cx="5535468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DIAGNOSI PRECOCE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468278" y="5949280"/>
            <a:ext cx="5640225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TERAPIE INNOVATIVE</a:t>
            </a:r>
          </a:p>
        </p:txBody>
      </p:sp>
    </p:spTree>
    <p:extLst>
      <p:ext uri="{BB962C8B-B14F-4D97-AF65-F5344CB8AC3E}">
        <p14:creationId xmlns:p14="http://schemas.microsoft.com/office/powerpoint/2010/main" val="349952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7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2" grpId="0" animBg="1"/>
      <p:bldP spid="24781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4102"/>
            <a:ext cx="8352928" cy="936626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3400" dirty="0">
                <a:solidFill>
                  <a:srgbClr val="FFFF00"/>
                </a:solidFill>
                <a:latin typeface="+mn-lt"/>
              </a:rPr>
              <a:t>Principali caratteristiche della proliferazione neoplastica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1556792"/>
            <a:ext cx="9070975" cy="4608512"/>
          </a:xfrm>
        </p:spPr>
        <p:txBody>
          <a:bodyPr/>
          <a:lstStyle/>
          <a:p>
            <a:pPr marL="539750" lvl="1"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it-IT" altLang="it-IT" sz="3000" dirty="0">
                <a:solidFill>
                  <a:schemeClr val="bg1"/>
                </a:solidFill>
              </a:rPr>
              <a:t> </a:t>
            </a:r>
            <a:r>
              <a:rPr lang="it-IT" altLang="it-IT" sz="3000" dirty="0">
                <a:solidFill>
                  <a:srgbClr val="FFFF00"/>
                </a:solidFill>
              </a:rPr>
              <a:t>autonomia</a:t>
            </a:r>
            <a:r>
              <a:rPr lang="it-IT" altLang="it-IT" sz="3000" dirty="0">
                <a:solidFill>
                  <a:schemeClr val="bg1"/>
                </a:solidFill>
              </a:rPr>
              <a:t>: le cellule tumorali si duplicano anche in assenza di segnali proliferativi (detti fattori di crescita) o li producono autonomamente</a:t>
            </a:r>
          </a:p>
          <a:p>
            <a:pPr marL="539750" lvl="1" algn="just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it-IT" altLang="it-IT" sz="3000" dirty="0">
              <a:solidFill>
                <a:schemeClr val="bg1"/>
              </a:solidFill>
            </a:endParaRPr>
          </a:p>
          <a:p>
            <a:pPr marL="539750" lvl="1"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it-IT" altLang="it-IT" sz="3000" dirty="0">
                <a:solidFill>
                  <a:schemeClr val="bg1"/>
                </a:solidFill>
              </a:rPr>
              <a:t> </a:t>
            </a:r>
            <a:r>
              <a:rPr lang="it-IT" altLang="it-IT" sz="3000" dirty="0" err="1">
                <a:solidFill>
                  <a:srgbClr val="FFFF00"/>
                </a:solidFill>
              </a:rPr>
              <a:t>afinalismo</a:t>
            </a:r>
            <a:r>
              <a:rPr lang="it-IT" altLang="it-IT" sz="3000" dirty="0">
                <a:solidFill>
                  <a:schemeClr val="bg1"/>
                </a:solidFill>
              </a:rPr>
              <a:t>: al contrario delle iperplasie (fisiologiche), la crescita tumorale non ha </a:t>
            </a:r>
            <a:r>
              <a:rPr lang="it-IT" altLang="it-IT" sz="3000" dirty="0">
                <a:solidFill>
                  <a:srgbClr val="FFFF00"/>
                </a:solidFill>
              </a:rPr>
              <a:t>alcun fine utile </a:t>
            </a:r>
            <a:r>
              <a:rPr lang="it-IT" altLang="it-IT" sz="3000" dirty="0">
                <a:solidFill>
                  <a:schemeClr val="bg1"/>
                </a:solidFill>
              </a:rPr>
              <a:t>per l’organismo</a:t>
            </a:r>
          </a:p>
          <a:p>
            <a:pPr marL="539750" lvl="1" algn="just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it-IT" altLang="it-IT" sz="3000" dirty="0">
              <a:solidFill>
                <a:schemeClr val="bg1"/>
              </a:solidFill>
            </a:endParaRPr>
          </a:p>
          <a:p>
            <a:pPr marL="539750" lvl="1"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it-IT" altLang="it-IT" sz="3000" dirty="0">
                <a:solidFill>
                  <a:schemeClr val="bg1"/>
                </a:solidFill>
              </a:rPr>
              <a:t> </a:t>
            </a:r>
            <a:r>
              <a:rPr lang="it-IT" altLang="it-IT" sz="3000" dirty="0">
                <a:solidFill>
                  <a:srgbClr val="FFFF00"/>
                </a:solidFill>
              </a:rPr>
              <a:t>progressività</a:t>
            </a:r>
            <a:r>
              <a:rPr lang="it-IT" altLang="it-IT" sz="3000" dirty="0">
                <a:solidFill>
                  <a:schemeClr val="bg1"/>
                </a:solidFill>
              </a:rPr>
              <a:t>: le cellule tumorali (maligne) duplicandosi diventano sempre più aggressive</a:t>
            </a:r>
          </a:p>
        </p:txBody>
      </p:sp>
    </p:spTree>
    <p:extLst>
      <p:ext uri="{BB962C8B-B14F-4D97-AF65-F5344CB8AC3E}">
        <p14:creationId xmlns:p14="http://schemas.microsoft.com/office/powerpoint/2010/main" val="196740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29208" y="-27383"/>
            <a:ext cx="7787208" cy="720079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3400">
                <a:solidFill>
                  <a:srgbClr val="FFFF00"/>
                </a:solidFill>
                <a:latin typeface="+mn-lt"/>
              </a:rPr>
              <a:t>Caratteristiche delle neoplasie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9144000" cy="4680520"/>
          </a:xfrm>
        </p:spPr>
        <p:txBody>
          <a:bodyPr/>
          <a:lstStyle/>
          <a:p>
            <a:pPr algn="just" eaLnBrk="1" hangingPunct="1">
              <a:lnSpc>
                <a:spcPct val="85000"/>
              </a:lnSpc>
            </a:pPr>
            <a:r>
              <a:rPr lang="it-IT" altLang="it-IT" sz="3000">
                <a:solidFill>
                  <a:schemeClr val="bg1"/>
                </a:solidFill>
              </a:rPr>
              <a:t>La malattia neoplastica è una </a:t>
            </a:r>
            <a:r>
              <a:rPr lang="it-IT" altLang="it-IT" sz="3000" b="1">
                <a:solidFill>
                  <a:srgbClr val="FFFF00"/>
                </a:solidFill>
              </a:rPr>
              <a:t>patologia del genoma</a:t>
            </a:r>
          </a:p>
          <a:p>
            <a:pPr algn="just" eaLnBrk="1" hangingPunct="1">
              <a:lnSpc>
                <a:spcPct val="85000"/>
              </a:lnSpc>
            </a:pPr>
            <a:endParaRPr lang="it-IT" altLang="it-IT" sz="1050">
              <a:solidFill>
                <a:schemeClr val="bg1"/>
              </a:solidFill>
            </a:endParaRPr>
          </a:p>
          <a:p>
            <a:pPr algn="just" eaLnBrk="1" hangingPunct="1">
              <a:lnSpc>
                <a:spcPct val="85000"/>
              </a:lnSpc>
            </a:pPr>
            <a:r>
              <a:rPr lang="it-IT" altLang="it-IT" sz="3000">
                <a:solidFill>
                  <a:schemeClr val="bg1"/>
                </a:solidFill>
              </a:rPr>
              <a:t>In numerose neoplasie umane sono state evidenziate molteplici </a:t>
            </a:r>
            <a:r>
              <a:rPr lang="it-IT" altLang="it-IT" sz="3000">
                <a:solidFill>
                  <a:srgbClr val="FFFF00"/>
                </a:solidFill>
              </a:rPr>
              <a:t>mutazioni (lesioni al DNA)</a:t>
            </a:r>
          </a:p>
          <a:p>
            <a:pPr algn="just" eaLnBrk="1" hangingPunct="1">
              <a:lnSpc>
                <a:spcPct val="85000"/>
              </a:lnSpc>
            </a:pPr>
            <a:endParaRPr lang="it-IT" altLang="it-IT" sz="1050">
              <a:solidFill>
                <a:schemeClr val="bg1"/>
              </a:solidFill>
            </a:endParaRPr>
          </a:p>
          <a:p>
            <a:pPr algn="just" eaLnBrk="1" hangingPunct="1">
              <a:lnSpc>
                <a:spcPct val="85000"/>
              </a:lnSpc>
            </a:pPr>
            <a:r>
              <a:rPr lang="it-IT" altLang="it-IT" sz="3000">
                <a:solidFill>
                  <a:schemeClr val="bg1"/>
                </a:solidFill>
              </a:rPr>
              <a:t>L’</a:t>
            </a:r>
            <a:r>
              <a:rPr lang="it-IT" altLang="it-IT" sz="3000">
                <a:solidFill>
                  <a:srgbClr val="FFFF00"/>
                </a:solidFill>
              </a:rPr>
              <a:t>accumulo di mutazioni</a:t>
            </a:r>
            <a:r>
              <a:rPr lang="it-IT" altLang="it-IT" sz="3000">
                <a:solidFill>
                  <a:schemeClr val="bg1"/>
                </a:solidFill>
              </a:rPr>
              <a:t> è spesso accompagnato dal </a:t>
            </a:r>
            <a:r>
              <a:rPr lang="it-IT" altLang="it-IT" sz="3000" b="1" u="sng">
                <a:solidFill>
                  <a:schemeClr val="bg1"/>
                </a:solidFill>
              </a:rPr>
              <a:t>peggioramento</a:t>
            </a:r>
          </a:p>
          <a:p>
            <a:pPr algn="just" eaLnBrk="1" hangingPunct="1">
              <a:lnSpc>
                <a:spcPct val="85000"/>
              </a:lnSpc>
            </a:pPr>
            <a:endParaRPr lang="it-IT" altLang="it-IT" sz="1050" b="1" u="sng">
              <a:solidFill>
                <a:schemeClr val="bg1"/>
              </a:solidFill>
            </a:endParaRPr>
          </a:p>
          <a:p>
            <a:pPr lvl="1" algn="just" eaLnBrk="1" hangingPunct="1">
              <a:lnSpc>
                <a:spcPct val="85000"/>
              </a:lnSpc>
            </a:pPr>
            <a:r>
              <a:rPr lang="it-IT" altLang="it-IT">
                <a:solidFill>
                  <a:schemeClr val="bg1"/>
                </a:solidFill>
              </a:rPr>
              <a:t>del </a:t>
            </a:r>
            <a:r>
              <a:rPr lang="it-IT" altLang="it-IT">
                <a:solidFill>
                  <a:srgbClr val="FFFF00"/>
                </a:solidFill>
              </a:rPr>
              <a:t>comportamento biologico</a:t>
            </a:r>
            <a:r>
              <a:rPr lang="it-IT" altLang="it-IT">
                <a:solidFill>
                  <a:schemeClr val="bg1"/>
                </a:solidFill>
              </a:rPr>
              <a:t> dei cloni neoplastici (</a:t>
            </a:r>
            <a:r>
              <a:rPr lang="it-IT" altLang="it-IT">
                <a:solidFill>
                  <a:srgbClr val="FFFF00"/>
                </a:solidFill>
              </a:rPr>
              <a:t>aggressività</a:t>
            </a:r>
            <a:r>
              <a:rPr lang="it-IT" altLang="it-IT">
                <a:solidFill>
                  <a:schemeClr val="bg1"/>
                </a:solidFill>
              </a:rPr>
              <a:t>)</a:t>
            </a:r>
          </a:p>
          <a:p>
            <a:pPr lvl="1" algn="just" eaLnBrk="1" hangingPunct="1">
              <a:lnSpc>
                <a:spcPct val="85000"/>
              </a:lnSpc>
            </a:pPr>
            <a:endParaRPr lang="it-IT" altLang="it-IT" sz="1050">
              <a:solidFill>
                <a:schemeClr val="bg1"/>
              </a:solidFill>
            </a:endParaRPr>
          </a:p>
          <a:p>
            <a:pPr lvl="1" algn="just" eaLnBrk="1" hangingPunct="1">
              <a:lnSpc>
                <a:spcPct val="85000"/>
              </a:lnSpc>
            </a:pPr>
            <a:r>
              <a:rPr lang="it-IT" altLang="it-IT">
                <a:solidFill>
                  <a:schemeClr val="bg1"/>
                </a:solidFill>
              </a:rPr>
              <a:t>delle </a:t>
            </a:r>
            <a:r>
              <a:rPr lang="it-IT" altLang="it-IT">
                <a:solidFill>
                  <a:srgbClr val="FFFF00"/>
                </a:solidFill>
              </a:rPr>
              <a:t>manifestazioni cliniche</a:t>
            </a:r>
            <a:r>
              <a:rPr lang="it-IT" altLang="it-IT">
                <a:solidFill>
                  <a:schemeClr val="bg1"/>
                </a:solidFill>
              </a:rPr>
              <a:t> della malattia</a:t>
            </a:r>
          </a:p>
        </p:txBody>
      </p:sp>
      <p:sp>
        <p:nvSpPr>
          <p:cNvPr id="279556" name="Text Box 4"/>
          <p:cNvSpPr txBox="1">
            <a:spLocks noChangeArrowheads="1"/>
          </p:cNvSpPr>
          <p:nvPr/>
        </p:nvSpPr>
        <p:spPr bwMode="auto">
          <a:xfrm>
            <a:off x="107950" y="5693494"/>
            <a:ext cx="8963025" cy="8318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PROGRESSIONE TUMORALE</a:t>
            </a:r>
          </a:p>
        </p:txBody>
      </p:sp>
    </p:spTree>
    <p:extLst>
      <p:ext uri="{BB962C8B-B14F-4D97-AF65-F5344CB8AC3E}">
        <p14:creationId xmlns:p14="http://schemas.microsoft.com/office/powerpoint/2010/main" val="275762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9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5" grpId="0" build="p"/>
      <p:bldP spid="2795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58172"/>
            <a:ext cx="8353425" cy="10810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it-IT" sz="3600">
                <a:solidFill>
                  <a:srgbClr val="FFFF00"/>
                </a:solidFill>
                <a:latin typeface="+mn-lt"/>
              </a:rPr>
              <a:t>Principali categorie di geni coinvolti nella proliferazione neoplastica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925" y="1268760"/>
            <a:ext cx="9074150" cy="3265487"/>
          </a:xfrm>
          <a:solidFill>
            <a:schemeClr val="bg1"/>
          </a:solidFill>
        </p:spPr>
        <p:txBody>
          <a:bodyPr/>
          <a:lstStyle/>
          <a:p>
            <a:pPr algn="just" eaLnBrk="1" hangingPunct="1"/>
            <a:r>
              <a:rPr lang="en-US" altLang="it-IT" sz="3600"/>
              <a:t>Geni</a:t>
            </a:r>
            <a:r>
              <a:rPr lang="en-US" altLang="it-IT" sz="3600">
                <a:solidFill>
                  <a:srgbClr val="FF0000"/>
                </a:solidFill>
              </a:rPr>
              <a:t> </a:t>
            </a:r>
            <a:r>
              <a:rPr lang="en-US" altLang="it-IT" sz="3600" b="1">
                <a:solidFill>
                  <a:srgbClr val="FF0000"/>
                </a:solidFill>
              </a:rPr>
              <a:t>promotori</a:t>
            </a:r>
            <a:r>
              <a:rPr lang="en-US" altLang="it-IT" sz="3600">
                <a:solidFill>
                  <a:srgbClr val="FF0000"/>
                </a:solidFill>
              </a:rPr>
              <a:t> </a:t>
            </a:r>
            <a:r>
              <a:rPr lang="en-US" altLang="it-IT" sz="3600"/>
              <a:t>della proliferazione </a:t>
            </a:r>
          </a:p>
          <a:p>
            <a:pPr algn="just" eaLnBrk="1" hangingPunct="1"/>
            <a:endParaRPr lang="en-US" altLang="it-IT" sz="1200">
              <a:solidFill>
                <a:srgbClr val="FF0000"/>
              </a:solidFill>
            </a:endParaRPr>
          </a:p>
          <a:p>
            <a:pPr algn="just" eaLnBrk="1" hangingPunct="1"/>
            <a:r>
              <a:rPr lang="en-US" altLang="it-IT" sz="3600"/>
              <a:t>Geni</a:t>
            </a:r>
            <a:r>
              <a:rPr lang="en-US" altLang="it-IT" sz="3600">
                <a:solidFill>
                  <a:srgbClr val="FF0000"/>
                </a:solidFill>
              </a:rPr>
              <a:t> </a:t>
            </a:r>
            <a:r>
              <a:rPr lang="en-US" altLang="it-IT" sz="3600" b="1">
                <a:solidFill>
                  <a:srgbClr val="FF0000"/>
                </a:solidFill>
              </a:rPr>
              <a:t>soppressori</a:t>
            </a:r>
            <a:r>
              <a:rPr lang="en-US" altLang="it-IT" sz="3600">
                <a:solidFill>
                  <a:srgbClr val="FF0000"/>
                </a:solidFill>
              </a:rPr>
              <a:t> </a:t>
            </a:r>
            <a:r>
              <a:rPr lang="en-US" altLang="it-IT" sz="3600"/>
              <a:t>della proliferazione</a:t>
            </a:r>
          </a:p>
          <a:p>
            <a:pPr algn="just" eaLnBrk="1" hangingPunct="1"/>
            <a:endParaRPr lang="en-US" altLang="it-IT" sz="1200">
              <a:solidFill>
                <a:srgbClr val="FF0000"/>
              </a:solidFill>
            </a:endParaRPr>
          </a:p>
          <a:p>
            <a:pPr algn="just" eaLnBrk="1" hangingPunct="1"/>
            <a:r>
              <a:rPr lang="en-US" altLang="it-IT" sz="3600"/>
              <a:t>Geni coinvolti nella </a:t>
            </a:r>
            <a:r>
              <a:rPr lang="en-US" altLang="it-IT" sz="3600" b="1">
                <a:solidFill>
                  <a:srgbClr val="FF0000"/>
                </a:solidFill>
              </a:rPr>
              <a:t>riparazione del DNA</a:t>
            </a:r>
          </a:p>
          <a:p>
            <a:pPr algn="just" eaLnBrk="1" hangingPunct="1"/>
            <a:endParaRPr lang="en-US" altLang="it-IT" sz="1200">
              <a:solidFill>
                <a:srgbClr val="FF0000"/>
              </a:solidFill>
            </a:endParaRPr>
          </a:p>
          <a:p>
            <a:pPr algn="just" eaLnBrk="1" hangingPunct="1"/>
            <a:r>
              <a:rPr lang="en-US" altLang="it-IT" sz="3600"/>
              <a:t>Geni che regolano la morte per </a:t>
            </a:r>
            <a:r>
              <a:rPr lang="en-US" altLang="it-IT" sz="3600" b="1">
                <a:solidFill>
                  <a:srgbClr val="FF0000"/>
                </a:solidFill>
              </a:rPr>
              <a:t>apoptosi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07504" y="4607257"/>
            <a:ext cx="89289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 </a:t>
            </a:r>
            <a:r>
              <a:rPr kumimoji="0" lang="it-IT" sz="3200" b="1" i="0" u="sng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forme mutate</a:t>
            </a:r>
            <a:r>
              <a:rPr kumimoji="0" lang="it-IT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 questi geni</a:t>
            </a:r>
            <a:r>
              <a:rPr kumimoji="0" lang="it-IT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che sono preposti normalmente alla regolazione della proliferazione, </a:t>
            </a:r>
            <a:r>
              <a:rPr kumimoji="0" lang="it-IT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sono responsabili dello sviluppo dei tumori</a:t>
            </a:r>
          </a:p>
        </p:txBody>
      </p:sp>
    </p:spTree>
    <p:extLst>
      <p:ext uri="{BB962C8B-B14F-4D97-AF65-F5344CB8AC3E}">
        <p14:creationId xmlns:p14="http://schemas.microsoft.com/office/powerpoint/2010/main" val="30790220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31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>
          <a:xfrm>
            <a:off x="313184" y="836712"/>
            <a:ext cx="8579296" cy="1143000"/>
          </a:xfrm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altLang="it-IT" sz="6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Epidemiologia dei tumori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23529" y="2348880"/>
            <a:ext cx="86409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quali sono i tipi di tumori più frequenti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quali sono i più pericolosi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qual è l’andamento dell’incidenza e della mortalità per determinati tipi di tumori</a:t>
            </a:r>
          </a:p>
        </p:txBody>
      </p:sp>
    </p:spTree>
    <p:extLst>
      <p:ext uri="{BB962C8B-B14F-4D97-AF65-F5344CB8AC3E}">
        <p14:creationId xmlns:p14="http://schemas.microsoft.com/office/powerpoint/2010/main" val="234245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Struttura predefinita">
  <a:themeElements>
    <a:clrScheme name="3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1281</Words>
  <Application>Microsoft Macintosh PowerPoint</Application>
  <PresentationFormat>Presentazione su schermo (4:3)</PresentationFormat>
  <Paragraphs>212</Paragraphs>
  <Slides>34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34</vt:i4>
      </vt:variant>
    </vt:vector>
  </HeadingPairs>
  <TitlesOfParts>
    <vt:vector size="43" baseType="lpstr">
      <vt:lpstr>Arial</vt:lpstr>
      <vt:lpstr>Calibri</vt:lpstr>
      <vt:lpstr>Helvetica</vt:lpstr>
      <vt:lpstr>Times New Roman</vt:lpstr>
      <vt:lpstr>Wingdings</vt:lpstr>
      <vt:lpstr>Struttura predefinita</vt:lpstr>
      <vt:lpstr>6_Struttura predefinita</vt:lpstr>
      <vt:lpstr>3_Struttura predefinita</vt:lpstr>
      <vt:lpstr>Default Design</vt:lpstr>
      <vt:lpstr>Neoplasia</vt:lpstr>
      <vt:lpstr>Neoplasia: terminologia</vt:lpstr>
      <vt:lpstr>Neoplasia (nuova crescita)</vt:lpstr>
      <vt:lpstr>Presentazione standard di PowerPoint</vt:lpstr>
      <vt:lpstr>Neoplasie: impatto socio-economico </vt:lpstr>
      <vt:lpstr>Principali caratteristiche della proliferazione neoplastica</vt:lpstr>
      <vt:lpstr>Caratteristiche delle neoplasie</vt:lpstr>
      <vt:lpstr>Principali categorie di geni coinvolti nella proliferazione neoplastica</vt:lpstr>
      <vt:lpstr>Epidemiologia dei tumori</vt:lpstr>
      <vt:lpstr>Neoplasie: epidemiologia</vt:lpstr>
      <vt:lpstr>Presentazione standard di PowerPoint</vt:lpstr>
      <vt:lpstr>Neoplasie: epidemiologia</vt:lpstr>
      <vt:lpstr>Presentazione standard di PowerPoint</vt:lpstr>
      <vt:lpstr>Presentazione standard di PowerPoint</vt:lpstr>
      <vt:lpstr>George Nicolas Papanicolaou (1883-1962)</vt:lpstr>
      <vt:lpstr>Presentazione standard di PowerPoint</vt:lpstr>
      <vt:lpstr>Quante persone sopravvivono al cancro? </vt:lpstr>
      <vt:lpstr>Neoplasia: caratteristiche fondamentali</vt:lpstr>
      <vt:lpstr>Caratteristiche delle neoplasie: accumulo di mutazioni</vt:lpstr>
      <vt:lpstr>Neoplasia: caratteristiche fondamentali</vt:lpstr>
      <vt:lpstr>Presentazione standard di PowerPoint</vt:lpstr>
      <vt:lpstr>Presentazione standard di PowerPoint</vt:lpstr>
      <vt:lpstr>Ambiente e neoplasie</vt:lpstr>
      <vt:lpstr>Stile di vita e neoplasie</vt:lpstr>
      <vt:lpstr>Presentazione standard di PowerPoint</vt:lpstr>
      <vt:lpstr>Età e neoplasie</vt:lpstr>
      <vt:lpstr>Sesso e neoplasie</vt:lpstr>
      <vt:lpstr>Predisposizione genetica nelle neoplasie</vt:lpstr>
      <vt:lpstr>Presentazione standard di PowerPoint</vt:lpstr>
      <vt:lpstr>Lesioni precancerose</vt:lpstr>
      <vt:lpstr>Neoplasia: caratteristiche fondamentali</vt:lpstr>
      <vt:lpstr>Neoplasie: alterazioni della differenziazione</vt:lpstr>
      <vt:lpstr>Normal smooth muscle vs benign neoplasm 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Neoplasia</dc:title>
  <dc:creator>RENZO MENEGAZZI</dc:creator>
  <cp:lastModifiedBy>RENZO MENEGAZZI</cp:lastModifiedBy>
  <cp:revision>8</cp:revision>
  <dcterms:created xsi:type="dcterms:W3CDTF">2020-05-14T14:04:25Z</dcterms:created>
  <dcterms:modified xsi:type="dcterms:W3CDTF">2020-05-15T14:11:11Z</dcterms:modified>
</cp:coreProperties>
</file>