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/>
    <p:restoredTop sz="94631"/>
  </p:normalViewPr>
  <p:slideViewPr>
    <p:cSldViewPr snapToGrid="0" snapToObjects="1">
      <p:cViewPr>
        <p:scale>
          <a:sx n="81" d="100"/>
          <a:sy n="81" d="100"/>
        </p:scale>
        <p:origin x="14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B9ED9-A4EA-1146-B5F4-3254757A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FC35D-C0AF-2549-8E6B-1D66E6B6B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60EAD-ECC1-B54C-AE6E-9309C67A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AD8F7-2EC9-5D48-8FDB-8D25A04E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2E4A6-B705-D548-9BAA-17BD2598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3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05F7-A545-3F41-A09A-4EE1FC86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B71CB-D734-ED40-BE09-D4EDA4FB2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9070F-7471-8046-9DA4-D5D04186A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44573-D936-E143-9E38-E40542D2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3F4BC-7A01-A84B-B464-8E5EFE08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4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32DF27-965E-3B4F-A641-8AD83EAB2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67352-E79E-C743-A658-A509EC171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1FEA2-5BB7-2143-AC16-B3CB931F0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77D8C-1478-524A-8722-07B70A37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87F1E-5B1D-5649-BEF2-9F1C88AF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0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C12CE-E9EA-B148-AF27-90DF1A2FE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1C9C6-5D67-FB46-A0E5-0A6D1B53A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A555F-15B0-B547-A10B-E790806B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06ED7-C51C-684C-BF61-19F8C092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516FC-7442-6641-9A27-E82E98D7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6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AE2B-FB2A-D243-B812-D636C2A7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1CB33-693E-1F43-A5F1-9A790D87A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9D62F-0245-6D4D-8042-55A5C0B4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B1868-E832-0D4D-874D-D0685A4D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5AFC3-6011-1947-B1BE-0DBB9B5D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4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32CA-8AA4-E841-8091-8869C09E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A68FE-72C2-924D-9DD4-1AE0F22B7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12963-1C28-E64F-B610-8612F8212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3B854-DDA6-044C-B0A1-EC65D4331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6DC1A-2F5D-DA41-9462-9990E5C2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6A4A-D160-2E42-8F6A-D492EE99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5C20-8716-BB48-A70D-475B0D46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24988-7746-FA41-88F9-102A45429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F053E-9E38-484C-BB5C-B4949E586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059FA5-E522-4E4B-B023-DDA59C68B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D15E8-C5CD-C04C-AE69-5D012E8D23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F3AF86-58C6-F64C-8516-DC0655CF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9B1074-E241-0A4D-9E5F-9728B054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877821-DAC6-6545-A192-05C468E4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3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44DC-0C56-3A46-BBB4-0B562F4D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C6012-91E1-D242-B5D6-DD023DB6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0FE21A-6211-B145-A9BE-89E4A596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EE0E3-5661-524F-A649-5C06E375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02263-5A19-9949-871D-B6E7263D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47C6D-06B7-4448-8296-308DF5BD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5B5DA-DE2F-CE46-A232-63B298CA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9233-3CD6-4D40-87CE-0AACD51AC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4DF2A-BB3D-1147-BE97-4F1467E69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95FEC-B7B8-F64A-8F44-9DBBB71DA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64C34-7F94-B040-8945-14245930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7EECA-8049-4845-B8F4-65594247D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309DE-071F-C541-B8AF-79CB5B53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7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66C6-6893-AF45-A45A-5C5D8503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9C6FA-CCE5-9E4A-B4AA-8B8CCD153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985D0-0E62-4E40-9903-A074C1C04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231A3-E669-3C43-A653-A6FF4325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61AF1-50C5-A04C-84FC-92845B42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09B0D-7650-FA43-92E1-6000C29B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4A9EB-553B-A749-A62B-B0E23FD5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1860E-A7EE-DC42-B9E9-7D5B637FC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F6107-DB0A-5141-BB93-84C3A3624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7906-E40C-6F46-92B5-1A52E95C169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36094-4DD3-BE4A-A35B-0D4BBA833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B0EB-1E89-2F4D-BF46-45294D040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F60ED-160A-8743-8BCE-4EA8A445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7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E85F36-4BDA-754E-8D04-C481A6EF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TEMA D’ESAME 1 (14/01/2020)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3433F-5EF6-2745-ACEC-07B846C1C0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2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C88200-19AD-CF43-B975-408954E7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Esercizio</a:t>
            </a:r>
            <a:r>
              <a:rPr lang="en-US" dirty="0"/>
              <a:t>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58D323-E011-0047-955D-0CC990EEDA09}"/>
              </a:ext>
            </a:extLst>
          </p:cNvPr>
          <p:cNvSpPr txBox="1"/>
          <p:nvPr/>
        </p:nvSpPr>
        <p:spPr>
          <a:xfrm>
            <a:off x="1202499" y="1816274"/>
            <a:ext cx="430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ALGEBRA RELAZIONALE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6CEDB-626B-5A44-81F1-ADF9BC1645B4}"/>
              </a:ext>
            </a:extLst>
          </p:cNvPr>
          <p:cNvSpPr txBox="1"/>
          <p:nvPr/>
        </p:nvSpPr>
        <p:spPr>
          <a:xfrm>
            <a:off x="1202498" y="3322865"/>
            <a:ext cx="430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QUERY SQL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4F60F1-43A7-5A45-84D3-213C168B00AA}"/>
              </a:ext>
            </a:extLst>
          </p:cNvPr>
          <p:cNvSpPr txBox="1"/>
          <p:nvPr/>
        </p:nvSpPr>
        <p:spPr>
          <a:xfrm>
            <a:off x="1202497" y="4908875"/>
            <a:ext cx="430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RISULTATO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C2577-D3E7-A943-8A64-96D0242B0CE1}"/>
              </a:ext>
            </a:extLst>
          </p:cNvPr>
          <p:cNvSpPr/>
          <p:nvPr/>
        </p:nvSpPr>
        <p:spPr>
          <a:xfrm>
            <a:off x="5511451" y="380164"/>
            <a:ext cx="6096000" cy="7014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Visualizzare nome e cognome di tutti i pazienti di sesso femminile con età superiore ai 40 anni.</a:t>
            </a:r>
            <a:endParaRPr lang="en-US" sz="1400" dirty="0">
              <a:effectLst/>
              <a:latin typeface="Liberation Sans"/>
              <a:ea typeface="Liberation Sans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120F6-24ED-0B4D-8176-982E3D9C08CC}"/>
              </a:ext>
            </a:extLst>
          </p:cNvPr>
          <p:cNvSpPr txBox="1"/>
          <p:nvPr/>
        </p:nvSpPr>
        <p:spPr>
          <a:xfrm>
            <a:off x="1703540" y="2219520"/>
            <a:ext cx="1152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Ris</a:t>
            </a:r>
            <a:endParaRPr lang="en-US" sz="48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094B648-BD34-0948-933C-1128AC06B36B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2855934" y="2635019"/>
            <a:ext cx="5010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4EE56AB-86D2-2047-B1A1-DBA892742D77}"/>
              </a:ext>
            </a:extLst>
          </p:cNvPr>
          <p:cNvSpPr txBox="1"/>
          <p:nvPr/>
        </p:nvSpPr>
        <p:spPr>
          <a:xfrm>
            <a:off x="3632546" y="2076369"/>
            <a:ext cx="8559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ymbol" pitchFamily="2" charset="2"/>
              </a:rPr>
              <a:t>p</a:t>
            </a:r>
            <a:r>
              <a:rPr lang="en-US" sz="3600" baseline="-25000" dirty="0"/>
              <a:t>(Nome, </a:t>
            </a:r>
            <a:r>
              <a:rPr lang="en-US" sz="3600" baseline="-25000" dirty="0" err="1"/>
              <a:t>Cognome</a:t>
            </a:r>
            <a:r>
              <a:rPr lang="en-US" sz="3600" baseline="-25000" dirty="0"/>
              <a:t>)</a:t>
            </a:r>
            <a:r>
              <a:rPr lang="en-US" sz="3600" dirty="0">
                <a:latin typeface="Symbol" pitchFamily="2" charset="2"/>
              </a:rPr>
              <a:t> s</a:t>
            </a:r>
            <a:r>
              <a:rPr lang="en-US" sz="3600" baseline="-25000" dirty="0"/>
              <a:t>(</a:t>
            </a:r>
            <a:r>
              <a:rPr lang="en-US" sz="3600" baseline="-25000" dirty="0" err="1"/>
              <a:t>Sesso</a:t>
            </a:r>
            <a:r>
              <a:rPr lang="en-US" sz="3600" baseline="-25000" dirty="0"/>
              <a:t> = “F” AND YEAR(</a:t>
            </a:r>
            <a:r>
              <a:rPr lang="en-US" sz="3600" baseline="-25000" dirty="0" err="1"/>
              <a:t>DataNascita</a:t>
            </a:r>
            <a:r>
              <a:rPr lang="en-US" sz="3600" baseline="-25000" dirty="0"/>
              <a:t>)&lt;1980) </a:t>
            </a:r>
            <a:r>
              <a:rPr lang="en-US" sz="3600" dirty="0" err="1"/>
              <a:t>Paziente</a:t>
            </a:r>
            <a:endParaRPr lang="en-US" sz="3600" baseline="-25000" dirty="0">
              <a:latin typeface="Symbol" pitchFamily="2" charset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2519DE-D956-9A44-A667-56D91A75B0A2}"/>
              </a:ext>
            </a:extLst>
          </p:cNvPr>
          <p:cNvSpPr txBox="1"/>
          <p:nvPr/>
        </p:nvSpPr>
        <p:spPr>
          <a:xfrm>
            <a:off x="1703540" y="3692197"/>
            <a:ext cx="5198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Nome,Cognome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Paziente</a:t>
            </a:r>
            <a:endParaRPr lang="en-US" dirty="0"/>
          </a:p>
          <a:p>
            <a:r>
              <a:rPr lang="en-US" dirty="0"/>
              <a:t>WHERE (</a:t>
            </a:r>
            <a:r>
              <a:rPr lang="en-US" dirty="0" err="1"/>
              <a:t>Sesso</a:t>
            </a:r>
            <a:r>
              <a:rPr lang="en-US" dirty="0"/>
              <a:t> = “F” AND YEAR(</a:t>
            </a:r>
            <a:r>
              <a:rPr lang="en-US" dirty="0" err="1"/>
              <a:t>DataNascita</a:t>
            </a:r>
            <a:r>
              <a:rPr lang="en-US" dirty="0"/>
              <a:t>)&lt;1980);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7EDFEA4-8A20-E84F-B1A7-105941D01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87333"/>
              </p:ext>
            </p:extLst>
          </p:nvPr>
        </p:nvGraphicFramePr>
        <p:xfrm>
          <a:off x="2558093" y="5258287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5776880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62326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Cognome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99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Rossi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95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Luciana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Nunziatella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7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78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C88200-19AD-CF43-B975-408954E7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Esercizio</a:t>
            </a:r>
            <a:r>
              <a:rPr lang="en-US" dirty="0"/>
              <a:t>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58D323-E011-0047-955D-0CC990EEDA09}"/>
              </a:ext>
            </a:extLst>
          </p:cNvPr>
          <p:cNvSpPr txBox="1"/>
          <p:nvPr/>
        </p:nvSpPr>
        <p:spPr>
          <a:xfrm>
            <a:off x="1202499" y="1427968"/>
            <a:ext cx="430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ALGEBRA RELAZIONALE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6CEDB-626B-5A44-81F1-ADF9BC1645B4}"/>
              </a:ext>
            </a:extLst>
          </p:cNvPr>
          <p:cNvSpPr txBox="1"/>
          <p:nvPr/>
        </p:nvSpPr>
        <p:spPr>
          <a:xfrm>
            <a:off x="1202498" y="3322865"/>
            <a:ext cx="430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QUERY SQL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4F60F1-43A7-5A45-84D3-213C168B00AA}"/>
              </a:ext>
            </a:extLst>
          </p:cNvPr>
          <p:cNvSpPr txBox="1"/>
          <p:nvPr/>
        </p:nvSpPr>
        <p:spPr>
          <a:xfrm>
            <a:off x="1202497" y="4908875"/>
            <a:ext cx="430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RISULTATO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C2577-D3E7-A943-8A64-96D0242B0CE1}"/>
              </a:ext>
            </a:extLst>
          </p:cNvPr>
          <p:cNvSpPr/>
          <p:nvPr/>
        </p:nvSpPr>
        <p:spPr>
          <a:xfrm>
            <a:off x="4935254" y="206647"/>
            <a:ext cx="6885139" cy="1016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Visualizzare nome, cognome e nome del farmaco prescritto di tutti i pazienti che hanno almeno un farmaco prescritto (sono ammessi i duplicati)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120F6-24ED-0B4D-8176-982E3D9C08CC}"/>
              </a:ext>
            </a:extLst>
          </p:cNvPr>
          <p:cNvSpPr txBox="1"/>
          <p:nvPr/>
        </p:nvSpPr>
        <p:spPr>
          <a:xfrm>
            <a:off x="1658936" y="2498303"/>
            <a:ext cx="1152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Ris</a:t>
            </a:r>
            <a:endParaRPr lang="en-US" sz="48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094B648-BD34-0948-933C-1128AC06B36B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2811330" y="2913802"/>
            <a:ext cx="5010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4EE56AB-86D2-2047-B1A1-DBA892742D77}"/>
              </a:ext>
            </a:extLst>
          </p:cNvPr>
          <p:cNvSpPr txBox="1"/>
          <p:nvPr/>
        </p:nvSpPr>
        <p:spPr>
          <a:xfrm>
            <a:off x="3632546" y="2611625"/>
            <a:ext cx="8559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ymbol" pitchFamily="2" charset="2"/>
              </a:rPr>
              <a:t>p</a:t>
            </a:r>
            <a:r>
              <a:rPr lang="en-US" sz="3600" baseline="-25000" dirty="0"/>
              <a:t>(Nome, </a:t>
            </a:r>
            <a:r>
              <a:rPr lang="en-US" sz="3600" baseline="-25000" dirty="0" err="1"/>
              <a:t>Cognome,NomeFarmaco</a:t>
            </a:r>
            <a:r>
              <a:rPr lang="en-US" sz="3600" baseline="-25000" dirty="0"/>
              <a:t>)</a:t>
            </a:r>
            <a:r>
              <a:rPr lang="en-US" sz="3600" dirty="0">
                <a:latin typeface="Symbol" pitchFamily="2" charset="2"/>
              </a:rPr>
              <a:t> </a:t>
            </a:r>
            <a:r>
              <a:rPr lang="en-US" sz="3600" dirty="0" err="1"/>
              <a:t>PazPresc</a:t>
            </a:r>
            <a:endParaRPr lang="en-US" sz="3600" baseline="-25000" dirty="0">
              <a:latin typeface="Symbol" pitchFamily="2" charset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2519DE-D956-9A44-A667-56D91A75B0A2}"/>
              </a:ext>
            </a:extLst>
          </p:cNvPr>
          <p:cNvSpPr txBox="1"/>
          <p:nvPr/>
        </p:nvSpPr>
        <p:spPr>
          <a:xfrm>
            <a:off x="1703540" y="3692197"/>
            <a:ext cx="8611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Paziente.Nome</a:t>
            </a:r>
            <a:r>
              <a:rPr lang="en-US" dirty="0"/>
              <a:t> AS </a:t>
            </a:r>
            <a:r>
              <a:rPr lang="en-US" dirty="0" err="1"/>
              <a:t>Nome,Paziente.Cognome</a:t>
            </a:r>
            <a:r>
              <a:rPr lang="en-US" dirty="0"/>
              <a:t>, </a:t>
            </a:r>
            <a:r>
              <a:rPr lang="en-US" dirty="0" err="1"/>
              <a:t>Prescrizione.Nome</a:t>
            </a:r>
            <a:r>
              <a:rPr lang="en-US" dirty="0"/>
              <a:t> AS </a:t>
            </a:r>
            <a:r>
              <a:rPr lang="en-US" dirty="0" err="1"/>
              <a:t>NomeFarmaco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Paziente</a:t>
            </a:r>
            <a:r>
              <a:rPr lang="en-US" dirty="0"/>
              <a:t> JOIN </a:t>
            </a:r>
            <a:r>
              <a:rPr lang="en-US" dirty="0" err="1"/>
              <a:t>Prescrizione</a:t>
            </a:r>
            <a:r>
              <a:rPr lang="en-US" dirty="0"/>
              <a:t> ON </a:t>
            </a:r>
            <a:r>
              <a:rPr lang="en-US" dirty="0" err="1"/>
              <a:t>Paziente.patientID</a:t>
            </a:r>
            <a:r>
              <a:rPr lang="en-US" dirty="0"/>
              <a:t> = </a:t>
            </a:r>
            <a:r>
              <a:rPr lang="en-US" dirty="0" err="1"/>
              <a:t>Prescrizione.patientID</a:t>
            </a:r>
            <a:r>
              <a:rPr lang="en-US" dirty="0"/>
              <a:t>;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7EDFEA4-8A20-E84F-B1A7-105941D01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31254"/>
              </p:ext>
            </p:extLst>
          </p:nvPr>
        </p:nvGraphicFramePr>
        <p:xfrm>
          <a:off x="2605413" y="4545980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5776880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623266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02214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Cognome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NomeFarmaco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99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Giampiero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 Nicola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Ciproxin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95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Giampiero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 Nicola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Ciproxin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7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Arianna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Lucchini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Ciproxin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2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Augmentin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42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Roberto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Marzio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Rifocin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66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Giampiero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 Nicola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Omeprazen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298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Ciproxin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2616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9BD26D8-CC3E-784A-BF90-9277EA8F0B7D}"/>
              </a:ext>
            </a:extLst>
          </p:cNvPr>
          <p:cNvSpPr txBox="1"/>
          <p:nvPr/>
        </p:nvSpPr>
        <p:spPr>
          <a:xfrm>
            <a:off x="1490597" y="1797300"/>
            <a:ext cx="1703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Prescrizione2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7FBEC82-2D69-6643-828D-55BFAA7316F4}"/>
              </a:ext>
            </a:extLst>
          </p:cNvPr>
          <p:cNvCxnSpPr>
            <a:cxnSpLocks/>
          </p:cNvCxnSpPr>
          <p:nvPr/>
        </p:nvCxnSpPr>
        <p:spPr>
          <a:xfrm flipH="1">
            <a:off x="2970756" y="1985753"/>
            <a:ext cx="5010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60335E8-0156-2648-AF31-1C27A046D6F5}"/>
              </a:ext>
            </a:extLst>
          </p:cNvPr>
          <p:cNvSpPr/>
          <p:nvPr/>
        </p:nvSpPr>
        <p:spPr>
          <a:xfrm>
            <a:off x="3583485" y="1752169"/>
            <a:ext cx="3681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ymbol" pitchFamily="2" charset="2"/>
              </a:rPr>
              <a:t>r</a:t>
            </a:r>
            <a:r>
              <a:rPr lang="en-US" baseline="-25000" dirty="0"/>
              <a:t>(</a:t>
            </a:r>
            <a:r>
              <a:rPr lang="en-US" baseline="-25000" dirty="0" err="1"/>
              <a:t>NomeFarmaco</a:t>
            </a:r>
            <a:r>
              <a:rPr lang="en-US" baseline="-25000" dirty="0"/>
              <a:t>       Nome) </a:t>
            </a:r>
            <a:r>
              <a:rPr lang="en-US" dirty="0" err="1"/>
              <a:t>Prescrizione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20048B4-6CAB-044E-80B4-C40469B58C32}"/>
              </a:ext>
            </a:extLst>
          </p:cNvPr>
          <p:cNvCxnSpPr>
            <a:cxnSpLocks/>
          </p:cNvCxnSpPr>
          <p:nvPr/>
        </p:nvCxnSpPr>
        <p:spPr>
          <a:xfrm flipH="1">
            <a:off x="4776444" y="2017283"/>
            <a:ext cx="18508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133F0DF-A43B-BB46-8D11-ABF495A506B8}"/>
              </a:ext>
            </a:extLst>
          </p:cNvPr>
          <p:cNvSpPr txBox="1"/>
          <p:nvPr/>
        </p:nvSpPr>
        <p:spPr>
          <a:xfrm>
            <a:off x="1490597" y="2190750"/>
            <a:ext cx="120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PazPresc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DBD6C77-40AB-7B4C-B638-5F5D63F6ED24}"/>
              </a:ext>
            </a:extLst>
          </p:cNvPr>
          <p:cNvCxnSpPr>
            <a:cxnSpLocks/>
          </p:cNvCxnSpPr>
          <p:nvPr/>
        </p:nvCxnSpPr>
        <p:spPr>
          <a:xfrm flipH="1">
            <a:off x="2605413" y="2375416"/>
            <a:ext cx="5010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A7E85E-3FC5-7344-AA37-4B30F612A1E8}"/>
              </a:ext>
            </a:extLst>
          </p:cNvPr>
          <p:cNvSpPr txBox="1"/>
          <p:nvPr/>
        </p:nvSpPr>
        <p:spPr>
          <a:xfrm>
            <a:off x="3356972" y="2190750"/>
            <a:ext cx="534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Paziente</a:t>
            </a:r>
            <a:r>
              <a:rPr lang="en-US" dirty="0"/>
              <a:t>            Prescrizione2 </a:t>
            </a:r>
            <a:r>
              <a:rPr lang="en-US" baseline="-25000" dirty="0"/>
              <a:t>(</a:t>
            </a:r>
            <a:r>
              <a:rPr lang="en-US" baseline="-25000" dirty="0" err="1"/>
              <a:t>patientID</a:t>
            </a:r>
            <a:r>
              <a:rPr lang="en-US" baseline="-25000" dirty="0"/>
              <a:t> = </a:t>
            </a:r>
            <a:r>
              <a:rPr lang="en-US" baseline="-25000" dirty="0" err="1"/>
              <a:t>patientID</a:t>
            </a:r>
            <a:r>
              <a:rPr lang="en-US" baseline="-25000" dirty="0"/>
              <a:t>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7261B3-BF76-F349-94A5-22F319096E8A}"/>
              </a:ext>
            </a:extLst>
          </p:cNvPr>
          <p:cNvGrpSpPr/>
          <p:nvPr/>
        </p:nvGrpSpPr>
        <p:grpSpPr>
          <a:xfrm>
            <a:off x="4379403" y="2220990"/>
            <a:ext cx="397041" cy="345242"/>
            <a:chOff x="9383064" y="1985753"/>
            <a:chExt cx="909510" cy="421193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6706982-8D0D-0544-9492-E82AE1CA516A}"/>
                </a:ext>
              </a:extLst>
            </p:cNvPr>
            <p:cNvCxnSpPr/>
            <p:nvPr/>
          </p:nvCxnSpPr>
          <p:spPr>
            <a:xfrm>
              <a:off x="9400477" y="1985753"/>
              <a:ext cx="892097" cy="3896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B1B504E-5BC9-CF41-BFC0-8FB4B438F9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83064" y="2017283"/>
              <a:ext cx="892097" cy="3896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8CC9AE7-1B78-F547-AF40-25665409F19C}"/>
                </a:ext>
              </a:extLst>
            </p:cNvPr>
            <p:cNvCxnSpPr/>
            <p:nvPr/>
          </p:nvCxnSpPr>
          <p:spPr>
            <a:xfrm>
              <a:off x="10275161" y="2017283"/>
              <a:ext cx="0" cy="358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41524B0-E081-E647-9A11-1884EE414261}"/>
                </a:ext>
              </a:extLst>
            </p:cNvPr>
            <p:cNvCxnSpPr/>
            <p:nvPr/>
          </p:nvCxnSpPr>
          <p:spPr>
            <a:xfrm>
              <a:off x="9490859" y="2011683"/>
              <a:ext cx="0" cy="358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55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9DCC-C896-9A4E-BB84-057515CE5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Esercizio</a:t>
            </a:r>
            <a:r>
              <a:rPr lang="en-US" dirty="0"/>
              <a:t> 2 – </a:t>
            </a:r>
            <a:r>
              <a:rPr lang="en-US" dirty="0" err="1"/>
              <a:t>Fasi</a:t>
            </a:r>
            <a:r>
              <a:rPr lang="en-US" dirty="0"/>
              <a:t> del </a:t>
            </a:r>
            <a:r>
              <a:rPr lang="en-US" dirty="0" err="1"/>
              <a:t>processo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3F52B-77E6-924A-95AF-4B927CB50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Paziente</a:t>
            </a:r>
            <a:r>
              <a:rPr lang="en-US" dirty="0"/>
              <a:t> </a:t>
            </a:r>
            <a:r>
              <a:rPr lang="en-US" dirty="0" err="1"/>
              <a:t>subisce</a:t>
            </a:r>
            <a:r>
              <a:rPr lang="en-US" dirty="0"/>
              <a:t> </a:t>
            </a:r>
            <a:r>
              <a:rPr lang="en-US" dirty="0" err="1"/>
              <a:t>intervento</a:t>
            </a:r>
            <a:r>
              <a:rPr lang="en-US" dirty="0"/>
              <a:t> di </a:t>
            </a:r>
            <a:r>
              <a:rPr lang="en-US" dirty="0" err="1"/>
              <a:t>cardiochirurgia</a:t>
            </a:r>
            <a:r>
              <a:rPr lang="en-US" dirty="0"/>
              <a:t> e </a:t>
            </a:r>
            <a:r>
              <a:rPr lang="en-US" dirty="0" err="1"/>
              <a:t>riceve</a:t>
            </a:r>
            <a:r>
              <a:rPr lang="en-US" dirty="0"/>
              <a:t> la </a:t>
            </a:r>
            <a:r>
              <a:rPr lang="en-US" dirty="0" err="1"/>
              <a:t>maglietta</a:t>
            </a:r>
            <a:endParaRPr lang="en-US" dirty="0"/>
          </a:p>
          <a:p>
            <a:r>
              <a:rPr lang="en-US" dirty="0" err="1"/>
              <a:t>Paziente</a:t>
            </a:r>
            <a:r>
              <a:rPr lang="en-US" dirty="0"/>
              <a:t> </a:t>
            </a:r>
            <a:r>
              <a:rPr lang="en-US" dirty="0" err="1"/>
              <a:t>indossa</a:t>
            </a:r>
            <a:r>
              <a:rPr lang="en-US" dirty="0"/>
              <a:t> la </a:t>
            </a:r>
            <a:r>
              <a:rPr lang="en-US" dirty="0" err="1"/>
              <a:t>maglietta</a:t>
            </a:r>
            <a:endParaRPr lang="en-US" dirty="0"/>
          </a:p>
          <a:p>
            <a:r>
              <a:rPr lang="en-US" dirty="0" err="1"/>
              <a:t>Attiva</a:t>
            </a:r>
            <a:r>
              <a:rPr lang="en-US" dirty="0"/>
              <a:t> </a:t>
            </a:r>
            <a:r>
              <a:rPr lang="en-US" dirty="0" err="1"/>
              <a:t>registrazione</a:t>
            </a:r>
            <a:r>
              <a:rPr lang="en-US" dirty="0"/>
              <a:t> e </a:t>
            </a:r>
            <a:r>
              <a:rPr lang="en-US" dirty="0" err="1"/>
              <a:t>trasmissione</a:t>
            </a:r>
            <a:r>
              <a:rPr lang="en-US" dirty="0"/>
              <a:t> da smartphone</a:t>
            </a:r>
          </a:p>
          <a:p>
            <a:r>
              <a:rPr lang="en-US" dirty="0"/>
              <a:t>ECG </a:t>
            </a:r>
            <a:r>
              <a:rPr lang="en-US" dirty="0" err="1"/>
              <a:t>trasmesso</a:t>
            </a:r>
            <a:r>
              <a:rPr lang="en-US" dirty="0"/>
              <a:t> al Sistema di </a:t>
            </a:r>
            <a:r>
              <a:rPr lang="en-US" dirty="0" err="1"/>
              <a:t>telemonitoraggio</a:t>
            </a:r>
            <a:endParaRPr lang="en-US" dirty="0"/>
          </a:p>
          <a:p>
            <a:r>
              <a:rPr lang="en-US" dirty="0"/>
              <a:t>Sistema </a:t>
            </a:r>
            <a:r>
              <a:rPr lang="en-US" dirty="0" err="1"/>
              <a:t>analizza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segnale</a:t>
            </a:r>
            <a:r>
              <a:rPr lang="en-US" dirty="0"/>
              <a:t> e genera </a:t>
            </a:r>
            <a:r>
              <a:rPr lang="en-US" dirty="0" err="1"/>
              <a:t>il</a:t>
            </a:r>
            <a:r>
              <a:rPr lang="en-US" dirty="0"/>
              <a:t> report e </a:t>
            </a:r>
            <a:r>
              <a:rPr lang="en-US" dirty="0" err="1"/>
              <a:t>invia</a:t>
            </a:r>
            <a:r>
              <a:rPr lang="en-US" dirty="0"/>
              <a:t> </a:t>
            </a:r>
            <a:r>
              <a:rPr lang="en-US" dirty="0" err="1"/>
              <a:t>segnale</a:t>
            </a:r>
            <a:r>
              <a:rPr lang="en-US" dirty="0"/>
              <a:t> </a:t>
            </a:r>
            <a:r>
              <a:rPr lang="en-US" dirty="0" err="1"/>
              <a:t>all’archivio</a:t>
            </a:r>
            <a:endParaRPr lang="en-US" dirty="0"/>
          </a:p>
          <a:p>
            <a:r>
              <a:rPr lang="en-US" dirty="0"/>
              <a:t>Report </a:t>
            </a:r>
            <a:r>
              <a:rPr lang="en-US" dirty="0" err="1"/>
              <a:t>revisionato</a:t>
            </a:r>
            <a:r>
              <a:rPr lang="en-US" dirty="0"/>
              <a:t> dal medico di </a:t>
            </a:r>
            <a:r>
              <a:rPr lang="en-US" dirty="0" err="1"/>
              <a:t>guardia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genera </a:t>
            </a:r>
            <a:r>
              <a:rPr lang="en-US" dirty="0" err="1"/>
              <a:t>referto</a:t>
            </a:r>
            <a:r>
              <a:rPr lang="en-US" dirty="0"/>
              <a:t> del ECG</a:t>
            </a:r>
          </a:p>
          <a:p>
            <a:r>
              <a:rPr lang="en-US" dirty="0" err="1"/>
              <a:t>Referto</a:t>
            </a:r>
            <a:r>
              <a:rPr lang="en-US" dirty="0"/>
              <a:t> in </a:t>
            </a:r>
            <a:r>
              <a:rPr lang="en-US" dirty="0" err="1"/>
              <a:t>cartella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anomalia</a:t>
            </a:r>
            <a:r>
              <a:rPr lang="en-US" dirty="0"/>
              <a:t> grave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paziente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convocato</a:t>
            </a:r>
            <a:r>
              <a:rPr lang="en-US" dirty="0">
                <a:sym typeface="Wingdings" pitchFamily="2" charset="2"/>
              </a:rPr>
              <a:t> per </a:t>
            </a:r>
            <a:r>
              <a:rPr lang="en-US" dirty="0" err="1">
                <a:sym typeface="Wingdings" pitchFamily="2" charset="2"/>
              </a:rPr>
              <a:t>visita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urgente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Referto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della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visita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inserito</a:t>
            </a:r>
            <a:r>
              <a:rPr lang="en-US" dirty="0">
                <a:sym typeface="Wingdings" pitchFamily="2" charset="2"/>
              </a:rPr>
              <a:t> in </a:t>
            </a:r>
            <a:r>
              <a:rPr lang="en-US" dirty="0" err="1">
                <a:sym typeface="Wingdings" pitchFamily="2" charset="2"/>
              </a:rPr>
              <a:t>cartella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7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DF49-49A2-294D-97EB-E64AF4FEC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Esercizio</a:t>
            </a:r>
            <a:r>
              <a:rPr lang="en-US" dirty="0"/>
              <a:t> 2 - </a:t>
            </a:r>
            <a:r>
              <a:rPr lang="en-US" dirty="0" err="1"/>
              <a:t>Attori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DEC78C-E14D-6A48-99E4-A4770C1907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50683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229235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38859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SOGGETTO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OGGETTO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852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Paziente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06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Maglietta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 ECG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10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Medico (</a:t>
                      </a:r>
                      <a:r>
                        <a:rPr lang="en-US" dirty="0" err="1"/>
                        <a:t>guardia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coardiologo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Referto</a:t>
                      </a:r>
                      <a:r>
                        <a:rPr lang="en-US" dirty="0"/>
                        <a:t> ECG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20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Dizionario</a:t>
                      </a:r>
                      <a:r>
                        <a:rPr lang="en-US" dirty="0"/>
                        <a:t> (per </a:t>
                      </a:r>
                      <a:r>
                        <a:rPr lang="en-US" dirty="0" err="1"/>
                        <a:t>referto</a:t>
                      </a:r>
                      <a:r>
                        <a:rPr lang="en-US" dirty="0"/>
                        <a:t> o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Referto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Visita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Urgente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5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Cartella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clinica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9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Prenotazione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visita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8441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6E5F17D-1943-9341-BD38-EF9D4D8E843F}"/>
              </a:ext>
            </a:extLst>
          </p:cNvPr>
          <p:cNvSpPr txBox="1"/>
          <p:nvPr/>
        </p:nvSpPr>
        <p:spPr>
          <a:xfrm>
            <a:off x="1683834" y="4917688"/>
            <a:ext cx="3914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del </a:t>
            </a:r>
            <a:r>
              <a:rPr lang="en-US" dirty="0" err="1"/>
              <a:t>paziente</a:t>
            </a:r>
            <a:r>
              <a:rPr lang="en-US" dirty="0"/>
              <a:t> e </a:t>
            </a:r>
            <a:r>
              <a:rPr lang="en-US" dirty="0" err="1"/>
              <a:t>il</a:t>
            </a:r>
            <a:r>
              <a:rPr lang="en-US" dirty="0"/>
              <a:t> Sistema automatic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considerati</a:t>
            </a:r>
            <a:r>
              <a:rPr lang="en-US" dirty="0"/>
              <a:t> come software/</a:t>
            </a:r>
            <a:r>
              <a:rPr lang="en-US" dirty="0" err="1"/>
              <a:t>sistemi</a:t>
            </a:r>
            <a:r>
              <a:rPr lang="en-US" dirty="0"/>
              <a:t> e non come </a:t>
            </a:r>
            <a:r>
              <a:rPr lang="en-US" dirty="0" err="1"/>
              <a:t>attori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6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F945A1E-55BE-BF4E-B054-A26B55994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TEMA D’ESAME 2 (19/09/2019)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A3E8FB-C450-0E46-909E-079250E8EB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9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E65D1D-0C1C-BA4C-B790-394DE071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Esercizio</a:t>
            </a:r>
            <a:r>
              <a:rPr lang="en-US" dirty="0"/>
              <a:t>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B5F611-0D36-8842-9F59-01ED9A16DF65}"/>
              </a:ext>
            </a:extLst>
          </p:cNvPr>
          <p:cNvSpPr/>
          <p:nvPr/>
        </p:nvSpPr>
        <p:spPr>
          <a:xfrm>
            <a:off x="5679688" y="92666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marR="0">
              <a:spcBef>
                <a:spcPts val="0"/>
              </a:spcBef>
              <a:spcAft>
                <a:spcPts val="600"/>
              </a:spcAft>
            </a:pP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MAGAZZINO (</a:t>
            </a:r>
            <a:r>
              <a:rPr lang="it-IT" dirty="0" err="1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CodiceFarmacoMagazzino</a:t>
            </a: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%, </a:t>
            </a:r>
            <a:r>
              <a:rPr lang="it-IT" dirty="0" err="1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DrugID</a:t>
            </a: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, </a:t>
            </a:r>
            <a:r>
              <a:rPr lang="it-IT" dirty="0" err="1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NumResiduo</a:t>
            </a: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, </a:t>
            </a:r>
            <a:r>
              <a:rPr lang="it-IT" dirty="0" err="1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DataUltimoAggiornamento</a:t>
            </a: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)</a:t>
            </a:r>
            <a:endParaRPr lang="en-US" sz="1400" dirty="0">
              <a:effectLst/>
              <a:latin typeface="Liberation Sans"/>
              <a:ea typeface="Liberation Sans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9790ED-92AD-174C-9FD0-101A69FC9DE1}"/>
              </a:ext>
            </a:extLst>
          </p:cNvPr>
          <p:cNvSpPr txBox="1"/>
          <p:nvPr/>
        </p:nvSpPr>
        <p:spPr>
          <a:xfrm>
            <a:off x="1103971" y="1849992"/>
            <a:ext cx="7292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CREATE TABLE </a:t>
            </a:r>
            <a:r>
              <a:rPr lang="en-US" dirty="0" err="1"/>
              <a:t>Magazzino</a:t>
            </a:r>
            <a:r>
              <a:rPr lang="en-US" dirty="0"/>
              <a:t> (</a:t>
            </a:r>
          </a:p>
          <a:p>
            <a:r>
              <a:rPr lang="en-US" dirty="0" err="1"/>
              <a:t>CodiceFarmacoMagazzino</a:t>
            </a:r>
            <a:r>
              <a:rPr lang="en-US" dirty="0"/>
              <a:t> INT PRIMARY KEY AUTO_INCREMENT,</a:t>
            </a:r>
          </a:p>
          <a:p>
            <a:r>
              <a:rPr lang="en-US" dirty="0" err="1"/>
              <a:t>DrugID</a:t>
            </a:r>
            <a:r>
              <a:rPr lang="en-US" dirty="0"/>
              <a:t> INT,</a:t>
            </a:r>
          </a:p>
          <a:p>
            <a:r>
              <a:rPr lang="en-US" dirty="0" err="1"/>
              <a:t>NumResiduo</a:t>
            </a:r>
            <a:r>
              <a:rPr lang="en-US" dirty="0"/>
              <a:t> INT,</a:t>
            </a:r>
          </a:p>
          <a:p>
            <a:r>
              <a:rPr lang="en-US" dirty="0" err="1"/>
              <a:t>DataUltimoAggiornamento</a:t>
            </a:r>
            <a:r>
              <a:rPr lang="en-US" dirty="0"/>
              <a:t> DATE,</a:t>
            </a:r>
          </a:p>
          <a:p>
            <a:endParaRPr lang="en-US" dirty="0"/>
          </a:p>
          <a:p>
            <a:r>
              <a:rPr lang="en-US" dirty="0"/>
              <a:t>FOREIGN KEY(</a:t>
            </a:r>
            <a:r>
              <a:rPr lang="en-US" dirty="0" err="1"/>
              <a:t>DrugID</a:t>
            </a:r>
            <a:r>
              <a:rPr lang="en-US" dirty="0"/>
              <a:t>) REFERENCE (</a:t>
            </a:r>
            <a:r>
              <a:rPr lang="en-US" dirty="0" err="1"/>
              <a:t>Farmaco</a:t>
            </a:r>
            <a:r>
              <a:rPr lang="en-US" dirty="0"/>
              <a:t>) ON DELETE SET NULL</a:t>
            </a:r>
          </a:p>
          <a:p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4040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1C1F-14BF-1E41-AA49-E70EC5A5A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Esercizio</a:t>
            </a:r>
            <a:r>
              <a:rPr lang="en-US" dirty="0"/>
              <a:t>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735E4A-3746-9C4F-A814-8585EA7BD2B1}"/>
              </a:ext>
            </a:extLst>
          </p:cNvPr>
          <p:cNvSpPr/>
          <p:nvPr/>
        </p:nvSpPr>
        <p:spPr>
          <a:xfrm>
            <a:off x="5066371" y="102790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-"/>
            </a:pP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Scrivere la formula in algebra relazionale che permette di selezionare tutti i farmaci di cui è necessario chiedere un rifornimento</a:t>
            </a:r>
            <a:endParaRPr lang="en-US" sz="1400" dirty="0">
              <a:effectLst/>
              <a:latin typeface="Liberation Sans"/>
              <a:ea typeface="Liberation Sans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A0D0B6-BFAE-4048-BD11-DD770660006C}"/>
              </a:ext>
            </a:extLst>
          </p:cNvPr>
          <p:cNvSpPr txBox="1"/>
          <p:nvPr/>
        </p:nvSpPr>
        <p:spPr>
          <a:xfrm>
            <a:off x="838200" y="2152185"/>
            <a:ext cx="194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SOLUZIONE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FC23BD-6F7D-F743-B1A0-726ED55569C3}"/>
              </a:ext>
            </a:extLst>
          </p:cNvPr>
          <p:cNvSpPr txBox="1"/>
          <p:nvPr/>
        </p:nvSpPr>
        <p:spPr>
          <a:xfrm>
            <a:off x="1658936" y="2498303"/>
            <a:ext cx="1152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Ris</a:t>
            </a:r>
            <a:endParaRPr lang="en-US" sz="48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3C909D-0DE0-0C4F-A8A3-81C15E390FD6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2811330" y="2913802"/>
            <a:ext cx="5010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5BFFF68-5268-7F48-A891-6877230EA17E}"/>
              </a:ext>
            </a:extLst>
          </p:cNvPr>
          <p:cNvSpPr txBox="1"/>
          <p:nvPr/>
        </p:nvSpPr>
        <p:spPr>
          <a:xfrm>
            <a:off x="3632546" y="2611625"/>
            <a:ext cx="8559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ymbol" pitchFamily="2" charset="2"/>
              </a:rPr>
              <a:t>p </a:t>
            </a:r>
            <a:r>
              <a:rPr lang="en-US" sz="3600" baseline="-25000" dirty="0"/>
              <a:t>(</a:t>
            </a:r>
            <a:r>
              <a:rPr lang="en-US" sz="3600" baseline="-25000" dirty="0" err="1"/>
              <a:t>DrugID</a:t>
            </a:r>
            <a:r>
              <a:rPr lang="en-US" sz="3600" baseline="-25000" dirty="0"/>
              <a:t>)</a:t>
            </a:r>
            <a:r>
              <a:rPr lang="en-US" sz="3600" dirty="0">
                <a:latin typeface="Symbol" pitchFamily="2" charset="2"/>
              </a:rPr>
              <a:t> s </a:t>
            </a:r>
            <a:r>
              <a:rPr lang="en-US" sz="3600" baseline="-25000" dirty="0">
                <a:latin typeface="Symbol" pitchFamily="2" charset="2"/>
              </a:rPr>
              <a:t>(</a:t>
            </a:r>
            <a:r>
              <a:rPr lang="en-US" sz="3600" baseline="-25000" dirty="0" err="1"/>
              <a:t>NumReisiduo</a:t>
            </a:r>
            <a:r>
              <a:rPr lang="en-US" sz="3600" baseline="-25000" dirty="0"/>
              <a:t> </a:t>
            </a:r>
            <a:r>
              <a:rPr lang="en-US" sz="3600" baseline="-25000" dirty="0">
                <a:latin typeface="Symbol" pitchFamily="2" charset="2"/>
              </a:rPr>
              <a:t>= 0)</a:t>
            </a:r>
            <a:r>
              <a:rPr lang="en-US" sz="3600" dirty="0" err="1"/>
              <a:t>Magazzino</a:t>
            </a:r>
            <a:endParaRPr lang="en-US" sz="3600" baseline="-25000" dirty="0">
              <a:latin typeface="Symbol" pitchFamily="2" charset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FD9715-5F4D-8046-A672-F04288B4BE40}"/>
              </a:ext>
            </a:extLst>
          </p:cNvPr>
          <p:cNvSpPr txBox="1"/>
          <p:nvPr/>
        </p:nvSpPr>
        <p:spPr>
          <a:xfrm>
            <a:off x="838200" y="3691054"/>
            <a:ext cx="218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SOLUZIONE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120F8A-D86C-8A4F-A43E-1E836C1A0863}"/>
              </a:ext>
            </a:extLst>
          </p:cNvPr>
          <p:cNvSpPr txBox="1"/>
          <p:nvPr/>
        </p:nvSpPr>
        <p:spPr>
          <a:xfrm>
            <a:off x="1658936" y="4106551"/>
            <a:ext cx="120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FarmaMag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F34EFB4-4412-C843-B165-DCA3CA175A9B}"/>
              </a:ext>
            </a:extLst>
          </p:cNvPr>
          <p:cNvCxnSpPr>
            <a:cxnSpLocks/>
          </p:cNvCxnSpPr>
          <p:nvPr/>
        </p:nvCxnSpPr>
        <p:spPr>
          <a:xfrm flipH="1">
            <a:off x="2773752" y="4291217"/>
            <a:ext cx="5010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07BA578-C4A9-F64A-9F24-7E02EBA96FAB}"/>
              </a:ext>
            </a:extLst>
          </p:cNvPr>
          <p:cNvSpPr txBox="1"/>
          <p:nvPr/>
        </p:nvSpPr>
        <p:spPr>
          <a:xfrm>
            <a:off x="3525311" y="4106551"/>
            <a:ext cx="534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Farmaco</a:t>
            </a:r>
            <a:r>
              <a:rPr lang="en-US" dirty="0"/>
              <a:t>            </a:t>
            </a:r>
            <a:r>
              <a:rPr lang="en-US" dirty="0" err="1"/>
              <a:t>Magazzino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DrugID</a:t>
            </a:r>
            <a:r>
              <a:rPr lang="en-US" baseline="-25000" dirty="0"/>
              <a:t> = </a:t>
            </a:r>
            <a:r>
              <a:rPr lang="en-US" baseline="-25000" dirty="0" err="1"/>
              <a:t>DrugID</a:t>
            </a:r>
            <a:r>
              <a:rPr lang="en-US" baseline="-25000" dirty="0"/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54A8DD-C850-BF40-AC26-287490A78770}"/>
              </a:ext>
            </a:extLst>
          </p:cNvPr>
          <p:cNvGrpSpPr/>
          <p:nvPr/>
        </p:nvGrpSpPr>
        <p:grpSpPr>
          <a:xfrm>
            <a:off x="4547742" y="4136791"/>
            <a:ext cx="397041" cy="345242"/>
            <a:chOff x="9383064" y="1985753"/>
            <a:chExt cx="909510" cy="421193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DF480AE-7A33-7742-A779-395FF71B0DEF}"/>
                </a:ext>
              </a:extLst>
            </p:cNvPr>
            <p:cNvCxnSpPr/>
            <p:nvPr/>
          </p:nvCxnSpPr>
          <p:spPr>
            <a:xfrm>
              <a:off x="9400477" y="1985753"/>
              <a:ext cx="892097" cy="3896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C1C7303-33BC-E541-8CDB-3567A223D8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83064" y="2017283"/>
              <a:ext cx="892097" cy="3896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E17819-AA04-B441-8CAA-11E32029A575}"/>
                </a:ext>
              </a:extLst>
            </p:cNvPr>
            <p:cNvCxnSpPr/>
            <p:nvPr/>
          </p:nvCxnSpPr>
          <p:spPr>
            <a:xfrm>
              <a:off x="10275161" y="2017283"/>
              <a:ext cx="0" cy="358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610CC0-5261-5D47-9B26-E1D354DA0001}"/>
                </a:ext>
              </a:extLst>
            </p:cNvPr>
            <p:cNvCxnSpPr/>
            <p:nvPr/>
          </p:nvCxnSpPr>
          <p:spPr>
            <a:xfrm>
              <a:off x="9490859" y="2011683"/>
              <a:ext cx="0" cy="358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9640795-4EF1-8340-917E-1C33A053E309}"/>
              </a:ext>
            </a:extLst>
          </p:cNvPr>
          <p:cNvSpPr txBox="1"/>
          <p:nvPr/>
        </p:nvSpPr>
        <p:spPr>
          <a:xfrm>
            <a:off x="560606" y="4914166"/>
            <a:ext cx="1152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Ris</a:t>
            </a:r>
            <a:endParaRPr lang="en-US" sz="48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FD398C-2C41-8440-83BA-F1823084460E}"/>
              </a:ext>
            </a:extLst>
          </p:cNvPr>
          <p:cNvCxnSpPr>
            <a:cxnSpLocks/>
            <a:endCxn id="17" idx="3"/>
          </p:cNvCxnSpPr>
          <p:nvPr/>
        </p:nvCxnSpPr>
        <p:spPr>
          <a:xfrm flipH="1">
            <a:off x="1713000" y="5329665"/>
            <a:ext cx="5010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C62D2A7-7ACD-524A-867E-ACEBBFF80684}"/>
              </a:ext>
            </a:extLst>
          </p:cNvPr>
          <p:cNvSpPr txBox="1"/>
          <p:nvPr/>
        </p:nvSpPr>
        <p:spPr>
          <a:xfrm>
            <a:off x="2534216" y="5027488"/>
            <a:ext cx="96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ymbol" pitchFamily="2" charset="2"/>
              </a:rPr>
              <a:t>p </a:t>
            </a:r>
            <a:r>
              <a:rPr lang="en-US" sz="3600" baseline="-25000" dirty="0"/>
              <a:t>(</a:t>
            </a:r>
            <a:r>
              <a:rPr lang="en-US" sz="3600" baseline="-25000" dirty="0" err="1"/>
              <a:t>CodiceAIFA</a:t>
            </a:r>
            <a:r>
              <a:rPr lang="en-US" sz="3600" baseline="-25000" dirty="0"/>
              <a:t>, </a:t>
            </a:r>
            <a:r>
              <a:rPr lang="en-US" sz="3600" baseline="-25000" dirty="0" err="1"/>
              <a:t>NomeCommerciale</a:t>
            </a:r>
            <a:r>
              <a:rPr lang="en-US" sz="3600" baseline="-25000" dirty="0"/>
              <a:t>)</a:t>
            </a:r>
            <a:r>
              <a:rPr lang="en-US" sz="3600" dirty="0">
                <a:latin typeface="Symbol" pitchFamily="2" charset="2"/>
              </a:rPr>
              <a:t> s </a:t>
            </a:r>
            <a:r>
              <a:rPr lang="en-US" sz="3600" baseline="-25000" dirty="0">
                <a:latin typeface="Symbol" pitchFamily="2" charset="2"/>
              </a:rPr>
              <a:t>(</a:t>
            </a:r>
            <a:r>
              <a:rPr lang="en-US" sz="3600" baseline="-25000" dirty="0" err="1"/>
              <a:t>NumReisiduo</a:t>
            </a:r>
            <a:r>
              <a:rPr lang="en-US" sz="3600" baseline="-25000" dirty="0"/>
              <a:t> </a:t>
            </a:r>
            <a:r>
              <a:rPr lang="en-US" sz="3600" baseline="-25000" dirty="0">
                <a:latin typeface="Symbol" pitchFamily="2" charset="2"/>
              </a:rPr>
              <a:t>= 0)</a:t>
            </a:r>
            <a:r>
              <a:rPr lang="en-US" sz="3600" dirty="0" err="1"/>
              <a:t>FarmaMag</a:t>
            </a:r>
            <a:endParaRPr lang="en-US" sz="3600" baseline="-25000" dirty="0">
              <a:latin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124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79A77-6E69-2242-AE18-50AAA8FE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Esercizio</a:t>
            </a:r>
            <a:r>
              <a:rPr lang="en-US" dirty="0"/>
              <a:t>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023C9-0969-6240-9E19-4EAC8AE78FED}"/>
              </a:ext>
            </a:extLst>
          </p:cNvPr>
          <p:cNvSpPr txBox="1"/>
          <p:nvPr/>
        </p:nvSpPr>
        <p:spPr>
          <a:xfrm>
            <a:off x="838200" y="2869325"/>
            <a:ext cx="1051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SELECT </a:t>
            </a:r>
            <a:r>
              <a:rPr lang="en-US" sz="2800" dirty="0" err="1"/>
              <a:t>Farmaco.NomeCommerciale</a:t>
            </a:r>
            <a:endParaRPr lang="en-US" sz="2800" dirty="0"/>
          </a:p>
          <a:p>
            <a:r>
              <a:rPr lang="en-US" sz="2800" dirty="0"/>
              <a:t>FROM </a:t>
            </a:r>
            <a:r>
              <a:rPr lang="en-US" sz="2800" dirty="0" err="1"/>
              <a:t>Farmaco</a:t>
            </a:r>
            <a:r>
              <a:rPr lang="en-US" sz="2800" dirty="0"/>
              <a:t> JOIN </a:t>
            </a:r>
            <a:r>
              <a:rPr lang="en-US" sz="2800" dirty="0" err="1"/>
              <a:t>Prescrizione</a:t>
            </a:r>
            <a:r>
              <a:rPr lang="en-US" sz="2800" dirty="0"/>
              <a:t> ON </a:t>
            </a:r>
            <a:r>
              <a:rPr lang="en-US" sz="2800" dirty="0" err="1"/>
              <a:t>Farmaco.DrugID</a:t>
            </a:r>
            <a:r>
              <a:rPr lang="en-US" sz="2800" dirty="0"/>
              <a:t>=</a:t>
            </a:r>
            <a:r>
              <a:rPr lang="en-US" sz="2800" dirty="0" err="1"/>
              <a:t>Prescrizione.DrugID</a:t>
            </a:r>
            <a:endParaRPr lang="en-US" sz="2800" dirty="0"/>
          </a:p>
          <a:p>
            <a:r>
              <a:rPr lang="en-US" sz="2800" dirty="0"/>
              <a:t>WHERE YEAR(</a:t>
            </a:r>
            <a:r>
              <a:rPr lang="en-US" sz="2800" dirty="0" err="1"/>
              <a:t>Prescrizione.Data</a:t>
            </a:r>
            <a:r>
              <a:rPr lang="en-US" sz="2800" dirty="0"/>
              <a:t>)&gt;2017 AND </a:t>
            </a:r>
            <a:r>
              <a:rPr lang="en-US" sz="2800" dirty="0" err="1"/>
              <a:t>Prescrizione.PID</a:t>
            </a:r>
            <a:r>
              <a:rPr lang="en-US" sz="2800" dirty="0"/>
              <a:t> </a:t>
            </a:r>
            <a:r>
              <a:rPr lang="en-US" sz="2800" b="1" dirty="0"/>
              <a:t>IN</a:t>
            </a:r>
            <a:endParaRPr lang="en-US" sz="2800" dirty="0"/>
          </a:p>
          <a:p>
            <a:pPr lvl="1"/>
            <a:r>
              <a:rPr lang="en-US" sz="2800" dirty="0"/>
              <a:t>(SELECT PID</a:t>
            </a:r>
          </a:p>
          <a:p>
            <a:pPr lvl="1"/>
            <a:r>
              <a:rPr lang="en-US" sz="2800" dirty="0"/>
              <a:t>FROM </a:t>
            </a:r>
            <a:r>
              <a:rPr lang="en-US" sz="2800" dirty="0" err="1"/>
              <a:t>Paziente</a:t>
            </a:r>
            <a:endParaRPr lang="en-US" sz="2800" dirty="0"/>
          </a:p>
          <a:p>
            <a:pPr lvl="1"/>
            <a:r>
              <a:rPr lang="en-US" sz="2800" dirty="0"/>
              <a:t>WHERE Nome = “Leonardo” AND </a:t>
            </a:r>
            <a:r>
              <a:rPr lang="en-US" sz="2800" dirty="0" err="1"/>
              <a:t>Cognome</a:t>
            </a:r>
            <a:r>
              <a:rPr lang="en-US" sz="2800" dirty="0"/>
              <a:t> = “</a:t>
            </a:r>
            <a:r>
              <a:rPr lang="en-US" sz="2800" dirty="0" err="1"/>
              <a:t>Frangetti</a:t>
            </a:r>
            <a:r>
              <a:rPr lang="en-US" sz="2800" dirty="0"/>
              <a:t>”)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3AAE65-2F1D-9C43-ADB7-90BB5707FF66}"/>
              </a:ext>
            </a:extLst>
          </p:cNvPr>
          <p:cNvSpPr/>
          <p:nvPr/>
        </p:nvSpPr>
        <p:spPr>
          <a:xfrm>
            <a:off x="5144814" y="9603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-"/>
            </a:pP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Scrivere la </a:t>
            </a:r>
            <a:r>
              <a:rPr lang="it-IT" dirty="0" err="1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query</a:t>
            </a: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 SQL che permette di visualizzare il nome commerciale di tutti i farmaci prescritti al </a:t>
            </a:r>
            <a:r>
              <a:rPr lang="it-IT" dirty="0" err="1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sig</a:t>
            </a: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 Leonardo </a:t>
            </a:r>
            <a:r>
              <a:rPr lang="it-IT" dirty="0" err="1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Frangetti</a:t>
            </a:r>
            <a:r>
              <a:rPr lang="it-IT" dirty="0">
                <a:latin typeface="Verdana" panose="020B0604030504040204" pitchFamily="34" charset="0"/>
                <a:ea typeface="Liberation Sans"/>
                <a:cs typeface="Verdana" panose="020B0604030504040204" pitchFamily="34" charset="0"/>
              </a:rPr>
              <a:t> dopo il 2017</a:t>
            </a:r>
            <a:endParaRPr lang="en-US" sz="1400" dirty="0">
              <a:effectLst/>
              <a:latin typeface="Liberation Sans"/>
              <a:ea typeface="Liberation San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8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10130</TotalTime>
  <Words>498</Words>
  <Application>Microsoft Macintosh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Liberation Sans</vt:lpstr>
      <vt:lpstr>Symbol</vt:lpstr>
      <vt:lpstr>Times New Roman</vt:lpstr>
      <vt:lpstr>Verdana</vt:lpstr>
      <vt:lpstr>Wingdings</vt:lpstr>
      <vt:lpstr>Office Theme</vt:lpstr>
      <vt:lpstr>TEMA D’ESAME 1 (14/01/2020)</vt:lpstr>
      <vt:lpstr>Esercizio 1</vt:lpstr>
      <vt:lpstr>Esercizio 1</vt:lpstr>
      <vt:lpstr>Esercizio 2 – Fasi del processo</vt:lpstr>
      <vt:lpstr>Esercizio 2 - Attori</vt:lpstr>
      <vt:lpstr>TEMA D’ESAME 2 (19/09/2019)</vt:lpstr>
      <vt:lpstr>Esercizio 1</vt:lpstr>
      <vt:lpstr>Esercizio 1</vt:lpstr>
      <vt:lpstr>Esercizio 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Esercizio 1</dc:title>
  <dc:creator>Sara Marceglia</dc:creator>
  <cp:lastModifiedBy>Sara Marceglia</cp:lastModifiedBy>
  <cp:revision>15</cp:revision>
  <dcterms:created xsi:type="dcterms:W3CDTF">2020-04-30T08:07:48Z</dcterms:created>
  <dcterms:modified xsi:type="dcterms:W3CDTF">2020-05-07T08:58:33Z</dcterms:modified>
</cp:coreProperties>
</file>