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5" r:id="rId2"/>
    <p:sldMasterId id="2147483697" r:id="rId3"/>
  </p:sldMasterIdLst>
  <p:notesMasterIdLst>
    <p:notesMasterId r:id="rId38"/>
  </p:notesMasterIdLst>
  <p:sldIdLst>
    <p:sldId id="474" r:id="rId4"/>
    <p:sldId id="302" r:id="rId5"/>
    <p:sldId id="303" r:id="rId6"/>
    <p:sldId id="305" r:id="rId7"/>
    <p:sldId id="306" r:id="rId8"/>
    <p:sldId id="307" r:id="rId9"/>
    <p:sldId id="308" r:id="rId10"/>
    <p:sldId id="309" r:id="rId11"/>
    <p:sldId id="425" r:id="rId12"/>
    <p:sldId id="316" r:id="rId13"/>
    <p:sldId id="317" r:id="rId14"/>
    <p:sldId id="318" r:id="rId15"/>
    <p:sldId id="319" r:id="rId16"/>
    <p:sldId id="321" r:id="rId17"/>
    <p:sldId id="475" r:id="rId18"/>
    <p:sldId id="448" r:id="rId19"/>
    <p:sldId id="605" r:id="rId20"/>
    <p:sldId id="447" r:id="rId21"/>
    <p:sldId id="461" r:id="rId22"/>
    <p:sldId id="451" r:id="rId23"/>
    <p:sldId id="453" r:id="rId24"/>
    <p:sldId id="456" r:id="rId25"/>
    <p:sldId id="460" r:id="rId26"/>
    <p:sldId id="463" r:id="rId27"/>
    <p:sldId id="464" r:id="rId28"/>
    <p:sldId id="625" r:id="rId29"/>
    <p:sldId id="466" r:id="rId30"/>
    <p:sldId id="467" r:id="rId31"/>
    <p:sldId id="469" r:id="rId32"/>
    <p:sldId id="468" r:id="rId33"/>
    <p:sldId id="472" r:id="rId34"/>
    <p:sldId id="470" r:id="rId35"/>
    <p:sldId id="471" r:id="rId36"/>
    <p:sldId id="473" r:id="rId3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878"/>
  </p:normalViewPr>
  <p:slideViewPr>
    <p:cSldViewPr snapToGrid="0" snapToObjects="1">
      <p:cViewPr varScale="1">
        <p:scale>
          <a:sx n="109" d="100"/>
          <a:sy n="109" d="100"/>
        </p:scale>
        <p:origin x="4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04D31-229B-9845-B5FA-DCEBDD7DAF08}" type="datetimeFigureOut">
              <a:rPr lang="it-IT" smtClean="0"/>
              <a:t>18/05/20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22243F-87AB-0A46-883C-805D4E7DD8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110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6603EC-2F2A-4926-A9D1-5E7E4FB55187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lvl="1" eaLnBrk="1" hangingPunct="1"/>
            <a:r>
              <a:rPr lang="en-US" altLang="it-IT">
                <a:latin typeface="Arial" charset="0"/>
                <a:cs typeface="Arial" charset="0"/>
              </a:rPr>
              <a:t>X-rays, radioisotopes and nuclear power plants account for &lt;1% of total radiation exposure.   The remainder comes from background radiation – ie. radiaoctive rocks, earth core, cosmic rays</a:t>
            </a:r>
          </a:p>
          <a:p>
            <a:pPr eaLnBrk="1" hangingPunct="1"/>
            <a:endParaRPr lang="en-US" altLang="it-IT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154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726A96-EFC0-4185-BF83-DA2408500D1B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it-IT" altLang="it-IT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304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>
              <a:latin typeface="Arial" charset="0"/>
              <a:cs typeface="Arial" charset="0"/>
            </a:endParaRPr>
          </a:p>
        </p:txBody>
      </p:sp>
      <p:sp>
        <p:nvSpPr>
          <p:cNvPr id="10547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E403A5-539F-4FCB-B993-D2FA06BED4DA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537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441FC-C64C-4202-B3FC-B7357DC8BBB2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814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38033-4C93-47CC-95EC-1357CD63FA20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758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0902B-3BB0-447D-92B6-1E333E3E39A3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509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51526-D57F-4175-A30E-553DBABEFA65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346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8742D-EAC6-4507-B93E-AB611D22616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95695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8739A-FFAE-4E71-BF06-F86AF8128F5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589264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09590-8EEE-42FC-B06E-5310F68422F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308813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17608-E5A3-4EF0-B70A-27E137F9BBD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22633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744F8-F527-4DD0-A1FD-AFC193B8B1A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20998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3E13F-86B9-4599-8449-02F474190CA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004179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BABCC-45B9-4242-B906-C2E8601C8F5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55492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D1100-C442-4D61-9D12-32F461013FCD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4643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61C02-FF67-45E1-95FA-2928DEBEE75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689976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4BF65-7F00-4641-AFFF-A642DB276E1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312321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C686E-AC26-47D4-B4BE-95CD530583B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451411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89D6A-D035-4039-BBE0-9B39AE7BC6F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634884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52F0880-B60A-C34E-8827-8DFE243AFA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2E52AA1-2082-684E-B28B-B3BADEDB39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04A7278-D053-464F-ACFB-E7A00F1C73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768144-BD87-3545-982A-EB1051B1005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283220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EA68F9E-6790-154C-87CB-89F810524B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45E7895-6DD0-A540-8C82-D3FAB071F4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64C67D9-4755-0C4B-B6D8-D274752B3C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CF0877-A130-B34B-8024-ACFCAD8E790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419377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05D6CF2-6B0C-B743-BA89-5706FE52D1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448800-22C1-F343-AC4F-D881647E39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12C543B-674D-144C-91B0-92357C5633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0FE87F-5260-8A42-BF28-4D6FAD5BF8A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329965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DD1A68-E1A3-3144-958A-80F4532405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AAFB0E-58BC-2E43-8878-8DFC8EB10C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34DCED-ED97-F544-908C-A84DD68500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1689CA-9798-4544-8042-C06B24E877E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539291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769723A-D11F-624D-B0BB-C37C2BA356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FD3E24E-D488-6743-8910-A2719A58A6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D18E983-3CBA-1A4D-8938-E4D896AEF7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C893F9-1A06-674B-9642-889F8965F48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784043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33CFD34-4264-D247-974E-34D0A670AA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08ABE58-F952-BC4B-B053-F6F00021F5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0D88842-F1FC-0E42-B47A-0CF0E177B0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DCFFB-8139-364B-A494-0CC75EE10B9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20527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17622-1DB3-455C-BD20-E10FD7CF35DA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2157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CBF5F5B-E84C-7B42-ACF1-4D1645CD56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173D9CB-991E-F548-8D63-C0309ACF4A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18E5E4F-4283-2E4E-B58B-0A536829F1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C199A4-67F7-DA4B-A933-890035AEB1D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207281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0E0E57-2DB7-EF41-BCB5-374CE6649A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AF5E03-0242-D042-97B4-E87690702C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44EFDF-F8C9-9349-BE91-F0DF288E75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1C1B37-BCF6-4446-A331-911A0BEE316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622460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7DEC5F-C865-464F-B84C-674CF00ED9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179965-94E0-EA49-8507-71EF84B870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70C986-8A7B-5547-84E1-807CB91423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ED7281-6CC2-7242-A352-F5B5F39177A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444127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F063B14-41B8-0643-9348-6EAFAC1864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450178B-1D1A-5549-9A3A-DEDE3C16AC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03A44B9-F733-F443-95D3-C031C22667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E9B284-5992-9B4C-A423-29B30CF901D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040925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91CB30E-2C71-C54E-BC96-38716BC115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15FC37-7FB7-AC49-8748-B86EFFB6D5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08AACE6-E007-1A41-919F-8577B6CDC8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6A867B-0FE3-1743-BD3A-72654B31C43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330007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8B6C329-C095-9440-9B1D-8E52A3DEEB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5E6278C-854E-204C-A773-1DE19D64C7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1E55BD6-0F60-D841-9089-089C849098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1AC700-6CAB-484E-92D8-462907487F6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24684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20A1B-AA7B-463C-A7F0-17CF57476298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389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C98B7-EED5-4764-9E35-1714873EB8FD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499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A5666-1F7D-42DD-836F-05E5816640BC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916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F21E2-E54F-4162-9A0A-300F6C2E18BE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246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AC89C-7E91-44D3-8C9A-FADE4C4CAF20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170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6ACFF-8CB3-4FF0-A305-EE3D5C221E94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333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2F"/>
            </a:gs>
            <a:gs pos="100000">
              <a:srgbClr val="00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E9BA59-88A9-42BA-A7EF-ECADE74292C1}" type="slidenum">
              <a:rPr lang="it-IT" alt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250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2F"/>
            </a:gs>
            <a:gs pos="100000">
              <a:srgbClr val="00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2FB8A0-1422-4AEF-9B94-1DE0605C8BE0}" type="slidenum">
              <a:rPr lang="it-IT" alt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20493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2F"/>
            </a:gs>
            <a:gs pos="100000">
              <a:srgbClr val="00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AF70F61-FA26-B748-AB31-0FCCB87BCF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AA1FFA0-26CE-EE4B-979F-A92BA10FA9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7FE654B-41E5-3544-A1D2-0D8521E4632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1006946-9C35-F14C-A850-6DEC1720917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48CDF9C-18B9-B444-BB02-3B02CFA6A7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9B2E7348-3473-374A-B516-96E0B55BCB3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61384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E05603BA-F998-474A-A5E6-2A710911F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30160"/>
            <a:ext cx="8229600" cy="897668"/>
          </a:xfrm>
        </p:spPr>
        <p:txBody>
          <a:bodyPr/>
          <a:lstStyle/>
          <a:p>
            <a:r>
              <a:rPr lang="it-IT" dirty="0">
                <a:solidFill>
                  <a:srgbClr val="FFFF00"/>
                </a:solidFill>
              </a:rPr>
              <a:t>Neoplasie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5A3551FB-7483-6A43-B359-153380259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0233"/>
            <a:ext cx="8229600" cy="4525963"/>
          </a:xfrm>
        </p:spPr>
        <p:txBody>
          <a:bodyPr/>
          <a:lstStyle/>
          <a:p>
            <a:r>
              <a:rPr lang="it-IT" dirty="0">
                <a:solidFill>
                  <a:srgbClr val="FFFF00"/>
                </a:solidFill>
              </a:rPr>
              <a:t>classificazione</a:t>
            </a:r>
            <a:r>
              <a:rPr lang="it-IT" dirty="0">
                <a:solidFill>
                  <a:schemeClr val="bg1"/>
                </a:solidFill>
              </a:rPr>
              <a:t> dei tumori</a:t>
            </a:r>
          </a:p>
          <a:p>
            <a:endParaRPr lang="it-IT" dirty="0">
              <a:solidFill>
                <a:schemeClr val="bg1"/>
              </a:solidFill>
            </a:endParaRPr>
          </a:p>
          <a:p>
            <a:r>
              <a:rPr lang="it-IT" dirty="0">
                <a:solidFill>
                  <a:schemeClr val="bg1"/>
                </a:solidFill>
              </a:rPr>
              <a:t>modalità di </a:t>
            </a:r>
            <a:r>
              <a:rPr lang="it-IT" dirty="0">
                <a:solidFill>
                  <a:srgbClr val="FFFF00"/>
                </a:solidFill>
              </a:rPr>
              <a:t>crescita</a:t>
            </a:r>
            <a:r>
              <a:rPr lang="it-IT" dirty="0">
                <a:solidFill>
                  <a:schemeClr val="bg1"/>
                </a:solidFill>
              </a:rPr>
              <a:t> di una neoplasia</a:t>
            </a:r>
          </a:p>
          <a:p>
            <a:endParaRPr lang="it-IT" dirty="0">
              <a:solidFill>
                <a:schemeClr val="bg1"/>
              </a:solidFill>
            </a:endParaRPr>
          </a:p>
          <a:p>
            <a:r>
              <a:rPr lang="it-IT" dirty="0">
                <a:solidFill>
                  <a:srgbClr val="FFFF00"/>
                </a:solidFill>
              </a:rPr>
              <a:t>eziologia</a:t>
            </a:r>
            <a:r>
              <a:rPr lang="it-IT" dirty="0">
                <a:solidFill>
                  <a:schemeClr val="bg1"/>
                </a:solidFill>
              </a:rPr>
              <a:t> delle neoplasie (cause primarie)</a:t>
            </a:r>
          </a:p>
          <a:p>
            <a:endParaRPr lang="it-IT" dirty="0">
              <a:solidFill>
                <a:schemeClr val="bg1"/>
              </a:solidFill>
            </a:endParaRPr>
          </a:p>
          <a:p>
            <a:r>
              <a:rPr lang="it-IT" dirty="0">
                <a:solidFill>
                  <a:schemeClr val="bg1"/>
                </a:solidFill>
              </a:rPr>
              <a:t>interazioni </a:t>
            </a:r>
            <a:r>
              <a:rPr lang="it-IT" dirty="0">
                <a:solidFill>
                  <a:srgbClr val="FFFF00"/>
                </a:solidFill>
              </a:rPr>
              <a:t>tumore-ospite</a:t>
            </a:r>
          </a:p>
          <a:p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52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9392"/>
            <a:ext cx="8229600" cy="792162"/>
          </a:xfrm>
        </p:spPr>
        <p:txBody>
          <a:bodyPr/>
          <a:lstStyle/>
          <a:p>
            <a:pPr eaLnBrk="1" hangingPunct="1"/>
            <a:r>
              <a:rPr lang="it-IT" altLang="it-IT">
                <a:solidFill>
                  <a:srgbClr val="FFFF00"/>
                </a:solidFill>
                <a:latin typeface="+mn-lt"/>
              </a:rPr>
              <a:t>Crescita di una neoplasia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692697"/>
            <a:ext cx="8964613" cy="4536504"/>
          </a:xfrm>
        </p:spPr>
        <p:txBody>
          <a:bodyPr/>
          <a:lstStyle/>
          <a:p>
            <a:pPr algn="just" eaLnBrk="1" hangingPunct="1"/>
            <a:r>
              <a:rPr lang="en-US" altLang="it-IT" sz="3400">
                <a:solidFill>
                  <a:schemeClr val="bg1"/>
                </a:solidFill>
              </a:rPr>
              <a:t>Evidenze cliniche e sperimentali dimostrano che molte neoplasie presentano spesso un </a:t>
            </a:r>
            <a:r>
              <a:rPr lang="en-US" altLang="it-IT" sz="3400" u="sng">
                <a:solidFill>
                  <a:srgbClr val="FFFF00"/>
                </a:solidFill>
              </a:rPr>
              <a:t>lungo periodo di latenza</a:t>
            </a:r>
            <a:r>
              <a:rPr lang="en-US" altLang="it-IT" sz="3400">
                <a:solidFill>
                  <a:schemeClr val="bg1"/>
                </a:solidFill>
              </a:rPr>
              <a:t>, che varia da tumore a tumore, prima di divenire </a:t>
            </a:r>
            <a:r>
              <a:rPr lang="en-US" altLang="it-IT" sz="3400" u="sng">
                <a:solidFill>
                  <a:schemeClr val="bg1"/>
                </a:solidFill>
              </a:rPr>
              <a:t>clinicamente manifeste</a:t>
            </a:r>
          </a:p>
          <a:p>
            <a:pPr algn="just" eaLnBrk="1" hangingPunct="1"/>
            <a:endParaRPr lang="en-US" altLang="it-IT" sz="1050">
              <a:solidFill>
                <a:schemeClr val="bg1"/>
              </a:solidFill>
              <a:latin typeface="Times New Roman" pitchFamily="18" charset="0"/>
            </a:endParaRPr>
          </a:p>
          <a:p>
            <a:pPr algn="just" eaLnBrk="1" hangingPunct="1"/>
            <a:r>
              <a:rPr lang="en-US" altLang="it-IT" sz="3400">
                <a:solidFill>
                  <a:schemeClr val="bg1"/>
                </a:solidFill>
              </a:rPr>
              <a:t>Molto spesso, per i tumori solidi, la diagnosi viene effettuata solo quando il loro ciclo vitale è già molto avanzato</a:t>
            </a:r>
          </a:p>
        </p:txBody>
      </p:sp>
      <p:sp>
        <p:nvSpPr>
          <p:cNvPr id="125956" name="Text Box 4"/>
          <p:cNvSpPr txBox="1">
            <a:spLocks noChangeArrowheads="1"/>
          </p:cNvSpPr>
          <p:nvPr/>
        </p:nvSpPr>
        <p:spPr bwMode="auto">
          <a:xfrm>
            <a:off x="107504" y="5445224"/>
            <a:ext cx="8964488" cy="107721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La vita </a:t>
            </a:r>
            <a:r>
              <a:rPr kumimoji="0" lang="it-IT" altLang="it-IT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clinica </a:t>
            </a:r>
            <a:r>
              <a:rPr kumimoji="0" lang="it-IT" altLang="it-IT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del tumore rappresenta</a:t>
            </a:r>
            <a:r>
              <a:rPr kumimoji="0" lang="it-IT" altLang="it-IT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solo una frazione </a:t>
            </a:r>
            <a:r>
              <a:rPr kumimoji="0" lang="it-IT" altLang="it-IT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del suo </a:t>
            </a:r>
            <a:r>
              <a:rPr kumimoji="0" lang="it-IT" altLang="it-IT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percorso</a:t>
            </a:r>
            <a:r>
              <a:rPr kumimoji="0" lang="it-IT" altLang="it-IT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</a:t>
            </a:r>
            <a:r>
              <a:rPr kumimoji="0" lang="it-IT" altLang="it-IT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biologico </a:t>
            </a:r>
            <a:r>
              <a:rPr kumimoji="0" lang="it-IT" altLang="it-IT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completo</a:t>
            </a:r>
          </a:p>
        </p:txBody>
      </p:sp>
    </p:spTree>
    <p:extLst>
      <p:ext uri="{BB962C8B-B14F-4D97-AF65-F5344CB8AC3E}">
        <p14:creationId xmlns:p14="http://schemas.microsoft.com/office/powerpoint/2010/main" val="97501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5" grpId="0" build="p"/>
      <p:bldP spid="12595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9392"/>
            <a:ext cx="8229600" cy="792163"/>
          </a:xfrm>
        </p:spPr>
        <p:txBody>
          <a:bodyPr/>
          <a:lstStyle/>
          <a:p>
            <a:pPr eaLnBrk="1" hangingPunct="1"/>
            <a:r>
              <a:rPr lang="it-IT" altLang="it-IT" sz="4000">
                <a:solidFill>
                  <a:srgbClr val="FFFF00"/>
                </a:solidFill>
                <a:latin typeface="+mn-lt"/>
              </a:rPr>
              <a:t>Crescita della neoplasia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8" y="620688"/>
            <a:ext cx="8964612" cy="5040560"/>
          </a:xfrm>
        </p:spPr>
        <p:txBody>
          <a:bodyPr/>
          <a:lstStyle/>
          <a:p>
            <a:pPr algn="just" eaLnBrk="1" hangingPunct="1"/>
            <a:r>
              <a:rPr lang="it-IT" altLang="it-IT" sz="3000">
                <a:solidFill>
                  <a:schemeClr val="bg1"/>
                </a:solidFill>
              </a:rPr>
              <a:t>La neoplasia nasce come entità </a:t>
            </a:r>
            <a:r>
              <a:rPr lang="it-IT" altLang="it-IT" sz="3000" b="1" u="sng">
                <a:solidFill>
                  <a:schemeClr val="bg1"/>
                </a:solidFill>
              </a:rPr>
              <a:t>monoclonale</a:t>
            </a:r>
            <a:r>
              <a:rPr lang="it-IT" altLang="it-IT" sz="3000" b="1">
                <a:solidFill>
                  <a:schemeClr val="bg1"/>
                </a:solidFill>
              </a:rPr>
              <a:t>  </a:t>
            </a:r>
            <a:r>
              <a:rPr lang="it-IT" altLang="it-IT" sz="3000">
                <a:solidFill>
                  <a:schemeClr val="bg1"/>
                </a:solidFill>
              </a:rPr>
              <a:t>(una cellula subisce la prima mutazione e poi si replica)</a:t>
            </a:r>
            <a:endParaRPr lang="it-IT" altLang="it-IT" sz="3000" b="1" u="sng">
              <a:solidFill>
                <a:schemeClr val="bg1"/>
              </a:solidFill>
            </a:endParaRPr>
          </a:p>
          <a:p>
            <a:pPr algn="just" eaLnBrk="1" hangingPunct="1"/>
            <a:endParaRPr lang="it-IT" altLang="it-IT" sz="1050">
              <a:solidFill>
                <a:schemeClr val="bg1"/>
              </a:solidFill>
            </a:endParaRPr>
          </a:p>
          <a:p>
            <a:pPr algn="just" eaLnBrk="1" hangingPunct="1"/>
            <a:r>
              <a:rPr lang="it-IT" altLang="it-IT" sz="3000">
                <a:solidFill>
                  <a:schemeClr val="bg1"/>
                </a:solidFill>
              </a:rPr>
              <a:t>In seguito, grazie all’</a:t>
            </a:r>
            <a:r>
              <a:rPr lang="it-IT" altLang="it-IT" sz="3000" b="1" u="sng">
                <a:solidFill>
                  <a:schemeClr val="bg1"/>
                </a:solidFill>
              </a:rPr>
              <a:t>instabilità genomica</a:t>
            </a:r>
            <a:r>
              <a:rPr lang="it-IT" altLang="it-IT" sz="3000">
                <a:solidFill>
                  <a:schemeClr val="bg1"/>
                </a:solidFill>
              </a:rPr>
              <a:t> (predisposizione del genoma a subire </a:t>
            </a:r>
            <a:r>
              <a:rPr lang="it-IT" altLang="it-IT" sz="3000">
                <a:solidFill>
                  <a:srgbClr val="FFFF00"/>
                </a:solidFill>
              </a:rPr>
              <a:t>altri danni e/o mutazioni</a:t>
            </a:r>
            <a:r>
              <a:rPr lang="it-IT" altLang="it-IT" sz="3000">
                <a:solidFill>
                  <a:schemeClr val="bg1"/>
                </a:solidFill>
              </a:rPr>
              <a:t>), vengono generati altri cloni che vanno a costituire una massa neoplastica estremamente </a:t>
            </a:r>
            <a:r>
              <a:rPr lang="it-IT" altLang="it-IT" sz="3000" b="1">
                <a:solidFill>
                  <a:srgbClr val="FFFF00"/>
                </a:solidFill>
              </a:rPr>
              <a:t>eterogenea</a:t>
            </a:r>
            <a:r>
              <a:rPr lang="it-IT" altLang="it-IT" sz="3000">
                <a:solidFill>
                  <a:srgbClr val="FFFF00"/>
                </a:solidFill>
              </a:rPr>
              <a:t>, </a:t>
            </a:r>
            <a:r>
              <a:rPr lang="it-IT" altLang="it-IT" sz="3000">
                <a:solidFill>
                  <a:schemeClr val="bg1"/>
                </a:solidFill>
              </a:rPr>
              <a:t>popolata da cellule con </a:t>
            </a:r>
            <a:r>
              <a:rPr lang="it-IT" altLang="it-IT" sz="3000">
                <a:solidFill>
                  <a:srgbClr val="FFFF00"/>
                </a:solidFill>
              </a:rPr>
              <a:t>caratteristiche sempre più aggressive</a:t>
            </a:r>
            <a:endParaRPr lang="it-IT" altLang="it-IT" sz="3400">
              <a:solidFill>
                <a:schemeClr val="bg1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65113" y="5517232"/>
            <a:ext cx="7451303" cy="70788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PROGRESSIONE TUMORALE</a:t>
            </a:r>
          </a:p>
        </p:txBody>
      </p:sp>
    </p:spTree>
    <p:extLst>
      <p:ext uri="{BB962C8B-B14F-4D97-AF65-F5344CB8AC3E}">
        <p14:creationId xmlns:p14="http://schemas.microsoft.com/office/powerpoint/2010/main" val="148976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Text Box 11"/>
          <p:cNvSpPr txBox="1">
            <a:spLocks noChangeArrowheads="1"/>
          </p:cNvSpPr>
          <p:nvPr/>
        </p:nvSpPr>
        <p:spPr bwMode="auto">
          <a:xfrm>
            <a:off x="0" y="170637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La crescita di una neoplasia è accompagnata dal fenomeno della </a:t>
            </a:r>
            <a:r>
              <a:rPr kumimoji="0" lang="it-IT" altLang="it-IT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progressione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412776"/>
            <a:ext cx="8974984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3422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6" y="260648"/>
            <a:ext cx="9144000" cy="1210941"/>
          </a:xfrm>
        </p:spPr>
        <p:txBody>
          <a:bodyPr/>
          <a:lstStyle/>
          <a:p>
            <a:pPr eaLnBrk="1" hangingPunct="1"/>
            <a:r>
              <a:rPr lang="it-IT" altLang="it-IT" sz="3200">
                <a:solidFill>
                  <a:srgbClr val="FFFF00"/>
                </a:solidFill>
              </a:rPr>
              <a:t>Principali proprietà acquisite dalle cellule durante la progressione tumorale</a:t>
            </a:r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883" y="1484785"/>
            <a:ext cx="8964613" cy="3960439"/>
          </a:xfrm>
        </p:spPr>
        <p:txBody>
          <a:bodyPr/>
          <a:lstStyle/>
          <a:p>
            <a:pPr eaLnBrk="1" hangingPunct="1"/>
            <a:r>
              <a:rPr lang="it-IT" altLang="it-IT" sz="2800">
                <a:solidFill>
                  <a:schemeClr val="bg1"/>
                </a:solidFill>
              </a:rPr>
              <a:t>Mobilità</a:t>
            </a:r>
          </a:p>
          <a:p>
            <a:pPr eaLnBrk="1" hangingPunct="1"/>
            <a:r>
              <a:rPr lang="it-IT" altLang="it-IT" sz="2800">
                <a:solidFill>
                  <a:schemeClr val="bg1"/>
                </a:solidFill>
              </a:rPr>
              <a:t>Capacità di invadere i tessuti</a:t>
            </a:r>
          </a:p>
          <a:p>
            <a:pPr eaLnBrk="1" hangingPunct="1"/>
            <a:r>
              <a:rPr lang="it-IT" altLang="it-IT" sz="2800">
                <a:solidFill>
                  <a:schemeClr val="bg1"/>
                </a:solidFill>
              </a:rPr>
              <a:t>Capacità di sottrarsi alle difese immunitarie</a:t>
            </a:r>
          </a:p>
          <a:p>
            <a:pPr eaLnBrk="1" hangingPunct="1"/>
            <a:r>
              <a:rPr lang="it-IT" altLang="it-IT" sz="2800">
                <a:solidFill>
                  <a:schemeClr val="bg1"/>
                </a:solidFill>
              </a:rPr>
              <a:t>Capacità di prodursi una rete vascolare propria</a:t>
            </a:r>
            <a:endParaRPr lang="it-IT" altLang="it-IT" sz="2800" b="1">
              <a:solidFill>
                <a:srgbClr val="FFFF00"/>
              </a:solidFill>
            </a:endParaRPr>
          </a:p>
          <a:p>
            <a:pPr eaLnBrk="1" hangingPunct="1"/>
            <a:r>
              <a:rPr lang="it-IT" altLang="it-IT" sz="2800">
                <a:solidFill>
                  <a:schemeClr val="bg1"/>
                </a:solidFill>
              </a:rPr>
              <a:t>Capacità di resistere ai farmaci </a:t>
            </a:r>
          </a:p>
          <a:p>
            <a:pPr eaLnBrk="1" hangingPunct="1"/>
            <a:r>
              <a:rPr lang="it-IT" altLang="it-IT" sz="2800">
                <a:solidFill>
                  <a:schemeClr val="bg1"/>
                </a:solidFill>
              </a:rPr>
              <a:t>Capacità di impiantarsi e proliferare a distanza (</a:t>
            </a:r>
            <a:r>
              <a:rPr lang="it-IT" altLang="it-IT" sz="2800" b="1">
                <a:solidFill>
                  <a:srgbClr val="FFFF00"/>
                </a:solidFill>
              </a:rPr>
              <a:t>metastasi</a:t>
            </a:r>
            <a:r>
              <a:rPr lang="it-IT" altLang="it-IT" sz="280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14039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250825" y="54520"/>
            <a:ext cx="8712200" cy="638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0D5A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4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Invasione e metastasi</a:t>
            </a:r>
          </a:p>
        </p:txBody>
      </p:sp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1187624" y="910461"/>
            <a:ext cx="7083991" cy="64633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Principali vie di metastatizzazione</a:t>
            </a:r>
          </a:p>
        </p:txBody>
      </p:sp>
      <p:sp>
        <p:nvSpPr>
          <p:cNvPr id="133124" name="Text Box 4"/>
          <p:cNvSpPr txBox="1">
            <a:spLocks noChangeArrowheads="1"/>
          </p:cNvSpPr>
          <p:nvPr/>
        </p:nvSpPr>
        <p:spPr bwMode="auto">
          <a:xfrm>
            <a:off x="0" y="1950363"/>
            <a:ext cx="9144000" cy="3854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0850" indent="-4508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450850" marR="0" lvl="0" indent="-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150000"/>
              <a:buFontTx/>
              <a:buChar char="•"/>
              <a:tabLst/>
              <a:defRPr/>
            </a:pPr>
            <a:r>
              <a:rPr kumimoji="0" lang="en-US" alt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Via </a:t>
            </a:r>
            <a:r>
              <a:rPr kumimoji="0" lang="en-US" altLang="it-IT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ematica</a:t>
            </a:r>
            <a:endParaRPr kumimoji="0" lang="en-US" altLang="it-IT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  <a:p>
            <a:pPr marL="450850" marR="0" lvl="0" indent="-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150000"/>
              <a:buFontTx/>
              <a:buChar char="•"/>
              <a:tabLst/>
              <a:defRPr/>
            </a:pPr>
            <a:endParaRPr kumimoji="0" lang="en-US" altLang="it-IT" sz="105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  <a:p>
            <a:pPr marL="450850" marR="0" lvl="0" indent="-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150000"/>
              <a:buFontTx/>
              <a:buChar char="•"/>
              <a:tabLst/>
              <a:defRPr/>
            </a:pPr>
            <a:endParaRPr kumimoji="0" lang="en-US" altLang="it-IT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  <a:p>
            <a:pPr marL="450850" marR="0" lvl="0" indent="-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150000"/>
              <a:buFontTx/>
              <a:buChar char="•"/>
              <a:tabLst/>
              <a:defRPr/>
            </a:pPr>
            <a:endParaRPr kumimoji="0" lang="en-US" altLang="it-IT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  <a:p>
            <a:pPr marL="450850" marR="0" lvl="0" indent="-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150000"/>
              <a:buFontTx/>
              <a:buChar char="•"/>
              <a:tabLst/>
              <a:defRPr/>
            </a:pPr>
            <a:r>
              <a:rPr kumimoji="0" lang="en-US" alt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Via </a:t>
            </a:r>
            <a:r>
              <a:rPr kumimoji="0" lang="en-US" altLang="it-IT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linfatica</a:t>
            </a:r>
            <a:r>
              <a:rPr kumimoji="0" lang="en-US" alt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: </a:t>
            </a:r>
            <a:r>
              <a:rPr kumimoji="0" lang="en-US" alt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i</a:t>
            </a:r>
            <a:r>
              <a:rPr kumimoji="0" lang="en-US" alt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</a:t>
            </a:r>
            <a:r>
              <a:rPr kumimoji="0" lang="en-US" alt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linfonodi</a:t>
            </a:r>
            <a:r>
              <a:rPr kumimoji="0" lang="en-US" alt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 </a:t>
            </a:r>
            <a:r>
              <a:rPr kumimoji="0" lang="en-US" alt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sono</a:t>
            </a:r>
            <a:r>
              <a:rPr kumimoji="0" lang="en-US" alt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</a:t>
            </a:r>
            <a:r>
              <a:rPr kumimoji="0" lang="en-US" alt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coinvolti</a:t>
            </a:r>
            <a:r>
              <a:rPr kumimoji="0" lang="en-US" alt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in </a:t>
            </a:r>
            <a:r>
              <a:rPr kumimoji="0" lang="en-US" alt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relazione</a:t>
            </a:r>
            <a:r>
              <a:rPr kumimoji="0" lang="en-US" alt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al </a:t>
            </a:r>
            <a:r>
              <a:rPr kumimoji="0" lang="en-US" alt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percorso</a:t>
            </a:r>
            <a:r>
              <a:rPr kumimoji="0" lang="en-US" alt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del </a:t>
            </a:r>
            <a:r>
              <a:rPr kumimoji="0" lang="en-US" alt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drenaggio</a:t>
            </a:r>
            <a:r>
              <a:rPr kumimoji="0" lang="en-US" alt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</a:t>
            </a:r>
            <a:r>
              <a:rPr kumimoji="0" lang="en-US" alt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linfatico</a:t>
            </a:r>
            <a:endParaRPr kumimoji="0" lang="en-US" altLang="it-IT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  <a:p>
            <a:pPr marL="450850" marR="0" lvl="0" indent="-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150000"/>
              <a:buFontTx/>
              <a:buChar char="•"/>
              <a:tabLst/>
              <a:defRPr/>
            </a:pPr>
            <a:endParaRPr kumimoji="0" lang="en-US" altLang="it-IT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  <a:p>
            <a:pPr marL="450850" marR="0" lvl="0" indent="-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150000"/>
              <a:buFontTx/>
              <a:buChar char="•"/>
              <a:tabLst/>
              <a:defRPr/>
            </a:pPr>
            <a:endParaRPr kumimoji="0" lang="en-US" altLang="it-IT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  <a:p>
            <a:pPr marL="450850" marR="0" lvl="0" indent="-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150000"/>
              <a:buFontTx/>
              <a:buChar char="•"/>
              <a:tabLst/>
              <a:defRPr/>
            </a:pPr>
            <a:r>
              <a:rPr kumimoji="0" lang="en-US" altLang="it-IT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Disseminazione</a:t>
            </a:r>
            <a:r>
              <a:rPr kumimoji="0" lang="en-US" alt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in </a:t>
            </a:r>
            <a:r>
              <a:rPr kumimoji="0" lang="en-US" altLang="it-IT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cavità</a:t>
            </a:r>
            <a:r>
              <a:rPr kumimoji="0" lang="en-US" alt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:</a:t>
            </a:r>
            <a:r>
              <a:rPr kumimoji="0" lang="en-US" alt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</a:t>
            </a:r>
            <a:r>
              <a:rPr kumimoji="0" lang="en-US" alt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peritoneo</a:t>
            </a:r>
            <a:r>
              <a:rPr kumimoji="0" lang="en-US" alt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, </a:t>
            </a:r>
            <a:r>
              <a:rPr kumimoji="0" lang="en-US" alt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pleure</a:t>
            </a:r>
            <a:r>
              <a:rPr kumimoji="0" lang="en-US" alt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</a:t>
            </a:r>
            <a:r>
              <a:rPr kumimoji="0" lang="en-US" alt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Es</a:t>
            </a:r>
            <a:r>
              <a:rPr kumimoji="0" lang="en-US" alt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.: cellule di </a:t>
            </a:r>
            <a:r>
              <a:rPr kumimoji="0" lang="en-US" alt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cancri</a:t>
            </a:r>
            <a:r>
              <a:rPr kumimoji="0" lang="en-US" alt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</a:t>
            </a:r>
            <a:r>
              <a:rPr kumimoji="0" lang="en-US" alt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ovarici</a:t>
            </a:r>
            <a:r>
              <a:rPr kumimoji="0" lang="en-US" alt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o del colon </a:t>
            </a:r>
            <a:r>
              <a:rPr kumimoji="0" lang="en-US" alt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possono</a:t>
            </a:r>
            <a:r>
              <a:rPr kumimoji="0" lang="en-US" alt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</a:t>
            </a:r>
            <a:r>
              <a:rPr kumimoji="0" lang="en-US" alt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rivestire</a:t>
            </a:r>
            <a:r>
              <a:rPr kumimoji="0" lang="en-US" alt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</a:t>
            </a:r>
            <a:r>
              <a:rPr kumimoji="0" lang="en-US" alt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il</a:t>
            </a:r>
            <a:r>
              <a:rPr kumimoji="0" lang="en-US" alt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</a:t>
            </a:r>
            <a:r>
              <a:rPr kumimoji="0" lang="en-US" alt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peritoneo</a:t>
            </a:r>
            <a:endParaRPr kumimoji="0" lang="en-US" altLang="it-IT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86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3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33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33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0C1ED6-D744-AB43-8A5C-6A74B435F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0854"/>
            <a:ext cx="8229600" cy="768716"/>
          </a:xfrm>
        </p:spPr>
        <p:txBody>
          <a:bodyPr/>
          <a:lstStyle/>
          <a:p>
            <a:r>
              <a:rPr lang="it-IT" dirty="0">
                <a:solidFill>
                  <a:srgbClr val="FFFF00"/>
                </a:solidFill>
              </a:rPr>
              <a:t>Cancerogenesi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665DAB4-D06F-884F-BA72-86A0F64EE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07" y="1389186"/>
            <a:ext cx="8944707" cy="4525963"/>
          </a:xfrm>
        </p:spPr>
        <p:txBody>
          <a:bodyPr/>
          <a:lstStyle/>
          <a:p>
            <a:pPr algn="just"/>
            <a:r>
              <a:rPr lang="it-IT" dirty="0">
                <a:solidFill>
                  <a:schemeClr val="bg1"/>
                </a:solidFill>
              </a:rPr>
              <a:t>Il termine cancerogenesi definisce quella serie di processi che portano allo sviluppo di un tumore; comprende:</a:t>
            </a:r>
          </a:p>
          <a:p>
            <a:pPr algn="just"/>
            <a:endParaRPr lang="it-IT" sz="1800" dirty="0">
              <a:solidFill>
                <a:schemeClr val="bg1"/>
              </a:solidFill>
            </a:endParaRPr>
          </a:p>
          <a:p>
            <a:pPr lvl="1" algn="just"/>
            <a:r>
              <a:rPr lang="it-IT" dirty="0">
                <a:solidFill>
                  <a:schemeClr val="bg1"/>
                </a:solidFill>
              </a:rPr>
              <a:t>l’azione delle  </a:t>
            </a:r>
            <a:r>
              <a:rPr lang="it-IT" dirty="0">
                <a:solidFill>
                  <a:srgbClr val="FFFF00"/>
                </a:solidFill>
              </a:rPr>
              <a:t>cause  primarie</a:t>
            </a:r>
            <a:r>
              <a:rPr lang="it-IT" dirty="0">
                <a:solidFill>
                  <a:schemeClr val="bg1"/>
                </a:solidFill>
              </a:rPr>
              <a:t> e il possibile contributo di quelle </a:t>
            </a:r>
            <a:r>
              <a:rPr lang="it-IT" dirty="0">
                <a:solidFill>
                  <a:srgbClr val="FFFF00"/>
                </a:solidFill>
              </a:rPr>
              <a:t>secondarie</a:t>
            </a:r>
          </a:p>
          <a:p>
            <a:pPr lvl="1" algn="just"/>
            <a:endParaRPr lang="it-IT" dirty="0">
              <a:solidFill>
                <a:srgbClr val="FFFF00"/>
              </a:solidFill>
            </a:endParaRPr>
          </a:p>
          <a:p>
            <a:pPr lvl="1" algn="just"/>
            <a:r>
              <a:rPr lang="it-IT" dirty="0">
                <a:solidFill>
                  <a:schemeClr val="bg1"/>
                </a:solidFill>
              </a:rPr>
              <a:t>i </a:t>
            </a:r>
            <a:r>
              <a:rPr lang="it-IT" dirty="0">
                <a:solidFill>
                  <a:srgbClr val="FFFF00"/>
                </a:solidFill>
              </a:rPr>
              <a:t>meccanismi patogenetici</a:t>
            </a:r>
            <a:r>
              <a:rPr lang="it-IT" dirty="0">
                <a:solidFill>
                  <a:schemeClr val="bg1"/>
                </a:solidFill>
              </a:rPr>
              <a:t> coinvolti nella </a:t>
            </a:r>
            <a:r>
              <a:rPr lang="it-IT" dirty="0">
                <a:solidFill>
                  <a:srgbClr val="FFFF00"/>
                </a:solidFill>
              </a:rPr>
              <a:t>progressione</a:t>
            </a:r>
            <a:r>
              <a:rPr lang="it-IT" dirty="0">
                <a:solidFill>
                  <a:schemeClr val="bg1"/>
                </a:solidFill>
              </a:rPr>
              <a:t> tumorale</a:t>
            </a:r>
          </a:p>
        </p:txBody>
      </p:sp>
    </p:spTree>
    <p:extLst>
      <p:ext uri="{BB962C8B-B14F-4D97-AF65-F5344CB8AC3E}">
        <p14:creationId xmlns:p14="http://schemas.microsoft.com/office/powerpoint/2010/main" val="15560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7163"/>
            <a:ext cx="8229600" cy="922338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 sz="4000">
                <a:solidFill>
                  <a:srgbClr val="FFFF00"/>
                </a:solidFill>
                <a:latin typeface="+mn-lt"/>
              </a:rPr>
              <a:t>Fasi cruciali della cancerogenesi</a:t>
            </a:r>
          </a:p>
        </p:txBody>
      </p:sp>
      <p:sp>
        <p:nvSpPr>
          <p:cNvPr id="165892" name="Rectangle 4"/>
          <p:cNvSpPr>
            <a:spLocks noChangeArrowheads="1"/>
          </p:cNvSpPr>
          <p:nvPr/>
        </p:nvSpPr>
        <p:spPr bwMode="auto">
          <a:xfrm>
            <a:off x="107950" y="1412776"/>
            <a:ext cx="8964613" cy="206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265113" indent="-2651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265113" marR="0" lvl="0" indent="-2651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altLang="it-IT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Alterazione </a:t>
            </a:r>
            <a:r>
              <a:rPr kumimoji="0" lang="it-IT" altLang="it-IT" sz="3200" b="0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diretta</a:t>
            </a:r>
            <a:r>
              <a:rPr kumimoji="0" lang="it-IT" altLang="it-IT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e </a:t>
            </a:r>
            <a:r>
              <a:rPr kumimoji="0" lang="it-IT" altLang="it-IT" sz="3200" b="0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irreversibile</a:t>
            </a:r>
            <a:r>
              <a:rPr kumimoji="0" lang="it-IT" altLang="it-IT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della componente genetica della cellula bersaglio che le conferisce una </a:t>
            </a:r>
            <a:r>
              <a:rPr kumimoji="0" lang="it-IT" altLang="it-IT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potenzialità neoplastica (first shot, mutageni)</a:t>
            </a:r>
          </a:p>
        </p:txBody>
      </p:sp>
      <p:sp>
        <p:nvSpPr>
          <p:cNvPr id="3686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700338" y="692696"/>
            <a:ext cx="3683000" cy="720725"/>
          </a:xfrm>
          <a:ln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buFontTx/>
              <a:buNone/>
            </a:pPr>
            <a:r>
              <a:rPr lang="it-IT" altLang="it-IT" sz="3600" b="1">
                <a:solidFill>
                  <a:schemeClr val="bg1"/>
                </a:solidFill>
              </a:rPr>
              <a:t>INIZIAZIONE</a:t>
            </a:r>
          </a:p>
        </p:txBody>
      </p:sp>
      <p:sp>
        <p:nvSpPr>
          <p:cNvPr id="124933" name="Rectangle 4"/>
          <p:cNvSpPr>
            <a:spLocks noChangeArrowheads="1"/>
          </p:cNvSpPr>
          <p:nvPr/>
        </p:nvSpPr>
        <p:spPr bwMode="auto">
          <a:xfrm>
            <a:off x="2700338" y="3860403"/>
            <a:ext cx="3683000" cy="7207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PROMOZIONE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32329" y="4581128"/>
            <a:ext cx="8760151" cy="2073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altLang="it-IT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Gli agenti </a:t>
            </a:r>
            <a:r>
              <a:rPr kumimoji="0" lang="it-IT" altLang="it-IT" sz="32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promuoventi stimolano</a:t>
            </a:r>
            <a:r>
              <a:rPr kumimoji="0" lang="it-IT" altLang="it-IT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in modo </a:t>
            </a:r>
            <a:r>
              <a:rPr kumimoji="0" lang="it-IT" altLang="it-IT" sz="32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reversibile</a:t>
            </a:r>
            <a:r>
              <a:rPr kumimoji="0" lang="it-IT" altLang="it-IT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l’</a:t>
            </a:r>
            <a:r>
              <a:rPr kumimoji="0" lang="it-IT" altLang="it-IT" sz="32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attività proliferativa </a:t>
            </a:r>
            <a:r>
              <a:rPr kumimoji="0" lang="it-IT" altLang="it-IT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della cellula che ha subìto l’iniziazione (</a:t>
            </a:r>
            <a:r>
              <a:rPr kumimoji="0" lang="it-IT" altLang="it-IT" sz="32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non sono mutageni</a:t>
            </a:r>
            <a:r>
              <a:rPr kumimoji="0" lang="it-IT" altLang="it-IT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3275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5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>
            <a:extLst>
              <a:ext uri="{FF2B5EF4-FFF2-40B4-BE49-F238E27FC236}">
                <a16:creationId xmlns:a16="http://schemas.microsoft.com/office/drawing/2014/main" id="{F8635966-4CD8-5142-8E75-9FF0F045A5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44463" y="44450"/>
            <a:ext cx="9469438" cy="720725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 sz="3600">
                <a:solidFill>
                  <a:srgbClr val="FFFF00"/>
                </a:solidFill>
                <a:latin typeface="+mn-lt"/>
              </a:rPr>
              <a:t>Cancerogenesi: esempi di </a:t>
            </a:r>
            <a:r>
              <a:rPr lang="it-IT" altLang="it-IT" sz="3600" u="sng">
                <a:solidFill>
                  <a:srgbClr val="FFFF00"/>
                </a:solidFill>
                <a:latin typeface="+mn-lt"/>
              </a:rPr>
              <a:t>fattori promoventi</a:t>
            </a:r>
          </a:p>
        </p:txBody>
      </p:sp>
      <p:sp>
        <p:nvSpPr>
          <p:cNvPr id="167939" name="Rectangle 3">
            <a:extLst>
              <a:ext uri="{FF2B5EF4-FFF2-40B4-BE49-F238E27FC236}">
                <a16:creationId xmlns:a16="http://schemas.microsoft.com/office/drawing/2014/main" id="{55A4E26B-AFB4-214E-9C6D-5FD4F97E42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950" y="1196975"/>
            <a:ext cx="8964613" cy="5040313"/>
          </a:xfrm>
        </p:spPr>
        <p:txBody>
          <a:bodyPr/>
          <a:lstStyle/>
          <a:p>
            <a:pPr eaLnBrk="1" hangingPunct="1"/>
            <a:r>
              <a:rPr lang="it-IT" altLang="it-IT" b="1" u="sng">
                <a:solidFill>
                  <a:schemeClr val="bg1"/>
                </a:solidFill>
              </a:rPr>
              <a:t>Ormoni</a:t>
            </a:r>
            <a:r>
              <a:rPr lang="it-IT" altLang="it-IT">
                <a:solidFill>
                  <a:schemeClr val="bg1"/>
                </a:solidFill>
              </a:rPr>
              <a:t> (estrogeni, testosterone)</a:t>
            </a:r>
            <a:endParaRPr lang="it-IT" altLang="it-IT" b="1">
              <a:solidFill>
                <a:schemeClr val="bg1"/>
              </a:solidFill>
            </a:endParaRPr>
          </a:p>
          <a:p>
            <a:pPr eaLnBrk="1" hangingPunct="1"/>
            <a:endParaRPr lang="it-IT" altLang="it-IT" sz="1400">
              <a:solidFill>
                <a:schemeClr val="bg1"/>
              </a:solidFill>
            </a:endParaRPr>
          </a:p>
          <a:p>
            <a:pPr eaLnBrk="1" hangingPunct="1"/>
            <a:r>
              <a:rPr lang="it-IT" altLang="it-IT" b="1" u="sng">
                <a:solidFill>
                  <a:schemeClr val="bg1"/>
                </a:solidFill>
              </a:rPr>
              <a:t>Farmaci</a:t>
            </a:r>
            <a:r>
              <a:rPr lang="it-IT" altLang="it-IT" b="1">
                <a:solidFill>
                  <a:schemeClr val="bg1"/>
                </a:solidFill>
              </a:rPr>
              <a:t> </a:t>
            </a:r>
            <a:r>
              <a:rPr lang="it-IT" altLang="it-IT">
                <a:solidFill>
                  <a:schemeClr val="bg1"/>
                </a:solidFill>
              </a:rPr>
              <a:t>(contraccettivi orali di I</a:t>
            </a:r>
            <a:r>
              <a:rPr lang="it-IT" altLang="it-IT" baseline="30000">
                <a:solidFill>
                  <a:schemeClr val="bg1"/>
                </a:solidFill>
              </a:rPr>
              <a:t>a</a:t>
            </a:r>
            <a:r>
              <a:rPr lang="it-IT" altLang="it-IT">
                <a:solidFill>
                  <a:schemeClr val="bg1"/>
                </a:solidFill>
              </a:rPr>
              <a:t> generazione ad alto dosaggio estrogenico, anabolizzanti)</a:t>
            </a:r>
          </a:p>
          <a:p>
            <a:pPr eaLnBrk="1" hangingPunct="1"/>
            <a:endParaRPr lang="it-IT" altLang="it-IT" sz="1400">
              <a:solidFill>
                <a:schemeClr val="bg1"/>
              </a:solidFill>
            </a:endParaRPr>
          </a:p>
          <a:p>
            <a:pPr eaLnBrk="1" hangingPunct="1"/>
            <a:r>
              <a:rPr lang="it-IT" altLang="it-IT" b="1" u="sng">
                <a:solidFill>
                  <a:schemeClr val="bg1"/>
                </a:solidFill>
              </a:rPr>
              <a:t>Agenti infettivi</a:t>
            </a:r>
            <a:r>
              <a:rPr lang="it-IT" altLang="it-IT">
                <a:solidFill>
                  <a:schemeClr val="bg1"/>
                </a:solidFill>
              </a:rPr>
              <a:t> (Hepatitis B Virus, Epstein-Barr Virus, </a:t>
            </a:r>
            <a:r>
              <a:rPr lang="it-IT" altLang="it-IT" i="1">
                <a:solidFill>
                  <a:schemeClr val="bg1"/>
                </a:solidFill>
              </a:rPr>
              <a:t>Helicobacter pylori</a:t>
            </a:r>
            <a:r>
              <a:rPr lang="it-IT" altLang="it-IT">
                <a:solidFill>
                  <a:schemeClr val="bg1"/>
                </a:solidFill>
              </a:rPr>
              <a:t>)</a:t>
            </a:r>
            <a:endParaRPr lang="it-IT" altLang="it-IT" b="1">
              <a:solidFill>
                <a:schemeClr val="bg1"/>
              </a:solidFill>
            </a:endParaRPr>
          </a:p>
          <a:p>
            <a:pPr eaLnBrk="1" hangingPunct="1"/>
            <a:endParaRPr lang="it-IT" altLang="it-IT" sz="1400">
              <a:solidFill>
                <a:schemeClr val="bg1"/>
              </a:solidFill>
            </a:endParaRPr>
          </a:p>
          <a:p>
            <a:pPr eaLnBrk="1" hangingPunct="1"/>
            <a:r>
              <a:rPr lang="it-IT" altLang="it-IT" b="1" u="sng">
                <a:solidFill>
                  <a:schemeClr val="bg1"/>
                </a:solidFill>
              </a:rPr>
              <a:t>Irritazioni croniche</a:t>
            </a:r>
            <a:r>
              <a:rPr lang="it-IT" altLang="it-IT">
                <a:solidFill>
                  <a:schemeClr val="bg1"/>
                </a:solidFill>
              </a:rPr>
              <a:t> (ulcere e altre flogosi croniche)</a:t>
            </a:r>
          </a:p>
        </p:txBody>
      </p:sp>
    </p:spTree>
    <p:extLst>
      <p:ext uri="{BB962C8B-B14F-4D97-AF65-F5344CB8AC3E}">
        <p14:creationId xmlns:p14="http://schemas.microsoft.com/office/powerpoint/2010/main" val="71238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6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67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67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4"/>
          <p:cNvSpPr>
            <a:spLocks noGrp="1" noChangeArrowheads="1"/>
          </p:cNvSpPr>
          <p:nvPr>
            <p:ph type="title"/>
          </p:nvPr>
        </p:nvSpPr>
        <p:spPr>
          <a:xfrm>
            <a:off x="180975" y="188913"/>
            <a:ext cx="8712200" cy="1143000"/>
          </a:xfrm>
          <a:ln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it-IT" altLang="it-IT" sz="6000">
                <a:solidFill>
                  <a:srgbClr val="FFFF00"/>
                </a:solidFill>
                <a:latin typeface="+mn-lt"/>
              </a:rPr>
              <a:t>Eziologia delle neoplasie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-107950" y="1557338"/>
            <a:ext cx="9432925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Agenti eziologici della malattia neoplastica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752600" y="2852738"/>
            <a:ext cx="5195888" cy="34559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altLang="it-IT" sz="4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Sostanze chimiche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altLang="it-IT" sz="4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altLang="it-IT" sz="4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Radiazioni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altLang="it-IT" sz="4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altLang="it-IT" sz="4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Virus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altLang="it-IT" sz="4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223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itolo 1">
            <a:extLst>
              <a:ext uri="{FF2B5EF4-FFF2-40B4-BE49-F238E27FC236}">
                <a16:creationId xmlns:a16="http://schemas.microsoft.com/office/drawing/2014/main" id="{4533F8B9-AB48-A945-B35E-E931990A55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" y="130175"/>
            <a:ext cx="9091613" cy="706438"/>
          </a:xfrm>
        </p:spPr>
        <p:txBody>
          <a:bodyPr/>
          <a:lstStyle/>
          <a:p>
            <a:r>
              <a:rPr lang="it-IT" altLang="it-IT" sz="3800" dirty="0">
                <a:solidFill>
                  <a:srgbClr val="FFFF00"/>
                </a:solidFill>
              </a:rPr>
              <a:t>Radiazioni coinvolte nella cancerogenesi</a:t>
            </a:r>
          </a:p>
        </p:txBody>
      </p:sp>
      <p:pic>
        <p:nvPicPr>
          <p:cNvPr id="17411" name="Picture 6" descr="http://win.istitutosangiovannibosco.net/cennini_donbosco/e-learning/percorsi%20di%20scienze/ecosistemi/immagini_effetto_serra/EM-spectrum.jpg">
            <a:extLst>
              <a:ext uri="{FF2B5EF4-FFF2-40B4-BE49-F238E27FC236}">
                <a16:creationId xmlns:a16="http://schemas.microsoft.com/office/drawing/2014/main" id="{B36C72C5-023D-8F49-828E-52FA9D8D0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25538"/>
            <a:ext cx="8983663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58B2C4B0-3756-8840-A2D8-323A42B117EC}"/>
              </a:ext>
            </a:extLst>
          </p:cNvPr>
          <p:cNvSpPr/>
          <p:nvPr/>
        </p:nvSpPr>
        <p:spPr>
          <a:xfrm>
            <a:off x="107950" y="2276475"/>
            <a:ext cx="4491038" cy="417671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835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30845"/>
            <a:ext cx="8229600" cy="777875"/>
          </a:xfrm>
        </p:spPr>
        <p:txBody>
          <a:bodyPr/>
          <a:lstStyle/>
          <a:p>
            <a:pPr eaLnBrk="1" hangingPunct="1"/>
            <a:r>
              <a:rPr lang="en-US" altLang="it-IT">
                <a:solidFill>
                  <a:srgbClr val="FFFF00"/>
                </a:solidFill>
                <a:latin typeface="+mn-lt"/>
              </a:rPr>
              <a:t>Classificazione dei tumori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70000"/>
            <a:ext cx="9144000" cy="5472113"/>
          </a:xfrm>
        </p:spPr>
        <p:txBody>
          <a:bodyPr/>
          <a:lstStyle/>
          <a:p>
            <a:pPr algn="just" eaLnBrk="1" hangingPunct="1"/>
            <a:r>
              <a:rPr lang="en-US" altLang="it-IT" sz="3800" u="sng">
                <a:solidFill>
                  <a:srgbClr val="FFFF00"/>
                </a:solidFill>
              </a:rPr>
              <a:t>Istogenetica</a:t>
            </a:r>
            <a:r>
              <a:rPr lang="en-US" altLang="it-IT" sz="3800">
                <a:solidFill>
                  <a:schemeClr val="bg1"/>
                </a:solidFill>
              </a:rPr>
              <a:t> (in base al tessuto da cui originano) </a:t>
            </a:r>
          </a:p>
          <a:p>
            <a:pPr algn="just" eaLnBrk="1" hangingPunct="1"/>
            <a:endParaRPr lang="en-US" altLang="it-IT" sz="1800">
              <a:solidFill>
                <a:schemeClr val="bg1"/>
              </a:solidFill>
            </a:endParaRPr>
          </a:p>
          <a:p>
            <a:pPr algn="just" eaLnBrk="1" hangingPunct="1"/>
            <a:r>
              <a:rPr lang="en-US" altLang="it-IT" sz="3800">
                <a:solidFill>
                  <a:schemeClr val="bg1"/>
                </a:solidFill>
              </a:rPr>
              <a:t>In base allo </a:t>
            </a:r>
            <a:r>
              <a:rPr lang="en-US" altLang="it-IT" sz="3800" u="sng">
                <a:solidFill>
                  <a:srgbClr val="FFFF00"/>
                </a:solidFill>
              </a:rPr>
              <a:t>stadio di sviluppo</a:t>
            </a:r>
            <a:r>
              <a:rPr lang="en-US" altLang="it-IT" sz="3800">
                <a:solidFill>
                  <a:schemeClr val="bg1"/>
                </a:solidFill>
              </a:rPr>
              <a:t> (dimensioni, infiltrazione, grado di differenziazione, presenza di metastasi) </a:t>
            </a:r>
          </a:p>
          <a:p>
            <a:pPr algn="just" eaLnBrk="1" hangingPunct="1"/>
            <a:endParaRPr lang="en-US" altLang="it-IT" sz="1800">
              <a:solidFill>
                <a:schemeClr val="bg1"/>
              </a:solidFill>
            </a:endParaRPr>
          </a:p>
          <a:p>
            <a:pPr algn="just" eaLnBrk="1" hangingPunct="1"/>
            <a:r>
              <a:rPr lang="en-US" altLang="it-IT" sz="3800">
                <a:solidFill>
                  <a:schemeClr val="bg1"/>
                </a:solidFill>
              </a:rPr>
              <a:t>In base al </a:t>
            </a:r>
            <a:r>
              <a:rPr lang="en-US" altLang="it-IT" sz="3800" u="sng">
                <a:solidFill>
                  <a:srgbClr val="FFFF00"/>
                </a:solidFill>
              </a:rPr>
              <a:t>comportamento</a:t>
            </a:r>
            <a:r>
              <a:rPr lang="en-US" altLang="it-IT" sz="3800">
                <a:solidFill>
                  <a:schemeClr val="bg1"/>
                </a:solidFill>
              </a:rPr>
              <a:t> (benigni, maligni)</a:t>
            </a:r>
          </a:p>
          <a:p>
            <a:pPr algn="just" eaLnBrk="1" hangingPunct="1"/>
            <a:endParaRPr lang="en-US" altLang="it-IT" sz="3800">
              <a:solidFill>
                <a:schemeClr val="bg1"/>
              </a:solidFill>
            </a:endParaRPr>
          </a:p>
          <a:p>
            <a:pPr algn="just" eaLnBrk="1" hangingPunct="1"/>
            <a:endParaRPr lang="en-US" altLang="it-IT" sz="3800">
              <a:solidFill>
                <a:schemeClr val="bg1"/>
              </a:solidFill>
            </a:endParaRPr>
          </a:p>
          <a:p>
            <a:pPr algn="just" eaLnBrk="1" hangingPunct="1"/>
            <a:endParaRPr lang="en-US" altLang="it-IT" sz="3800">
              <a:solidFill>
                <a:schemeClr val="bg1"/>
              </a:solidFill>
            </a:endParaRPr>
          </a:p>
          <a:p>
            <a:pPr algn="just" eaLnBrk="1" hangingPunct="1">
              <a:buClr>
                <a:schemeClr val="bg1"/>
              </a:buClr>
            </a:pPr>
            <a:endParaRPr lang="en-US" altLang="it-IT" sz="3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8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08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08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08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27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620713"/>
            <a:ext cx="8713788" cy="863600"/>
          </a:xfrm>
          <a:ln>
            <a:solidFill>
              <a:srgbClr val="FFFF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altLang="it-IT" sz="4800">
                <a:solidFill>
                  <a:srgbClr val="FFFF00"/>
                </a:solidFill>
                <a:latin typeface="+mn-lt"/>
              </a:rPr>
              <a:t>Cancerogenesi da radiazioni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060575"/>
            <a:ext cx="7543800" cy="3889375"/>
          </a:xfrm>
        </p:spPr>
        <p:txBody>
          <a:bodyPr/>
          <a:lstStyle/>
          <a:p>
            <a:pPr lvl="1" eaLnBrk="1" hangingPunct="1"/>
            <a:r>
              <a:rPr lang="en-US" altLang="it-IT" sz="3600" dirty="0">
                <a:solidFill>
                  <a:schemeClr val="bg1"/>
                </a:solidFill>
              </a:rPr>
              <a:t> Tipi di </a:t>
            </a:r>
            <a:r>
              <a:rPr lang="en-US" altLang="it-IT" sz="3600" dirty="0" err="1">
                <a:solidFill>
                  <a:schemeClr val="bg1"/>
                </a:solidFill>
              </a:rPr>
              <a:t>radiazioni</a:t>
            </a:r>
            <a:r>
              <a:rPr lang="en-US" altLang="it-IT" sz="3600" dirty="0">
                <a:solidFill>
                  <a:schemeClr val="bg1"/>
                </a:solidFill>
              </a:rPr>
              <a:t> con </a:t>
            </a:r>
            <a:r>
              <a:rPr lang="en-US" altLang="it-IT" sz="3600" dirty="0" err="1">
                <a:solidFill>
                  <a:schemeClr val="bg1"/>
                </a:solidFill>
              </a:rPr>
              <a:t>accertato</a:t>
            </a:r>
            <a:r>
              <a:rPr lang="en-US" altLang="it-IT" sz="3600" dirty="0">
                <a:solidFill>
                  <a:schemeClr val="bg1"/>
                </a:solidFill>
              </a:rPr>
              <a:t> </a:t>
            </a:r>
            <a:r>
              <a:rPr lang="en-US" altLang="it-IT" sz="3600" dirty="0" err="1">
                <a:solidFill>
                  <a:schemeClr val="bg1"/>
                </a:solidFill>
              </a:rPr>
              <a:t>effetto</a:t>
            </a:r>
            <a:r>
              <a:rPr lang="en-US" altLang="it-IT" sz="3600" dirty="0">
                <a:solidFill>
                  <a:schemeClr val="bg1"/>
                </a:solidFill>
              </a:rPr>
              <a:t> </a:t>
            </a:r>
            <a:r>
              <a:rPr lang="en-US" altLang="it-IT" sz="3600" dirty="0" err="1">
                <a:solidFill>
                  <a:schemeClr val="bg1"/>
                </a:solidFill>
              </a:rPr>
              <a:t>cancerogeno</a:t>
            </a:r>
            <a:r>
              <a:rPr lang="en-US" altLang="it-IT" sz="3600" dirty="0">
                <a:solidFill>
                  <a:schemeClr val="bg1"/>
                </a:solidFill>
              </a:rPr>
              <a:t> </a:t>
            </a:r>
            <a:r>
              <a:rPr lang="en-US" altLang="it-IT" sz="3600" dirty="0" err="1">
                <a:solidFill>
                  <a:schemeClr val="bg1"/>
                </a:solidFill>
              </a:rPr>
              <a:t>nell’uomo</a:t>
            </a:r>
            <a:endParaRPr lang="en-US" altLang="it-IT" sz="3600" dirty="0">
              <a:solidFill>
                <a:schemeClr val="bg1"/>
              </a:solidFill>
            </a:endParaRPr>
          </a:p>
          <a:p>
            <a:pPr lvl="1" eaLnBrk="1" hangingPunct="1"/>
            <a:endParaRPr lang="en-US" altLang="it-IT" sz="3600" dirty="0">
              <a:solidFill>
                <a:schemeClr val="bg1"/>
              </a:solidFill>
            </a:endParaRPr>
          </a:p>
          <a:p>
            <a:pPr lvl="2" eaLnBrk="1" hangingPunct="1"/>
            <a:r>
              <a:rPr lang="en-US" altLang="it-IT" sz="3600" dirty="0" err="1">
                <a:solidFill>
                  <a:schemeClr val="bg1"/>
                </a:solidFill>
              </a:rPr>
              <a:t>Ultraviolette</a:t>
            </a:r>
            <a:r>
              <a:rPr lang="en-US" altLang="it-IT" sz="3600" dirty="0">
                <a:solidFill>
                  <a:schemeClr val="bg1"/>
                </a:solidFill>
              </a:rPr>
              <a:t>  </a:t>
            </a:r>
            <a:r>
              <a:rPr lang="en-US" altLang="it-IT" sz="3600" dirty="0" err="1">
                <a:solidFill>
                  <a:srgbClr val="FFFF00"/>
                </a:solidFill>
              </a:rPr>
              <a:t>eccitanti</a:t>
            </a:r>
            <a:r>
              <a:rPr lang="en-US" altLang="it-IT" sz="3600" dirty="0">
                <a:solidFill>
                  <a:schemeClr val="bg1"/>
                </a:solidFill>
              </a:rPr>
              <a:t>                  </a:t>
            </a:r>
          </a:p>
          <a:p>
            <a:pPr lvl="2" eaLnBrk="1" hangingPunct="1"/>
            <a:r>
              <a:rPr lang="en-US" altLang="it-IT" sz="3600" dirty="0">
                <a:solidFill>
                  <a:schemeClr val="bg1"/>
                </a:solidFill>
              </a:rPr>
              <a:t>Raggi x, </a:t>
            </a:r>
            <a:r>
              <a:rPr lang="el-GR" altLang="it-IT" sz="3600" dirty="0">
                <a:solidFill>
                  <a:schemeClr val="bg1"/>
                </a:solidFill>
                <a:cs typeface="Times New Roman" pitchFamily="18" charset="0"/>
              </a:rPr>
              <a:t>γ</a:t>
            </a:r>
          </a:p>
          <a:p>
            <a:pPr lvl="2" eaLnBrk="1" hangingPunct="1"/>
            <a:r>
              <a:rPr lang="en-US" altLang="it-IT" sz="3600" dirty="0" err="1">
                <a:solidFill>
                  <a:schemeClr val="bg1"/>
                </a:solidFill>
              </a:rPr>
              <a:t>Radioisotopi</a:t>
            </a:r>
            <a:endParaRPr lang="en-US" altLang="it-IT" sz="3600" dirty="0">
              <a:solidFill>
                <a:srgbClr val="FFFF00"/>
              </a:solidFill>
            </a:endParaRPr>
          </a:p>
        </p:txBody>
      </p:sp>
      <p:sp>
        <p:nvSpPr>
          <p:cNvPr id="39940" name="AutoShape 4"/>
          <p:cNvSpPr>
            <a:spLocks/>
          </p:cNvSpPr>
          <p:nvPr/>
        </p:nvSpPr>
        <p:spPr bwMode="auto">
          <a:xfrm>
            <a:off x="5741988" y="4724400"/>
            <a:ext cx="215900" cy="1152525"/>
          </a:xfrm>
          <a:prstGeom prst="rightBrace">
            <a:avLst>
              <a:gd name="adj1" fmla="val 44485"/>
              <a:gd name="adj2" fmla="val 50000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39941" name="Line 5"/>
          <p:cNvSpPr>
            <a:spLocks noChangeShapeType="1"/>
          </p:cNvSpPr>
          <p:nvPr/>
        </p:nvSpPr>
        <p:spPr bwMode="auto">
          <a:xfrm>
            <a:off x="5076825" y="4938713"/>
            <a:ext cx="449263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39942" name="Line 6"/>
          <p:cNvSpPr>
            <a:spLocks noChangeShapeType="1"/>
          </p:cNvSpPr>
          <p:nvPr/>
        </p:nvSpPr>
        <p:spPr bwMode="auto">
          <a:xfrm>
            <a:off x="5076825" y="5588000"/>
            <a:ext cx="449263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128008" name="Text Box 10"/>
          <p:cNvSpPr txBox="1">
            <a:spLocks noChangeArrowheads="1"/>
          </p:cNvSpPr>
          <p:nvPr/>
        </p:nvSpPr>
        <p:spPr bwMode="auto">
          <a:xfrm>
            <a:off x="6156325" y="4797425"/>
            <a:ext cx="22320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6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ionizzanti</a:t>
            </a:r>
          </a:p>
        </p:txBody>
      </p:sp>
    </p:spTree>
    <p:extLst>
      <p:ext uri="{BB962C8B-B14F-4D97-AF65-F5344CB8AC3E}">
        <p14:creationId xmlns:p14="http://schemas.microsoft.com/office/powerpoint/2010/main" val="211171739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" y="-100484"/>
            <a:ext cx="8982075" cy="8651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it-IT" sz="4200">
                <a:solidFill>
                  <a:srgbClr val="FFFF00"/>
                </a:solidFill>
                <a:latin typeface="+mn-lt"/>
              </a:rPr>
              <a:t>Cancerogenesi da radiazioni UV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6712"/>
            <a:ext cx="9144000" cy="5748337"/>
          </a:xfrm>
        </p:spPr>
        <p:txBody>
          <a:bodyPr/>
          <a:lstStyle/>
          <a:p>
            <a:pPr lvl="1" algn="just" eaLnBrk="1" hangingPunct="1">
              <a:defRPr/>
            </a:pPr>
            <a:r>
              <a:rPr lang="en-US" altLang="it-IT" sz="4000" dirty="0">
                <a:solidFill>
                  <a:schemeClr val="bg1"/>
                </a:solidFill>
              </a:rPr>
              <a:t> </a:t>
            </a:r>
            <a:r>
              <a:rPr lang="en-US" altLang="it-IT" sz="3600" dirty="0">
                <a:solidFill>
                  <a:schemeClr val="bg1"/>
                </a:solidFill>
              </a:rPr>
              <a:t>Le </a:t>
            </a:r>
            <a:r>
              <a:rPr lang="en-US" altLang="it-IT" sz="3600" dirty="0" err="1">
                <a:solidFill>
                  <a:schemeClr val="bg1"/>
                </a:solidFill>
              </a:rPr>
              <a:t>radiazioni</a:t>
            </a:r>
            <a:r>
              <a:rPr lang="en-US" altLang="it-IT" sz="3600" dirty="0">
                <a:solidFill>
                  <a:schemeClr val="bg1"/>
                </a:solidFill>
              </a:rPr>
              <a:t> </a:t>
            </a:r>
            <a:r>
              <a:rPr lang="en-US" altLang="it-IT" sz="3600" dirty="0" err="1">
                <a:solidFill>
                  <a:schemeClr val="bg1"/>
                </a:solidFill>
              </a:rPr>
              <a:t>solari</a:t>
            </a:r>
            <a:r>
              <a:rPr lang="en-US" altLang="it-IT" sz="3600" dirty="0">
                <a:solidFill>
                  <a:schemeClr val="bg1"/>
                </a:solidFill>
              </a:rPr>
              <a:t> UV </a:t>
            </a:r>
            <a:r>
              <a:rPr lang="en-US" altLang="it-IT" sz="3600" dirty="0" err="1">
                <a:solidFill>
                  <a:schemeClr val="bg1"/>
                </a:solidFill>
              </a:rPr>
              <a:t>che</a:t>
            </a:r>
            <a:r>
              <a:rPr lang="en-US" altLang="it-IT" sz="3600" dirty="0">
                <a:solidFill>
                  <a:schemeClr val="bg1"/>
                </a:solidFill>
              </a:rPr>
              <a:t> </a:t>
            </a:r>
            <a:r>
              <a:rPr lang="en-US" altLang="it-IT" sz="3600" dirty="0" err="1">
                <a:solidFill>
                  <a:schemeClr val="bg1"/>
                </a:solidFill>
              </a:rPr>
              <a:t>possono</a:t>
            </a:r>
            <a:r>
              <a:rPr lang="en-US" altLang="it-IT" sz="3600" dirty="0">
                <a:solidFill>
                  <a:schemeClr val="bg1"/>
                </a:solidFill>
              </a:rPr>
              <a:t> </a:t>
            </a:r>
            <a:r>
              <a:rPr lang="en-US" altLang="it-IT" sz="3600" dirty="0" err="1">
                <a:solidFill>
                  <a:schemeClr val="bg1"/>
                </a:solidFill>
              </a:rPr>
              <a:t>colpire</a:t>
            </a:r>
            <a:r>
              <a:rPr lang="en-US" altLang="it-IT" sz="3600" dirty="0">
                <a:solidFill>
                  <a:schemeClr val="bg1"/>
                </a:solidFill>
              </a:rPr>
              <a:t> </a:t>
            </a:r>
            <a:r>
              <a:rPr lang="en-US" altLang="it-IT" sz="3600" dirty="0" err="1">
                <a:solidFill>
                  <a:schemeClr val="bg1"/>
                </a:solidFill>
              </a:rPr>
              <a:t>il</a:t>
            </a:r>
            <a:r>
              <a:rPr lang="en-US" altLang="it-IT" sz="3600" dirty="0">
                <a:solidFill>
                  <a:schemeClr val="bg1"/>
                </a:solidFill>
              </a:rPr>
              <a:t> DNA </a:t>
            </a:r>
            <a:r>
              <a:rPr lang="en-US" altLang="it-IT" sz="3600" dirty="0" err="1">
                <a:solidFill>
                  <a:schemeClr val="bg1"/>
                </a:solidFill>
              </a:rPr>
              <a:t>sono</a:t>
            </a:r>
            <a:r>
              <a:rPr lang="en-US" altLang="it-IT" sz="3600" dirty="0">
                <a:solidFill>
                  <a:schemeClr val="bg1"/>
                </a:solidFill>
              </a:rPr>
              <a:t> associate   </a:t>
            </a:r>
            <a:r>
              <a:rPr lang="en-US" altLang="it-IT" sz="3600" dirty="0" err="1">
                <a:solidFill>
                  <a:schemeClr val="bg1"/>
                </a:solidFill>
              </a:rPr>
              <a:t>alla</a:t>
            </a:r>
            <a:r>
              <a:rPr lang="en-US" altLang="it-IT" sz="3600" dirty="0">
                <a:solidFill>
                  <a:schemeClr val="bg1"/>
                </a:solidFill>
              </a:rPr>
              <a:t> </a:t>
            </a:r>
            <a:r>
              <a:rPr lang="en-US" altLang="it-IT" sz="3600" dirty="0" err="1">
                <a:solidFill>
                  <a:schemeClr val="bg1"/>
                </a:solidFill>
              </a:rPr>
              <a:t>comparsa</a:t>
            </a:r>
            <a:r>
              <a:rPr lang="en-US" altLang="it-IT" sz="3600" dirty="0">
                <a:solidFill>
                  <a:schemeClr val="bg1"/>
                </a:solidFill>
              </a:rPr>
              <a:t> di </a:t>
            </a:r>
            <a:r>
              <a:rPr lang="en-US" altLang="it-IT" sz="3600" dirty="0" err="1">
                <a:solidFill>
                  <a:srgbClr val="FFFF00"/>
                </a:solidFill>
              </a:rPr>
              <a:t>tumori</a:t>
            </a:r>
            <a:r>
              <a:rPr lang="en-US" altLang="it-IT" sz="3600" dirty="0">
                <a:solidFill>
                  <a:srgbClr val="FFFF00"/>
                </a:solidFill>
              </a:rPr>
              <a:t> </a:t>
            </a:r>
            <a:r>
              <a:rPr lang="en-US" altLang="it-IT" sz="3600" dirty="0" err="1">
                <a:solidFill>
                  <a:srgbClr val="FFFF00"/>
                </a:solidFill>
              </a:rPr>
              <a:t>cutanei</a:t>
            </a:r>
            <a:r>
              <a:rPr lang="en-US" altLang="it-IT" sz="3600" dirty="0">
                <a:solidFill>
                  <a:schemeClr val="bg1"/>
                </a:solidFill>
              </a:rPr>
              <a:t> (per </a:t>
            </a:r>
            <a:r>
              <a:rPr lang="en-US" altLang="it-IT" sz="3600" dirty="0" err="1">
                <a:solidFill>
                  <a:schemeClr val="bg1"/>
                </a:solidFill>
              </a:rPr>
              <a:t>es</a:t>
            </a:r>
            <a:r>
              <a:rPr lang="en-US" altLang="it-IT" sz="3600" dirty="0">
                <a:solidFill>
                  <a:schemeClr val="bg1"/>
                </a:solidFill>
              </a:rPr>
              <a:t>., melanoma)</a:t>
            </a:r>
          </a:p>
          <a:p>
            <a:pPr marL="914400" lvl="2" indent="0" algn="just" eaLnBrk="1" hangingPunct="1">
              <a:lnSpc>
                <a:spcPct val="80000"/>
              </a:lnSpc>
              <a:buNone/>
              <a:defRPr/>
            </a:pPr>
            <a:endParaRPr lang="en-US" altLang="it-IT" dirty="0">
              <a:solidFill>
                <a:schemeClr val="bg1"/>
              </a:solidFill>
            </a:endParaRPr>
          </a:p>
          <a:p>
            <a:pPr lvl="2" algn="just" eaLnBrk="1" hangingPunct="1">
              <a:lnSpc>
                <a:spcPct val="80000"/>
              </a:lnSpc>
              <a:defRPr/>
            </a:pPr>
            <a:r>
              <a:rPr lang="en-US" altLang="it-IT" sz="3600" dirty="0">
                <a:solidFill>
                  <a:schemeClr val="bg1"/>
                </a:solidFill>
              </a:rPr>
              <a:t> </a:t>
            </a:r>
            <a:r>
              <a:rPr lang="en-US" altLang="it-IT" sz="3600" dirty="0" err="1">
                <a:solidFill>
                  <a:schemeClr val="bg1"/>
                </a:solidFill>
              </a:rPr>
              <a:t>Soggetti</a:t>
            </a:r>
            <a:r>
              <a:rPr lang="en-US" altLang="it-IT" sz="3600" dirty="0">
                <a:solidFill>
                  <a:schemeClr val="bg1"/>
                </a:solidFill>
              </a:rPr>
              <a:t> </a:t>
            </a:r>
            <a:r>
              <a:rPr lang="en-US" altLang="it-IT" sz="3600" dirty="0" err="1">
                <a:solidFill>
                  <a:schemeClr val="bg1"/>
                </a:solidFill>
              </a:rPr>
              <a:t>più</a:t>
            </a:r>
            <a:r>
              <a:rPr lang="en-US" altLang="it-IT" sz="3600" dirty="0">
                <a:solidFill>
                  <a:schemeClr val="bg1"/>
                </a:solidFill>
              </a:rPr>
              <a:t> </a:t>
            </a:r>
            <a:r>
              <a:rPr lang="en-US" altLang="it-IT" sz="3600" dirty="0" err="1">
                <a:solidFill>
                  <a:schemeClr val="bg1"/>
                </a:solidFill>
              </a:rPr>
              <a:t>frequentemente</a:t>
            </a:r>
            <a:r>
              <a:rPr lang="en-US" altLang="it-IT" sz="3600" dirty="0">
                <a:solidFill>
                  <a:schemeClr val="bg1"/>
                </a:solidFill>
              </a:rPr>
              <a:t> </a:t>
            </a:r>
            <a:r>
              <a:rPr lang="en-US" altLang="it-IT" sz="3600" dirty="0" err="1">
                <a:solidFill>
                  <a:schemeClr val="bg1"/>
                </a:solidFill>
              </a:rPr>
              <a:t>colpiti</a:t>
            </a:r>
            <a:r>
              <a:rPr lang="en-US" altLang="it-IT" sz="3600" dirty="0">
                <a:solidFill>
                  <a:schemeClr val="bg1"/>
                </a:solidFill>
              </a:rPr>
              <a:t>:</a:t>
            </a:r>
          </a:p>
          <a:p>
            <a:pPr lvl="2" algn="just" eaLnBrk="1" hangingPunct="1">
              <a:lnSpc>
                <a:spcPct val="80000"/>
              </a:lnSpc>
              <a:defRPr/>
            </a:pPr>
            <a:endParaRPr lang="en-US" altLang="it-IT" sz="1400" dirty="0">
              <a:solidFill>
                <a:schemeClr val="bg1"/>
              </a:solidFill>
            </a:endParaRPr>
          </a:p>
          <a:p>
            <a:pPr marL="581025" lvl="3" indent="-231775" algn="just" eaLnBrk="1" hangingPunct="1">
              <a:lnSpc>
                <a:spcPct val="80000"/>
              </a:lnSpc>
              <a:defRPr/>
            </a:pPr>
            <a:r>
              <a:rPr lang="en-US" altLang="it-IT" sz="3200" dirty="0">
                <a:solidFill>
                  <a:schemeClr val="bg1"/>
                </a:solidFill>
              </a:rPr>
              <a:t> cute </a:t>
            </a:r>
            <a:r>
              <a:rPr lang="en-US" altLang="it-IT" sz="3200" dirty="0" err="1">
                <a:solidFill>
                  <a:schemeClr val="bg1"/>
                </a:solidFill>
              </a:rPr>
              <a:t>chiara</a:t>
            </a:r>
            <a:r>
              <a:rPr lang="en-US" altLang="it-IT" sz="3200" dirty="0">
                <a:solidFill>
                  <a:schemeClr val="bg1"/>
                </a:solidFill>
              </a:rPr>
              <a:t> (</a:t>
            </a:r>
            <a:r>
              <a:rPr lang="en-US" altLang="it-IT" sz="3200" dirty="0" err="1">
                <a:solidFill>
                  <a:srgbClr val="FFFF00"/>
                </a:solidFill>
              </a:rPr>
              <a:t>predisposizione</a:t>
            </a:r>
            <a:r>
              <a:rPr lang="en-US" altLang="it-IT" sz="3200" dirty="0">
                <a:solidFill>
                  <a:schemeClr val="bg1"/>
                </a:solidFill>
              </a:rPr>
              <a:t>)</a:t>
            </a:r>
          </a:p>
          <a:p>
            <a:pPr marL="581025" lvl="3" indent="-231775" algn="just" eaLnBrk="1" hangingPunct="1">
              <a:lnSpc>
                <a:spcPct val="80000"/>
              </a:lnSpc>
              <a:defRPr/>
            </a:pPr>
            <a:r>
              <a:rPr lang="en-US" altLang="it-IT" sz="3200" dirty="0">
                <a:solidFill>
                  <a:schemeClr val="bg1"/>
                </a:solidFill>
              </a:rPr>
              <a:t> </a:t>
            </a:r>
            <a:r>
              <a:rPr lang="en-US" altLang="it-IT" sz="3200" dirty="0" err="1">
                <a:solidFill>
                  <a:schemeClr val="bg1"/>
                </a:solidFill>
              </a:rPr>
              <a:t>anziani</a:t>
            </a:r>
            <a:r>
              <a:rPr lang="en-US" altLang="it-IT" sz="3200" dirty="0">
                <a:solidFill>
                  <a:schemeClr val="bg1"/>
                </a:solidFill>
              </a:rPr>
              <a:t> (causa </a:t>
            </a:r>
            <a:r>
              <a:rPr lang="en-US" altLang="it-IT" sz="3200" dirty="0" err="1">
                <a:solidFill>
                  <a:srgbClr val="FFFF00"/>
                </a:solidFill>
              </a:rPr>
              <a:t>secondaria</a:t>
            </a:r>
            <a:r>
              <a:rPr lang="en-US" altLang="it-IT" sz="3200" dirty="0">
                <a:solidFill>
                  <a:schemeClr val="bg1"/>
                </a:solidFill>
              </a:rPr>
              <a:t>)</a:t>
            </a:r>
          </a:p>
          <a:p>
            <a:pPr marL="581025" lvl="3" indent="-231775" algn="just" eaLnBrk="1" hangingPunct="1">
              <a:lnSpc>
                <a:spcPct val="80000"/>
              </a:lnSpc>
              <a:defRPr/>
            </a:pPr>
            <a:r>
              <a:rPr lang="en-US" altLang="it-IT" sz="3200" dirty="0">
                <a:solidFill>
                  <a:schemeClr val="bg1"/>
                </a:solidFill>
              </a:rPr>
              <a:t> </a:t>
            </a:r>
            <a:r>
              <a:rPr lang="en-US" altLang="it-IT" sz="3200" dirty="0" err="1">
                <a:solidFill>
                  <a:schemeClr val="bg1"/>
                </a:solidFill>
              </a:rPr>
              <a:t>attività</a:t>
            </a:r>
            <a:r>
              <a:rPr lang="en-US" altLang="it-IT" sz="3200" dirty="0">
                <a:solidFill>
                  <a:schemeClr val="bg1"/>
                </a:solidFill>
              </a:rPr>
              <a:t> </a:t>
            </a:r>
            <a:r>
              <a:rPr lang="en-US" altLang="it-IT" sz="3200" dirty="0" err="1">
                <a:solidFill>
                  <a:schemeClr val="bg1"/>
                </a:solidFill>
              </a:rPr>
              <a:t>lavorative</a:t>
            </a:r>
            <a:r>
              <a:rPr lang="en-US" altLang="it-IT" sz="3200" dirty="0">
                <a:solidFill>
                  <a:schemeClr val="bg1"/>
                </a:solidFill>
              </a:rPr>
              <a:t> </a:t>
            </a:r>
            <a:r>
              <a:rPr lang="en-US" altLang="it-IT" sz="3200" dirty="0" err="1">
                <a:solidFill>
                  <a:schemeClr val="bg1"/>
                </a:solidFill>
              </a:rPr>
              <a:t>all’aperto</a:t>
            </a:r>
            <a:r>
              <a:rPr lang="en-US" altLang="it-IT" sz="3200" dirty="0">
                <a:solidFill>
                  <a:schemeClr val="bg1"/>
                </a:solidFill>
              </a:rPr>
              <a:t> (</a:t>
            </a:r>
            <a:r>
              <a:rPr lang="en-US" altLang="it-IT" sz="3200" dirty="0" err="1">
                <a:solidFill>
                  <a:schemeClr val="bg1"/>
                </a:solidFill>
              </a:rPr>
              <a:t>fattore</a:t>
            </a:r>
            <a:r>
              <a:rPr lang="en-US" altLang="it-IT" sz="3200" dirty="0">
                <a:solidFill>
                  <a:schemeClr val="bg1"/>
                </a:solidFill>
              </a:rPr>
              <a:t> di </a:t>
            </a:r>
            <a:r>
              <a:rPr lang="en-US" altLang="it-IT" sz="3200" dirty="0" err="1">
                <a:solidFill>
                  <a:srgbClr val="FFFF00"/>
                </a:solidFill>
              </a:rPr>
              <a:t>rischio</a:t>
            </a:r>
            <a:r>
              <a:rPr lang="en-US" altLang="it-IT" sz="32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021015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81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81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81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itolo 1"/>
          <p:cNvSpPr>
            <a:spLocks noGrp="1"/>
          </p:cNvSpPr>
          <p:nvPr>
            <p:ph type="title"/>
          </p:nvPr>
        </p:nvSpPr>
        <p:spPr>
          <a:xfrm>
            <a:off x="-107950" y="45120"/>
            <a:ext cx="9359900" cy="863600"/>
          </a:xfrm>
        </p:spPr>
        <p:txBody>
          <a:bodyPr/>
          <a:lstStyle/>
          <a:p>
            <a:pPr>
              <a:defRPr/>
            </a:pPr>
            <a:r>
              <a:rPr lang="en-US" altLang="it-IT" sz="4200">
                <a:solidFill>
                  <a:srgbClr val="FFFF00"/>
                </a:solidFill>
                <a:latin typeface="+mn-lt"/>
              </a:rPr>
              <a:t>Cancerogenesi da radiazioni </a:t>
            </a:r>
            <a:r>
              <a:rPr lang="en-US" altLang="it-IT" sz="4200" u="sng">
                <a:solidFill>
                  <a:srgbClr val="FFFF00"/>
                </a:solidFill>
                <a:latin typeface="+mn-lt"/>
              </a:rPr>
              <a:t>ionizzanti</a:t>
            </a:r>
            <a:endParaRPr lang="it-IT" altLang="it-IT" sz="4200" u="sng"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1438" y="1340768"/>
            <a:ext cx="9037637" cy="5112568"/>
          </a:xfrm>
        </p:spPr>
        <p:txBody>
          <a:bodyPr/>
          <a:lstStyle/>
          <a:p>
            <a:pPr marL="0" indent="0" algn="just" eaLnBrk="1" hangingPunct="1">
              <a:buFontTx/>
              <a:buNone/>
              <a:defRPr/>
            </a:pPr>
            <a:r>
              <a:rPr lang="it-IT" altLang="it-IT" dirty="0">
                <a:solidFill>
                  <a:schemeClr val="bg1"/>
                </a:solidFill>
              </a:rPr>
              <a:t>Esistono diverse testimonianze sulla capacità delle radiazioni ionizzanti di causare la formazione di tumori (uso di ordigni nucleari in guerra, incidenti in centrali nucleari)</a:t>
            </a:r>
          </a:p>
          <a:p>
            <a:pPr marL="0" indent="0" algn="just" eaLnBrk="1" hangingPunct="1">
              <a:buFontTx/>
              <a:buNone/>
              <a:defRPr/>
            </a:pPr>
            <a:endParaRPr lang="it-IT" altLang="it-IT" sz="1050" dirty="0">
              <a:solidFill>
                <a:schemeClr val="bg1"/>
              </a:solidFill>
            </a:endParaRPr>
          </a:p>
          <a:p>
            <a:pPr marL="0" indent="0" algn="just" eaLnBrk="1" hangingPunct="1">
              <a:buFontTx/>
              <a:buNone/>
              <a:defRPr/>
            </a:pPr>
            <a:endParaRPr lang="it-IT" altLang="it-IT" sz="1050" dirty="0">
              <a:solidFill>
                <a:schemeClr val="bg1"/>
              </a:solidFill>
            </a:endParaRPr>
          </a:p>
          <a:p>
            <a:pPr marL="0" indent="0" algn="just" eaLnBrk="1" hangingPunct="1">
              <a:buFontTx/>
              <a:buNone/>
              <a:defRPr/>
            </a:pPr>
            <a:endParaRPr lang="it-IT" altLang="it-IT" sz="1050" dirty="0">
              <a:solidFill>
                <a:schemeClr val="bg1"/>
              </a:solidFill>
            </a:endParaRPr>
          </a:p>
          <a:p>
            <a:pPr marL="0" indent="0" algn="just" eaLnBrk="1" hangingPunct="1">
              <a:buFontTx/>
              <a:buNone/>
              <a:defRPr/>
            </a:pPr>
            <a:r>
              <a:rPr lang="it-IT" altLang="it-IT" dirty="0">
                <a:solidFill>
                  <a:schemeClr val="bg1"/>
                </a:solidFill>
              </a:rPr>
              <a:t>A causa della loro elevata energia, le radiazioni </a:t>
            </a:r>
            <a:r>
              <a:rPr lang="it-IT" altLang="it-IT" dirty="0">
                <a:solidFill>
                  <a:srgbClr val="FFFF00"/>
                </a:solidFill>
              </a:rPr>
              <a:t>ionizzanti</a:t>
            </a:r>
            <a:r>
              <a:rPr lang="it-IT" altLang="it-IT" dirty="0">
                <a:solidFill>
                  <a:schemeClr val="bg1"/>
                </a:solidFill>
              </a:rPr>
              <a:t> possono causare vari danni al DNA (per es., mutazioni, rottura del doppio filamento, rottura di cromosomi)</a:t>
            </a:r>
            <a:endParaRPr lang="it-IT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45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4450"/>
            <a:ext cx="8686800" cy="850900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 sz="4000">
                <a:solidFill>
                  <a:srgbClr val="FFFF00"/>
                </a:solidFill>
                <a:latin typeface="+mn-lt"/>
              </a:rPr>
              <a:t>Cancerogeni chimici</a:t>
            </a:r>
            <a:endParaRPr lang="it-IT" altLang="it-IT" sz="4000" u="sng">
              <a:solidFill>
                <a:srgbClr val="FFFF00"/>
              </a:solidFill>
              <a:latin typeface="+mn-lt"/>
            </a:endParaRPr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8" y="1052513"/>
            <a:ext cx="8964612" cy="4536727"/>
          </a:xfrm>
        </p:spPr>
        <p:txBody>
          <a:bodyPr/>
          <a:lstStyle/>
          <a:p>
            <a:pPr algn="just" eaLnBrk="1" hangingPunct="1"/>
            <a:r>
              <a:rPr lang="it-IT" altLang="it-IT" sz="3000">
                <a:solidFill>
                  <a:schemeClr val="bg1"/>
                </a:solidFill>
              </a:rPr>
              <a:t>I </a:t>
            </a:r>
            <a:r>
              <a:rPr lang="it-IT" altLang="it-IT" sz="3000" b="1" u="sng">
                <a:solidFill>
                  <a:srgbClr val="FFFF00"/>
                </a:solidFill>
              </a:rPr>
              <a:t>cancerogeni diretti</a:t>
            </a:r>
            <a:r>
              <a:rPr lang="it-IT" altLang="it-IT" sz="3000">
                <a:solidFill>
                  <a:schemeClr val="bg1"/>
                </a:solidFill>
              </a:rPr>
              <a:t> hanno una struttura chimica  che consente loro di legarsi stabilmente al DNA; sono pochi nel caso di tumori umani</a:t>
            </a:r>
          </a:p>
          <a:p>
            <a:pPr algn="just" eaLnBrk="1" hangingPunct="1"/>
            <a:endParaRPr lang="it-IT" altLang="it-IT" sz="3000">
              <a:solidFill>
                <a:schemeClr val="bg1"/>
              </a:solidFill>
            </a:endParaRPr>
          </a:p>
          <a:p>
            <a:pPr algn="just" eaLnBrk="1" hangingPunct="1"/>
            <a:r>
              <a:rPr lang="it-IT" altLang="it-IT" sz="3000">
                <a:solidFill>
                  <a:schemeClr val="bg1"/>
                </a:solidFill>
              </a:rPr>
              <a:t>Più numerosi sono i </a:t>
            </a:r>
            <a:r>
              <a:rPr lang="it-IT" altLang="it-IT" sz="3000" b="1" u="sng">
                <a:solidFill>
                  <a:srgbClr val="FFFF00"/>
                </a:solidFill>
              </a:rPr>
              <a:t>cancerogeni indiretti</a:t>
            </a:r>
            <a:r>
              <a:rPr lang="it-IT" altLang="it-IT" sz="3000">
                <a:solidFill>
                  <a:schemeClr val="bg1"/>
                </a:solidFill>
              </a:rPr>
              <a:t> che acquiscono la capacità di legarsi al DNA quando vengono trasformati in cancerogeni </a:t>
            </a:r>
            <a:r>
              <a:rPr lang="it-IT" altLang="it-IT" sz="3000" b="1" u="sng">
                <a:solidFill>
                  <a:srgbClr val="FFFF00"/>
                </a:solidFill>
              </a:rPr>
              <a:t>finali</a:t>
            </a:r>
            <a:r>
              <a:rPr lang="it-IT" altLang="it-IT" sz="3000">
                <a:solidFill>
                  <a:schemeClr val="bg1"/>
                </a:solidFill>
              </a:rPr>
              <a:t> che si formano nell’organismo a causa di reazioni </a:t>
            </a:r>
            <a:r>
              <a:rPr lang="it-IT" altLang="it-IT" sz="3000" b="1" u="sng">
                <a:solidFill>
                  <a:schemeClr val="bg1"/>
                </a:solidFill>
              </a:rPr>
              <a:t> chimiche</a:t>
            </a:r>
            <a:r>
              <a:rPr lang="it-IT" altLang="it-IT" sz="3000">
                <a:solidFill>
                  <a:schemeClr val="bg1"/>
                </a:solidFill>
              </a:rPr>
              <a:t> (per es., nel fegato, nell’intestino)</a:t>
            </a:r>
          </a:p>
        </p:txBody>
      </p:sp>
      <p:sp>
        <p:nvSpPr>
          <p:cNvPr id="49156" name="CasellaDiTesto 1"/>
          <p:cNvSpPr txBox="1">
            <a:spLocks noChangeArrowheads="1"/>
          </p:cNvSpPr>
          <p:nvPr/>
        </p:nvSpPr>
        <p:spPr bwMode="auto">
          <a:xfrm>
            <a:off x="10475913" y="4292600"/>
            <a:ext cx="185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5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62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62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it-IT" sz="4000" dirty="0">
                <a:solidFill>
                  <a:srgbClr val="FFFF00"/>
                </a:solidFill>
              </a:rPr>
              <a:t>Principali fonti di </a:t>
            </a:r>
            <a:r>
              <a:rPr lang="it-IT" altLang="it-IT" sz="4000" u="sng" dirty="0">
                <a:solidFill>
                  <a:srgbClr val="FFFF00"/>
                </a:solidFill>
              </a:rPr>
              <a:t>idrocarburi </a:t>
            </a:r>
            <a:r>
              <a:rPr lang="it-IT" altLang="it-IT" sz="4000" u="sng" dirty="0" err="1">
                <a:solidFill>
                  <a:srgbClr val="FFFF00"/>
                </a:solidFill>
              </a:rPr>
              <a:t>policlici</a:t>
            </a:r>
            <a:r>
              <a:rPr lang="it-IT" altLang="it-IT" sz="4000" u="sng" dirty="0">
                <a:solidFill>
                  <a:srgbClr val="FFFF00"/>
                </a:solidFill>
              </a:rPr>
              <a:t> aromatici</a:t>
            </a:r>
            <a:r>
              <a:rPr lang="it-IT" altLang="it-IT" sz="4000" dirty="0">
                <a:solidFill>
                  <a:srgbClr val="FFFF00"/>
                </a:solidFill>
              </a:rPr>
              <a:t> (cancerogeni indiretti) 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44675"/>
            <a:ext cx="8229600" cy="352901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it-IT" altLang="it-IT">
                <a:solidFill>
                  <a:schemeClr val="bg1"/>
                </a:solidFill>
              </a:rPr>
              <a:t>• Fumo di sigaretta </a:t>
            </a:r>
          </a:p>
          <a:p>
            <a:pPr eaLnBrk="1" hangingPunct="1">
              <a:buFontTx/>
              <a:buNone/>
              <a:defRPr/>
            </a:pPr>
            <a:r>
              <a:rPr lang="it-IT" altLang="it-IT">
                <a:solidFill>
                  <a:schemeClr val="bg1"/>
                </a:solidFill>
              </a:rPr>
              <a:t>• Gas emessi da veicoli a motore </a:t>
            </a:r>
          </a:p>
          <a:p>
            <a:pPr eaLnBrk="1" hangingPunct="1">
              <a:buFontTx/>
              <a:buNone/>
              <a:defRPr/>
            </a:pPr>
            <a:r>
              <a:rPr lang="it-IT" altLang="it-IT">
                <a:solidFill>
                  <a:schemeClr val="bg1"/>
                </a:solidFill>
              </a:rPr>
              <a:t>• Fumi degli impianti di riscaldamento a gasolio o a carbone </a:t>
            </a:r>
          </a:p>
          <a:p>
            <a:pPr eaLnBrk="1" hangingPunct="1">
              <a:buFontTx/>
              <a:buNone/>
              <a:defRPr/>
            </a:pPr>
            <a:r>
              <a:rPr lang="it-IT" altLang="it-IT">
                <a:solidFill>
                  <a:schemeClr val="bg1"/>
                </a:solidFill>
              </a:rPr>
              <a:t>• Fumi delle industrie </a:t>
            </a:r>
          </a:p>
          <a:p>
            <a:pPr eaLnBrk="1" hangingPunct="1">
              <a:buFontTx/>
              <a:buNone/>
              <a:defRPr/>
            </a:pPr>
            <a:r>
              <a:rPr lang="it-IT" altLang="it-IT">
                <a:solidFill>
                  <a:schemeClr val="bg1"/>
                </a:solidFill>
              </a:rPr>
              <a:t>• Catrame </a:t>
            </a:r>
          </a:p>
          <a:p>
            <a:pPr marL="0" indent="0" eaLnBrk="1" hangingPunct="1">
              <a:buFontTx/>
              <a:buNone/>
              <a:defRPr/>
            </a:pPr>
            <a:endParaRPr lang="it-IT" altLang="it-IT">
              <a:solidFill>
                <a:schemeClr val="bg1"/>
              </a:solidFill>
            </a:endParaRPr>
          </a:p>
        </p:txBody>
      </p:sp>
      <p:pic>
        <p:nvPicPr>
          <p:cNvPr id="265221" name="Picture 5" descr="idrocarburi-policiclici-aromatic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628775"/>
            <a:ext cx="9001125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864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500"/>
                                        <p:tgtEl>
                                          <p:spTgt spid="265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5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olo 1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9600" cy="1143000"/>
          </a:xfrm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it-IT" altLang="it-IT" sz="6000">
                <a:solidFill>
                  <a:srgbClr val="FFFF00"/>
                </a:solidFill>
              </a:rPr>
              <a:t>Cancerogenesi da virus</a:t>
            </a:r>
            <a:endParaRPr lang="it-IT" altLang="it-IT" sz="6000"/>
          </a:p>
        </p:txBody>
      </p:sp>
      <p:sp>
        <p:nvSpPr>
          <p:cNvPr id="4" name="Rettangolo 3"/>
          <p:cNvSpPr/>
          <p:nvPr/>
        </p:nvSpPr>
        <p:spPr>
          <a:xfrm>
            <a:off x="1908175" y="2348880"/>
            <a:ext cx="5400675" cy="19399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Virus oncògeni: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a  DNA       - a  RNA </a:t>
            </a:r>
          </a:p>
        </p:txBody>
      </p:sp>
    </p:spTree>
    <p:extLst>
      <p:ext uri="{BB962C8B-B14F-4D97-AF65-F5344CB8AC3E}">
        <p14:creationId xmlns:p14="http://schemas.microsoft.com/office/powerpoint/2010/main" val="329238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4">
            <a:extLst>
              <a:ext uri="{FF2B5EF4-FFF2-40B4-BE49-F238E27FC236}">
                <a16:creationId xmlns:a16="http://schemas.microsoft.com/office/drawing/2014/main" id="{1881A0F2-DCEF-5441-9ED0-D379A2910D5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-100013"/>
            <a:ext cx="7772400" cy="863601"/>
          </a:xfrm>
        </p:spPr>
        <p:txBody>
          <a:bodyPr/>
          <a:lstStyle/>
          <a:p>
            <a:pPr>
              <a:defRPr/>
            </a:pPr>
            <a:r>
              <a:rPr lang="it-IT" altLang="it-IT" sz="4500">
                <a:solidFill>
                  <a:srgbClr val="FFFF00"/>
                </a:solidFill>
                <a:latin typeface="+mn-lt"/>
              </a:rPr>
              <a:t>Cancerogenesi virale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BB1F8D2-C7B4-D440-B6BA-A82DDFDE3C92}"/>
              </a:ext>
            </a:extLst>
          </p:cNvPr>
          <p:cNvSpPr txBox="1"/>
          <p:nvPr/>
        </p:nvSpPr>
        <p:spPr>
          <a:xfrm>
            <a:off x="34925" y="908050"/>
            <a:ext cx="9037638" cy="534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Esiste indubbiamente un’</a:t>
            </a:r>
            <a:r>
              <a:rPr kumimoji="0" lang="it-IT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associazione</a:t>
            </a:r>
            <a:r>
              <a:rPr kumimoji="0" lang="it-IT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tra infezioni virali e l’insorgenza di alcune </a:t>
            </a:r>
            <a:r>
              <a:rPr kumimoji="0" lang="it-IT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neoplasie umane</a:t>
            </a:r>
            <a:r>
              <a:rPr kumimoji="0" lang="it-IT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, ma il </a:t>
            </a:r>
            <a:r>
              <a:rPr kumimoji="0" lang="it-IT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ruolo svolto da alcuni virus </a:t>
            </a:r>
            <a:r>
              <a:rPr kumimoji="0" lang="it-IT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oncògeni nella patogenesi di neoplasie nell’uomo rimane </a:t>
            </a:r>
            <a:r>
              <a:rPr kumimoji="0" lang="it-IT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poco conosciuto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I virus possono agire</a:t>
            </a:r>
          </a:p>
          <a:p>
            <a:pPr marL="800100" marR="0" lvl="1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914400" marR="0" lvl="1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come fattori di </a:t>
            </a:r>
            <a:r>
              <a:rPr kumimoji="0" lang="it-IT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promozione</a:t>
            </a:r>
            <a:r>
              <a:rPr kumimoji="0" lang="it-IT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(stimolando la replicazione cellulare)</a:t>
            </a:r>
          </a:p>
          <a:p>
            <a:pPr marL="800100" marR="0" lvl="1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914400" marR="0" lvl="1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deregolando la risposta immunitaria</a:t>
            </a:r>
          </a:p>
          <a:p>
            <a:pPr marL="800100" marR="0" lvl="1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914400" marR="0" lvl="1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interferendo con i normali meccanismi di controllo della proliferazione</a:t>
            </a:r>
          </a:p>
        </p:txBody>
      </p:sp>
    </p:spTree>
    <p:extLst>
      <p:ext uri="{BB962C8B-B14F-4D97-AF65-F5344CB8AC3E}">
        <p14:creationId xmlns:p14="http://schemas.microsoft.com/office/powerpoint/2010/main" val="135362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9392"/>
            <a:ext cx="8229600" cy="1008112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>
                <a:solidFill>
                  <a:srgbClr val="FFFF00"/>
                </a:solidFill>
                <a:latin typeface="+mn-lt"/>
              </a:rPr>
              <a:t>Principali virus oncògeni a DNA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196752"/>
            <a:ext cx="8686800" cy="5256584"/>
          </a:xfrm>
        </p:spPr>
        <p:txBody>
          <a:bodyPr/>
          <a:lstStyle/>
          <a:p>
            <a:pPr eaLnBrk="1" hangingPunct="1"/>
            <a:r>
              <a:rPr lang="it-IT" altLang="it-IT" sz="4000">
                <a:solidFill>
                  <a:srgbClr val="FFFF00"/>
                </a:solidFill>
              </a:rPr>
              <a:t>Virus del papilloma (HPV)</a:t>
            </a:r>
          </a:p>
          <a:p>
            <a:pPr lvl="1" eaLnBrk="1" hangingPunct="1"/>
            <a:r>
              <a:rPr lang="it-IT" altLang="it-IT" sz="3000">
                <a:solidFill>
                  <a:schemeClr val="bg1"/>
                </a:solidFill>
              </a:rPr>
              <a:t> </a:t>
            </a:r>
            <a:r>
              <a:rPr lang="it-IT" altLang="it-IT" sz="3200">
                <a:solidFill>
                  <a:schemeClr val="bg1"/>
                </a:solidFill>
              </a:rPr>
              <a:t>tumori della cervice uterina </a:t>
            </a:r>
          </a:p>
          <a:p>
            <a:pPr eaLnBrk="1" hangingPunct="1"/>
            <a:endParaRPr lang="it-IT" altLang="it-IT" sz="2800">
              <a:solidFill>
                <a:schemeClr val="bg1"/>
              </a:solidFill>
            </a:endParaRPr>
          </a:p>
          <a:p>
            <a:pPr eaLnBrk="1" hangingPunct="1"/>
            <a:r>
              <a:rPr lang="it-IT" altLang="it-IT" sz="4000">
                <a:solidFill>
                  <a:srgbClr val="FFFF00"/>
                </a:solidFill>
              </a:rPr>
              <a:t>Virus di Epstein-Barr (EBV)</a:t>
            </a:r>
          </a:p>
          <a:p>
            <a:pPr lvl="1" eaLnBrk="1" hangingPunct="1"/>
            <a:r>
              <a:rPr lang="it-IT" altLang="it-IT" sz="3200">
                <a:solidFill>
                  <a:schemeClr val="bg1"/>
                </a:solidFill>
              </a:rPr>
              <a:t> linfomi (tumori maligni del tessuto linfoide)</a:t>
            </a:r>
          </a:p>
          <a:p>
            <a:pPr eaLnBrk="1" hangingPunct="1"/>
            <a:endParaRPr lang="it-IT" altLang="it-IT" sz="2800">
              <a:solidFill>
                <a:schemeClr val="bg1"/>
              </a:solidFill>
            </a:endParaRPr>
          </a:p>
          <a:p>
            <a:pPr eaLnBrk="1" hangingPunct="1"/>
            <a:r>
              <a:rPr lang="it-IT" altLang="it-IT" sz="4000">
                <a:solidFill>
                  <a:srgbClr val="FFFF00"/>
                </a:solidFill>
              </a:rPr>
              <a:t>Virus epatite B (HBV)</a:t>
            </a:r>
          </a:p>
          <a:p>
            <a:pPr lvl="1" eaLnBrk="1" hangingPunct="1"/>
            <a:r>
              <a:rPr lang="it-IT" altLang="it-IT" sz="3200">
                <a:solidFill>
                  <a:schemeClr val="bg1"/>
                </a:solidFill>
              </a:rPr>
              <a:t> carcinoma epatico</a:t>
            </a:r>
          </a:p>
          <a:p>
            <a:pPr eaLnBrk="1" hangingPunct="1"/>
            <a:endParaRPr lang="it-IT" altLang="it-IT" sz="4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5758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7548"/>
            <a:ext cx="7772400" cy="865188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it-IT" altLang="it-IT">
                <a:solidFill>
                  <a:srgbClr val="FFFF00"/>
                </a:solidFill>
                <a:latin typeface="+mn-lt"/>
              </a:rPr>
              <a:t>Virus oncògeni a RNA</a:t>
            </a:r>
            <a:endParaRPr lang="en-GB" altLang="it-IT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31075" name="Text Box 17"/>
          <p:cNvSpPr txBox="1">
            <a:spLocks noChangeArrowheads="1"/>
          </p:cNvSpPr>
          <p:nvPr/>
        </p:nvSpPr>
        <p:spPr bwMode="auto">
          <a:xfrm>
            <a:off x="107950" y="1592500"/>
            <a:ext cx="9001125" cy="4262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571500" marR="0" lvl="0" indent="-57150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altLang="it-IT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Virus della leucemia a cellule T</a:t>
            </a:r>
          </a:p>
          <a:p>
            <a:pPr marL="1314450" marR="0" lvl="1" indent="-57150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it-IT" altLang="it-IT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leucemia umana (tumore maligno del tessuto ematopoietico)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571500" marR="0" lvl="0" indent="-57150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altLang="it-IT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Virus dell’epatite C</a:t>
            </a:r>
          </a:p>
          <a:p>
            <a:pPr marL="1314450" marR="0" lvl="1" indent="-57150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it-IT" altLang="it-IT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carcinoma epatico</a:t>
            </a:r>
          </a:p>
        </p:txBody>
      </p:sp>
    </p:spTree>
    <p:extLst>
      <p:ext uri="{BB962C8B-B14F-4D97-AF65-F5344CB8AC3E}">
        <p14:creationId xmlns:p14="http://schemas.microsoft.com/office/powerpoint/2010/main" val="148111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79388" y="332656"/>
            <a:ext cx="8604250" cy="1470025"/>
          </a:xfrm>
          <a:ln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it-IT" altLang="it-IT" sz="5800">
                <a:solidFill>
                  <a:srgbClr val="FFFF00"/>
                </a:solidFill>
                <a:latin typeface="+mn-lt"/>
              </a:rPr>
              <a:t>Interazioni tumore-ospite</a:t>
            </a:r>
          </a:p>
        </p:txBody>
      </p:sp>
      <p:sp>
        <p:nvSpPr>
          <p:cNvPr id="42906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5496" y="2492897"/>
            <a:ext cx="9036050" cy="3240360"/>
          </a:xfrm>
        </p:spPr>
        <p:txBody>
          <a:bodyPr/>
          <a:lstStyle/>
          <a:p>
            <a:pPr algn="just">
              <a:lnSpc>
                <a:spcPct val="80000"/>
              </a:lnSpc>
              <a:buFontTx/>
              <a:buChar char="•"/>
            </a:pPr>
            <a:r>
              <a:rPr lang="it-IT" altLang="it-IT" sz="3800">
                <a:solidFill>
                  <a:schemeClr val="bg1"/>
                </a:solidFill>
              </a:rPr>
              <a:t> </a:t>
            </a:r>
            <a:r>
              <a:rPr lang="it-IT" altLang="it-IT" sz="3800">
                <a:solidFill>
                  <a:srgbClr val="FFFF00"/>
                </a:solidFill>
              </a:rPr>
              <a:t>La risposta immunitaria nelle neoplasie</a:t>
            </a:r>
            <a:r>
              <a:rPr lang="it-IT" altLang="it-IT" sz="3800">
                <a:solidFill>
                  <a:schemeClr val="bg1"/>
                </a:solidFill>
              </a:rPr>
              <a:t>: come reagisce l’ospite nei confronti del tumore</a:t>
            </a:r>
          </a:p>
          <a:p>
            <a:pPr algn="just">
              <a:lnSpc>
                <a:spcPct val="80000"/>
              </a:lnSpc>
              <a:buFontTx/>
              <a:buChar char="•"/>
            </a:pPr>
            <a:endParaRPr lang="it-IT" altLang="it-IT" sz="3800">
              <a:solidFill>
                <a:schemeClr val="bg1"/>
              </a:solidFill>
            </a:endParaRPr>
          </a:p>
          <a:p>
            <a:pPr algn="just">
              <a:lnSpc>
                <a:spcPct val="80000"/>
              </a:lnSpc>
              <a:buFontTx/>
              <a:buChar char="•"/>
            </a:pPr>
            <a:r>
              <a:rPr lang="it-IT" altLang="it-IT" sz="3800">
                <a:solidFill>
                  <a:schemeClr val="bg1"/>
                </a:solidFill>
              </a:rPr>
              <a:t> </a:t>
            </a:r>
            <a:r>
              <a:rPr lang="it-IT" altLang="it-IT" sz="3800">
                <a:solidFill>
                  <a:srgbClr val="FFFF00"/>
                </a:solidFill>
              </a:rPr>
              <a:t>Aspetti clinici delle neoplasie</a:t>
            </a:r>
            <a:r>
              <a:rPr lang="it-IT" altLang="it-IT" sz="3800">
                <a:solidFill>
                  <a:schemeClr val="bg1"/>
                </a:solidFill>
              </a:rPr>
              <a:t>: effetti del  tumore sull’ospite</a:t>
            </a:r>
          </a:p>
          <a:p>
            <a:pPr algn="just">
              <a:lnSpc>
                <a:spcPct val="80000"/>
              </a:lnSpc>
            </a:pPr>
            <a:r>
              <a:rPr lang="it-IT" altLang="it-IT" sz="3800">
                <a:solidFill>
                  <a:schemeClr val="bg1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36794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9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9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9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9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06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066" name="Group 2"/>
          <p:cNvGraphicFramePr>
            <a:graphicFrameLocks noGrp="1"/>
          </p:cNvGraphicFramePr>
          <p:nvPr/>
        </p:nvGraphicFramePr>
        <p:xfrm>
          <a:off x="304800" y="0"/>
          <a:ext cx="8677275" cy="6853238"/>
        </p:xfrm>
        <a:graphic>
          <a:graphicData uri="http://schemas.openxmlformats.org/drawingml/2006/table">
            <a:tbl>
              <a:tblPr/>
              <a:tblGrid>
                <a:gridCol w="2892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2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2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Tessuto di origine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Benigno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Maligno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30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Mesenchimale/ tessuto connettivo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Fibroma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Lipoma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Condroma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Osteoma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Fibrosarcoma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Liposarcoma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Condrosarcoma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Sarcoma osteogenico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90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Endotelio vascolare/linfatico e tessuti correlati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Emangioma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Linfangioma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Meningioma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Angiosarcoma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Linfangiosarcoma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Sarcoma sinoviale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Mesotelioma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Meningioma invasivo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08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Ematopoietico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Leucemie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Linfomi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08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Muscolare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Leiomioma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Rabdomioma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Leiomiosarcoma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Rabdomiosarcoma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28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Epiteliale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Trofoblasto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Gonadi maschili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Papilloma a cellule squamose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Adenoma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Cistadenoma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Papilloma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Adenoma bronchiale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Adenoma tubulare renale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Adenoma epatocellulare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Papilloma a cellle di transizione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Mole idatiforme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Carcinoma squamoso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Adenocarcinoma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Cistadenocarcinoma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Carcinoma papillare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Carcinoma broncogenico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Carcinoma renale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Carcinoma epatocellulare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Carcinoma a cellule di transizione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Coriocarcinoma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Seminoma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16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Melanocti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Nevo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Melanoma maligno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107504" y="-3875"/>
            <a:ext cx="9001000" cy="68172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Classificazione </a:t>
            </a:r>
            <a:r>
              <a:rPr kumimoji="0" lang="it-IT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istogenetica</a:t>
            </a:r>
            <a:r>
              <a:rPr kumimoji="0" lang="it-IT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 regole generali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    Tumori </a:t>
            </a:r>
            <a:r>
              <a:rPr kumimoji="0" lang="it-IT" sz="30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benigni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dei </a:t>
            </a:r>
            <a: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tessuti mesenchimali/connettivi</a:t>
            </a: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 termine identificativo del tessuto di origine + suffisso «</a:t>
            </a:r>
            <a: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oma</a:t>
            </a: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» [per es.,oste</a:t>
            </a:r>
            <a: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oma</a:t>
            </a: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fibr</a:t>
            </a:r>
            <a: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oma</a:t>
            </a: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ecc.]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degli </a:t>
            </a:r>
            <a: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epiteli</a:t>
            </a: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 </a:t>
            </a:r>
            <a: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papilloma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degli </a:t>
            </a:r>
            <a: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epiteli ghiandolari</a:t>
            </a: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 </a:t>
            </a:r>
            <a: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adenoma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</a:t>
            </a:r>
            <a:r>
              <a:rPr kumimoji="0" lang="it-IT" sz="3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Tumori </a:t>
            </a:r>
            <a:r>
              <a:rPr kumimoji="0" lang="it-IT" sz="3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maligni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19138" marR="0" lvl="1" indent="-2619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dei </a:t>
            </a:r>
            <a: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tessuti mesenchimali/connettivi</a:t>
            </a: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 termine identificativo del tessuto di origine + </a:t>
            </a:r>
            <a: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sarcoma</a:t>
            </a: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</a:p>
          <a:p>
            <a:pPr marL="719138" marR="0" lvl="1" indent="-2619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degli </a:t>
            </a:r>
            <a: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epiteli</a:t>
            </a: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 </a:t>
            </a:r>
            <a: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carcinoma</a:t>
            </a:r>
          </a:p>
          <a:p>
            <a:pPr marL="719138" marR="0" lvl="1" indent="-2619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degli </a:t>
            </a:r>
            <a: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epiteli ghiandolari</a:t>
            </a: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 </a:t>
            </a:r>
            <a: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adenocarcinoma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888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87585" y="-19844"/>
            <a:ext cx="8820919" cy="1144588"/>
          </a:xfrm>
        </p:spPr>
        <p:txBody>
          <a:bodyPr/>
          <a:lstStyle/>
          <a:p>
            <a:pPr>
              <a:defRPr/>
            </a:pPr>
            <a:r>
              <a:rPr lang="it-IT" altLang="it-IT" sz="3600">
                <a:solidFill>
                  <a:srgbClr val="FFFF00"/>
                </a:solidFill>
                <a:latin typeface="+mn-lt"/>
              </a:rPr>
              <a:t>Immunità cellulo-mediata: il principale meccanismo antitumorale</a:t>
            </a:r>
            <a:endParaRPr lang="it-IT" altLang="it-IT" sz="3600" i="1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40768"/>
            <a:ext cx="9144000" cy="5472608"/>
          </a:xfrm>
        </p:spPr>
        <p:txBody>
          <a:bodyPr/>
          <a:lstStyle/>
          <a:p>
            <a:pPr algn="just">
              <a:lnSpc>
                <a:spcPct val="90000"/>
              </a:lnSpc>
              <a:defRPr/>
            </a:pPr>
            <a:r>
              <a:rPr lang="it-IT" altLang="it-IT" sz="2800" b="1">
                <a:solidFill>
                  <a:srgbClr val="FFFF00"/>
                </a:solidFill>
              </a:rPr>
              <a:t>Cellule NK</a:t>
            </a:r>
            <a:r>
              <a:rPr lang="it-IT" altLang="it-IT" sz="2800" b="1">
                <a:solidFill>
                  <a:schemeClr val="bg1"/>
                </a:solidFill>
              </a:rPr>
              <a:t>:</a:t>
            </a:r>
            <a:r>
              <a:rPr lang="it-IT" altLang="it-IT" sz="2800">
                <a:solidFill>
                  <a:schemeClr val="bg1"/>
                </a:solidFill>
              </a:rPr>
              <a:t> possono rappresentare la prima linea di difesa antitumorale in quanto sono capaci di distruggere le cellule tumorali in assenza di sensibilizzazione</a:t>
            </a:r>
          </a:p>
          <a:p>
            <a:pPr algn="just">
              <a:lnSpc>
                <a:spcPct val="90000"/>
              </a:lnSpc>
              <a:defRPr/>
            </a:pPr>
            <a:endParaRPr lang="en-US" altLang="it-IT" sz="1050">
              <a:solidFill>
                <a:schemeClr val="bg1"/>
              </a:solidFill>
            </a:endParaRPr>
          </a:p>
          <a:p>
            <a:pPr algn="just">
              <a:lnSpc>
                <a:spcPct val="90000"/>
              </a:lnSpc>
              <a:defRPr/>
            </a:pPr>
            <a:r>
              <a:rPr lang="it-IT" altLang="it-IT" sz="2800" b="1">
                <a:solidFill>
                  <a:srgbClr val="FFFF00"/>
                </a:solidFill>
              </a:rPr>
              <a:t>Linfociti T citotossici (CD8+)</a:t>
            </a:r>
            <a:r>
              <a:rPr lang="it-IT" altLang="it-IT" sz="2800" b="1">
                <a:solidFill>
                  <a:schemeClr val="bg1"/>
                </a:solidFill>
              </a:rPr>
              <a:t>: </a:t>
            </a:r>
            <a:r>
              <a:rPr lang="it-IT" altLang="it-IT" sz="2800" u="sng">
                <a:solidFill>
                  <a:schemeClr val="bg1"/>
                </a:solidFill>
              </a:rPr>
              <a:t>ruolo protettivo rilevante</a:t>
            </a:r>
            <a:r>
              <a:rPr lang="it-IT" altLang="it-IT" sz="2800">
                <a:solidFill>
                  <a:schemeClr val="bg1"/>
                </a:solidFill>
              </a:rPr>
              <a:t> nelle neoplasie umane associate ad infezioni virali (EBV e HPV). Presenti anche in altre forme di cancro</a:t>
            </a:r>
          </a:p>
          <a:p>
            <a:pPr algn="just">
              <a:lnSpc>
                <a:spcPct val="30000"/>
              </a:lnSpc>
              <a:defRPr/>
            </a:pPr>
            <a:endParaRPr lang="it-IT" altLang="it-IT" sz="2600" b="1">
              <a:solidFill>
                <a:schemeClr val="bg1"/>
              </a:solidFill>
            </a:endParaRPr>
          </a:p>
          <a:p>
            <a:pPr algn="just">
              <a:lnSpc>
                <a:spcPct val="90000"/>
              </a:lnSpc>
              <a:defRPr/>
            </a:pPr>
            <a:r>
              <a:rPr lang="it-IT" altLang="it-IT" sz="2800" b="1">
                <a:solidFill>
                  <a:srgbClr val="FFFF00"/>
                </a:solidFill>
              </a:rPr>
              <a:t>Macrofagi</a:t>
            </a:r>
            <a:r>
              <a:rPr lang="it-IT" altLang="it-IT" sz="2800" b="1">
                <a:solidFill>
                  <a:schemeClr val="bg1"/>
                </a:solidFill>
              </a:rPr>
              <a:t>:</a:t>
            </a:r>
            <a:r>
              <a:rPr lang="it-IT" altLang="it-IT" sz="2800">
                <a:solidFill>
                  <a:schemeClr val="bg1"/>
                </a:solidFill>
              </a:rPr>
              <a:t> i macrofagi </a:t>
            </a:r>
            <a:r>
              <a:rPr lang="it-IT" altLang="it-IT" sz="2800" u="sng">
                <a:solidFill>
                  <a:schemeClr val="bg1"/>
                </a:solidFill>
              </a:rPr>
              <a:t>attivati</a:t>
            </a:r>
            <a:r>
              <a:rPr lang="it-IT" altLang="it-IT" sz="2800">
                <a:solidFill>
                  <a:schemeClr val="bg1"/>
                </a:solidFill>
              </a:rPr>
              <a:t> possono uccidere le cellule tumorali con meccanismi simili a quelli usati per eliminare i microbi (molecole ossidanti, enzimi litici)</a:t>
            </a:r>
          </a:p>
        </p:txBody>
      </p:sp>
    </p:spTree>
    <p:extLst>
      <p:ext uri="{BB962C8B-B14F-4D97-AF65-F5344CB8AC3E}">
        <p14:creationId xmlns:p14="http://schemas.microsoft.com/office/powerpoint/2010/main" val="38498667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6988"/>
            <a:ext cx="8229600" cy="865188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>
                <a:solidFill>
                  <a:srgbClr val="FFFF00"/>
                </a:solidFill>
                <a:latin typeface="+mn-lt"/>
              </a:rPr>
              <a:t>Risposta immunitaria nei tumori</a:t>
            </a:r>
          </a:p>
        </p:txBody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8925" y="908720"/>
            <a:ext cx="8604250" cy="5472955"/>
          </a:xfrm>
        </p:spPr>
        <p:txBody>
          <a:bodyPr/>
          <a:lstStyle/>
          <a:p>
            <a:pPr algn="just" eaLnBrk="1" hangingPunct="1"/>
            <a:r>
              <a:rPr lang="it-IT" altLang="it-IT" sz="3600" dirty="0">
                <a:solidFill>
                  <a:schemeClr val="bg1"/>
                </a:solidFill>
              </a:rPr>
              <a:t>Nei soggetti con </a:t>
            </a:r>
            <a:r>
              <a:rPr lang="it-IT" altLang="it-IT" sz="3600" u="sng" dirty="0">
                <a:solidFill>
                  <a:schemeClr val="bg1"/>
                </a:solidFill>
              </a:rPr>
              <a:t>difetti della risposta immunitaria</a:t>
            </a:r>
            <a:r>
              <a:rPr lang="it-IT" altLang="it-IT" sz="3600" dirty="0">
                <a:solidFill>
                  <a:schemeClr val="bg1"/>
                </a:solidFill>
              </a:rPr>
              <a:t> la </a:t>
            </a:r>
            <a:r>
              <a:rPr lang="it-IT" altLang="it-IT" sz="3600" dirty="0">
                <a:solidFill>
                  <a:srgbClr val="FFFF00"/>
                </a:solidFill>
              </a:rPr>
              <a:t>frequenza</a:t>
            </a:r>
            <a:r>
              <a:rPr lang="it-IT" altLang="it-IT" sz="3600" dirty="0">
                <a:solidFill>
                  <a:schemeClr val="bg1"/>
                </a:solidFill>
              </a:rPr>
              <a:t> di neoplasie è sensibilmente </a:t>
            </a:r>
            <a:r>
              <a:rPr lang="it-IT" altLang="it-IT" sz="3600" dirty="0">
                <a:solidFill>
                  <a:srgbClr val="FFFF00"/>
                </a:solidFill>
              </a:rPr>
              <a:t>maggiore</a:t>
            </a:r>
            <a:r>
              <a:rPr lang="it-IT" altLang="it-IT" sz="3600" dirty="0">
                <a:solidFill>
                  <a:schemeClr val="bg1"/>
                </a:solidFill>
              </a:rPr>
              <a:t> rispetto a quella rilevabile nei soggetti con risposta immune efficiente (fino a 200 volte superiore) ma……</a:t>
            </a:r>
          </a:p>
          <a:p>
            <a:pPr algn="just" eaLnBrk="1" hangingPunct="1"/>
            <a:endParaRPr lang="it-IT" altLang="it-IT" sz="1600" dirty="0">
              <a:solidFill>
                <a:schemeClr val="bg1"/>
              </a:solidFill>
            </a:endParaRPr>
          </a:p>
          <a:p>
            <a:pPr algn="just" eaLnBrk="1" hangingPunct="1"/>
            <a:r>
              <a:rPr lang="it-IT" altLang="it-IT" sz="3600" dirty="0">
                <a:solidFill>
                  <a:schemeClr val="bg1"/>
                </a:solidFill>
              </a:rPr>
              <a:t>La maggior parte delle neoplasie si sviluppa in soggetti (95%) che non presentano stati di immunodeficienza</a:t>
            </a:r>
          </a:p>
        </p:txBody>
      </p:sp>
      <p:sp>
        <p:nvSpPr>
          <p:cNvPr id="399364" name="Text Box 4"/>
          <p:cNvSpPr txBox="1">
            <a:spLocks noChangeArrowheads="1"/>
          </p:cNvSpPr>
          <p:nvPr/>
        </p:nvSpPr>
        <p:spPr bwMode="auto">
          <a:xfrm>
            <a:off x="144016" y="2109409"/>
            <a:ext cx="8892480" cy="3016210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La neoplasia è in grado di sviluppare meccanismi di “difesa” che consentono di </a:t>
            </a:r>
            <a:r>
              <a:rPr kumimoji="0" lang="it-IT" altLang="it-IT" sz="3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eludere</a:t>
            </a:r>
            <a:r>
              <a:rPr kumimoji="0" lang="it-IT" altLang="it-IT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la reazione del sistema immunitario (questa è una caratteristica della </a:t>
            </a:r>
            <a:r>
              <a:rPr kumimoji="0" lang="it-IT" altLang="it-IT" sz="3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progressione tumorale</a:t>
            </a:r>
            <a:r>
              <a:rPr kumimoji="0" lang="it-IT" altLang="it-IT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1988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99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9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9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9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63" grpId="0" build="p"/>
      <p:bldP spid="39936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44463"/>
            <a:ext cx="8229600" cy="836613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 sz="3800">
                <a:solidFill>
                  <a:srgbClr val="FFFF00"/>
                </a:solidFill>
                <a:latin typeface="+mn-lt"/>
              </a:rPr>
              <a:t>Effetti del tumore sull’ospite</a:t>
            </a: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39552"/>
            <a:ext cx="9144000" cy="5257800"/>
          </a:xfrm>
        </p:spPr>
        <p:txBody>
          <a:bodyPr/>
          <a:lstStyle/>
          <a:p>
            <a:pPr algn="just" eaLnBrk="1" hangingPunct="1">
              <a:defRPr/>
            </a:pPr>
            <a:r>
              <a:rPr lang="it-IT" altLang="it-IT" sz="2800">
                <a:solidFill>
                  <a:schemeClr val="bg1"/>
                </a:solidFill>
              </a:rPr>
              <a:t>Le neoplasie maligne e benigne possono causare effetti locali e sistemici nei pazienti</a:t>
            </a:r>
          </a:p>
          <a:p>
            <a:pPr algn="just" eaLnBrk="1" hangingPunct="1">
              <a:defRPr/>
            </a:pPr>
            <a:endParaRPr lang="it-IT" altLang="it-IT" sz="105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it-IT" altLang="it-IT" sz="2800" b="1" u="sng">
                <a:solidFill>
                  <a:schemeClr val="bg1"/>
                </a:solidFill>
              </a:rPr>
              <a:t>Effetti locali</a:t>
            </a:r>
            <a:r>
              <a:rPr lang="it-IT" altLang="it-IT" sz="2800">
                <a:solidFill>
                  <a:schemeClr val="bg1"/>
                </a:solidFill>
              </a:rPr>
              <a:t>: 	 compressione 			         	  	 		 dolore 	        		</a:t>
            </a:r>
          </a:p>
          <a:p>
            <a:pPr eaLnBrk="1" hangingPunct="1">
              <a:buFontTx/>
              <a:buNone/>
              <a:defRPr/>
            </a:pPr>
            <a:r>
              <a:rPr lang="it-IT" altLang="it-IT" sz="2800">
                <a:solidFill>
                  <a:schemeClr val="bg1"/>
                </a:solidFill>
              </a:rPr>
              <a:t>			 	 ostruzione</a:t>
            </a:r>
          </a:p>
          <a:p>
            <a:pPr eaLnBrk="1" hangingPunct="1">
              <a:buFontTx/>
              <a:buNone/>
              <a:defRPr/>
            </a:pPr>
            <a:r>
              <a:rPr lang="it-IT" altLang="it-IT" sz="2800">
                <a:solidFill>
                  <a:schemeClr val="bg1"/>
                </a:solidFill>
              </a:rPr>
              <a:t>			          erosione</a:t>
            </a:r>
          </a:p>
          <a:p>
            <a:pPr eaLnBrk="1" hangingPunct="1">
              <a:buFontTx/>
              <a:buNone/>
              <a:defRPr/>
            </a:pPr>
            <a:r>
              <a:rPr lang="it-IT" altLang="it-IT" sz="2800">
                <a:solidFill>
                  <a:schemeClr val="bg1"/>
                </a:solidFill>
              </a:rPr>
              <a:t>			          emorragie</a:t>
            </a:r>
          </a:p>
          <a:p>
            <a:pPr eaLnBrk="1" hangingPunct="1">
              <a:buFontTx/>
              <a:buNone/>
              <a:defRPr/>
            </a:pPr>
            <a:endParaRPr lang="it-IT" altLang="it-IT" sz="105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it-IT" altLang="it-IT" sz="2800" b="1" u="sng">
                <a:solidFill>
                  <a:schemeClr val="bg1"/>
                </a:solidFill>
              </a:rPr>
              <a:t>Effetti sistemici</a:t>
            </a:r>
            <a:r>
              <a:rPr lang="it-IT" altLang="it-IT" sz="2800">
                <a:solidFill>
                  <a:schemeClr val="bg1"/>
                </a:solidFill>
              </a:rPr>
              <a:t> (esclusivamente nei tumori maligni disseminati):</a:t>
            </a:r>
          </a:p>
          <a:p>
            <a:pPr marL="2776538" indent="0" eaLnBrk="1" hangingPunct="1">
              <a:buNone/>
              <a:defRPr/>
            </a:pPr>
            <a:r>
              <a:rPr lang="it-IT" altLang="it-IT" sz="2800">
                <a:solidFill>
                  <a:schemeClr val="bg1"/>
                </a:solidFill>
              </a:rPr>
              <a:t>  </a:t>
            </a:r>
            <a:r>
              <a:rPr lang="it-IT" altLang="it-IT" sz="2800" b="1">
                <a:solidFill>
                  <a:srgbClr val="FFFF00"/>
                </a:solidFill>
              </a:rPr>
              <a:t>- CACHESSIA</a:t>
            </a:r>
            <a:endParaRPr lang="it-IT" altLang="it-IT" sz="2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24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2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02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02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02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02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02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02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20725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>
                <a:solidFill>
                  <a:srgbClr val="FFFF00"/>
                </a:solidFill>
                <a:latin typeface="+mn-lt"/>
              </a:rPr>
              <a:t>Cachessia neoplastica</a:t>
            </a:r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9144000" cy="5761038"/>
          </a:xfrm>
        </p:spPr>
        <p:txBody>
          <a:bodyPr/>
          <a:lstStyle/>
          <a:p>
            <a:pPr algn="just" eaLnBrk="1" hangingPunct="1"/>
            <a:r>
              <a:rPr lang="it-IT" altLang="it-IT" sz="3400">
                <a:solidFill>
                  <a:schemeClr val="bg1"/>
                </a:solidFill>
              </a:rPr>
              <a:t>Progressiva </a:t>
            </a:r>
            <a:r>
              <a:rPr lang="it-IT" altLang="it-IT" sz="3400" u="sng">
                <a:solidFill>
                  <a:schemeClr val="bg1"/>
                </a:solidFill>
              </a:rPr>
              <a:t>perdita di massa corporea </a:t>
            </a:r>
            <a:r>
              <a:rPr lang="it-IT" altLang="it-IT" sz="3400">
                <a:solidFill>
                  <a:schemeClr val="bg1"/>
                </a:solidFill>
              </a:rPr>
              <a:t>dovuta essenzialmente a consunzione del tessuto adiposo e muscolare</a:t>
            </a:r>
          </a:p>
          <a:p>
            <a:pPr algn="just" eaLnBrk="1" hangingPunct="1"/>
            <a:endParaRPr lang="it-IT" altLang="it-IT" sz="1200">
              <a:solidFill>
                <a:schemeClr val="bg1"/>
              </a:solidFill>
            </a:endParaRPr>
          </a:p>
          <a:p>
            <a:pPr algn="just" eaLnBrk="1" hangingPunct="1"/>
            <a:r>
              <a:rPr lang="it-IT" altLang="it-IT" sz="3400">
                <a:solidFill>
                  <a:schemeClr val="bg1"/>
                </a:solidFill>
              </a:rPr>
              <a:t>Insorgenza di estrema debolezza, anoressia, anemia, stato febbrile</a:t>
            </a:r>
          </a:p>
          <a:p>
            <a:pPr algn="just" eaLnBrk="1" hangingPunct="1"/>
            <a:endParaRPr lang="it-IT" altLang="it-IT" sz="1200">
              <a:solidFill>
                <a:schemeClr val="bg1"/>
              </a:solidFill>
            </a:endParaRPr>
          </a:p>
          <a:p>
            <a:pPr algn="just" eaLnBrk="1" hangingPunct="1"/>
            <a:r>
              <a:rPr lang="it-IT" altLang="it-IT" sz="3400">
                <a:solidFill>
                  <a:schemeClr val="bg1"/>
                </a:solidFill>
              </a:rPr>
              <a:t>La </a:t>
            </a:r>
            <a:r>
              <a:rPr lang="it-IT" altLang="it-IT" sz="3400" u="sng">
                <a:solidFill>
                  <a:schemeClr val="bg1"/>
                </a:solidFill>
              </a:rPr>
              <a:t>cachessia</a:t>
            </a:r>
            <a:r>
              <a:rPr lang="it-IT" altLang="it-IT" sz="3400">
                <a:solidFill>
                  <a:schemeClr val="bg1"/>
                </a:solidFill>
              </a:rPr>
              <a:t> è il risultato di un </a:t>
            </a:r>
            <a:r>
              <a:rPr lang="it-IT" altLang="it-IT" sz="3400" u="sng">
                <a:solidFill>
                  <a:schemeClr val="bg1"/>
                </a:solidFill>
              </a:rPr>
              <a:t>aumento di mediatori solubili</a:t>
            </a:r>
            <a:r>
              <a:rPr lang="it-IT" altLang="it-IT" sz="3400">
                <a:solidFill>
                  <a:schemeClr val="bg1"/>
                </a:solidFill>
              </a:rPr>
              <a:t> rilasciati dai macrofagi dell’ospite e/o dalle stesse cellule tumorali</a:t>
            </a:r>
          </a:p>
        </p:txBody>
      </p:sp>
    </p:spTree>
    <p:extLst>
      <p:ext uri="{BB962C8B-B14F-4D97-AF65-F5344CB8AC3E}">
        <p14:creationId xmlns:p14="http://schemas.microsoft.com/office/powerpoint/2010/main" val="62352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8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8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8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579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8" y="-158205"/>
            <a:ext cx="8964612" cy="850901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 sz="4000">
                <a:solidFill>
                  <a:srgbClr val="FFFF00"/>
                </a:solidFill>
                <a:latin typeface="+mn-lt"/>
              </a:rPr>
              <a:t>Cachessia: ulteriori conseguenze</a:t>
            </a:r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836712"/>
            <a:ext cx="8713787" cy="5084763"/>
          </a:xfrm>
        </p:spPr>
        <p:txBody>
          <a:bodyPr/>
          <a:lstStyle/>
          <a:p>
            <a:pPr algn="just" eaLnBrk="1" hangingPunct="1"/>
            <a:r>
              <a:rPr lang="en-US" altLang="it-IT">
                <a:solidFill>
                  <a:schemeClr val="bg1"/>
                </a:solidFill>
              </a:rPr>
              <a:t>La cachessia </a:t>
            </a:r>
            <a:r>
              <a:rPr lang="en-US" altLang="it-IT" u="sng">
                <a:solidFill>
                  <a:schemeClr val="bg1"/>
                </a:solidFill>
              </a:rPr>
              <a:t>ostacola l’efficienza della chemioterapia</a:t>
            </a:r>
            <a:r>
              <a:rPr lang="en-US" altLang="it-IT">
                <a:solidFill>
                  <a:schemeClr val="bg1"/>
                </a:solidFill>
              </a:rPr>
              <a:t> in quanto impone di ridurre le dosi dei farmaci che vengono somministrati in base al peso del paziente</a:t>
            </a:r>
          </a:p>
          <a:p>
            <a:pPr algn="just" eaLnBrk="1" hangingPunct="1">
              <a:lnSpc>
                <a:spcPct val="30000"/>
              </a:lnSpc>
            </a:pPr>
            <a:endParaRPr lang="en-US" altLang="it-IT">
              <a:solidFill>
                <a:schemeClr val="bg1"/>
              </a:solidFill>
            </a:endParaRPr>
          </a:p>
          <a:p>
            <a:pPr algn="just" eaLnBrk="1" hangingPunct="1"/>
            <a:r>
              <a:rPr lang="en-US" altLang="it-IT">
                <a:solidFill>
                  <a:schemeClr val="bg1"/>
                </a:solidFill>
              </a:rPr>
              <a:t>Circa </a:t>
            </a:r>
            <a:r>
              <a:rPr lang="en-US" altLang="it-IT" u="sng">
                <a:solidFill>
                  <a:schemeClr val="bg1"/>
                </a:solidFill>
              </a:rPr>
              <a:t>un terzo dei decessi</a:t>
            </a:r>
            <a:r>
              <a:rPr lang="en-US" altLang="it-IT">
                <a:solidFill>
                  <a:schemeClr val="bg1"/>
                </a:solidFill>
              </a:rPr>
              <a:t> nei pazienti colpiti da neoplasia è dovuto alla cachessia piuttosto che ad un effetto diretto del tumore</a:t>
            </a:r>
            <a:endParaRPr lang="it-IT" altLang="it-IT">
              <a:solidFill>
                <a:schemeClr val="bg1"/>
              </a:solidFill>
            </a:endParaRPr>
          </a:p>
        </p:txBody>
      </p:sp>
      <p:grpSp>
        <p:nvGrpSpPr>
          <p:cNvPr id="3" name="Gruppo 2"/>
          <p:cNvGrpSpPr>
            <a:grpSpLocks/>
          </p:cNvGrpSpPr>
          <p:nvPr/>
        </p:nvGrpSpPr>
        <p:grpSpPr bwMode="auto">
          <a:xfrm>
            <a:off x="0" y="951284"/>
            <a:ext cx="3492500" cy="2509838"/>
            <a:chOff x="72884" y="981075"/>
            <a:chExt cx="3492641" cy="2509838"/>
          </a:xfrm>
        </p:grpSpPr>
        <p:pic>
          <p:nvPicPr>
            <p:cNvPr id="72711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50" y="981075"/>
              <a:ext cx="3457575" cy="2509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CasellaDiTesto 1"/>
            <p:cNvSpPr txBox="1"/>
            <p:nvPr/>
          </p:nvSpPr>
          <p:spPr>
            <a:xfrm>
              <a:off x="72884" y="3141663"/>
              <a:ext cx="841409" cy="3063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SJ 2004</a:t>
              </a:r>
            </a:p>
          </p:txBody>
        </p:sp>
      </p:grpSp>
      <p:grpSp>
        <p:nvGrpSpPr>
          <p:cNvPr id="4" name="Gruppo 3"/>
          <p:cNvGrpSpPr/>
          <p:nvPr/>
        </p:nvGrpSpPr>
        <p:grpSpPr>
          <a:xfrm>
            <a:off x="3494934" y="981224"/>
            <a:ext cx="5478462" cy="5472112"/>
            <a:chOff x="3494934" y="663748"/>
            <a:chExt cx="5478462" cy="5472112"/>
          </a:xfrm>
        </p:grpSpPr>
        <p:pic>
          <p:nvPicPr>
            <p:cNvPr id="47112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4934" y="663748"/>
              <a:ext cx="5478462" cy="5472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CasellaDiTesto 7"/>
            <p:cNvSpPr txBox="1"/>
            <p:nvPr/>
          </p:nvSpPr>
          <p:spPr>
            <a:xfrm>
              <a:off x="7596336" y="5445224"/>
              <a:ext cx="1314450" cy="46196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SJ 2010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739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05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05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05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05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05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05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05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05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0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663615"/>
            <a:ext cx="5617071" cy="5149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827" name="Rectangle 3"/>
          <p:cNvSpPr>
            <a:spLocks noGrp="1" noChangeArrowheads="1"/>
          </p:cNvSpPr>
          <p:nvPr>
            <p:ph type="title"/>
          </p:nvPr>
        </p:nvSpPr>
        <p:spPr>
          <a:xfrm>
            <a:off x="107950" y="115888"/>
            <a:ext cx="8928545" cy="1511300"/>
          </a:xfrm>
        </p:spPr>
        <p:txBody>
          <a:bodyPr/>
          <a:lstStyle/>
          <a:p>
            <a:pPr algn="just" eaLnBrk="1" hangingPunct="1">
              <a:lnSpc>
                <a:spcPct val="85000"/>
              </a:lnSpc>
            </a:pPr>
            <a:r>
              <a:rPr lang="en-US" altLang="it-IT" sz="3400" dirty="0" err="1">
                <a:solidFill>
                  <a:srgbClr val="FFFF00"/>
                </a:solidFill>
                <a:latin typeface="+mn-lt"/>
              </a:rPr>
              <a:t>Stadiazione</a:t>
            </a:r>
            <a:r>
              <a:rPr lang="en-US" altLang="it-IT" sz="3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it-IT" sz="3400" dirty="0" err="1">
                <a:solidFill>
                  <a:schemeClr val="bg1"/>
                </a:solidFill>
                <a:latin typeface="+mn-lt"/>
              </a:rPr>
              <a:t>dei</a:t>
            </a:r>
            <a:r>
              <a:rPr lang="en-US" altLang="it-IT" sz="3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it-IT" sz="3400" dirty="0" err="1">
                <a:solidFill>
                  <a:schemeClr val="bg1"/>
                </a:solidFill>
                <a:latin typeface="+mn-lt"/>
              </a:rPr>
              <a:t>tumori</a:t>
            </a:r>
            <a:r>
              <a:rPr lang="en-US" altLang="it-IT" sz="3400" dirty="0">
                <a:solidFill>
                  <a:schemeClr val="bg1"/>
                </a:solidFill>
                <a:latin typeface="+mn-lt"/>
              </a:rPr>
              <a:t>: </a:t>
            </a:r>
            <a:r>
              <a:rPr lang="en-US" altLang="it-IT" sz="3400" dirty="0" err="1">
                <a:solidFill>
                  <a:schemeClr val="bg1"/>
                </a:solidFill>
                <a:latin typeface="+mn-lt"/>
              </a:rPr>
              <a:t>i</a:t>
            </a:r>
            <a:r>
              <a:rPr lang="en-US" altLang="it-IT" sz="3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it-IT" sz="3400" dirty="0" err="1">
                <a:solidFill>
                  <a:schemeClr val="bg1"/>
                </a:solidFill>
                <a:latin typeface="+mn-lt"/>
              </a:rPr>
              <a:t>tumori</a:t>
            </a:r>
            <a:r>
              <a:rPr lang="en-US" altLang="it-IT" sz="3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it-IT" sz="3400" dirty="0" err="1">
                <a:solidFill>
                  <a:schemeClr val="bg1"/>
                </a:solidFill>
                <a:latin typeface="+mn-lt"/>
              </a:rPr>
              <a:t>sono</a:t>
            </a:r>
            <a:r>
              <a:rPr lang="en-US" altLang="it-IT" sz="3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it-IT" sz="3400" dirty="0" err="1">
                <a:solidFill>
                  <a:schemeClr val="bg1"/>
                </a:solidFill>
                <a:latin typeface="+mn-lt"/>
              </a:rPr>
              <a:t>classificati</a:t>
            </a:r>
            <a:r>
              <a:rPr lang="en-US" altLang="it-IT" sz="3400" dirty="0">
                <a:solidFill>
                  <a:schemeClr val="bg1"/>
                </a:solidFill>
                <a:latin typeface="+mn-lt"/>
              </a:rPr>
              <a:t> con </a:t>
            </a:r>
            <a:r>
              <a:rPr lang="en-US" altLang="it-IT" sz="3400" dirty="0" err="1">
                <a:solidFill>
                  <a:schemeClr val="bg1"/>
                </a:solidFill>
                <a:latin typeface="+mn-lt"/>
              </a:rPr>
              <a:t>modalità</a:t>
            </a:r>
            <a:r>
              <a:rPr lang="en-US" altLang="it-IT" sz="3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it-IT" sz="3400" dirty="0" err="1">
                <a:solidFill>
                  <a:schemeClr val="bg1"/>
                </a:solidFill>
                <a:latin typeface="+mn-lt"/>
              </a:rPr>
              <a:t>convenzionali</a:t>
            </a:r>
            <a:r>
              <a:rPr lang="en-US" altLang="it-IT" sz="3400" dirty="0">
                <a:solidFill>
                  <a:schemeClr val="bg1"/>
                </a:solidFill>
                <a:latin typeface="+mn-lt"/>
              </a:rPr>
              <a:t> in base al </a:t>
            </a:r>
            <a:r>
              <a:rPr lang="en-US" altLang="it-IT" sz="3400" dirty="0" err="1">
                <a:solidFill>
                  <a:srgbClr val="FFFF00"/>
                </a:solidFill>
                <a:latin typeface="+mn-lt"/>
              </a:rPr>
              <a:t>grado</a:t>
            </a:r>
            <a:r>
              <a:rPr lang="en-US" altLang="it-IT" sz="3400" dirty="0">
                <a:solidFill>
                  <a:srgbClr val="FFFF00"/>
                </a:solidFill>
                <a:latin typeface="+mn-lt"/>
              </a:rPr>
              <a:t> di </a:t>
            </a:r>
            <a:r>
              <a:rPr lang="en-US" altLang="it-IT" sz="3400" dirty="0" err="1">
                <a:solidFill>
                  <a:srgbClr val="FFFF00"/>
                </a:solidFill>
                <a:latin typeface="+mn-lt"/>
              </a:rPr>
              <a:t>sviluppo</a:t>
            </a:r>
            <a:r>
              <a:rPr lang="en-US" altLang="it-IT" sz="3400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altLang="it-IT" sz="3400" dirty="0" err="1">
                <a:solidFill>
                  <a:srgbClr val="FFFF00"/>
                </a:solidFill>
                <a:latin typeface="+mn-lt"/>
              </a:rPr>
              <a:t>raggiunto</a:t>
            </a:r>
            <a:endParaRPr lang="en-US" altLang="it-IT" sz="3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7828" name="Text Box 5"/>
          <p:cNvSpPr txBox="1">
            <a:spLocks noChangeArrowheads="1"/>
          </p:cNvSpPr>
          <p:nvPr/>
        </p:nvSpPr>
        <p:spPr bwMode="auto">
          <a:xfrm>
            <a:off x="34925" y="2139950"/>
            <a:ext cx="3889003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Classificazione TNM</a:t>
            </a:r>
            <a:endParaRPr kumimoji="0" lang="it-IT" altLang="it-IT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77829" name="CasellaDiTesto 1"/>
          <p:cNvSpPr txBox="1">
            <a:spLocks noChangeArrowheads="1"/>
          </p:cNvSpPr>
          <p:nvPr/>
        </p:nvSpPr>
        <p:spPr bwMode="auto">
          <a:xfrm>
            <a:off x="34925" y="3402866"/>
            <a:ext cx="3889003" cy="133882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altLang="it-IT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T</a:t>
            </a:r>
            <a:r>
              <a:rPr kumimoji="0" lang="it-IT" altLang="it-IT" sz="2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: tumor dimension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altLang="it-IT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N</a:t>
            </a:r>
            <a:r>
              <a:rPr kumimoji="0" lang="it-IT" altLang="it-IT" sz="2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: nodes involvement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altLang="it-IT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M</a:t>
            </a:r>
            <a:r>
              <a:rPr kumimoji="0" lang="it-IT" altLang="it-IT" sz="2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: metastasis</a:t>
            </a:r>
          </a:p>
        </p:txBody>
      </p:sp>
    </p:spTree>
    <p:extLst>
      <p:ext uri="{BB962C8B-B14F-4D97-AF65-F5344CB8AC3E}">
        <p14:creationId xmlns:p14="http://schemas.microsoft.com/office/powerpoint/2010/main" val="212560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0" animBg="1"/>
      <p:bldP spid="778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946" name="Group 2"/>
          <p:cNvGraphicFramePr>
            <a:graphicFrameLocks noGrp="1"/>
          </p:cNvGraphicFramePr>
          <p:nvPr>
            <p:extLst/>
          </p:nvPr>
        </p:nvGraphicFramePr>
        <p:xfrm>
          <a:off x="323850" y="261066"/>
          <a:ext cx="8496300" cy="6264278"/>
        </p:xfrm>
        <a:graphic>
          <a:graphicData uri="http://schemas.openxmlformats.org/drawingml/2006/table">
            <a:tbl>
              <a:tblPr/>
              <a:tblGrid>
                <a:gridCol w="1239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56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8975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Stadiazione dei tumori</a:t>
                      </a:r>
                      <a:endParaRPr kumimoji="0" lang="en-US" altLang="it-IT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B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Stadio</a:t>
                      </a:r>
                      <a:endParaRPr kumimoji="0" lang="en-US" alt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Definizione </a:t>
                      </a:r>
                      <a:endParaRPr kumimoji="0" lang="en-US" alt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Tis</a:t>
                      </a:r>
                      <a:r>
                        <a:rPr kumimoji="0" lang="en-US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 situ, non-invasivo (confinato all’epitelio) 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T1</a:t>
                      </a:r>
                      <a:r>
                        <a:rPr kumimoji="0" lang="en-US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Piccolo, minimamente invasivo nel sito originario 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6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T2</a:t>
                      </a:r>
                      <a:r>
                        <a:rPr kumimoji="0" lang="en-US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Più grande, maggiore invasività nell’organo di origine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3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T3</a:t>
                      </a:r>
                      <a:r>
                        <a:rPr kumimoji="0" lang="en-US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Maggiori dimensioni e/o invasivo oltre i margini dell’organo di origine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8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T4</a:t>
                      </a:r>
                      <a:r>
                        <a:rPr kumimoji="0" lang="en-US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Molto grande e/o molto invasivo, diffusione in organi adiacenti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6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N0</a:t>
                      </a:r>
                      <a:r>
                        <a:rPr kumimoji="0" lang="en-US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B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Non coinvolgimento linfonodi 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8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N1</a:t>
                      </a:r>
                      <a:r>
                        <a:rPr kumimoji="0" lang="en-US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B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Coinvolgimento linfonodi regionali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6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N2</a:t>
                      </a:r>
                      <a:r>
                        <a:rPr kumimoji="0" lang="en-US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B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Ampio coinvolgimento linfonodi regionali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8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N3</a:t>
                      </a:r>
                      <a:r>
                        <a:rPr kumimoji="0" lang="en-US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B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Coinvolgimento linfonodi più distanti 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6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M0</a:t>
                      </a:r>
                      <a:r>
                        <a:rPr kumimoji="0" lang="en-US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 metastasi 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38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M1</a:t>
                      </a:r>
                      <a:r>
                        <a:rPr kumimoji="0" lang="en-US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Metastasi presenti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2301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1884" y="-27384"/>
            <a:ext cx="8964612" cy="936104"/>
          </a:xfrm>
        </p:spPr>
        <p:txBody>
          <a:bodyPr/>
          <a:lstStyle/>
          <a:p>
            <a:pPr algn="just" eaLnBrk="1" hangingPunct="1"/>
            <a:r>
              <a:rPr lang="en-US" altLang="it-IT" sz="2800" dirty="0">
                <a:solidFill>
                  <a:schemeClr val="bg1"/>
                </a:solidFill>
                <a:latin typeface="+mn-lt"/>
              </a:rPr>
              <a:t>Le </a:t>
            </a:r>
            <a:r>
              <a:rPr lang="en-US" altLang="it-IT" sz="2800" dirty="0" err="1">
                <a:solidFill>
                  <a:schemeClr val="bg1"/>
                </a:solidFill>
                <a:latin typeface="+mn-lt"/>
              </a:rPr>
              <a:t>neoplasie</a:t>
            </a:r>
            <a:r>
              <a:rPr lang="en-US" altLang="it-IT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it-IT" sz="2800" dirty="0" err="1">
                <a:solidFill>
                  <a:schemeClr val="bg1"/>
                </a:solidFill>
                <a:latin typeface="+mn-lt"/>
              </a:rPr>
              <a:t>sono</a:t>
            </a:r>
            <a:r>
              <a:rPr lang="en-US" altLang="it-IT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it-IT" sz="2800" dirty="0" err="1">
                <a:solidFill>
                  <a:schemeClr val="bg1"/>
                </a:solidFill>
                <a:latin typeface="+mn-lt"/>
              </a:rPr>
              <a:t>convenzionalmente</a:t>
            </a:r>
            <a:r>
              <a:rPr lang="en-US" altLang="it-IT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it-IT" sz="2800" dirty="0" err="1">
                <a:solidFill>
                  <a:schemeClr val="bg1"/>
                </a:solidFill>
                <a:latin typeface="+mn-lt"/>
              </a:rPr>
              <a:t>classificate</a:t>
            </a:r>
            <a:r>
              <a:rPr lang="en-US" altLang="it-IT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it-IT" sz="2800" dirty="0" err="1">
                <a:solidFill>
                  <a:schemeClr val="bg1"/>
                </a:solidFill>
                <a:latin typeface="+mn-lt"/>
              </a:rPr>
              <a:t>anche</a:t>
            </a:r>
            <a:r>
              <a:rPr lang="en-US" altLang="it-IT" sz="2800" dirty="0">
                <a:solidFill>
                  <a:schemeClr val="bg1"/>
                </a:solidFill>
                <a:latin typeface="+mn-lt"/>
              </a:rPr>
              <a:t> in base al </a:t>
            </a:r>
            <a:r>
              <a:rPr lang="en-US" altLang="it-IT" sz="2800" dirty="0" err="1">
                <a:solidFill>
                  <a:srgbClr val="FFFF00"/>
                </a:solidFill>
                <a:latin typeface="+mn-lt"/>
              </a:rPr>
              <a:t>grado</a:t>
            </a:r>
            <a:r>
              <a:rPr lang="en-US" altLang="it-IT" sz="2800" dirty="0">
                <a:solidFill>
                  <a:srgbClr val="FFFF00"/>
                </a:solidFill>
                <a:latin typeface="+mn-lt"/>
              </a:rPr>
              <a:t> di </a:t>
            </a:r>
            <a:r>
              <a:rPr lang="en-US" altLang="it-IT" sz="2800" dirty="0" err="1">
                <a:solidFill>
                  <a:srgbClr val="FFFF00"/>
                </a:solidFill>
                <a:latin typeface="+mn-lt"/>
              </a:rPr>
              <a:t>differenziazione</a:t>
            </a:r>
            <a:r>
              <a:rPr lang="en-US" altLang="it-IT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it-IT" sz="2800" dirty="0">
                <a:solidFill>
                  <a:srgbClr val="FFFF00"/>
                </a:solidFill>
                <a:latin typeface="+mn-lt"/>
              </a:rPr>
              <a:t>(grading)</a:t>
            </a:r>
            <a:endParaRPr lang="en-US" altLang="it-IT" sz="2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146" name="Picture 2" descr="Risultati immagini per grading tumori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8000" contras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943889"/>
            <a:ext cx="5953125" cy="442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3987" name="Group 19"/>
          <p:cNvGraphicFramePr>
            <a:graphicFrameLocks noGrp="1"/>
          </p:cNvGraphicFramePr>
          <p:nvPr>
            <p:extLst/>
          </p:nvPr>
        </p:nvGraphicFramePr>
        <p:xfrm>
          <a:off x="4535611" y="4416282"/>
          <a:ext cx="4572893" cy="2397094"/>
        </p:xfrm>
        <a:graphic>
          <a:graphicData uri="http://schemas.openxmlformats.org/drawingml/2006/table">
            <a:tbl>
              <a:tblPr/>
              <a:tblGrid>
                <a:gridCol w="5809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19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05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kumimoji="0" lang="en-US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98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Ben differenziato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9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91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II</a:t>
                      </a:r>
                      <a:r>
                        <a:rPr kumimoji="0" lang="en-US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B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Moderatamente differenziato 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91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III</a:t>
                      </a:r>
                      <a:r>
                        <a:rPr kumimoji="0" lang="en-US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Scarsamente differenziato 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91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IV</a:t>
                      </a:r>
                      <a:r>
                        <a:rPr kumimoji="0" lang="en-US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A0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Anaplastico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91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A0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Fortemente anaplastico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5947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4450"/>
            <a:ext cx="8229600" cy="777875"/>
          </a:xfrm>
        </p:spPr>
        <p:txBody>
          <a:bodyPr/>
          <a:lstStyle/>
          <a:p>
            <a:pPr eaLnBrk="1" hangingPunct="1"/>
            <a:r>
              <a:rPr lang="en-US" altLang="it-IT">
                <a:solidFill>
                  <a:srgbClr val="FFFF00"/>
                </a:solidFill>
                <a:latin typeface="+mn-lt"/>
              </a:rPr>
              <a:t>Classificazione dei tumori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70000"/>
            <a:ext cx="9144000" cy="5472113"/>
          </a:xfrm>
        </p:spPr>
        <p:txBody>
          <a:bodyPr/>
          <a:lstStyle/>
          <a:p>
            <a:pPr algn="just" eaLnBrk="1" hangingPunct="1"/>
            <a:r>
              <a:rPr lang="en-US" altLang="it-IT" sz="3800" u="sng">
                <a:solidFill>
                  <a:schemeClr val="accent2"/>
                </a:solidFill>
              </a:rPr>
              <a:t>Istogenetica</a:t>
            </a:r>
            <a:r>
              <a:rPr lang="en-US" altLang="it-IT" sz="3800">
                <a:solidFill>
                  <a:schemeClr val="accent2"/>
                </a:solidFill>
              </a:rPr>
              <a:t> (in base al tessuto da cui originano) </a:t>
            </a:r>
          </a:p>
          <a:p>
            <a:pPr algn="just" eaLnBrk="1" hangingPunct="1"/>
            <a:endParaRPr lang="en-US" altLang="it-IT" sz="1800">
              <a:solidFill>
                <a:schemeClr val="accent2"/>
              </a:solidFill>
            </a:endParaRPr>
          </a:p>
          <a:p>
            <a:pPr algn="just" eaLnBrk="1" hangingPunct="1"/>
            <a:r>
              <a:rPr lang="en-US" altLang="it-IT" sz="3800">
                <a:solidFill>
                  <a:schemeClr val="accent2"/>
                </a:solidFill>
              </a:rPr>
              <a:t>In base allo </a:t>
            </a:r>
            <a:r>
              <a:rPr lang="en-US" altLang="it-IT" sz="3800" u="sng">
                <a:solidFill>
                  <a:schemeClr val="accent2"/>
                </a:solidFill>
              </a:rPr>
              <a:t>stadio di sviluppo</a:t>
            </a:r>
            <a:r>
              <a:rPr lang="en-US" altLang="it-IT" sz="3800">
                <a:solidFill>
                  <a:schemeClr val="accent2"/>
                </a:solidFill>
              </a:rPr>
              <a:t> (dimensioni, infiltrazione, grado di differenziazione, presenza di metastasi)</a:t>
            </a:r>
            <a:r>
              <a:rPr lang="en-US" altLang="it-IT" sz="3800">
                <a:solidFill>
                  <a:schemeClr val="bg1"/>
                </a:solidFill>
              </a:rPr>
              <a:t> </a:t>
            </a:r>
          </a:p>
          <a:p>
            <a:pPr algn="just" eaLnBrk="1" hangingPunct="1"/>
            <a:endParaRPr lang="en-US" altLang="it-IT" sz="1800">
              <a:solidFill>
                <a:schemeClr val="bg1"/>
              </a:solidFill>
            </a:endParaRPr>
          </a:p>
          <a:p>
            <a:pPr algn="just" eaLnBrk="1" hangingPunct="1"/>
            <a:r>
              <a:rPr lang="en-US" altLang="it-IT" sz="3800">
                <a:solidFill>
                  <a:schemeClr val="bg1"/>
                </a:solidFill>
              </a:rPr>
              <a:t>In base al </a:t>
            </a:r>
            <a:r>
              <a:rPr lang="en-US" altLang="it-IT" sz="3800" u="sng">
                <a:solidFill>
                  <a:srgbClr val="FFFF00"/>
                </a:solidFill>
              </a:rPr>
              <a:t>comportamento</a:t>
            </a:r>
            <a:r>
              <a:rPr lang="en-US" altLang="it-IT" sz="3800">
                <a:solidFill>
                  <a:schemeClr val="bg1"/>
                </a:solidFill>
              </a:rPr>
              <a:t> (benigni, maligni)</a:t>
            </a:r>
          </a:p>
          <a:p>
            <a:pPr algn="just" eaLnBrk="1" hangingPunct="1"/>
            <a:endParaRPr lang="en-US" altLang="it-IT" sz="3800">
              <a:solidFill>
                <a:schemeClr val="bg1"/>
              </a:solidFill>
            </a:endParaRPr>
          </a:p>
          <a:p>
            <a:pPr algn="just" eaLnBrk="1" hangingPunct="1"/>
            <a:endParaRPr lang="en-US" altLang="it-IT" sz="3800">
              <a:solidFill>
                <a:schemeClr val="bg1"/>
              </a:solidFill>
            </a:endParaRPr>
          </a:p>
          <a:p>
            <a:pPr algn="just" eaLnBrk="1" hangingPunct="1"/>
            <a:endParaRPr lang="en-US" altLang="it-IT" sz="3800">
              <a:solidFill>
                <a:schemeClr val="bg1"/>
              </a:solidFill>
            </a:endParaRPr>
          </a:p>
          <a:p>
            <a:pPr algn="just" eaLnBrk="1" hangingPunct="1">
              <a:buClr>
                <a:schemeClr val="bg1"/>
              </a:buClr>
            </a:pPr>
            <a:endParaRPr lang="en-US" altLang="it-IT" sz="3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507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4"/>
          <p:cNvSpPr>
            <a:spLocks noGrp="1" noChangeArrowheads="1"/>
          </p:cNvSpPr>
          <p:nvPr>
            <p:ph type="title"/>
          </p:nvPr>
        </p:nvSpPr>
        <p:spPr>
          <a:xfrm>
            <a:off x="899096" y="-26988"/>
            <a:ext cx="7129288" cy="649288"/>
          </a:xfrm>
        </p:spPr>
        <p:txBody>
          <a:bodyPr/>
          <a:lstStyle/>
          <a:p>
            <a:pPr algn="l" eaLnBrk="1" hangingPunct="1">
              <a:lnSpc>
                <a:spcPct val="130000"/>
              </a:lnSpc>
            </a:pPr>
            <a:r>
              <a:rPr lang="it-IT" altLang="it-IT" sz="4000">
                <a:solidFill>
                  <a:srgbClr val="FFFF00"/>
                </a:solidFill>
                <a:latin typeface="+mn-lt"/>
              </a:rPr>
              <a:t> Principali differenze tra tumori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5496" y="1628800"/>
            <a:ext cx="4464496" cy="4814589"/>
          </a:xfrm>
        </p:spPr>
        <p:txBody>
          <a:bodyPr/>
          <a:lstStyle/>
          <a:p>
            <a:pPr eaLnBrk="1" hangingPunct="1"/>
            <a:r>
              <a:rPr lang="it-IT" altLang="it-IT" sz="3200">
                <a:solidFill>
                  <a:schemeClr val="bg1"/>
                </a:solidFill>
              </a:rPr>
              <a:t>Crescita lenta</a:t>
            </a:r>
          </a:p>
          <a:p>
            <a:pPr eaLnBrk="1" hangingPunct="1"/>
            <a:r>
              <a:rPr lang="it-IT" altLang="it-IT" sz="3200">
                <a:solidFill>
                  <a:schemeClr val="bg1"/>
                </a:solidFill>
              </a:rPr>
              <a:t>Incapsulati</a:t>
            </a:r>
          </a:p>
          <a:p>
            <a:pPr eaLnBrk="1" hangingPunct="1"/>
            <a:r>
              <a:rPr lang="it-IT" altLang="it-IT" sz="3200">
                <a:solidFill>
                  <a:schemeClr val="bg1"/>
                </a:solidFill>
              </a:rPr>
              <a:t>Crescita espansiva</a:t>
            </a:r>
          </a:p>
          <a:p>
            <a:pPr eaLnBrk="1" hangingPunct="1"/>
            <a:r>
              <a:rPr lang="it-IT" altLang="it-IT" sz="3200">
                <a:solidFill>
                  <a:schemeClr val="bg1"/>
                </a:solidFill>
              </a:rPr>
              <a:t>Ben differenziati</a:t>
            </a:r>
          </a:p>
          <a:p>
            <a:pPr eaLnBrk="1" hangingPunct="1"/>
            <a:r>
              <a:rPr lang="it-IT" altLang="it-IT" sz="3200">
                <a:solidFill>
                  <a:schemeClr val="bg1"/>
                </a:solidFill>
              </a:rPr>
              <a:t>Angiogenesi (-/+)</a:t>
            </a:r>
          </a:p>
          <a:p>
            <a:pPr eaLnBrk="1" hangingPunct="1"/>
            <a:r>
              <a:rPr lang="it-IT" altLang="it-IT" sz="3200">
                <a:solidFill>
                  <a:schemeClr val="bg1"/>
                </a:solidFill>
              </a:rPr>
              <a:t>Metastasi assenti</a:t>
            </a:r>
          </a:p>
          <a:p>
            <a:pPr eaLnBrk="1" hangingPunct="1"/>
            <a:r>
              <a:rPr lang="it-IT" altLang="it-IT" sz="3200">
                <a:solidFill>
                  <a:schemeClr val="bg1"/>
                </a:solidFill>
              </a:rPr>
              <a:t>Recidive rare</a:t>
            </a:r>
          </a:p>
          <a:p>
            <a:pPr eaLnBrk="1" hangingPunct="1"/>
            <a:r>
              <a:rPr lang="it-IT" altLang="it-IT" sz="3200">
                <a:solidFill>
                  <a:schemeClr val="bg1"/>
                </a:solidFill>
              </a:rPr>
              <a:t>Effetti locali</a:t>
            </a:r>
          </a:p>
          <a:p>
            <a:pPr eaLnBrk="1" hangingPunct="1">
              <a:buFontTx/>
              <a:buNone/>
            </a:pPr>
            <a:endParaRPr lang="it-IT" altLang="it-IT" sz="3200">
              <a:solidFill>
                <a:schemeClr val="bg1"/>
              </a:solidFill>
            </a:endParaRP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662138"/>
            <a:ext cx="4716016" cy="4637236"/>
          </a:xfrm>
        </p:spPr>
        <p:txBody>
          <a:bodyPr/>
          <a:lstStyle/>
          <a:p>
            <a:pPr eaLnBrk="1" hangingPunct="1"/>
            <a:r>
              <a:rPr lang="it-IT" altLang="it-IT" sz="3200">
                <a:solidFill>
                  <a:schemeClr val="bg1"/>
                </a:solidFill>
              </a:rPr>
              <a:t>Crescita rapida</a:t>
            </a:r>
          </a:p>
          <a:p>
            <a:pPr eaLnBrk="1" hangingPunct="1"/>
            <a:r>
              <a:rPr lang="it-IT" altLang="it-IT" sz="3200">
                <a:solidFill>
                  <a:schemeClr val="bg1"/>
                </a:solidFill>
              </a:rPr>
              <a:t>Non incapsulati</a:t>
            </a:r>
          </a:p>
          <a:p>
            <a:pPr eaLnBrk="1" hangingPunct="1"/>
            <a:r>
              <a:rPr lang="it-IT" altLang="it-IT" sz="3200">
                <a:solidFill>
                  <a:schemeClr val="bg1"/>
                </a:solidFill>
              </a:rPr>
              <a:t>Crescita infiltrativa</a:t>
            </a:r>
          </a:p>
          <a:p>
            <a:pPr eaLnBrk="1" hangingPunct="1"/>
            <a:r>
              <a:rPr lang="it-IT" altLang="it-IT" sz="3200">
                <a:solidFill>
                  <a:schemeClr val="bg1"/>
                </a:solidFill>
              </a:rPr>
              <a:t>Poco differenziati</a:t>
            </a:r>
          </a:p>
          <a:p>
            <a:pPr eaLnBrk="1" hangingPunct="1"/>
            <a:r>
              <a:rPr lang="it-IT" altLang="it-IT" sz="3200">
                <a:solidFill>
                  <a:schemeClr val="bg1"/>
                </a:solidFill>
              </a:rPr>
              <a:t>Angiogenesi marcata</a:t>
            </a:r>
          </a:p>
          <a:p>
            <a:pPr eaLnBrk="1" hangingPunct="1"/>
            <a:r>
              <a:rPr lang="it-IT" altLang="it-IT" sz="3200">
                <a:solidFill>
                  <a:schemeClr val="bg1"/>
                </a:solidFill>
              </a:rPr>
              <a:t>Metastasi possibili</a:t>
            </a:r>
          </a:p>
          <a:p>
            <a:pPr eaLnBrk="1" hangingPunct="1"/>
            <a:r>
              <a:rPr lang="it-IT" altLang="it-IT" sz="3200">
                <a:solidFill>
                  <a:schemeClr val="bg1"/>
                </a:solidFill>
              </a:rPr>
              <a:t>Recidive frequenti</a:t>
            </a:r>
          </a:p>
          <a:p>
            <a:pPr eaLnBrk="1" hangingPunct="1"/>
            <a:r>
              <a:rPr lang="it-IT" altLang="it-IT" sz="3200">
                <a:solidFill>
                  <a:schemeClr val="bg1"/>
                </a:solidFill>
              </a:rPr>
              <a:t>Effetti locali e sistemici</a:t>
            </a:r>
          </a:p>
        </p:txBody>
      </p:sp>
      <p:sp>
        <p:nvSpPr>
          <p:cNvPr id="81925" name="Text Box 7"/>
          <p:cNvSpPr txBox="1">
            <a:spLocks noChangeArrowheads="1"/>
          </p:cNvSpPr>
          <p:nvPr/>
        </p:nvSpPr>
        <p:spPr bwMode="auto">
          <a:xfrm>
            <a:off x="395536" y="764704"/>
            <a:ext cx="266541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BENIGNI</a:t>
            </a:r>
          </a:p>
        </p:txBody>
      </p:sp>
      <p:sp>
        <p:nvSpPr>
          <p:cNvPr id="81926" name="Text Box 8"/>
          <p:cNvSpPr txBox="1">
            <a:spLocks noChangeArrowheads="1"/>
          </p:cNvSpPr>
          <p:nvPr/>
        </p:nvSpPr>
        <p:spPr bwMode="auto">
          <a:xfrm>
            <a:off x="5362971" y="764704"/>
            <a:ext cx="2665413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MALIGNI</a:t>
            </a:r>
          </a:p>
        </p:txBody>
      </p:sp>
    </p:spTree>
    <p:extLst>
      <p:ext uri="{BB962C8B-B14F-4D97-AF65-F5344CB8AC3E}">
        <p14:creationId xmlns:p14="http://schemas.microsoft.com/office/powerpoint/2010/main" val="85657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17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1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17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17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317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317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317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317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317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317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317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317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317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8831148" cy="5806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5495" y="-27384"/>
            <a:ext cx="9073009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5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Confronto tra un tumore benigno ed uno maligno della muscolatura liscia della parete uterina (miometrio)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5508104" y="1844824"/>
            <a:ext cx="1234633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metastatic cells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BCB5B705-04FA-0946-95D9-7F1E093490FC}"/>
              </a:ext>
            </a:extLst>
          </p:cNvPr>
          <p:cNvSpPr/>
          <p:nvPr/>
        </p:nvSpPr>
        <p:spPr bwMode="auto">
          <a:xfrm>
            <a:off x="351692" y="4126523"/>
            <a:ext cx="2989385" cy="621323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9F1BA672-9A14-6D43-A8DF-43CD764AA96D}"/>
              </a:ext>
            </a:extLst>
          </p:cNvPr>
          <p:cNvSpPr/>
          <p:nvPr/>
        </p:nvSpPr>
        <p:spPr bwMode="auto">
          <a:xfrm>
            <a:off x="5248044" y="4126523"/>
            <a:ext cx="3602879" cy="75027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943708"/>
      </p:ext>
    </p:extLst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cs typeface="Arial" pitchFamily="34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cs typeface="Arial" pitchFamily="34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</TotalTime>
  <Words>1621</Words>
  <Application>Microsoft Macintosh PowerPoint</Application>
  <PresentationFormat>Presentazione su schermo (4:3)</PresentationFormat>
  <Paragraphs>321</Paragraphs>
  <Slides>34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34</vt:i4>
      </vt:variant>
    </vt:vector>
  </HeadingPairs>
  <TitlesOfParts>
    <vt:vector size="41" baseType="lpstr">
      <vt:lpstr>Arial</vt:lpstr>
      <vt:lpstr>Calibri</vt:lpstr>
      <vt:lpstr>Times New Roman</vt:lpstr>
      <vt:lpstr>Wingdings</vt:lpstr>
      <vt:lpstr>Struttura predefinita</vt:lpstr>
      <vt:lpstr>2_Struttura predefinita</vt:lpstr>
      <vt:lpstr>1_Struttura predefinita</vt:lpstr>
      <vt:lpstr>Neoplasie</vt:lpstr>
      <vt:lpstr>Classificazione dei tumori</vt:lpstr>
      <vt:lpstr>Presentazione standard di PowerPoint</vt:lpstr>
      <vt:lpstr>Stadiazione dei tumori: i tumori sono classificati con modalità convenzionali in base al grado di sviluppo raggiunto</vt:lpstr>
      <vt:lpstr>Presentazione standard di PowerPoint</vt:lpstr>
      <vt:lpstr>Le neoplasie sono convenzionalmente classificate anche in base al grado di differenziazione (grading)</vt:lpstr>
      <vt:lpstr>Classificazione dei tumori</vt:lpstr>
      <vt:lpstr> Principali differenze tra tumori</vt:lpstr>
      <vt:lpstr>Presentazione standard di PowerPoint</vt:lpstr>
      <vt:lpstr>Crescita di una neoplasia</vt:lpstr>
      <vt:lpstr>Crescita della neoplasia</vt:lpstr>
      <vt:lpstr>Presentazione standard di PowerPoint</vt:lpstr>
      <vt:lpstr>Principali proprietà acquisite dalle cellule durante la progressione tumorale</vt:lpstr>
      <vt:lpstr>Presentazione standard di PowerPoint</vt:lpstr>
      <vt:lpstr>Cancerogenesi</vt:lpstr>
      <vt:lpstr>Fasi cruciali della cancerogenesi</vt:lpstr>
      <vt:lpstr>Cancerogenesi: esempi di fattori promoventi</vt:lpstr>
      <vt:lpstr>Eziologia delle neoplasie</vt:lpstr>
      <vt:lpstr>Radiazioni coinvolte nella cancerogenesi</vt:lpstr>
      <vt:lpstr>Cancerogenesi da radiazioni</vt:lpstr>
      <vt:lpstr>Cancerogenesi da radiazioni UV</vt:lpstr>
      <vt:lpstr>Cancerogenesi da radiazioni ionizzanti</vt:lpstr>
      <vt:lpstr>Cancerogeni chimici</vt:lpstr>
      <vt:lpstr>Principali fonti di idrocarburi policlici aromatici (cancerogeni indiretti) </vt:lpstr>
      <vt:lpstr>Cancerogenesi da virus</vt:lpstr>
      <vt:lpstr>Cancerogenesi virale</vt:lpstr>
      <vt:lpstr>Principali virus oncògeni a DNA</vt:lpstr>
      <vt:lpstr>Virus oncògeni a RNA</vt:lpstr>
      <vt:lpstr>Interazioni tumore-ospite</vt:lpstr>
      <vt:lpstr>Immunità cellulo-mediata: il principale meccanismo antitumorale</vt:lpstr>
      <vt:lpstr>Risposta immunitaria nei tumori</vt:lpstr>
      <vt:lpstr>Effetti del tumore sull’ospite</vt:lpstr>
      <vt:lpstr>Cachessia neoplastica</vt:lpstr>
      <vt:lpstr>Cachessia: ulteriori conseguenze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Classificazione dei tumori</dc:title>
  <dc:creator>RENZO MENEGAZZI</dc:creator>
  <cp:lastModifiedBy>RENZO MENEGAZZI</cp:lastModifiedBy>
  <cp:revision>13</cp:revision>
  <dcterms:created xsi:type="dcterms:W3CDTF">2020-05-14T14:07:42Z</dcterms:created>
  <dcterms:modified xsi:type="dcterms:W3CDTF">2020-05-18T07:15:03Z</dcterms:modified>
</cp:coreProperties>
</file>