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3"/>
  </p:notesMasterIdLst>
  <p:sldIdLst>
    <p:sldId id="300" r:id="rId2"/>
    <p:sldId id="756" r:id="rId3"/>
    <p:sldId id="301" r:id="rId4"/>
    <p:sldId id="303" r:id="rId5"/>
    <p:sldId id="302" r:id="rId6"/>
    <p:sldId id="256" r:id="rId7"/>
    <p:sldId id="305" r:id="rId8"/>
    <p:sldId id="257" r:id="rId9"/>
    <p:sldId id="258" r:id="rId10"/>
    <p:sldId id="306" r:id="rId11"/>
    <p:sldId id="259" r:id="rId12"/>
    <p:sldId id="757" r:id="rId13"/>
    <p:sldId id="307" r:id="rId14"/>
    <p:sldId id="260" r:id="rId15"/>
    <p:sldId id="299" r:id="rId16"/>
    <p:sldId id="261" r:id="rId17"/>
    <p:sldId id="262" r:id="rId18"/>
    <p:sldId id="264" r:id="rId19"/>
    <p:sldId id="308" r:id="rId20"/>
    <p:sldId id="265" r:id="rId21"/>
    <p:sldId id="266" r:id="rId22"/>
    <p:sldId id="267" r:id="rId23"/>
    <p:sldId id="268" r:id="rId24"/>
    <p:sldId id="309" r:id="rId25"/>
    <p:sldId id="273" r:id="rId26"/>
    <p:sldId id="272" r:id="rId27"/>
    <p:sldId id="270" r:id="rId28"/>
    <p:sldId id="310" r:id="rId29"/>
    <p:sldId id="764" r:id="rId30"/>
    <p:sldId id="758" r:id="rId31"/>
    <p:sldId id="311" r:id="rId32"/>
    <p:sldId id="269" r:id="rId33"/>
    <p:sldId id="759" r:id="rId34"/>
    <p:sldId id="312" r:id="rId35"/>
    <p:sldId id="314" r:id="rId36"/>
    <p:sldId id="315" r:id="rId37"/>
    <p:sldId id="746" r:id="rId38"/>
    <p:sldId id="317" r:id="rId39"/>
    <p:sldId id="747" r:id="rId40"/>
    <p:sldId id="318" r:id="rId41"/>
    <p:sldId id="282" r:id="rId42"/>
    <p:sldId id="316" r:id="rId43"/>
    <p:sldId id="281" r:id="rId44"/>
    <p:sldId id="748" r:id="rId45"/>
    <p:sldId id="275" r:id="rId46"/>
    <p:sldId id="276" r:id="rId47"/>
    <p:sldId id="277" r:id="rId48"/>
    <p:sldId id="278" r:id="rId49"/>
    <p:sldId id="279" r:id="rId50"/>
    <p:sldId id="283" r:id="rId51"/>
    <p:sldId id="749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247"/>
    <p:restoredTop sz="94720"/>
  </p:normalViewPr>
  <p:slideViewPr>
    <p:cSldViewPr>
      <p:cViewPr varScale="1">
        <p:scale>
          <a:sx n="104" d="100"/>
          <a:sy n="104" d="100"/>
        </p:scale>
        <p:origin x="208" y="22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86575" cy="9623425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813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03663" y="0"/>
            <a:ext cx="29813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08538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9163" y="4570413"/>
            <a:ext cx="5046662" cy="432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142413"/>
            <a:ext cx="29813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903663" y="9142413"/>
            <a:ext cx="298132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320" tIns="47160" rIns="94320" bIns="4716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ts val="300"/>
              </a:spcBef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FFFF00"/>
                </a:solidFill>
                <a:latin typeface="Arial Black" panose="020B0A04020102020204" pitchFamily="34" charset="0"/>
              </a:defRPr>
            </a:lvl1pPr>
          </a:lstStyle>
          <a:p>
            <a:fld id="{9FE1B36F-C62E-45F6-80AE-98EA117E0184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12057A-BF6C-4972-B7DC-C8D8BA26703B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B524776-8906-485E-992D-4276D2BCF9FB}" type="slidenum">
              <a:rPr lang="it-IT" altLang="it-IT"/>
              <a:pPr/>
              <a:t>20</a:t>
            </a:fld>
            <a:endParaRPr lang="it-IT" altLang="it-IT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31E669A-E3EB-4B71-83B7-343EC2EF7353}" type="slidenum">
              <a:rPr lang="it-IT" altLang="it-IT"/>
              <a:pPr/>
              <a:t>21</a:t>
            </a:fld>
            <a:endParaRPr lang="it-IT" altLang="it-IT"/>
          </a:p>
        </p:txBody>
      </p:sp>
      <p:sp>
        <p:nvSpPr>
          <p:cNvPr id="573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535D16C-8978-4CF6-9208-E02C72B2705F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175FB0-38DF-441E-85BB-9CCC4A428077}" type="slidenum">
              <a:rPr lang="it-IT" altLang="it-IT"/>
              <a:pPr/>
              <a:t>23</a:t>
            </a:fld>
            <a:endParaRPr lang="it-IT" altLang="it-IT"/>
          </a:p>
        </p:txBody>
      </p:sp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25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156805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435986F-9B08-482E-9FD2-C8A93A8CA811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1881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92F981-B60C-46EC-9B74-066AF15B2E3D}" type="slidenum">
              <a:rPr lang="it-IT" altLang="it-IT"/>
              <a:pPr/>
              <a:t>27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29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9989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A92F981-B60C-46EC-9B74-066AF15B2E3D}" type="slidenum">
              <a:rPr lang="it-IT" altLang="it-IT"/>
              <a:pPr/>
              <a:t>30</a:t>
            </a:fld>
            <a:endParaRPr lang="it-IT" altLang="it-IT"/>
          </a:p>
        </p:txBody>
      </p:sp>
      <p:sp>
        <p:nvSpPr>
          <p:cNvPr id="614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7686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AB7DD4-530B-4504-BDB9-4B891F44E861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604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5A172A-6513-43EB-AE90-E92164C72378}" type="slidenum">
              <a:rPr lang="it-IT" altLang="it-IT"/>
              <a:pPr/>
              <a:t>8</a:t>
            </a:fld>
            <a:endParaRPr lang="it-IT" altLang="it-IT"/>
          </a:p>
        </p:txBody>
      </p:sp>
      <p:sp>
        <p:nvSpPr>
          <p:cNvPr id="481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EAC5F5-008A-4D8C-BC99-AD0DD2A6DC8D}" type="slidenum">
              <a:rPr lang="it-IT" altLang="it-IT"/>
              <a:pPr/>
              <a:t>33</a:t>
            </a:fld>
            <a:endParaRPr lang="it-IT" altLang="it-I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26098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E556C92A-E2D1-6147-8CD7-9DE1C8E58EB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71D554-781A-2A40-8ACA-0002B38A53B3}" type="slidenum">
              <a:rPr lang="it-IT" altLang="it-IT"/>
              <a:pPr/>
              <a:t>35</a:t>
            </a:fld>
            <a:endParaRPr lang="it-IT" altLang="it-IT"/>
          </a:p>
        </p:txBody>
      </p:sp>
      <p:sp>
        <p:nvSpPr>
          <p:cNvPr id="96257" name="Text Box 1">
            <a:extLst>
              <a:ext uri="{FF2B5EF4-FFF2-40B4-BE49-F238E27FC236}">
                <a16:creationId xmlns:a16="http://schemas.microsoft.com/office/drawing/2014/main" id="{1F0A6BE4-DAD5-1C45-A4C1-430285F13B1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58" name="Text Box 2">
            <a:extLst>
              <a:ext uri="{FF2B5EF4-FFF2-40B4-BE49-F238E27FC236}">
                <a16:creationId xmlns:a16="http://schemas.microsoft.com/office/drawing/2014/main" id="{EAE600A1-EB87-E94A-9208-F8C8B9887A1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5218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9">
            <a:extLst>
              <a:ext uri="{FF2B5EF4-FFF2-40B4-BE49-F238E27FC236}">
                <a16:creationId xmlns:a16="http://schemas.microsoft.com/office/drawing/2014/main" id="{BCD5DE03-8532-304C-856D-59151A618D7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wrap="square" lIns="90000" tIns="46800" rIns="90000" bIns="46800" anchor="b" anchorCtr="0" compatLnSpc="1">
            <a:normAutofit/>
          </a:bodyPr>
          <a:lstStyle/>
          <a:p>
            <a:pPr lvl="0"/>
            <a:fld id="{9424E99C-A2EC-B04B-A7C8-4ACC7042F7E2}" type="slidenum">
              <a:t>39</a:t>
            </a:fld>
            <a:endParaRPr lang="it-IT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CB75C23-C42A-004D-A947-DB5ACF190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E4F2CEE-3681-DA49-A822-9D4914D319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</p:spPr>
        <p:txBody>
          <a:bodyPr anchor="ctr" anchorCtr="0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90247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FE1B36F-C62E-45F6-80AE-98EA117E0184}" type="slidenum">
              <a:rPr lang="it-IT" altLang="it-IT" smtClean="0"/>
              <a:pPr/>
              <a:t>40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124206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49AD598-9E09-4BFD-8359-265A2209BAF7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4EEE478-EF3E-4EB2-8C53-C53C40855B90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349578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E3BF041-CD82-4B21-B469-6137E2A4B8BF}" type="slidenum">
              <a:rPr lang="it-IT" altLang="it-IT"/>
              <a:pPr/>
              <a:t>45</a:t>
            </a:fld>
            <a:endParaRPr lang="it-IT" altLang="it-I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4EC429-C2F9-4716-83F9-48B7D85FEC1B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865897-4681-4366-945B-DD41F3DB296C}" type="slidenum">
              <a:rPr lang="it-IT" altLang="it-IT"/>
              <a:pPr/>
              <a:t>47</a:t>
            </a:fld>
            <a:endParaRPr lang="it-IT" altLang="it-IT"/>
          </a:p>
        </p:txBody>
      </p:sp>
      <p:sp>
        <p:nvSpPr>
          <p:cNvPr id="686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33875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71654AC-C20F-4D6C-A22A-4FC22439CF40}" type="slidenum">
              <a:rPr lang="it-IT" altLang="it-IT"/>
              <a:pPr/>
              <a:t>48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F363FE-E349-4362-9F29-AB16A5B71CA7}" type="slidenum">
              <a:rPr lang="it-IT" altLang="it-IT"/>
              <a:pPr/>
              <a:t>9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93CFBD-E948-44A2-9BDA-DEAA1B53A649}" type="slidenum">
              <a:rPr lang="it-IT" altLang="it-IT"/>
              <a:pPr/>
              <a:t>49</a:t>
            </a:fld>
            <a:endParaRPr lang="it-IT" altLang="it-IT"/>
          </a:p>
        </p:txBody>
      </p:sp>
      <p:sp>
        <p:nvSpPr>
          <p:cNvPr id="706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06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7EC1442-078D-4B0C-B1EB-57455B902159}" type="slidenum">
              <a:rPr lang="it-IT" altLang="it-IT"/>
              <a:pPr/>
              <a:t>50</a:t>
            </a:fld>
            <a:endParaRPr lang="it-IT" altLang="it-IT"/>
          </a:p>
        </p:txBody>
      </p:sp>
      <p:sp>
        <p:nvSpPr>
          <p:cNvPr id="747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9F9EE33-1116-4F0C-B7F4-0AB33947C91E}" type="slidenum">
              <a:rPr lang="it-IT" altLang="it-IT"/>
              <a:pPr/>
              <a:t>11</a:t>
            </a:fld>
            <a:endParaRPr lang="it-IT" altLang="it-IT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4F363FE-E349-4362-9F29-AB16A5B71CA7}" type="slidenum">
              <a:rPr lang="it-IT" altLang="it-IT"/>
              <a:pPr/>
              <a:t>12</a:t>
            </a:fld>
            <a:endParaRPr lang="it-IT" altLang="it-IT"/>
          </a:p>
        </p:txBody>
      </p:sp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58559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F03F595-1F13-46AB-A3E3-D229DFB6D8F1}" type="slidenum">
              <a:rPr lang="it-IT" altLang="it-IT"/>
              <a:pPr/>
              <a:t>14</a:t>
            </a:fld>
            <a:endParaRPr lang="it-IT" altLang="it-IT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6E6B67A-004A-45FB-A89A-1988835182F8}" type="slidenum">
              <a:rPr lang="it-IT" altLang="it-IT"/>
              <a:pPr/>
              <a:t>16</a:t>
            </a:fld>
            <a:endParaRPr lang="it-IT" altLang="it-IT"/>
          </a:p>
        </p:txBody>
      </p:sp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F0BF5C-837D-40FC-8489-283675ADC209}" type="slidenum">
              <a:rPr lang="it-IT" altLang="it-IT"/>
              <a:pPr/>
              <a:t>17</a:t>
            </a:fld>
            <a:endParaRPr lang="it-IT" altLang="it-IT"/>
          </a:p>
        </p:txBody>
      </p:sp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CA17D72-EFD3-449C-A869-E1A03B9C9BDD}" type="slidenum">
              <a:rPr lang="it-IT" altLang="it-IT"/>
              <a:pPr/>
              <a:t>18</a:t>
            </a:fld>
            <a:endParaRPr lang="it-IT" altLang="it-IT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9163" y="4570413"/>
            <a:ext cx="5049837" cy="43307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9F0209C-9A4B-4638-B02D-6D1C11ADB7E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228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EC493BB-3F5C-4482-878D-F5402A57DE4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81787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3513" y="609600"/>
            <a:ext cx="1941512" cy="54832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5313" cy="54832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BF2A872-5909-4863-A6C8-FD4C4847BEB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4981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08412" cy="197961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08412" cy="197961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7CF52963-C54D-4D04-936D-DEB6F862E1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2746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69225" cy="1139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2425" cy="454025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1825" cy="454025"/>
          </a:xfrm>
        </p:spPr>
        <p:txBody>
          <a:bodyPr/>
          <a:lstStyle>
            <a:lvl1pPr>
              <a:defRPr/>
            </a:lvl1pPr>
          </a:lstStyle>
          <a:p>
            <a:fld id="{44991F65-D47C-4B82-9E91-41D98B1190E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9971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677881"/>
            <a:ext cx="8240713" cy="5394325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262D081-3768-9544-8560-57317EE10F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1B1B8A-BFC3-B347-AF6F-244F3E5A8B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283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E676AC-C2C2-4494-A589-41C280EBFB1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44832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618851-0070-4440-9AED-E61667D36A9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72771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1116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0A47E6A-3387-42DF-A129-C9A0A1C566C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225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387BFBF-0BF0-4E36-984B-8FD41ED67D8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958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B294142-4E6F-4B93-AD45-0085F38621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80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039C2D0-E10A-49C1-8729-586B6A08A16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85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A042A9-9BFC-4F54-B444-BBCAA77630A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132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5E2F59-F21F-4086-885E-B9D6628F5EC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9856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692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24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18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00"/>
                </a:solidFill>
              </a:defRPr>
            </a:lvl1pPr>
          </a:lstStyle>
          <a:p>
            <a:fld id="{0145DF4B-4065-4739-B438-2CAA3FE8E8B1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00"/>
          </a:solidFill>
          <a:latin typeface="Times New Roman" panose="02020603050405020304" pitchFamily="18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3D86FAF-E98D-A745-A9AF-3E4BABEE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852936"/>
            <a:ext cx="7769225" cy="1139825"/>
          </a:xfrm>
        </p:spPr>
        <p:txBody>
          <a:bodyPr/>
          <a:lstStyle/>
          <a:p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EXTRAMURALI</a:t>
            </a:r>
            <a:b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 Digerente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A789E6-9758-E542-A9D2-8BF5BA103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36"/>
    </mc:Choice>
    <mc:Fallback>
      <p:transition spd="slow" advTm="7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777FEF-657C-AF4C-9F0C-1B87AA112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9439"/>
            <a:ext cx="7769225" cy="817273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PAROTIDE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6310E9-F538-2347-BA86-578051974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05980"/>
            <a:ext cx="8640960" cy="5877273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È un ORGANO PIENO PARI, localizzato nella Regione Cefalica nell’ ambito della Guancia, anteriormente al Meato Uditivo Esterno e alla Branca Montante della Mandibola.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Si rapporta con i Muscoli BUCCINATORE e MASSETERE Un rapporto particolare è con il NERVO FACIALE, che attraversa la Parotide, ma senza fornire innervazione alla Ghiandola. 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Un prolungamento mediale della Parotide si rapporta profondamente con la Faringe.</a:t>
            </a:r>
          </a:p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Riversa la propria Saliva nel VESTIBOLO della Bocca tramite il DOTTO di STENONE.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E077B58-7B01-8043-B423-C5D7FF5DF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03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0"/>
    </mc:Choice>
    <mc:Fallback>
      <p:transition spd="slow" advTm="7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319148" cy="687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8A313DA-1801-3943-948B-841067CFC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9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 bwMode="auto">
          <a:xfrm>
            <a:off x="251520" y="0"/>
            <a:ext cx="8641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528A1C-633B-8F43-96EB-CA9359B1F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74016"/>
      </p:ext>
    </p:extLst>
  </p:cSld>
  <p:clrMapOvr>
    <a:masterClrMapping/>
  </p:clrMapOvr>
  <p:transition spd="med" advTm="688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11E7EA-C00D-A94D-8243-BC14FDABE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SOTTOMANDIBOLARE e SOTTOLINGUALE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C4C2D4-1BDB-2946-B6EF-414DBD73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28466"/>
            <a:ext cx="8892480" cy="552953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Sono ORGANI PIENI PARI che si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localizzazno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nel PAVIMENTO della Cavità Orale, rapportandosi variamente con le diverse strutture muscolo-fibrose.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Riversano la loro Saliva nel Pavimento della Bocca, inferiormente alla Lingua tramite i loro DOTTI ESCRETORI (di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Wharton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per la Sottomandibolare e tramite numerosi Dotti Indipendenti per la Sottolinguale).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EFCCA9-AB19-3A44-BC0B-3A4BF97B1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2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9"/>
    </mc:Choice>
    <mc:Fallback>
      <p:transition spd="slow" advTm="6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" y="116632"/>
            <a:ext cx="914014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084F67-9AAB-3A41-BE6F-3A435EA9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" y="121936"/>
            <a:ext cx="914014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2A70B88-EFA0-A449-B9D1-0B6EC3A5C81E}"/>
              </a:ext>
            </a:extLst>
          </p:cNvPr>
          <p:cNvSpPr txBox="1"/>
          <p:nvPr/>
        </p:nvSpPr>
        <p:spPr>
          <a:xfrm>
            <a:off x="7959056" y="404664"/>
            <a:ext cx="1152128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CELLULE MUCOSE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0B92D18-463A-1F4D-99E5-3E6A6C2E0DE6}"/>
              </a:ext>
            </a:extLst>
          </p:cNvPr>
          <p:cNvSpPr txBox="1"/>
          <p:nvPr/>
        </p:nvSpPr>
        <p:spPr>
          <a:xfrm>
            <a:off x="8512858" y="1327076"/>
            <a:ext cx="527794" cy="3542084"/>
          </a:xfrm>
          <a:prstGeom prst="rect">
            <a:avLst/>
          </a:prstGeom>
          <a:solidFill>
            <a:srgbClr val="C00000"/>
          </a:solidFill>
        </p:spPr>
        <p:txBody>
          <a:bodyPr vert="vert" wrap="none" rtlCol="0" anchor="b" anchorCtr="1">
            <a:norm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SEMILUNE SIEROSE di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Giannuzzi</a:t>
            </a:r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1C79A73-5217-EF44-90BE-E385F94ECAAC}"/>
              </a:ext>
            </a:extLst>
          </p:cNvPr>
          <p:cNvSpPr txBox="1"/>
          <p:nvPr/>
        </p:nvSpPr>
        <p:spPr>
          <a:xfrm>
            <a:off x="179512" y="1337141"/>
            <a:ext cx="720080" cy="1947843"/>
          </a:xfrm>
          <a:prstGeom prst="rect">
            <a:avLst/>
          </a:prstGeom>
          <a:solidFill>
            <a:srgbClr val="C00000"/>
          </a:solidFill>
        </p:spPr>
        <p:txBody>
          <a:bodyPr vert="vert" wrap="square" rtlCol="0">
            <a:normAutofit/>
          </a:bodyPr>
          <a:lstStyle/>
          <a:p>
            <a:pPr algn="ctr"/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CELLULE SIEROSE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01EE10C-BB7C-6941-92B0-07EAF9329F2E}"/>
              </a:ext>
            </a:extLst>
          </p:cNvPr>
          <p:cNvSpPr txBox="1"/>
          <p:nvPr/>
        </p:nvSpPr>
        <p:spPr>
          <a:xfrm>
            <a:off x="169408" y="5229200"/>
            <a:ext cx="1152128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DOTTO INTERLOBULARE (o DOTTO STRIATO)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6FD51B8-0C2D-FD48-B81D-039D34FAA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221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3DD4F-A399-431B-B707-9C5DCA9D4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SALIVARI MAGGIORI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 Microscopica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36432A7-4E77-413D-945D-17FDB29C2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5777004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Sono ghiandole TUBULO-ACINOSE COMPOSTE suddivise in lobuli.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Possiedono ADENOMERI SIERO-MUCOSI (Parotide SOLTANTO SIEROSI, SOTTOMANDIBOLARE e SOTTOLINGUALE SIERO-MUCOSI con le caratteristiche SEMILUNE SIEROSE di GIANNUZZI)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secreto viene veicolato nei DOTTI INTRALOBULARI (o INTERCALARI), per poi passare ai DOTTI INTERLOBULARI (o Dotti Striati).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DOTTI ESCRETORI MAGGIORI (di </a:t>
            </a:r>
            <a:r>
              <a:rPr lang="it-IT" sz="26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Stenone</a:t>
            </a:r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per la Parotide, di Wharton e Complesso di Dotti della Caruncola Linguale per la Sottomandibolare e la Sottolinguale).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94CA81-3816-0F46-9EBD-66339DD16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11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9"/>
    </mc:Choice>
    <mc:Fallback>
      <p:transition spd="slow" advTm="8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5364088" y="764704"/>
            <a:ext cx="316612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PAROTIDE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9031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840038"/>
            <a:ext cx="4643437" cy="401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4340C3-36BF-5146-870F-37D12BE1E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4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721519" y="0"/>
            <a:ext cx="7772400" cy="6206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SOTTOMANDIBOLARE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6191"/>
            <a:ext cx="525770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73FFA-7B72-5D46-967E-061E8FEFC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052" y="3752900"/>
            <a:ext cx="4679950" cy="307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0870D2-FF7B-C04B-B010-5A8C52348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7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55" y="3429001"/>
            <a:ext cx="530594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5220072" y="614332"/>
            <a:ext cx="392392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SOTTOLINGUALE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1"/>
            <a:ext cx="4211960" cy="348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2F0D28-BEDC-2340-A3FE-C3D74C59B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13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1014DA-5A68-5840-9A60-A606D522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564904"/>
            <a:ext cx="7769225" cy="1139825"/>
          </a:xfrm>
        </p:spPr>
        <p:txBody>
          <a:bodyPr/>
          <a:lstStyle/>
          <a:p>
            <a:r>
              <a:rPr lang="it-IT" sz="4000" b="1" dirty="0" err="1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</a:t>
            </a:r>
            <a:r>
              <a:rPr lang="it-IT" sz="4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G A T 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BC8CC7-B9BA-B843-9A59-F6AAA9D63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76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94"/>
    </mc:Choice>
    <mc:Fallback>
      <p:transition spd="slow" advTm="11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8" y="6046"/>
            <a:ext cx="8847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3D3DD38-5167-4948-886F-3F2576DA2D29}"/>
              </a:ext>
            </a:extLst>
          </p:cNvPr>
          <p:cNvSpPr/>
          <p:nvPr/>
        </p:nvSpPr>
        <p:spPr bwMode="auto">
          <a:xfrm>
            <a:off x="6834535" y="1844824"/>
            <a:ext cx="2160240" cy="3960440"/>
          </a:xfrm>
          <a:prstGeom prst="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0B606C-6DE2-BF46-8471-D1DD0588D35A}"/>
              </a:ext>
            </a:extLst>
          </p:cNvPr>
          <p:cNvSpPr/>
          <p:nvPr/>
        </p:nvSpPr>
        <p:spPr bwMode="auto">
          <a:xfrm>
            <a:off x="7020272" y="4149080"/>
            <a:ext cx="1728192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BB4FE6A-5C1C-FD44-9B17-E822CAA3B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7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142"/>
    </mc:Choice>
    <mc:Fallback>
      <p:transition spd="slow" advTm="6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3348" y="35180"/>
            <a:ext cx="9144000" cy="729524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496944" cy="6093296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 ORGANO PIENO, IMPARI e MEDIANO, anche se la maggior parte del suo volume si localizza nella metà destra del corpo.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il più VOLUMINOSO degli organi pieni trattati nella SPLANCNOLOGIA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È una GHIANDOLA: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ESOCRINA, per la produzione della 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  BILE riversata nel DUODENO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500" b="1" dirty="0">
                <a:solidFill>
                  <a:schemeClr val="tx1"/>
                </a:solidFill>
                <a:latin typeface="Ayuthaya" pitchFamily="2" charset="-34"/>
                <a:ea typeface="Ayuthaya" pitchFamily="2" charset="-34"/>
                <a:cs typeface="Ayuthaya" pitchFamily="2" charset="-34"/>
              </a:rPr>
              <a:t>   - ENDOCRINA, in quanto produce la maggior parte delle PROTEINE PLASMATICHE. Può immettere nel circolo sanguifero anche altre MOLECOLE di interesse metabolico (GLUCOSIO) mobilizzate dai relativi depositi polimerici (GLICOGENO)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7322E4-04C4-2141-946C-3A962E388D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7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55650" y="0"/>
            <a:ext cx="77724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 nella CAVITA’ ADDOMINALE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7488"/>
            <a:ext cx="5003800" cy="53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763" y="1052513"/>
            <a:ext cx="4186237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EEDC0B-668A-FB4A-900B-B30706FF9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33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TOPOGRAFICA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219200"/>
            <a:ext cx="8568952" cy="545016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Si localizza nello SPAZIO SOVRAMESOCOLICO della CAVITA’ ADDOMINO-PELVICA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Occupa l’ IPOCONDRIO DESTRO, parte dell’ EPIGASTRIO e parte dell’ IPOCONDRIO SINISTRO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È separato SUPERIORMENTE, per mezzo del DIAFRAMMA, dai POLMONI (nelle LOGGE PLEURICHE) e dal CUORE (nel SACCO PERICARDICO). INFERIORMENTE si trova lo STOMACO e il COLON TRASVERSO. POSTERIORMENTE ci sono i CORPI delle VERTEBRE da T 7 a T 12.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12CCB2-CA36-F843-9B73-4755F540A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5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4125" cy="386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57150"/>
            <a:ext cx="4176713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260350"/>
            <a:ext cx="2414587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732588" y="3789363"/>
            <a:ext cx="1587" cy="3068637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6729413" y="4568825"/>
            <a:ext cx="2414588" cy="2310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ATTI RESPIRATORI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VARIAZIONI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TOPOGRA-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FICHE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DEL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</a:rPr>
              <a:t>FEGATO</a:t>
            </a:r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V="1">
            <a:off x="8027988" y="3206750"/>
            <a:ext cx="1587" cy="1308100"/>
          </a:xfrm>
          <a:prstGeom prst="line">
            <a:avLst/>
          </a:prstGeom>
          <a:noFill/>
          <a:ln w="76320" cap="sq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E477A-77FA-BA40-9ED1-0D2B7E250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71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99640B-7778-CD48-8394-0051EEF15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8" y="6913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IMPLICAZIONI DEGLI ATTI RESPIRATORI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811F0D1-6201-B647-929C-FEEF81FE2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68760"/>
            <a:ext cx="9034908" cy="5589240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Lo stretto rapporto con il DIAFRAMMA fa sì che la posizione </a:t>
            </a:r>
            <a:r>
              <a:rPr lang="it-IT" sz="2800" b="1" dirty="0" err="1">
                <a:solidFill>
                  <a:schemeClr val="tx1"/>
                </a:solidFill>
                <a:latin typeface="Copperplate" panose="02000504000000020004" pitchFamily="2" charset="77"/>
              </a:rPr>
              <a:t>anatomo</a:t>
            </a:r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-topografica dell’ organo subisca variazioni in senso cranio-caudale durante gli atti respiratori.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INSPIRAZIONE, il Diaframma si ABBASSA, per cui si abbassa anche il Fegato.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Nell’ ESPIRAZIONE, il Diaframma si INNALZA, per cui il Fegato si innalza anch’esso e, in condizioni normali, NON è palpabile in rapporto all’ arco costale.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Tali situazioni sono rilevanti nella semeiotica medico-chirurgica.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5742B72-3ECF-4D44-ABA0-B8735E808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80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3"/>
    </mc:Choice>
    <mc:Fallback>
      <p:transition spd="slow" advTm="6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122EA4-A511-344D-8713-9C796C98F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26479"/>
      </p:ext>
    </p:extLst>
  </p:cSld>
  <p:clrMapOvr>
    <a:masterClrMapping/>
  </p:clrMapOvr>
  <p:transition spd="med" advTm="98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9144000" cy="10668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 GENERALI</a:t>
            </a:r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Il FEGATO presenta un colore ROSSO-BRUNO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Ha un peso attorno a 1500 g (+ sangue in esso contenuto pari a circa 600 g)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La sua FORMA è un OVOIDE da cui si è ASPORTATA la porzione inferiore secondo un PIANO OBLIQUO in senso CRANIO-CAUDALE, SINISTRA-DESTRA e POSTERO-ANTERIORE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Vi si riconoscono: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-FACCIA ANTERO-SUPERIORE o DIAFRAMMATICA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-FACCIA POSTERO-INFERIORE o VISCERALE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-FACCIA POSTERIORE 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-MARGINE ANTERO-INFERIORE o ACUTO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b="1" dirty="0">
                <a:solidFill>
                  <a:schemeClr val="tx1"/>
                </a:solidFill>
                <a:latin typeface="Baghdad" pitchFamily="2" charset="-78"/>
                <a:cs typeface="Baghdad" pitchFamily="2" charset="-78"/>
              </a:rPr>
              <a:t>-MARGINE POSTERO-INFERIORE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8DFB6E-BCB7-8043-B9F0-135AF6E5B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81548"/>
      </p:ext>
    </p:extLst>
  </p:cSld>
  <p:clrMapOvr>
    <a:masterClrMapping/>
  </p:clrMapOvr>
  <p:transition spd="med" advTm="8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FEGATO: LEGAMENTI PERITONEALI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1088"/>
            <a:ext cx="89916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FDC1B0E-7406-8B42-BDE9-32508FBE5B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24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5B2746-7205-CA4A-B249-30273183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00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RAPPORTI CON IL PERITONEO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6A8A1C-55B5-9D41-B1E6-ECAA3C1F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56" y="1124868"/>
            <a:ext cx="8496944" cy="5517232"/>
          </a:xfrm>
        </p:spPr>
        <p:txBody>
          <a:bodyPr/>
          <a:lstStyle/>
          <a:p>
            <a:r>
              <a:rPr lang="it-IT" sz="2700" b="1" dirty="0">
                <a:solidFill>
                  <a:schemeClr val="tx1"/>
                </a:solidFill>
                <a:latin typeface="Franklin Gothic Medium" panose="020B0603020102020204" pitchFamily="34" charset="0"/>
              </a:rPr>
              <a:t>Il FEGATO è un Organo INTRAPERITONEALE, ma NON ne è completamente rivestito. La Sierosa, a partire dalla parete Addominale Anteriore, tramite il LEGAMENTO FALCIFORME, raggiunge la FACCIA ANTERO-SUPERIORE del Fegato, dividendola in un LOBO DESTRO (più voluminoso) e in un LOBO SINISTRO (meno voluminoso). La Sierosa prosegue Supero-Posteriormente andando a delimitare la cosiddetta AREA NUDA, che si rapporta direttamente con il Diaframma. Infine, la Sierosa Peritoneale converge a livello dell’ ILO, da cui si diparte il PICCOLO OMENTO con le sue componenti di LEGAMENTO EPATO-GASTRICO e LEGAMENTO EPATO-DUODENALE.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F59AE7-A485-3B40-B005-58C0521250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4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35"/>
    </mc:Choice>
    <mc:Fallback>
      <p:transition spd="slow" advTm="7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95F62F9-AC86-E946-8C81-5A57B23D7F89}"/>
              </a:ext>
            </a:extLst>
          </p:cNvPr>
          <p:cNvSpPr/>
          <p:nvPr/>
        </p:nvSpPr>
        <p:spPr bwMode="auto">
          <a:xfrm>
            <a:off x="2195736" y="4941168"/>
            <a:ext cx="2232248" cy="1152128"/>
          </a:xfrm>
          <a:prstGeom prst="ellipse">
            <a:avLst/>
          </a:prstGeom>
          <a:noFill/>
          <a:ln w="127000" cap="flat" cmpd="sng" algn="ctr">
            <a:solidFill>
              <a:srgbClr val="00B0F0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DA639C-E343-4746-9A6D-74F6680ABD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5292"/>
      </p:ext>
    </p:extLst>
  </p:cSld>
  <p:clrMapOvr>
    <a:masterClrMapping/>
  </p:clrMapOvr>
  <p:transition spd="med" advTm="15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88B7CD-D668-EE43-86EF-A74EC2D67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65" y="204731"/>
            <a:ext cx="7769225" cy="889281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EXTRAMURALI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3C6DE2-1BC8-7D4F-8AA6-0674859BD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8" y="1124744"/>
            <a:ext cx="9144000" cy="5949280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Sono ORGANI PIENI che si pongono al di fuori delle Tonache del Tubo Digerente.</a:t>
            </a:r>
          </a:p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Le loro rispettive SECREZIONI ESOCRINE vengono riversate in diversi tratti del Tubo Digerente, mediante i relativi Dotti Escretori.</a:t>
            </a:r>
          </a:p>
          <a:p>
            <a:r>
              <a:rPr lang="it-IT" sz="2800" dirty="0">
                <a:solidFill>
                  <a:schemeClr val="tx1"/>
                </a:solidFill>
                <a:latin typeface="Chalkduster" panose="03050602040202020205" pitchFamily="66" charset="77"/>
              </a:rPr>
              <a:t>Alcune di queste Ghiandole (FEGATO e PANCREAS) presentano anche un’ attività secretoria ENDOCRINA, per cui si possono definire come Ghiandole AMFICRINE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2CB90C-EA5A-804E-ADC5-ECAFEF31B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0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2"/>
    </mc:Choice>
    <mc:Fallback>
      <p:transition spd="slow" advTm="6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FEGATO: LEGAMENTI PERITONEALI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81088"/>
            <a:ext cx="8991600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B5EF66-6AC2-9242-96EC-A75E2F6104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58129"/>
      </p:ext>
    </p:extLst>
  </p:cSld>
  <p:clrMapOvr>
    <a:masterClrMapping/>
  </p:clrMapOvr>
  <p:transition spd="med" advTm="71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1715CF-4BB8-3341-AF3D-F0FA9E40D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MEZZI DI FISSITA’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DD2B48-51F6-3A43-A0A0-9C13B0EA1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39826"/>
            <a:ext cx="8892480" cy="571817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Oltre al PERITONEO, con i LEGAMENTI FALCIFORME, CORONARIO e TRIANGOLARI, altri mezzi di Fissità collegano l’ Organo alla cicatrice ombelicale (LEGAMENTO ROTONDO, residuo della Vena Ombelicale, che si oblitera dopo la nascita).</a:t>
            </a:r>
          </a:p>
          <a:p>
            <a:endParaRPr lang="it-IT" sz="2800" b="1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Alla stessa cicatrice ombelicale convergono pure i legamenti VESCICO-OMBELICALI mediano e laterali, quali mezzi di fissità della Vescica Urinaria.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4C30F0-A47B-9443-AA52-D3481F643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8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2"/>
    </mc:Choice>
    <mc:Fallback>
      <p:transition spd="slow" advTm="6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188913"/>
            <a:ext cx="8964612" cy="6477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859338" cy="425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524125"/>
            <a:ext cx="4716462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12775" y="6021388"/>
            <a:ext cx="362686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Proiezione Anteriore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5222875" y="2060575"/>
            <a:ext cx="379043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Proiezione Posteriore</a:t>
            </a: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V="1">
            <a:off x="2916238" y="3278188"/>
            <a:ext cx="3600450" cy="301625"/>
          </a:xfrm>
          <a:prstGeom prst="line">
            <a:avLst/>
          </a:prstGeom>
          <a:noFill/>
          <a:ln w="76320" cap="sq">
            <a:solidFill>
              <a:srgbClr val="FFFF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3421063" y="2924175"/>
            <a:ext cx="2779712" cy="30638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400">
                <a:solidFill>
                  <a:srgbClr val="FF33CC"/>
                </a:solidFill>
                <a:latin typeface="Arial Black" panose="020B0A04020102020204" pitchFamily="34" charset="0"/>
              </a:rPr>
              <a:t>LEGAMENTO FALCIFORME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133725" y="4581525"/>
            <a:ext cx="2489200" cy="3063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00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400">
                <a:solidFill>
                  <a:srgbClr val="000000"/>
                </a:solidFill>
                <a:latin typeface="Arial Black" panose="020B0A04020102020204" pitchFamily="34" charset="0"/>
              </a:rPr>
              <a:t>LEGAMENTO ROTONDO</a:t>
            </a:r>
          </a:p>
        </p:txBody>
      </p:sp>
      <p:sp>
        <p:nvSpPr>
          <p:cNvPr id="16393" name="Line 9"/>
          <p:cNvSpPr>
            <a:spLocks noChangeShapeType="1"/>
          </p:cNvSpPr>
          <p:nvPr/>
        </p:nvSpPr>
        <p:spPr bwMode="auto">
          <a:xfrm flipV="1">
            <a:off x="2987675" y="3494088"/>
            <a:ext cx="3529013" cy="949325"/>
          </a:xfrm>
          <a:prstGeom prst="line">
            <a:avLst/>
          </a:prstGeom>
          <a:noFill/>
          <a:ln w="76320" cap="sq">
            <a:solidFill>
              <a:srgbClr val="000000"/>
            </a:solidFill>
            <a:prstDash val="dash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13AEA1-2B52-CD41-BA56-9D3A0C807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35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-12012"/>
            <a:ext cx="5942285" cy="68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595F62F9-AC86-E946-8C81-5A57B23D7F89}"/>
              </a:ext>
            </a:extLst>
          </p:cNvPr>
          <p:cNvSpPr/>
          <p:nvPr/>
        </p:nvSpPr>
        <p:spPr bwMode="auto">
          <a:xfrm>
            <a:off x="2483768" y="1844824"/>
            <a:ext cx="6192688" cy="3240360"/>
          </a:xfrm>
          <a:prstGeom prst="ellipse">
            <a:avLst/>
          </a:prstGeom>
          <a:noFill/>
          <a:ln w="1270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90B78D-27CF-5E47-9CBF-A45011678E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975"/>
      </p:ext>
    </p:extLst>
  </p:cSld>
  <p:clrMapOvr>
    <a:masterClrMapping/>
  </p:clrMapOvr>
  <p:transition spd="med" advTm="31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51329-98EB-334E-B9B7-DAEF1D8F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139" y="-243408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FACCIA VISCERALE del FEGATO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DB77E-145C-704C-92D9-8B837C302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1" y="896417"/>
            <a:ext cx="8604449" cy="570982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Vi è presente l’ ILO dove si osserva la presenza dell’ ARTERIA EPATICA PROPRIA, della VENA PORTA e del DOTTO EPATICO COMUNE</a:t>
            </a:r>
          </a:p>
          <a:p>
            <a:r>
              <a:rPr lang="it-IT" sz="2800" b="1" dirty="0">
                <a:solidFill>
                  <a:schemeClr val="tx1"/>
                </a:solidFill>
                <a:latin typeface="Copperplate" panose="02000504000000020004" pitchFamily="2" charset="77"/>
              </a:rPr>
              <a:t>La Presenza dell’ Ilo , sulla Faccia VISCERALE, fa sì che si descrivano, tra i lobi destro e sinistro, un LOBO QUADRATO (Anteriormente all’ ILO) e LOBO CAUDATO (POSTERIORMENTE all’ ILO). Tra LOBO QUADRATO e LOBO DESTRO si localizza la VESCICHETTA BILIARE (cistifellea), tra LOBO CAUDATO e LOBO DESTRO si osserva la VENA CAVA INFERIORE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C015B7-2FE7-CB4E-893B-4137EC982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0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62"/>
    </mc:Choice>
    <mc:Fallback>
      <p:transition spd="slow" advTm="70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>
            <a:extLst>
              <a:ext uri="{FF2B5EF4-FFF2-40B4-BE49-F238E27FC236}">
                <a16:creationId xmlns:a16="http://schemas.microsoft.com/office/drawing/2014/main" id="{F9722509-F660-8249-AB6F-D063E8CB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t="42775" r="5180" b="10312"/>
          <a:stretch>
            <a:fillRect/>
          </a:stretch>
        </p:blipFill>
        <p:spPr bwMode="auto">
          <a:xfrm>
            <a:off x="539750" y="93663"/>
            <a:ext cx="8604250" cy="676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8000"/>
                  </a:blip>
                  <a:srcRect l="22601" t="42775" r="5180" b="1031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2" name="Text Box 2">
            <a:extLst>
              <a:ext uri="{FF2B5EF4-FFF2-40B4-BE49-F238E27FC236}">
                <a16:creationId xmlns:a16="http://schemas.microsoft.com/office/drawing/2014/main" id="{8F07D59B-B422-C54C-9AA9-1F9DF03B7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700" y="787400"/>
            <a:ext cx="14128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Arial Black" panose="020B0604020202020204" pitchFamily="34" charset="0"/>
              </a:rPr>
              <a:t>ESOFAGO</a:t>
            </a:r>
          </a:p>
        </p:txBody>
      </p:sp>
      <p:sp>
        <p:nvSpPr>
          <p:cNvPr id="30723" name="Line 3">
            <a:extLst>
              <a:ext uri="{FF2B5EF4-FFF2-40B4-BE49-F238E27FC236}">
                <a16:creationId xmlns:a16="http://schemas.microsoft.com/office/drawing/2014/main" id="{BBBA7BD8-7472-D64D-BA9D-EA3EFB83B7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08463" y="3284538"/>
            <a:ext cx="366712" cy="792162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8D16D5D1-988B-E247-949A-68DFDE821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4941888"/>
            <a:ext cx="2087562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COLON:</a:t>
            </a:r>
          </a:p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Arial Black" panose="020B0604020202020204" pitchFamily="34" charset="0"/>
              </a:rPr>
              <a:t>FLESSURA DESTRA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A797C532-7875-7446-B0F7-9AFC906B2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0" y="5834063"/>
            <a:ext cx="14684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PILORO</a:t>
            </a:r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C0D1AF5-B82C-FF40-A901-63349ABAD3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2500" y="4289425"/>
            <a:ext cx="1439863" cy="1590675"/>
          </a:xfrm>
          <a:prstGeom prst="line">
            <a:avLst/>
          </a:prstGeom>
          <a:noFill/>
          <a:ln w="5724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7" name="Line 7">
            <a:extLst>
              <a:ext uri="{FF2B5EF4-FFF2-40B4-BE49-F238E27FC236}">
                <a16:creationId xmlns:a16="http://schemas.microsoft.com/office/drawing/2014/main" id="{9FF837A4-F20A-414B-9FE3-2120426F1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44863" y="1125538"/>
            <a:ext cx="77787" cy="647700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28" name="Text Box 8">
            <a:extLst>
              <a:ext uri="{FF2B5EF4-FFF2-40B4-BE49-F238E27FC236}">
                <a16:creationId xmlns:a16="http://schemas.microsoft.com/office/drawing/2014/main" id="{38FE2D4E-E291-E143-A374-A063D5460B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2500313"/>
            <a:ext cx="18923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STOMACO</a:t>
            </a:r>
          </a:p>
        </p:txBody>
      </p:sp>
      <p:sp>
        <p:nvSpPr>
          <p:cNvPr id="30729" name="Text Box 9">
            <a:extLst>
              <a:ext uri="{FF2B5EF4-FFF2-40B4-BE49-F238E27FC236}">
                <a16:creationId xmlns:a16="http://schemas.microsoft.com/office/drawing/2014/main" id="{5D92CE6A-AA36-3B4B-BE74-87AFC387E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713" y="5905500"/>
            <a:ext cx="18938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DUODENO</a:t>
            </a:r>
          </a:p>
        </p:txBody>
      </p:sp>
      <p:sp>
        <p:nvSpPr>
          <p:cNvPr id="30730" name="Line 10">
            <a:extLst>
              <a:ext uri="{FF2B5EF4-FFF2-40B4-BE49-F238E27FC236}">
                <a16:creationId xmlns:a16="http://schemas.microsoft.com/office/drawing/2014/main" id="{84DE1252-D732-2E49-B5B3-AA2F448B8CD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13513" y="4289425"/>
            <a:ext cx="149225" cy="173513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BB4B847F-7D56-2746-BA1B-81E740727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2100" y="2809875"/>
            <a:ext cx="15684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RENE</a:t>
            </a:r>
          </a:p>
          <a:p>
            <a:pPr algn="ctr">
              <a:buClrTx/>
              <a:buFontTx/>
              <a:buNone/>
            </a:pPr>
            <a:r>
              <a:rPr lang="it-IT" altLang="it-IT">
                <a:solidFill>
                  <a:srgbClr val="000000"/>
                </a:solidFill>
                <a:latin typeface="Arial Black" panose="020B0604020202020204" pitchFamily="34" charset="0"/>
              </a:rPr>
              <a:t>DESTRO</a:t>
            </a:r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81A29766-900F-E348-BAF1-038EA83DEC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153150" y="1193800"/>
            <a:ext cx="942975" cy="1662113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10E2468E-CCFB-2248-9CA2-B87ED41961F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288" y="3573463"/>
            <a:ext cx="360362" cy="719137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6451A2A2-83C7-E949-93F9-F9AE361F79B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53150" y="3213100"/>
            <a:ext cx="582613" cy="1588"/>
          </a:xfrm>
          <a:prstGeom prst="line">
            <a:avLst/>
          </a:prstGeom>
          <a:noFill/>
          <a:ln w="38160" cap="sq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51D0ECBC-B6A3-1242-8669-08E883482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700088"/>
            <a:ext cx="2557462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1800">
                <a:solidFill>
                  <a:srgbClr val="FF0033"/>
                </a:solidFill>
                <a:latin typeface="Arial Black" panose="020B0604020202020204" pitchFamily="34" charset="0"/>
              </a:rPr>
              <a:t>Tubercolo Caudato</a:t>
            </a:r>
          </a:p>
        </p:txBody>
      </p:sp>
      <p:sp>
        <p:nvSpPr>
          <p:cNvPr id="30736" name="Line 16">
            <a:extLst>
              <a:ext uri="{FF2B5EF4-FFF2-40B4-BE49-F238E27FC236}">
                <a16:creationId xmlns:a16="http://schemas.microsoft.com/office/drawing/2014/main" id="{771A3545-A2FE-E042-A8BE-6FDDEE55D8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56163" y="908050"/>
            <a:ext cx="1087437" cy="1944688"/>
          </a:xfrm>
          <a:prstGeom prst="line">
            <a:avLst/>
          </a:prstGeom>
          <a:noFill/>
          <a:ln w="38160" cap="sq">
            <a:solidFill>
              <a:srgbClr val="FF0033"/>
            </a:solidFill>
            <a:prstDash val="lgDash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7" name="Text Box 17">
            <a:extLst>
              <a:ext uri="{FF2B5EF4-FFF2-40B4-BE49-F238E27FC236}">
                <a16:creationId xmlns:a16="http://schemas.microsoft.com/office/drawing/2014/main" id="{9BA20CE8-A4FD-3B4D-A461-C4DAAA42E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638" y="1468438"/>
            <a:ext cx="27813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>
                <a:solidFill>
                  <a:srgbClr val="33CC33"/>
                </a:solidFill>
                <a:latin typeface="Arial Black" panose="020B0604020202020204" pitchFamily="34" charset="0"/>
              </a:rPr>
              <a:t>Processo Papillare</a:t>
            </a:r>
          </a:p>
        </p:txBody>
      </p:sp>
      <p:sp>
        <p:nvSpPr>
          <p:cNvPr id="30738" name="Line 18">
            <a:extLst>
              <a:ext uri="{FF2B5EF4-FFF2-40B4-BE49-F238E27FC236}">
                <a16:creationId xmlns:a16="http://schemas.microsoft.com/office/drawing/2014/main" id="{745758A0-1085-3B44-9B76-76F3FCFBDCB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989138"/>
            <a:ext cx="1152525" cy="792162"/>
          </a:xfrm>
          <a:prstGeom prst="line">
            <a:avLst/>
          </a:prstGeom>
          <a:noFill/>
          <a:ln w="57240" cap="sq">
            <a:solidFill>
              <a:srgbClr val="33CC33"/>
            </a:solidFill>
            <a:prstDash val="lgDashDot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966B45-A1B8-BE47-AFB4-F7F39136E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51742"/>
      </p:ext>
    </p:extLst>
  </p:cSld>
  <p:clrMapOvr>
    <a:masterClrMapping/>
  </p:clrMapOvr>
  <p:transition spd="med" advTm="916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E51329-98EB-334E-B9B7-DAEF1D8F6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06614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FACCIA VISCERALE del FEGATO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3DB77E-145C-704C-92D9-8B837C302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5647" y="1376503"/>
            <a:ext cx="8208913" cy="5481497"/>
          </a:xfrm>
        </p:spPr>
        <p:txBody>
          <a:bodyPr/>
          <a:lstStyle/>
          <a:p>
            <a:r>
              <a:rPr lang="it-IT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FACCIA VISCERALE del Fegato contrae numerosi rapporti, da SINISTRA verso DESTRA, con: STOMACO, ESOFAGO, PILORO, DUODENO, FLESSURA COLICA DESTRA, RENE e GHIANDOLA SURRENALE DESTRI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1C68F7-1BAC-EE45-B588-EFF5B644B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0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73"/>
    </mc:Choice>
    <mc:Fallback>
      <p:transition spd="slow" advTm="6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Segnaposto contenuto 3" descr="06.8c.jpg">
            <a:extLst>
              <a:ext uri="{FF2B5EF4-FFF2-40B4-BE49-F238E27FC236}">
                <a16:creationId xmlns:a16="http://schemas.microsoft.com/office/drawing/2014/main" id="{489FDCD7-6FE9-CF4E-ADC3-BE09F1DDBF52}"/>
              </a:ext>
            </a:extLst>
          </p:cNvPr>
          <p:cNvPicPr>
            <a:picLocks noGrp="1" noChangeAspect="1"/>
          </p:cNvPicPr>
          <p:nvPr>
            <p:ph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5623" r="11435" b="3276"/>
          <a:stretch/>
        </p:blipFill>
        <p:spPr>
          <a:xfrm>
            <a:off x="323528" y="-3190"/>
            <a:ext cx="8541032" cy="6849739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48DD52-3B8A-964B-B34D-7A44728490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9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529"/>
    </mc:Choice>
    <mc:Fallback>
      <p:transition spd="slow" advTm="137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91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68425"/>
            <a:ext cx="8568952" cy="5751386"/>
          </a:xfrm>
        </p:spPr>
        <p:txBody>
          <a:bodyPr/>
          <a:lstStyle/>
          <a:p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Al FEGATO pervengono DUE apporti SANGUIFERI della GRANDE CIRCOLAZIONE, che vi penetrano a livello dell’ ILO: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ARTERIOSO: è di competenza dall’ ARTERIA EPATICA PROPRIA (Ramo della EPATICA COMUNE o GASTROEPATICA)</a:t>
            </a:r>
          </a:p>
          <a:p>
            <a:pPr marL="457200" indent="-457200">
              <a:buFontTx/>
              <a:buChar char="-"/>
            </a:pPr>
            <a:r>
              <a:rPr lang="it-IT" sz="2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APPORTO DEL SISTEMA VENOSO PORTALE EPATICO: la VENA PORTA si origina dalla confluenza della Vena MESENTERICA SUPERIORE e della VENA SPLENICA (o LIENALE), che a sua volta riceve la VENA MESENTERICA INFERIORE. Vi viene raccolto il Sangue Refluo da ESOFAGO (Porzione Addominale), STOMACO, INTESTINO TENUE, INTESTINO CRASSO (ESCLUSA una cospicua porzione caudale del RETTO) e dalla MILZA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1326146-7759-7E44-874A-E20BBAB215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2"/>
    </mc:Choice>
    <mc:Fallback>
      <p:transition spd="slow" advTm="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48990B-3307-DC47-A39B-E01BEB568F6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-2933" y="2564904"/>
            <a:ext cx="3278789" cy="1485080"/>
          </a:xfrm>
        </p:spPr>
        <p:txBody>
          <a:bodyPr wrap="square">
            <a:noAutofit/>
          </a:bodyPr>
          <a:lstStyle/>
          <a:p>
            <a:pPr lvl="0"/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SISTEMA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VENOSO PORTALE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EPATICO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2CD265B-9602-A54D-9AAB-6CE02550FFAF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75856" y="69610"/>
            <a:ext cx="5868144" cy="68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DC8E39-12BE-1840-9BA9-E9628DD6B3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1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71"/>
    </mc:Choice>
    <mc:Fallback>
      <p:transition spd="slow" advTm="76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01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8" y="6046"/>
            <a:ext cx="88471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3D3DD38-5167-4948-886F-3F2576DA2D29}"/>
              </a:ext>
            </a:extLst>
          </p:cNvPr>
          <p:cNvSpPr/>
          <p:nvPr/>
        </p:nvSpPr>
        <p:spPr bwMode="auto">
          <a:xfrm>
            <a:off x="6834535" y="1844824"/>
            <a:ext cx="2160240" cy="3960440"/>
          </a:xfrm>
          <a:prstGeom prst="rect">
            <a:avLst/>
          </a:prstGeom>
          <a:noFill/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60B606C-6DE2-BF46-8471-D1DD0588D35A}"/>
              </a:ext>
            </a:extLst>
          </p:cNvPr>
          <p:cNvSpPr/>
          <p:nvPr/>
        </p:nvSpPr>
        <p:spPr bwMode="auto">
          <a:xfrm>
            <a:off x="7020272" y="4149080"/>
            <a:ext cx="1728192" cy="5760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0593968-A619-A543-91A9-5C93F77BF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23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938"/>
    </mc:Choice>
    <mc:Fallback>
      <p:transition spd="slow" advTm="52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8D097B-3E89-F64D-BA38-E44095822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-33211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D845FB-8CFA-F946-BE0A-4A772971D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06614"/>
            <a:ext cx="9036496" cy="5751386"/>
          </a:xfrm>
        </p:spPr>
        <p:txBody>
          <a:bodyPr/>
          <a:lstStyle/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Sangue Refluo viene convogliato nelle VENE EPATICHE (in numero variabile da un minimo di 3).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Esse non si localizzano nell’ Ilo, ma fuoriescono a livello della Faccia Posteriore nell’ ambito dell’ Area Nuda e, con breve tragitto, si riversano nella Vena Cava Inferiore, che è in strettissimo rapporto con l’ Organo.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Il Drenaggio LINFATICO è di competenza di Linfonodi DELL’ ILO EPATICO che poi riversano la Linfa nei Linfonodi AORTICI.</a:t>
            </a:r>
          </a:p>
          <a:p>
            <a:r>
              <a:rPr lang="it-IT" sz="26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La Linfa viene inoltre drenata anche seguendo il decorso delle Vene Epatiche nei Linfonodi SOPRADIAFRAMMATICI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913E7B-0B1E-C147-B9FE-438E80BB7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30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74"/>
    </mc:Choice>
    <mc:Fallback>
      <p:transition spd="slow" advTm="79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46"/>
            <a:ext cx="8886800" cy="6800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B894D42-2846-9E49-9BD5-CB0A207DA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004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C547BF-97DF-4541-8CDE-DD68E9542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509" y="147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ANATOMIA  MICROSCOPICA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256964-42FB-A249-BF5C-1D42CBB60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39972"/>
            <a:ext cx="9036496" cy="5718028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FEGATO è un ORGANO PIENO rivestito da una CAPSULA CONNETTIVALE (di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Glisson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) e suddiviso MACROSCOPICAMENTE in 2 LOBI (Destro e Sinistro).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 Capsula con suoi SEPIMENTI suddivide ciascun Lobo in LOBULI che, dal punto di vista puramente MORFOLOGICO, sono definiti LOBULI CLASSICI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Il PARENCHIMA dei Lobuli è costituito da EPATOCITI con intercalati SINUSOIDI SANGUIFERI.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2C121C4-7E75-8F44-9577-A7A4FF92F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80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9"/>
    </mc:Choice>
    <mc:Fallback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3"/>
            <a:ext cx="9144000" cy="684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BE167A-312E-A140-A6FE-E41899A61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55010"/>
      </p:ext>
    </p:extLst>
  </p:cSld>
  <p:clrMapOvr>
    <a:masterClrMapping/>
  </p:clrMapOvr>
  <p:transition spd="med" advTm="94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8AEC226-BFC2-AC4A-827D-E5C8C2F8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52" y="0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MICROCIRCOLAZIONE EPATICA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3C821DE7-0227-C242-BD1D-9FD2FB90C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718174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Considerando il Duplice Apporto Sanguifero, ci si pone il problema del tipo di sangue che scorre nei SINUSOIDI del Microcircolo Epatico.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Secondo una teoria tuttora accettata, il Sangue dell’ Arteria Epatica e della Vena Porta affluirebbe «mescolandosi» nei Sinusoidi.</a:t>
            </a:r>
          </a:p>
          <a:p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Secondo una teoria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piu’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recente, il Sangue nei Sinusoidi sarebbe di provenienza solamente dalla Vena Porta, mentre l’ Arteria Epatica darebbe origine a Microcircoli con Capillari (NON Sinusoidi) attorno ai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Condottini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 BILIFERI </a:t>
            </a:r>
            <a:r>
              <a:rPr lang="it-IT" sz="28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Intralobulari</a:t>
            </a:r>
            <a:r>
              <a:rPr lang="it-IT" sz="2800" b="1" dirty="0">
                <a:solidFill>
                  <a:schemeClr val="tx1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F7606BD-1D27-D649-97AC-82CE2248C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8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99"/>
    </mc:Choice>
    <mc:Fallback>
      <p:transition spd="slow" advTm="6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730349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LOBULI  EPATICI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980728"/>
            <a:ext cx="8748464" cy="5638800"/>
          </a:xfrm>
          <a:ln/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Dal punto di vista TRIDIMENSIONALE si presentano TRONCO-PIRAMIDALI, con una larghezza di 1 cm ed altezza 2 cm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In Sezione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Anatomo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-Microscopica la rappresentazione BIDIMENSIONALE è grossolanamente ESAGONALE</a:t>
            </a: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solidFill>
                <a:schemeClr val="tx1"/>
              </a:solidFill>
              <a:latin typeface="Copperplate Gothic Bold" panose="020E0705020206020404" pitchFamily="34" charset="77"/>
            </a:endParaRPr>
          </a:p>
          <a:p>
            <a:pPr marL="0" indent="0">
              <a:spcBef>
                <a:spcPts val="700"/>
              </a:spcBef>
              <a:buClr>
                <a:srgbClr val="3366FF"/>
              </a:buClr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Esistono tre CONCEZIONI che tentano di presentare compiutamente la struttura del FEGATO: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LOBULO CLASSICO (puramente MORFOLOGICO)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LOBULO PORTALE (Funzionale)</a:t>
            </a:r>
          </a:p>
          <a:p>
            <a:pPr marL="3175" indent="0">
              <a:spcBef>
                <a:spcPts val="700"/>
              </a:spcBef>
              <a:buClrTx/>
              <a:buSzPct val="80000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   - ACINO EPATICO (di </a:t>
            </a:r>
            <a:r>
              <a:rPr lang="it-IT" altLang="it-IT" sz="2400" dirty="0" err="1">
                <a:solidFill>
                  <a:schemeClr val="tx1"/>
                </a:solidFill>
                <a:latin typeface="Copperplate Gothic Bold" panose="020E0705020206020404" pitchFamily="34" charset="77"/>
              </a:rPr>
              <a:t>Rappaport</a:t>
            </a:r>
            <a:r>
              <a:rPr lang="it-IT" altLang="it-IT" sz="24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, Funzionale)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55AAA2-20FE-454C-B6D9-4970C85B64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7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3120"/>
          <a:stretch>
            <a:fillRect/>
          </a:stretch>
        </p:blipFill>
        <p:spPr bwMode="auto">
          <a:xfrm>
            <a:off x="1459393" y="0"/>
            <a:ext cx="7684608" cy="6825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28" t="312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8CF82-4E06-1045-AD86-25F950FD96FE}"/>
              </a:ext>
            </a:extLst>
          </p:cNvPr>
          <p:cNvSpPr txBox="1"/>
          <p:nvPr/>
        </p:nvSpPr>
        <p:spPr>
          <a:xfrm>
            <a:off x="-180528" y="1776270"/>
            <a:ext cx="1774845" cy="3272691"/>
          </a:xfrm>
          <a:prstGeom prst="rect">
            <a:avLst/>
          </a:prstGeom>
          <a:noFill/>
        </p:spPr>
        <p:txBody>
          <a:bodyPr vert="horz" wrap="none" rtlCol="0">
            <a:norm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LOBULI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CLASSICI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PORTALI</a:t>
            </a:r>
          </a:p>
          <a:p>
            <a:pPr algn="ctr"/>
            <a:r>
              <a:rPr lang="it-IT" dirty="0">
                <a:solidFill>
                  <a:schemeClr val="tx1"/>
                </a:solidFill>
                <a:latin typeface="Arial Rounded MT Bold" panose="020F0704030504030204" pitchFamily="34" charset="77"/>
              </a:rPr>
              <a:t>ACINI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562C231-5505-EA40-9A26-432B33240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78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4495800" cy="88014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LOBULO  CLASSICO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37295"/>
            <a:ext cx="4495800" cy="4251325"/>
          </a:xfrm>
          <a:ln/>
        </p:spPr>
        <p:txBody>
          <a:bodyPr/>
          <a:lstStyle/>
          <a:p>
            <a:pPr marL="336550" indent="-336550">
              <a:lnSpc>
                <a:spcPct val="80000"/>
              </a:lnSpc>
              <a:spcBef>
                <a:spcPts val="45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“</a:t>
            </a:r>
            <a:r>
              <a:rPr lang="it-IT" altLang="it-IT" sz="2200" i="1" dirty="0">
                <a:solidFill>
                  <a:schemeClr val="tx1"/>
                </a:solidFill>
                <a:latin typeface="Arial Black" panose="020B0A04020102020204" pitchFamily="34" charset="0"/>
              </a:rPr>
              <a:t>Esagono</a:t>
            </a: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” che presenta: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- ai VERTICI gli SPAZI PORTALI costituiti da: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RAMO DELLA V. PORTA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RAMO DELL’  A. EPATICA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§ CONDOTTINO BILIFERO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- al CENTRO la VENA CENTROLOBULARE</a:t>
            </a:r>
          </a:p>
          <a:p>
            <a:pPr marL="339725" indent="-336550">
              <a:lnSpc>
                <a:spcPct val="80000"/>
              </a:lnSpc>
              <a:spcBef>
                <a:spcPts val="45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200" dirty="0">
                <a:solidFill>
                  <a:schemeClr val="tx1"/>
                </a:solidFill>
                <a:latin typeface="Arial Black" panose="020B0A04020102020204" pitchFamily="34" charset="0"/>
              </a:rPr>
              <a:t>   I vasi SANGUIFERI degli SPAZI PORTALI si connettono alla VENA CENTROLOBULARE tramite i SINUSOIDI, compresi tra CORDONI di EPATOCITI  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7526" r="55424" b="19592"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28" t="7526" r="55424" b="1959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EB67D16-408E-704A-8B24-C228C104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88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5545138" y="173038"/>
            <a:ext cx="3598862" cy="1463675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FEGATO</a:t>
            </a:r>
            <a:b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0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LOBULO  PORTALE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5175"/>
            <a:ext cx="4787900" cy="5808663"/>
          </a:xfrm>
          <a:ln/>
        </p:spPr>
        <p:txBody>
          <a:bodyPr/>
          <a:lstStyle/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rappresentato da un TRIANGOLO con VERTICI costituiti da 3 VENE CENTROLOBULARI e con al CENTRO uno SPAZIO PORTALE con il CONDOTTINO BILIFERO</a:t>
            </a:r>
          </a:p>
          <a:p>
            <a:pPr marL="339725" indent="-336550">
              <a:spcBef>
                <a:spcPts val="6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endParaRPr lang="it-IT" altLang="it-IT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la schematizzazione che meglio descrive la FUNZIONE ESOCRINA del FEGATO, mettendo al </a:t>
            </a:r>
          </a:p>
          <a:p>
            <a:pPr marL="339725" indent="-336550">
              <a:spcBef>
                <a:spcPts val="600"/>
              </a:spcBef>
              <a:buClrTx/>
              <a:buSzPct val="80000"/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   “centro” il condotto BILIFERO dello SPAZIO PORTALE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0" t="33224" b="5106"/>
          <a:stretch>
            <a:fillRect/>
          </a:stretch>
        </p:blipFill>
        <p:spPr bwMode="auto">
          <a:xfrm>
            <a:off x="4787900" y="1628775"/>
            <a:ext cx="4356100" cy="404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2380" t="33224" b="51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4" name="Freeform 4"/>
          <p:cNvSpPr>
            <a:spLocks/>
          </p:cNvSpPr>
          <p:nvPr/>
        </p:nvSpPr>
        <p:spPr bwMode="auto">
          <a:xfrm>
            <a:off x="4284663" y="3425825"/>
            <a:ext cx="2519362" cy="2454275"/>
          </a:xfrm>
          <a:custGeom>
            <a:avLst/>
            <a:gdLst>
              <a:gd name="T0" fmla="*/ 0 w 6999"/>
              <a:gd name="T1" fmla="*/ 6818 h 6819"/>
              <a:gd name="T2" fmla="*/ 6998 w 6999"/>
              <a:gd name="T3" fmla="*/ 0 h 681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999" h="6819">
                <a:moveTo>
                  <a:pt x="0" y="6818"/>
                </a:moveTo>
                <a:lnTo>
                  <a:pt x="6998" y="0"/>
                </a:lnTo>
              </a:path>
            </a:pathLst>
          </a:custGeom>
          <a:noFill/>
          <a:ln w="76320" cap="sq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3E1F60-EA8A-1841-BD3B-4BF42B78E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25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2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3275856" y="0"/>
            <a:ext cx="5868144" cy="1371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FEGATO: ACINO  EPATICO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(di </a:t>
            </a:r>
            <a:r>
              <a:rPr lang="it-IT" altLang="it-IT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Rappaport</a:t>
            </a: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4643438" cy="5157787"/>
          </a:xfrm>
          <a:ln/>
        </p:spPr>
        <p:txBody>
          <a:bodyPr/>
          <a:lstStyle/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formato da un VOLUME di PARENCHIMA EPATICO che CIRCONDA un RAMO TERMINALE della V. PORTA e della A. EPATICA , nonché un CONDOTTINO BILIFERO</a:t>
            </a:r>
          </a:p>
          <a:p>
            <a:pPr marL="336550" indent="-336550">
              <a:spcBef>
                <a:spcPts val="600"/>
              </a:spcBef>
              <a:buClr>
                <a:srgbClr val="3366FF"/>
              </a:buClr>
              <a:buSzPct val="80000"/>
              <a:buFont typeface="Wingdings" panose="05000000000000000000" pitchFamily="2" charset="2"/>
              <a:buChar char="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È la schematizzazione che cerca di riprodurre la STRUTTURA dell’ ORGANO da un punto di vista TRIDIMENSIONALE per meglio spiegare gli aspetti FUNZIONALI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310" r="15045" b="61925"/>
          <a:stretch>
            <a:fillRect/>
          </a:stretch>
        </p:blipFill>
        <p:spPr bwMode="auto">
          <a:xfrm>
            <a:off x="4643438" y="1235993"/>
            <a:ext cx="4500562" cy="245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862" t="3310" r="15045" b="619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3" t="7762" r="22958" b="81187"/>
          <a:stretch>
            <a:fillRect/>
          </a:stretch>
        </p:blipFill>
        <p:spPr bwMode="auto">
          <a:xfrm>
            <a:off x="4643438" y="3789363"/>
            <a:ext cx="4500562" cy="306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4763" t="7762" r="22958" b="8118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43B22A2-5545-4E4A-B11E-57B0B670BF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13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7B1857-7A05-2A49-94C5-F1740C25C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EXTRAMURALI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A7A8F-BA22-BB44-A3E8-02E4D94A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733256"/>
          </a:xfrm>
        </p:spPr>
        <p:txBody>
          <a:bodyPr/>
          <a:lstStyle/>
          <a:p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In direzione CRANIO-CAUDALE si descrivono: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GHIANDOLE SALIVARI MAGGIORI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-PAROTIDE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-SOTTOMANDIBOLARE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    -SOTTOLINGUALE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localizzate nelle regioni Cervicale e Cefalica</a:t>
            </a:r>
          </a:p>
          <a:p>
            <a:pPr marL="0" indent="0"/>
            <a:endParaRPr lang="it-IT" sz="2800" b="1" dirty="0">
              <a:solidFill>
                <a:schemeClr val="tx1"/>
              </a:solidFill>
              <a:latin typeface="Chalkboard SE" panose="03050602040202020205" pitchFamily="66" charset="77"/>
            </a:endParaRP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FEGATO</a:t>
            </a:r>
          </a:p>
          <a:p>
            <a:pPr marL="457200" indent="-457200">
              <a:buFontTx/>
              <a:buChar char="-"/>
            </a:pP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PANCREAS</a:t>
            </a:r>
          </a:p>
          <a:p>
            <a:pPr marL="0" indent="0"/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localizzate nella Cavità </a:t>
            </a:r>
            <a:r>
              <a:rPr lang="it-IT" sz="2800" b="1" dirty="0" err="1">
                <a:solidFill>
                  <a:schemeClr val="tx1"/>
                </a:solidFill>
                <a:latin typeface="Chalkboard SE" panose="03050602040202020205" pitchFamily="66" charset="77"/>
              </a:rPr>
              <a:t>Addomino</a:t>
            </a:r>
            <a:r>
              <a:rPr lang="it-IT" sz="2800" b="1" dirty="0">
                <a:solidFill>
                  <a:schemeClr val="tx1"/>
                </a:solidFill>
                <a:latin typeface="Chalkboard SE" panose="03050602040202020205" pitchFamily="66" charset="77"/>
              </a:rPr>
              <a:t>-Pelvica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048E79-A6A8-DB45-B7A2-286001EC2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99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9"/>
    </mc:Choice>
    <mc:Fallback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5508104" y="188913"/>
            <a:ext cx="3019946" cy="11430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EPATOCITA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7763"/>
            <a:ext cx="4320479" cy="307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0D6B46F-A3AC-A74E-B161-8D22720D6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903" y="2636912"/>
            <a:ext cx="6497097" cy="4164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58B6B1-BC63-EC43-80F5-5871950B6D8F}"/>
              </a:ext>
            </a:extLst>
          </p:cNvPr>
          <p:cNvSpPr txBox="1"/>
          <p:nvPr/>
        </p:nvSpPr>
        <p:spPr>
          <a:xfrm>
            <a:off x="1115616" y="4869160"/>
            <a:ext cx="1433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T. E. M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288253-F94A-964E-A06F-FE57674A2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96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381F86D-40ED-864B-BF6B-EE4ACB9D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6913"/>
            <a:ext cx="7769225" cy="1139825"/>
          </a:xfrm>
        </p:spPr>
        <p:txBody>
          <a:bodyPr/>
          <a:lstStyle/>
          <a:p>
            <a:r>
              <a:rPr 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EPATOCITA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325E3088-DDF9-5D47-98CC-C810C8626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146738"/>
            <a:ext cx="8208912" cy="5711262"/>
          </a:xfrm>
        </p:spPr>
        <p:txBody>
          <a:bodyPr/>
          <a:lstStyle/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Gli EPATOCITI sono le fondamentali cellule del Parenchima Epatico.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Di forma grossolana a 4 o 5 lati, si dispongono in CORDONI con direzione dalla periferia del Lobulo verso la Vena </a:t>
            </a:r>
            <a:r>
              <a:rPr lang="it-IT" sz="2600" dirty="0" err="1">
                <a:solidFill>
                  <a:schemeClr val="tx1"/>
                </a:solidFill>
                <a:latin typeface="Arial Rounded MT Bold" panose="020F0704030504030204" pitchFamily="34" charset="77"/>
              </a:rPr>
              <a:t>Centrolobulare</a:t>
            </a:r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 e presentano differenti VERSANTI: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-VERSANTE in relazione con Epatociti contigui: le Membrane cellulari degli Epatociti coinvolti si organizzano a formare i CAPILLARI BILIARI;</a:t>
            </a:r>
          </a:p>
          <a:p>
            <a:r>
              <a:rPr lang="it-IT" sz="2600" dirty="0">
                <a:solidFill>
                  <a:schemeClr val="tx1"/>
                </a:solidFill>
                <a:latin typeface="Arial Rounded MT Bold" panose="020F0704030504030204" pitchFamily="34" charset="77"/>
              </a:rPr>
              <a:t>-VERSANTE in relazione con i Sinusoidi: vi si interpone lo SPAZIO di DISSE, che rappresenta la sede degli scambi nei 2 sensi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F9B113-ABDC-5142-86CF-E600367B7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7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2"/>
    </mc:Choice>
    <mc:Fallback>
      <p:transition spd="slow" advTm="6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2564904"/>
            <a:ext cx="878497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SALIVARI  MAGGIORI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9BA041-A803-1540-986E-DD025742D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6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506">
            <a:extLst>
              <a:ext uri="{FF2B5EF4-FFF2-40B4-BE49-F238E27FC236}">
                <a16:creationId xmlns:a16="http://schemas.microsoft.com/office/drawing/2014/main" id="{C785CDA3-3541-224F-9645-D12506B1EB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38453"/>
          <a:stretch/>
        </p:blipFill>
        <p:spPr>
          <a:xfrm>
            <a:off x="2051720" y="9728"/>
            <a:ext cx="5436096" cy="6822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AD0F386-83EE-E646-9214-2F45E06C9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818"/>
    </mc:Choice>
    <mc:Fallback>
      <p:transition spd="slow" advTm="92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 SALIVARI  MAGGIORI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1143000"/>
            <a:ext cx="8208912" cy="5486400"/>
          </a:xfrm>
          <a:ln/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Sono 3 paia di ORGANI PIENI PARI, localizzati nelle Regioni CEFALICA e CERVICALE.</a:t>
            </a: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Sono GHIANDOLE ESOCRINE che riversano il loro SECRETO (SALIVA) nella CAVITA’ ORALE e nel suo VESTIBOLO.</a:t>
            </a: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800" b="1" dirty="0">
              <a:solidFill>
                <a:schemeClr val="tx1"/>
              </a:solidFill>
              <a:latin typeface="Chalkboard" panose="03050602040202020205" pitchFamily="66" charset="77"/>
            </a:endParaRPr>
          </a:p>
          <a:p>
            <a:pPr marL="0" indent="0">
              <a:lnSpc>
                <a:spcPct val="90000"/>
              </a:lnSpc>
              <a:spcBef>
                <a:spcPts val="650"/>
              </a:spcBef>
              <a:buClr>
                <a:srgbClr val="FFFF00"/>
              </a:buClr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La SALIVA è un fluido biologico deputato sia ad «ammorbidire» il Bolo Alimentare per renderne </a:t>
            </a:r>
            <a:r>
              <a:rPr lang="it-IT" altLang="it-IT" sz="2800" b="1" dirty="0" err="1">
                <a:solidFill>
                  <a:schemeClr val="tx1"/>
                </a:solidFill>
                <a:latin typeface="Chalkboard" panose="03050602040202020205" pitchFamily="66" charset="77"/>
              </a:rPr>
              <a:t>piu’</a:t>
            </a:r>
            <a:r>
              <a:rPr lang="it-IT" altLang="it-IT" sz="2800" b="1" dirty="0">
                <a:solidFill>
                  <a:schemeClr val="tx1"/>
                </a:solidFill>
                <a:latin typeface="Chalkboard" panose="03050602040202020205" pitchFamily="66" charset="77"/>
              </a:rPr>
              <a:t> fluida la progressione nel Tubo Digerente, sia a provvedere alla digestione chimica di polimeri glucidici (Amido)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F3F956-6E3A-3542-839C-93D413445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/>
          <a:stretch/>
        </p:blipFill>
        <p:spPr bwMode="auto">
          <a:xfrm>
            <a:off x="251520" y="0"/>
            <a:ext cx="86414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56462E-1EF8-8941-BC7E-542C5D200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53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Times New Roman"/>
        <a:ea typeface="Microsoft YaHei"/>
        <a:cs typeface=""/>
      </a:majorFont>
      <a:minorFont>
        <a:latin typeface="Times New Rom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4177</TotalTime>
  <Words>1803</Words>
  <Application>Microsoft Macintosh PowerPoint</Application>
  <PresentationFormat>Presentazione su schermo (4:3)</PresentationFormat>
  <Paragraphs>193</Paragraphs>
  <Slides>51</Slides>
  <Notes>31</Notes>
  <HiddenSlides>0</HiddenSlides>
  <MMClips>51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51</vt:i4>
      </vt:variant>
    </vt:vector>
  </HeadingPairs>
  <TitlesOfParts>
    <vt:vector size="68" baseType="lpstr">
      <vt:lpstr>Microsoft YaHei</vt:lpstr>
      <vt:lpstr>Arial</vt:lpstr>
      <vt:lpstr>Arial Black</vt:lpstr>
      <vt:lpstr>Arial Rounded MT Bold</vt:lpstr>
      <vt:lpstr>Ayuthaya</vt:lpstr>
      <vt:lpstr>Baghdad</vt:lpstr>
      <vt:lpstr>Chalkboard</vt:lpstr>
      <vt:lpstr>Chalkboard SE</vt:lpstr>
      <vt:lpstr>Chalkduster</vt:lpstr>
      <vt:lpstr>Comic Sans MS</vt:lpstr>
      <vt:lpstr>Copperplate</vt:lpstr>
      <vt:lpstr>Copperplate Gothic Bold</vt:lpstr>
      <vt:lpstr>Franklin Gothic Medium</vt:lpstr>
      <vt:lpstr>Gurmukhi MN</vt:lpstr>
      <vt:lpstr>Times New Roman</vt:lpstr>
      <vt:lpstr>Wingdings</vt:lpstr>
      <vt:lpstr>Tema di Office</vt:lpstr>
      <vt:lpstr>GHIANDOLE EXTRAMURALI Sistema Digerente</vt:lpstr>
      <vt:lpstr>Presentazione standard di PowerPoint</vt:lpstr>
      <vt:lpstr>GHIANDOLE  EXTRAMURALI</vt:lpstr>
      <vt:lpstr>Presentazione standard di PowerPoint</vt:lpstr>
      <vt:lpstr>GHIANDOLE  EXTRAMURALI</vt:lpstr>
      <vt:lpstr>GHIANDOLE  SALIVARI  MAGGIORI</vt:lpstr>
      <vt:lpstr>Presentazione standard di PowerPoint</vt:lpstr>
      <vt:lpstr>GHIANDOLE  SALIVARI  MAGGIORI</vt:lpstr>
      <vt:lpstr>Presentazione standard di PowerPoint</vt:lpstr>
      <vt:lpstr>PAROTIDE</vt:lpstr>
      <vt:lpstr>Presentazione standard di PowerPoint</vt:lpstr>
      <vt:lpstr>Presentazione standard di PowerPoint</vt:lpstr>
      <vt:lpstr>SOTTOMANDIBOLARE e SOTTOLINGUALE</vt:lpstr>
      <vt:lpstr>Presentazione standard di PowerPoint</vt:lpstr>
      <vt:lpstr>GHIANDOLE SALIVARI MAGGIORI Anatomia  Microscopica</vt:lpstr>
      <vt:lpstr>PAROTIDE</vt:lpstr>
      <vt:lpstr>SOTTOMANDIBOLARE</vt:lpstr>
      <vt:lpstr>Presentazione standard di PowerPoint</vt:lpstr>
      <vt:lpstr>F E G A T O</vt:lpstr>
      <vt:lpstr>FEGATO</vt:lpstr>
      <vt:lpstr>FEGATO nella CAVITA’ ADDOMINALE</vt:lpstr>
      <vt:lpstr>FEGATO ANATOMIA TOPOGRAFICA</vt:lpstr>
      <vt:lpstr>Presentazione standard di PowerPoint</vt:lpstr>
      <vt:lpstr>FEGATO IMPLICAZIONI DEGLI ATTI RESPIRATORI</vt:lpstr>
      <vt:lpstr>Presentazione standard di PowerPoint</vt:lpstr>
      <vt:lpstr>FEGATO CARATTERI MORFOLOGICI GENERALI</vt:lpstr>
      <vt:lpstr>FEGATO: LEGAMENTI PERITONEALI</vt:lpstr>
      <vt:lpstr>FEGATO RAPPORTI CON IL PERITONEO</vt:lpstr>
      <vt:lpstr>Presentazione standard di PowerPoint</vt:lpstr>
      <vt:lpstr>FEGATO: LEGAMENTI PERITONEALI</vt:lpstr>
      <vt:lpstr>FEGATO MEZZI DI FISSITA’</vt:lpstr>
      <vt:lpstr>FEGATO</vt:lpstr>
      <vt:lpstr>Presentazione standard di PowerPoint</vt:lpstr>
      <vt:lpstr>FACCIA VISCERALE del FEGATO</vt:lpstr>
      <vt:lpstr>Presentazione standard di PowerPoint</vt:lpstr>
      <vt:lpstr>FACCIA VISCERALE del FEGATO</vt:lpstr>
      <vt:lpstr>Presentazione standard di PowerPoint</vt:lpstr>
      <vt:lpstr>FEGATO VASCOLARIZZAZIONE</vt:lpstr>
      <vt:lpstr>SISTEMA VENOSO PORTALE EPATICO</vt:lpstr>
      <vt:lpstr>FEGATO VASCOLARIZZAZIONE</vt:lpstr>
      <vt:lpstr>Presentazione standard di PowerPoint</vt:lpstr>
      <vt:lpstr>FEGATO ANATOMIA  MICROSCOPICA</vt:lpstr>
      <vt:lpstr>Presentazione standard di PowerPoint</vt:lpstr>
      <vt:lpstr>MICROCIRCOLAZIONE EPATICA</vt:lpstr>
      <vt:lpstr>FEGATO LOBULI  EPATICI</vt:lpstr>
      <vt:lpstr>Presentazione standard di PowerPoint</vt:lpstr>
      <vt:lpstr>FEGATO LOBULO  CLASSICO</vt:lpstr>
      <vt:lpstr>FEGATO LOBULO  PORTALE</vt:lpstr>
      <vt:lpstr>FEGATO: ACINO  EPATICO  (di Rappaport)</vt:lpstr>
      <vt:lpstr>EPATOCITA</vt:lpstr>
      <vt:lpstr>EPATOCITA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GHIANDOLE  SALIVARI  MAGGIORI</dc:title>
  <dc:creator>Prof. Vittorio Grill</dc:creator>
  <cp:lastModifiedBy>Utente di Microsoft Office</cp:lastModifiedBy>
  <cp:revision>272</cp:revision>
  <cp:lastPrinted>1601-01-01T00:00:00Z</cp:lastPrinted>
  <dcterms:created xsi:type="dcterms:W3CDTF">2001-03-20T15:01:10Z</dcterms:created>
  <dcterms:modified xsi:type="dcterms:W3CDTF">2020-05-18T19:10:10Z</dcterms:modified>
</cp:coreProperties>
</file>