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58" r:id="rId5"/>
    <p:sldId id="266" r:id="rId6"/>
    <p:sldId id="268" r:id="rId7"/>
    <p:sldId id="269" r:id="rId8"/>
    <p:sldId id="271"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113" d="100"/>
          <a:sy n="113" d="100"/>
        </p:scale>
        <p:origin x="1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10/16/2018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cmu.edu/gcc/handouts/imrd-pdf" TargetMode="External"/><Relationship Id="rId2" Type="http://schemas.openxmlformats.org/officeDocument/2006/relationships/hyperlink" Target="https://www.youtube.com/watch?v=aO6ipI-d2fw" TargetMode="External"/><Relationship Id="rId1" Type="http://schemas.openxmlformats.org/officeDocument/2006/relationships/slideLayout" Target="../slideLayouts/slideLayout7.xml"/><Relationship Id="rId4" Type="http://schemas.openxmlformats.org/officeDocument/2006/relationships/hyperlink" Target="https://sokogskriv.no/en/writing/structure-and-argumentation/the-imrad-form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Scrivere</a:t>
            </a:r>
            <a:r>
              <a:rPr lang="en-US" dirty="0" smtClean="0"/>
              <a:t> la </a:t>
            </a:r>
            <a:r>
              <a:rPr lang="en-US" dirty="0" err="1" smtClean="0"/>
              <a:t>tesi</a:t>
            </a:r>
            <a:endParaRPr lang="en-US" dirty="0"/>
          </a:p>
        </p:txBody>
      </p:sp>
      <p:sp>
        <p:nvSpPr>
          <p:cNvPr id="3" name="Subtitle 2"/>
          <p:cNvSpPr>
            <a:spLocks noGrp="1"/>
          </p:cNvSpPr>
          <p:nvPr>
            <p:ph type="subTitle" idx="1"/>
          </p:nvPr>
        </p:nvSpPr>
        <p:spPr/>
        <p:txBody>
          <a:bodyPr/>
          <a:lstStyle/>
          <a:p>
            <a:r>
              <a:rPr lang="en-US" dirty="0" smtClean="0"/>
              <a:t>Il </a:t>
            </a:r>
            <a:r>
              <a:rPr lang="en-US" dirty="0" err="1" smtClean="0"/>
              <a:t>modello</a:t>
            </a:r>
            <a:r>
              <a:rPr lang="en-US" dirty="0" smtClean="0"/>
              <a:t> </a:t>
            </a:r>
            <a:r>
              <a:rPr lang="en-US" dirty="0" err="1" smtClean="0"/>
              <a:t>imrad</a:t>
            </a:r>
            <a:endParaRPr lang="en-US" dirty="0"/>
          </a:p>
        </p:txBody>
      </p:sp>
      <p:sp>
        <p:nvSpPr>
          <p:cNvPr id="4" name="TextBox 3"/>
          <p:cNvSpPr txBox="1"/>
          <p:nvPr/>
        </p:nvSpPr>
        <p:spPr>
          <a:xfrm>
            <a:off x="10124662" y="6338325"/>
            <a:ext cx="1959428" cy="369332"/>
          </a:xfrm>
          <a:prstGeom prst="rect">
            <a:avLst/>
          </a:prstGeom>
          <a:noFill/>
        </p:spPr>
        <p:txBody>
          <a:bodyPr wrap="square" rtlCol="0">
            <a:spAutoFit/>
          </a:bodyPr>
          <a:lstStyle/>
          <a:p>
            <a:r>
              <a:rPr lang="en-US" dirty="0" smtClean="0"/>
              <a:t>scagnetto@units.it</a:t>
            </a:r>
            <a:endParaRPr lang="en-US" dirty="0"/>
          </a:p>
        </p:txBody>
      </p:sp>
    </p:spTree>
    <p:extLst>
      <p:ext uri="{BB962C8B-B14F-4D97-AF65-F5344CB8AC3E}">
        <p14:creationId xmlns:p14="http://schemas.microsoft.com/office/powerpoint/2010/main" val="1679942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9388" y="1544825"/>
            <a:ext cx="2873829" cy="3170099"/>
          </a:xfrm>
          <a:prstGeom prst="rect">
            <a:avLst/>
          </a:prstGeom>
          <a:noFill/>
        </p:spPr>
        <p:txBody>
          <a:bodyPr wrap="square" rtlCol="0">
            <a:spAutoFit/>
          </a:bodyPr>
          <a:lstStyle/>
          <a:p>
            <a:r>
              <a:rPr lang="en-US" sz="4000" dirty="0" smtClean="0"/>
              <a:t>Beginning</a:t>
            </a:r>
          </a:p>
          <a:p>
            <a:endParaRPr lang="en-US" sz="4000" dirty="0"/>
          </a:p>
          <a:p>
            <a:r>
              <a:rPr lang="en-US" sz="4000" dirty="0" smtClean="0"/>
              <a:t>Main Body</a:t>
            </a:r>
          </a:p>
          <a:p>
            <a:endParaRPr lang="en-US" sz="4000" dirty="0"/>
          </a:p>
          <a:p>
            <a:r>
              <a:rPr lang="en-US" sz="4000" dirty="0" smtClean="0"/>
              <a:t>End</a:t>
            </a:r>
            <a:endParaRPr lang="en-US" sz="4000" dirty="0"/>
          </a:p>
        </p:txBody>
      </p:sp>
      <p:sp>
        <p:nvSpPr>
          <p:cNvPr id="3" name="TextBox 2"/>
          <p:cNvSpPr txBox="1"/>
          <p:nvPr/>
        </p:nvSpPr>
        <p:spPr>
          <a:xfrm>
            <a:off x="5810131" y="1556419"/>
            <a:ext cx="5002159" cy="707886"/>
          </a:xfrm>
          <a:prstGeom prst="rect">
            <a:avLst/>
          </a:prstGeom>
          <a:noFill/>
        </p:spPr>
        <p:txBody>
          <a:bodyPr wrap="square" rtlCol="0">
            <a:spAutoFit/>
          </a:bodyPr>
          <a:lstStyle/>
          <a:p>
            <a:r>
              <a:rPr lang="en-US" sz="4000" dirty="0" smtClean="0"/>
              <a:t>Introduction</a:t>
            </a:r>
            <a:endParaRPr lang="en-US" sz="4000" dirty="0"/>
          </a:p>
        </p:txBody>
      </p:sp>
      <p:sp>
        <p:nvSpPr>
          <p:cNvPr id="4" name="TextBox 3"/>
          <p:cNvSpPr txBox="1"/>
          <p:nvPr/>
        </p:nvSpPr>
        <p:spPr>
          <a:xfrm>
            <a:off x="5810131" y="2468154"/>
            <a:ext cx="4092492" cy="1323439"/>
          </a:xfrm>
          <a:prstGeom prst="rect">
            <a:avLst/>
          </a:prstGeom>
          <a:noFill/>
        </p:spPr>
        <p:txBody>
          <a:bodyPr wrap="square" rtlCol="0">
            <a:spAutoFit/>
          </a:bodyPr>
          <a:lstStyle/>
          <a:p>
            <a:r>
              <a:rPr lang="en-US" sz="4000" dirty="0" smtClean="0"/>
              <a:t>Methods</a:t>
            </a:r>
          </a:p>
          <a:p>
            <a:r>
              <a:rPr lang="en-US" sz="4000" dirty="0" smtClean="0"/>
              <a:t>Results</a:t>
            </a:r>
            <a:endParaRPr lang="en-US" sz="4000" dirty="0"/>
          </a:p>
        </p:txBody>
      </p:sp>
      <p:sp>
        <p:nvSpPr>
          <p:cNvPr id="5" name="TextBox 4"/>
          <p:cNvSpPr txBox="1"/>
          <p:nvPr/>
        </p:nvSpPr>
        <p:spPr>
          <a:xfrm>
            <a:off x="5810131" y="3925096"/>
            <a:ext cx="4217441" cy="707886"/>
          </a:xfrm>
          <a:prstGeom prst="rect">
            <a:avLst/>
          </a:prstGeom>
          <a:noFill/>
        </p:spPr>
        <p:txBody>
          <a:bodyPr wrap="square" rtlCol="0">
            <a:spAutoFit/>
          </a:bodyPr>
          <a:lstStyle/>
          <a:p>
            <a:r>
              <a:rPr lang="en-US" sz="4000" dirty="0" smtClean="0"/>
              <a:t>Discussion</a:t>
            </a:r>
            <a:endParaRPr lang="en-US" sz="4000" dirty="0"/>
          </a:p>
        </p:txBody>
      </p:sp>
      <p:sp>
        <p:nvSpPr>
          <p:cNvPr id="6" name="TextBox 5"/>
          <p:cNvSpPr txBox="1"/>
          <p:nvPr/>
        </p:nvSpPr>
        <p:spPr>
          <a:xfrm>
            <a:off x="10124662" y="6338325"/>
            <a:ext cx="1959428" cy="369332"/>
          </a:xfrm>
          <a:prstGeom prst="rect">
            <a:avLst/>
          </a:prstGeom>
          <a:noFill/>
        </p:spPr>
        <p:txBody>
          <a:bodyPr wrap="square" rtlCol="0">
            <a:spAutoFit/>
          </a:bodyPr>
          <a:lstStyle/>
          <a:p>
            <a:r>
              <a:rPr lang="en-US" dirty="0" smtClean="0"/>
              <a:t>scagnetto@units.it</a:t>
            </a:r>
            <a:endParaRPr lang="en-US" dirty="0"/>
          </a:p>
        </p:txBody>
      </p:sp>
    </p:spTree>
    <p:extLst>
      <p:ext uri="{BB962C8B-B14F-4D97-AF65-F5344CB8AC3E}">
        <p14:creationId xmlns:p14="http://schemas.microsoft.com/office/powerpoint/2010/main" val="230978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0340" y="1584581"/>
            <a:ext cx="2799994" cy="3785652"/>
          </a:xfrm>
          <a:prstGeom prst="rect">
            <a:avLst/>
          </a:prstGeom>
          <a:noFill/>
        </p:spPr>
        <p:txBody>
          <a:bodyPr wrap="square" rtlCol="0">
            <a:spAutoFit/>
          </a:bodyPr>
          <a:lstStyle/>
          <a:p>
            <a:r>
              <a:rPr lang="en-US" sz="4000" dirty="0" smtClean="0"/>
              <a:t>Introduction</a:t>
            </a:r>
          </a:p>
          <a:p>
            <a:endParaRPr lang="en-US" sz="4000" dirty="0"/>
          </a:p>
          <a:p>
            <a:r>
              <a:rPr lang="en-US" sz="4000" dirty="0" smtClean="0"/>
              <a:t>Methods</a:t>
            </a:r>
          </a:p>
          <a:p>
            <a:r>
              <a:rPr lang="en-US" sz="4000" dirty="0" smtClean="0"/>
              <a:t>Results</a:t>
            </a:r>
          </a:p>
          <a:p>
            <a:endParaRPr lang="en-US" sz="4000" dirty="0"/>
          </a:p>
          <a:p>
            <a:r>
              <a:rPr lang="en-US" sz="4000" dirty="0" smtClean="0"/>
              <a:t>Discussion</a:t>
            </a:r>
            <a:endParaRPr lang="en-US" sz="4000" dirty="0"/>
          </a:p>
        </p:txBody>
      </p:sp>
      <p:sp>
        <p:nvSpPr>
          <p:cNvPr id="3" name="TextBox 2"/>
          <p:cNvSpPr txBox="1"/>
          <p:nvPr/>
        </p:nvSpPr>
        <p:spPr>
          <a:xfrm>
            <a:off x="6622301" y="1726569"/>
            <a:ext cx="4435692" cy="461665"/>
          </a:xfrm>
          <a:prstGeom prst="rect">
            <a:avLst/>
          </a:prstGeom>
          <a:noFill/>
        </p:spPr>
        <p:txBody>
          <a:bodyPr wrap="square" rtlCol="0">
            <a:spAutoFit/>
          </a:bodyPr>
          <a:lstStyle/>
          <a:p>
            <a:r>
              <a:rPr lang="en-US" sz="2400" dirty="0" smtClean="0"/>
              <a:t>Why did you start ?</a:t>
            </a:r>
            <a:endParaRPr lang="en-US" sz="2400" dirty="0"/>
          </a:p>
        </p:txBody>
      </p:sp>
      <p:sp>
        <p:nvSpPr>
          <p:cNvPr id="4" name="TextBox 3"/>
          <p:cNvSpPr txBox="1"/>
          <p:nvPr/>
        </p:nvSpPr>
        <p:spPr>
          <a:xfrm>
            <a:off x="6688326" y="3558507"/>
            <a:ext cx="4435692" cy="461665"/>
          </a:xfrm>
          <a:prstGeom prst="rect">
            <a:avLst/>
          </a:prstGeom>
          <a:noFill/>
        </p:spPr>
        <p:txBody>
          <a:bodyPr wrap="square" rtlCol="0">
            <a:spAutoFit/>
          </a:bodyPr>
          <a:lstStyle/>
          <a:p>
            <a:r>
              <a:rPr lang="en-US" sz="2400" dirty="0" smtClean="0"/>
              <a:t>What did you find ?</a:t>
            </a:r>
            <a:endParaRPr lang="en-US" sz="2400" dirty="0"/>
          </a:p>
        </p:txBody>
      </p:sp>
      <p:sp>
        <p:nvSpPr>
          <p:cNvPr id="5" name="TextBox 4"/>
          <p:cNvSpPr txBox="1"/>
          <p:nvPr/>
        </p:nvSpPr>
        <p:spPr>
          <a:xfrm>
            <a:off x="6710334" y="4740492"/>
            <a:ext cx="4435692" cy="461665"/>
          </a:xfrm>
          <a:prstGeom prst="rect">
            <a:avLst/>
          </a:prstGeom>
          <a:noFill/>
        </p:spPr>
        <p:txBody>
          <a:bodyPr wrap="square" rtlCol="0">
            <a:spAutoFit/>
          </a:bodyPr>
          <a:lstStyle/>
          <a:p>
            <a:r>
              <a:rPr lang="en-US" sz="2400" dirty="0" smtClean="0"/>
              <a:t>What does it all mean ?</a:t>
            </a:r>
            <a:endParaRPr lang="en-US" sz="2400" dirty="0"/>
          </a:p>
        </p:txBody>
      </p:sp>
      <p:sp>
        <p:nvSpPr>
          <p:cNvPr id="6" name="TextBox 5"/>
          <p:cNvSpPr txBox="1"/>
          <p:nvPr/>
        </p:nvSpPr>
        <p:spPr>
          <a:xfrm>
            <a:off x="6666318" y="2879973"/>
            <a:ext cx="4435692" cy="461665"/>
          </a:xfrm>
          <a:prstGeom prst="rect">
            <a:avLst/>
          </a:prstGeom>
          <a:noFill/>
        </p:spPr>
        <p:txBody>
          <a:bodyPr wrap="square" rtlCol="0">
            <a:spAutoFit/>
          </a:bodyPr>
          <a:lstStyle/>
          <a:p>
            <a:r>
              <a:rPr lang="en-US" sz="2400" dirty="0" smtClean="0"/>
              <a:t>What did you do ?</a:t>
            </a:r>
            <a:endParaRPr lang="en-US" sz="2400" dirty="0"/>
          </a:p>
        </p:txBody>
      </p:sp>
      <p:sp>
        <p:nvSpPr>
          <p:cNvPr id="7" name="TextBox 6"/>
          <p:cNvSpPr txBox="1"/>
          <p:nvPr/>
        </p:nvSpPr>
        <p:spPr>
          <a:xfrm>
            <a:off x="10124662" y="6338325"/>
            <a:ext cx="1959428" cy="369332"/>
          </a:xfrm>
          <a:prstGeom prst="rect">
            <a:avLst/>
          </a:prstGeom>
          <a:noFill/>
        </p:spPr>
        <p:txBody>
          <a:bodyPr wrap="square" rtlCol="0">
            <a:spAutoFit/>
          </a:bodyPr>
          <a:lstStyle/>
          <a:p>
            <a:r>
              <a:rPr lang="en-US" dirty="0" smtClean="0"/>
              <a:t>scagnetto@units.it</a:t>
            </a:r>
            <a:endParaRPr lang="en-US" dirty="0"/>
          </a:p>
        </p:txBody>
      </p:sp>
      <p:sp>
        <p:nvSpPr>
          <p:cNvPr id="8" name="TextBox 7"/>
          <p:cNvSpPr txBox="1"/>
          <p:nvPr/>
        </p:nvSpPr>
        <p:spPr>
          <a:xfrm>
            <a:off x="1368760" y="1584581"/>
            <a:ext cx="2322918" cy="3785652"/>
          </a:xfrm>
          <a:prstGeom prst="rect">
            <a:avLst/>
          </a:prstGeom>
          <a:noFill/>
        </p:spPr>
        <p:txBody>
          <a:bodyPr wrap="square" rtlCol="0">
            <a:spAutoFit/>
          </a:bodyPr>
          <a:lstStyle/>
          <a:p>
            <a:r>
              <a:rPr lang="en-US" sz="4000" dirty="0" smtClean="0"/>
              <a:t>Beginning</a:t>
            </a:r>
          </a:p>
          <a:p>
            <a:endParaRPr lang="en-US" sz="4000" dirty="0"/>
          </a:p>
          <a:p>
            <a:r>
              <a:rPr lang="en-US" sz="4000" dirty="0" smtClean="0"/>
              <a:t>Main Body</a:t>
            </a:r>
          </a:p>
          <a:p>
            <a:endParaRPr lang="en-US" sz="4000" dirty="0"/>
          </a:p>
          <a:p>
            <a:r>
              <a:rPr lang="en-US" sz="4000" dirty="0" smtClean="0"/>
              <a:t>End</a:t>
            </a:r>
            <a:endParaRPr lang="en-US" sz="4000" dirty="0"/>
          </a:p>
        </p:txBody>
      </p:sp>
    </p:spTree>
    <p:extLst>
      <p:ext uri="{BB962C8B-B14F-4D97-AF65-F5344CB8AC3E}">
        <p14:creationId xmlns:p14="http://schemas.microsoft.com/office/powerpoint/2010/main" val="23080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3436" y="916127"/>
            <a:ext cx="7612607" cy="5016758"/>
          </a:xfrm>
          <a:prstGeom prst="rect">
            <a:avLst/>
          </a:prstGeom>
          <a:noFill/>
        </p:spPr>
        <p:txBody>
          <a:bodyPr wrap="square" rtlCol="0">
            <a:spAutoFit/>
          </a:bodyPr>
          <a:lstStyle/>
          <a:p>
            <a:r>
              <a:rPr lang="it-IT" sz="4000" dirty="0" smtClean="0"/>
              <a:t>Perché </a:t>
            </a:r>
            <a:r>
              <a:rPr lang="it-IT" sz="4000" dirty="0"/>
              <a:t>avete intrapreso la ricerca? </a:t>
            </a:r>
          </a:p>
          <a:p>
            <a:endParaRPr lang="it-IT" sz="4000" dirty="0" smtClean="0"/>
          </a:p>
          <a:p>
            <a:r>
              <a:rPr lang="it-IT" sz="4000" dirty="0" smtClean="0"/>
              <a:t>Cosa </a:t>
            </a:r>
            <a:r>
              <a:rPr lang="it-IT" sz="4000" dirty="0"/>
              <a:t>avete studiato? </a:t>
            </a:r>
            <a:endParaRPr lang="it-IT" sz="4000" dirty="0" smtClean="0"/>
          </a:p>
          <a:p>
            <a:r>
              <a:rPr lang="it-IT" sz="4000" dirty="0" smtClean="0"/>
              <a:t>Con </a:t>
            </a:r>
            <a:r>
              <a:rPr lang="it-IT" sz="4000" dirty="0"/>
              <a:t>quali metodi? </a:t>
            </a:r>
            <a:endParaRPr lang="it-IT" sz="4000" dirty="0" smtClean="0"/>
          </a:p>
          <a:p>
            <a:endParaRPr lang="it-IT" sz="4000" dirty="0" smtClean="0"/>
          </a:p>
          <a:p>
            <a:r>
              <a:rPr lang="it-IT" sz="4000" dirty="0" smtClean="0"/>
              <a:t>Quali </a:t>
            </a:r>
            <a:r>
              <a:rPr lang="it-IT" sz="4000" dirty="0"/>
              <a:t>risultati avete ottenuto? </a:t>
            </a:r>
          </a:p>
          <a:p>
            <a:endParaRPr lang="it-IT" sz="4000" dirty="0" smtClean="0"/>
          </a:p>
          <a:p>
            <a:r>
              <a:rPr lang="it-IT" sz="4000" dirty="0" smtClean="0"/>
              <a:t>Come </a:t>
            </a:r>
            <a:r>
              <a:rPr lang="it-IT" sz="4000" dirty="0"/>
              <a:t>li interpretate?</a:t>
            </a:r>
            <a:endParaRPr lang="en-US" sz="4000" dirty="0"/>
          </a:p>
        </p:txBody>
      </p:sp>
      <p:sp>
        <p:nvSpPr>
          <p:cNvPr id="3" name="TextBox 2"/>
          <p:cNvSpPr txBox="1"/>
          <p:nvPr/>
        </p:nvSpPr>
        <p:spPr>
          <a:xfrm>
            <a:off x="10124662" y="6338325"/>
            <a:ext cx="1959428" cy="369332"/>
          </a:xfrm>
          <a:prstGeom prst="rect">
            <a:avLst/>
          </a:prstGeom>
          <a:noFill/>
        </p:spPr>
        <p:txBody>
          <a:bodyPr wrap="square" rtlCol="0">
            <a:spAutoFit/>
          </a:bodyPr>
          <a:lstStyle/>
          <a:p>
            <a:r>
              <a:rPr lang="en-US" dirty="0" smtClean="0"/>
              <a:t>scagnetto@units.it</a:t>
            </a:r>
            <a:endParaRPr lang="en-US" dirty="0"/>
          </a:p>
        </p:txBody>
      </p:sp>
    </p:spTree>
    <p:extLst>
      <p:ext uri="{BB962C8B-B14F-4D97-AF65-F5344CB8AC3E}">
        <p14:creationId xmlns:p14="http://schemas.microsoft.com/office/powerpoint/2010/main" val="26233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9560" y="819013"/>
            <a:ext cx="9172833" cy="4832092"/>
          </a:xfrm>
          <a:prstGeom prst="rect">
            <a:avLst/>
          </a:prstGeom>
        </p:spPr>
        <p:txBody>
          <a:bodyPr wrap="square">
            <a:spAutoFit/>
          </a:bodyPr>
          <a:lstStyle/>
          <a:p>
            <a:r>
              <a:rPr lang="en-GB" sz="2200" dirty="0"/>
              <a:t>Use the introduction to show that you are knowledgeable about your field of study and existing research. </a:t>
            </a:r>
            <a:endParaRPr lang="en-GB" sz="2200" dirty="0" smtClean="0"/>
          </a:p>
          <a:p>
            <a:endParaRPr lang="en-GB" sz="2200" dirty="0"/>
          </a:p>
          <a:p>
            <a:r>
              <a:rPr lang="en-GB" sz="2200" dirty="0" smtClean="0"/>
              <a:t>Your </a:t>
            </a:r>
            <a:r>
              <a:rPr lang="en-GB" sz="2200" dirty="0"/>
              <a:t>introduction should contain:</a:t>
            </a:r>
          </a:p>
          <a:p>
            <a:endParaRPr lang="en-GB" sz="2200" dirty="0"/>
          </a:p>
          <a:p>
            <a:pPr marL="400050" indent="-400050">
              <a:buFont typeface="+mj-lt"/>
              <a:buAutoNum type="romanUcPeriod"/>
            </a:pPr>
            <a:r>
              <a:rPr lang="en-GB" sz="2200" dirty="0"/>
              <a:t>A summary of existing research on the subject </a:t>
            </a:r>
          </a:p>
          <a:p>
            <a:pPr marL="400050" indent="-400050">
              <a:buFont typeface="+mj-lt"/>
              <a:buAutoNum type="romanUcPeriod"/>
            </a:pPr>
            <a:r>
              <a:rPr lang="en-GB" sz="2200" dirty="0"/>
              <a:t>Your thesis statement, hypothesis or research question</a:t>
            </a:r>
          </a:p>
          <a:p>
            <a:pPr marL="400050" indent="-400050">
              <a:buFont typeface="+mj-lt"/>
              <a:buAutoNum type="romanUcPeriod"/>
            </a:pPr>
            <a:r>
              <a:rPr lang="en-GB" sz="2200" dirty="0"/>
              <a:t>Theory (if relevant</a:t>
            </a:r>
            <a:r>
              <a:rPr lang="en-GB" sz="2200" dirty="0" smtClean="0"/>
              <a:t>)</a:t>
            </a:r>
          </a:p>
          <a:p>
            <a:pPr marL="400050" indent="-400050">
              <a:buFont typeface="+mj-lt"/>
              <a:buAutoNum type="romanUcPeriod"/>
            </a:pPr>
            <a:r>
              <a:rPr lang="en-GB" sz="2200" dirty="0" smtClean="0"/>
              <a:t>An </a:t>
            </a:r>
            <a:r>
              <a:rPr lang="en-GB" sz="2200" dirty="0"/>
              <a:t>introduction to the field, the current situation or to prevailing practice</a:t>
            </a:r>
          </a:p>
          <a:p>
            <a:endParaRPr lang="en-GB" sz="2200" dirty="0" smtClean="0"/>
          </a:p>
          <a:p>
            <a:endParaRPr lang="en-GB" sz="2200" dirty="0"/>
          </a:p>
          <a:p>
            <a:r>
              <a:rPr lang="en-GB" sz="2200" dirty="0" smtClean="0"/>
              <a:t>The </a:t>
            </a:r>
            <a:r>
              <a:rPr lang="en-GB" sz="2200" dirty="0"/>
              <a:t>introduction should explain what we know, and what we are uncertain about. It should explain and summarise, but it should also ask questions, clarify, compare etc. Everything you write here must relate to your research question.</a:t>
            </a:r>
            <a:endParaRPr lang="en-US" sz="2200" dirty="0"/>
          </a:p>
        </p:txBody>
      </p:sp>
      <p:sp>
        <p:nvSpPr>
          <p:cNvPr id="3" name="TextBox 2"/>
          <p:cNvSpPr txBox="1"/>
          <p:nvPr/>
        </p:nvSpPr>
        <p:spPr>
          <a:xfrm>
            <a:off x="10124662" y="6338325"/>
            <a:ext cx="1959428" cy="369332"/>
          </a:xfrm>
          <a:prstGeom prst="rect">
            <a:avLst/>
          </a:prstGeom>
          <a:noFill/>
        </p:spPr>
        <p:txBody>
          <a:bodyPr wrap="square" rtlCol="0">
            <a:spAutoFit/>
          </a:bodyPr>
          <a:lstStyle/>
          <a:p>
            <a:r>
              <a:rPr lang="en-US" dirty="0" smtClean="0"/>
              <a:t>scagnetto@units.it</a:t>
            </a:r>
            <a:endParaRPr lang="en-US" dirty="0"/>
          </a:p>
        </p:txBody>
      </p:sp>
      <p:sp>
        <p:nvSpPr>
          <p:cNvPr id="4" name="Rectangle 3"/>
          <p:cNvSpPr/>
          <p:nvPr/>
        </p:nvSpPr>
        <p:spPr>
          <a:xfrm>
            <a:off x="1459560" y="6040343"/>
            <a:ext cx="2019464" cy="369332"/>
          </a:xfrm>
          <a:prstGeom prst="rect">
            <a:avLst/>
          </a:prstGeom>
        </p:spPr>
        <p:txBody>
          <a:bodyPr wrap="none">
            <a:spAutoFit/>
          </a:bodyPr>
          <a:lstStyle/>
          <a:p>
            <a:r>
              <a:rPr lang="en-US" dirty="0"/>
              <a:t>(«</a:t>
            </a:r>
            <a:r>
              <a:rPr lang="en-US" dirty="0" err="1"/>
              <a:t>Søk</a:t>
            </a:r>
            <a:r>
              <a:rPr lang="en-US" dirty="0"/>
              <a:t> &amp; </a:t>
            </a:r>
            <a:r>
              <a:rPr lang="en-US" dirty="0" err="1"/>
              <a:t>Skriv</a:t>
            </a:r>
            <a:r>
              <a:rPr lang="en-US" dirty="0"/>
              <a:t>», </a:t>
            </a:r>
            <a:r>
              <a:rPr lang="en-US" dirty="0" err="1"/>
              <a:t>s.d.</a:t>
            </a:r>
            <a:r>
              <a:rPr lang="en-US" dirty="0"/>
              <a:t>)</a:t>
            </a:r>
          </a:p>
        </p:txBody>
      </p:sp>
      <p:sp>
        <p:nvSpPr>
          <p:cNvPr id="6" name="TextBox 5"/>
          <p:cNvSpPr txBox="1"/>
          <p:nvPr/>
        </p:nvSpPr>
        <p:spPr>
          <a:xfrm>
            <a:off x="3479024" y="0"/>
            <a:ext cx="4429300" cy="646331"/>
          </a:xfrm>
          <a:prstGeom prst="rect">
            <a:avLst/>
          </a:prstGeom>
          <a:noFill/>
        </p:spPr>
        <p:txBody>
          <a:bodyPr wrap="square" rtlCol="0">
            <a:spAutoFit/>
          </a:bodyPr>
          <a:lstStyle/>
          <a:p>
            <a:r>
              <a:rPr lang="it-IT" sz="3600" dirty="0" smtClean="0"/>
              <a:t>Introduction</a:t>
            </a:r>
            <a:r>
              <a:rPr lang="it-IT" sz="2800" dirty="0" smtClean="0"/>
              <a:t> </a:t>
            </a:r>
            <a:r>
              <a:rPr lang="it-IT" sz="2000" dirty="0" smtClean="0"/>
              <a:t>(why did you start)</a:t>
            </a:r>
            <a:endParaRPr lang="en-US" sz="2000" dirty="0"/>
          </a:p>
        </p:txBody>
      </p:sp>
    </p:spTree>
    <p:extLst>
      <p:ext uri="{BB962C8B-B14F-4D97-AF65-F5344CB8AC3E}">
        <p14:creationId xmlns:p14="http://schemas.microsoft.com/office/powerpoint/2010/main" val="3681683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124662" y="6338325"/>
            <a:ext cx="1959428" cy="369332"/>
          </a:xfrm>
          <a:prstGeom prst="rect">
            <a:avLst/>
          </a:prstGeom>
          <a:noFill/>
        </p:spPr>
        <p:txBody>
          <a:bodyPr wrap="square" rtlCol="0">
            <a:spAutoFit/>
          </a:bodyPr>
          <a:lstStyle/>
          <a:p>
            <a:r>
              <a:rPr lang="en-US" dirty="0" smtClean="0"/>
              <a:t>scagnetto@units.it</a:t>
            </a:r>
            <a:endParaRPr lang="en-US" dirty="0"/>
          </a:p>
        </p:txBody>
      </p:sp>
      <p:sp>
        <p:nvSpPr>
          <p:cNvPr id="4" name="TextBox 3"/>
          <p:cNvSpPr txBox="1"/>
          <p:nvPr/>
        </p:nvSpPr>
        <p:spPr>
          <a:xfrm>
            <a:off x="1322172" y="1291280"/>
            <a:ext cx="10070757" cy="3539430"/>
          </a:xfrm>
          <a:prstGeom prst="rect">
            <a:avLst/>
          </a:prstGeom>
          <a:noFill/>
        </p:spPr>
        <p:txBody>
          <a:bodyPr wrap="square" rtlCol="0">
            <a:spAutoFit/>
          </a:bodyPr>
          <a:lstStyle/>
          <a:p>
            <a:r>
              <a:rPr lang="en-US" sz="3200" dirty="0" smtClean="0"/>
              <a:t>Come ho </a:t>
            </a:r>
            <a:r>
              <a:rPr lang="en-US" sz="3200" dirty="0" err="1" smtClean="0"/>
              <a:t>costruito</a:t>
            </a:r>
            <a:r>
              <a:rPr lang="en-US" sz="3200" dirty="0" smtClean="0"/>
              <a:t> lo studio ?</a:t>
            </a:r>
          </a:p>
          <a:p>
            <a:endParaRPr lang="en-US" sz="3200" dirty="0" smtClean="0"/>
          </a:p>
          <a:p>
            <a:r>
              <a:rPr lang="en-US" sz="3200" dirty="0" smtClean="0"/>
              <a:t>Come ho </a:t>
            </a:r>
            <a:r>
              <a:rPr lang="en-US" sz="3200" dirty="0" err="1" smtClean="0"/>
              <a:t>raccolto</a:t>
            </a:r>
            <a:r>
              <a:rPr lang="en-US" sz="3200" dirty="0" smtClean="0"/>
              <a:t> </a:t>
            </a:r>
            <a:r>
              <a:rPr lang="en-US" sz="3200" dirty="0" err="1" smtClean="0"/>
              <a:t>i</a:t>
            </a:r>
            <a:r>
              <a:rPr lang="en-US" sz="3200" dirty="0" smtClean="0"/>
              <a:t> </a:t>
            </a:r>
            <a:r>
              <a:rPr lang="en-US" sz="3200" dirty="0" err="1" smtClean="0"/>
              <a:t>campioni</a:t>
            </a:r>
            <a:r>
              <a:rPr lang="en-US" sz="3200" dirty="0" smtClean="0"/>
              <a:t> ?</a:t>
            </a:r>
          </a:p>
          <a:p>
            <a:endParaRPr lang="en-US" sz="3200" dirty="0" smtClean="0"/>
          </a:p>
          <a:p>
            <a:r>
              <a:rPr lang="en-US" sz="3200" dirty="0" smtClean="0"/>
              <a:t>Come </a:t>
            </a:r>
            <a:r>
              <a:rPr lang="it-IT" sz="3200" dirty="0" smtClean="0"/>
              <a:t>è stato valutato l’effetto ?</a:t>
            </a:r>
          </a:p>
          <a:p>
            <a:r>
              <a:rPr lang="en-US" sz="3200" dirty="0" smtClean="0"/>
              <a:t> </a:t>
            </a:r>
          </a:p>
          <a:p>
            <a:r>
              <a:rPr lang="en-US" sz="3200" dirty="0" err="1" smtClean="0"/>
              <a:t>Quali</a:t>
            </a:r>
            <a:r>
              <a:rPr lang="en-US" sz="3200" dirty="0" smtClean="0"/>
              <a:t> software </a:t>
            </a:r>
            <a:r>
              <a:rPr lang="en-US" sz="3200" dirty="0" err="1" smtClean="0"/>
              <a:t>statistici</a:t>
            </a:r>
            <a:r>
              <a:rPr lang="en-US" sz="3200" dirty="0" smtClean="0"/>
              <a:t> ho </a:t>
            </a:r>
            <a:r>
              <a:rPr lang="en-US" sz="3200" dirty="0" err="1" smtClean="0"/>
              <a:t>usato</a:t>
            </a:r>
            <a:r>
              <a:rPr lang="en-US" sz="3200" dirty="0" smtClean="0"/>
              <a:t> per le </a:t>
            </a:r>
            <a:r>
              <a:rPr lang="en-US" sz="3200" dirty="0" err="1" smtClean="0"/>
              <a:t>analisi</a:t>
            </a:r>
            <a:r>
              <a:rPr lang="en-US" sz="3200" dirty="0" smtClean="0"/>
              <a:t> ? </a:t>
            </a:r>
            <a:endParaRPr lang="en-US" sz="3200" dirty="0"/>
          </a:p>
        </p:txBody>
      </p:sp>
      <p:sp>
        <p:nvSpPr>
          <p:cNvPr id="5" name="TextBox 4"/>
          <p:cNvSpPr txBox="1"/>
          <p:nvPr/>
        </p:nvSpPr>
        <p:spPr>
          <a:xfrm>
            <a:off x="3466667" y="185352"/>
            <a:ext cx="4429300" cy="646331"/>
          </a:xfrm>
          <a:prstGeom prst="rect">
            <a:avLst/>
          </a:prstGeom>
          <a:noFill/>
        </p:spPr>
        <p:txBody>
          <a:bodyPr wrap="square" rtlCol="0">
            <a:spAutoFit/>
          </a:bodyPr>
          <a:lstStyle/>
          <a:p>
            <a:r>
              <a:rPr lang="it-IT" sz="3600" dirty="0" smtClean="0"/>
              <a:t>Methods</a:t>
            </a:r>
            <a:r>
              <a:rPr lang="it-IT" sz="2800" dirty="0" smtClean="0"/>
              <a:t> </a:t>
            </a:r>
            <a:r>
              <a:rPr lang="it-IT" sz="2000" dirty="0" smtClean="0"/>
              <a:t>(what did you do)</a:t>
            </a:r>
            <a:endParaRPr lang="en-US" sz="2000" dirty="0"/>
          </a:p>
        </p:txBody>
      </p:sp>
    </p:spTree>
    <p:extLst>
      <p:ext uri="{BB962C8B-B14F-4D97-AF65-F5344CB8AC3E}">
        <p14:creationId xmlns:p14="http://schemas.microsoft.com/office/powerpoint/2010/main" val="2911483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124662" y="6338325"/>
            <a:ext cx="1959428" cy="369332"/>
          </a:xfrm>
          <a:prstGeom prst="rect">
            <a:avLst/>
          </a:prstGeom>
          <a:noFill/>
        </p:spPr>
        <p:txBody>
          <a:bodyPr wrap="square" rtlCol="0">
            <a:spAutoFit/>
          </a:bodyPr>
          <a:lstStyle/>
          <a:p>
            <a:r>
              <a:rPr lang="en-US" dirty="0" smtClean="0"/>
              <a:t>scagnetto@units.it</a:t>
            </a:r>
            <a:endParaRPr lang="en-US" dirty="0"/>
          </a:p>
        </p:txBody>
      </p:sp>
      <p:sp>
        <p:nvSpPr>
          <p:cNvPr id="4" name="TextBox 3"/>
          <p:cNvSpPr txBox="1"/>
          <p:nvPr/>
        </p:nvSpPr>
        <p:spPr>
          <a:xfrm>
            <a:off x="3466667" y="185352"/>
            <a:ext cx="4429300" cy="646331"/>
          </a:xfrm>
          <a:prstGeom prst="rect">
            <a:avLst/>
          </a:prstGeom>
          <a:noFill/>
        </p:spPr>
        <p:txBody>
          <a:bodyPr wrap="square" rtlCol="0">
            <a:spAutoFit/>
          </a:bodyPr>
          <a:lstStyle/>
          <a:p>
            <a:r>
              <a:rPr lang="it-IT" sz="3600" dirty="0" smtClean="0"/>
              <a:t>Results</a:t>
            </a:r>
            <a:r>
              <a:rPr lang="it-IT" sz="2800" dirty="0" smtClean="0"/>
              <a:t> </a:t>
            </a:r>
            <a:r>
              <a:rPr lang="it-IT" sz="2000" dirty="0" smtClean="0"/>
              <a:t>(what did you find)</a:t>
            </a:r>
            <a:endParaRPr lang="en-US" sz="2000" dirty="0"/>
          </a:p>
        </p:txBody>
      </p:sp>
      <p:sp>
        <p:nvSpPr>
          <p:cNvPr id="2" name="TextBox 1"/>
          <p:cNvSpPr txBox="1"/>
          <p:nvPr/>
        </p:nvSpPr>
        <p:spPr>
          <a:xfrm>
            <a:off x="1804086" y="1155357"/>
            <a:ext cx="4448433" cy="461665"/>
          </a:xfrm>
          <a:prstGeom prst="rect">
            <a:avLst/>
          </a:prstGeom>
          <a:noFill/>
        </p:spPr>
        <p:txBody>
          <a:bodyPr wrap="square" rtlCol="0">
            <a:spAutoFit/>
          </a:bodyPr>
          <a:lstStyle/>
          <a:p>
            <a:r>
              <a:rPr lang="it-IT" sz="2400" dirty="0" smtClean="0"/>
              <a:t>Tabelle tabelle e ancora tabelle</a:t>
            </a:r>
            <a:endParaRPr lang="en-US" sz="2400" dirty="0"/>
          </a:p>
        </p:txBody>
      </p:sp>
      <p:sp>
        <p:nvSpPr>
          <p:cNvPr id="5" name="TextBox 4"/>
          <p:cNvSpPr txBox="1"/>
          <p:nvPr/>
        </p:nvSpPr>
        <p:spPr>
          <a:xfrm>
            <a:off x="1804086" y="1810265"/>
            <a:ext cx="5925065" cy="923330"/>
          </a:xfrm>
          <a:prstGeom prst="rect">
            <a:avLst/>
          </a:prstGeom>
          <a:noFill/>
        </p:spPr>
        <p:txBody>
          <a:bodyPr wrap="square" rtlCol="0">
            <a:spAutoFit/>
          </a:bodyPr>
          <a:lstStyle/>
          <a:p>
            <a:r>
              <a:rPr lang="it-IT" dirty="0" smtClean="0"/>
              <a:t>Descrivete i risultati rimanendo il più distaccati possibili.</a:t>
            </a:r>
          </a:p>
          <a:p>
            <a:r>
              <a:rPr lang="it-IT" dirty="0" smtClean="0"/>
              <a:t>Potete commentare i risultati, ma devono essere commenti descrittivi non commenti analitici.</a:t>
            </a:r>
            <a:endParaRPr lang="en-US" dirty="0"/>
          </a:p>
        </p:txBody>
      </p:sp>
      <p:sp>
        <p:nvSpPr>
          <p:cNvPr id="6" name="TextBox 5"/>
          <p:cNvSpPr txBox="1"/>
          <p:nvPr/>
        </p:nvSpPr>
        <p:spPr>
          <a:xfrm>
            <a:off x="1831889" y="3274541"/>
            <a:ext cx="8841259" cy="369332"/>
          </a:xfrm>
          <a:prstGeom prst="rect">
            <a:avLst/>
          </a:prstGeom>
          <a:noFill/>
        </p:spPr>
        <p:txBody>
          <a:bodyPr wrap="square" rtlCol="0">
            <a:spAutoFit/>
          </a:bodyPr>
          <a:lstStyle/>
          <a:p>
            <a:r>
              <a:rPr lang="it-IT" dirty="0" smtClean="0"/>
              <a:t>In uno studio sulle proprietà di fattore protettivo dello Xylitolo contro le carie.</a:t>
            </a:r>
            <a:endParaRPr lang="en-US" dirty="0"/>
          </a:p>
        </p:txBody>
      </p:sp>
      <p:sp>
        <p:nvSpPr>
          <p:cNvPr id="7" name="TextBox 6"/>
          <p:cNvSpPr txBox="1"/>
          <p:nvPr/>
        </p:nvSpPr>
        <p:spPr>
          <a:xfrm>
            <a:off x="3861487" y="3949526"/>
            <a:ext cx="7352270" cy="1200329"/>
          </a:xfrm>
          <a:prstGeom prst="rect">
            <a:avLst/>
          </a:prstGeom>
          <a:noFill/>
        </p:spPr>
        <p:txBody>
          <a:bodyPr wrap="square" rtlCol="0">
            <a:spAutoFit/>
          </a:bodyPr>
          <a:lstStyle/>
          <a:p>
            <a:r>
              <a:rPr lang="it-IT" dirty="0" smtClean="0">
                <a:solidFill>
                  <a:schemeClr val="accent6"/>
                </a:solidFill>
              </a:rPr>
              <a:t>Questo è un commento descrittivo:</a:t>
            </a:r>
          </a:p>
          <a:p>
            <a:endParaRPr lang="it-IT" dirty="0">
              <a:solidFill>
                <a:schemeClr val="accent6"/>
              </a:solidFill>
            </a:endParaRPr>
          </a:p>
          <a:p>
            <a:r>
              <a:rPr lang="it-IT" dirty="0" smtClean="0">
                <a:solidFill>
                  <a:schemeClr val="accent6"/>
                </a:solidFill>
              </a:rPr>
              <a:t>Abbiamo trovato che l’80% dei partecipanti allo studio si pulisce i denti con il filo interdentale.</a:t>
            </a:r>
            <a:endParaRPr lang="en-US" dirty="0">
              <a:solidFill>
                <a:schemeClr val="accent6"/>
              </a:solidFill>
            </a:endParaRPr>
          </a:p>
        </p:txBody>
      </p:sp>
      <p:sp>
        <p:nvSpPr>
          <p:cNvPr id="8" name="TextBox 7"/>
          <p:cNvSpPr txBox="1"/>
          <p:nvPr/>
        </p:nvSpPr>
        <p:spPr>
          <a:xfrm>
            <a:off x="1890583" y="5275307"/>
            <a:ext cx="8050428" cy="1200329"/>
          </a:xfrm>
          <a:prstGeom prst="rect">
            <a:avLst/>
          </a:prstGeom>
          <a:noFill/>
        </p:spPr>
        <p:txBody>
          <a:bodyPr wrap="square" rtlCol="0">
            <a:spAutoFit/>
          </a:bodyPr>
          <a:lstStyle/>
          <a:p>
            <a:r>
              <a:rPr lang="it-IT" dirty="0" smtClean="0">
                <a:solidFill>
                  <a:srgbClr val="FF0000"/>
                </a:solidFill>
              </a:rPr>
              <a:t>Questo è un commento analitico:</a:t>
            </a:r>
          </a:p>
          <a:p>
            <a:endParaRPr lang="it-IT" dirty="0">
              <a:solidFill>
                <a:srgbClr val="FF0000"/>
              </a:solidFill>
            </a:endParaRPr>
          </a:p>
          <a:p>
            <a:r>
              <a:rPr lang="it-IT" dirty="0" smtClean="0">
                <a:solidFill>
                  <a:srgbClr val="FF0000"/>
                </a:solidFill>
              </a:rPr>
              <a:t>Coloro che usano le gomme allo Xylitolo hanno un fattore di placca inferiore rispetto a chi non lo usa del 20%. </a:t>
            </a:r>
            <a:endParaRPr lang="en-US" dirty="0">
              <a:solidFill>
                <a:srgbClr val="FF0000"/>
              </a:solidFill>
            </a:endParaRPr>
          </a:p>
        </p:txBody>
      </p:sp>
    </p:spTree>
    <p:extLst>
      <p:ext uri="{BB962C8B-B14F-4D97-AF65-F5344CB8AC3E}">
        <p14:creationId xmlns:p14="http://schemas.microsoft.com/office/powerpoint/2010/main" val="126058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124662" y="6338325"/>
            <a:ext cx="1959428" cy="369332"/>
          </a:xfrm>
          <a:prstGeom prst="rect">
            <a:avLst/>
          </a:prstGeom>
          <a:noFill/>
        </p:spPr>
        <p:txBody>
          <a:bodyPr wrap="square" rtlCol="0">
            <a:spAutoFit/>
          </a:bodyPr>
          <a:lstStyle/>
          <a:p>
            <a:r>
              <a:rPr lang="en-US" dirty="0" smtClean="0"/>
              <a:t>scagnetto@units.it</a:t>
            </a:r>
            <a:endParaRPr lang="en-US" dirty="0"/>
          </a:p>
        </p:txBody>
      </p:sp>
      <p:sp>
        <p:nvSpPr>
          <p:cNvPr id="4" name="TextBox 3"/>
          <p:cNvSpPr txBox="1"/>
          <p:nvPr/>
        </p:nvSpPr>
        <p:spPr>
          <a:xfrm>
            <a:off x="3466667" y="185352"/>
            <a:ext cx="4429300" cy="646331"/>
          </a:xfrm>
          <a:prstGeom prst="rect">
            <a:avLst/>
          </a:prstGeom>
          <a:noFill/>
        </p:spPr>
        <p:txBody>
          <a:bodyPr wrap="square" rtlCol="0">
            <a:spAutoFit/>
          </a:bodyPr>
          <a:lstStyle/>
          <a:p>
            <a:r>
              <a:rPr lang="it-IT" sz="3600" dirty="0" smtClean="0"/>
              <a:t>Discussion</a:t>
            </a:r>
            <a:r>
              <a:rPr lang="it-IT" sz="2800" dirty="0" smtClean="0"/>
              <a:t> </a:t>
            </a:r>
            <a:r>
              <a:rPr lang="it-IT" sz="2000" dirty="0" smtClean="0"/>
              <a:t>(what does it mean)</a:t>
            </a:r>
            <a:endParaRPr lang="en-US" sz="2000" dirty="0"/>
          </a:p>
        </p:txBody>
      </p:sp>
      <p:sp>
        <p:nvSpPr>
          <p:cNvPr id="2" name="TextBox 1"/>
          <p:cNvSpPr txBox="1"/>
          <p:nvPr/>
        </p:nvSpPr>
        <p:spPr>
          <a:xfrm>
            <a:off x="1977081" y="1501346"/>
            <a:ext cx="8576194" cy="3139321"/>
          </a:xfrm>
          <a:prstGeom prst="rect">
            <a:avLst/>
          </a:prstGeom>
          <a:noFill/>
        </p:spPr>
        <p:txBody>
          <a:bodyPr wrap="none" rtlCol="0">
            <a:spAutoFit/>
          </a:bodyPr>
          <a:lstStyle/>
          <a:p>
            <a:r>
              <a:rPr lang="it-IT" dirty="0" smtClean="0"/>
              <a:t>Cosa i dati ci hanno portato a concludere nei confronti della tesi dalla quale siamo partiti ?</a:t>
            </a:r>
          </a:p>
          <a:p>
            <a:endParaRPr lang="it-IT" dirty="0"/>
          </a:p>
          <a:p>
            <a:r>
              <a:rPr lang="it-IT" dirty="0" smtClean="0"/>
              <a:t>Discutere i dati sia che avvalorini la tesi sia che la refutino.</a:t>
            </a:r>
          </a:p>
          <a:p>
            <a:endParaRPr lang="it-IT" dirty="0"/>
          </a:p>
          <a:p>
            <a:r>
              <a:rPr lang="it-IT" dirty="0" smtClean="0"/>
              <a:t>Discutere anche, se ci sono, le evidenze minori.</a:t>
            </a:r>
          </a:p>
          <a:p>
            <a:endParaRPr lang="it-IT" dirty="0"/>
          </a:p>
          <a:p>
            <a:r>
              <a:rPr lang="it-IT" dirty="0" smtClean="0"/>
              <a:t>Forza e debolezze dello studio condotto</a:t>
            </a:r>
          </a:p>
          <a:p>
            <a:endParaRPr lang="it-IT" dirty="0"/>
          </a:p>
          <a:p>
            <a:r>
              <a:rPr lang="it-IT" dirty="0" smtClean="0"/>
              <a:t>Implicazioni delle conclusioni</a:t>
            </a:r>
          </a:p>
          <a:p>
            <a:endParaRPr lang="it-IT" dirty="0"/>
          </a:p>
          <a:p>
            <a:r>
              <a:rPr lang="it-IT" dirty="0" smtClean="0"/>
              <a:t>Domande rimaste aperte e futuri sviluppi dello studio</a:t>
            </a:r>
            <a:endParaRPr lang="en-US" dirty="0"/>
          </a:p>
        </p:txBody>
      </p:sp>
    </p:spTree>
    <p:extLst>
      <p:ext uri="{BB962C8B-B14F-4D97-AF65-F5344CB8AC3E}">
        <p14:creationId xmlns:p14="http://schemas.microsoft.com/office/powerpoint/2010/main" val="1805936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0033" y="2109238"/>
            <a:ext cx="10548730" cy="1477328"/>
          </a:xfrm>
          <a:prstGeom prst="rect">
            <a:avLst/>
          </a:prstGeom>
        </p:spPr>
        <p:txBody>
          <a:bodyPr wrap="square">
            <a:spAutoFit/>
          </a:bodyPr>
          <a:lstStyle/>
          <a:p>
            <a:pPr marL="400050" indent="-400050">
              <a:buFont typeface="+mj-lt"/>
              <a:buAutoNum type="romanUcPeriod"/>
            </a:pPr>
            <a:r>
              <a:rPr lang="en-US" dirty="0" err="1"/>
              <a:t>Akademiskt</a:t>
            </a:r>
            <a:r>
              <a:rPr lang="en-US" dirty="0"/>
              <a:t> </a:t>
            </a:r>
            <a:r>
              <a:rPr lang="en-US" dirty="0" err="1"/>
              <a:t>skrivande</a:t>
            </a:r>
            <a:r>
              <a:rPr lang="en-US" dirty="0"/>
              <a:t>/Academic Writing. (</a:t>
            </a:r>
            <a:r>
              <a:rPr lang="en-US" dirty="0" err="1"/>
              <a:t>s.d.</a:t>
            </a:r>
            <a:r>
              <a:rPr lang="en-US" dirty="0"/>
              <a:t>). </a:t>
            </a:r>
            <a:r>
              <a:rPr lang="en-US" i="1" dirty="0" err="1"/>
              <a:t>IMRaD</a:t>
            </a:r>
            <a:r>
              <a:rPr lang="en-US" dirty="0"/>
              <a:t>. </a:t>
            </a:r>
            <a:r>
              <a:rPr lang="en-US" dirty="0" smtClean="0">
                <a:hlinkClick r:id="rId2"/>
              </a:rPr>
              <a:t>https</a:t>
            </a:r>
            <a:r>
              <a:rPr lang="en-US" dirty="0">
                <a:hlinkClick r:id="rId2"/>
              </a:rPr>
              <a:t>://www.youtube.com/watch?v=aO6ipI-d2fw</a:t>
            </a:r>
            <a:endParaRPr lang="en-US" dirty="0"/>
          </a:p>
          <a:p>
            <a:pPr marL="400050" indent="-400050">
              <a:buFont typeface="+mj-lt"/>
              <a:buAutoNum type="romanUcPeriod"/>
            </a:pPr>
            <a:r>
              <a:rPr lang="en-US" dirty="0"/>
              <a:t>imrd-pdf.pdf. (</a:t>
            </a:r>
            <a:r>
              <a:rPr lang="en-US" dirty="0" err="1"/>
              <a:t>s.d.</a:t>
            </a:r>
            <a:r>
              <a:rPr lang="en-US" dirty="0"/>
              <a:t>). </a:t>
            </a:r>
            <a:r>
              <a:rPr lang="en-US" dirty="0" smtClean="0">
                <a:hlinkClick r:id="rId3"/>
              </a:rPr>
              <a:t>https</a:t>
            </a:r>
            <a:r>
              <a:rPr lang="en-US" dirty="0">
                <a:hlinkClick r:id="rId3"/>
              </a:rPr>
              <a:t>://www.cmu.edu/gcc/handouts/imrd-pdf</a:t>
            </a:r>
            <a:endParaRPr lang="en-US" dirty="0"/>
          </a:p>
          <a:p>
            <a:pPr marL="400050" indent="-400050">
              <a:buFont typeface="+mj-lt"/>
              <a:buAutoNum type="romanUcPeriod"/>
            </a:pPr>
            <a:r>
              <a:rPr lang="en-US" dirty="0" err="1"/>
              <a:t>Søk</a:t>
            </a:r>
            <a:r>
              <a:rPr lang="en-US" dirty="0"/>
              <a:t> &amp; </a:t>
            </a:r>
            <a:r>
              <a:rPr lang="en-US" dirty="0" err="1"/>
              <a:t>Skriv</a:t>
            </a:r>
            <a:r>
              <a:rPr lang="en-US" dirty="0"/>
              <a:t>. (</a:t>
            </a:r>
            <a:r>
              <a:rPr lang="en-US" dirty="0" err="1"/>
              <a:t>s.d.</a:t>
            </a:r>
            <a:r>
              <a:rPr lang="en-US" dirty="0"/>
              <a:t>). </a:t>
            </a:r>
            <a:r>
              <a:rPr lang="en-US" dirty="0" smtClean="0">
                <a:hlinkClick r:id="rId4"/>
              </a:rPr>
              <a:t>https</a:t>
            </a:r>
            <a:r>
              <a:rPr lang="en-US" dirty="0">
                <a:hlinkClick r:id="rId4"/>
              </a:rPr>
              <a:t>://sokogskriv.no/en/writing/structure-and-argumentation/the-imrad-format/</a:t>
            </a:r>
            <a:endParaRPr lang="en-US" dirty="0"/>
          </a:p>
          <a:p>
            <a:pPr marL="400050" indent="-400050">
              <a:buFont typeface="+mj-lt"/>
              <a:buAutoNum type="romanUcPeriod"/>
            </a:pPr>
            <a:r>
              <a:rPr lang="en-US" dirty="0" err="1"/>
              <a:t>Sollaci</a:t>
            </a:r>
            <a:r>
              <a:rPr lang="en-US" dirty="0"/>
              <a:t>, L. B., &amp; Pereira, M. G. (2004). The introduction, methods, results, and discussion (IMRAD) structure: a fifty-year survey. </a:t>
            </a:r>
            <a:r>
              <a:rPr lang="en-US" i="1" dirty="0"/>
              <a:t>Journal of the Medical Library Association</a:t>
            </a:r>
            <a:r>
              <a:rPr lang="en-US" dirty="0"/>
              <a:t>, </a:t>
            </a:r>
            <a:r>
              <a:rPr lang="en-US" i="1" dirty="0"/>
              <a:t>92</a:t>
            </a:r>
            <a:r>
              <a:rPr lang="en-US" dirty="0"/>
              <a:t>(3), 364–371.</a:t>
            </a:r>
            <a:endParaRPr lang="en-US" dirty="0">
              <a:effectLst/>
            </a:endParaRPr>
          </a:p>
        </p:txBody>
      </p:sp>
    </p:spTree>
    <p:extLst>
      <p:ext uri="{BB962C8B-B14F-4D97-AF65-F5344CB8AC3E}">
        <p14:creationId xmlns:p14="http://schemas.microsoft.com/office/powerpoint/2010/main" val="1423710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227</TotalTime>
  <Words>466</Words>
  <Application>Microsoft Office PowerPoint</Application>
  <PresentationFormat>Widescreen</PresentationFormat>
  <Paragraphs>90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Tw Cen MT</vt:lpstr>
      <vt:lpstr>Circuit</vt:lpstr>
      <vt:lpstr>Scrivere la tesi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Scrivere la tesi</dc:title>
  <dc:creator>Infetto Agts</dc:creator>
  <cp:lastModifiedBy>SCAGNETTO ARJUNA</cp:lastModifiedBy>
  <cp:revision>18</cp:revision>
  <dcterms:created xsi:type="dcterms:W3CDTF">2018-10-14T16:11:59Z</dcterms:created>
  <dcterms:modified xsi:type="dcterms:W3CDTF">2018-10-16T10:58:50Z</dcterms:modified>
</cp:coreProperties>
</file>