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69" r:id="rId6"/>
    <p:sldId id="263" r:id="rId7"/>
    <p:sldId id="258" r:id="rId8"/>
    <p:sldId id="264" r:id="rId9"/>
    <p:sldId id="265" r:id="rId10"/>
    <p:sldId id="268" r:id="rId11"/>
    <p:sldId id="267" r:id="rId12"/>
    <p:sldId id="266" r:id="rId13"/>
    <p:sldId id="2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varScale="1">
        <p:scale>
          <a:sx n="103" d="100"/>
          <a:sy n="103" d="100"/>
        </p:scale>
        <p:origin x="68" y="6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10/29/2018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10/29/2018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scribbr.it/citare-le-fonti/panoramica-stili-di-citazione" TargetMode="External"/><Relationship Id="rId2" Type="http://schemas.openxmlformats.org/officeDocument/2006/relationships/hyperlink" Target="https://www.scribbr.it/citare-le-fonti/panoramica-stili-di-citazione/"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scribbr.it/citare-le-fonti/panoramica-stili-di-citazione" TargetMode="External"/><Relationship Id="rId2" Type="http://schemas.openxmlformats.org/officeDocument/2006/relationships/hyperlink" Target="https://www.scribbr.it/citare-le-fonti/panoramica-stili-di-citazion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subjects.library.manchester.ac.uk/referencing/referencing-guide" TargetMode="External"/><Relationship Id="rId2" Type="http://schemas.openxmlformats.org/officeDocument/2006/relationships/hyperlink" Target="http://www.treccani.it/vocabolario/bibliografi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scribbr.it/citare-le-fonti/parafrasare-citare-e-riassumere-nella-tesi/"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 </a:t>
            </a:r>
            <a:r>
              <a:rPr lang="en-US" dirty="0" err="1" smtClean="0"/>
              <a:t>bibliografia</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51152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4480" y="2334276"/>
            <a:ext cx="7718444" cy="830997"/>
          </a:xfrm>
          <a:prstGeom prst="rect">
            <a:avLst/>
          </a:prstGeom>
          <a:noFill/>
        </p:spPr>
        <p:txBody>
          <a:bodyPr wrap="square" rtlCol="0">
            <a:spAutoFit/>
          </a:bodyPr>
          <a:lstStyle/>
          <a:p>
            <a:r>
              <a:rPr lang="it-IT" sz="2400" dirty="0" smtClean="0"/>
              <a:t>Prima di vedere effettivamente come si costruisce una bibliografia dobbiamo affrontare l’argomento degli stili.</a:t>
            </a:r>
            <a:endParaRPr lang="en-US" sz="2400" dirty="0"/>
          </a:p>
        </p:txBody>
      </p:sp>
    </p:spTree>
    <p:extLst>
      <p:ext uri="{BB962C8B-B14F-4D97-AF65-F5344CB8AC3E}">
        <p14:creationId xmlns:p14="http://schemas.microsoft.com/office/powerpoint/2010/main" val="1055496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78242" y="1236695"/>
            <a:ext cx="10692714" cy="2467258"/>
            <a:chOff x="990599" y="1032808"/>
            <a:chExt cx="10692714" cy="2467258"/>
          </a:xfrm>
        </p:grpSpPr>
        <p:sp>
          <p:nvSpPr>
            <p:cNvPr id="4" name="Rectangle 3"/>
            <p:cNvSpPr/>
            <p:nvPr/>
          </p:nvSpPr>
          <p:spPr>
            <a:xfrm>
              <a:off x="990599" y="1032808"/>
              <a:ext cx="10692714" cy="369332"/>
            </a:xfrm>
            <a:prstGeom prst="rect">
              <a:avLst/>
            </a:prstGeom>
          </p:spPr>
          <p:txBody>
            <a:bodyPr wrap="square">
              <a:spAutoFit/>
            </a:bodyPr>
            <a:lstStyle/>
            <a:p>
              <a:r>
                <a:rPr lang="en-GB" dirty="0"/>
                <a:t>J, von Neumann </a:t>
              </a:r>
              <a:r>
                <a:rPr lang="en-GB" dirty="0" smtClean="0"/>
                <a:t>2002 Theory </a:t>
              </a:r>
              <a:r>
                <a:rPr lang="en-GB" dirty="0"/>
                <a:t>of Self-Reproducing Automata. </a:t>
              </a:r>
              <a:r>
                <a:rPr lang="en-GB" dirty="0" err="1"/>
                <a:t>UMl</a:t>
              </a:r>
              <a:r>
                <a:rPr lang="en-GB" dirty="0"/>
                <a:t> Reprint University Illinois 1966 Ed. </a:t>
              </a:r>
              <a:endParaRPr lang="en-US" dirty="0"/>
            </a:p>
          </p:txBody>
        </p:sp>
        <p:sp>
          <p:nvSpPr>
            <p:cNvPr id="5" name="Rectangle 4"/>
            <p:cNvSpPr/>
            <p:nvPr/>
          </p:nvSpPr>
          <p:spPr>
            <a:xfrm>
              <a:off x="990599" y="1491873"/>
              <a:ext cx="10081054" cy="369332"/>
            </a:xfrm>
            <a:prstGeom prst="rect">
              <a:avLst/>
            </a:prstGeom>
          </p:spPr>
          <p:txBody>
            <a:bodyPr wrap="square">
              <a:spAutoFit/>
            </a:bodyPr>
            <a:lstStyle/>
            <a:p>
              <a:r>
                <a:rPr lang="en-GB" dirty="0"/>
                <a:t>J,  von N. (2002). Theory of self-reproducing automata. </a:t>
              </a:r>
              <a:r>
                <a:rPr lang="en-GB" dirty="0" err="1"/>
                <a:t>UMl</a:t>
              </a:r>
              <a:r>
                <a:rPr lang="en-GB" dirty="0"/>
                <a:t> Reprint University Illinois 1966 Ed. </a:t>
              </a:r>
              <a:endParaRPr lang="en-US" dirty="0"/>
            </a:p>
          </p:txBody>
        </p:sp>
        <p:sp>
          <p:nvSpPr>
            <p:cNvPr id="6" name="Rectangle 5"/>
            <p:cNvSpPr/>
            <p:nvPr/>
          </p:nvSpPr>
          <p:spPr>
            <a:xfrm>
              <a:off x="990599" y="2038160"/>
              <a:ext cx="10241692" cy="369332"/>
            </a:xfrm>
            <a:prstGeom prst="rect">
              <a:avLst/>
            </a:prstGeom>
          </p:spPr>
          <p:txBody>
            <a:bodyPr wrap="square">
              <a:spAutoFit/>
            </a:bodyPr>
            <a:lstStyle/>
            <a:p>
              <a:r>
                <a:rPr lang="en-US" dirty="0"/>
                <a:t>1. J  von N. Theory of self-reproducing automata [Internet]. </a:t>
              </a:r>
              <a:r>
                <a:rPr lang="en-US" dirty="0" err="1"/>
                <a:t>UMl</a:t>
              </a:r>
              <a:r>
                <a:rPr lang="en-US" dirty="0"/>
                <a:t> Reprint University Illinois 1966 Ed; </a:t>
              </a:r>
              <a:r>
                <a:rPr lang="en-US" dirty="0" smtClean="0"/>
                <a:t>2002. </a:t>
              </a:r>
              <a:endParaRPr lang="en-US" dirty="0"/>
            </a:p>
          </p:txBody>
        </p:sp>
        <p:sp>
          <p:nvSpPr>
            <p:cNvPr id="7" name="Rectangle 6"/>
            <p:cNvSpPr/>
            <p:nvPr/>
          </p:nvSpPr>
          <p:spPr>
            <a:xfrm>
              <a:off x="990599" y="2584447"/>
              <a:ext cx="9883347" cy="369332"/>
            </a:xfrm>
            <a:prstGeom prst="rect">
              <a:avLst/>
            </a:prstGeom>
          </p:spPr>
          <p:txBody>
            <a:bodyPr wrap="square">
              <a:spAutoFit/>
            </a:bodyPr>
            <a:lstStyle/>
            <a:p>
              <a:r>
                <a:rPr lang="en-GB" dirty="0"/>
                <a:t>[1</a:t>
              </a:r>
              <a:r>
                <a:rPr lang="en-GB" dirty="0" smtClean="0"/>
                <a:t>] J  </a:t>
              </a:r>
              <a:r>
                <a:rPr lang="en-GB" dirty="0"/>
                <a:t>von N. Theory of self-reproducing automata. </a:t>
              </a:r>
              <a:r>
                <a:rPr lang="en-GB" dirty="0" err="1"/>
                <a:t>UMl</a:t>
              </a:r>
              <a:r>
                <a:rPr lang="en-GB" dirty="0"/>
                <a:t> Reprint University Illinois 1966 Ed; 2002.</a:t>
              </a:r>
              <a:endParaRPr lang="en-US" dirty="0"/>
            </a:p>
          </p:txBody>
        </p:sp>
        <p:sp>
          <p:nvSpPr>
            <p:cNvPr id="8" name="Rectangle 7"/>
            <p:cNvSpPr/>
            <p:nvPr/>
          </p:nvSpPr>
          <p:spPr>
            <a:xfrm>
              <a:off x="990599" y="3130734"/>
              <a:ext cx="10186087" cy="369332"/>
            </a:xfrm>
            <a:prstGeom prst="rect">
              <a:avLst/>
            </a:prstGeom>
          </p:spPr>
          <p:txBody>
            <a:bodyPr wrap="square">
              <a:spAutoFit/>
            </a:bodyPr>
            <a:lstStyle/>
            <a:p>
              <a:r>
                <a:rPr lang="en-GB" dirty="0"/>
                <a:t>[1] von N. J, Theory of self-reproducing automata. </a:t>
              </a:r>
              <a:r>
                <a:rPr lang="en-GB" dirty="0" err="1"/>
                <a:t>UMl</a:t>
              </a:r>
              <a:r>
                <a:rPr lang="en-GB" dirty="0"/>
                <a:t> Reprint University Illinois 1966 Ed, 2002.</a:t>
              </a:r>
              <a:endParaRPr lang="en-US" dirty="0"/>
            </a:p>
          </p:txBody>
        </p:sp>
      </p:grpSp>
      <p:sp>
        <p:nvSpPr>
          <p:cNvPr id="2" name="TextBox 1"/>
          <p:cNvSpPr txBox="1"/>
          <p:nvPr/>
        </p:nvSpPr>
        <p:spPr>
          <a:xfrm>
            <a:off x="1595940" y="431195"/>
            <a:ext cx="8388318" cy="369332"/>
          </a:xfrm>
          <a:prstGeom prst="rect">
            <a:avLst/>
          </a:prstGeom>
          <a:noFill/>
        </p:spPr>
        <p:txBody>
          <a:bodyPr wrap="square" rtlCol="0">
            <a:spAutoFit/>
          </a:bodyPr>
          <a:lstStyle/>
          <a:p>
            <a:pPr algn="ctr"/>
            <a:r>
              <a:rPr lang="it-IT" dirty="0" smtClean="0"/>
              <a:t>ESEMPI DI STILI PER L’ELENCO DELLE FONTI</a:t>
            </a:r>
            <a:endParaRPr lang="en-US" dirty="0"/>
          </a:p>
        </p:txBody>
      </p:sp>
      <p:sp>
        <p:nvSpPr>
          <p:cNvPr id="10" name="Rectangle 9">
            <a:hlinkClick r:id="rId2"/>
          </p:cNvPr>
          <p:cNvSpPr/>
          <p:nvPr/>
        </p:nvSpPr>
        <p:spPr>
          <a:xfrm>
            <a:off x="1799967" y="4576289"/>
            <a:ext cx="8184291" cy="369332"/>
          </a:xfrm>
          <a:prstGeom prst="rect">
            <a:avLst/>
          </a:prstGeom>
        </p:spPr>
        <p:txBody>
          <a:bodyPr wrap="square">
            <a:spAutoFit/>
          </a:bodyPr>
          <a:lstStyle/>
          <a:p>
            <a:r>
              <a:rPr lang="en-US" dirty="0" smtClean="0">
                <a:hlinkClick r:id="rId3"/>
              </a:rPr>
              <a:t>www.scribbr.it/citare-le-fonti/panoramica-stili-di-citazione</a:t>
            </a:r>
            <a:r>
              <a:rPr lang="en-US" dirty="0"/>
              <a:t>/</a:t>
            </a:r>
          </a:p>
        </p:txBody>
      </p:sp>
    </p:spTree>
    <p:extLst>
      <p:ext uri="{BB962C8B-B14F-4D97-AF65-F5344CB8AC3E}">
        <p14:creationId xmlns:p14="http://schemas.microsoft.com/office/powerpoint/2010/main" val="3495033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5433" y="1519842"/>
            <a:ext cx="8564230" cy="2585323"/>
          </a:xfrm>
          <a:prstGeom prst="rect">
            <a:avLst/>
          </a:prstGeom>
          <a:noFill/>
        </p:spPr>
        <p:txBody>
          <a:bodyPr wrap="square" rtlCol="0">
            <a:spAutoFit/>
          </a:bodyPr>
          <a:lstStyle/>
          <a:p>
            <a:pPr algn="ctr"/>
            <a:r>
              <a:rPr lang="it-IT" dirty="0" smtClean="0"/>
              <a:t>ANCHE LA REFERENZA NEL TESTO CAMBIA IN BASE ALLO STILE</a:t>
            </a:r>
          </a:p>
          <a:p>
            <a:endParaRPr lang="it-IT" dirty="0" smtClean="0"/>
          </a:p>
          <a:p>
            <a:endParaRPr lang="it-IT" dirty="0"/>
          </a:p>
          <a:p>
            <a:endParaRPr lang="it-IT" dirty="0" smtClean="0"/>
          </a:p>
          <a:p>
            <a:endParaRPr lang="it-IT" dirty="0"/>
          </a:p>
          <a:p>
            <a:r>
              <a:rPr lang="it-IT" dirty="0" smtClean="0"/>
              <a:t>[1]</a:t>
            </a:r>
          </a:p>
          <a:p>
            <a:r>
              <a:rPr lang="it-IT" dirty="0" smtClean="0"/>
              <a:t>(1)</a:t>
            </a:r>
          </a:p>
          <a:p>
            <a:r>
              <a:rPr lang="it-IT" dirty="0" smtClean="0"/>
              <a:t>Neumann (1945)</a:t>
            </a:r>
          </a:p>
          <a:p>
            <a:r>
              <a:rPr lang="it-IT" i="1" dirty="0" smtClean="0"/>
              <a:t>Simog et al (2018)</a:t>
            </a:r>
            <a:endParaRPr lang="en-US" i="1" dirty="0"/>
          </a:p>
        </p:txBody>
      </p:sp>
      <p:sp>
        <p:nvSpPr>
          <p:cNvPr id="4" name="Rectangle 3">
            <a:hlinkClick r:id="rId2"/>
          </p:cNvPr>
          <p:cNvSpPr/>
          <p:nvPr/>
        </p:nvSpPr>
        <p:spPr>
          <a:xfrm>
            <a:off x="1845403" y="5059047"/>
            <a:ext cx="8184291" cy="369332"/>
          </a:xfrm>
          <a:prstGeom prst="rect">
            <a:avLst/>
          </a:prstGeom>
        </p:spPr>
        <p:txBody>
          <a:bodyPr wrap="square">
            <a:spAutoFit/>
          </a:bodyPr>
          <a:lstStyle/>
          <a:p>
            <a:r>
              <a:rPr lang="en-US" dirty="0" smtClean="0">
                <a:hlinkClick r:id="rId3"/>
              </a:rPr>
              <a:t>www.scribbr.it/citare-le-fonti/panoramica-stili-di-citazione</a:t>
            </a:r>
            <a:r>
              <a:rPr lang="en-US" dirty="0"/>
              <a:t>/</a:t>
            </a:r>
          </a:p>
        </p:txBody>
      </p:sp>
    </p:spTree>
    <p:extLst>
      <p:ext uri="{BB962C8B-B14F-4D97-AF65-F5344CB8AC3E}">
        <p14:creationId xmlns:p14="http://schemas.microsoft.com/office/powerpoint/2010/main" val="2023498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25376" y="2330953"/>
            <a:ext cx="10417605" cy="1477328"/>
          </a:xfrm>
          <a:prstGeom prst="rect">
            <a:avLst/>
          </a:prstGeom>
        </p:spPr>
        <p:txBody>
          <a:bodyPr wrap="square">
            <a:spAutoFit/>
          </a:bodyPr>
          <a:lstStyle/>
          <a:p>
            <a:pPr>
              <a:spcBef>
                <a:spcPts val="0"/>
              </a:spcBef>
              <a:spcAft>
                <a:spcPts val="0"/>
              </a:spcAft>
            </a:pPr>
            <a:r>
              <a:rPr lang="en-US" dirty="0" err="1" smtClean="0"/>
              <a:t>Bibliografia</a:t>
            </a:r>
            <a:r>
              <a:rPr lang="en-US" dirty="0"/>
              <a:t>. Wikipedia </a:t>
            </a:r>
            <a:r>
              <a:rPr lang="en-US" dirty="0" smtClean="0"/>
              <a:t>2017.</a:t>
            </a:r>
            <a:endParaRPr lang="en-US" dirty="0"/>
          </a:p>
          <a:p>
            <a:pPr>
              <a:spcBef>
                <a:spcPts val="0"/>
              </a:spcBef>
              <a:spcAft>
                <a:spcPts val="0"/>
              </a:spcAft>
            </a:pPr>
            <a:r>
              <a:rPr lang="en-US" dirty="0" err="1"/>
              <a:t>B</a:t>
            </a:r>
            <a:r>
              <a:rPr lang="en-US" dirty="0" err="1" smtClean="0"/>
              <a:t>ibliografìa</a:t>
            </a:r>
            <a:r>
              <a:rPr lang="en-US" dirty="0" smtClean="0"/>
              <a:t> </a:t>
            </a:r>
            <a:r>
              <a:rPr lang="en-US" dirty="0"/>
              <a:t>in </a:t>
            </a:r>
            <a:r>
              <a:rPr lang="en-US" dirty="0" err="1"/>
              <a:t>Vocabolario</a:t>
            </a:r>
            <a:r>
              <a:rPr lang="en-US" dirty="0"/>
              <a:t> - </a:t>
            </a:r>
            <a:r>
              <a:rPr lang="en-US" dirty="0" err="1"/>
              <a:t>Treccani</a:t>
            </a:r>
            <a:r>
              <a:rPr lang="en-US" dirty="0"/>
              <a:t> </a:t>
            </a:r>
            <a:r>
              <a:rPr lang="en-US" dirty="0" err="1"/>
              <a:t>n.d.</a:t>
            </a:r>
            <a:r>
              <a:rPr lang="en-US" dirty="0"/>
              <a:t> </a:t>
            </a:r>
            <a:endParaRPr lang="en-US" dirty="0" smtClean="0"/>
          </a:p>
          <a:p>
            <a:pPr>
              <a:spcBef>
                <a:spcPts val="0"/>
              </a:spcBef>
              <a:spcAft>
                <a:spcPts val="0"/>
              </a:spcAft>
            </a:pPr>
            <a:r>
              <a:rPr lang="en-US" dirty="0" smtClean="0">
                <a:hlinkClick r:id="rId2"/>
              </a:rPr>
              <a:t>http</a:t>
            </a:r>
            <a:r>
              <a:rPr lang="en-US" dirty="0">
                <a:hlinkClick r:id="rId2"/>
              </a:rPr>
              <a:t>://www.treccani.it//</a:t>
            </a:r>
            <a:r>
              <a:rPr lang="en-US" dirty="0" smtClean="0">
                <a:hlinkClick r:id="rId2"/>
              </a:rPr>
              <a:t>vocabolario/bibliografia</a:t>
            </a:r>
            <a:endParaRPr lang="en-US" dirty="0"/>
          </a:p>
          <a:p>
            <a:pPr>
              <a:spcBef>
                <a:spcPts val="0"/>
              </a:spcBef>
              <a:spcAft>
                <a:spcPts val="0"/>
              </a:spcAft>
            </a:pPr>
            <a:r>
              <a:rPr lang="en-US" dirty="0" err="1" smtClean="0"/>
              <a:t>Hirst</a:t>
            </a:r>
            <a:r>
              <a:rPr lang="en-US" dirty="0" smtClean="0"/>
              <a:t> </a:t>
            </a:r>
            <a:r>
              <a:rPr lang="en-US" dirty="0"/>
              <a:t>D. Subject guides: Referencing guide at the University of Manchester: Home </a:t>
            </a:r>
            <a:r>
              <a:rPr lang="en-US" dirty="0" err="1" smtClean="0"/>
              <a:t>n.d.</a:t>
            </a:r>
            <a:endParaRPr lang="en-US" dirty="0" smtClean="0"/>
          </a:p>
          <a:p>
            <a:pPr>
              <a:spcBef>
                <a:spcPts val="0"/>
              </a:spcBef>
              <a:spcAft>
                <a:spcPts val="0"/>
              </a:spcAft>
            </a:pPr>
            <a:r>
              <a:rPr lang="en-US" dirty="0">
                <a:hlinkClick r:id="rId3"/>
              </a:rPr>
              <a:t> </a:t>
            </a:r>
            <a:r>
              <a:rPr lang="en-US" dirty="0" smtClean="0">
                <a:hlinkClick r:id="rId3"/>
              </a:rPr>
              <a:t>https://subjects.library.manchester.ac.uk/referencing/referencing-guide</a:t>
            </a:r>
            <a:endParaRPr lang="en-US" dirty="0">
              <a:effectLst/>
            </a:endParaRPr>
          </a:p>
        </p:txBody>
      </p:sp>
    </p:spTree>
    <p:extLst>
      <p:ext uri="{BB962C8B-B14F-4D97-AF65-F5344CB8AC3E}">
        <p14:creationId xmlns:p14="http://schemas.microsoft.com/office/powerpoint/2010/main" val="2473635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5940" y="800810"/>
            <a:ext cx="8916820" cy="3600986"/>
          </a:xfrm>
          <a:prstGeom prst="rect">
            <a:avLst/>
          </a:prstGeom>
          <a:noFill/>
        </p:spPr>
        <p:txBody>
          <a:bodyPr wrap="square" rtlCol="0">
            <a:spAutoFit/>
          </a:bodyPr>
          <a:lstStyle/>
          <a:p>
            <a:r>
              <a:rPr lang="en-US" sz="2400" dirty="0" smtClean="0"/>
              <a:t>Con </a:t>
            </a:r>
            <a:r>
              <a:rPr lang="en-US" sz="2400" dirty="0" err="1" smtClean="0"/>
              <a:t>il</a:t>
            </a:r>
            <a:r>
              <a:rPr lang="en-US" sz="2400" dirty="0" smtClean="0"/>
              <a:t> </a:t>
            </a:r>
            <a:r>
              <a:rPr lang="en-US" sz="2400" dirty="0" err="1" smtClean="0"/>
              <a:t>termine</a:t>
            </a:r>
            <a:r>
              <a:rPr lang="en-US" sz="2400" dirty="0" smtClean="0"/>
              <a:t> </a:t>
            </a:r>
            <a:r>
              <a:rPr lang="en-US" sz="2400" dirty="0" err="1" smtClean="0"/>
              <a:t>bibliografia</a:t>
            </a:r>
            <a:r>
              <a:rPr lang="en-US" sz="2400" dirty="0" smtClean="0"/>
              <a:t> </a:t>
            </a:r>
            <a:r>
              <a:rPr lang="en-US" sz="2400" dirty="0" err="1" smtClean="0"/>
              <a:t>si</a:t>
            </a:r>
            <a:r>
              <a:rPr lang="en-US" sz="2400" dirty="0" smtClean="0"/>
              <a:t> </a:t>
            </a:r>
            <a:r>
              <a:rPr lang="en-US" sz="2400" dirty="0" err="1" smtClean="0"/>
              <a:t>possono</a:t>
            </a:r>
            <a:r>
              <a:rPr lang="en-US" sz="2400" dirty="0" smtClean="0"/>
              <a:t> </a:t>
            </a:r>
            <a:r>
              <a:rPr lang="en-US" sz="2400" dirty="0" err="1" smtClean="0"/>
              <a:t>intendere</a:t>
            </a:r>
            <a:r>
              <a:rPr lang="en-US" sz="2400" dirty="0" smtClean="0"/>
              <a:t> </a:t>
            </a:r>
            <a:r>
              <a:rPr lang="en-US" sz="2400" dirty="0" err="1" smtClean="0"/>
              <a:t>almeno</a:t>
            </a:r>
            <a:r>
              <a:rPr lang="en-US" sz="2400" dirty="0" smtClean="0"/>
              <a:t> 3 </a:t>
            </a:r>
            <a:r>
              <a:rPr lang="en-US" sz="2400" dirty="0" err="1" smtClean="0"/>
              <a:t>concetti</a:t>
            </a:r>
            <a:r>
              <a:rPr lang="en-US" sz="2400" dirty="0" smtClean="0"/>
              <a:t> </a:t>
            </a:r>
            <a:r>
              <a:rPr lang="en-US" sz="2400" dirty="0" err="1" smtClean="0"/>
              <a:t>diversi</a:t>
            </a:r>
            <a:r>
              <a:rPr lang="en-US" sz="2400" dirty="0" smtClean="0"/>
              <a:t>:</a:t>
            </a:r>
          </a:p>
          <a:p>
            <a:endParaRPr lang="en-US" sz="2400" dirty="0"/>
          </a:p>
          <a:p>
            <a:pPr marL="342900" indent="-342900">
              <a:buFont typeface="+mj-lt"/>
              <a:buAutoNum type="arabicPeriod"/>
            </a:pPr>
            <a:r>
              <a:rPr lang="it-IT" sz="2400" dirty="0" smtClean="0"/>
              <a:t>l'elenco </a:t>
            </a:r>
            <a:r>
              <a:rPr lang="it-IT" sz="2400" dirty="0"/>
              <a:t>di libri, saggi, riviste, articoli su un particolare argomento o su uno specifico autore;</a:t>
            </a:r>
          </a:p>
          <a:p>
            <a:pPr marL="342900" indent="-342900">
              <a:buFont typeface="+mj-lt"/>
              <a:buAutoNum type="arabicPeriod"/>
            </a:pPr>
            <a:r>
              <a:rPr lang="it-IT" sz="2400" dirty="0"/>
              <a:t>l'elenco di pubblicazioni usate e citate nella stesura specialmente di un saggio, di un articolo, di un libro;</a:t>
            </a:r>
          </a:p>
          <a:p>
            <a:pPr marL="342900" indent="-342900">
              <a:buFont typeface="+mj-lt"/>
              <a:buAutoNum type="arabicPeriod"/>
            </a:pPr>
            <a:r>
              <a:rPr lang="it-IT" sz="2400" dirty="0"/>
              <a:t>la scienza che studia la catalogazione sistematica dei </a:t>
            </a:r>
            <a:r>
              <a:rPr lang="it-IT" sz="2400" dirty="0" smtClean="0"/>
              <a:t>libri</a:t>
            </a:r>
          </a:p>
          <a:p>
            <a:endParaRPr lang="it-IT" dirty="0"/>
          </a:p>
          <a:p>
            <a:r>
              <a:rPr lang="en-US" dirty="0"/>
              <a:t>[1]</a:t>
            </a:r>
            <a:r>
              <a:rPr lang="en-US" dirty="0" err="1"/>
              <a:t>Bibliografia</a:t>
            </a:r>
            <a:r>
              <a:rPr lang="en-US" dirty="0"/>
              <a:t>. Wikipedia 2018.</a:t>
            </a:r>
          </a:p>
        </p:txBody>
      </p:sp>
    </p:spTree>
    <p:extLst>
      <p:ext uri="{BB962C8B-B14F-4D97-AF65-F5344CB8AC3E}">
        <p14:creationId xmlns:p14="http://schemas.microsoft.com/office/powerpoint/2010/main" val="283668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hold" nodeType="clickEffect">
                                  <p:stCondLst>
                                    <p:cond delay="0"/>
                                  </p:stCondLst>
                                  <p:childTnLst>
                                    <p:animClr clrSpc="hsl" dir="cw">
                                      <p:cBhvr override="childStyle">
                                        <p:cTn id="6" dur="2000" fill="hold"/>
                                        <p:tgtEl>
                                          <p:spTgt spid="4">
                                            <p:txEl>
                                              <p:pRg st="3" end="3"/>
                                            </p:txEl>
                                          </p:spTgt>
                                        </p:tgtEl>
                                        <p:attrNameLst>
                                          <p:attrName>style.color</p:attrName>
                                        </p:attrNameLst>
                                      </p:cBhvr>
                                      <p:by>
                                        <p:hsl h="0" s="-12549" l="-25098"/>
                                      </p:by>
                                    </p:animClr>
                                    <p:animClr clrSpc="hsl" dir="cw">
                                      <p:cBhvr>
                                        <p:cTn id="7" dur="2000" fill="hold"/>
                                        <p:tgtEl>
                                          <p:spTgt spid="4">
                                            <p:txEl>
                                              <p:pRg st="3" end="3"/>
                                            </p:txEl>
                                          </p:spTgt>
                                        </p:tgtEl>
                                        <p:attrNameLst>
                                          <p:attrName>fillcolor</p:attrName>
                                        </p:attrNameLst>
                                      </p:cBhvr>
                                      <p:by>
                                        <p:hsl h="0" s="-12549" l="-25098"/>
                                      </p:by>
                                    </p:animClr>
                                    <p:animClr clrSpc="hsl" dir="cw">
                                      <p:cBhvr>
                                        <p:cTn id="8" dur="2000" fill="hold"/>
                                        <p:tgtEl>
                                          <p:spTgt spid="4">
                                            <p:txEl>
                                              <p:pRg st="3" end="3"/>
                                            </p:txEl>
                                          </p:spTgt>
                                        </p:tgtEl>
                                        <p:attrNameLst>
                                          <p:attrName>stroke.color</p:attrName>
                                        </p:attrNameLst>
                                      </p:cBhvr>
                                      <p:by>
                                        <p:hsl h="0" s="-12549" l="-25098"/>
                                      </p:by>
                                    </p:animClr>
                                    <p:set>
                                      <p:cBhvr>
                                        <p:cTn id="9" dur="2000" fill="hold"/>
                                        <p:tgtEl>
                                          <p:spTgt spid="4">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0069" y="864972"/>
            <a:ext cx="9866871" cy="1384995"/>
          </a:xfrm>
          <a:prstGeom prst="rect">
            <a:avLst/>
          </a:prstGeom>
          <a:noFill/>
        </p:spPr>
        <p:txBody>
          <a:bodyPr wrap="square" rtlCol="0">
            <a:spAutoFit/>
          </a:bodyPr>
          <a:lstStyle/>
          <a:p>
            <a:r>
              <a:rPr lang="it-IT" sz="2800" dirty="0" smtClean="0"/>
              <a:t>La bibliografia è un elenco degli articoli, dei libri, dei siti internet e in generale di tutte le opere vostre o di altri che usate per redigere la tesi</a:t>
            </a:r>
            <a:endParaRPr lang="en-US" sz="2800" dirty="0"/>
          </a:p>
        </p:txBody>
      </p:sp>
      <p:sp>
        <p:nvSpPr>
          <p:cNvPr id="4" name="Rectangle 3"/>
          <p:cNvSpPr/>
          <p:nvPr/>
        </p:nvSpPr>
        <p:spPr>
          <a:xfrm>
            <a:off x="1519881" y="3322587"/>
            <a:ext cx="8818605" cy="923330"/>
          </a:xfrm>
          <a:prstGeom prst="rect">
            <a:avLst/>
          </a:prstGeom>
        </p:spPr>
        <p:txBody>
          <a:bodyPr wrap="square">
            <a:spAutoFit/>
          </a:bodyPr>
          <a:lstStyle/>
          <a:p>
            <a:pPr marL="342900" indent="-342900">
              <a:buFont typeface="+mj-lt"/>
              <a:buAutoNum type="arabicPeriod"/>
            </a:pPr>
            <a:r>
              <a:rPr lang="it-IT" dirty="0"/>
              <a:t>Dare credito all’autore della fonte per il lavoro svolto.</a:t>
            </a:r>
          </a:p>
          <a:p>
            <a:pPr marL="342900" indent="-342900">
              <a:buFont typeface="+mj-lt"/>
              <a:buAutoNum type="arabicPeriod"/>
            </a:pPr>
            <a:r>
              <a:rPr lang="it-IT" dirty="0"/>
              <a:t>Dare al lettore della tesi l’opportunità di consultare la fonte.</a:t>
            </a:r>
          </a:p>
          <a:p>
            <a:pPr marL="342900" indent="-342900">
              <a:buFont typeface="+mj-lt"/>
              <a:buAutoNum type="arabicPeriod"/>
            </a:pPr>
            <a:r>
              <a:rPr lang="it-IT" dirty="0"/>
              <a:t>Prevenire il plagio</a:t>
            </a:r>
          </a:p>
        </p:txBody>
      </p:sp>
      <p:sp>
        <p:nvSpPr>
          <p:cNvPr id="5" name="TextBox 4"/>
          <p:cNvSpPr txBox="1"/>
          <p:nvPr/>
        </p:nvSpPr>
        <p:spPr>
          <a:xfrm>
            <a:off x="4028303" y="2164658"/>
            <a:ext cx="3039762" cy="646331"/>
          </a:xfrm>
          <a:prstGeom prst="rect">
            <a:avLst/>
          </a:prstGeom>
          <a:noFill/>
        </p:spPr>
        <p:txBody>
          <a:bodyPr wrap="square" rtlCol="0">
            <a:spAutoFit/>
          </a:bodyPr>
          <a:lstStyle/>
          <a:p>
            <a:r>
              <a:rPr lang="it-IT" sz="3600" dirty="0" smtClean="0"/>
              <a:t>A cosa serve ?</a:t>
            </a:r>
            <a:endParaRPr lang="en-US" sz="3600" dirty="0"/>
          </a:p>
        </p:txBody>
      </p:sp>
    </p:spTree>
    <p:extLst>
      <p:ext uri="{BB962C8B-B14F-4D97-AF65-F5344CB8AC3E}">
        <p14:creationId xmlns:p14="http://schemas.microsoft.com/office/powerpoint/2010/main" val="269826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0866" y="954381"/>
            <a:ext cx="3039762" cy="646331"/>
          </a:xfrm>
          <a:prstGeom prst="rect">
            <a:avLst/>
          </a:prstGeom>
          <a:noFill/>
        </p:spPr>
        <p:txBody>
          <a:bodyPr wrap="square" rtlCol="0">
            <a:spAutoFit/>
          </a:bodyPr>
          <a:lstStyle/>
          <a:p>
            <a:r>
              <a:rPr lang="it-IT" sz="3600" dirty="0" smtClean="0"/>
              <a:t>Quando </a:t>
            </a:r>
            <a:r>
              <a:rPr lang="it-IT" sz="3600" dirty="0" smtClean="0"/>
              <a:t>?</a:t>
            </a:r>
            <a:endParaRPr lang="en-US" sz="3600" dirty="0"/>
          </a:p>
        </p:txBody>
      </p:sp>
      <p:sp>
        <p:nvSpPr>
          <p:cNvPr id="4" name="TextBox 3"/>
          <p:cNvSpPr txBox="1"/>
          <p:nvPr/>
        </p:nvSpPr>
        <p:spPr>
          <a:xfrm>
            <a:off x="1597111" y="1848533"/>
            <a:ext cx="8495270" cy="369332"/>
          </a:xfrm>
          <a:prstGeom prst="rect">
            <a:avLst/>
          </a:prstGeom>
          <a:noFill/>
        </p:spPr>
        <p:txBody>
          <a:bodyPr wrap="square" rtlCol="0">
            <a:spAutoFit/>
          </a:bodyPr>
          <a:lstStyle/>
          <a:p>
            <a:r>
              <a:rPr lang="it-IT" dirty="0" smtClean="0"/>
              <a:t>Ognivolta che citi, parafrasi o fai uso del lavoro di altro autore.</a:t>
            </a:r>
            <a:endParaRPr lang="en-US" dirty="0"/>
          </a:p>
        </p:txBody>
      </p:sp>
      <p:sp>
        <p:nvSpPr>
          <p:cNvPr id="5" name="TextBox 4"/>
          <p:cNvSpPr txBox="1"/>
          <p:nvPr/>
        </p:nvSpPr>
        <p:spPr>
          <a:xfrm>
            <a:off x="2701832" y="3242960"/>
            <a:ext cx="6524368" cy="369332"/>
          </a:xfrm>
          <a:prstGeom prst="rect">
            <a:avLst/>
          </a:prstGeom>
          <a:noFill/>
        </p:spPr>
        <p:txBody>
          <a:bodyPr wrap="square" rtlCol="0">
            <a:spAutoFit/>
          </a:bodyPr>
          <a:lstStyle/>
          <a:p>
            <a:r>
              <a:rPr lang="it-IT" dirty="0" smtClean="0"/>
              <a:t>Devi indicare nel testo il richiamo al lavoro che citi.</a:t>
            </a:r>
            <a:endParaRPr lang="en-US" dirty="0"/>
          </a:p>
        </p:txBody>
      </p:sp>
      <p:sp>
        <p:nvSpPr>
          <p:cNvPr id="6" name="TextBox 5"/>
          <p:cNvSpPr txBox="1"/>
          <p:nvPr/>
        </p:nvSpPr>
        <p:spPr>
          <a:xfrm>
            <a:off x="3500454" y="4875777"/>
            <a:ext cx="6925962" cy="369332"/>
          </a:xfrm>
          <a:prstGeom prst="rect">
            <a:avLst/>
          </a:prstGeom>
          <a:noFill/>
        </p:spPr>
        <p:txBody>
          <a:bodyPr wrap="square" rtlCol="0">
            <a:spAutoFit/>
          </a:bodyPr>
          <a:lstStyle/>
          <a:p>
            <a:r>
              <a:rPr lang="it-IT" dirty="0" smtClean="0"/>
              <a:t>Redatto la </a:t>
            </a:r>
            <a:r>
              <a:rPr lang="it-IT" dirty="0" smtClean="0"/>
              <a:t>lista </a:t>
            </a:r>
            <a:r>
              <a:rPr lang="it-IT" dirty="0" smtClean="0"/>
              <a:t>delle referenze o </a:t>
            </a:r>
            <a:r>
              <a:rPr lang="it-IT" dirty="0" smtClean="0"/>
              <a:t>la </a:t>
            </a:r>
            <a:r>
              <a:rPr lang="it-IT" dirty="0" smtClean="0"/>
              <a:t>bibliografia</a:t>
            </a:r>
            <a:endParaRPr lang="en-US" dirty="0"/>
          </a:p>
        </p:txBody>
      </p:sp>
      <p:sp>
        <p:nvSpPr>
          <p:cNvPr id="7" name="TextBox 6"/>
          <p:cNvSpPr txBox="1"/>
          <p:nvPr/>
        </p:nvSpPr>
        <p:spPr>
          <a:xfrm>
            <a:off x="2161216" y="2465080"/>
            <a:ext cx="3039762" cy="646331"/>
          </a:xfrm>
          <a:prstGeom prst="rect">
            <a:avLst/>
          </a:prstGeom>
          <a:noFill/>
        </p:spPr>
        <p:txBody>
          <a:bodyPr wrap="square" rtlCol="0">
            <a:spAutoFit/>
          </a:bodyPr>
          <a:lstStyle/>
          <a:p>
            <a:r>
              <a:rPr lang="it-IT" sz="3600" dirty="0" smtClean="0"/>
              <a:t>Cosa fare ?</a:t>
            </a:r>
            <a:endParaRPr lang="en-US" sz="3600" dirty="0"/>
          </a:p>
        </p:txBody>
      </p:sp>
      <p:sp>
        <p:nvSpPr>
          <p:cNvPr id="8" name="TextBox 7"/>
          <p:cNvSpPr txBox="1"/>
          <p:nvPr/>
        </p:nvSpPr>
        <p:spPr>
          <a:xfrm>
            <a:off x="2804984" y="3913231"/>
            <a:ext cx="3039762" cy="646331"/>
          </a:xfrm>
          <a:prstGeom prst="rect">
            <a:avLst/>
          </a:prstGeom>
          <a:noFill/>
        </p:spPr>
        <p:txBody>
          <a:bodyPr wrap="square" rtlCol="0">
            <a:spAutoFit/>
          </a:bodyPr>
          <a:lstStyle/>
          <a:p>
            <a:r>
              <a:rPr lang="it-IT" sz="3600" dirty="0" smtClean="0"/>
              <a:t>Dopo aver</a:t>
            </a:r>
            <a:r>
              <a:rPr lang="it-IT" sz="3600" dirty="0" smtClean="0"/>
              <a:t> ?</a:t>
            </a:r>
            <a:endParaRPr lang="en-US" sz="3600" dirty="0"/>
          </a:p>
        </p:txBody>
      </p:sp>
    </p:spTree>
    <p:extLst>
      <p:ext uri="{BB962C8B-B14F-4D97-AF65-F5344CB8AC3E}">
        <p14:creationId xmlns:p14="http://schemas.microsoft.com/office/powerpoint/2010/main" val="381700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4054" y="1853259"/>
            <a:ext cx="9240551" cy="1477328"/>
          </a:xfrm>
          <a:prstGeom prst="rect">
            <a:avLst/>
          </a:prstGeom>
        </p:spPr>
        <p:txBody>
          <a:bodyPr wrap="square">
            <a:spAutoFit/>
          </a:bodyPr>
          <a:lstStyle/>
          <a:p>
            <a:r>
              <a:rPr lang="it-IT" dirty="0" smtClean="0">
                <a:solidFill>
                  <a:schemeClr val="tx1">
                    <a:lumMod val="95000"/>
                  </a:schemeClr>
                </a:solidFill>
                <a:latin typeface="Noto Sans"/>
              </a:rPr>
              <a:t>E’ una CITAZIONE, </a:t>
            </a:r>
          </a:p>
          <a:p>
            <a:r>
              <a:rPr lang="it-IT" dirty="0">
                <a:solidFill>
                  <a:schemeClr val="tx1">
                    <a:lumMod val="95000"/>
                  </a:schemeClr>
                </a:solidFill>
                <a:latin typeface="Noto Sans"/>
              </a:rPr>
              <a:t>	</a:t>
            </a:r>
            <a:r>
              <a:rPr lang="it-IT" dirty="0" smtClean="0">
                <a:solidFill>
                  <a:schemeClr val="tx1">
                    <a:lumMod val="95000"/>
                  </a:schemeClr>
                </a:solidFill>
                <a:latin typeface="Noto Sans"/>
              </a:rPr>
              <a:t>		quando si </a:t>
            </a:r>
            <a:r>
              <a:rPr lang="it-IT" dirty="0">
                <a:solidFill>
                  <a:schemeClr val="tx1">
                    <a:lumMod val="95000"/>
                  </a:schemeClr>
                </a:solidFill>
                <a:latin typeface="Noto Sans"/>
              </a:rPr>
              <a:t>copia alla lettera parte di un </a:t>
            </a:r>
            <a:r>
              <a:rPr lang="it-IT" dirty="0" smtClean="0">
                <a:solidFill>
                  <a:schemeClr val="tx1">
                    <a:lumMod val="95000"/>
                  </a:schemeClr>
                </a:solidFill>
                <a:latin typeface="Noto Sans"/>
              </a:rPr>
              <a:t>testo. </a:t>
            </a:r>
          </a:p>
          <a:p>
            <a:endParaRPr lang="it-IT" dirty="0">
              <a:solidFill>
                <a:schemeClr val="tx1">
                  <a:lumMod val="95000"/>
                </a:schemeClr>
              </a:solidFill>
              <a:latin typeface="Noto Sans"/>
            </a:endParaRPr>
          </a:p>
          <a:p>
            <a:r>
              <a:rPr lang="it-IT" dirty="0" smtClean="0">
                <a:solidFill>
                  <a:schemeClr val="tx1">
                    <a:lumMod val="95000"/>
                  </a:schemeClr>
                </a:solidFill>
                <a:latin typeface="Noto Sans"/>
              </a:rPr>
              <a:t>E’ una PARAFRASI, </a:t>
            </a:r>
          </a:p>
          <a:p>
            <a:r>
              <a:rPr lang="it-IT" dirty="0">
                <a:solidFill>
                  <a:schemeClr val="tx1">
                    <a:lumMod val="95000"/>
                  </a:schemeClr>
                </a:solidFill>
                <a:latin typeface="Noto Sans"/>
              </a:rPr>
              <a:t>	</a:t>
            </a:r>
            <a:r>
              <a:rPr lang="it-IT" dirty="0" smtClean="0">
                <a:solidFill>
                  <a:schemeClr val="tx1">
                    <a:lumMod val="95000"/>
                  </a:schemeClr>
                </a:solidFill>
                <a:latin typeface="Noto Sans"/>
              </a:rPr>
              <a:t>		quando si </a:t>
            </a:r>
            <a:r>
              <a:rPr lang="it-IT" dirty="0">
                <a:solidFill>
                  <a:schemeClr val="tx1">
                    <a:lumMod val="95000"/>
                  </a:schemeClr>
                </a:solidFill>
                <a:latin typeface="Noto Sans"/>
              </a:rPr>
              <a:t>usano parole proprie per descrivere parte </a:t>
            </a:r>
            <a:r>
              <a:rPr lang="it-IT" dirty="0" smtClean="0">
                <a:solidFill>
                  <a:schemeClr val="tx1">
                    <a:lumMod val="95000"/>
                  </a:schemeClr>
                </a:solidFill>
                <a:latin typeface="Noto Sans"/>
              </a:rPr>
              <a:t>di un testo.</a:t>
            </a:r>
            <a:endParaRPr lang="en-US" dirty="0">
              <a:solidFill>
                <a:schemeClr val="tx1">
                  <a:lumMod val="95000"/>
                </a:schemeClr>
              </a:solidFill>
            </a:endParaRPr>
          </a:p>
        </p:txBody>
      </p:sp>
      <p:sp>
        <p:nvSpPr>
          <p:cNvPr id="3" name="TextBox 2"/>
          <p:cNvSpPr txBox="1"/>
          <p:nvPr/>
        </p:nvSpPr>
        <p:spPr>
          <a:xfrm>
            <a:off x="2890867" y="658822"/>
            <a:ext cx="5952119" cy="584775"/>
          </a:xfrm>
          <a:prstGeom prst="rect">
            <a:avLst/>
          </a:prstGeom>
          <a:noFill/>
        </p:spPr>
        <p:txBody>
          <a:bodyPr wrap="square" rtlCol="0">
            <a:spAutoFit/>
          </a:bodyPr>
          <a:lstStyle/>
          <a:p>
            <a:pPr algn="ctr"/>
            <a:r>
              <a:rPr lang="it-IT" sz="3200" dirty="0" smtClean="0"/>
              <a:t>Citare vs Parafrasare </a:t>
            </a:r>
            <a:endParaRPr lang="en-US" sz="3200" dirty="0"/>
          </a:p>
        </p:txBody>
      </p:sp>
      <p:sp>
        <p:nvSpPr>
          <p:cNvPr id="5" name="Rectangle 4"/>
          <p:cNvSpPr/>
          <p:nvPr/>
        </p:nvSpPr>
        <p:spPr>
          <a:xfrm>
            <a:off x="1470991" y="3952081"/>
            <a:ext cx="8257998" cy="369332"/>
          </a:xfrm>
          <a:prstGeom prst="rect">
            <a:avLst/>
          </a:prstGeom>
        </p:spPr>
        <p:txBody>
          <a:bodyPr wrap="square">
            <a:spAutoFit/>
          </a:bodyPr>
          <a:lstStyle/>
          <a:p>
            <a:r>
              <a:rPr lang="en-US" dirty="0">
                <a:hlinkClick r:id="rId2"/>
              </a:rPr>
              <a:t>https://www.scribbr.it/citare-le-fonti/parafrasare-citare-e-riassumere-nella-tesi/</a:t>
            </a:r>
            <a:endParaRPr lang="en-US" dirty="0"/>
          </a:p>
        </p:txBody>
      </p:sp>
    </p:spTree>
    <p:extLst>
      <p:ext uri="{BB962C8B-B14F-4D97-AF65-F5344CB8AC3E}">
        <p14:creationId xmlns:p14="http://schemas.microsoft.com/office/powerpoint/2010/main" val="2155283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3851" y="2500708"/>
            <a:ext cx="9279925" cy="2308324"/>
          </a:xfrm>
          <a:prstGeom prst="rect">
            <a:avLst/>
          </a:prstGeom>
          <a:noFill/>
        </p:spPr>
        <p:txBody>
          <a:bodyPr wrap="square" rtlCol="0">
            <a:spAutoFit/>
          </a:bodyPr>
          <a:lstStyle/>
          <a:p>
            <a:endParaRPr lang="it-IT" sz="2400" dirty="0"/>
          </a:p>
          <a:p>
            <a:r>
              <a:rPr lang="it-IT" sz="2400" dirty="0" smtClean="0"/>
              <a:t>La lista dei riferimenti (References) contiene solo i lavori altrui che effettivamente ho citato nel testo.</a:t>
            </a:r>
          </a:p>
          <a:p>
            <a:endParaRPr lang="it-IT" sz="2400" dirty="0"/>
          </a:p>
          <a:p>
            <a:r>
              <a:rPr lang="it-IT" sz="2400" dirty="0" smtClean="0"/>
              <a:t>La bibliografia contiene anche tutto il materiale sul quale mi sono personalmente formato, ma che non ho esplicitamente citato.</a:t>
            </a:r>
            <a:endParaRPr lang="en-US" sz="2400" dirty="0"/>
          </a:p>
        </p:txBody>
      </p:sp>
      <p:sp>
        <p:nvSpPr>
          <p:cNvPr id="3" name="TextBox 2"/>
          <p:cNvSpPr txBox="1"/>
          <p:nvPr/>
        </p:nvSpPr>
        <p:spPr>
          <a:xfrm>
            <a:off x="1431234" y="1709530"/>
            <a:ext cx="7583038" cy="523220"/>
          </a:xfrm>
          <a:prstGeom prst="rect">
            <a:avLst/>
          </a:prstGeom>
          <a:noFill/>
        </p:spPr>
        <p:txBody>
          <a:bodyPr wrap="none" rtlCol="0">
            <a:spAutoFit/>
          </a:bodyPr>
          <a:lstStyle/>
          <a:p>
            <a:r>
              <a:rPr lang="en-US" sz="2800" dirty="0" smtClean="0"/>
              <a:t>La </a:t>
            </a:r>
            <a:r>
              <a:rPr lang="en-US" sz="2800" dirty="0" err="1" smtClean="0"/>
              <a:t>Bibliografia</a:t>
            </a:r>
            <a:r>
              <a:rPr lang="en-US" sz="2800" dirty="0" smtClean="0"/>
              <a:t> </a:t>
            </a:r>
            <a:r>
              <a:rPr lang="it-IT" sz="2800" dirty="0" smtClean="0"/>
              <a:t>è diversa dalla lista delle referenze</a:t>
            </a:r>
            <a:endParaRPr lang="en-US" sz="2800" dirty="0"/>
          </a:p>
        </p:txBody>
      </p:sp>
    </p:spTree>
    <p:extLst>
      <p:ext uri="{BB962C8B-B14F-4D97-AF65-F5344CB8AC3E}">
        <p14:creationId xmlns:p14="http://schemas.microsoft.com/office/powerpoint/2010/main" val="2544886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2855" y="1148978"/>
            <a:ext cx="9787855" cy="523220"/>
          </a:xfrm>
          <a:prstGeom prst="rect">
            <a:avLst/>
          </a:prstGeom>
        </p:spPr>
        <p:txBody>
          <a:bodyPr wrap="square">
            <a:spAutoFit/>
          </a:bodyPr>
          <a:lstStyle/>
          <a:p>
            <a:r>
              <a:rPr lang="it-IT" sz="2800" dirty="0"/>
              <a:t>L</a:t>
            </a:r>
            <a:r>
              <a:rPr lang="it-IT" sz="2800" dirty="0" smtClean="0"/>
              <a:t>'elenco delle </a:t>
            </a:r>
            <a:r>
              <a:rPr lang="it-IT" sz="2800" dirty="0"/>
              <a:t>pubblicazioni usate e citate nella </a:t>
            </a:r>
            <a:r>
              <a:rPr lang="it-IT" sz="2800" dirty="0" smtClean="0"/>
              <a:t>stesura della tesi</a:t>
            </a:r>
            <a:endParaRPr lang="it-IT" sz="2800" dirty="0"/>
          </a:p>
        </p:txBody>
      </p:sp>
      <p:sp>
        <p:nvSpPr>
          <p:cNvPr id="3" name="TextBox 2"/>
          <p:cNvSpPr txBox="1"/>
          <p:nvPr/>
        </p:nvSpPr>
        <p:spPr>
          <a:xfrm>
            <a:off x="1683013" y="3781891"/>
            <a:ext cx="3468295" cy="584775"/>
          </a:xfrm>
          <a:prstGeom prst="rect">
            <a:avLst/>
          </a:prstGeom>
          <a:noFill/>
        </p:spPr>
        <p:txBody>
          <a:bodyPr wrap="square" rtlCol="0">
            <a:spAutoFit/>
          </a:bodyPr>
          <a:lstStyle/>
          <a:p>
            <a:r>
              <a:rPr lang="it-IT" sz="3200" dirty="0" smtClean="0"/>
              <a:t>L’elenco delle fonti</a:t>
            </a:r>
            <a:endParaRPr lang="en-US" sz="3200" dirty="0"/>
          </a:p>
        </p:txBody>
      </p:sp>
      <p:sp>
        <p:nvSpPr>
          <p:cNvPr id="4" name="TextBox 3"/>
          <p:cNvSpPr txBox="1"/>
          <p:nvPr/>
        </p:nvSpPr>
        <p:spPr>
          <a:xfrm>
            <a:off x="6939405" y="3781890"/>
            <a:ext cx="3448405" cy="584775"/>
          </a:xfrm>
          <a:prstGeom prst="rect">
            <a:avLst/>
          </a:prstGeom>
          <a:noFill/>
        </p:spPr>
        <p:txBody>
          <a:bodyPr wrap="square" rtlCol="0">
            <a:spAutoFit/>
          </a:bodyPr>
          <a:lstStyle/>
          <a:p>
            <a:r>
              <a:rPr lang="it-IT" sz="3200" dirty="0" smtClean="0"/>
              <a:t>Le</a:t>
            </a:r>
            <a:r>
              <a:rPr lang="it-IT" sz="3200" dirty="0" smtClean="0"/>
              <a:t> citazioni nel testo</a:t>
            </a:r>
            <a:endParaRPr lang="en-US" sz="3200" dirty="0"/>
          </a:p>
        </p:txBody>
      </p:sp>
      <p:sp>
        <p:nvSpPr>
          <p:cNvPr id="5" name="TextBox 4"/>
          <p:cNvSpPr txBox="1"/>
          <p:nvPr/>
        </p:nvSpPr>
        <p:spPr>
          <a:xfrm>
            <a:off x="2835146" y="2337079"/>
            <a:ext cx="6178378" cy="523220"/>
          </a:xfrm>
          <a:prstGeom prst="rect">
            <a:avLst/>
          </a:prstGeom>
          <a:noFill/>
        </p:spPr>
        <p:txBody>
          <a:bodyPr wrap="square" rtlCol="0">
            <a:spAutoFit/>
          </a:bodyPr>
          <a:lstStyle/>
          <a:p>
            <a:r>
              <a:rPr lang="it-IT" sz="2800" dirty="0" smtClean="0"/>
              <a:t>Due elementi compongono la bibliografia</a:t>
            </a:r>
            <a:endParaRPr lang="en-US" sz="2800" dirty="0"/>
          </a:p>
        </p:txBody>
      </p:sp>
    </p:spTree>
    <p:extLst>
      <p:ext uri="{BB962C8B-B14F-4D97-AF65-F5344CB8AC3E}">
        <p14:creationId xmlns:p14="http://schemas.microsoft.com/office/powerpoint/2010/main" val="415238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717589"/>
            <a:ext cx="7821827" cy="1015663"/>
          </a:xfrm>
          <a:prstGeom prst="rect">
            <a:avLst/>
          </a:prstGeom>
          <a:noFill/>
        </p:spPr>
        <p:txBody>
          <a:bodyPr wrap="square" rtlCol="0">
            <a:spAutoFit/>
          </a:bodyPr>
          <a:lstStyle/>
          <a:p>
            <a:r>
              <a:rPr lang="it-IT" sz="2000" dirty="0" smtClean="0"/>
              <a:t>Se voglio automatizzare la compilazione della bibliografia dovrò avere un modo di gestire sia le citazioni sia l’elenco delle fonti in maniera automatica.</a:t>
            </a:r>
            <a:endParaRPr lang="en-US" sz="2000" dirty="0"/>
          </a:p>
        </p:txBody>
      </p:sp>
      <p:sp>
        <p:nvSpPr>
          <p:cNvPr id="3" name="TextBox 2"/>
          <p:cNvSpPr txBox="1"/>
          <p:nvPr/>
        </p:nvSpPr>
        <p:spPr>
          <a:xfrm>
            <a:off x="3169508" y="3311610"/>
            <a:ext cx="7154562" cy="1015663"/>
          </a:xfrm>
          <a:prstGeom prst="rect">
            <a:avLst/>
          </a:prstGeom>
          <a:noFill/>
        </p:spPr>
        <p:txBody>
          <a:bodyPr wrap="square" rtlCol="0">
            <a:spAutoFit/>
          </a:bodyPr>
          <a:lstStyle/>
          <a:p>
            <a:r>
              <a:rPr lang="it-IT" sz="2000" dirty="0" smtClean="0"/>
              <a:t>Elemento fondamentale è il «database» delle fonti, solo in un secondo momento possiamo collegare i riferimenti sparsi nel testo alle fonti che già abbiamo</a:t>
            </a:r>
            <a:endParaRPr lang="en-US" sz="2000" dirty="0"/>
          </a:p>
        </p:txBody>
      </p:sp>
    </p:spTree>
    <p:extLst>
      <p:ext uri="{BB962C8B-B14F-4D97-AF65-F5344CB8AC3E}">
        <p14:creationId xmlns:p14="http://schemas.microsoft.com/office/powerpoint/2010/main" val="2406954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1027" y="1742303"/>
            <a:ext cx="7988643" cy="923330"/>
          </a:xfrm>
          <a:prstGeom prst="rect">
            <a:avLst/>
          </a:prstGeom>
          <a:noFill/>
        </p:spPr>
        <p:txBody>
          <a:bodyPr wrap="square" rtlCol="0">
            <a:spAutoFit/>
          </a:bodyPr>
          <a:lstStyle/>
          <a:p>
            <a:r>
              <a:rPr lang="it-IT" dirty="0" smtClean="0"/>
              <a:t>Microsoft Office Word ha un suo motore interno per gestire la bibliografia. Vedremo che sebbene sia un mezzo altamente configurabile, pur eliminando molto del lavoro noioso, ne lascia comunque troppo sulle spalle dell’ utilizzatore finale.</a:t>
            </a:r>
            <a:endParaRPr lang="en-US" dirty="0"/>
          </a:p>
        </p:txBody>
      </p:sp>
      <p:sp>
        <p:nvSpPr>
          <p:cNvPr id="3" name="TextBox 2"/>
          <p:cNvSpPr txBox="1"/>
          <p:nvPr/>
        </p:nvSpPr>
        <p:spPr>
          <a:xfrm>
            <a:off x="2619633" y="3336324"/>
            <a:ext cx="7661190" cy="369332"/>
          </a:xfrm>
          <a:prstGeom prst="rect">
            <a:avLst/>
          </a:prstGeom>
          <a:noFill/>
        </p:spPr>
        <p:txBody>
          <a:bodyPr wrap="square" rtlCol="0">
            <a:spAutoFit/>
          </a:bodyPr>
          <a:lstStyle/>
          <a:p>
            <a:r>
              <a:rPr lang="it-IT" dirty="0" smtClean="0"/>
              <a:t>Esistono software a pagamento e gratuiti per gestire i riferimenti bibliografici</a:t>
            </a:r>
            <a:endParaRPr lang="en-US" dirty="0"/>
          </a:p>
        </p:txBody>
      </p:sp>
    </p:spTree>
    <p:extLst>
      <p:ext uri="{BB962C8B-B14F-4D97-AF65-F5344CB8AC3E}">
        <p14:creationId xmlns:p14="http://schemas.microsoft.com/office/powerpoint/2010/main" val="32717289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160</TotalTime>
  <Words>545</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Noto Sans</vt:lpstr>
      <vt:lpstr>Trebuchet MS</vt:lpstr>
      <vt:lpstr>Tw Cen MT</vt:lpstr>
      <vt:lpstr>Circuit</vt:lpstr>
      <vt:lpstr>La bibliografia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bibliografia</dc:title>
  <dc:creator>Infetto Agts</dc:creator>
  <cp:lastModifiedBy>Infetto Agts</cp:lastModifiedBy>
  <cp:revision>46</cp:revision>
  <dcterms:created xsi:type="dcterms:W3CDTF">2018-10-22T19:45:35Z</dcterms:created>
  <dcterms:modified xsi:type="dcterms:W3CDTF">2018-10-29T21:26:19Z</dcterms:modified>
</cp:coreProperties>
</file>