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1" r:id="rId5"/>
    <p:sldId id="259" r:id="rId6"/>
    <p:sldId id="260" r:id="rId7"/>
    <p:sldId id="262" r:id="rId8"/>
    <p:sldId id="263" r:id="rId9"/>
    <p:sldId id="266" r:id="rId10"/>
    <p:sldId id="264" r:id="rId11"/>
    <p:sldId id="267" r:id="rId12"/>
    <p:sldId id="268" r:id="rId13"/>
    <p:sldId id="269" r:id="rId14"/>
    <p:sldId id="265" r:id="rId15"/>
    <p:sldId id="270" r:id="rId16"/>
    <p:sldId id="281" r:id="rId17"/>
    <p:sldId id="272" r:id="rId18"/>
    <p:sldId id="273" r:id="rId19"/>
    <p:sldId id="274" r:id="rId20"/>
    <p:sldId id="277" r:id="rId21"/>
    <p:sldId id="278" r:id="rId22"/>
    <p:sldId id="279" r:id="rId23"/>
    <p:sldId id="280"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p:scale>
          <a:sx n="110" d="100"/>
          <a:sy n="110"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is.gd/database1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geeksforgeeks.org/dbms/" TargetMode="External"/><Relationship Id="rId3" Type="http://schemas.openxmlformats.org/officeDocument/2006/relationships/hyperlink" Target="http://www.treccani.it/enciclopedia/banca-dati" TargetMode="External"/><Relationship Id="rId7" Type="http://schemas.openxmlformats.org/officeDocument/2006/relationships/hyperlink" Target="http://www.treccani.it/enciclopedia/database_(Enciclopedia-della-Matematica)" TargetMode="External"/><Relationship Id="rId2" Type="http://schemas.openxmlformats.org/officeDocument/2006/relationships/hyperlink" Target="https://en.wikipedia.org/w/index.php?title=ACID_(computer_science)&amp;oldid=865427437" TargetMode="External"/><Relationship Id="rId1" Type="http://schemas.openxmlformats.org/officeDocument/2006/relationships/slideLayout" Target="../slideLayouts/slideLayout7.xml"/><Relationship Id="rId6" Type="http://schemas.openxmlformats.org/officeDocument/2006/relationships/hyperlink" Target="https://en.wikipedia.org/w/index.php?title=Database&amp;oldid=866769545" TargetMode="External"/><Relationship Id="rId5" Type="http://schemas.openxmlformats.org/officeDocument/2006/relationships/hyperlink" Target="https://it.wikipedia.org/w/index.php?title=Cartella_clinica_elettronica&amp;oldid=98648168" TargetMode="External"/><Relationship Id="rId4" Type="http://schemas.openxmlformats.org/officeDocument/2006/relationships/hyperlink" Target="http://www.treccani.it/enciclopedia/basi-di-dati_(Enciclopedia-del-Novecen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Database</a:t>
            </a:r>
            <a:endParaRPr lang="en-US" dirty="0"/>
          </a:p>
        </p:txBody>
      </p:sp>
      <p:sp>
        <p:nvSpPr>
          <p:cNvPr id="3" name="Subtitle 2"/>
          <p:cNvSpPr>
            <a:spLocks noGrp="1"/>
          </p:cNvSpPr>
          <p:nvPr>
            <p:ph type="subTitle" idx="1"/>
          </p:nvPr>
        </p:nvSpPr>
        <p:spPr/>
        <p:txBody>
          <a:bodyPr/>
          <a:lstStyle/>
          <a:p>
            <a:r>
              <a:rPr lang="en-US" dirty="0" smtClean="0"/>
              <a:t>Dai database </a:t>
            </a:r>
            <a:r>
              <a:rPr lang="en-US" dirty="0" err="1" smtClean="0"/>
              <a:t>ai</a:t>
            </a:r>
            <a:r>
              <a:rPr lang="en-US" dirty="0" smtClean="0"/>
              <a:t> </a:t>
            </a:r>
            <a:r>
              <a:rPr lang="en-US" dirty="0" err="1" smtClean="0"/>
              <a:t>bigdata</a:t>
            </a:r>
            <a:endParaRPr lang="en-US" dirty="0"/>
          </a:p>
        </p:txBody>
      </p:sp>
    </p:spTree>
    <p:extLst>
      <p:ext uri="{BB962C8B-B14F-4D97-AF65-F5344CB8AC3E}">
        <p14:creationId xmlns:p14="http://schemas.microsoft.com/office/powerpoint/2010/main" val="242918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0108" y="401518"/>
            <a:ext cx="9255211" cy="1200329"/>
          </a:xfrm>
          <a:prstGeom prst="rect">
            <a:avLst/>
          </a:prstGeom>
          <a:noFill/>
        </p:spPr>
        <p:txBody>
          <a:bodyPr wrap="square" rtlCol="0">
            <a:spAutoFit/>
          </a:bodyPr>
          <a:lstStyle/>
          <a:p>
            <a:r>
              <a:rPr lang="it-IT" dirty="0" smtClean="0"/>
              <a:t>Questa struttura dati non è efficiente nè sicura. Per aggiornare un campo nell’ istanza specifica del nostro dominio descritta da questa tabella devo bloccare tutta la tabella per evitare che mentre viene modifico un campo nella riga 2 colonna 3 si perda la modifica che altro utente stà tentando alla riga 2 colonna 6, cioè per evitare la perdita di coerenza. </a:t>
            </a:r>
            <a:endParaRPr lang="en-US" dirty="0"/>
          </a:p>
        </p:txBody>
      </p:sp>
      <p:pic>
        <p:nvPicPr>
          <p:cNvPr id="5" name="Picture 4"/>
          <p:cNvPicPr>
            <a:picLocks noChangeAspect="1"/>
          </p:cNvPicPr>
          <p:nvPr/>
        </p:nvPicPr>
        <p:blipFill>
          <a:blip r:embed="rId2"/>
          <a:stretch>
            <a:fillRect/>
          </a:stretch>
        </p:blipFill>
        <p:spPr>
          <a:xfrm>
            <a:off x="1009069" y="1909118"/>
            <a:ext cx="10774017" cy="2058492"/>
          </a:xfrm>
          <a:prstGeom prst="rect">
            <a:avLst/>
          </a:prstGeom>
        </p:spPr>
      </p:pic>
      <p:sp>
        <p:nvSpPr>
          <p:cNvPr id="6" name="TextBox 5"/>
          <p:cNvSpPr txBox="1"/>
          <p:nvPr/>
        </p:nvSpPr>
        <p:spPr>
          <a:xfrm>
            <a:off x="1391478" y="4634475"/>
            <a:ext cx="9159155" cy="369332"/>
          </a:xfrm>
          <a:prstGeom prst="rect">
            <a:avLst/>
          </a:prstGeom>
          <a:noFill/>
        </p:spPr>
        <p:txBody>
          <a:bodyPr wrap="square" rtlCol="0">
            <a:spAutoFit/>
          </a:bodyPr>
          <a:lstStyle/>
          <a:p>
            <a:r>
              <a:rPr lang="it-IT" dirty="0" smtClean="0"/>
              <a:t>Il DBMS deve essere in grado di gestire le transazioni concorrenti come se fossero sequenziali.</a:t>
            </a:r>
            <a:endParaRPr lang="en-US" dirty="0"/>
          </a:p>
        </p:txBody>
      </p:sp>
    </p:spTree>
    <p:extLst>
      <p:ext uri="{BB962C8B-B14F-4D97-AF65-F5344CB8AC3E}">
        <p14:creationId xmlns:p14="http://schemas.microsoft.com/office/powerpoint/2010/main" val="159370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9069" y="1909118"/>
            <a:ext cx="10774017" cy="2058492"/>
          </a:xfrm>
          <a:prstGeom prst="rect">
            <a:avLst/>
          </a:prstGeom>
        </p:spPr>
      </p:pic>
      <p:sp>
        <p:nvSpPr>
          <p:cNvPr id="2" name="TextBox 1"/>
          <p:cNvSpPr txBox="1"/>
          <p:nvPr/>
        </p:nvSpPr>
        <p:spPr>
          <a:xfrm>
            <a:off x="4831375" y="4401615"/>
            <a:ext cx="2962796" cy="1569660"/>
          </a:xfrm>
          <a:prstGeom prst="rect">
            <a:avLst/>
          </a:prstGeom>
          <a:noFill/>
        </p:spPr>
        <p:txBody>
          <a:bodyPr wrap="square" rtlCol="0">
            <a:spAutoFit/>
          </a:bodyPr>
          <a:lstStyle/>
          <a:p>
            <a:pPr marL="285750" indent="-285750">
              <a:buFont typeface="Arial" panose="020B0604020202020204" pitchFamily="34" charset="0"/>
              <a:buChar char="•"/>
            </a:pPr>
            <a:r>
              <a:rPr lang="it-IT" sz="2400" b="1" u="sng" dirty="0" smtClean="0"/>
              <a:t>A</a:t>
            </a:r>
            <a:r>
              <a:rPr lang="it-IT" sz="2400" dirty="0" smtClean="0"/>
              <a:t>tomicità</a:t>
            </a:r>
          </a:p>
          <a:p>
            <a:pPr marL="285750" indent="-285750">
              <a:buFont typeface="Arial" panose="020B0604020202020204" pitchFamily="34" charset="0"/>
              <a:buChar char="•"/>
            </a:pPr>
            <a:r>
              <a:rPr lang="it-IT" sz="2400" b="1" u="sng" dirty="0" smtClean="0"/>
              <a:t>C</a:t>
            </a:r>
            <a:r>
              <a:rPr lang="it-IT" sz="2400" dirty="0" smtClean="0"/>
              <a:t>onsistenza</a:t>
            </a:r>
          </a:p>
          <a:p>
            <a:pPr marL="285750" indent="-285750">
              <a:buFont typeface="Arial" panose="020B0604020202020204" pitchFamily="34" charset="0"/>
              <a:buChar char="•"/>
            </a:pPr>
            <a:r>
              <a:rPr lang="it-IT" sz="2400" b="1" u="sng" dirty="0" smtClean="0"/>
              <a:t>I</a:t>
            </a:r>
            <a:r>
              <a:rPr lang="it-IT" sz="2400" dirty="0" smtClean="0"/>
              <a:t>solamento</a:t>
            </a:r>
          </a:p>
          <a:p>
            <a:pPr marL="285750" indent="-285750">
              <a:buFont typeface="Arial" panose="020B0604020202020204" pitchFamily="34" charset="0"/>
              <a:buChar char="•"/>
            </a:pPr>
            <a:r>
              <a:rPr lang="it-IT" sz="2400" b="1" u="sng" dirty="0" smtClean="0"/>
              <a:t>D</a:t>
            </a:r>
            <a:r>
              <a:rPr lang="it-IT" sz="2400" dirty="0" smtClean="0"/>
              <a:t>urabilità</a:t>
            </a:r>
          </a:p>
        </p:txBody>
      </p:sp>
      <p:sp>
        <p:nvSpPr>
          <p:cNvPr id="4" name="TextBox 3"/>
          <p:cNvSpPr txBox="1"/>
          <p:nvPr/>
        </p:nvSpPr>
        <p:spPr>
          <a:xfrm>
            <a:off x="1436914" y="4622549"/>
            <a:ext cx="3049894" cy="923330"/>
          </a:xfrm>
          <a:prstGeom prst="rect">
            <a:avLst/>
          </a:prstGeom>
          <a:noFill/>
        </p:spPr>
        <p:txBody>
          <a:bodyPr wrap="square" rtlCol="0">
            <a:spAutoFit/>
          </a:bodyPr>
          <a:lstStyle/>
          <a:p>
            <a:r>
              <a:rPr lang="it-IT" dirty="0" smtClean="0"/>
              <a:t>Per riuscirci il DBMS deve soddisfarre 4 proprietà fondamentali </a:t>
            </a:r>
            <a:endParaRPr lang="en-US" dirty="0"/>
          </a:p>
        </p:txBody>
      </p:sp>
      <p:sp>
        <p:nvSpPr>
          <p:cNvPr id="7" name="TextBox 6"/>
          <p:cNvSpPr txBox="1"/>
          <p:nvPr/>
        </p:nvSpPr>
        <p:spPr>
          <a:xfrm>
            <a:off x="1607299" y="431643"/>
            <a:ext cx="9159155" cy="646331"/>
          </a:xfrm>
          <a:prstGeom prst="rect">
            <a:avLst/>
          </a:prstGeom>
          <a:noFill/>
        </p:spPr>
        <p:txBody>
          <a:bodyPr wrap="square" rtlCol="0">
            <a:spAutoFit/>
          </a:bodyPr>
          <a:lstStyle/>
          <a:p>
            <a:r>
              <a:rPr lang="it-IT" dirty="0" smtClean="0"/>
              <a:t>Il DBMS deve essere in grado di gestire le transazioni, cioè le operazioni sui dati, concorrenti come se fossero sequenziali.</a:t>
            </a:r>
            <a:endParaRPr lang="en-US" dirty="0"/>
          </a:p>
        </p:txBody>
      </p:sp>
    </p:spTree>
    <p:extLst>
      <p:ext uri="{BB962C8B-B14F-4D97-AF65-F5344CB8AC3E}">
        <p14:creationId xmlns:p14="http://schemas.microsoft.com/office/powerpoint/2010/main" val="407410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2556" y="522514"/>
            <a:ext cx="2706663" cy="1569660"/>
          </a:xfrm>
          <a:prstGeom prst="rect">
            <a:avLst/>
          </a:prstGeom>
          <a:noFill/>
        </p:spPr>
        <p:txBody>
          <a:bodyPr wrap="square" rtlCol="0">
            <a:spAutoFit/>
          </a:bodyPr>
          <a:lstStyle/>
          <a:p>
            <a:pPr marL="285750" indent="-285750">
              <a:buFont typeface="Arial" panose="020B0604020202020204" pitchFamily="34" charset="0"/>
              <a:buChar char="•"/>
            </a:pPr>
            <a:r>
              <a:rPr lang="it-IT" sz="2400" b="1" u="sng" dirty="0" smtClean="0"/>
              <a:t>A</a:t>
            </a:r>
            <a:r>
              <a:rPr lang="it-IT" sz="2400" dirty="0" smtClean="0"/>
              <a:t>tomicità</a:t>
            </a:r>
          </a:p>
          <a:p>
            <a:pPr marL="285750" indent="-285750">
              <a:buFont typeface="Arial" panose="020B0604020202020204" pitchFamily="34" charset="0"/>
              <a:buChar char="•"/>
            </a:pPr>
            <a:r>
              <a:rPr lang="it-IT" sz="2400" b="1" u="sng" dirty="0" smtClean="0"/>
              <a:t>C</a:t>
            </a:r>
            <a:r>
              <a:rPr lang="it-IT" sz="2400" dirty="0" smtClean="0"/>
              <a:t>onsistenza</a:t>
            </a:r>
          </a:p>
          <a:p>
            <a:pPr marL="285750" indent="-285750">
              <a:buFont typeface="Arial" panose="020B0604020202020204" pitchFamily="34" charset="0"/>
              <a:buChar char="•"/>
            </a:pPr>
            <a:r>
              <a:rPr lang="it-IT" sz="2400" b="1" u="sng" dirty="0" smtClean="0"/>
              <a:t>I</a:t>
            </a:r>
            <a:r>
              <a:rPr lang="it-IT" sz="2400" dirty="0" smtClean="0"/>
              <a:t>solamento</a:t>
            </a:r>
          </a:p>
          <a:p>
            <a:pPr marL="285750" indent="-285750">
              <a:buFont typeface="Arial" panose="020B0604020202020204" pitchFamily="34" charset="0"/>
              <a:buChar char="•"/>
            </a:pPr>
            <a:r>
              <a:rPr lang="it-IT" sz="2400" b="1" u="sng" dirty="0" smtClean="0"/>
              <a:t>D</a:t>
            </a:r>
            <a:r>
              <a:rPr lang="it-IT" sz="2400" dirty="0" smtClean="0"/>
              <a:t>urabilità</a:t>
            </a:r>
          </a:p>
        </p:txBody>
      </p:sp>
      <p:grpSp>
        <p:nvGrpSpPr>
          <p:cNvPr id="13" name="Group 12"/>
          <p:cNvGrpSpPr/>
          <p:nvPr/>
        </p:nvGrpSpPr>
        <p:grpSpPr>
          <a:xfrm>
            <a:off x="4644325" y="335091"/>
            <a:ext cx="5832086" cy="923330"/>
            <a:chOff x="4644325" y="335091"/>
            <a:chExt cx="4817728" cy="923330"/>
          </a:xfrm>
        </p:grpSpPr>
        <p:sp>
          <p:nvSpPr>
            <p:cNvPr id="3" name="TextBox 2"/>
            <p:cNvSpPr txBox="1"/>
            <p:nvPr/>
          </p:nvSpPr>
          <p:spPr>
            <a:xfrm>
              <a:off x="5400267" y="335091"/>
              <a:ext cx="4061786" cy="923330"/>
            </a:xfrm>
            <a:prstGeom prst="rect">
              <a:avLst/>
            </a:prstGeom>
            <a:noFill/>
          </p:spPr>
          <p:txBody>
            <a:bodyPr wrap="square" rtlCol="0">
              <a:spAutoFit/>
            </a:bodyPr>
            <a:lstStyle/>
            <a:p>
              <a:r>
                <a:rPr lang="en-US" dirty="0" err="1" smtClean="0"/>
                <a:t>Ogni</a:t>
              </a:r>
              <a:r>
                <a:rPr lang="en-US" dirty="0" smtClean="0"/>
                <a:t> </a:t>
              </a:r>
              <a:r>
                <a:rPr lang="en-US" dirty="0" err="1" smtClean="0"/>
                <a:t>transazione</a:t>
              </a:r>
              <a:r>
                <a:rPr lang="en-US" dirty="0" smtClean="0"/>
                <a:t> </a:t>
              </a:r>
              <a:r>
                <a:rPr lang="en-US" dirty="0" err="1" smtClean="0"/>
                <a:t>deve</a:t>
              </a:r>
              <a:r>
                <a:rPr lang="en-US" dirty="0" smtClean="0"/>
                <a:t> </a:t>
              </a:r>
              <a:r>
                <a:rPr lang="en-US" dirty="0" err="1" smtClean="0"/>
                <a:t>essere</a:t>
              </a:r>
              <a:r>
                <a:rPr lang="en-US" dirty="0" smtClean="0"/>
                <a:t> </a:t>
              </a:r>
              <a:r>
                <a:rPr lang="en-US" dirty="0" err="1" smtClean="0"/>
                <a:t>completata</a:t>
              </a:r>
              <a:r>
                <a:rPr lang="en-US" dirty="0" smtClean="0"/>
                <a:t> per </a:t>
              </a:r>
              <a:r>
                <a:rPr lang="en-US" dirty="0" err="1" smtClean="0"/>
                <a:t>intero</a:t>
              </a:r>
              <a:r>
                <a:rPr lang="en-US" dirty="0" smtClean="0"/>
                <a:t>, non </a:t>
              </a:r>
              <a:r>
                <a:rPr lang="it-IT" dirty="0" smtClean="0"/>
                <a:t>è suddivisibile in parti più piccole. Ogni transazione è atomica.</a:t>
              </a:r>
              <a:endParaRPr lang="en-US" dirty="0"/>
            </a:p>
          </p:txBody>
        </p:sp>
        <p:sp>
          <p:nvSpPr>
            <p:cNvPr id="7" name="Rectangle 6"/>
            <p:cNvSpPr/>
            <p:nvPr/>
          </p:nvSpPr>
          <p:spPr>
            <a:xfrm>
              <a:off x="4644325" y="335091"/>
              <a:ext cx="660758" cy="923330"/>
            </a:xfrm>
            <a:prstGeom prst="rect">
              <a:avLst/>
            </a:prstGeom>
            <a:noFill/>
          </p:spPr>
          <p:txBody>
            <a:bodyPr wrap="none" lIns="91440" tIns="45720" rIns="91440" bIns="45720">
              <a:spAutoFit/>
            </a:bodyPr>
            <a:lstStyle/>
            <a:p>
              <a:pPr algn="ctr"/>
              <a:r>
                <a:rPr lang="it-IT"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grpSp>
        <p:nvGrpSpPr>
          <p:cNvPr id="12" name="Group 11"/>
          <p:cNvGrpSpPr/>
          <p:nvPr/>
        </p:nvGrpSpPr>
        <p:grpSpPr>
          <a:xfrm>
            <a:off x="4194444" y="1793427"/>
            <a:ext cx="5216493" cy="929009"/>
            <a:chOff x="3734404" y="1953750"/>
            <a:chExt cx="5216493" cy="929009"/>
          </a:xfrm>
        </p:grpSpPr>
        <p:sp>
          <p:nvSpPr>
            <p:cNvPr id="4" name="TextBox 3"/>
            <p:cNvSpPr txBox="1"/>
            <p:nvPr/>
          </p:nvSpPr>
          <p:spPr>
            <a:xfrm>
              <a:off x="4390256" y="1959429"/>
              <a:ext cx="4560641" cy="923330"/>
            </a:xfrm>
            <a:prstGeom prst="rect">
              <a:avLst/>
            </a:prstGeom>
            <a:noFill/>
          </p:spPr>
          <p:txBody>
            <a:bodyPr wrap="square" rtlCol="0">
              <a:spAutoFit/>
            </a:bodyPr>
            <a:lstStyle/>
            <a:p>
              <a:r>
                <a:rPr lang="it-IT" dirty="0" smtClean="0"/>
                <a:t>Le transazioni devono portare il database da una condizione coerente ad una nuova condizione coerente.</a:t>
              </a:r>
              <a:endParaRPr lang="en-US" dirty="0"/>
            </a:p>
          </p:txBody>
        </p:sp>
        <p:sp>
          <p:nvSpPr>
            <p:cNvPr id="8" name="Rectangle 7"/>
            <p:cNvSpPr/>
            <p:nvPr/>
          </p:nvSpPr>
          <p:spPr>
            <a:xfrm>
              <a:off x="3734404" y="1953750"/>
              <a:ext cx="588624" cy="923330"/>
            </a:xfrm>
            <a:prstGeom prst="rect">
              <a:avLst/>
            </a:prstGeom>
            <a:noFill/>
          </p:spPr>
          <p:txBody>
            <a:bodyPr wrap="none" lIns="91440" tIns="45720" rIns="91440" bIns="45720">
              <a:spAutoFit/>
            </a:bodyPr>
            <a:lstStyle/>
            <a:p>
              <a:pPr algn="ctr"/>
              <a:r>
                <a:rPr lang="it-IT"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grpSp>
        <p:nvGrpSpPr>
          <p:cNvPr id="11" name="Group 10"/>
          <p:cNvGrpSpPr/>
          <p:nvPr/>
        </p:nvGrpSpPr>
        <p:grpSpPr>
          <a:xfrm>
            <a:off x="4914305" y="3184009"/>
            <a:ext cx="6149366" cy="923330"/>
            <a:chOff x="745551" y="3524779"/>
            <a:chExt cx="6149366" cy="923330"/>
          </a:xfrm>
        </p:grpSpPr>
        <p:sp>
          <p:nvSpPr>
            <p:cNvPr id="5" name="TextBox 4"/>
            <p:cNvSpPr txBox="1"/>
            <p:nvPr/>
          </p:nvSpPr>
          <p:spPr>
            <a:xfrm>
              <a:off x="1221094" y="3663279"/>
              <a:ext cx="5673823" cy="646331"/>
            </a:xfrm>
            <a:prstGeom prst="rect">
              <a:avLst/>
            </a:prstGeom>
            <a:noFill/>
          </p:spPr>
          <p:txBody>
            <a:bodyPr wrap="square" rtlCol="0">
              <a:spAutoFit/>
            </a:bodyPr>
            <a:lstStyle/>
            <a:p>
              <a:r>
                <a:rPr lang="it-IT" dirty="0" smtClean="0"/>
                <a:t>Le transazioni devono essere eseguite come se fossero totalmente isolate dalle altre transazioni.</a:t>
              </a:r>
              <a:endParaRPr lang="en-US" dirty="0"/>
            </a:p>
          </p:txBody>
        </p:sp>
        <p:sp>
          <p:nvSpPr>
            <p:cNvPr id="9" name="Rectangle 8"/>
            <p:cNvSpPr/>
            <p:nvPr/>
          </p:nvSpPr>
          <p:spPr>
            <a:xfrm>
              <a:off x="745551" y="3524779"/>
              <a:ext cx="364203" cy="923330"/>
            </a:xfrm>
            <a:prstGeom prst="rect">
              <a:avLst/>
            </a:prstGeom>
            <a:noFill/>
          </p:spPr>
          <p:txBody>
            <a:bodyPr wrap="none" lIns="91440" tIns="45720" rIns="91440" bIns="45720">
              <a:spAutoFit/>
            </a:bodyPr>
            <a:lstStyle/>
            <a:p>
              <a:pPr algn="ctr"/>
              <a:r>
                <a:rPr lang="it-IT"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grpSp>
        <p:nvGrpSpPr>
          <p:cNvPr id="14" name="Group 13"/>
          <p:cNvGrpSpPr/>
          <p:nvPr/>
        </p:nvGrpSpPr>
        <p:grpSpPr>
          <a:xfrm>
            <a:off x="4349987" y="4707412"/>
            <a:ext cx="5248374" cy="923330"/>
            <a:chOff x="5088322" y="4787821"/>
            <a:chExt cx="5248374" cy="923330"/>
          </a:xfrm>
        </p:grpSpPr>
        <p:sp>
          <p:nvSpPr>
            <p:cNvPr id="6" name="TextBox 5"/>
            <p:cNvSpPr txBox="1"/>
            <p:nvPr/>
          </p:nvSpPr>
          <p:spPr>
            <a:xfrm>
              <a:off x="5787415" y="4787821"/>
              <a:ext cx="4549281" cy="923330"/>
            </a:xfrm>
            <a:prstGeom prst="rect">
              <a:avLst/>
            </a:prstGeom>
            <a:noFill/>
          </p:spPr>
          <p:txBody>
            <a:bodyPr wrap="square" rtlCol="0">
              <a:spAutoFit/>
            </a:bodyPr>
            <a:lstStyle/>
            <a:p>
              <a:r>
                <a:rPr lang="it-IT" dirty="0" smtClean="0"/>
                <a:t>Le transazioni una volta che sono state eseguite lasciano il database in un nuovo stato che viene immediatamente salvato.</a:t>
              </a:r>
              <a:endParaRPr lang="en-US" dirty="0"/>
            </a:p>
          </p:txBody>
        </p:sp>
        <p:sp>
          <p:nvSpPr>
            <p:cNvPr id="10" name="Rectangle 9"/>
            <p:cNvSpPr/>
            <p:nvPr/>
          </p:nvSpPr>
          <p:spPr>
            <a:xfrm>
              <a:off x="5088322" y="4787821"/>
              <a:ext cx="623889" cy="923330"/>
            </a:xfrm>
            <a:prstGeom prst="rect">
              <a:avLst/>
            </a:prstGeom>
            <a:noFill/>
          </p:spPr>
          <p:txBody>
            <a:bodyPr wrap="none" lIns="91440" tIns="45720" rIns="91440" bIns="45720">
              <a:spAutoFit/>
            </a:bodyPr>
            <a:lstStyle/>
            <a:p>
              <a:pPr algn="ctr"/>
              <a:r>
                <a:rPr lang="it-IT"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a:t>
              </a:r>
              <a:endParaRPr lang="it-IT"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spTree>
    <p:extLst>
      <p:ext uri="{BB962C8B-B14F-4D97-AF65-F5344CB8AC3E}">
        <p14:creationId xmlns:p14="http://schemas.microsoft.com/office/powerpoint/2010/main" val="109018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8393" y="2247163"/>
            <a:ext cx="10774017" cy="2058492"/>
          </a:xfrm>
          <a:prstGeom prst="rect">
            <a:avLst/>
          </a:prstGeom>
        </p:spPr>
      </p:pic>
      <p:sp>
        <p:nvSpPr>
          <p:cNvPr id="4" name="TextBox 3"/>
          <p:cNvSpPr txBox="1"/>
          <p:nvPr/>
        </p:nvSpPr>
        <p:spPr>
          <a:xfrm>
            <a:off x="2078698" y="692899"/>
            <a:ext cx="7349277" cy="923330"/>
          </a:xfrm>
          <a:prstGeom prst="rect">
            <a:avLst/>
          </a:prstGeom>
          <a:noFill/>
        </p:spPr>
        <p:txBody>
          <a:bodyPr wrap="square" rtlCol="0">
            <a:spAutoFit/>
          </a:bodyPr>
          <a:lstStyle/>
          <a:p>
            <a:r>
              <a:rPr lang="it-IT" dirty="0" smtClean="0"/>
              <a:t>Per rendere più efficiente il database, non basta un manager delle transazioni, ma la stessa tabella dei dati deve subire delle importanti modifiche.</a:t>
            </a:r>
            <a:endParaRPr lang="en-US" dirty="0"/>
          </a:p>
        </p:txBody>
      </p:sp>
    </p:spTree>
    <p:extLst>
      <p:ext uri="{BB962C8B-B14F-4D97-AF65-F5344CB8AC3E}">
        <p14:creationId xmlns:p14="http://schemas.microsoft.com/office/powerpoint/2010/main" val="300844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8698" y="692899"/>
            <a:ext cx="7349277" cy="369332"/>
          </a:xfrm>
          <a:prstGeom prst="rect">
            <a:avLst/>
          </a:prstGeom>
          <a:noFill/>
        </p:spPr>
        <p:txBody>
          <a:bodyPr wrap="square" rtlCol="0">
            <a:spAutoFit/>
          </a:bodyPr>
          <a:lstStyle/>
          <a:p>
            <a:r>
              <a:rPr lang="it-IT" dirty="0" smtClean="0"/>
              <a:t>Immaginiamo di dividere le tre entità in tre tabelle separate.</a:t>
            </a:r>
            <a:endParaRPr lang="en-US" dirty="0"/>
          </a:p>
        </p:txBody>
      </p:sp>
      <p:pic>
        <p:nvPicPr>
          <p:cNvPr id="3" name="Picture 2"/>
          <p:cNvPicPr>
            <a:picLocks noChangeAspect="1"/>
          </p:cNvPicPr>
          <p:nvPr/>
        </p:nvPicPr>
        <p:blipFill>
          <a:blip r:embed="rId2"/>
          <a:stretch>
            <a:fillRect/>
          </a:stretch>
        </p:blipFill>
        <p:spPr>
          <a:xfrm>
            <a:off x="785918" y="2025662"/>
            <a:ext cx="4341229" cy="2058492"/>
          </a:xfrm>
          <a:prstGeom prst="rect">
            <a:avLst/>
          </a:prstGeom>
        </p:spPr>
      </p:pic>
      <p:pic>
        <p:nvPicPr>
          <p:cNvPr id="5" name="Picture 4"/>
          <p:cNvPicPr>
            <a:picLocks noChangeAspect="1"/>
          </p:cNvPicPr>
          <p:nvPr/>
        </p:nvPicPr>
        <p:blipFill>
          <a:blip r:embed="rId3"/>
          <a:stretch>
            <a:fillRect/>
          </a:stretch>
        </p:blipFill>
        <p:spPr>
          <a:xfrm>
            <a:off x="5127147" y="2025662"/>
            <a:ext cx="4341661" cy="2088105"/>
          </a:xfrm>
          <a:prstGeom prst="rect">
            <a:avLst/>
          </a:prstGeom>
        </p:spPr>
      </p:pic>
      <p:pic>
        <p:nvPicPr>
          <p:cNvPr id="6" name="Picture 5"/>
          <p:cNvPicPr>
            <a:picLocks noChangeAspect="1"/>
          </p:cNvPicPr>
          <p:nvPr/>
        </p:nvPicPr>
        <p:blipFill>
          <a:blip r:embed="rId4"/>
          <a:stretch>
            <a:fillRect/>
          </a:stretch>
        </p:blipFill>
        <p:spPr>
          <a:xfrm>
            <a:off x="9468376" y="2031905"/>
            <a:ext cx="2210157" cy="2052250"/>
          </a:xfrm>
          <a:prstGeom prst="rect">
            <a:avLst/>
          </a:prstGeom>
        </p:spPr>
      </p:pic>
    </p:spTree>
    <p:extLst>
      <p:ext uri="{BB962C8B-B14F-4D97-AF65-F5344CB8AC3E}">
        <p14:creationId xmlns:p14="http://schemas.microsoft.com/office/powerpoint/2010/main" val="37955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0.00093 L 0.08359 0.29074 " pathEditMode="relative" rAng="0" ptsTypes="AA">
                                      <p:cBhvr>
                                        <p:cTn id="6" dur="2000" fill="hold"/>
                                        <p:tgtEl>
                                          <p:spTgt spid="3"/>
                                        </p:tgtEl>
                                        <p:attrNameLst>
                                          <p:attrName>ppt_x</p:attrName>
                                          <p:attrName>ppt_y</p:attrName>
                                        </p:attrNameLst>
                                      </p:cBhvr>
                                      <p:rCtr x="4180" y="14583"/>
                                    </p:animMotion>
                                  </p:childTnLst>
                                </p:cTn>
                              </p:par>
                              <p:par>
                                <p:cTn id="7" presetID="42" presetClass="path" presetSubtype="0" accel="50000" decel="50000" fill="hold" nodeType="withEffect">
                                  <p:stCondLst>
                                    <p:cond delay="0"/>
                                  </p:stCondLst>
                                  <p:childTnLst>
                                    <p:animMotion origin="layout" path="M 2.29167E-6 -3.7037E-6 L 0.05312 -0.13264 " pathEditMode="relative" rAng="0" ptsTypes="AA">
                                      <p:cBhvr>
                                        <p:cTn id="8" dur="2000" fill="hold"/>
                                        <p:tgtEl>
                                          <p:spTgt spid="5"/>
                                        </p:tgtEl>
                                        <p:attrNameLst>
                                          <p:attrName>ppt_x</p:attrName>
                                          <p:attrName>ppt_y</p:attrName>
                                        </p:attrNameLst>
                                      </p:cBhvr>
                                      <p:rCtr x="2656" y="-6644"/>
                                    </p:animMotion>
                                  </p:childTnLst>
                                </p:cTn>
                              </p:par>
                              <p:par>
                                <p:cTn id="9" presetID="42" presetClass="path" presetSubtype="0" accel="50000" decel="50000" fill="hold" nodeType="withEffect">
                                  <p:stCondLst>
                                    <p:cond delay="0"/>
                                  </p:stCondLst>
                                  <p:childTnLst>
                                    <p:animMotion origin="layout" path="M 2.5E-6 -3.33333E-6 L -0.1638 0.26482 " pathEditMode="relative" rAng="0" ptsTypes="AA">
                                      <p:cBhvr>
                                        <p:cTn id="10" dur="2000" fill="hold"/>
                                        <p:tgtEl>
                                          <p:spTgt spid="6"/>
                                        </p:tgtEl>
                                        <p:attrNameLst>
                                          <p:attrName>ppt_x</p:attrName>
                                          <p:attrName>ppt_y</p:attrName>
                                        </p:attrNameLst>
                                      </p:cBhvr>
                                      <p:rCtr x="-8190" y="1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2421" y="464299"/>
            <a:ext cx="7349277" cy="369332"/>
          </a:xfrm>
          <a:prstGeom prst="rect">
            <a:avLst/>
          </a:prstGeom>
          <a:noFill/>
        </p:spPr>
        <p:txBody>
          <a:bodyPr wrap="square" rtlCol="0">
            <a:spAutoFit/>
          </a:bodyPr>
          <a:lstStyle/>
          <a:p>
            <a:r>
              <a:rPr lang="it-IT" dirty="0" smtClean="0"/>
              <a:t>Eliminiamo le righe ripetute nelle singole tabelle.</a:t>
            </a:r>
            <a:endParaRPr lang="en-US" dirty="0"/>
          </a:p>
        </p:txBody>
      </p:sp>
      <p:pic>
        <p:nvPicPr>
          <p:cNvPr id="3" name="Picture 2"/>
          <p:cNvPicPr>
            <a:picLocks noChangeAspect="1"/>
          </p:cNvPicPr>
          <p:nvPr/>
        </p:nvPicPr>
        <p:blipFill>
          <a:blip r:embed="rId2"/>
          <a:stretch>
            <a:fillRect/>
          </a:stretch>
        </p:blipFill>
        <p:spPr>
          <a:xfrm>
            <a:off x="2635927" y="3898161"/>
            <a:ext cx="4770558" cy="2262068"/>
          </a:xfrm>
          <a:prstGeom prst="rect">
            <a:avLst/>
          </a:prstGeom>
        </p:spPr>
      </p:pic>
      <p:pic>
        <p:nvPicPr>
          <p:cNvPr id="5" name="Picture 4"/>
          <p:cNvPicPr>
            <a:picLocks noChangeAspect="1"/>
          </p:cNvPicPr>
          <p:nvPr/>
        </p:nvPicPr>
        <p:blipFill>
          <a:blip r:embed="rId3"/>
          <a:stretch>
            <a:fillRect/>
          </a:stretch>
        </p:blipFill>
        <p:spPr>
          <a:xfrm>
            <a:off x="5244536" y="1185403"/>
            <a:ext cx="4909045" cy="2360986"/>
          </a:xfrm>
          <a:prstGeom prst="rect">
            <a:avLst/>
          </a:prstGeom>
        </p:spPr>
      </p:pic>
      <p:pic>
        <p:nvPicPr>
          <p:cNvPr id="6" name="Picture 5"/>
          <p:cNvPicPr>
            <a:picLocks noChangeAspect="1"/>
          </p:cNvPicPr>
          <p:nvPr/>
        </p:nvPicPr>
        <p:blipFill>
          <a:blip r:embed="rId4"/>
          <a:stretch>
            <a:fillRect/>
          </a:stretch>
        </p:blipFill>
        <p:spPr>
          <a:xfrm>
            <a:off x="8696079" y="3898161"/>
            <a:ext cx="2585640" cy="2400906"/>
          </a:xfrm>
          <a:prstGeom prst="rect">
            <a:avLst/>
          </a:prstGeom>
        </p:spPr>
      </p:pic>
      <p:sp>
        <p:nvSpPr>
          <p:cNvPr id="2" name="Striped Right Arrow 1"/>
          <p:cNvSpPr/>
          <p:nvPr/>
        </p:nvSpPr>
        <p:spPr>
          <a:xfrm>
            <a:off x="3675228" y="1618285"/>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Striped Right Arrow 6"/>
          <p:cNvSpPr/>
          <p:nvPr/>
        </p:nvSpPr>
        <p:spPr>
          <a:xfrm>
            <a:off x="3681405" y="1814762"/>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Striped Right Arrow 7"/>
          <p:cNvSpPr/>
          <p:nvPr/>
        </p:nvSpPr>
        <p:spPr>
          <a:xfrm>
            <a:off x="3699034" y="2166149"/>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Striped Right Arrow 8"/>
          <p:cNvSpPr/>
          <p:nvPr/>
        </p:nvSpPr>
        <p:spPr>
          <a:xfrm>
            <a:off x="3699034" y="2368354"/>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Striped Right Arrow 9"/>
          <p:cNvSpPr/>
          <p:nvPr/>
        </p:nvSpPr>
        <p:spPr>
          <a:xfrm>
            <a:off x="3699033" y="2895777"/>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Striped Right Arrow 10"/>
          <p:cNvSpPr/>
          <p:nvPr/>
        </p:nvSpPr>
        <p:spPr>
          <a:xfrm>
            <a:off x="3699034" y="3332632"/>
            <a:ext cx="1322173" cy="185352"/>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Striped Right Arrow 11"/>
          <p:cNvSpPr/>
          <p:nvPr/>
        </p:nvSpPr>
        <p:spPr>
          <a:xfrm>
            <a:off x="1192913" y="5415928"/>
            <a:ext cx="1322173" cy="18535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Striped Right Arrow 12"/>
          <p:cNvSpPr/>
          <p:nvPr/>
        </p:nvSpPr>
        <p:spPr>
          <a:xfrm>
            <a:off x="1192913" y="5974877"/>
            <a:ext cx="1322173" cy="18535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Striped Right Arrow 13"/>
          <p:cNvSpPr/>
          <p:nvPr/>
        </p:nvSpPr>
        <p:spPr>
          <a:xfrm>
            <a:off x="1192912" y="5029195"/>
            <a:ext cx="1322173" cy="18535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Action Button: Help 14">
            <a:hlinkClick r:id="" action="ppaction://noaction" highlightClick="1"/>
          </p:cNvPr>
          <p:cNvSpPr/>
          <p:nvPr/>
        </p:nvSpPr>
        <p:spPr>
          <a:xfrm>
            <a:off x="7926859" y="4510216"/>
            <a:ext cx="556055" cy="9057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21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34903" y="2567436"/>
            <a:ext cx="6712810" cy="1227953"/>
          </a:xfrm>
          <a:prstGeom prst="rect">
            <a:avLst/>
          </a:prstGeom>
        </p:spPr>
      </p:pic>
      <p:pic>
        <p:nvPicPr>
          <p:cNvPr id="5" name="Picture 4"/>
          <p:cNvPicPr>
            <a:picLocks noChangeAspect="1"/>
          </p:cNvPicPr>
          <p:nvPr/>
        </p:nvPicPr>
        <p:blipFill>
          <a:blip r:embed="rId3"/>
          <a:stretch>
            <a:fillRect/>
          </a:stretch>
        </p:blipFill>
        <p:spPr>
          <a:xfrm>
            <a:off x="2693199" y="656835"/>
            <a:ext cx="6592092" cy="1760579"/>
          </a:xfrm>
          <a:prstGeom prst="rect">
            <a:avLst/>
          </a:prstGeom>
        </p:spPr>
      </p:pic>
      <p:pic>
        <p:nvPicPr>
          <p:cNvPr id="11" name="Picture 10"/>
          <p:cNvPicPr>
            <a:picLocks noChangeAspect="1"/>
          </p:cNvPicPr>
          <p:nvPr/>
        </p:nvPicPr>
        <p:blipFill>
          <a:blip r:embed="rId4"/>
          <a:stretch>
            <a:fillRect/>
          </a:stretch>
        </p:blipFill>
        <p:spPr>
          <a:xfrm>
            <a:off x="6519872" y="4080886"/>
            <a:ext cx="3190685" cy="2234771"/>
          </a:xfrm>
          <a:prstGeom prst="rect">
            <a:avLst/>
          </a:prstGeom>
        </p:spPr>
      </p:pic>
    </p:spTree>
    <p:extLst>
      <p:ext uri="{BB962C8B-B14F-4D97-AF65-F5344CB8AC3E}">
        <p14:creationId xmlns:p14="http://schemas.microsoft.com/office/powerpoint/2010/main" val="326541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34903" y="2567436"/>
            <a:ext cx="6712810" cy="1227953"/>
          </a:xfrm>
          <a:prstGeom prst="rect">
            <a:avLst/>
          </a:prstGeom>
        </p:spPr>
      </p:pic>
      <p:pic>
        <p:nvPicPr>
          <p:cNvPr id="5" name="Picture 4"/>
          <p:cNvPicPr>
            <a:picLocks noChangeAspect="1"/>
          </p:cNvPicPr>
          <p:nvPr/>
        </p:nvPicPr>
        <p:blipFill>
          <a:blip r:embed="rId3"/>
          <a:stretch>
            <a:fillRect/>
          </a:stretch>
        </p:blipFill>
        <p:spPr>
          <a:xfrm>
            <a:off x="2693199" y="656835"/>
            <a:ext cx="6592092" cy="1760579"/>
          </a:xfrm>
          <a:prstGeom prst="rect">
            <a:avLst/>
          </a:prstGeom>
        </p:spPr>
      </p:pic>
      <p:pic>
        <p:nvPicPr>
          <p:cNvPr id="9" name="Picture 8"/>
          <p:cNvPicPr>
            <a:picLocks noChangeAspect="1"/>
          </p:cNvPicPr>
          <p:nvPr/>
        </p:nvPicPr>
        <p:blipFill>
          <a:blip r:embed="rId4"/>
          <a:stretch>
            <a:fillRect/>
          </a:stretch>
        </p:blipFill>
        <p:spPr>
          <a:xfrm>
            <a:off x="2693199" y="2584476"/>
            <a:ext cx="1641704" cy="1210913"/>
          </a:xfrm>
          <a:prstGeom prst="rect">
            <a:avLst/>
          </a:prstGeom>
        </p:spPr>
      </p:pic>
      <p:pic>
        <p:nvPicPr>
          <p:cNvPr id="10" name="Picture 9"/>
          <p:cNvPicPr>
            <a:picLocks noChangeAspect="1"/>
          </p:cNvPicPr>
          <p:nvPr/>
        </p:nvPicPr>
        <p:blipFill>
          <a:blip r:embed="rId5"/>
          <a:stretch>
            <a:fillRect/>
          </a:stretch>
        </p:blipFill>
        <p:spPr>
          <a:xfrm>
            <a:off x="3731946" y="4255731"/>
            <a:ext cx="2787926" cy="2059926"/>
          </a:xfrm>
          <a:prstGeom prst="rect">
            <a:avLst/>
          </a:prstGeom>
        </p:spPr>
      </p:pic>
      <p:pic>
        <p:nvPicPr>
          <p:cNvPr id="11" name="Picture 10"/>
          <p:cNvPicPr>
            <a:picLocks noChangeAspect="1"/>
          </p:cNvPicPr>
          <p:nvPr/>
        </p:nvPicPr>
        <p:blipFill>
          <a:blip r:embed="rId6"/>
          <a:stretch>
            <a:fillRect/>
          </a:stretch>
        </p:blipFill>
        <p:spPr>
          <a:xfrm>
            <a:off x="6519872" y="4080886"/>
            <a:ext cx="3190685" cy="2234771"/>
          </a:xfrm>
          <a:prstGeom prst="rect">
            <a:avLst/>
          </a:prstGeom>
        </p:spPr>
      </p:pic>
      <p:pic>
        <p:nvPicPr>
          <p:cNvPr id="12" name="Picture 11"/>
          <p:cNvPicPr>
            <a:picLocks noChangeAspect="1"/>
          </p:cNvPicPr>
          <p:nvPr/>
        </p:nvPicPr>
        <p:blipFill>
          <a:blip r:embed="rId7"/>
          <a:stretch>
            <a:fillRect/>
          </a:stretch>
        </p:blipFill>
        <p:spPr>
          <a:xfrm>
            <a:off x="902545" y="818979"/>
            <a:ext cx="1790654" cy="1632515"/>
          </a:xfrm>
          <a:prstGeom prst="rect">
            <a:avLst/>
          </a:prstGeom>
        </p:spPr>
      </p:pic>
    </p:spTree>
    <p:extLst>
      <p:ext uri="{BB962C8B-B14F-4D97-AF65-F5344CB8AC3E}">
        <p14:creationId xmlns:p14="http://schemas.microsoft.com/office/powerpoint/2010/main" val="7710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22546" y="2740127"/>
            <a:ext cx="6712810" cy="1227953"/>
          </a:xfrm>
          <a:prstGeom prst="rect">
            <a:avLst/>
          </a:prstGeom>
        </p:spPr>
      </p:pic>
      <p:pic>
        <p:nvPicPr>
          <p:cNvPr id="5" name="Picture 4"/>
          <p:cNvPicPr>
            <a:picLocks noChangeAspect="1"/>
          </p:cNvPicPr>
          <p:nvPr/>
        </p:nvPicPr>
        <p:blipFill>
          <a:blip r:embed="rId3"/>
          <a:stretch>
            <a:fillRect/>
          </a:stretch>
        </p:blipFill>
        <p:spPr>
          <a:xfrm>
            <a:off x="2693199" y="656835"/>
            <a:ext cx="6592092" cy="1760579"/>
          </a:xfrm>
          <a:prstGeom prst="rect">
            <a:avLst/>
          </a:prstGeom>
        </p:spPr>
      </p:pic>
      <p:pic>
        <p:nvPicPr>
          <p:cNvPr id="9" name="Picture 8"/>
          <p:cNvPicPr>
            <a:picLocks noChangeAspect="1"/>
          </p:cNvPicPr>
          <p:nvPr/>
        </p:nvPicPr>
        <p:blipFill>
          <a:blip r:embed="rId4"/>
          <a:stretch>
            <a:fillRect/>
          </a:stretch>
        </p:blipFill>
        <p:spPr>
          <a:xfrm>
            <a:off x="2680842" y="2757167"/>
            <a:ext cx="1641704" cy="1210913"/>
          </a:xfrm>
          <a:prstGeom prst="rect">
            <a:avLst/>
          </a:prstGeom>
        </p:spPr>
      </p:pic>
      <p:pic>
        <p:nvPicPr>
          <p:cNvPr id="10" name="Picture 9"/>
          <p:cNvPicPr>
            <a:picLocks noChangeAspect="1"/>
          </p:cNvPicPr>
          <p:nvPr/>
        </p:nvPicPr>
        <p:blipFill>
          <a:blip r:embed="rId5"/>
          <a:stretch>
            <a:fillRect/>
          </a:stretch>
        </p:blipFill>
        <p:spPr>
          <a:xfrm>
            <a:off x="3681456" y="4483594"/>
            <a:ext cx="2787926" cy="2059926"/>
          </a:xfrm>
          <a:prstGeom prst="rect">
            <a:avLst/>
          </a:prstGeom>
        </p:spPr>
      </p:pic>
      <p:pic>
        <p:nvPicPr>
          <p:cNvPr id="11" name="Picture 10"/>
          <p:cNvPicPr>
            <a:picLocks noChangeAspect="1"/>
          </p:cNvPicPr>
          <p:nvPr/>
        </p:nvPicPr>
        <p:blipFill>
          <a:blip r:embed="rId6"/>
          <a:stretch>
            <a:fillRect/>
          </a:stretch>
        </p:blipFill>
        <p:spPr>
          <a:xfrm>
            <a:off x="6469382" y="4308749"/>
            <a:ext cx="3190685" cy="2234771"/>
          </a:xfrm>
          <a:prstGeom prst="rect">
            <a:avLst/>
          </a:prstGeom>
        </p:spPr>
      </p:pic>
      <p:pic>
        <p:nvPicPr>
          <p:cNvPr id="12" name="Picture 11"/>
          <p:cNvPicPr>
            <a:picLocks noChangeAspect="1"/>
          </p:cNvPicPr>
          <p:nvPr/>
        </p:nvPicPr>
        <p:blipFill>
          <a:blip r:embed="rId7"/>
          <a:stretch>
            <a:fillRect/>
          </a:stretch>
        </p:blipFill>
        <p:spPr>
          <a:xfrm>
            <a:off x="902545" y="818979"/>
            <a:ext cx="1790654" cy="1632515"/>
          </a:xfrm>
          <a:prstGeom prst="rect">
            <a:avLst/>
          </a:prstGeom>
        </p:spPr>
      </p:pic>
      <p:sp>
        <p:nvSpPr>
          <p:cNvPr id="2" name="Donut 1"/>
          <p:cNvSpPr/>
          <p:nvPr/>
        </p:nvSpPr>
        <p:spPr>
          <a:xfrm>
            <a:off x="1112109" y="685997"/>
            <a:ext cx="1408096" cy="512609"/>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2302475" y="2852048"/>
            <a:ext cx="1352491" cy="451022"/>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112109" y="232623"/>
            <a:ext cx="2001794" cy="369332"/>
          </a:xfrm>
          <a:prstGeom prst="rect">
            <a:avLst/>
          </a:prstGeom>
          <a:noFill/>
        </p:spPr>
        <p:txBody>
          <a:bodyPr wrap="square" rtlCol="0">
            <a:spAutoFit/>
          </a:bodyPr>
          <a:lstStyle/>
          <a:p>
            <a:r>
              <a:rPr lang="it-IT" dirty="0" smtClean="0"/>
              <a:t>Chiave primaria</a:t>
            </a:r>
            <a:endParaRPr lang="en-US" dirty="0"/>
          </a:p>
        </p:txBody>
      </p:sp>
      <p:sp>
        <p:nvSpPr>
          <p:cNvPr id="14" name="TextBox 13"/>
          <p:cNvSpPr txBox="1"/>
          <p:nvPr/>
        </p:nvSpPr>
        <p:spPr>
          <a:xfrm>
            <a:off x="902545" y="2613638"/>
            <a:ext cx="2001794" cy="369332"/>
          </a:xfrm>
          <a:prstGeom prst="rect">
            <a:avLst/>
          </a:prstGeom>
          <a:noFill/>
        </p:spPr>
        <p:txBody>
          <a:bodyPr wrap="square" rtlCol="0">
            <a:spAutoFit/>
          </a:bodyPr>
          <a:lstStyle/>
          <a:p>
            <a:r>
              <a:rPr lang="it-IT" dirty="0" smtClean="0"/>
              <a:t>Chiave primaria</a:t>
            </a:r>
            <a:endParaRPr lang="en-US" dirty="0"/>
          </a:p>
        </p:txBody>
      </p:sp>
      <p:sp>
        <p:nvSpPr>
          <p:cNvPr id="15" name="Donut 14"/>
          <p:cNvSpPr/>
          <p:nvPr/>
        </p:nvSpPr>
        <p:spPr>
          <a:xfrm>
            <a:off x="3667323" y="4310838"/>
            <a:ext cx="1408096" cy="512609"/>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5101622" y="4320204"/>
            <a:ext cx="1408096" cy="512609"/>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96085" y="3968145"/>
            <a:ext cx="1561683" cy="369332"/>
          </a:xfrm>
          <a:prstGeom prst="rect">
            <a:avLst/>
          </a:prstGeom>
          <a:noFill/>
        </p:spPr>
        <p:txBody>
          <a:bodyPr wrap="square" rtlCol="0">
            <a:spAutoFit/>
          </a:bodyPr>
          <a:lstStyle/>
          <a:p>
            <a:r>
              <a:rPr lang="it-IT" dirty="0" smtClean="0"/>
              <a:t>Chiavi esterne</a:t>
            </a:r>
            <a:endParaRPr lang="en-US" dirty="0"/>
          </a:p>
        </p:txBody>
      </p:sp>
    </p:spTree>
    <p:extLst>
      <p:ext uri="{BB962C8B-B14F-4D97-AF65-F5344CB8AC3E}">
        <p14:creationId xmlns:p14="http://schemas.microsoft.com/office/powerpoint/2010/main" val="21481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6" grpId="0"/>
      <p:bldP spid="14" grpId="0"/>
      <p:bldP spid="15" grpId="0" animBg="1"/>
      <p:bldP spid="1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4594" y="1668162"/>
            <a:ext cx="5850924" cy="1015663"/>
          </a:xfrm>
          <a:prstGeom prst="rect">
            <a:avLst/>
          </a:prstGeom>
          <a:noFill/>
        </p:spPr>
        <p:txBody>
          <a:bodyPr wrap="square" rtlCol="0">
            <a:spAutoFit/>
          </a:bodyPr>
          <a:lstStyle/>
          <a:p>
            <a:r>
              <a:rPr lang="it-IT" sz="2000" dirty="0" smtClean="0"/>
              <a:t>Chiave primaria o </a:t>
            </a:r>
            <a:r>
              <a:rPr lang="it-IT" sz="2000" b="1" u="sng" dirty="0" smtClean="0"/>
              <a:t>primary key</a:t>
            </a:r>
            <a:r>
              <a:rPr lang="it-IT" sz="2000" u="sng" dirty="0" smtClean="0"/>
              <a:t> </a:t>
            </a:r>
            <a:r>
              <a:rPr lang="it-IT" sz="2000" dirty="0" smtClean="0"/>
              <a:t>è un campo che mi permette di </a:t>
            </a:r>
            <a:r>
              <a:rPr lang="it-IT" sz="2000" b="1" u="sng" dirty="0" smtClean="0"/>
              <a:t>identificare univocamente </a:t>
            </a:r>
            <a:r>
              <a:rPr lang="it-IT" sz="2000" dirty="0" smtClean="0"/>
              <a:t>il record della tabella.</a:t>
            </a:r>
            <a:endParaRPr lang="en-US" sz="2000" dirty="0"/>
          </a:p>
        </p:txBody>
      </p:sp>
      <p:sp>
        <p:nvSpPr>
          <p:cNvPr id="3" name="TextBox 2"/>
          <p:cNvSpPr txBox="1"/>
          <p:nvPr/>
        </p:nvSpPr>
        <p:spPr>
          <a:xfrm>
            <a:off x="1952368" y="3564925"/>
            <a:ext cx="7877432" cy="1015663"/>
          </a:xfrm>
          <a:prstGeom prst="rect">
            <a:avLst/>
          </a:prstGeom>
          <a:noFill/>
        </p:spPr>
        <p:txBody>
          <a:bodyPr wrap="square" rtlCol="0">
            <a:spAutoFit/>
          </a:bodyPr>
          <a:lstStyle/>
          <a:p>
            <a:r>
              <a:rPr lang="it-IT" sz="2000" dirty="0" smtClean="0"/>
              <a:t>Chiave esterna o </a:t>
            </a:r>
            <a:r>
              <a:rPr lang="it-IT" sz="2000" b="1" u="sng" dirty="0" smtClean="0"/>
              <a:t>foreign key</a:t>
            </a:r>
            <a:r>
              <a:rPr lang="it-IT" sz="2000" dirty="0" smtClean="0"/>
              <a:t> essenzialmente è la primary key di un’altra tabella, ma ciò che la rende importante è che </a:t>
            </a:r>
            <a:r>
              <a:rPr lang="it-IT" sz="2000" b="1" u="sng" dirty="0" smtClean="0"/>
              <a:t>associa</a:t>
            </a:r>
            <a:r>
              <a:rPr lang="it-IT" sz="2000" dirty="0" smtClean="0"/>
              <a:t> un record di una tabella ad un record di altra tabella.</a:t>
            </a:r>
            <a:endParaRPr lang="en-US" sz="2000" dirty="0"/>
          </a:p>
        </p:txBody>
      </p:sp>
    </p:spTree>
    <p:extLst>
      <p:ext uri="{BB962C8B-B14F-4D97-AF65-F5344CB8AC3E}">
        <p14:creationId xmlns:p14="http://schemas.microsoft.com/office/powerpoint/2010/main" val="9603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159" y="1385799"/>
            <a:ext cx="7241366" cy="523220"/>
          </a:xfrm>
          <a:prstGeom prst="rect">
            <a:avLst/>
          </a:prstGeom>
          <a:noFill/>
        </p:spPr>
        <p:txBody>
          <a:bodyPr wrap="square" rtlCol="0">
            <a:spAutoFit/>
          </a:bodyPr>
          <a:lstStyle/>
          <a:p>
            <a:r>
              <a:rPr lang="en-US" sz="2800" dirty="0" smtClean="0"/>
              <a:t>Cosa </a:t>
            </a:r>
            <a:r>
              <a:rPr lang="it-IT" sz="2800" dirty="0" smtClean="0"/>
              <a:t>è per voi un database ?</a:t>
            </a:r>
            <a:endParaRPr lang="en-US" sz="2800" dirty="0"/>
          </a:p>
        </p:txBody>
      </p:sp>
      <p:sp>
        <p:nvSpPr>
          <p:cNvPr id="3" name="TextBox 2"/>
          <p:cNvSpPr txBox="1"/>
          <p:nvPr/>
        </p:nvSpPr>
        <p:spPr>
          <a:xfrm>
            <a:off x="3924537" y="2675045"/>
            <a:ext cx="5259220" cy="707886"/>
          </a:xfrm>
          <a:prstGeom prst="rect">
            <a:avLst/>
          </a:prstGeom>
          <a:noFill/>
        </p:spPr>
        <p:txBody>
          <a:bodyPr wrap="square" rtlCol="0">
            <a:spAutoFit/>
          </a:bodyPr>
          <a:lstStyle/>
          <a:p>
            <a:r>
              <a:rPr lang="en-US" sz="4000" dirty="0" err="1" smtClean="0">
                <a:hlinkClick r:id="rId2"/>
              </a:rPr>
              <a:t>Vai</a:t>
            </a:r>
            <a:r>
              <a:rPr lang="en-US" sz="4000" dirty="0" smtClean="0">
                <a:hlinkClick r:id="rId2"/>
              </a:rPr>
              <a:t> al </a:t>
            </a:r>
            <a:r>
              <a:rPr lang="en-US" sz="4000" dirty="0" err="1" smtClean="0">
                <a:hlinkClick r:id="rId2"/>
              </a:rPr>
              <a:t>Sondaggio</a:t>
            </a:r>
            <a:endParaRPr lang="en-US" sz="4000" dirty="0"/>
          </a:p>
        </p:txBody>
      </p:sp>
    </p:spTree>
    <p:extLst>
      <p:ext uri="{BB962C8B-B14F-4D97-AF65-F5344CB8AC3E}">
        <p14:creationId xmlns:p14="http://schemas.microsoft.com/office/powerpoint/2010/main" val="227774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4378" y="1522107"/>
            <a:ext cx="6616621" cy="523220"/>
          </a:xfrm>
          <a:prstGeom prst="rect">
            <a:avLst/>
          </a:prstGeom>
          <a:noFill/>
        </p:spPr>
        <p:txBody>
          <a:bodyPr wrap="square" rtlCol="0">
            <a:spAutoFit/>
          </a:bodyPr>
          <a:lstStyle/>
          <a:p>
            <a:r>
              <a:rPr lang="it-IT" sz="2800" dirty="0" smtClean="0"/>
              <a:t>Excel è un database ?</a:t>
            </a:r>
            <a:endParaRPr lang="en-US" sz="2800" dirty="0"/>
          </a:p>
        </p:txBody>
      </p:sp>
      <p:sp>
        <p:nvSpPr>
          <p:cNvPr id="3" name="TextBox 2"/>
          <p:cNvSpPr txBox="1"/>
          <p:nvPr/>
        </p:nvSpPr>
        <p:spPr>
          <a:xfrm>
            <a:off x="4579575" y="2907982"/>
            <a:ext cx="2374032" cy="1015663"/>
          </a:xfrm>
          <a:prstGeom prst="rect">
            <a:avLst/>
          </a:prstGeom>
          <a:noFill/>
        </p:spPr>
        <p:txBody>
          <a:bodyPr wrap="square" rtlCol="0">
            <a:spAutoFit/>
          </a:bodyPr>
          <a:lstStyle/>
          <a:p>
            <a:r>
              <a:rPr lang="it-IT" sz="6000" b="1" dirty="0" smtClean="0"/>
              <a:t>NO</a:t>
            </a:r>
            <a:endParaRPr lang="en-US" sz="6000" b="1" dirty="0"/>
          </a:p>
        </p:txBody>
      </p:sp>
      <p:sp>
        <p:nvSpPr>
          <p:cNvPr id="4" name="TextBox 3"/>
          <p:cNvSpPr txBox="1"/>
          <p:nvPr/>
        </p:nvSpPr>
        <p:spPr>
          <a:xfrm>
            <a:off x="7138292" y="4811166"/>
            <a:ext cx="2374032" cy="1569660"/>
          </a:xfrm>
          <a:prstGeom prst="rect">
            <a:avLst/>
          </a:prstGeom>
          <a:noFill/>
        </p:spPr>
        <p:txBody>
          <a:bodyPr wrap="square" rtlCol="0">
            <a:spAutoFit/>
          </a:bodyPr>
          <a:lstStyle/>
          <a:p>
            <a:r>
              <a:rPr lang="it-IT" sz="9600" b="1" dirty="0" smtClean="0"/>
              <a:t>NO</a:t>
            </a:r>
            <a:endParaRPr lang="en-US" sz="9600" b="1" dirty="0"/>
          </a:p>
        </p:txBody>
      </p:sp>
      <p:sp>
        <p:nvSpPr>
          <p:cNvPr id="5" name="TextBox 4"/>
          <p:cNvSpPr txBox="1"/>
          <p:nvPr/>
        </p:nvSpPr>
        <p:spPr>
          <a:xfrm>
            <a:off x="8073416" y="2996885"/>
            <a:ext cx="2374032" cy="523220"/>
          </a:xfrm>
          <a:prstGeom prst="rect">
            <a:avLst/>
          </a:prstGeom>
          <a:noFill/>
        </p:spPr>
        <p:txBody>
          <a:bodyPr wrap="square" rtlCol="0">
            <a:spAutoFit/>
          </a:bodyPr>
          <a:lstStyle/>
          <a:p>
            <a:r>
              <a:rPr lang="it-IT" sz="2800" b="1" dirty="0" smtClean="0"/>
              <a:t>NO</a:t>
            </a:r>
            <a:endParaRPr lang="en-US" sz="2800" b="1" dirty="0"/>
          </a:p>
        </p:txBody>
      </p:sp>
      <p:sp>
        <p:nvSpPr>
          <p:cNvPr id="6" name="TextBox 5"/>
          <p:cNvSpPr txBox="1"/>
          <p:nvPr/>
        </p:nvSpPr>
        <p:spPr>
          <a:xfrm>
            <a:off x="1888436" y="4300109"/>
            <a:ext cx="2374032" cy="1446550"/>
          </a:xfrm>
          <a:prstGeom prst="rect">
            <a:avLst/>
          </a:prstGeom>
          <a:noFill/>
        </p:spPr>
        <p:txBody>
          <a:bodyPr wrap="square" rtlCol="0">
            <a:spAutoFit/>
          </a:bodyPr>
          <a:lstStyle/>
          <a:p>
            <a:r>
              <a:rPr lang="it-IT" sz="8800" b="1" dirty="0" smtClean="0"/>
              <a:t>NO</a:t>
            </a:r>
            <a:endParaRPr lang="en-US" sz="8800" b="1" dirty="0"/>
          </a:p>
        </p:txBody>
      </p:sp>
      <p:sp>
        <p:nvSpPr>
          <p:cNvPr id="7" name="TextBox 6"/>
          <p:cNvSpPr txBox="1"/>
          <p:nvPr/>
        </p:nvSpPr>
        <p:spPr>
          <a:xfrm>
            <a:off x="6953607" y="1548387"/>
            <a:ext cx="2374032" cy="1323439"/>
          </a:xfrm>
          <a:prstGeom prst="rect">
            <a:avLst/>
          </a:prstGeom>
          <a:noFill/>
        </p:spPr>
        <p:txBody>
          <a:bodyPr wrap="square" rtlCol="0">
            <a:spAutoFit/>
          </a:bodyPr>
          <a:lstStyle/>
          <a:p>
            <a:r>
              <a:rPr lang="it-IT" sz="8000" b="1" dirty="0" smtClean="0"/>
              <a:t>NO</a:t>
            </a:r>
            <a:endParaRPr lang="en-US" sz="8000" b="1" dirty="0"/>
          </a:p>
        </p:txBody>
      </p:sp>
      <p:sp>
        <p:nvSpPr>
          <p:cNvPr id="8" name="TextBox 7"/>
          <p:cNvSpPr txBox="1"/>
          <p:nvPr/>
        </p:nvSpPr>
        <p:spPr>
          <a:xfrm>
            <a:off x="830155" y="2443132"/>
            <a:ext cx="2374032" cy="1569660"/>
          </a:xfrm>
          <a:prstGeom prst="rect">
            <a:avLst/>
          </a:prstGeom>
          <a:noFill/>
        </p:spPr>
        <p:txBody>
          <a:bodyPr wrap="square" rtlCol="0">
            <a:spAutoFit/>
          </a:bodyPr>
          <a:lstStyle/>
          <a:p>
            <a:r>
              <a:rPr lang="it-IT" sz="9600" b="1" dirty="0" smtClean="0"/>
              <a:t>NO</a:t>
            </a:r>
            <a:endParaRPr lang="en-US" sz="9600" b="1" dirty="0"/>
          </a:p>
        </p:txBody>
      </p:sp>
    </p:spTree>
    <p:extLst>
      <p:ext uri="{BB962C8B-B14F-4D97-AF65-F5344CB8AC3E}">
        <p14:creationId xmlns:p14="http://schemas.microsoft.com/office/powerpoint/2010/main" val="6156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9" y="1600200"/>
            <a:ext cx="9692992" cy="1631216"/>
          </a:xfrm>
          <a:prstGeom prst="rect">
            <a:avLst/>
          </a:prstGeom>
          <a:noFill/>
        </p:spPr>
        <p:txBody>
          <a:bodyPr wrap="square" rtlCol="0">
            <a:spAutoFit/>
          </a:bodyPr>
          <a:lstStyle/>
          <a:p>
            <a:r>
              <a:rPr lang="it-IT" sz="2000" dirty="0" smtClean="0"/>
              <a:t>Ma la domanda anche se ha una risposta scontata, rimane una domanda interessante....</a:t>
            </a:r>
          </a:p>
          <a:p>
            <a:endParaRPr lang="it-IT" sz="2000" dirty="0" smtClean="0"/>
          </a:p>
          <a:p>
            <a:r>
              <a:rPr lang="it-IT" sz="2000" dirty="0" smtClean="0"/>
              <a:t>Chiediamoci infatti perchè MOLTI parlando di un normalissimo foglio di calcolo di Excel, che contiene dati, hanno la tendenza a chiamarlo database ?</a:t>
            </a:r>
            <a:endParaRPr lang="en-US" sz="2000" dirty="0"/>
          </a:p>
        </p:txBody>
      </p:sp>
      <p:sp>
        <p:nvSpPr>
          <p:cNvPr id="3" name="TextBox 2"/>
          <p:cNvSpPr txBox="1"/>
          <p:nvPr/>
        </p:nvSpPr>
        <p:spPr>
          <a:xfrm>
            <a:off x="1254034" y="3628120"/>
            <a:ext cx="9063681" cy="1200329"/>
          </a:xfrm>
          <a:prstGeom prst="rect">
            <a:avLst/>
          </a:prstGeom>
          <a:noFill/>
        </p:spPr>
        <p:txBody>
          <a:bodyPr wrap="square" rtlCol="0">
            <a:spAutoFit/>
          </a:bodyPr>
          <a:lstStyle/>
          <a:p>
            <a:r>
              <a:rPr lang="it-IT" sz="2400" dirty="0" smtClean="0"/>
              <a:t>Perchè i database per come li abbiamo sempre visti sono associati a una </a:t>
            </a:r>
            <a:r>
              <a:rPr lang="it-IT" sz="2400" b="1" dirty="0" smtClean="0"/>
              <a:t>struttura invariabile nel tempo </a:t>
            </a:r>
            <a:r>
              <a:rPr lang="it-IT" sz="2400" dirty="0" smtClean="0"/>
              <a:t>e molto </a:t>
            </a:r>
            <a:r>
              <a:rPr lang="it-IT" sz="2400" b="1" dirty="0" smtClean="0"/>
              <a:t>ben definita</a:t>
            </a:r>
            <a:r>
              <a:rPr lang="it-IT" sz="2400" dirty="0" smtClean="0"/>
              <a:t>.</a:t>
            </a:r>
            <a:endParaRPr lang="en-US" sz="2400" dirty="0"/>
          </a:p>
        </p:txBody>
      </p:sp>
      <p:sp>
        <p:nvSpPr>
          <p:cNvPr id="4" name="TextBox 3"/>
          <p:cNvSpPr txBox="1"/>
          <p:nvPr/>
        </p:nvSpPr>
        <p:spPr>
          <a:xfrm>
            <a:off x="1865871" y="552512"/>
            <a:ext cx="4317215" cy="369332"/>
          </a:xfrm>
          <a:prstGeom prst="rect">
            <a:avLst/>
          </a:prstGeom>
          <a:noFill/>
        </p:spPr>
        <p:txBody>
          <a:bodyPr wrap="square" rtlCol="0">
            <a:spAutoFit/>
          </a:bodyPr>
          <a:lstStyle/>
          <a:p>
            <a:r>
              <a:rPr lang="it-IT" dirty="0" smtClean="0"/>
              <a:t>PICCOLA DIGRESSIONE</a:t>
            </a:r>
            <a:endParaRPr lang="en-US" dirty="0"/>
          </a:p>
        </p:txBody>
      </p:sp>
    </p:spTree>
    <p:extLst>
      <p:ext uri="{BB962C8B-B14F-4D97-AF65-F5344CB8AC3E}">
        <p14:creationId xmlns:p14="http://schemas.microsoft.com/office/powerpoint/2010/main" val="13069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659" y="1031789"/>
            <a:ext cx="9601318" cy="369332"/>
          </a:xfrm>
          <a:prstGeom prst="rect">
            <a:avLst/>
          </a:prstGeom>
          <a:noFill/>
        </p:spPr>
        <p:txBody>
          <a:bodyPr wrap="square" rtlCol="0">
            <a:spAutoFit/>
          </a:bodyPr>
          <a:lstStyle/>
          <a:p>
            <a:r>
              <a:rPr lang="it-IT" dirty="0" smtClean="0"/>
              <a:t>E’ la proprietà stessa di avere una struttura che definisce le tabelle di un database.</a:t>
            </a:r>
            <a:endParaRPr lang="en-US" dirty="0"/>
          </a:p>
        </p:txBody>
      </p:sp>
      <p:sp>
        <p:nvSpPr>
          <p:cNvPr id="3" name="TextBox 2"/>
          <p:cNvSpPr txBox="1"/>
          <p:nvPr/>
        </p:nvSpPr>
        <p:spPr>
          <a:xfrm>
            <a:off x="1427206" y="1810265"/>
            <a:ext cx="8402595" cy="369332"/>
          </a:xfrm>
          <a:prstGeom prst="rect">
            <a:avLst/>
          </a:prstGeom>
          <a:noFill/>
        </p:spPr>
        <p:txBody>
          <a:bodyPr wrap="square" rtlCol="0">
            <a:spAutoFit/>
          </a:bodyPr>
          <a:lstStyle/>
          <a:p>
            <a:r>
              <a:rPr lang="it-IT" dirty="0" smtClean="0"/>
              <a:t>L’immagine stessa di tabella è di qualcosa di rigido, immutabile.</a:t>
            </a:r>
            <a:endParaRPr lang="en-US" dirty="0"/>
          </a:p>
        </p:txBody>
      </p:sp>
      <p:sp>
        <p:nvSpPr>
          <p:cNvPr id="4" name="TextBox 3"/>
          <p:cNvSpPr txBox="1"/>
          <p:nvPr/>
        </p:nvSpPr>
        <p:spPr>
          <a:xfrm>
            <a:off x="1229496" y="2718486"/>
            <a:ext cx="9812973" cy="369332"/>
          </a:xfrm>
          <a:prstGeom prst="rect">
            <a:avLst/>
          </a:prstGeom>
          <a:noFill/>
        </p:spPr>
        <p:txBody>
          <a:bodyPr wrap="square" rtlCol="0">
            <a:spAutoFit/>
          </a:bodyPr>
          <a:lstStyle/>
          <a:p>
            <a:r>
              <a:rPr lang="it-IT" dirty="0" smtClean="0"/>
              <a:t>I dati che possono essere imbrigliati in una struttura rigida si dicono dati strutturati</a:t>
            </a:r>
            <a:endParaRPr lang="en-US" dirty="0"/>
          </a:p>
        </p:txBody>
      </p:sp>
      <p:sp>
        <p:nvSpPr>
          <p:cNvPr id="5" name="TextBox 4"/>
          <p:cNvSpPr txBox="1"/>
          <p:nvPr/>
        </p:nvSpPr>
        <p:spPr>
          <a:xfrm>
            <a:off x="2193323" y="3626707"/>
            <a:ext cx="8335340" cy="369332"/>
          </a:xfrm>
          <a:prstGeom prst="rect">
            <a:avLst/>
          </a:prstGeom>
          <a:noFill/>
        </p:spPr>
        <p:txBody>
          <a:bodyPr wrap="square" rtlCol="0">
            <a:spAutoFit/>
          </a:bodyPr>
          <a:lstStyle/>
          <a:p>
            <a:r>
              <a:rPr lang="it-IT" dirty="0" smtClean="0"/>
              <a:t>I dati che non possono essere incarcerati si dicono dati non-strutturati.</a:t>
            </a:r>
            <a:endParaRPr lang="en-US" dirty="0"/>
          </a:p>
        </p:txBody>
      </p:sp>
      <p:sp>
        <p:nvSpPr>
          <p:cNvPr id="6" name="TextBox 5"/>
          <p:cNvSpPr txBox="1"/>
          <p:nvPr/>
        </p:nvSpPr>
        <p:spPr>
          <a:xfrm>
            <a:off x="1648707" y="4748065"/>
            <a:ext cx="8775453" cy="646331"/>
          </a:xfrm>
          <a:prstGeom prst="rect">
            <a:avLst/>
          </a:prstGeom>
          <a:noFill/>
        </p:spPr>
        <p:txBody>
          <a:bodyPr wrap="square" rtlCol="0">
            <a:spAutoFit/>
          </a:bodyPr>
          <a:lstStyle/>
          <a:p>
            <a:r>
              <a:rPr lang="it-IT" dirty="0" smtClean="0"/>
              <a:t>La dimensione che identifica la libertà dei dati si dice variabilità ed solo una delle 3 (5) dimensioni che compongono lo scenario dei Big Data.</a:t>
            </a:r>
            <a:endParaRPr lang="en-US" dirty="0"/>
          </a:p>
        </p:txBody>
      </p:sp>
    </p:spTree>
    <p:extLst>
      <p:ext uri="{BB962C8B-B14F-4D97-AF65-F5344CB8AC3E}">
        <p14:creationId xmlns:p14="http://schemas.microsoft.com/office/powerpoint/2010/main" val="157096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443" y="782828"/>
            <a:ext cx="10359414" cy="2862322"/>
          </a:xfrm>
          <a:prstGeom prst="rect">
            <a:avLst/>
          </a:prstGeom>
        </p:spPr>
        <p:txBody>
          <a:bodyPr wrap="square">
            <a:spAutoFit/>
          </a:bodyPr>
          <a:lstStyle/>
          <a:p>
            <a:r>
              <a:rPr lang="it-IT" b="1" u="sng" dirty="0"/>
              <a:t>Volume</a:t>
            </a:r>
            <a:r>
              <a:rPr lang="it-IT" dirty="0"/>
              <a:t>. </a:t>
            </a:r>
            <a:r>
              <a:rPr lang="it-IT" dirty="0" smtClean="0"/>
              <a:t>E’ la dimensione più spontaneamente associata alla parola Big, si misura in tera, peta, exa ... Bytes. </a:t>
            </a:r>
          </a:p>
          <a:p>
            <a:endParaRPr lang="it-IT" dirty="0"/>
          </a:p>
          <a:p>
            <a:r>
              <a:rPr lang="it-IT" b="1" u="sng" dirty="0"/>
              <a:t>Velocità</a:t>
            </a:r>
            <a:r>
              <a:rPr lang="it-IT" dirty="0"/>
              <a:t>. </a:t>
            </a:r>
            <a:r>
              <a:rPr lang="it-IT" dirty="0" smtClean="0"/>
              <a:t>E’ sicuramente una dimensione di ovvia comprensione. Immaginiamo ad esempio ad analizzare i tweet con un certo hashtag, possiamo arrivare a milioni di tweet al secondo.</a:t>
            </a:r>
          </a:p>
          <a:p>
            <a:endParaRPr lang="it-IT" dirty="0"/>
          </a:p>
          <a:p>
            <a:r>
              <a:rPr lang="it-IT" b="1" u="sng" dirty="0"/>
              <a:t>Varietà</a:t>
            </a:r>
            <a:r>
              <a:rPr lang="it-IT" dirty="0"/>
              <a:t>. </a:t>
            </a:r>
            <a:r>
              <a:rPr lang="it-IT" dirty="0" smtClean="0"/>
              <a:t>L’abbiamo già introdotta, è la misura di quanto sia difficile imbriagliare i dati in una struttura rigida. Esempio una patologia identificata da una certa diagnosi può essere codificata usando gli icd9, ma la stessa diagnosi può essere contenuta in un campo a testo libero nel quale il medico descrive a parole la diagnosi.</a:t>
            </a:r>
            <a:endParaRPr lang="en-US" dirty="0"/>
          </a:p>
        </p:txBody>
      </p:sp>
      <p:sp>
        <p:nvSpPr>
          <p:cNvPr id="3" name="TextBox 2"/>
          <p:cNvSpPr txBox="1"/>
          <p:nvPr/>
        </p:nvSpPr>
        <p:spPr>
          <a:xfrm>
            <a:off x="2959022" y="238538"/>
            <a:ext cx="7451508" cy="400110"/>
          </a:xfrm>
          <a:prstGeom prst="rect">
            <a:avLst/>
          </a:prstGeom>
          <a:noFill/>
        </p:spPr>
        <p:txBody>
          <a:bodyPr wrap="square" rtlCol="0">
            <a:spAutoFit/>
          </a:bodyPr>
          <a:lstStyle/>
          <a:p>
            <a:r>
              <a:rPr lang="it-IT" sz="2000" dirty="0" smtClean="0"/>
              <a:t>Precisamente le 3 dimensioni sono:</a:t>
            </a:r>
            <a:endParaRPr lang="en-US" sz="2000" dirty="0"/>
          </a:p>
        </p:txBody>
      </p:sp>
      <p:pic>
        <p:nvPicPr>
          <p:cNvPr id="4" name="Picture 2" descr="Risultati immagini per big data dim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73712">
            <a:off x="4196661" y="3730737"/>
            <a:ext cx="3450910" cy="265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0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1851" y="2135241"/>
            <a:ext cx="11280956" cy="1938992"/>
          </a:xfrm>
          <a:prstGeom prst="rect">
            <a:avLst/>
          </a:prstGeom>
        </p:spPr>
        <p:txBody>
          <a:bodyPr wrap="square">
            <a:spAutoFit/>
          </a:bodyPr>
          <a:lstStyle/>
          <a:p>
            <a:r>
              <a:rPr lang="en-US" sz="1200" dirty="0"/>
              <a:t>ACID (computer science). (2018). In </a:t>
            </a:r>
            <a:r>
              <a:rPr lang="en-US" sz="1200" i="1" dirty="0"/>
              <a:t>Wikipedia</a:t>
            </a:r>
            <a:r>
              <a:rPr lang="en-US" sz="1200" dirty="0"/>
              <a:t>. </a:t>
            </a:r>
            <a:r>
              <a:rPr lang="en-US" sz="1200" dirty="0" smtClean="0"/>
              <a:t>da </a:t>
            </a:r>
            <a:r>
              <a:rPr lang="en-US" sz="1200" dirty="0">
                <a:hlinkClick r:id="rId2"/>
              </a:rPr>
              <a:t>https://en.wikipedia.org/w/index.php?title=ACID_(computer_science)&amp;oldid=865427437</a:t>
            </a:r>
            <a:endParaRPr lang="en-US" sz="1200" dirty="0"/>
          </a:p>
          <a:p>
            <a:r>
              <a:rPr lang="en-US" sz="1200" dirty="0"/>
              <a:t>Banca </a:t>
            </a:r>
            <a:r>
              <a:rPr lang="en-US" sz="1200" dirty="0" err="1"/>
              <a:t>dati</a:t>
            </a:r>
            <a:r>
              <a:rPr lang="en-US" sz="1200" dirty="0"/>
              <a:t> </a:t>
            </a:r>
            <a:r>
              <a:rPr lang="en-US" sz="1200" dirty="0" err="1"/>
              <a:t>nell’Enciclopedia</a:t>
            </a:r>
            <a:r>
              <a:rPr lang="en-US" sz="1200" dirty="0"/>
              <a:t> </a:t>
            </a:r>
            <a:r>
              <a:rPr lang="en-US" sz="1200" dirty="0" err="1"/>
              <a:t>Treccani</a:t>
            </a:r>
            <a:r>
              <a:rPr lang="en-US" sz="1200" dirty="0"/>
              <a:t>. (</a:t>
            </a:r>
            <a:r>
              <a:rPr lang="en-US" sz="1200" dirty="0" err="1"/>
              <a:t>s.d.</a:t>
            </a:r>
            <a:r>
              <a:rPr lang="en-US" sz="1200" dirty="0"/>
              <a:t>). </a:t>
            </a:r>
            <a:r>
              <a:rPr lang="en-US" sz="1200" dirty="0" smtClean="0"/>
              <a:t>da </a:t>
            </a:r>
            <a:r>
              <a:rPr lang="en-US" sz="1200" dirty="0">
                <a:hlinkClick r:id="rId3"/>
              </a:rPr>
              <a:t>http://www.treccani.it//enciclopedia/banca-dati</a:t>
            </a:r>
            <a:endParaRPr lang="en-US" sz="1200" dirty="0"/>
          </a:p>
          <a:p>
            <a:r>
              <a:rPr lang="en-US" sz="1200" dirty="0" err="1"/>
              <a:t>Basi</a:t>
            </a:r>
            <a:r>
              <a:rPr lang="en-US" sz="1200" dirty="0"/>
              <a:t> di </a:t>
            </a:r>
            <a:r>
              <a:rPr lang="en-US" sz="1200" dirty="0" err="1"/>
              <a:t>dati</a:t>
            </a:r>
            <a:r>
              <a:rPr lang="en-US" sz="1200" dirty="0"/>
              <a:t> in «</a:t>
            </a:r>
            <a:r>
              <a:rPr lang="en-US" sz="1200" dirty="0" err="1"/>
              <a:t>Enciclopedia</a:t>
            </a:r>
            <a:r>
              <a:rPr lang="en-US" sz="1200" dirty="0"/>
              <a:t> del Novecento». (</a:t>
            </a:r>
            <a:r>
              <a:rPr lang="en-US" sz="1200" dirty="0" err="1"/>
              <a:t>s.d</a:t>
            </a:r>
            <a:r>
              <a:rPr lang="en-US" sz="1200" dirty="0" err="1" smtClean="0"/>
              <a:t>.</a:t>
            </a:r>
            <a:r>
              <a:rPr lang="en-US" sz="1200" dirty="0" smtClean="0"/>
              <a:t>)., </a:t>
            </a:r>
            <a:r>
              <a:rPr lang="en-US" sz="1200" dirty="0"/>
              <a:t>da </a:t>
            </a:r>
            <a:r>
              <a:rPr lang="en-US" sz="1200" dirty="0">
                <a:hlinkClick r:id="rId4"/>
              </a:rPr>
              <a:t>http://www.treccani.it//enciclopedia/basi-di-dati_(Enciclopedia-del-Novecento)</a:t>
            </a:r>
            <a:endParaRPr lang="en-US" sz="1200" dirty="0"/>
          </a:p>
          <a:p>
            <a:r>
              <a:rPr lang="en-US" sz="1200" dirty="0" err="1"/>
              <a:t>Cartella</a:t>
            </a:r>
            <a:r>
              <a:rPr lang="en-US" sz="1200" dirty="0"/>
              <a:t> </a:t>
            </a:r>
            <a:r>
              <a:rPr lang="en-US" sz="1200" dirty="0" err="1"/>
              <a:t>clinica</a:t>
            </a:r>
            <a:r>
              <a:rPr lang="en-US" sz="1200" dirty="0"/>
              <a:t> </a:t>
            </a:r>
            <a:r>
              <a:rPr lang="en-US" sz="1200" dirty="0" err="1"/>
              <a:t>elettronica</a:t>
            </a:r>
            <a:r>
              <a:rPr lang="en-US" sz="1200" dirty="0"/>
              <a:t>. (2018). In </a:t>
            </a:r>
            <a:r>
              <a:rPr lang="en-US" sz="1200" i="1" dirty="0"/>
              <a:t>Wikipedia</a:t>
            </a:r>
            <a:r>
              <a:rPr lang="en-US" sz="1200" dirty="0"/>
              <a:t>. </a:t>
            </a:r>
            <a:r>
              <a:rPr lang="en-US" sz="1200" dirty="0" smtClean="0"/>
              <a:t>da </a:t>
            </a:r>
            <a:r>
              <a:rPr lang="en-US" sz="1200" dirty="0">
                <a:hlinkClick r:id="rId5"/>
              </a:rPr>
              <a:t>https://it.wikipedia.org/w/index.php?title=Cartella_clinica_elettronica&amp;oldid=98648168</a:t>
            </a:r>
            <a:endParaRPr lang="en-US" sz="1200" dirty="0"/>
          </a:p>
          <a:p>
            <a:r>
              <a:rPr lang="en-US" sz="1200" dirty="0"/>
              <a:t>Database. (2018). In </a:t>
            </a:r>
            <a:r>
              <a:rPr lang="en-US" sz="1200" i="1" dirty="0"/>
              <a:t>Wikipedia</a:t>
            </a:r>
            <a:r>
              <a:rPr lang="en-US" sz="1200" dirty="0"/>
              <a:t>. </a:t>
            </a:r>
            <a:r>
              <a:rPr lang="en-US" sz="1200" dirty="0" err="1"/>
              <a:t>Recuperato</a:t>
            </a:r>
            <a:r>
              <a:rPr lang="en-US" sz="1200" dirty="0"/>
              <a:t> da </a:t>
            </a:r>
            <a:r>
              <a:rPr lang="en-US" sz="1200" dirty="0">
                <a:hlinkClick r:id="rId6"/>
              </a:rPr>
              <a:t>https://en.wikipedia.org/w/index.php?title=Database&amp;oldid=866769545</a:t>
            </a:r>
            <a:endParaRPr lang="en-US" sz="1200" dirty="0"/>
          </a:p>
          <a:p>
            <a:r>
              <a:rPr lang="en-US" sz="1200" dirty="0"/>
              <a:t>database in «</a:t>
            </a:r>
            <a:r>
              <a:rPr lang="en-US" sz="1200" dirty="0" err="1"/>
              <a:t>Enciclopedia</a:t>
            </a:r>
            <a:r>
              <a:rPr lang="en-US" sz="1200" dirty="0"/>
              <a:t> </a:t>
            </a:r>
            <a:r>
              <a:rPr lang="en-US" sz="1200" dirty="0" err="1"/>
              <a:t>della</a:t>
            </a:r>
            <a:r>
              <a:rPr lang="en-US" sz="1200" dirty="0"/>
              <a:t> </a:t>
            </a:r>
            <a:r>
              <a:rPr lang="en-US" sz="1200" dirty="0" err="1"/>
              <a:t>Matematica</a:t>
            </a:r>
            <a:r>
              <a:rPr lang="en-US" sz="1200" dirty="0"/>
              <a:t>». (</a:t>
            </a:r>
            <a:r>
              <a:rPr lang="en-US" sz="1200" dirty="0" err="1"/>
              <a:t>s.d</a:t>
            </a:r>
            <a:r>
              <a:rPr lang="en-US" sz="1200" dirty="0" err="1" smtClean="0"/>
              <a:t>.</a:t>
            </a:r>
            <a:r>
              <a:rPr lang="en-US" sz="1200" dirty="0" smtClean="0"/>
              <a:t>)., </a:t>
            </a:r>
            <a:r>
              <a:rPr lang="en-US" sz="1200" dirty="0"/>
              <a:t>da </a:t>
            </a:r>
            <a:r>
              <a:rPr lang="en-US" sz="1200" dirty="0">
                <a:hlinkClick r:id="rId7"/>
              </a:rPr>
              <a:t>http://www.treccani.it//enciclopedia/database_(Enciclopedia-della-Matematica)</a:t>
            </a:r>
            <a:endParaRPr lang="en-US" sz="1200" dirty="0"/>
          </a:p>
          <a:p>
            <a:r>
              <a:rPr lang="en-US" sz="1200" dirty="0"/>
              <a:t>Database Management System (DBMS). (</a:t>
            </a:r>
            <a:r>
              <a:rPr lang="en-US" sz="1200" dirty="0" err="1"/>
              <a:t>s.d</a:t>
            </a:r>
            <a:r>
              <a:rPr lang="en-US" sz="1200" dirty="0" err="1" smtClean="0"/>
              <a:t>.</a:t>
            </a:r>
            <a:r>
              <a:rPr lang="en-US" sz="1200" dirty="0" smtClean="0"/>
              <a:t>)., </a:t>
            </a:r>
            <a:r>
              <a:rPr lang="en-US" sz="1200" dirty="0"/>
              <a:t>da </a:t>
            </a:r>
            <a:r>
              <a:rPr lang="en-US" sz="1200" dirty="0">
                <a:hlinkClick r:id="rId8"/>
              </a:rPr>
              <a:t>https://www.geeksforgeeks.org/dbms/</a:t>
            </a:r>
            <a:endParaRPr lang="en-US" sz="1200" dirty="0"/>
          </a:p>
          <a:p>
            <a:r>
              <a:rPr lang="en-US" sz="1200" dirty="0"/>
              <a:t>Date, C. J. (2012). </a:t>
            </a:r>
            <a:r>
              <a:rPr lang="en-US" sz="1200" i="1" dirty="0"/>
              <a:t>Database design and relational theory : normal forms and all that jazz</a:t>
            </a:r>
            <a:r>
              <a:rPr lang="en-US" sz="1200" dirty="0"/>
              <a:t> (1st </a:t>
            </a:r>
            <a:r>
              <a:rPr lang="en-US" sz="1200" dirty="0" err="1"/>
              <a:t>ed</a:t>
            </a:r>
            <a:r>
              <a:rPr lang="en-US" sz="1200" dirty="0"/>
              <a:t>). O’Reilly Media. </a:t>
            </a:r>
            <a:endParaRPr lang="en-US" sz="1200" dirty="0" smtClean="0"/>
          </a:p>
          <a:p>
            <a:r>
              <a:rPr lang="en-US" sz="1200" dirty="0" smtClean="0"/>
              <a:t>Hernandez</a:t>
            </a:r>
            <a:r>
              <a:rPr lang="en-US" sz="1200" dirty="0"/>
              <a:t>, M. J. (2013). </a:t>
            </a:r>
            <a:r>
              <a:rPr lang="en-US" sz="1200" i="1" dirty="0"/>
              <a:t>Database Design for Mere Mortals A Hands-On Guide to Relational Database Design</a:t>
            </a:r>
            <a:r>
              <a:rPr lang="en-US" sz="1200" dirty="0"/>
              <a:t>. </a:t>
            </a:r>
            <a:r>
              <a:rPr lang="en-US" sz="1200" dirty="0" err="1"/>
              <a:t>Sybex</a:t>
            </a:r>
            <a:r>
              <a:rPr lang="en-US" sz="1200" dirty="0"/>
              <a:t>. </a:t>
            </a:r>
            <a:r>
              <a:rPr lang="en-US" sz="1200" dirty="0" smtClean="0"/>
              <a:t> </a:t>
            </a:r>
          </a:p>
          <a:p>
            <a:r>
              <a:rPr lang="en-US" sz="1200" i="1" dirty="0" smtClean="0"/>
              <a:t>Morgan </a:t>
            </a:r>
            <a:r>
              <a:rPr lang="en-US" sz="1200" i="1" dirty="0"/>
              <a:t>Kaufman Relational Database Design and Implementation</a:t>
            </a:r>
            <a:r>
              <a:rPr lang="en-US" sz="1200" dirty="0"/>
              <a:t>. (2009) (3° ed.). </a:t>
            </a:r>
            <a:endParaRPr lang="en-US" sz="1200" dirty="0">
              <a:effectLst/>
            </a:endParaRPr>
          </a:p>
        </p:txBody>
      </p:sp>
    </p:spTree>
    <p:extLst>
      <p:ext uri="{BB962C8B-B14F-4D97-AF65-F5344CB8AC3E}">
        <p14:creationId xmlns:p14="http://schemas.microsoft.com/office/powerpoint/2010/main" val="269454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5415" y="1103111"/>
            <a:ext cx="10081117" cy="1477328"/>
          </a:xfrm>
          <a:prstGeom prst="rect">
            <a:avLst/>
          </a:prstGeom>
          <a:noFill/>
        </p:spPr>
        <p:txBody>
          <a:bodyPr wrap="square" rtlCol="0">
            <a:spAutoFit/>
          </a:bodyPr>
          <a:lstStyle/>
          <a:p>
            <a:r>
              <a:rPr lang="it-IT" dirty="0" smtClean="0"/>
              <a:t>Un database è un sistema computerizzato per </a:t>
            </a:r>
          </a:p>
          <a:p>
            <a:endParaRPr lang="it-IT" dirty="0"/>
          </a:p>
          <a:p>
            <a:pPr marL="285750" indent="-285750">
              <a:buFont typeface="Arial" panose="020B0604020202020204" pitchFamily="34" charset="0"/>
              <a:buChar char="•"/>
            </a:pPr>
            <a:r>
              <a:rPr lang="it-IT" dirty="0" smtClean="0"/>
              <a:t>immagazzinare </a:t>
            </a:r>
            <a:r>
              <a:rPr lang="it-IT" dirty="0"/>
              <a:t>dati e </a:t>
            </a:r>
            <a:endParaRPr lang="it-IT" dirty="0" smtClean="0"/>
          </a:p>
          <a:p>
            <a:pPr marL="285750" indent="-285750">
              <a:buFont typeface="Arial" panose="020B0604020202020204" pitchFamily="34" charset="0"/>
              <a:buChar char="•"/>
            </a:pPr>
            <a:r>
              <a:rPr lang="it-IT" smtClean="0"/>
              <a:t>permettere a più utenti </a:t>
            </a:r>
            <a:r>
              <a:rPr lang="it-IT" dirty="0"/>
              <a:t>di </a:t>
            </a:r>
            <a:r>
              <a:rPr lang="it-IT" dirty="0" smtClean="0"/>
              <a:t>consultarli e/o </a:t>
            </a:r>
            <a:r>
              <a:rPr lang="it-IT" dirty="0"/>
              <a:t>aggiornarli su richiesta.</a:t>
            </a:r>
            <a:endParaRPr lang="en-US" dirty="0"/>
          </a:p>
          <a:p>
            <a:endParaRPr lang="en-US" dirty="0"/>
          </a:p>
        </p:txBody>
      </p:sp>
      <p:sp>
        <p:nvSpPr>
          <p:cNvPr id="7" name="TextBox 6"/>
          <p:cNvSpPr txBox="1"/>
          <p:nvPr/>
        </p:nvSpPr>
        <p:spPr>
          <a:xfrm>
            <a:off x="1692492" y="2788636"/>
            <a:ext cx="8797551" cy="646331"/>
          </a:xfrm>
          <a:prstGeom prst="rect">
            <a:avLst/>
          </a:prstGeom>
          <a:noFill/>
        </p:spPr>
        <p:txBody>
          <a:bodyPr wrap="square" rtlCol="0">
            <a:spAutoFit/>
          </a:bodyPr>
          <a:lstStyle/>
          <a:p>
            <a:r>
              <a:rPr lang="it-IT" smtClean="0"/>
              <a:t>Il «</a:t>
            </a:r>
            <a:r>
              <a:rPr lang="it-IT" b="1" u="sng" smtClean="0"/>
              <a:t>dato</a:t>
            </a:r>
            <a:r>
              <a:rPr lang="it-IT" smtClean="0"/>
              <a:t>» </a:t>
            </a:r>
            <a:r>
              <a:rPr lang="it-IT" dirty="0" smtClean="0"/>
              <a:t>può essere qualsiasi informazione che si voglia trattenere: immagini, video, suoni, testi, numeri, date, tempi relative ad uno specifico contesto. </a:t>
            </a:r>
            <a:endParaRPr lang="en-US" dirty="0"/>
          </a:p>
        </p:txBody>
      </p:sp>
      <p:sp>
        <p:nvSpPr>
          <p:cNvPr id="9" name="TextBox 8"/>
          <p:cNvSpPr txBox="1"/>
          <p:nvPr/>
        </p:nvSpPr>
        <p:spPr>
          <a:xfrm>
            <a:off x="1215415" y="3941575"/>
            <a:ext cx="9496129" cy="923330"/>
          </a:xfrm>
          <a:prstGeom prst="rect">
            <a:avLst/>
          </a:prstGeom>
          <a:noFill/>
        </p:spPr>
        <p:txBody>
          <a:bodyPr wrap="square" rtlCol="0">
            <a:spAutoFit/>
          </a:bodyPr>
          <a:lstStyle/>
          <a:p>
            <a:pPr algn="ctr"/>
            <a:r>
              <a:rPr lang="it-IT" smtClean="0"/>
              <a:t>ESEMPIO DI RIFERIMENTO</a:t>
            </a:r>
            <a:endParaRPr lang="it-IT" dirty="0" smtClean="0"/>
          </a:p>
          <a:p>
            <a:endParaRPr lang="it-IT" dirty="0"/>
          </a:p>
          <a:p>
            <a:pPr algn="ctr"/>
            <a:r>
              <a:rPr lang="it-IT" dirty="0" smtClean="0"/>
              <a:t>Gli studenti che frequentano un corso tenuto dal docente di riferimento e poi sostengono l’esame.</a:t>
            </a:r>
            <a:endParaRPr lang="en-US" dirty="0"/>
          </a:p>
        </p:txBody>
      </p:sp>
    </p:spTree>
    <p:extLst>
      <p:ext uri="{BB962C8B-B14F-4D97-AF65-F5344CB8AC3E}">
        <p14:creationId xmlns:p14="http://schemas.microsoft.com/office/powerpoint/2010/main" val="425955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671" y="925758"/>
            <a:ext cx="9496129" cy="923330"/>
          </a:xfrm>
          <a:prstGeom prst="rect">
            <a:avLst/>
          </a:prstGeom>
          <a:noFill/>
        </p:spPr>
        <p:txBody>
          <a:bodyPr wrap="square" rtlCol="0">
            <a:spAutoFit/>
          </a:bodyPr>
          <a:lstStyle/>
          <a:p>
            <a:r>
              <a:rPr lang="it-IT" smtClean="0"/>
              <a:t>Dominio </a:t>
            </a:r>
            <a:r>
              <a:rPr lang="it-IT"/>
              <a:t>(</a:t>
            </a:r>
            <a:r>
              <a:rPr lang="it-IT" smtClean="0"/>
              <a:t>della conoscenza):</a:t>
            </a:r>
            <a:endParaRPr lang="it-IT" dirty="0" smtClean="0"/>
          </a:p>
          <a:p>
            <a:endParaRPr lang="it-IT" dirty="0"/>
          </a:p>
          <a:p>
            <a:r>
              <a:rPr lang="it-IT" dirty="0" smtClean="0"/>
              <a:t>Gli </a:t>
            </a:r>
            <a:r>
              <a:rPr lang="it-IT" dirty="0" smtClean="0">
                <a:solidFill>
                  <a:schemeClr val="accent2">
                    <a:lumMod val="60000"/>
                    <a:lumOff val="40000"/>
                  </a:schemeClr>
                </a:solidFill>
              </a:rPr>
              <a:t>studenti</a:t>
            </a:r>
            <a:r>
              <a:rPr lang="it-IT" dirty="0" smtClean="0"/>
              <a:t> che frequentano un </a:t>
            </a:r>
            <a:r>
              <a:rPr lang="it-IT" dirty="0" smtClean="0">
                <a:solidFill>
                  <a:schemeClr val="accent4">
                    <a:lumMod val="60000"/>
                    <a:lumOff val="40000"/>
                  </a:schemeClr>
                </a:solidFill>
              </a:rPr>
              <a:t>corso</a:t>
            </a:r>
            <a:r>
              <a:rPr lang="it-IT" dirty="0" smtClean="0"/>
              <a:t> tenuto dal docente di riferimento e poi sostengono l’</a:t>
            </a:r>
            <a:r>
              <a:rPr lang="it-IT" dirty="0" smtClean="0">
                <a:solidFill>
                  <a:schemeClr val="accent6">
                    <a:lumMod val="60000"/>
                    <a:lumOff val="40000"/>
                  </a:schemeClr>
                </a:solidFill>
              </a:rPr>
              <a:t>esame</a:t>
            </a:r>
            <a:r>
              <a:rPr lang="it-IT" dirty="0" smtClean="0"/>
              <a:t>.</a:t>
            </a:r>
            <a:endParaRPr lang="en-US" dirty="0"/>
          </a:p>
        </p:txBody>
      </p:sp>
      <p:sp>
        <p:nvSpPr>
          <p:cNvPr id="3" name="TextBox 2"/>
          <p:cNvSpPr txBox="1"/>
          <p:nvPr/>
        </p:nvSpPr>
        <p:spPr>
          <a:xfrm>
            <a:off x="1033670" y="2498981"/>
            <a:ext cx="9496129" cy="923330"/>
          </a:xfrm>
          <a:prstGeom prst="rect">
            <a:avLst/>
          </a:prstGeom>
          <a:noFill/>
        </p:spPr>
        <p:txBody>
          <a:bodyPr wrap="square" rtlCol="0">
            <a:spAutoFit/>
          </a:bodyPr>
          <a:lstStyle/>
          <a:p>
            <a:r>
              <a:rPr lang="it-IT" smtClean="0"/>
              <a:t>Modellizzo </a:t>
            </a:r>
            <a:r>
              <a:rPr lang="it-IT" dirty="0" smtClean="0"/>
              <a:t>il dominio con degli Entity-relationship diagrams (ERD) che definiscono la struttura definitiva che il database dovrà avere per poter contenere tutte le informazioni che si vogliono </a:t>
            </a:r>
            <a:r>
              <a:rPr lang="it-IT" smtClean="0"/>
              <a:t>trattenere. Gli ERD lavorano a livello concettuale.</a:t>
            </a:r>
            <a:endParaRPr lang="en-US" dirty="0"/>
          </a:p>
        </p:txBody>
      </p:sp>
    </p:spTree>
    <p:extLst>
      <p:ext uri="{BB962C8B-B14F-4D97-AF65-F5344CB8AC3E}">
        <p14:creationId xmlns:p14="http://schemas.microsoft.com/office/powerpoint/2010/main" val="135864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5305" y="1187016"/>
            <a:ext cx="3083971" cy="646331"/>
          </a:xfrm>
          <a:prstGeom prst="rect">
            <a:avLst/>
          </a:prstGeom>
          <a:noFill/>
        </p:spPr>
        <p:txBody>
          <a:bodyPr wrap="square" rtlCol="0">
            <a:spAutoFit/>
          </a:bodyPr>
          <a:lstStyle/>
          <a:p>
            <a:pPr algn="ctr"/>
            <a:r>
              <a:rPr lang="it-IT" sz="3600" dirty="0" smtClean="0"/>
              <a:t>Tre entità</a:t>
            </a:r>
            <a:endParaRPr lang="en-US" sz="3600" dirty="0"/>
          </a:p>
        </p:txBody>
      </p:sp>
      <p:cxnSp>
        <p:nvCxnSpPr>
          <p:cNvPr id="6" name="Straight Arrow Connector 5"/>
          <p:cNvCxnSpPr>
            <a:stCxn id="4" idx="2"/>
          </p:cNvCxnSpPr>
          <p:nvPr/>
        </p:nvCxnSpPr>
        <p:spPr>
          <a:xfrm>
            <a:off x="5807291" y="1833347"/>
            <a:ext cx="1218254" cy="114474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a:stCxn id="4" idx="2"/>
          </p:cNvCxnSpPr>
          <p:nvPr/>
        </p:nvCxnSpPr>
        <p:spPr>
          <a:xfrm>
            <a:off x="5807291" y="1833347"/>
            <a:ext cx="4040967" cy="11333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flipH="1">
            <a:off x="3123726" y="1844706"/>
            <a:ext cx="2683564" cy="11220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459632" y="352736"/>
            <a:ext cx="9496129" cy="369332"/>
          </a:xfrm>
          <a:prstGeom prst="rect">
            <a:avLst/>
          </a:prstGeom>
          <a:noFill/>
        </p:spPr>
        <p:txBody>
          <a:bodyPr wrap="square" rtlCol="0">
            <a:spAutoFit/>
          </a:bodyPr>
          <a:lstStyle/>
          <a:p>
            <a:r>
              <a:rPr lang="it-IT" dirty="0" smtClean="0"/>
              <a:t>Gli </a:t>
            </a:r>
            <a:r>
              <a:rPr lang="it-IT" dirty="0" smtClean="0">
                <a:solidFill>
                  <a:schemeClr val="accent2">
                    <a:lumMod val="60000"/>
                    <a:lumOff val="40000"/>
                  </a:schemeClr>
                </a:solidFill>
              </a:rPr>
              <a:t>studenti</a:t>
            </a:r>
            <a:r>
              <a:rPr lang="it-IT" dirty="0" smtClean="0"/>
              <a:t> che frequentano un </a:t>
            </a:r>
            <a:r>
              <a:rPr lang="it-IT" dirty="0" smtClean="0">
                <a:solidFill>
                  <a:schemeClr val="accent4">
                    <a:lumMod val="60000"/>
                    <a:lumOff val="40000"/>
                  </a:schemeClr>
                </a:solidFill>
              </a:rPr>
              <a:t>corso</a:t>
            </a:r>
            <a:r>
              <a:rPr lang="it-IT" dirty="0" smtClean="0"/>
              <a:t> tenuto dal docente di riferimento e poi sostengono l’</a:t>
            </a:r>
            <a:r>
              <a:rPr lang="it-IT" dirty="0" smtClean="0">
                <a:solidFill>
                  <a:schemeClr val="accent6">
                    <a:lumMod val="60000"/>
                    <a:lumOff val="40000"/>
                  </a:schemeClr>
                </a:solidFill>
              </a:rPr>
              <a:t>esame</a:t>
            </a:r>
            <a:r>
              <a:rPr lang="it-IT" dirty="0" smtClean="0"/>
              <a:t>.</a:t>
            </a:r>
            <a:endParaRPr lang="en-US" dirty="0"/>
          </a:p>
        </p:txBody>
      </p:sp>
      <p:pic>
        <p:nvPicPr>
          <p:cNvPr id="23" name="Picture 22"/>
          <p:cNvPicPr>
            <a:picLocks noChangeAspect="1"/>
          </p:cNvPicPr>
          <p:nvPr/>
        </p:nvPicPr>
        <p:blipFill>
          <a:blip r:embed="rId2"/>
          <a:stretch>
            <a:fillRect/>
          </a:stretch>
        </p:blipFill>
        <p:spPr>
          <a:xfrm>
            <a:off x="648730" y="3071488"/>
            <a:ext cx="10774017" cy="2058492"/>
          </a:xfrm>
          <a:prstGeom prst="rect">
            <a:avLst/>
          </a:prstGeom>
        </p:spPr>
      </p:pic>
      <p:sp>
        <p:nvSpPr>
          <p:cNvPr id="24" name="Rectangle 23"/>
          <p:cNvSpPr/>
          <p:nvPr/>
        </p:nvSpPr>
        <p:spPr>
          <a:xfrm>
            <a:off x="648730" y="3283096"/>
            <a:ext cx="10774017" cy="1846884"/>
          </a:xfrm>
          <a:prstGeom prst="rect">
            <a:avLst/>
          </a:prstGeom>
          <a:gradFill flip="none" rotWithShape="1">
            <a:gsLst>
              <a:gs pos="0">
                <a:schemeClr val="dk1">
                  <a:tint val="58000"/>
                  <a:satMod val="108000"/>
                  <a:lumMod val="110000"/>
                </a:schemeClr>
              </a:gs>
              <a:gs pos="100000">
                <a:schemeClr val="dk1">
                  <a:tint val="81000"/>
                  <a:satMod val="109000"/>
                  <a:lumMod val="105000"/>
                </a:schemeClr>
              </a:gs>
            </a:gsLst>
            <a:lin ang="16200000" scaled="1"/>
            <a:tileRect/>
          </a:gradFill>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04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0687" y="2074653"/>
            <a:ext cx="10580915" cy="400110"/>
          </a:xfrm>
          <a:prstGeom prst="rect">
            <a:avLst/>
          </a:prstGeom>
          <a:noFill/>
        </p:spPr>
        <p:txBody>
          <a:bodyPr wrap="square" rtlCol="0">
            <a:spAutoFit/>
          </a:bodyPr>
          <a:lstStyle/>
          <a:p>
            <a:pPr algn="ctr"/>
            <a:r>
              <a:rPr lang="it-IT" sz="2000" dirty="0" smtClean="0"/>
              <a:t>Ogni singola entità è definita da una precisa e rigida tupla di elementi</a:t>
            </a:r>
            <a:endParaRPr lang="en-US" sz="2000" dirty="0"/>
          </a:p>
        </p:txBody>
      </p:sp>
      <p:sp>
        <p:nvSpPr>
          <p:cNvPr id="7" name="TextBox 6"/>
          <p:cNvSpPr txBox="1"/>
          <p:nvPr/>
        </p:nvSpPr>
        <p:spPr>
          <a:xfrm>
            <a:off x="1459632" y="352736"/>
            <a:ext cx="9496129" cy="369332"/>
          </a:xfrm>
          <a:prstGeom prst="rect">
            <a:avLst/>
          </a:prstGeom>
          <a:noFill/>
        </p:spPr>
        <p:txBody>
          <a:bodyPr wrap="square" rtlCol="0">
            <a:spAutoFit/>
          </a:bodyPr>
          <a:lstStyle/>
          <a:p>
            <a:r>
              <a:rPr lang="it-IT" dirty="0" smtClean="0"/>
              <a:t>Gli </a:t>
            </a:r>
            <a:r>
              <a:rPr lang="it-IT" dirty="0" smtClean="0">
                <a:solidFill>
                  <a:schemeClr val="accent2">
                    <a:lumMod val="60000"/>
                    <a:lumOff val="40000"/>
                  </a:schemeClr>
                </a:solidFill>
              </a:rPr>
              <a:t>studenti</a:t>
            </a:r>
            <a:r>
              <a:rPr lang="it-IT" dirty="0" smtClean="0"/>
              <a:t> che frequentano un </a:t>
            </a:r>
            <a:r>
              <a:rPr lang="it-IT" dirty="0" smtClean="0">
                <a:solidFill>
                  <a:schemeClr val="accent4">
                    <a:lumMod val="60000"/>
                    <a:lumOff val="40000"/>
                  </a:schemeClr>
                </a:solidFill>
              </a:rPr>
              <a:t>corso</a:t>
            </a:r>
            <a:r>
              <a:rPr lang="it-IT" dirty="0" smtClean="0"/>
              <a:t> tenuto dal docente di riferimento e poi sostengono l’</a:t>
            </a:r>
            <a:r>
              <a:rPr lang="it-IT" dirty="0" smtClean="0">
                <a:solidFill>
                  <a:schemeClr val="accent6">
                    <a:lumMod val="60000"/>
                    <a:lumOff val="40000"/>
                  </a:schemeClr>
                </a:solidFill>
              </a:rPr>
              <a:t>esame</a:t>
            </a:r>
            <a:r>
              <a:rPr lang="it-IT" dirty="0" smtClean="0"/>
              <a:t>.</a:t>
            </a:r>
            <a:endParaRPr lang="en-US" dirty="0"/>
          </a:p>
        </p:txBody>
      </p:sp>
      <p:sp>
        <p:nvSpPr>
          <p:cNvPr id="8" name="TextBox 7"/>
          <p:cNvSpPr txBox="1"/>
          <p:nvPr/>
        </p:nvSpPr>
        <p:spPr>
          <a:xfrm>
            <a:off x="1891275" y="1050708"/>
            <a:ext cx="8502216" cy="369332"/>
          </a:xfrm>
          <a:prstGeom prst="rect">
            <a:avLst/>
          </a:prstGeom>
          <a:noFill/>
        </p:spPr>
        <p:txBody>
          <a:bodyPr wrap="square" rtlCol="0">
            <a:spAutoFit/>
          </a:bodyPr>
          <a:lstStyle/>
          <a:p>
            <a:r>
              <a:rPr lang="it-IT" dirty="0" smtClean="0"/>
              <a:t>Che informazioni voglio trattenere sulle entità che compongono il mio dominio? </a:t>
            </a:r>
            <a:endParaRPr lang="en-US" dirty="0"/>
          </a:p>
        </p:txBody>
      </p:sp>
      <p:pic>
        <p:nvPicPr>
          <p:cNvPr id="9" name="Picture 8"/>
          <p:cNvPicPr>
            <a:picLocks noChangeAspect="1"/>
          </p:cNvPicPr>
          <p:nvPr/>
        </p:nvPicPr>
        <p:blipFill>
          <a:blip r:embed="rId2"/>
          <a:stretch>
            <a:fillRect/>
          </a:stretch>
        </p:blipFill>
        <p:spPr>
          <a:xfrm>
            <a:off x="627585" y="2854410"/>
            <a:ext cx="10774017" cy="2058492"/>
          </a:xfrm>
          <a:prstGeom prst="rect">
            <a:avLst/>
          </a:prstGeom>
        </p:spPr>
      </p:pic>
      <p:sp>
        <p:nvSpPr>
          <p:cNvPr id="10" name="Rectangle 9"/>
          <p:cNvSpPr/>
          <p:nvPr/>
        </p:nvSpPr>
        <p:spPr>
          <a:xfrm>
            <a:off x="648730" y="3262183"/>
            <a:ext cx="10752872" cy="1650719"/>
          </a:xfrm>
          <a:prstGeom prst="rect">
            <a:avLst/>
          </a:prstGeom>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404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9632" y="352736"/>
            <a:ext cx="9496129" cy="369332"/>
          </a:xfrm>
          <a:prstGeom prst="rect">
            <a:avLst/>
          </a:prstGeom>
          <a:noFill/>
        </p:spPr>
        <p:txBody>
          <a:bodyPr wrap="square" rtlCol="0">
            <a:spAutoFit/>
          </a:bodyPr>
          <a:lstStyle/>
          <a:p>
            <a:r>
              <a:rPr lang="it-IT" dirty="0" smtClean="0"/>
              <a:t>Gli </a:t>
            </a:r>
            <a:r>
              <a:rPr lang="it-IT" dirty="0" smtClean="0">
                <a:solidFill>
                  <a:schemeClr val="accent2">
                    <a:lumMod val="60000"/>
                    <a:lumOff val="40000"/>
                  </a:schemeClr>
                </a:solidFill>
              </a:rPr>
              <a:t>studenti</a:t>
            </a:r>
            <a:r>
              <a:rPr lang="it-IT" dirty="0" smtClean="0"/>
              <a:t> che frequentano un </a:t>
            </a:r>
            <a:r>
              <a:rPr lang="it-IT" dirty="0" smtClean="0">
                <a:solidFill>
                  <a:schemeClr val="accent4">
                    <a:lumMod val="60000"/>
                    <a:lumOff val="40000"/>
                  </a:schemeClr>
                </a:solidFill>
              </a:rPr>
              <a:t>corso</a:t>
            </a:r>
            <a:r>
              <a:rPr lang="it-IT" dirty="0" smtClean="0"/>
              <a:t> tenuto dal docente di riferimento e poi sostengono l’</a:t>
            </a:r>
            <a:r>
              <a:rPr lang="it-IT" dirty="0" smtClean="0">
                <a:solidFill>
                  <a:schemeClr val="accent6">
                    <a:lumMod val="60000"/>
                    <a:lumOff val="40000"/>
                  </a:schemeClr>
                </a:solidFill>
              </a:rPr>
              <a:t>esame</a:t>
            </a:r>
            <a:r>
              <a:rPr lang="it-IT" dirty="0" smtClean="0"/>
              <a:t>.</a:t>
            </a:r>
            <a:endParaRPr lang="en-US" dirty="0"/>
          </a:p>
        </p:txBody>
      </p:sp>
      <p:sp>
        <p:nvSpPr>
          <p:cNvPr id="6" name="TextBox 5"/>
          <p:cNvSpPr txBox="1"/>
          <p:nvPr/>
        </p:nvSpPr>
        <p:spPr>
          <a:xfrm>
            <a:off x="619066" y="4180114"/>
            <a:ext cx="10700867" cy="646331"/>
          </a:xfrm>
          <a:prstGeom prst="rect">
            <a:avLst/>
          </a:prstGeom>
          <a:noFill/>
        </p:spPr>
        <p:txBody>
          <a:bodyPr wrap="square" rtlCol="0">
            <a:spAutoFit/>
          </a:bodyPr>
          <a:lstStyle/>
          <a:p>
            <a:r>
              <a:rPr lang="it-IT" dirty="0" smtClean="0"/>
              <a:t>Questa è una semplice tabella non è un database. Cosa dobbiamo aggiungere per creare da questa un database?</a:t>
            </a:r>
            <a:endParaRPr lang="en-US" dirty="0"/>
          </a:p>
        </p:txBody>
      </p:sp>
      <p:sp>
        <p:nvSpPr>
          <p:cNvPr id="7" name="Rectangle 6"/>
          <p:cNvSpPr/>
          <p:nvPr/>
        </p:nvSpPr>
        <p:spPr>
          <a:xfrm>
            <a:off x="1594048" y="4924292"/>
            <a:ext cx="4278558" cy="1107996"/>
          </a:xfrm>
          <a:prstGeom prst="rect">
            <a:avLst/>
          </a:prstGeom>
        </p:spPr>
        <p:txBody>
          <a:bodyPr wrap="square">
            <a:spAutoFit/>
          </a:bodyPr>
          <a:lstStyle/>
          <a:p>
            <a:r>
              <a:rPr lang="it-IT" sz="1600" dirty="0"/>
              <a:t>Un database è un sistema computerizzato per </a:t>
            </a:r>
            <a:r>
              <a:rPr lang="it-IT" sz="1600" dirty="0" smtClean="0"/>
              <a:t>immagazzinare </a:t>
            </a:r>
            <a:r>
              <a:rPr lang="it-IT" sz="1600" dirty="0"/>
              <a:t>dati e </a:t>
            </a:r>
            <a:r>
              <a:rPr lang="it-IT" sz="1600" dirty="0" smtClean="0"/>
              <a:t>permettere a più </a:t>
            </a:r>
            <a:r>
              <a:rPr lang="it-IT" sz="1600" dirty="0"/>
              <a:t>utenti di consultarli </a:t>
            </a:r>
            <a:r>
              <a:rPr lang="it-IT" sz="1600" dirty="0" smtClean="0"/>
              <a:t>e/o aggiornarli alla bisogna.</a:t>
            </a:r>
            <a:endParaRPr lang="en-US" sz="1600" dirty="0"/>
          </a:p>
          <a:p>
            <a:endParaRPr lang="en-US" dirty="0"/>
          </a:p>
        </p:txBody>
      </p:sp>
      <p:sp>
        <p:nvSpPr>
          <p:cNvPr id="8" name="TextBox 7"/>
          <p:cNvSpPr txBox="1"/>
          <p:nvPr/>
        </p:nvSpPr>
        <p:spPr>
          <a:xfrm>
            <a:off x="6247452" y="4924292"/>
            <a:ext cx="4708309" cy="923330"/>
          </a:xfrm>
          <a:prstGeom prst="rect">
            <a:avLst/>
          </a:prstGeom>
          <a:noFill/>
        </p:spPr>
        <p:txBody>
          <a:bodyPr wrap="square" rtlCol="0">
            <a:spAutoFit/>
          </a:bodyPr>
          <a:lstStyle/>
          <a:p>
            <a:r>
              <a:rPr lang="it-IT" dirty="0" smtClean="0"/>
              <a:t>Deve essere inserita in un sistema di gestione che si preccupa di rendere condiviso, coerente e permanente il dato.</a:t>
            </a:r>
            <a:endParaRPr lang="en-US" dirty="0"/>
          </a:p>
        </p:txBody>
      </p:sp>
      <p:pic>
        <p:nvPicPr>
          <p:cNvPr id="9" name="Picture 8"/>
          <p:cNvPicPr>
            <a:picLocks noChangeAspect="1"/>
          </p:cNvPicPr>
          <p:nvPr/>
        </p:nvPicPr>
        <p:blipFill>
          <a:blip r:embed="rId2"/>
          <a:stretch>
            <a:fillRect/>
          </a:stretch>
        </p:blipFill>
        <p:spPr>
          <a:xfrm>
            <a:off x="818365" y="1645929"/>
            <a:ext cx="10778662" cy="2060627"/>
          </a:xfrm>
          <a:prstGeom prst="rect">
            <a:avLst/>
          </a:prstGeom>
        </p:spPr>
      </p:pic>
    </p:spTree>
    <p:extLst>
      <p:ext uri="{BB962C8B-B14F-4D97-AF65-F5344CB8AC3E}">
        <p14:creationId xmlns:p14="http://schemas.microsoft.com/office/powerpoint/2010/main" val="34244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264" y="685925"/>
            <a:ext cx="4278558" cy="1107996"/>
          </a:xfrm>
          <a:prstGeom prst="rect">
            <a:avLst/>
          </a:prstGeom>
        </p:spPr>
        <p:txBody>
          <a:bodyPr wrap="square">
            <a:spAutoFit/>
          </a:bodyPr>
          <a:lstStyle/>
          <a:p>
            <a:r>
              <a:rPr lang="it-IT" sz="1600" dirty="0"/>
              <a:t>Un database è un sistema computerizzato per </a:t>
            </a:r>
            <a:r>
              <a:rPr lang="it-IT" sz="1600" dirty="0" smtClean="0"/>
              <a:t>immagazzinare </a:t>
            </a:r>
            <a:r>
              <a:rPr lang="it-IT" sz="1600" dirty="0"/>
              <a:t>dati e </a:t>
            </a:r>
            <a:r>
              <a:rPr lang="it-IT" sz="1600" dirty="0" smtClean="0"/>
              <a:t>permettere a più </a:t>
            </a:r>
            <a:r>
              <a:rPr lang="it-IT" sz="1600" dirty="0"/>
              <a:t>utenti di consultarli </a:t>
            </a:r>
            <a:r>
              <a:rPr lang="it-IT" sz="1600" dirty="0" smtClean="0"/>
              <a:t>e/o aggiornarli alla bisogna.</a:t>
            </a:r>
            <a:endParaRPr lang="en-US" sz="1600" dirty="0"/>
          </a:p>
          <a:p>
            <a:endParaRPr lang="en-US" dirty="0"/>
          </a:p>
        </p:txBody>
      </p:sp>
      <p:sp>
        <p:nvSpPr>
          <p:cNvPr id="3" name="TextBox 2"/>
          <p:cNvSpPr txBox="1"/>
          <p:nvPr/>
        </p:nvSpPr>
        <p:spPr>
          <a:xfrm>
            <a:off x="6185668" y="685925"/>
            <a:ext cx="4708309" cy="923330"/>
          </a:xfrm>
          <a:prstGeom prst="rect">
            <a:avLst/>
          </a:prstGeom>
          <a:noFill/>
        </p:spPr>
        <p:txBody>
          <a:bodyPr wrap="square" rtlCol="0">
            <a:spAutoFit/>
          </a:bodyPr>
          <a:lstStyle/>
          <a:p>
            <a:r>
              <a:rPr lang="it-IT" dirty="0" smtClean="0"/>
              <a:t>Deve essere inserita in un sistema di gestione che si preccupa di rendere condiviso, coerente e permanente il dato.</a:t>
            </a:r>
            <a:endParaRPr lang="en-US" dirty="0"/>
          </a:p>
        </p:txBody>
      </p:sp>
      <p:sp>
        <p:nvSpPr>
          <p:cNvPr id="4" name="TextBox 3"/>
          <p:cNvSpPr txBox="1"/>
          <p:nvPr/>
        </p:nvSpPr>
        <p:spPr>
          <a:xfrm>
            <a:off x="1977081" y="2026508"/>
            <a:ext cx="7197811" cy="646331"/>
          </a:xfrm>
          <a:prstGeom prst="rect">
            <a:avLst/>
          </a:prstGeom>
          <a:noFill/>
        </p:spPr>
        <p:txBody>
          <a:bodyPr wrap="square" rtlCol="0">
            <a:spAutoFit/>
          </a:bodyPr>
          <a:lstStyle/>
          <a:p>
            <a:r>
              <a:rPr lang="it-IT" dirty="0" smtClean="0"/>
              <a:t>Dato condiviso signifca che più persone posso leggerlo contemporaneamente, ma anche scriverlo (aggiornarlo).</a:t>
            </a:r>
            <a:endParaRPr lang="en-US" dirty="0"/>
          </a:p>
        </p:txBody>
      </p:sp>
      <p:sp>
        <p:nvSpPr>
          <p:cNvPr id="5" name="TextBox 4"/>
          <p:cNvSpPr txBox="1"/>
          <p:nvPr/>
        </p:nvSpPr>
        <p:spPr>
          <a:xfrm>
            <a:off x="1742302" y="2905426"/>
            <a:ext cx="8377881" cy="646331"/>
          </a:xfrm>
          <a:prstGeom prst="rect">
            <a:avLst/>
          </a:prstGeom>
          <a:noFill/>
        </p:spPr>
        <p:txBody>
          <a:bodyPr wrap="square" rtlCol="0">
            <a:spAutoFit/>
          </a:bodyPr>
          <a:lstStyle/>
          <a:p>
            <a:r>
              <a:rPr lang="it-IT" dirty="0" smtClean="0"/>
              <a:t>Quindi il sistema di gestione del database (DBMS – database management system) deve essere in grado di gestire le scritture concorrenziali.</a:t>
            </a:r>
            <a:endParaRPr lang="en-US" dirty="0"/>
          </a:p>
        </p:txBody>
      </p:sp>
      <p:sp>
        <p:nvSpPr>
          <p:cNvPr id="6" name="TextBox 5"/>
          <p:cNvSpPr txBox="1"/>
          <p:nvPr/>
        </p:nvSpPr>
        <p:spPr>
          <a:xfrm>
            <a:off x="1459208" y="3969010"/>
            <a:ext cx="9452919" cy="646331"/>
          </a:xfrm>
          <a:prstGeom prst="rect">
            <a:avLst/>
          </a:prstGeom>
          <a:noFill/>
        </p:spPr>
        <p:txBody>
          <a:bodyPr wrap="square" rtlCol="0">
            <a:spAutoFit/>
          </a:bodyPr>
          <a:lstStyle/>
          <a:p>
            <a:r>
              <a:rPr lang="it-IT" dirty="0" smtClean="0"/>
              <a:t>ESEMPIO:</a:t>
            </a:r>
          </a:p>
          <a:p>
            <a:r>
              <a:rPr lang="it-IT" dirty="0" smtClean="0"/>
              <a:t>Sportelli del Centro di Prenotazione Unico (CUP)</a:t>
            </a:r>
            <a:endParaRPr lang="en-US" dirty="0"/>
          </a:p>
        </p:txBody>
      </p:sp>
      <p:sp>
        <p:nvSpPr>
          <p:cNvPr id="7" name="TextBox 6"/>
          <p:cNvSpPr txBox="1"/>
          <p:nvPr/>
        </p:nvSpPr>
        <p:spPr>
          <a:xfrm>
            <a:off x="3719411" y="4893276"/>
            <a:ext cx="5887968" cy="923330"/>
          </a:xfrm>
          <a:prstGeom prst="rect">
            <a:avLst/>
          </a:prstGeom>
          <a:noFill/>
        </p:spPr>
        <p:txBody>
          <a:bodyPr wrap="square" rtlCol="0">
            <a:spAutoFit/>
          </a:bodyPr>
          <a:lstStyle/>
          <a:p>
            <a:r>
              <a:rPr lang="it-IT" dirty="0" smtClean="0"/>
              <a:t>Gli operatori agli sportelli in tutto il FVG giornalmente negli stessi orari aggiungono o aggiornano le informazioni contenute nel database delle prenotazioni.</a:t>
            </a:r>
            <a:endParaRPr lang="en-US" dirty="0"/>
          </a:p>
        </p:txBody>
      </p:sp>
    </p:spTree>
    <p:extLst>
      <p:ext uri="{BB962C8B-B14F-4D97-AF65-F5344CB8AC3E}">
        <p14:creationId xmlns:p14="http://schemas.microsoft.com/office/powerpoint/2010/main" val="5713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889" y="280518"/>
            <a:ext cx="9452919" cy="646331"/>
          </a:xfrm>
          <a:prstGeom prst="rect">
            <a:avLst/>
          </a:prstGeom>
          <a:noFill/>
        </p:spPr>
        <p:txBody>
          <a:bodyPr wrap="square" rtlCol="0">
            <a:spAutoFit/>
          </a:bodyPr>
          <a:lstStyle/>
          <a:p>
            <a:r>
              <a:rPr lang="it-IT" dirty="0" smtClean="0"/>
              <a:t>ESEMPIO:</a:t>
            </a:r>
          </a:p>
          <a:p>
            <a:r>
              <a:rPr lang="it-IT" dirty="0" smtClean="0"/>
              <a:t>Sportelli del Centro di Prenotazione Unico (CUP)</a:t>
            </a:r>
            <a:endParaRPr lang="en-US" dirty="0"/>
          </a:p>
        </p:txBody>
      </p:sp>
      <p:sp>
        <p:nvSpPr>
          <p:cNvPr id="4" name="TextBox 3"/>
          <p:cNvSpPr txBox="1"/>
          <p:nvPr/>
        </p:nvSpPr>
        <p:spPr>
          <a:xfrm>
            <a:off x="1581665" y="1291281"/>
            <a:ext cx="5807676" cy="923330"/>
          </a:xfrm>
          <a:prstGeom prst="rect">
            <a:avLst/>
          </a:prstGeom>
          <a:noFill/>
        </p:spPr>
        <p:txBody>
          <a:bodyPr wrap="square" rtlCol="0">
            <a:spAutoFit/>
          </a:bodyPr>
          <a:lstStyle/>
          <a:p>
            <a:r>
              <a:rPr lang="it-IT" dirty="0" smtClean="0"/>
              <a:t>Operatore A – cup di Udine inserisce per la persona X una visita generale specialistica odontostomatologica presso il reparto di odontostomatologia del Maggiore.</a:t>
            </a:r>
            <a:endParaRPr lang="en-US" dirty="0"/>
          </a:p>
        </p:txBody>
      </p:sp>
      <p:sp>
        <p:nvSpPr>
          <p:cNvPr id="5" name="TextBox 4"/>
          <p:cNvSpPr txBox="1"/>
          <p:nvPr/>
        </p:nvSpPr>
        <p:spPr>
          <a:xfrm>
            <a:off x="1581665" y="2579043"/>
            <a:ext cx="5807676" cy="923330"/>
          </a:xfrm>
          <a:prstGeom prst="rect">
            <a:avLst/>
          </a:prstGeom>
          <a:noFill/>
        </p:spPr>
        <p:txBody>
          <a:bodyPr wrap="square" rtlCol="0">
            <a:spAutoFit/>
          </a:bodyPr>
          <a:lstStyle/>
          <a:p>
            <a:r>
              <a:rPr lang="it-IT" dirty="0" smtClean="0"/>
              <a:t>Operatore B – cup di Cattinara inserisce per la persona Y una visita generale specialistica odontostomatologica presso il reparto di odontostomatologia del Maggiore.</a:t>
            </a:r>
            <a:endParaRPr lang="en-US" dirty="0"/>
          </a:p>
        </p:txBody>
      </p:sp>
      <p:sp>
        <p:nvSpPr>
          <p:cNvPr id="6" name="TextBox 5"/>
          <p:cNvSpPr txBox="1"/>
          <p:nvPr/>
        </p:nvSpPr>
        <p:spPr>
          <a:xfrm>
            <a:off x="8266670" y="1458097"/>
            <a:ext cx="2743200" cy="369332"/>
          </a:xfrm>
          <a:prstGeom prst="rect">
            <a:avLst/>
          </a:prstGeom>
          <a:noFill/>
        </p:spPr>
        <p:txBody>
          <a:bodyPr wrap="square" rtlCol="0">
            <a:spAutoFit/>
          </a:bodyPr>
          <a:lstStyle/>
          <a:p>
            <a:r>
              <a:rPr lang="it-IT" dirty="0" smtClean="0"/>
              <a:t>Visita AX</a:t>
            </a:r>
            <a:endParaRPr lang="en-US" dirty="0"/>
          </a:p>
        </p:txBody>
      </p:sp>
      <p:sp>
        <p:nvSpPr>
          <p:cNvPr id="7" name="TextBox 6"/>
          <p:cNvSpPr txBox="1"/>
          <p:nvPr/>
        </p:nvSpPr>
        <p:spPr>
          <a:xfrm>
            <a:off x="8266670" y="2796745"/>
            <a:ext cx="2743200" cy="369332"/>
          </a:xfrm>
          <a:prstGeom prst="rect">
            <a:avLst/>
          </a:prstGeom>
          <a:noFill/>
        </p:spPr>
        <p:txBody>
          <a:bodyPr wrap="square" rtlCol="0">
            <a:spAutoFit/>
          </a:bodyPr>
          <a:lstStyle/>
          <a:p>
            <a:r>
              <a:rPr lang="it-IT" dirty="0" smtClean="0"/>
              <a:t>Visita BY</a:t>
            </a:r>
            <a:endParaRPr lang="en-US" dirty="0"/>
          </a:p>
        </p:txBody>
      </p:sp>
      <p:sp>
        <p:nvSpPr>
          <p:cNvPr id="8" name="TextBox 7"/>
          <p:cNvSpPr txBox="1"/>
          <p:nvPr/>
        </p:nvSpPr>
        <p:spPr>
          <a:xfrm>
            <a:off x="5923006" y="4498808"/>
            <a:ext cx="2743200" cy="369332"/>
          </a:xfrm>
          <a:prstGeom prst="rect">
            <a:avLst/>
          </a:prstGeom>
          <a:noFill/>
        </p:spPr>
        <p:txBody>
          <a:bodyPr wrap="square" rtlCol="0">
            <a:spAutoFit/>
          </a:bodyPr>
          <a:lstStyle/>
          <a:p>
            <a:r>
              <a:rPr lang="it-IT" dirty="0" smtClean="0"/>
              <a:t>Visita BY</a:t>
            </a:r>
            <a:endParaRPr lang="en-US" dirty="0"/>
          </a:p>
        </p:txBody>
      </p:sp>
      <p:sp>
        <p:nvSpPr>
          <p:cNvPr id="9" name="TextBox 8"/>
          <p:cNvSpPr txBox="1"/>
          <p:nvPr/>
        </p:nvSpPr>
        <p:spPr>
          <a:xfrm>
            <a:off x="1948249" y="4444313"/>
            <a:ext cx="2743200" cy="369332"/>
          </a:xfrm>
          <a:prstGeom prst="rect">
            <a:avLst/>
          </a:prstGeom>
          <a:noFill/>
        </p:spPr>
        <p:txBody>
          <a:bodyPr wrap="square" rtlCol="0">
            <a:spAutoFit/>
          </a:bodyPr>
          <a:lstStyle/>
          <a:p>
            <a:r>
              <a:rPr lang="it-IT" dirty="0" smtClean="0"/>
              <a:t>Visita AX</a:t>
            </a:r>
            <a:endParaRPr lang="en-US" dirty="0"/>
          </a:p>
        </p:txBody>
      </p:sp>
      <p:sp>
        <p:nvSpPr>
          <p:cNvPr id="10" name="TextBox 9"/>
          <p:cNvSpPr txBox="1"/>
          <p:nvPr/>
        </p:nvSpPr>
        <p:spPr>
          <a:xfrm>
            <a:off x="1948249" y="5450274"/>
            <a:ext cx="3503140" cy="369332"/>
          </a:xfrm>
          <a:prstGeom prst="rect">
            <a:avLst/>
          </a:prstGeom>
          <a:noFill/>
        </p:spPr>
        <p:txBody>
          <a:bodyPr wrap="square" rtlCol="0">
            <a:spAutoFit/>
          </a:bodyPr>
          <a:lstStyle/>
          <a:p>
            <a:r>
              <a:rPr lang="it-IT" dirty="0" smtClean="0"/>
              <a:t>Numero 12345-1</a:t>
            </a:r>
            <a:endParaRPr lang="en-US" dirty="0"/>
          </a:p>
        </p:txBody>
      </p:sp>
      <p:sp>
        <p:nvSpPr>
          <p:cNvPr id="11" name="TextBox 10"/>
          <p:cNvSpPr txBox="1"/>
          <p:nvPr/>
        </p:nvSpPr>
        <p:spPr>
          <a:xfrm>
            <a:off x="5923006" y="5417238"/>
            <a:ext cx="3503140" cy="369332"/>
          </a:xfrm>
          <a:prstGeom prst="rect">
            <a:avLst/>
          </a:prstGeom>
          <a:noFill/>
        </p:spPr>
        <p:txBody>
          <a:bodyPr wrap="square" rtlCol="0">
            <a:spAutoFit/>
          </a:bodyPr>
          <a:lstStyle/>
          <a:p>
            <a:r>
              <a:rPr lang="it-IT" dirty="0" smtClean="0"/>
              <a:t>Numero 12345-2</a:t>
            </a:r>
            <a:endParaRPr lang="en-US" dirty="0"/>
          </a:p>
        </p:txBody>
      </p:sp>
    </p:spTree>
    <p:extLst>
      <p:ext uri="{BB962C8B-B14F-4D97-AF65-F5344CB8AC3E}">
        <p14:creationId xmlns:p14="http://schemas.microsoft.com/office/powerpoint/2010/main" val="88718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556</TotalTime>
  <Words>1178</Words>
  <Application>Microsoft Office PowerPoint</Application>
  <PresentationFormat>Widescreen</PresentationFormat>
  <Paragraphs>103</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Trebuchet MS</vt:lpstr>
      <vt:lpstr>Tw Cen MT</vt:lpstr>
      <vt:lpstr>Circuit</vt:lpstr>
      <vt:lpstr>Database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c:title>
  <dc:creator>Infetto Agts</dc:creator>
  <cp:lastModifiedBy>SCAGNETTO ARJUNA</cp:lastModifiedBy>
  <cp:revision>90</cp:revision>
  <dcterms:created xsi:type="dcterms:W3CDTF">2018-11-04T15:58:52Z</dcterms:created>
  <dcterms:modified xsi:type="dcterms:W3CDTF">2018-11-06T13:01:19Z</dcterms:modified>
</cp:coreProperties>
</file>