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5" r:id="rId5"/>
    <p:sldId id="261" r:id="rId6"/>
    <p:sldId id="282" r:id="rId7"/>
    <p:sldId id="283" r:id="rId8"/>
    <p:sldId id="284" r:id="rId9"/>
    <p:sldId id="266" r:id="rId10"/>
    <p:sldId id="267" r:id="rId11"/>
    <p:sldId id="263" r:id="rId12"/>
    <p:sldId id="268" r:id="rId13"/>
    <p:sldId id="257" r:id="rId14"/>
    <p:sldId id="269" r:id="rId15"/>
    <p:sldId id="270" r:id="rId16"/>
    <p:sldId id="271" r:id="rId17"/>
    <p:sldId id="272" r:id="rId18"/>
    <p:sldId id="274" r:id="rId19"/>
    <p:sldId id="275" r:id="rId20"/>
    <p:sldId id="276" r:id="rId21"/>
    <p:sldId id="259" r:id="rId22"/>
    <p:sldId id="260" r:id="rId23"/>
    <p:sldId id="277" r:id="rId24"/>
    <p:sldId id="278" r:id="rId25"/>
    <p:sldId id="281" r:id="rId26"/>
    <p:sldId id="279" r:id="rId27"/>
    <p:sldId id="28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103" d="100"/>
          <a:sy n="103" d="100"/>
        </p:scale>
        <p:origin x="68" y="6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11/10/2018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egas.sanita.fvg.it/it/aree-tematiche/comitato-etico-regionale-unico/"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projectredcap.org/partners/" TargetMode="External"/><Relationship Id="rId2" Type="http://schemas.openxmlformats.org/officeDocument/2006/relationships/hyperlink" Target="https://www.project-redcap.org/" TargetMode="External"/><Relationship Id="rId1" Type="http://schemas.openxmlformats.org/officeDocument/2006/relationships/slideLayout" Target="../slideLayouts/slideLayout7.xml"/><Relationship Id="rId4" Type="http://schemas.openxmlformats.org/officeDocument/2006/relationships/hyperlink" Target="https://redcapdsm.units.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br>
              <a:rPr lang="en-US" dirty="0" smtClean="0"/>
            </a:br>
            <a:r>
              <a:rPr lang="en-US" dirty="0" smtClean="0"/>
              <a:t>Database </a:t>
            </a:r>
            <a:r>
              <a:rPr lang="en-US" dirty="0" err="1" smtClean="0"/>
              <a:t>etica</a:t>
            </a:r>
            <a:r>
              <a:rPr lang="en-US" dirty="0" smtClean="0"/>
              <a:t> privacy	</a:t>
            </a:r>
            <a:endParaRPr lang="en-US" dirty="0"/>
          </a:p>
        </p:txBody>
      </p:sp>
      <p:sp>
        <p:nvSpPr>
          <p:cNvPr id="3" name="Subtitle 2"/>
          <p:cNvSpPr>
            <a:spLocks noGrp="1"/>
          </p:cNvSpPr>
          <p:nvPr>
            <p:ph type="subTitle" idx="1"/>
          </p:nvPr>
        </p:nvSpPr>
        <p:spPr/>
        <p:txBody>
          <a:bodyPr/>
          <a:lstStyle/>
          <a:p>
            <a:r>
              <a:rPr lang="en-US" dirty="0" smtClean="0"/>
              <a:t>La </a:t>
            </a:r>
            <a:r>
              <a:rPr lang="en-US" dirty="0" err="1" smtClean="0"/>
              <a:t>nuova</a:t>
            </a:r>
            <a:r>
              <a:rPr lang="en-US" dirty="0" smtClean="0"/>
              <a:t> normative </a:t>
            </a:r>
            <a:r>
              <a:rPr lang="en-US" dirty="0" err="1" smtClean="0"/>
              <a:t>sulla</a:t>
            </a:r>
            <a:r>
              <a:rPr lang="en-US" dirty="0" smtClean="0"/>
              <a:t> privacy </a:t>
            </a:r>
            <a:r>
              <a:rPr lang="en-US" dirty="0" err="1" smtClean="0"/>
              <a:t>europea</a:t>
            </a:r>
            <a:endParaRPr lang="en-US" dirty="0" smtClean="0"/>
          </a:p>
          <a:p>
            <a:r>
              <a:rPr lang="en-US" dirty="0" smtClean="0"/>
              <a:t>Il </a:t>
            </a:r>
            <a:r>
              <a:rPr lang="en-US" dirty="0" err="1" smtClean="0"/>
              <a:t>comitato</a:t>
            </a:r>
            <a:r>
              <a:rPr lang="en-US" dirty="0" smtClean="0"/>
              <a:t> </a:t>
            </a:r>
            <a:r>
              <a:rPr lang="en-US" dirty="0" err="1" smtClean="0"/>
              <a:t>etico</a:t>
            </a:r>
            <a:r>
              <a:rPr lang="en-US" dirty="0" smtClean="0"/>
              <a:t> </a:t>
            </a:r>
            <a:r>
              <a:rPr lang="en-US" dirty="0" err="1" smtClean="0"/>
              <a:t>unico</a:t>
            </a:r>
            <a:r>
              <a:rPr lang="en-US" dirty="0" smtClean="0"/>
              <a:t> </a:t>
            </a:r>
            <a:r>
              <a:rPr lang="en-US" dirty="0" err="1" smtClean="0"/>
              <a:t>regionale</a:t>
            </a:r>
            <a:endParaRPr lang="en-US" dirty="0" smtClean="0"/>
          </a:p>
          <a:p>
            <a:r>
              <a:rPr lang="en-US" dirty="0" err="1" smtClean="0"/>
              <a:t>Raccolte</a:t>
            </a:r>
            <a:r>
              <a:rPr lang="en-US" dirty="0" smtClean="0"/>
              <a:t> di </a:t>
            </a:r>
            <a:r>
              <a:rPr lang="en-US" dirty="0" err="1" smtClean="0"/>
              <a:t>dati</a:t>
            </a:r>
            <a:r>
              <a:rPr lang="en-US" dirty="0" smtClean="0"/>
              <a:t> </a:t>
            </a:r>
            <a:r>
              <a:rPr lang="en-US" dirty="0" err="1" smtClean="0"/>
              <a:t>autorizzate</a:t>
            </a:r>
            <a:endParaRPr lang="en-US" dirty="0"/>
          </a:p>
        </p:txBody>
      </p:sp>
    </p:spTree>
    <p:extLst>
      <p:ext uri="{BB962C8B-B14F-4D97-AF65-F5344CB8AC3E}">
        <p14:creationId xmlns:p14="http://schemas.microsoft.com/office/powerpoint/2010/main" val="2917647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6437" y="2496064"/>
            <a:ext cx="9483812" cy="1754326"/>
          </a:xfrm>
          <a:prstGeom prst="rect">
            <a:avLst/>
          </a:prstGeom>
          <a:noFill/>
        </p:spPr>
        <p:txBody>
          <a:bodyPr wrap="square" rtlCol="0">
            <a:spAutoFit/>
          </a:bodyPr>
          <a:lstStyle/>
          <a:p>
            <a:r>
              <a:rPr lang="en-US" dirty="0" err="1" smtClean="0"/>
              <a:t>Nonostante</a:t>
            </a:r>
            <a:r>
              <a:rPr lang="en-US" dirty="0" smtClean="0"/>
              <a:t> le </a:t>
            </a:r>
            <a:r>
              <a:rPr lang="en-US" dirty="0" err="1" smtClean="0"/>
              <a:t>definizioni</a:t>
            </a:r>
            <a:r>
              <a:rPr lang="en-US" dirty="0" smtClean="0"/>
              <a:t> per </a:t>
            </a:r>
            <a:r>
              <a:rPr lang="en-US" dirty="0" err="1" smtClean="0"/>
              <a:t>questi</a:t>
            </a:r>
            <a:r>
              <a:rPr lang="en-US" dirty="0" smtClean="0"/>
              <a:t> due </a:t>
            </a:r>
            <a:r>
              <a:rPr lang="en-US" dirty="0" err="1" smtClean="0"/>
              <a:t>aggettivi</a:t>
            </a:r>
            <a:r>
              <a:rPr lang="en-US" dirty="0" smtClean="0"/>
              <a:t> </a:t>
            </a:r>
            <a:r>
              <a:rPr lang="en-US" dirty="0" err="1" smtClean="0"/>
              <a:t>risultino</a:t>
            </a:r>
            <a:r>
              <a:rPr lang="en-US" dirty="0" smtClean="0"/>
              <a:t> </a:t>
            </a:r>
            <a:r>
              <a:rPr lang="en-US" dirty="0" err="1" smtClean="0"/>
              <a:t>essere</a:t>
            </a:r>
            <a:r>
              <a:rPr lang="en-US" dirty="0"/>
              <a:t> </a:t>
            </a:r>
            <a:r>
              <a:rPr lang="en-US" dirty="0" err="1" smtClean="0"/>
              <a:t>abbastanza</a:t>
            </a:r>
            <a:r>
              <a:rPr lang="en-US" dirty="0" smtClean="0"/>
              <a:t> </a:t>
            </a:r>
            <a:r>
              <a:rPr lang="en-US" dirty="0" err="1" smtClean="0"/>
              <a:t>univoche</a:t>
            </a:r>
            <a:r>
              <a:rPr lang="en-US" dirty="0" smtClean="0"/>
              <a:t>, </a:t>
            </a:r>
            <a:r>
              <a:rPr lang="en-US" dirty="0" err="1" smtClean="0"/>
              <a:t>quel</a:t>
            </a:r>
            <a:r>
              <a:rPr lang="en-US" dirty="0" smtClean="0"/>
              <a:t> piccolo </a:t>
            </a:r>
            <a:r>
              <a:rPr lang="en-US" dirty="0" err="1" smtClean="0"/>
              <a:t>grado</a:t>
            </a:r>
            <a:r>
              <a:rPr lang="en-US" dirty="0" smtClean="0"/>
              <a:t> di </a:t>
            </a:r>
            <a:r>
              <a:rPr lang="en-US" dirty="0" err="1" smtClean="0"/>
              <a:t>libertà</a:t>
            </a:r>
            <a:r>
              <a:rPr lang="en-US" dirty="0" smtClean="0"/>
              <a:t> </a:t>
            </a:r>
            <a:r>
              <a:rPr lang="en-US" dirty="0" err="1" smtClean="0"/>
              <a:t>rimasto</a:t>
            </a:r>
            <a:r>
              <a:rPr lang="en-US" dirty="0" smtClean="0"/>
              <a:t> </a:t>
            </a:r>
            <a:r>
              <a:rPr lang="en-US" dirty="0" err="1" smtClean="0"/>
              <a:t>finisce</a:t>
            </a:r>
            <a:r>
              <a:rPr lang="en-US" dirty="0" smtClean="0"/>
              <a:t> </a:t>
            </a:r>
            <a:r>
              <a:rPr lang="en-US" dirty="0" err="1" smtClean="0"/>
              <a:t>spesso</a:t>
            </a:r>
            <a:r>
              <a:rPr lang="en-US" dirty="0" smtClean="0"/>
              <a:t>, </a:t>
            </a:r>
            <a:r>
              <a:rPr lang="en-US" dirty="0" err="1" smtClean="0"/>
              <a:t>nel</a:t>
            </a:r>
            <a:r>
              <a:rPr lang="en-US" dirty="0" smtClean="0"/>
              <a:t> campo </a:t>
            </a:r>
            <a:r>
              <a:rPr lang="en-US" dirty="0" err="1" smtClean="0"/>
              <a:t>dell’epidemiologia</a:t>
            </a:r>
            <a:r>
              <a:rPr lang="en-US" dirty="0" smtClean="0"/>
              <a:t> e pi</a:t>
            </a:r>
            <a:r>
              <a:rPr lang="it-IT" dirty="0" smtClean="0"/>
              <a:t>ù precisamente durante il disegno dello studio, per condurre i due termini a significare:</a:t>
            </a:r>
          </a:p>
          <a:p>
            <a:endParaRPr lang="it-IT" dirty="0"/>
          </a:p>
          <a:p>
            <a:r>
              <a:rPr lang="it-IT" b="1" dirty="0" smtClean="0">
                <a:effectLst>
                  <a:outerShdw blurRad="38100" dist="38100" dir="2700000" algn="tl">
                    <a:srgbClr val="000000">
                      <a:alpha val="43137"/>
                    </a:srgbClr>
                  </a:outerShdw>
                </a:effectLst>
              </a:rPr>
              <a:t>Retrospettivo</a:t>
            </a:r>
            <a:r>
              <a:rPr lang="it-IT" dirty="0" smtClean="0"/>
              <a:t>: ho già i dati.</a:t>
            </a:r>
          </a:p>
          <a:p>
            <a:r>
              <a:rPr lang="it-IT" b="1" dirty="0" smtClean="0">
                <a:effectLst>
                  <a:outerShdw blurRad="38100" dist="38100" dir="2700000" algn="tl">
                    <a:srgbClr val="000000">
                      <a:alpha val="43137"/>
                    </a:srgbClr>
                  </a:outerShdw>
                </a:effectLst>
              </a:rPr>
              <a:t>Prospettico</a:t>
            </a:r>
            <a:r>
              <a:rPr lang="it-IT" dirty="0" smtClean="0"/>
              <a:t>: devo ancora acquisire i dati.</a:t>
            </a:r>
            <a:endParaRPr lang="en-US" dirty="0"/>
          </a:p>
        </p:txBody>
      </p:sp>
    </p:spTree>
    <p:extLst>
      <p:ext uri="{BB962C8B-B14F-4D97-AF65-F5344CB8AC3E}">
        <p14:creationId xmlns:p14="http://schemas.microsoft.com/office/powerpoint/2010/main" val="3316475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6001" y="698579"/>
            <a:ext cx="9427975" cy="677108"/>
          </a:xfrm>
          <a:prstGeom prst="rect">
            <a:avLst/>
          </a:prstGeom>
          <a:noFill/>
        </p:spPr>
        <p:txBody>
          <a:bodyPr wrap="square" rtlCol="0">
            <a:spAutoFit/>
          </a:bodyPr>
          <a:lstStyle/>
          <a:p>
            <a:pPr algn="ctr"/>
            <a:r>
              <a:rPr lang="en-US" dirty="0" err="1" smtClean="0"/>
              <a:t>Ora</a:t>
            </a:r>
            <a:r>
              <a:rPr lang="en-US" dirty="0" smtClean="0"/>
              <a:t> </a:t>
            </a:r>
            <a:r>
              <a:rPr lang="en-US" dirty="0" err="1" smtClean="0"/>
              <a:t>abbiamo</a:t>
            </a:r>
            <a:r>
              <a:rPr lang="en-US" dirty="0" smtClean="0"/>
              <a:t> </a:t>
            </a:r>
            <a:r>
              <a:rPr lang="en-US" dirty="0" err="1" smtClean="0"/>
              <a:t>tutti</a:t>
            </a:r>
            <a:r>
              <a:rPr lang="en-US" dirty="0" smtClean="0"/>
              <a:t> I </a:t>
            </a:r>
            <a:r>
              <a:rPr lang="en-US" dirty="0" err="1" smtClean="0"/>
              <a:t>mezzi</a:t>
            </a:r>
            <a:r>
              <a:rPr lang="en-US" dirty="0" smtClean="0"/>
              <a:t> per </a:t>
            </a:r>
            <a:r>
              <a:rPr lang="en-US" dirty="0" err="1" smtClean="0"/>
              <a:t>poter</a:t>
            </a:r>
            <a:r>
              <a:rPr lang="en-US" dirty="0" smtClean="0"/>
              <a:t> </a:t>
            </a:r>
            <a:r>
              <a:rPr lang="en-US" dirty="0" err="1" smtClean="0"/>
              <a:t>interpretare</a:t>
            </a:r>
            <a:r>
              <a:rPr lang="en-US" dirty="0" smtClean="0"/>
              <a:t> le parole del </a:t>
            </a:r>
          </a:p>
          <a:p>
            <a:pPr algn="ctr"/>
            <a:r>
              <a:rPr lang="en-US" sz="2000" b="1" dirty="0" err="1" smtClean="0">
                <a:effectLst>
                  <a:outerShdw blurRad="38100" dist="38100" dir="2700000" algn="tl">
                    <a:srgbClr val="000000">
                      <a:alpha val="43137"/>
                    </a:srgbClr>
                  </a:outerShdw>
                </a:effectLst>
                <a:hlinkClick r:id="rId2"/>
              </a:rPr>
              <a:t>Comitato</a:t>
            </a:r>
            <a:r>
              <a:rPr lang="en-US" sz="2000" b="1" dirty="0" smtClean="0">
                <a:effectLst>
                  <a:outerShdw blurRad="38100" dist="38100" dir="2700000" algn="tl">
                    <a:srgbClr val="000000">
                      <a:alpha val="43137"/>
                    </a:srgbClr>
                  </a:outerShdw>
                </a:effectLst>
                <a:hlinkClick r:id="rId2"/>
              </a:rPr>
              <a:t> </a:t>
            </a:r>
            <a:r>
              <a:rPr lang="en-US" sz="2000" b="1" dirty="0" err="1" smtClean="0">
                <a:effectLst>
                  <a:outerShdw blurRad="38100" dist="38100" dir="2700000" algn="tl">
                    <a:srgbClr val="000000">
                      <a:alpha val="43137"/>
                    </a:srgbClr>
                  </a:outerShdw>
                </a:effectLst>
                <a:hlinkClick r:id="rId2"/>
              </a:rPr>
              <a:t>Etico</a:t>
            </a:r>
            <a:r>
              <a:rPr lang="en-US" sz="2000" b="1" dirty="0" smtClean="0">
                <a:effectLst>
                  <a:outerShdw blurRad="38100" dist="38100" dir="2700000" algn="tl">
                    <a:srgbClr val="000000">
                      <a:alpha val="43137"/>
                    </a:srgbClr>
                  </a:outerShdw>
                </a:effectLst>
                <a:hlinkClick r:id="rId2"/>
              </a:rPr>
              <a:t> </a:t>
            </a:r>
            <a:r>
              <a:rPr lang="en-US" sz="2000" b="1" dirty="0" err="1" smtClean="0">
                <a:effectLst>
                  <a:outerShdw blurRad="38100" dist="38100" dir="2700000" algn="tl">
                    <a:srgbClr val="000000">
                      <a:alpha val="43137"/>
                    </a:srgbClr>
                  </a:outerShdw>
                </a:effectLst>
                <a:hlinkClick r:id="rId2"/>
              </a:rPr>
              <a:t>unico</a:t>
            </a:r>
            <a:r>
              <a:rPr lang="en-US" sz="2000" b="1" dirty="0" smtClean="0">
                <a:effectLst>
                  <a:outerShdw blurRad="38100" dist="38100" dir="2700000" algn="tl">
                    <a:srgbClr val="000000">
                      <a:alpha val="43137"/>
                    </a:srgbClr>
                  </a:outerShdw>
                </a:effectLst>
                <a:hlinkClick r:id="rId2"/>
              </a:rPr>
              <a:t> </a:t>
            </a:r>
            <a:r>
              <a:rPr lang="en-US" sz="2000" b="1" dirty="0" err="1" smtClean="0">
                <a:effectLst>
                  <a:outerShdw blurRad="38100" dist="38100" dir="2700000" algn="tl">
                    <a:srgbClr val="000000">
                      <a:alpha val="43137"/>
                    </a:srgbClr>
                  </a:outerShdw>
                </a:effectLst>
                <a:hlinkClick r:id="rId2"/>
              </a:rPr>
              <a:t>Regionale</a:t>
            </a:r>
            <a:r>
              <a:rPr lang="en-US" sz="2000" b="1" dirty="0" smtClean="0">
                <a:effectLst>
                  <a:outerShdw blurRad="38100" dist="38100" dir="2700000" algn="tl">
                    <a:srgbClr val="000000">
                      <a:alpha val="43137"/>
                    </a:srgbClr>
                  </a:outerShdw>
                </a:effectLst>
                <a:hlinkClick r:id="rId2"/>
              </a:rPr>
              <a:t> (CEUR)</a:t>
            </a:r>
            <a:endParaRPr lang="en-US" sz="2000" b="1" dirty="0">
              <a:effectLst>
                <a:outerShdw blurRad="38100" dist="38100" dir="2700000" algn="tl">
                  <a:srgbClr val="000000">
                    <a:alpha val="43137"/>
                  </a:srgbClr>
                </a:outerShdw>
              </a:effectLst>
            </a:endParaRPr>
          </a:p>
        </p:txBody>
      </p:sp>
      <p:sp>
        <p:nvSpPr>
          <p:cNvPr id="3" name="TextBox 2"/>
          <p:cNvSpPr txBox="1"/>
          <p:nvPr/>
        </p:nvSpPr>
        <p:spPr>
          <a:xfrm>
            <a:off x="1118862" y="1939218"/>
            <a:ext cx="8184164" cy="369332"/>
          </a:xfrm>
          <a:prstGeom prst="rect">
            <a:avLst/>
          </a:prstGeom>
          <a:noFill/>
        </p:spPr>
        <p:txBody>
          <a:bodyPr wrap="square" rtlCol="0">
            <a:spAutoFit/>
          </a:bodyPr>
          <a:lstStyle/>
          <a:p>
            <a:r>
              <a:rPr lang="en-US" dirty="0" smtClean="0"/>
              <a:t>In </a:t>
            </a:r>
            <a:r>
              <a:rPr lang="en-US" dirty="0" err="1" smtClean="0"/>
              <a:t>una</a:t>
            </a:r>
            <a:r>
              <a:rPr lang="en-US" dirty="0" smtClean="0"/>
              <a:t> email del CEUR ci </a:t>
            </a:r>
            <a:r>
              <a:rPr lang="en-US" dirty="0" err="1" smtClean="0"/>
              <a:t>viene</a:t>
            </a:r>
            <a:r>
              <a:rPr lang="en-US" dirty="0" smtClean="0"/>
              <a:t> </a:t>
            </a:r>
            <a:r>
              <a:rPr lang="en-US" dirty="0" err="1" smtClean="0"/>
              <a:t>detto</a:t>
            </a:r>
            <a:r>
              <a:rPr lang="en-US" dirty="0" smtClean="0"/>
              <a:t>:</a:t>
            </a:r>
            <a:endParaRPr lang="en-US" dirty="0"/>
          </a:p>
        </p:txBody>
      </p:sp>
      <p:sp>
        <p:nvSpPr>
          <p:cNvPr id="4" name="Rectangle 3"/>
          <p:cNvSpPr/>
          <p:nvPr/>
        </p:nvSpPr>
        <p:spPr>
          <a:xfrm>
            <a:off x="538605" y="2872081"/>
            <a:ext cx="10122768" cy="646331"/>
          </a:xfrm>
          <a:prstGeom prst="rect">
            <a:avLst/>
          </a:prstGeom>
        </p:spPr>
        <p:txBody>
          <a:bodyPr wrap="square">
            <a:spAutoFit/>
          </a:bodyPr>
          <a:lstStyle/>
          <a:p>
            <a:r>
              <a:rPr lang="it-IT" dirty="0"/>
              <a:t>Se si tratta di tesi sperimentali PROSPETTICHE, esse vanno considerate a tutti gli effetti dei trial clinici prospettici e andrebbero presentati ad un comitato etico per </a:t>
            </a:r>
            <a:r>
              <a:rPr lang="it-IT" dirty="0" smtClean="0"/>
              <a:t>approvazione. </a:t>
            </a:r>
            <a:endParaRPr lang="it-IT" dirty="0"/>
          </a:p>
        </p:txBody>
      </p:sp>
      <p:sp>
        <p:nvSpPr>
          <p:cNvPr id="5" name="Rectangle 4"/>
          <p:cNvSpPr/>
          <p:nvPr/>
        </p:nvSpPr>
        <p:spPr>
          <a:xfrm>
            <a:off x="538605" y="3905750"/>
            <a:ext cx="9553872" cy="1200329"/>
          </a:xfrm>
          <a:prstGeom prst="rect">
            <a:avLst/>
          </a:prstGeom>
        </p:spPr>
        <p:txBody>
          <a:bodyPr wrap="square">
            <a:spAutoFit/>
          </a:bodyPr>
          <a:lstStyle/>
          <a:p>
            <a:r>
              <a:rPr lang="it-IT" dirty="0"/>
              <a:t>Se si tratta di tesi retrospettive, osservazionali (raccolte dati, da database, per cui il paziente ha gia' dato la sua approvazione, all'ingresso in ospedale, per trattamenti/interventi standard), che immagino rappresentino il 99% dei casi, NON e' necessaria un'approvazione da parte del comitato etico. </a:t>
            </a:r>
          </a:p>
        </p:txBody>
      </p:sp>
    </p:spTree>
    <p:extLst>
      <p:ext uri="{BB962C8B-B14F-4D97-AF65-F5344CB8AC3E}">
        <p14:creationId xmlns:p14="http://schemas.microsoft.com/office/powerpoint/2010/main" val="248034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6001" y="698579"/>
            <a:ext cx="9427975" cy="677108"/>
          </a:xfrm>
          <a:prstGeom prst="rect">
            <a:avLst/>
          </a:prstGeom>
          <a:noFill/>
        </p:spPr>
        <p:txBody>
          <a:bodyPr wrap="square" rtlCol="0">
            <a:spAutoFit/>
          </a:bodyPr>
          <a:lstStyle/>
          <a:p>
            <a:pPr algn="ctr"/>
            <a:r>
              <a:rPr lang="en-US" dirty="0" err="1" smtClean="0"/>
              <a:t>Ora</a:t>
            </a:r>
            <a:r>
              <a:rPr lang="en-US" dirty="0" smtClean="0"/>
              <a:t> </a:t>
            </a:r>
            <a:r>
              <a:rPr lang="en-US" dirty="0" err="1" smtClean="0"/>
              <a:t>abbiamo</a:t>
            </a:r>
            <a:r>
              <a:rPr lang="en-US" dirty="0" smtClean="0"/>
              <a:t> </a:t>
            </a:r>
            <a:r>
              <a:rPr lang="en-US" dirty="0" err="1" smtClean="0"/>
              <a:t>tutti</a:t>
            </a:r>
            <a:r>
              <a:rPr lang="en-US" dirty="0" smtClean="0"/>
              <a:t> I </a:t>
            </a:r>
            <a:r>
              <a:rPr lang="en-US" dirty="0" err="1" smtClean="0"/>
              <a:t>mezzi</a:t>
            </a:r>
            <a:r>
              <a:rPr lang="en-US" dirty="0" smtClean="0"/>
              <a:t> per </a:t>
            </a:r>
            <a:r>
              <a:rPr lang="en-US" dirty="0" err="1" smtClean="0"/>
              <a:t>poter</a:t>
            </a:r>
            <a:r>
              <a:rPr lang="en-US" dirty="0" smtClean="0"/>
              <a:t> </a:t>
            </a:r>
            <a:r>
              <a:rPr lang="en-US" dirty="0" err="1" smtClean="0"/>
              <a:t>interpretare</a:t>
            </a:r>
            <a:r>
              <a:rPr lang="en-US" dirty="0" smtClean="0"/>
              <a:t> le parole del </a:t>
            </a:r>
          </a:p>
          <a:p>
            <a:pPr algn="ctr"/>
            <a:r>
              <a:rPr lang="en-US" sz="2000" b="1" dirty="0" err="1" smtClean="0">
                <a:effectLst>
                  <a:outerShdw blurRad="38100" dist="38100" dir="2700000" algn="tl">
                    <a:srgbClr val="000000">
                      <a:alpha val="43137"/>
                    </a:srgbClr>
                  </a:outerShdw>
                </a:effectLst>
              </a:rPr>
              <a:t>Comitato</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Etico</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unico</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Regionale</a:t>
            </a:r>
            <a:r>
              <a:rPr lang="en-US" sz="2000" b="1" dirty="0" smtClean="0">
                <a:effectLst>
                  <a:outerShdw blurRad="38100" dist="38100" dir="2700000" algn="tl">
                    <a:srgbClr val="000000">
                      <a:alpha val="43137"/>
                    </a:srgbClr>
                  </a:outerShdw>
                </a:effectLst>
              </a:rPr>
              <a:t> (CEUR)</a:t>
            </a:r>
            <a:endParaRPr lang="en-US" sz="2000" b="1" dirty="0">
              <a:effectLst>
                <a:outerShdw blurRad="38100" dist="38100" dir="2700000" algn="tl">
                  <a:srgbClr val="000000">
                    <a:alpha val="43137"/>
                  </a:srgbClr>
                </a:outerShdw>
              </a:effectLst>
            </a:endParaRPr>
          </a:p>
        </p:txBody>
      </p:sp>
      <p:sp>
        <p:nvSpPr>
          <p:cNvPr id="3" name="TextBox 2"/>
          <p:cNvSpPr txBox="1"/>
          <p:nvPr/>
        </p:nvSpPr>
        <p:spPr>
          <a:xfrm>
            <a:off x="1084785" y="1828800"/>
            <a:ext cx="8184164" cy="369332"/>
          </a:xfrm>
          <a:prstGeom prst="rect">
            <a:avLst/>
          </a:prstGeom>
          <a:noFill/>
        </p:spPr>
        <p:txBody>
          <a:bodyPr wrap="square" rtlCol="0">
            <a:spAutoFit/>
          </a:bodyPr>
          <a:lstStyle/>
          <a:p>
            <a:r>
              <a:rPr lang="en-US" dirty="0" smtClean="0"/>
              <a:t>In </a:t>
            </a:r>
            <a:r>
              <a:rPr lang="en-US" dirty="0" err="1" smtClean="0"/>
              <a:t>una</a:t>
            </a:r>
            <a:r>
              <a:rPr lang="en-US" dirty="0" smtClean="0"/>
              <a:t> email del CEUR ci </a:t>
            </a:r>
            <a:r>
              <a:rPr lang="en-US" dirty="0" err="1" smtClean="0"/>
              <a:t>viene</a:t>
            </a:r>
            <a:r>
              <a:rPr lang="en-US" dirty="0" smtClean="0"/>
              <a:t> </a:t>
            </a:r>
            <a:r>
              <a:rPr lang="en-US" dirty="0" err="1" smtClean="0"/>
              <a:t>detto</a:t>
            </a:r>
            <a:r>
              <a:rPr lang="en-US" dirty="0" smtClean="0"/>
              <a:t>:</a:t>
            </a:r>
            <a:endParaRPr lang="en-US" dirty="0"/>
          </a:p>
        </p:txBody>
      </p:sp>
      <p:sp>
        <p:nvSpPr>
          <p:cNvPr id="4" name="Rectangle 3"/>
          <p:cNvSpPr/>
          <p:nvPr/>
        </p:nvSpPr>
        <p:spPr>
          <a:xfrm>
            <a:off x="538605" y="2872081"/>
            <a:ext cx="10122768" cy="646331"/>
          </a:xfrm>
          <a:prstGeom prst="rect">
            <a:avLst/>
          </a:prstGeom>
        </p:spPr>
        <p:txBody>
          <a:bodyPr wrap="square">
            <a:spAutoFit/>
          </a:bodyPr>
          <a:lstStyle/>
          <a:p>
            <a:r>
              <a:rPr lang="it-IT" dirty="0"/>
              <a:t>Se si tratta di tesi </a:t>
            </a:r>
            <a:r>
              <a:rPr lang="it-IT" b="1" dirty="0">
                <a:solidFill>
                  <a:srgbClr val="FF0000"/>
                </a:solidFill>
                <a:effectLst>
                  <a:outerShdw blurRad="38100" dist="38100" dir="2700000" algn="tl">
                    <a:srgbClr val="000000">
                      <a:alpha val="43137"/>
                    </a:srgbClr>
                  </a:outerShdw>
                </a:effectLst>
              </a:rPr>
              <a:t>sperimentali</a:t>
            </a:r>
            <a:r>
              <a:rPr lang="it-IT" dirty="0"/>
              <a:t> PROSPETTICHE, esse vanno considerate a tutti gli effetti dei trial clinici prospettici e andrebbero presentati ad un comitato etico per </a:t>
            </a:r>
            <a:r>
              <a:rPr lang="it-IT" dirty="0" smtClean="0"/>
              <a:t>approvazione. </a:t>
            </a:r>
            <a:endParaRPr lang="it-IT" dirty="0"/>
          </a:p>
        </p:txBody>
      </p:sp>
      <p:sp>
        <p:nvSpPr>
          <p:cNvPr id="5" name="Rectangle 4"/>
          <p:cNvSpPr/>
          <p:nvPr/>
        </p:nvSpPr>
        <p:spPr>
          <a:xfrm>
            <a:off x="538605" y="3905750"/>
            <a:ext cx="9553872" cy="1200329"/>
          </a:xfrm>
          <a:prstGeom prst="rect">
            <a:avLst/>
          </a:prstGeom>
        </p:spPr>
        <p:txBody>
          <a:bodyPr wrap="square">
            <a:spAutoFit/>
          </a:bodyPr>
          <a:lstStyle/>
          <a:p>
            <a:r>
              <a:rPr lang="it-IT" dirty="0"/>
              <a:t>Se si tratta di tesi retrospettive, </a:t>
            </a:r>
            <a:r>
              <a:rPr lang="it-IT" b="1" dirty="0">
                <a:solidFill>
                  <a:schemeClr val="accent1">
                    <a:lumMod val="75000"/>
                  </a:schemeClr>
                </a:solidFill>
                <a:effectLst>
                  <a:outerShdw blurRad="38100" dist="38100" dir="2700000" algn="tl">
                    <a:srgbClr val="000000">
                      <a:alpha val="43137"/>
                    </a:srgbClr>
                  </a:outerShdw>
                </a:effectLst>
              </a:rPr>
              <a:t>osservazionali</a:t>
            </a:r>
            <a:r>
              <a:rPr lang="it-IT" dirty="0"/>
              <a:t> (raccolte dati, da database, per cui il paziente ha gia' dato la sua approvazione, all'ingresso in ospedale, per trattamenti/interventi standard), che immagino rappresentino il 99% dei casi, NON e' necessaria un'approvazione da parte del comitato etico. </a:t>
            </a:r>
          </a:p>
        </p:txBody>
      </p:sp>
    </p:spTree>
    <p:extLst>
      <p:ext uri="{BB962C8B-B14F-4D97-AF65-F5344CB8AC3E}">
        <p14:creationId xmlns:p14="http://schemas.microsoft.com/office/powerpoint/2010/main" val="2355753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60039" y="1685033"/>
            <a:ext cx="11194302"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accent4">
                    <a:lumMod val="20000"/>
                    <a:lumOff val="80000"/>
                  </a:schemeClr>
                </a:solidFill>
                <a:effectLst/>
              </a:rPr>
              <a:t>la </a:t>
            </a:r>
            <a:r>
              <a:rPr kumimoji="0" lang="en-US" altLang="en-US" sz="1400" b="0" i="0" u="none" strike="noStrike" cap="none" normalizeH="0" baseline="0" dirty="0" err="1" smtClean="0">
                <a:ln>
                  <a:noFill/>
                </a:ln>
                <a:solidFill>
                  <a:schemeClr val="accent4">
                    <a:lumMod val="20000"/>
                    <a:lumOff val="80000"/>
                  </a:schemeClr>
                </a:solidFill>
                <a:effectLst/>
              </a:rPr>
              <a:t>segreteria</a:t>
            </a:r>
            <a:r>
              <a:rPr kumimoji="0" lang="en-US" altLang="en-US" sz="1400" b="0" i="0" u="none" strike="noStrike" cap="none" normalizeH="0" baseline="0" dirty="0" smtClean="0">
                <a:ln>
                  <a:noFill/>
                </a:ln>
                <a:solidFill>
                  <a:schemeClr val="accent4">
                    <a:lumMod val="20000"/>
                    <a:lumOff val="80000"/>
                  </a:schemeClr>
                </a:solidFill>
                <a:effectLst/>
              </a:rPr>
              <a:t> del CEUR </a:t>
            </a:r>
            <a:r>
              <a:rPr kumimoji="0" lang="en-US" altLang="en-US" sz="1400" b="0" i="0" u="none" strike="noStrike" cap="none" normalizeH="0" baseline="0" dirty="0" err="1" smtClean="0">
                <a:ln>
                  <a:noFill/>
                </a:ln>
                <a:solidFill>
                  <a:schemeClr val="accent4">
                    <a:lumMod val="20000"/>
                    <a:lumOff val="80000"/>
                  </a:schemeClr>
                </a:solidFill>
                <a:effectLst/>
              </a:rPr>
              <a:t>si</a:t>
            </a:r>
            <a:r>
              <a:rPr kumimoji="0" lang="en-US" altLang="en-US" sz="1400" b="0" i="0" u="none" strike="noStrike" cap="none" normalizeH="0" baseline="0" dirty="0" smtClean="0">
                <a:ln>
                  <a:noFill/>
                </a:ln>
                <a:solidFill>
                  <a:schemeClr val="accent4">
                    <a:lumMod val="20000"/>
                    <a:lumOff val="80000"/>
                  </a:schemeClr>
                </a:solidFill>
                <a:effectLst/>
              </a:rPr>
              <a:t> e' </a:t>
            </a:r>
            <a:r>
              <a:rPr kumimoji="0" lang="en-US" altLang="en-US" sz="1400" b="0" i="0" u="none" strike="noStrike" cap="none" normalizeH="0" baseline="0" dirty="0" err="1" smtClean="0">
                <a:ln>
                  <a:noFill/>
                </a:ln>
                <a:solidFill>
                  <a:schemeClr val="accent4">
                    <a:lumMod val="20000"/>
                    <a:lumOff val="80000"/>
                  </a:schemeClr>
                </a:solidFill>
                <a:effectLst/>
              </a:rPr>
              <a:t>confrontata</a:t>
            </a:r>
            <a:r>
              <a:rPr kumimoji="0" lang="en-US" altLang="en-US" sz="1400" b="0" i="0" u="none" strike="noStrike" cap="none" normalizeH="0" baseline="0" dirty="0" smtClean="0">
                <a:ln>
                  <a:noFill/>
                </a:ln>
                <a:solidFill>
                  <a:schemeClr val="accent4">
                    <a:lumMod val="20000"/>
                    <a:lumOff val="80000"/>
                  </a:schemeClr>
                </a:solidFill>
                <a:effectLst/>
              </a:rPr>
              <a:t> con </a:t>
            </a:r>
            <a:r>
              <a:rPr kumimoji="0" lang="en-US" altLang="en-US" sz="1400" b="0" i="0" u="none" strike="noStrike" cap="none" normalizeH="0" baseline="0" dirty="0" err="1" smtClean="0">
                <a:ln>
                  <a:noFill/>
                </a:ln>
                <a:solidFill>
                  <a:schemeClr val="accent4">
                    <a:lumMod val="20000"/>
                    <a:lumOff val="80000"/>
                  </a:schemeClr>
                </a:solidFill>
                <a:effectLst/>
              </a:rPr>
              <a:t>altri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comitati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etici</a:t>
            </a:r>
            <a:r>
              <a:rPr kumimoji="0" lang="en-US" altLang="en-US" sz="1400" b="0" i="0" u="none" strike="noStrike" cap="none" normalizeH="0" baseline="0" dirty="0" smtClean="0">
                <a:ln>
                  <a:noFill/>
                </a:ln>
                <a:solidFill>
                  <a:schemeClr val="accent4">
                    <a:lumMod val="20000"/>
                    <a:lumOff val="80000"/>
                  </a:schemeClr>
                </a:solidFill>
                <a:effectLst/>
              </a:rPr>
              <a:t>, in </a:t>
            </a:r>
            <a:r>
              <a:rPr kumimoji="0" lang="en-US" altLang="en-US" sz="1400" b="0" i="0" u="none" strike="noStrike" cap="none" normalizeH="0" baseline="0" dirty="0" err="1" smtClean="0">
                <a:ln>
                  <a:noFill/>
                </a:ln>
                <a:solidFill>
                  <a:schemeClr val="accent4">
                    <a:lumMod val="20000"/>
                    <a:lumOff val="80000"/>
                  </a:schemeClr>
                </a:solidFill>
                <a:effectLst/>
              </a:rPr>
              <a:t>particolare</a:t>
            </a:r>
            <a:r>
              <a:rPr kumimoji="0" lang="en-US" altLang="en-US" sz="1400" b="0" i="0" u="none" strike="noStrike" cap="none" normalizeH="0" baseline="0" dirty="0" smtClean="0">
                <a:ln>
                  <a:noFill/>
                </a:ln>
                <a:solidFill>
                  <a:schemeClr val="accent4">
                    <a:lumMod val="20000"/>
                    <a:lumOff val="80000"/>
                  </a:schemeClr>
                </a:solidFill>
                <a:effectLst/>
              </a:rPr>
              <a:t> Milano, </a:t>
            </a:r>
            <a:r>
              <a:rPr kumimoji="0" lang="en-US" altLang="en-US" sz="1400" b="0" i="0" u="none" strike="noStrike" cap="none" normalizeH="0" baseline="0" dirty="0" err="1" smtClean="0">
                <a:ln>
                  <a:noFill/>
                </a:ln>
                <a:solidFill>
                  <a:schemeClr val="accent4">
                    <a:lumMod val="20000"/>
                    <a:lumOff val="80000"/>
                  </a:schemeClr>
                </a:solidFill>
                <a:effectLst/>
              </a:rPr>
              <a:t>Padova</a:t>
            </a:r>
            <a:r>
              <a:rPr kumimoji="0" lang="en-US" altLang="en-US" sz="1400" b="0" i="0" u="none" strike="noStrike" cap="none" normalizeH="0" baseline="0" dirty="0" smtClean="0">
                <a:ln>
                  <a:noFill/>
                </a:ln>
                <a:solidFill>
                  <a:schemeClr val="accent4">
                    <a:lumMod val="20000"/>
                    <a:lumOff val="80000"/>
                  </a:schemeClr>
                </a:solidFill>
                <a:effectLst/>
              </a:rPr>
              <a:t>, in cui </a:t>
            </a:r>
            <a:r>
              <a:rPr kumimoji="0" lang="en-US" altLang="en-US" sz="1400" b="0" i="0" u="none" strike="noStrike" cap="none" normalizeH="0" baseline="0" dirty="0" err="1" smtClean="0">
                <a:ln>
                  <a:noFill/>
                </a:ln>
                <a:solidFill>
                  <a:schemeClr val="accent4">
                    <a:lumMod val="20000"/>
                    <a:lumOff val="80000"/>
                  </a:schemeClr>
                </a:solidFill>
                <a:effectLst/>
              </a:rPr>
              <a:t>esistono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sedi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universitarie</a:t>
            </a:r>
            <a:r>
              <a:rPr kumimoji="0" lang="en-US" altLang="en-US" sz="1400" b="0" i="0" u="none" strike="noStrike" cap="none" normalizeH="0" baseline="0" dirty="0" smtClean="0">
                <a:ln>
                  <a:noFill/>
                </a:ln>
                <a:solidFill>
                  <a:schemeClr val="accent4">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accent4">
                  <a:lumMod val="20000"/>
                  <a:lumOff val="80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accent4">
                    <a:lumMod val="20000"/>
                    <a:lumOff val="80000"/>
                  </a:schemeClr>
                </a:solidFill>
                <a:effectLst/>
              </a:rPr>
              <a:t>Nessuna</a:t>
            </a:r>
            <a:r>
              <a:rPr kumimoji="0" lang="en-US" altLang="en-US" sz="1400" b="0" i="0" u="none" strike="noStrike" cap="none" normalizeH="0" baseline="0" dirty="0" smtClean="0">
                <a:ln>
                  <a:noFill/>
                </a:ln>
                <a:solidFill>
                  <a:schemeClr val="accent4">
                    <a:lumMod val="20000"/>
                    <a:lumOff val="80000"/>
                  </a:schemeClr>
                </a:solidFill>
                <a:effectLst/>
              </a:rPr>
              <a:t> di </a:t>
            </a:r>
            <a:r>
              <a:rPr kumimoji="0" lang="en-US" altLang="en-US" sz="1400" b="0" i="0" u="none" strike="noStrike" cap="none" normalizeH="0" baseline="0" dirty="0" err="1" smtClean="0">
                <a:ln>
                  <a:noFill/>
                </a:ln>
                <a:solidFill>
                  <a:schemeClr val="accent4">
                    <a:lumMod val="20000"/>
                    <a:lumOff val="80000"/>
                  </a:schemeClr>
                </a:solidFill>
                <a:effectLst/>
              </a:rPr>
              <a:t>queste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valuta</a:t>
            </a:r>
            <a:r>
              <a:rPr kumimoji="0" lang="en-US" altLang="en-US" sz="1400" b="0" i="0" u="none" strike="noStrike" cap="none" normalizeH="0" baseline="0" dirty="0" smtClean="0">
                <a:ln>
                  <a:noFill/>
                </a:ln>
                <a:solidFill>
                  <a:schemeClr val="accent4">
                    <a:lumMod val="20000"/>
                    <a:lumOff val="80000"/>
                  </a:schemeClr>
                </a:solidFill>
                <a:effectLst/>
              </a:rPr>
              <a:t> le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in </a:t>
            </a:r>
            <a:r>
              <a:rPr kumimoji="0" lang="en-US" altLang="en-US" sz="1400" b="0" i="0" u="none" strike="noStrike" cap="none" normalizeH="0" baseline="0" dirty="0" err="1" smtClean="0">
                <a:ln>
                  <a:noFill/>
                </a:ln>
                <a:solidFill>
                  <a:schemeClr val="accent4">
                    <a:lumMod val="20000"/>
                    <a:lumOff val="80000"/>
                  </a:schemeClr>
                </a:solidFill>
                <a:effectLst/>
              </a:rPr>
              <a:t>maniera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sistematica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Infatti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il</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etico</a:t>
            </a:r>
            <a:r>
              <a:rPr kumimoji="0" lang="en-US" altLang="en-US" sz="1400" b="0" i="0" u="none" strike="noStrike" cap="none" normalizeH="0" baseline="0" dirty="0" smtClean="0">
                <a:ln>
                  <a:noFill/>
                </a:ln>
                <a:solidFill>
                  <a:schemeClr val="accent4">
                    <a:lumMod val="20000"/>
                    <a:lumOff val="80000"/>
                  </a:schemeClr>
                </a:solidFill>
                <a:effectLst/>
              </a:rPr>
              <a:t> non ha un </a:t>
            </a:r>
            <a:r>
              <a:rPr kumimoji="0" lang="en-US" altLang="en-US" sz="1400" b="0" i="0" u="none" strike="noStrike" cap="none" normalizeH="0" baseline="0" dirty="0" err="1" smtClean="0">
                <a:ln>
                  <a:noFill/>
                </a:ln>
                <a:solidFill>
                  <a:schemeClr val="accent4">
                    <a:lumMod val="20000"/>
                    <a:lumOff val="80000"/>
                  </a:schemeClr>
                </a:solidFill>
                <a:effectLst/>
              </a:rPr>
              <a:t>potere</a:t>
            </a:r>
            <a:r>
              <a:rPr kumimoji="0" lang="en-US" altLang="en-US" sz="1400" b="0" i="0" u="none" strike="noStrike" cap="none" normalizeH="0" baseline="0" dirty="0" smtClean="0">
                <a:ln>
                  <a:noFill/>
                </a:ln>
                <a:solidFill>
                  <a:schemeClr val="accent4">
                    <a:lumMod val="20000"/>
                    <a:lumOff val="80000"/>
                  </a:schemeClr>
                </a:solidFill>
                <a:effectLst/>
              </a:rPr>
              <a:t> di veto o di </a:t>
            </a:r>
            <a:r>
              <a:rPr kumimoji="0" lang="en-US" altLang="en-US" sz="1400" b="0" i="0" u="none" strike="noStrike" cap="none" normalizeH="0" baseline="0" dirty="0" err="1" smtClean="0">
                <a:ln>
                  <a:noFill/>
                </a:ln>
                <a:solidFill>
                  <a:schemeClr val="accent4">
                    <a:lumMod val="20000"/>
                    <a:lumOff val="80000"/>
                  </a:schemeClr>
                </a:solidFill>
                <a:effectLst/>
              </a:rPr>
              <a:t>autorizzazione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delle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accent4">
                  <a:lumMod val="20000"/>
                  <a:lumOff val="80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accent4">
                    <a:lumMod val="20000"/>
                    <a:lumOff val="80000"/>
                  </a:schemeClr>
                </a:solidFill>
                <a:effectLst/>
              </a:rPr>
              <a:t>Se </a:t>
            </a:r>
            <a:r>
              <a:rPr kumimoji="0" lang="en-US" altLang="en-US" sz="1400" b="0" i="0" u="none" strike="noStrike" cap="none" normalizeH="0" baseline="0" dirty="0" err="1" smtClean="0">
                <a:ln>
                  <a:noFill/>
                </a:ln>
                <a:solidFill>
                  <a:schemeClr val="accent4">
                    <a:lumMod val="20000"/>
                    <a:lumOff val="80000"/>
                  </a:schemeClr>
                </a:solidFill>
                <a:effectLst/>
              </a:rPr>
              <a:t>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tratta</a:t>
            </a:r>
            <a:r>
              <a:rPr kumimoji="0" lang="en-US" altLang="en-US" sz="1400" b="0" i="0" u="none" strike="noStrike" cap="none" normalizeH="0" baseline="0" dirty="0" smtClean="0">
                <a:ln>
                  <a:noFill/>
                </a:ln>
                <a:solidFill>
                  <a:schemeClr val="accent4">
                    <a:lumMod val="20000"/>
                    <a:lumOff val="80000"/>
                  </a:schemeClr>
                </a:solidFill>
                <a:effectLst/>
              </a:rPr>
              <a:t> di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sperimentali</a:t>
            </a:r>
            <a:r>
              <a:rPr kumimoji="0" lang="en-US" altLang="en-US" sz="1400" b="0" i="0" u="none" strike="noStrike" cap="none" normalizeH="0" baseline="0" dirty="0" smtClean="0">
                <a:ln>
                  <a:noFill/>
                </a:ln>
                <a:solidFill>
                  <a:schemeClr val="accent4">
                    <a:lumMod val="20000"/>
                    <a:lumOff val="80000"/>
                  </a:schemeClr>
                </a:solidFill>
                <a:effectLst/>
              </a:rPr>
              <a:t> PROSPETTICHE, </a:t>
            </a:r>
            <a:r>
              <a:rPr kumimoji="0" lang="en-US" altLang="en-US" sz="1400" b="0" i="0" u="none" strike="noStrike" cap="none" normalizeH="0" baseline="0" dirty="0" err="1" smtClean="0">
                <a:ln>
                  <a:noFill/>
                </a:ln>
                <a:solidFill>
                  <a:schemeClr val="accent4">
                    <a:lumMod val="20000"/>
                    <a:lumOff val="80000"/>
                  </a:schemeClr>
                </a:solidFill>
                <a:effectLst/>
              </a:rPr>
              <a:t>esse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vanno</a:t>
            </a:r>
            <a:r>
              <a:rPr kumimoji="0" lang="en-US" altLang="en-US" sz="1400" b="0" i="0" u="none" strike="noStrike" cap="none" normalizeH="0" baseline="0" dirty="0" smtClean="0">
                <a:ln>
                  <a:noFill/>
                </a:ln>
                <a:solidFill>
                  <a:schemeClr val="accent4">
                    <a:lumMod val="20000"/>
                    <a:lumOff val="80000"/>
                  </a:schemeClr>
                </a:solidFill>
                <a:effectLst/>
              </a:rPr>
              <a:t> considerate a </a:t>
            </a:r>
            <a:r>
              <a:rPr kumimoji="0" lang="en-US" altLang="en-US" sz="1400" b="0" i="0" u="none" strike="noStrike" cap="none" normalizeH="0" baseline="0" dirty="0" err="1" smtClean="0">
                <a:ln>
                  <a:noFill/>
                </a:ln>
                <a:solidFill>
                  <a:schemeClr val="accent4">
                    <a:lumMod val="20000"/>
                    <a:lumOff val="80000"/>
                  </a:schemeClr>
                </a:solidFill>
                <a:effectLst/>
              </a:rPr>
              <a:t>tutti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gli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effetti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dei</a:t>
            </a:r>
            <a:r>
              <a:rPr kumimoji="0" lang="en-US" altLang="en-US" sz="1400" b="0" i="0" u="none" strike="noStrike" cap="none" normalizeH="0" baseline="0" dirty="0" smtClean="0">
                <a:ln>
                  <a:noFill/>
                </a:ln>
                <a:solidFill>
                  <a:schemeClr val="accent4">
                    <a:lumMod val="20000"/>
                    <a:lumOff val="80000"/>
                  </a:schemeClr>
                </a:solidFill>
                <a:effectLst/>
              </a:rPr>
              <a:t> trial </a:t>
            </a:r>
            <a:r>
              <a:rPr kumimoji="0" lang="en-US" altLang="en-US" sz="1400" b="0" i="0" u="none" strike="noStrike" cap="none" normalizeH="0" baseline="0" dirty="0" err="1" smtClean="0">
                <a:ln>
                  <a:noFill/>
                </a:ln>
                <a:solidFill>
                  <a:schemeClr val="accent4">
                    <a:lumMod val="20000"/>
                    <a:lumOff val="80000"/>
                  </a:schemeClr>
                </a:solidFill>
                <a:effectLst/>
              </a:rPr>
              <a:t>clinici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prospettici</a:t>
            </a:r>
            <a:r>
              <a:rPr kumimoji="0" lang="en-US" altLang="en-US" sz="1400" b="0" i="0" u="none" strike="noStrike" cap="none" normalizeH="0" baseline="0" dirty="0" smtClean="0">
                <a:ln>
                  <a:noFill/>
                </a:ln>
                <a:solidFill>
                  <a:schemeClr val="accent4">
                    <a:lumMod val="20000"/>
                    <a:lumOff val="80000"/>
                  </a:schemeClr>
                </a:solidFill>
                <a:effectLst/>
              </a:rPr>
              <a:t> e </a:t>
            </a:r>
            <a:r>
              <a:rPr kumimoji="0" lang="en-US" altLang="en-US" sz="1400" b="0" i="0" u="none" strike="noStrike" cap="none" normalizeH="0" baseline="0" dirty="0" err="1" smtClean="0">
                <a:ln>
                  <a:noFill/>
                </a:ln>
                <a:solidFill>
                  <a:schemeClr val="accent4">
                    <a:lumMod val="20000"/>
                    <a:lumOff val="80000"/>
                  </a:schemeClr>
                </a:solidFill>
                <a:effectLst/>
              </a:rPr>
              <a:t>andrebbero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presentati</a:t>
            </a:r>
            <a:r>
              <a:rPr kumimoji="0" lang="en-US" altLang="en-US" sz="1400" b="0" i="0" u="none" strike="noStrike" cap="none" normalizeH="0" baseline="0" dirty="0" smtClean="0">
                <a:ln>
                  <a:noFill/>
                </a:ln>
                <a:solidFill>
                  <a:schemeClr val="accent4">
                    <a:lumMod val="20000"/>
                    <a:lumOff val="80000"/>
                  </a:schemeClr>
                </a:solidFill>
                <a:effectLst/>
              </a:rPr>
              <a:t> ad un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etico</a:t>
            </a:r>
            <a:r>
              <a:rPr kumimoji="0" lang="en-US" altLang="en-US" sz="1400" b="0" i="0" u="none" strike="noStrike" cap="none" normalizeH="0" baseline="0" dirty="0" smtClean="0">
                <a:ln>
                  <a:noFill/>
                </a:ln>
                <a:solidFill>
                  <a:schemeClr val="accent4">
                    <a:lumMod val="20000"/>
                    <a:lumOff val="80000"/>
                  </a:schemeClr>
                </a:solidFill>
                <a:effectLst/>
              </a:rPr>
              <a:t> per </a:t>
            </a:r>
            <a:r>
              <a:rPr kumimoji="0" lang="en-US" altLang="en-US" sz="1400" b="0" i="0" u="none" strike="noStrike" cap="none" normalizeH="0" baseline="0" dirty="0" err="1" smtClean="0">
                <a:ln>
                  <a:noFill/>
                </a:ln>
                <a:solidFill>
                  <a:schemeClr val="accent4">
                    <a:lumMod val="20000"/>
                    <a:lumOff val="80000"/>
                  </a:schemeClr>
                </a:solidFill>
                <a:effectLst/>
              </a:rPr>
              <a:t>approvazione</a:t>
            </a:r>
            <a:r>
              <a:rPr kumimoji="0" lang="en-US" altLang="en-US" sz="1400" b="0" i="0" u="none" strike="noStrike" cap="none" normalizeH="0" baseline="0" dirty="0" smtClean="0">
                <a:ln>
                  <a:noFill/>
                </a:ln>
                <a:solidFill>
                  <a:schemeClr val="accent4">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accent4">
                  <a:lumMod val="20000"/>
                  <a:lumOff val="80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accent4">
                    <a:lumMod val="20000"/>
                    <a:lumOff val="80000"/>
                  </a:schemeClr>
                </a:solidFill>
                <a:effectLst/>
              </a:rPr>
              <a:t>Se </a:t>
            </a:r>
            <a:r>
              <a:rPr kumimoji="0" lang="en-US" altLang="en-US" sz="1400" b="0" i="0" u="none" strike="noStrike" cap="none" normalizeH="0" baseline="0" dirty="0" err="1" smtClean="0">
                <a:ln>
                  <a:noFill/>
                </a:ln>
                <a:solidFill>
                  <a:schemeClr val="accent4">
                    <a:lumMod val="20000"/>
                    <a:lumOff val="80000"/>
                  </a:schemeClr>
                </a:solidFill>
                <a:effectLst/>
              </a:rPr>
              <a:t>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tratta</a:t>
            </a:r>
            <a:r>
              <a:rPr kumimoji="0" lang="en-US" altLang="en-US" sz="1400" b="0" i="0" u="none" strike="noStrike" cap="none" normalizeH="0" baseline="0" dirty="0" smtClean="0">
                <a:ln>
                  <a:noFill/>
                </a:ln>
                <a:solidFill>
                  <a:schemeClr val="accent4">
                    <a:lumMod val="20000"/>
                    <a:lumOff val="80000"/>
                  </a:schemeClr>
                </a:solidFill>
                <a:effectLst/>
              </a:rPr>
              <a:t> di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retrospettive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osservazionali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raccolte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dati</a:t>
            </a:r>
            <a:r>
              <a:rPr kumimoji="0" lang="en-US" altLang="en-US" sz="1400" b="0" i="0" u="none" strike="noStrike" cap="none" normalizeH="0" baseline="0" dirty="0" smtClean="0">
                <a:ln>
                  <a:noFill/>
                </a:ln>
                <a:solidFill>
                  <a:schemeClr val="accent4">
                    <a:lumMod val="20000"/>
                    <a:lumOff val="80000"/>
                  </a:schemeClr>
                </a:solidFill>
                <a:effectLst/>
              </a:rPr>
              <a:t>, da database, per cui </a:t>
            </a:r>
            <a:r>
              <a:rPr kumimoji="0" lang="en-US" altLang="en-US" sz="1400" b="0" i="0" u="none" strike="noStrike" cap="none" normalizeH="0" baseline="0" dirty="0" err="1" smtClean="0">
                <a:ln>
                  <a:noFill/>
                </a:ln>
                <a:solidFill>
                  <a:schemeClr val="accent4">
                    <a:lumMod val="20000"/>
                    <a:lumOff val="80000"/>
                  </a:schemeClr>
                </a:solidFill>
                <a:effectLst/>
              </a:rPr>
              <a:t>il</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paziente</a:t>
            </a:r>
            <a:r>
              <a:rPr kumimoji="0" lang="en-US" altLang="en-US" sz="1400" b="0" i="0" u="none" strike="noStrike" cap="none" normalizeH="0" baseline="0" dirty="0" smtClean="0">
                <a:ln>
                  <a:noFill/>
                </a:ln>
                <a:solidFill>
                  <a:schemeClr val="accent4">
                    <a:lumMod val="20000"/>
                    <a:lumOff val="80000"/>
                  </a:schemeClr>
                </a:solidFill>
                <a:effectLst/>
              </a:rPr>
              <a:t> ha </a:t>
            </a:r>
            <a:r>
              <a:rPr kumimoji="0" lang="en-US" altLang="en-US" sz="1400" b="0" i="0" u="none" strike="noStrike" cap="none" normalizeH="0" baseline="0" dirty="0" err="1" smtClean="0">
                <a:ln>
                  <a:noFill/>
                </a:ln>
                <a:solidFill>
                  <a:schemeClr val="accent4">
                    <a:lumMod val="20000"/>
                    <a:lumOff val="80000"/>
                  </a:schemeClr>
                </a:solidFill>
                <a:effectLst/>
              </a:rPr>
              <a:t>gia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dato</a:t>
            </a:r>
            <a:r>
              <a:rPr kumimoji="0" lang="en-US" altLang="en-US" sz="1400" b="0" i="0" u="none" strike="noStrike" cap="none" normalizeH="0" baseline="0" dirty="0" smtClean="0">
                <a:ln>
                  <a:noFill/>
                </a:ln>
                <a:solidFill>
                  <a:schemeClr val="accent4">
                    <a:lumMod val="20000"/>
                    <a:lumOff val="80000"/>
                  </a:schemeClr>
                </a:solidFill>
                <a:effectLst/>
              </a:rPr>
              <a:t> la </a:t>
            </a:r>
            <a:r>
              <a:rPr kumimoji="0" lang="en-US" altLang="en-US" sz="1400" b="0" i="0" u="none" strike="noStrike" cap="none" normalizeH="0" baseline="0" dirty="0" err="1" smtClean="0">
                <a:ln>
                  <a:noFill/>
                </a:ln>
                <a:solidFill>
                  <a:schemeClr val="accent4">
                    <a:lumMod val="20000"/>
                    <a:lumOff val="80000"/>
                  </a:schemeClr>
                </a:solidFill>
                <a:effectLst/>
              </a:rPr>
              <a:t>sua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approvazione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all'ingresso</a:t>
            </a:r>
            <a:r>
              <a:rPr kumimoji="0" lang="en-US" altLang="en-US" sz="1400" b="0" i="0" u="none" strike="noStrike" cap="none" normalizeH="0" baseline="0" dirty="0" smtClean="0">
                <a:ln>
                  <a:noFill/>
                </a:ln>
                <a:solidFill>
                  <a:schemeClr val="accent4">
                    <a:lumMod val="20000"/>
                    <a:lumOff val="80000"/>
                  </a:schemeClr>
                </a:solidFill>
                <a:effectLst/>
              </a:rPr>
              <a:t> in </a:t>
            </a:r>
            <a:r>
              <a:rPr kumimoji="0" lang="en-US" altLang="en-US" sz="1400" b="0" i="0" u="none" strike="noStrike" cap="none" normalizeH="0" baseline="0" dirty="0" err="1" smtClean="0">
                <a:ln>
                  <a:noFill/>
                </a:ln>
                <a:solidFill>
                  <a:schemeClr val="accent4">
                    <a:lumMod val="20000"/>
                    <a:lumOff val="80000"/>
                  </a:schemeClr>
                </a:solidFill>
                <a:effectLst/>
              </a:rPr>
              <a:t>ospedale</a:t>
            </a:r>
            <a:r>
              <a:rPr kumimoji="0" lang="en-US" altLang="en-US" sz="1400" b="0" i="0" u="none" strike="noStrike" cap="none" normalizeH="0" baseline="0" dirty="0" smtClean="0">
                <a:ln>
                  <a:noFill/>
                </a:ln>
                <a:solidFill>
                  <a:schemeClr val="accent4">
                    <a:lumMod val="20000"/>
                    <a:lumOff val="80000"/>
                  </a:schemeClr>
                </a:solidFill>
                <a:effectLst/>
              </a:rPr>
              <a:t>, per </a:t>
            </a:r>
            <a:r>
              <a:rPr kumimoji="0" lang="en-US" altLang="en-US" sz="1400" b="0" i="0" u="none" strike="noStrike" cap="none" normalizeH="0" baseline="0" dirty="0" err="1" smtClean="0">
                <a:ln>
                  <a:noFill/>
                </a:ln>
                <a:solidFill>
                  <a:schemeClr val="accent4">
                    <a:lumMod val="20000"/>
                    <a:lumOff val="80000"/>
                  </a:schemeClr>
                </a:solidFill>
                <a:effectLst/>
              </a:rPr>
              <a:t>trattamenti</a:t>
            </a:r>
            <a:r>
              <a:rPr kumimoji="0" lang="en-US" altLang="en-US" sz="1400" b="0" i="0" u="none" strike="noStrike" cap="none" normalizeH="0" baseline="0" dirty="0" smtClean="0">
                <a:ln>
                  <a:noFill/>
                </a:ln>
                <a:solidFill>
                  <a:schemeClr val="accent4">
                    <a:lumMod val="20000"/>
                    <a:lumOff val="80000"/>
                  </a:schemeClr>
                </a:solidFill>
                <a:effectLst/>
              </a:rPr>
              <a:t>/</a:t>
            </a:r>
            <a:r>
              <a:rPr kumimoji="0" lang="en-US" altLang="en-US" sz="1400" b="0" i="0" u="none" strike="noStrike" cap="none" normalizeH="0" baseline="0" dirty="0" err="1" smtClean="0">
                <a:ln>
                  <a:noFill/>
                </a:ln>
                <a:solidFill>
                  <a:schemeClr val="accent4">
                    <a:lumMod val="20000"/>
                    <a:lumOff val="80000"/>
                  </a:schemeClr>
                </a:solidFill>
                <a:effectLst/>
              </a:rPr>
              <a:t>interventi</a:t>
            </a:r>
            <a:r>
              <a:rPr kumimoji="0" lang="en-US" altLang="en-US" sz="1400" b="0" i="0" u="none" strike="noStrike" cap="none" normalizeH="0" baseline="0" dirty="0" smtClean="0">
                <a:ln>
                  <a:noFill/>
                </a:ln>
                <a:solidFill>
                  <a:schemeClr val="accent4">
                    <a:lumMod val="20000"/>
                    <a:lumOff val="80000"/>
                  </a:schemeClr>
                </a:solidFill>
                <a:effectLst/>
              </a:rPr>
              <a:t> standard), </a:t>
            </a:r>
            <a:r>
              <a:rPr kumimoji="0" lang="en-US" altLang="en-US" sz="1400" b="0" i="0" u="none" strike="noStrike" cap="none" normalizeH="0" baseline="0" dirty="0" err="1" smtClean="0">
                <a:ln>
                  <a:noFill/>
                </a:ln>
                <a:solidFill>
                  <a:schemeClr val="accent4">
                    <a:lumMod val="20000"/>
                    <a:lumOff val="80000"/>
                  </a:schemeClr>
                </a:solidFill>
                <a:effectLst/>
              </a:rPr>
              <a:t>che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immagino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rappresentino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il</a:t>
            </a:r>
            <a:r>
              <a:rPr kumimoji="0" lang="en-US" altLang="en-US" sz="1400" b="0" i="0" u="none" strike="noStrike" cap="none" normalizeH="0" baseline="0" dirty="0" smtClean="0">
                <a:ln>
                  <a:noFill/>
                </a:ln>
                <a:solidFill>
                  <a:schemeClr val="accent4">
                    <a:lumMod val="20000"/>
                    <a:lumOff val="80000"/>
                  </a:schemeClr>
                </a:solidFill>
                <a:effectLst/>
              </a:rPr>
              <a:t> 99% </a:t>
            </a:r>
            <a:r>
              <a:rPr kumimoji="0" lang="en-US" altLang="en-US" sz="1400" b="0" i="0" u="none" strike="noStrike" cap="none" normalizeH="0" baseline="0" dirty="0" err="1" smtClean="0">
                <a:ln>
                  <a:noFill/>
                </a:ln>
                <a:solidFill>
                  <a:schemeClr val="accent4">
                    <a:lumMod val="20000"/>
                    <a:lumOff val="80000"/>
                  </a:schemeClr>
                </a:solidFill>
                <a:effectLst/>
              </a:rPr>
              <a:t>dei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casi</a:t>
            </a:r>
            <a:r>
              <a:rPr kumimoji="0" lang="en-US" altLang="en-US" sz="1400" b="0" i="0" u="none" strike="noStrike" cap="none" normalizeH="0" baseline="0" dirty="0" smtClean="0">
                <a:ln>
                  <a:noFill/>
                </a:ln>
                <a:solidFill>
                  <a:schemeClr val="accent4">
                    <a:lumMod val="20000"/>
                    <a:lumOff val="80000"/>
                  </a:schemeClr>
                </a:solidFill>
                <a:effectLst/>
              </a:rPr>
              <a:t>, NON e' </a:t>
            </a:r>
            <a:r>
              <a:rPr kumimoji="0" lang="en-US" altLang="en-US" sz="1400" b="0" i="0" u="none" strike="noStrike" cap="none" normalizeH="0" baseline="0" dirty="0" err="1" smtClean="0">
                <a:ln>
                  <a:noFill/>
                </a:ln>
                <a:solidFill>
                  <a:schemeClr val="accent4">
                    <a:lumMod val="20000"/>
                    <a:lumOff val="80000"/>
                  </a:schemeClr>
                </a:solidFill>
                <a:effectLst/>
              </a:rPr>
              <a:t>necessaria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un'approvazione</a:t>
            </a:r>
            <a:r>
              <a:rPr kumimoji="0" lang="en-US" altLang="en-US" sz="1400" b="0" i="0" u="none" strike="noStrike" cap="none" normalizeH="0" baseline="0" dirty="0" smtClean="0">
                <a:ln>
                  <a:noFill/>
                </a:ln>
                <a:solidFill>
                  <a:schemeClr val="accent4">
                    <a:lumMod val="20000"/>
                    <a:lumOff val="80000"/>
                  </a:schemeClr>
                </a:solidFill>
                <a:effectLst/>
              </a:rPr>
              <a:t> da parte del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etico</a:t>
            </a:r>
            <a:r>
              <a:rPr kumimoji="0" lang="en-US" altLang="en-US" sz="1400" b="0" i="0" u="none" strike="noStrike" cap="none" normalizeH="0" baseline="0" dirty="0" smtClean="0">
                <a:ln>
                  <a:noFill/>
                </a:ln>
                <a:solidFill>
                  <a:schemeClr val="accent4">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accent4">
                  <a:lumMod val="20000"/>
                  <a:lumOff val="80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accent4">
                    <a:lumMod val="20000"/>
                    <a:lumOff val="80000"/>
                  </a:schemeClr>
                </a:solidFill>
                <a:effectLst/>
              </a:rPr>
              <a:t>Cio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nonostante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potrebbe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esserci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qualche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motivo</a:t>
            </a:r>
            <a:r>
              <a:rPr kumimoji="0" lang="en-US" altLang="en-US" sz="1400" b="0" i="0" u="none" strike="noStrike" cap="none" normalizeH="0" baseline="0" dirty="0" smtClean="0">
                <a:ln>
                  <a:noFill/>
                </a:ln>
                <a:solidFill>
                  <a:schemeClr val="accent4">
                    <a:lumMod val="20000"/>
                    <a:lumOff val="80000"/>
                  </a:schemeClr>
                </a:solidFill>
                <a:effectLst/>
              </a:rPr>
              <a:t> per cui lo </a:t>
            </a:r>
            <a:r>
              <a:rPr kumimoji="0" lang="en-US" altLang="en-US" sz="1400" b="0" i="0" u="none" strike="noStrike" cap="none" normalizeH="0" baseline="0" dirty="0" err="1" smtClean="0">
                <a:ln>
                  <a:noFill/>
                </a:ln>
                <a:solidFill>
                  <a:schemeClr val="accent4">
                    <a:lumMod val="20000"/>
                    <a:lumOff val="80000"/>
                  </a:schemeClr>
                </a:solidFill>
                <a:effectLst/>
              </a:rPr>
              <a:t>sperimentatore</a:t>
            </a:r>
            <a:r>
              <a:rPr kumimoji="0" lang="en-US" altLang="en-US" sz="1400" b="0" i="0" u="none" strike="noStrike" cap="none" normalizeH="0" baseline="0" dirty="0" smtClean="0">
                <a:ln>
                  <a:noFill/>
                </a:ln>
                <a:solidFill>
                  <a:schemeClr val="accent4">
                    <a:lumMod val="20000"/>
                    <a:lumOff val="80000"/>
                  </a:schemeClr>
                </a:solidFill>
                <a:effectLst/>
              </a:rPr>
              <a:t>/</a:t>
            </a:r>
            <a:r>
              <a:rPr kumimoji="0" lang="en-US" altLang="en-US" sz="1400" b="0" i="0" u="none" strike="noStrike" cap="none" normalizeH="0" baseline="0" dirty="0" err="1" smtClean="0">
                <a:ln>
                  <a:noFill/>
                </a:ln>
                <a:solidFill>
                  <a:schemeClr val="accent4">
                    <a:lumMod val="20000"/>
                    <a:lumOff val="80000"/>
                  </a:schemeClr>
                </a:solidFill>
                <a:effectLst/>
              </a:rPr>
              <a:t>tesista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vuole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ugualmente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richiedere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approvazione</a:t>
            </a:r>
            <a:r>
              <a:rPr kumimoji="0" lang="en-US" altLang="en-US" sz="1400" b="0" i="0" u="none" strike="noStrike" cap="none" normalizeH="0" baseline="0" dirty="0" smtClean="0">
                <a:ln>
                  <a:noFill/>
                </a:ln>
                <a:solidFill>
                  <a:schemeClr val="accent4">
                    <a:lumMod val="20000"/>
                    <a:lumOff val="80000"/>
                  </a:schemeClr>
                </a:solidFill>
                <a:effectLst/>
              </a:rPr>
              <a:t> da parte del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etico</a:t>
            </a:r>
            <a:r>
              <a:rPr kumimoji="0" lang="en-US" altLang="en-US" sz="1400" b="0" i="0" u="none" strike="noStrike" cap="none" normalizeH="0" baseline="0" dirty="0" smtClean="0">
                <a:ln>
                  <a:noFill/>
                </a:ln>
                <a:solidFill>
                  <a:schemeClr val="accent4">
                    <a:lumMod val="20000"/>
                    <a:lumOff val="80000"/>
                  </a:schemeClr>
                </a:solidFill>
                <a:effectLst/>
              </a:rPr>
              <a:t> (per </a:t>
            </a:r>
            <a:r>
              <a:rPr kumimoji="0" lang="en-US" altLang="en-US" sz="1400" b="0" i="0" u="none" strike="noStrike" cap="none" normalizeH="0" baseline="0" dirty="0" err="1" smtClean="0">
                <a:ln>
                  <a:noFill/>
                </a:ln>
                <a:solidFill>
                  <a:schemeClr val="accent4">
                    <a:lumMod val="20000"/>
                    <a:lumOff val="80000"/>
                  </a:schemeClr>
                </a:solidFill>
                <a:effectLst/>
              </a:rPr>
              <a:t>esempio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perche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richiesto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dalla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rivista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su</a:t>
            </a:r>
            <a:r>
              <a:rPr kumimoji="0" lang="en-US" altLang="en-US" sz="1400" b="0" i="0" u="none" strike="noStrike" cap="none" normalizeH="0" baseline="0" dirty="0" smtClean="0">
                <a:ln>
                  <a:noFill/>
                </a:ln>
                <a:solidFill>
                  <a:schemeClr val="accent4">
                    <a:lumMod val="20000"/>
                    <a:lumOff val="80000"/>
                  </a:schemeClr>
                </a:solidFill>
                <a:effectLst/>
              </a:rPr>
              <a:t> cui </a:t>
            </a:r>
            <a:r>
              <a:rPr kumimoji="0" lang="en-US" altLang="en-US" sz="1400" b="0" i="0" u="none" strike="noStrike" cap="none" normalizeH="0" baseline="0" dirty="0" err="1" smtClean="0">
                <a:ln>
                  <a:noFill/>
                </a:ln>
                <a:solidFill>
                  <a:schemeClr val="accent4">
                    <a:lumMod val="20000"/>
                    <a:lumOff val="80000"/>
                  </a:schemeClr>
                </a:solidFill>
                <a:effectLst/>
              </a:rPr>
              <a:t>vuole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pubblicare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il</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lavoro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della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in </a:t>
            </a:r>
            <a:r>
              <a:rPr kumimoji="0" lang="en-US" altLang="en-US" sz="1400" b="0" i="0" u="none" strike="noStrike" cap="none" normalizeH="0" baseline="0" dirty="0" err="1" smtClean="0">
                <a:ln>
                  <a:noFill/>
                </a:ln>
                <a:solidFill>
                  <a:schemeClr val="accent4">
                    <a:lumMod val="20000"/>
                    <a:lumOff val="80000"/>
                  </a:schemeClr>
                </a:solidFill>
                <a:effectLst/>
              </a:rPr>
              <a:t>quel</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caso</a:t>
            </a:r>
            <a:r>
              <a:rPr kumimoji="0" lang="en-US" altLang="en-US" sz="1400" b="0" i="0" u="none" strike="noStrike" cap="none" normalizeH="0" baseline="0" dirty="0" smtClean="0">
                <a:ln>
                  <a:noFill/>
                </a:ln>
                <a:solidFill>
                  <a:schemeClr val="accent4">
                    <a:lumMod val="20000"/>
                    <a:lumOff val="80000"/>
                  </a:schemeClr>
                </a:solidFill>
                <a:effectLst/>
              </a:rPr>
              <a:t> la checklist e' </a:t>
            </a:r>
            <a:r>
              <a:rPr kumimoji="0" lang="en-US" altLang="en-US" sz="1400" b="0" i="0" u="none" strike="noStrike" cap="none" normalizeH="0" baseline="0" dirty="0" err="1" smtClean="0">
                <a:ln>
                  <a:noFill/>
                </a:ln>
                <a:solidFill>
                  <a:schemeClr val="accent4">
                    <a:lumMod val="20000"/>
                    <a:lumOff val="80000"/>
                  </a:schemeClr>
                </a:solidFill>
                <a:effectLst/>
              </a:rPr>
              <a:t>stata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semplificata</a:t>
            </a:r>
            <a:r>
              <a:rPr kumimoji="0" lang="en-US" altLang="en-US" sz="1400" b="0" i="0" u="none" strike="noStrike" cap="none" normalizeH="0" baseline="0" dirty="0" smtClean="0">
                <a:ln>
                  <a:noFill/>
                </a:ln>
                <a:solidFill>
                  <a:schemeClr val="accent4">
                    <a:lumMod val="20000"/>
                    <a:lumOff val="80000"/>
                  </a:schemeClr>
                </a:solidFill>
                <a:effectLst/>
              </a:rPr>
              <a:t> per </a:t>
            </a:r>
            <a:r>
              <a:rPr kumimoji="0" lang="en-US" altLang="en-US" sz="1400" b="0" i="0" u="none" strike="noStrike" cap="none" normalizeH="0" baseline="0" dirty="0" err="1" smtClean="0">
                <a:ln>
                  <a:noFill/>
                </a:ln>
                <a:solidFill>
                  <a:schemeClr val="accent4">
                    <a:lumMod val="20000"/>
                    <a:lumOff val="80000"/>
                  </a:schemeClr>
                </a:solidFill>
                <a:effectLst/>
              </a:rPr>
              <a:t>permettere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una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piu</a:t>
            </a:r>
            <a:r>
              <a:rPr kumimoji="0" lang="en-US" altLang="en-US" sz="1400" b="0" i="0" u="none" strike="noStrike" cap="none" normalizeH="0" baseline="0" dirty="0" smtClean="0">
                <a:ln>
                  <a:noFill/>
                </a:ln>
                <a:solidFill>
                  <a:schemeClr val="accent4">
                    <a:lumMod val="20000"/>
                    <a:lumOff val="80000"/>
                  </a:schemeClr>
                </a:solidFill>
                <a:effectLst/>
              </a:rPr>
              <a:t>' agile </a:t>
            </a:r>
            <a:r>
              <a:rPr kumimoji="0" lang="en-US" altLang="en-US" sz="1400" b="0" i="0" u="none" strike="noStrike" cap="none" normalizeH="0" baseline="0" dirty="0" err="1" smtClean="0">
                <a:ln>
                  <a:noFill/>
                </a:ln>
                <a:solidFill>
                  <a:schemeClr val="accent4">
                    <a:lumMod val="20000"/>
                    <a:lumOff val="80000"/>
                  </a:schemeClr>
                </a:solidFill>
                <a:effectLst/>
              </a:rPr>
              <a:t>presentazione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trattandosi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appunto</a:t>
            </a:r>
            <a:r>
              <a:rPr kumimoji="0" lang="en-US" altLang="en-US" sz="1400" b="0" i="0" u="none" strike="noStrike" cap="none" normalizeH="0" baseline="0" dirty="0" smtClean="0">
                <a:ln>
                  <a:noFill/>
                </a:ln>
                <a:solidFill>
                  <a:schemeClr val="accent4">
                    <a:lumMod val="20000"/>
                    <a:lumOff val="80000"/>
                  </a:schemeClr>
                </a:solidFill>
                <a:effectLst/>
              </a:rPr>
              <a:t> di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accent4">
                  <a:lumMod val="20000"/>
                  <a:lumOff val="80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accent4">
                    <a:lumMod val="20000"/>
                    <a:lumOff val="80000"/>
                  </a:schemeClr>
                </a:solidFill>
                <a:effectLst/>
              </a:rPr>
              <a:t>Quindi</a:t>
            </a:r>
            <a:r>
              <a:rPr kumimoji="0" lang="en-US" altLang="en-US" sz="1400" b="0" i="0" u="none" strike="noStrike" cap="none" normalizeH="0" baseline="0" dirty="0" smtClean="0">
                <a:ln>
                  <a:noFill/>
                </a:ln>
                <a:solidFill>
                  <a:schemeClr val="accent4">
                    <a:lumMod val="20000"/>
                    <a:lumOff val="80000"/>
                  </a:schemeClr>
                </a:solidFill>
                <a:effectLst/>
              </a:rPr>
              <a:t> , per </a:t>
            </a:r>
            <a:r>
              <a:rPr kumimoji="0" lang="en-US" altLang="en-US" sz="1400" b="0" i="0" u="none" strike="noStrike" cap="none" normalizeH="0" baseline="0" dirty="0" err="1" smtClean="0">
                <a:ln>
                  <a:noFill/>
                </a:ln>
                <a:solidFill>
                  <a:schemeClr val="accent4">
                    <a:lumMod val="20000"/>
                    <a:lumOff val="80000"/>
                  </a:schemeClr>
                </a:solidFill>
                <a:effectLst/>
              </a:rPr>
              <a:t>riassumere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il</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e' </a:t>
            </a:r>
            <a:r>
              <a:rPr kumimoji="0" lang="en-US" altLang="en-US" sz="1400" b="0" i="0" u="none" strike="noStrike" cap="none" normalizeH="0" baseline="0" dirty="0" err="1" smtClean="0">
                <a:ln>
                  <a:noFill/>
                </a:ln>
                <a:solidFill>
                  <a:schemeClr val="accent4">
                    <a:lumMod val="20000"/>
                    <a:lumOff val="80000"/>
                  </a:schemeClr>
                </a:solidFill>
                <a:effectLst/>
              </a:rPr>
              <a:t>disponibile</a:t>
            </a:r>
            <a:r>
              <a:rPr kumimoji="0" lang="en-US" altLang="en-US" sz="1400" b="0" i="0" u="none" strike="noStrike" cap="none" normalizeH="0" baseline="0" dirty="0" smtClean="0">
                <a:ln>
                  <a:noFill/>
                </a:ln>
                <a:solidFill>
                  <a:schemeClr val="accent4">
                    <a:lumMod val="20000"/>
                    <a:lumOff val="80000"/>
                  </a:schemeClr>
                </a:solidFill>
                <a:effectLst/>
              </a:rPr>
              <a:t> a </a:t>
            </a:r>
            <a:r>
              <a:rPr kumimoji="0" lang="en-US" altLang="en-US" sz="1400" b="0" i="0" u="none" strike="noStrike" cap="none" normalizeH="0" baseline="0" dirty="0" err="1" smtClean="0">
                <a:ln>
                  <a:noFill/>
                </a:ln>
                <a:solidFill>
                  <a:schemeClr val="accent4">
                    <a:lumMod val="20000"/>
                    <a:lumOff val="80000"/>
                  </a:schemeClr>
                </a:solidFill>
                <a:effectLst/>
              </a:rPr>
              <a:t>valutare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qualsiasi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lavoro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venga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presentato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purche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seguano</a:t>
            </a:r>
            <a:r>
              <a:rPr kumimoji="0" lang="en-US" altLang="en-US" sz="1400" b="0" i="0" u="none" strike="noStrike" cap="none" normalizeH="0" baseline="0" dirty="0" smtClean="0">
                <a:ln>
                  <a:noFill/>
                </a:ln>
                <a:solidFill>
                  <a:schemeClr val="accent4">
                    <a:lumMod val="20000"/>
                    <a:lumOff val="80000"/>
                  </a:schemeClr>
                </a:solidFill>
                <a:effectLst/>
              </a:rPr>
              <a:t> le </a:t>
            </a:r>
            <a:r>
              <a:rPr kumimoji="0" lang="en-US" altLang="en-US" sz="1400" b="0" i="0" u="none" strike="noStrike" cap="none" normalizeH="0" baseline="0" dirty="0" err="1" smtClean="0">
                <a:ln>
                  <a:noFill/>
                </a:ln>
                <a:solidFill>
                  <a:schemeClr val="accent4">
                    <a:lumMod val="20000"/>
                    <a:lumOff val="80000"/>
                  </a:schemeClr>
                </a:solidFill>
                <a:effectLst/>
              </a:rPr>
              <a:t>indicazioni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delle</a:t>
            </a:r>
            <a:r>
              <a:rPr kumimoji="0" lang="en-US" altLang="en-US" sz="1400" b="0" i="0" u="none" strike="noStrike" cap="none" normalizeH="0" baseline="0" dirty="0" smtClean="0">
                <a:ln>
                  <a:noFill/>
                </a:ln>
                <a:solidFill>
                  <a:schemeClr val="accent4">
                    <a:lumMod val="20000"/>
                    <a:lumOff val="80000"/>
                  </a:schemeClr>
                </a:solidFill>
                <a:effectLst/>
              </a:rPr>
              <a:t> checklist. </a:t>
            </a:r>
            <a:r>
              <a:rPr kumimoji="0" lang="en-US" altLang="en-US" sz="1400" b="0" i="0" u="none" strike="noStrike" cap="none" normalizeH="0" baseline="0" dirty="0" err="1" smtClean="0">
                <a:ln>
                  <a:noFill/>
                </a:ln>
                <a:solidFill>
                  <a:schemeClr val="accent4">
                    <a:lumMod val="20000"/>
                    <a:lumOff val="80000"/>
                  </a:schemeClr>
                </a:solidFill>
                <a:effectLst/>
              </a:rPr>
              <a:t>Tuttavia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ricorda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che</a:t>
            </a:r>
            <a:r>
              <a:rPr kumimoji="0" lang="en-US" altLang="en-US" sz="1400" b="0" i="0" u="none" strike="noStrike" cap="none" normalizeH="0" baseline="0" dirty="0" smtClean="0">
                <a:ln>
                  <a:noFill/>
                </a:ln>
                <a:solidFill>
                  <a:schemeClr val="accent4">
                    <a:lumMod val="20000"/>
                    <a:lumOff val="80000"/>
                  </a:schemeClr>
                </a:solidFill>
                <a:effectLst/>
              </a:rPr>
              <a:t> per </a:t>
            </a:r>
            <a:r>
              <a:rPr kumimoji="0" lang="en-US" altLang="en-US" sz="1400" b="0" i="0" u="none" strike="noStrike" cap="none" normalizeH="0" baseline="0" dirty="0" err="1" smtClean="0">
                <a:ln>
                  <a:noFill/>
                </a:ln>
                <a:solidFill>
                  <a:schemeClr val="accent4">
                    <a:lumMod val="20000"/>
                    <a:lumOff val="80000"/>
                  </a:schemeClr>
                </a:solidFill>
                <a:effectLst/>
              </a:rPr>
              <a:t>tesi</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osservazionali</a:t>
            </a:r>
            <a:r>
              <a:rPr kumimoji="0" lang="en-US" altLang="en-US" sz="1400" b="0" i="0" u="none" strike="noStrike" cap="none" normalizeH="0" baseline="0" dirty="0" smtClean="0">
                <a:ln>
                  <a:noFill/>
                </a:ln>
                <a:solidFill>
                  <a:schemeClr val="accent4">
                    <a:lumMod val="20000"/>
                    <a:lumOff val="80000"/>
                  </a:schemeClr>
                </a:solidFill>
                <a:effectLst/>
              </a:rPr>
              <a:t> e </a:t>
            </a:r>
            <a:r>
              <a:rPr kumimoji="0" lang="en-US" altLang="en-US" sz="1400" b="0" i="0" u="none" strike="noStrike" cap="none" normalizeH="0" baseline="0" dirty="0" err="1" smtClean="0">
                <a:ln>
                  <a:noFill/>
                </a:ln>
                <a:solidFill>
                  <a:schemeClr val="accent4">
                    <a:lumMod val="20000"/>
                    <a:lumOff val="80000"/>
                  </a:schemeClr>
                </a:solidFill>
                <a:effectLst/>
              </a:rPr>
              <a:t>retrospettive</a:t>
            </a:r>
            <a:r>
              <a:rPr kumimoji="0" lang="en-US" altLang="en-US" sz="1400" b="0" i="0" u="none" strike="noStrike" cap="none" normalizeH="0" baseline="0" dirty="0" smtClean="0">
                <a:ln>
                  <a:noFill/>
                </a:ln>
                <a:solidFill>
                  <a:schemeClr val="accent4">
                    <a:lumMod val="20000"/>
                    <a:lumOff val="80000"/>
                  </a:schemeClr>
                </a:solidFill>
                <a:effectLst/>
              </a:rPr>
              <a:t> NON e' </a:t>
            </a:r>
            <a:r>
              <a:rPr kumimoji="0" lang="en-US" altLang="en-US" sz="1400" b="0" i="0" u="none" strike="noStrike" cap="none" normalizeH="0" baseline="0" dirty="0" err="1" smtClean="0">
                <a:ln>
                  <a:noFill/>
                </a:ln>
                <a:solidFill>
                  <a:schemeClr val="accent4">
                    <a:lumMod val="20000"/>
                    <a:lumOff val="80000"/>
                  </a:schemeClr>
                </a:solidFill>
                <a:effectLst/>
              </a:rPr>
              <a:t>indicato</a:t>
            </a:r>
            <a:r>
              <a:rPr kumimoji="0" lang="en-US" altLang="en-US" sz="1400" b="0" i="0" u="none" strike="noStrike" cap="none" normalizeH="0" baseline="0" dirty="0" smtClean="0">
                <a:ln>
                  <a:noFill/>
                </a:ln>
                <a:solidFill>
                  <a:schemeClr val="accent4">
                    <a:lumMod val="20000"/>
                    <a:lumOff val="80000"/>
                  </a:schemeClr>
                </a:solidFill>
                <a:effectLst/>
              </a:rPr>
              <a:t> ne' </a:t>
            </a:r>
            <a:r>
              <a:rPr kumimoji="0" lang="en-US" altLang="en-US" sz="1400" b="0" i="0" u="none" strike="noStrike" cap="none" normalizeH="0" baseline="0" dirty="0" err="1" smtClean="0">
                <a:ln>
                  <a:noFill/>
                </a:ln>
                <a:solidFill>
                  <a:schemeClr val="accent4">
                    <a:lumMod val="20000"/>
                    <a:lumOff val="80000"/>
                  </a:schemeClr>
                </a:solidFill>
                <a:effectLst/>
              </a:rPr>
              <a:t>necessario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presentarle</a:t>
            </a:r>
            <a:r>
              <a:rPr kumimoji="0" lang="en-US" altLang="en-US" sz="1400" b="0" i="0" u="none" strike="noStrike" cap="none" normalizeH="0" baseline="0" dirty="0" smtClean="0">
                <a:ln>
                  <a:noFill/>
                </a:ln>
                <a:solidFill>
                  <a:schemeClr val="accent4">
                    <a:lumMod val="20000"/>
                    <a:lumOff val="80000"/>
                  </a:schemeClr>
                </a:solidFill>
                <a:effectLst/>
              </a:rPr>
              <a:t> al </a:t>
            </a:r>
            <a:r>
              <a:rPr kumimoji="0" lang="en-US" altLang="en-US" sz="1400" b="0" i="0" u="none" strike="noStrike" cap="none" normalizeH="0" baseline="0" dirty="0" err="1" smtClean="0">
                <a:ln>
                  <a:noFill/>
                </a:ln>
                <a:solidFill>
                  <a:schemeClr val="accent4">
                    <a:lumMod val="20000"/>
                    <a:lumOff val="80000"/>
                  </a:schemeClr>
                </a:solidFill>
                <a:effectLst/>
              </a:rPr>
              <a:t>comitato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etico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purche</a:t>
            </a:r>
            <a:r>
              <a:rPr kumimoji="0" lang="en-US" altLang="en-US" sz="1400" b="0" i="0" u="none" strike="noStrike" cap="none" normalizeH="0" baseline="0" dirty="0" smtClean="0">
                <a:ln>
                  <a:noFill/>
                </a:ln>
                <a:solidFill>
                  <a:schemeClr val="accent4">
                    <a:lumMod val="20000"/>
                    <a:lumOff val="80000"/>
                  </a:schemeClr>
                </a:solidFill>
                <a:effectLst/>
              </a:rPr>
              <a:t>' non </a:t>
            </a:r>
            <a:r>
              <a:rPr kumimoji="0" lang="en-US" altLang="en-US" sz="1400" b="0" i="0" u="none" strike="noStrike" cap="none" normalizeH="0" baseline="0" dirty="0" err="1" smtClean="0">
                <a:ln>
                  <a:noFill/>
                </a:ln>
                <a:solidFill>
                  <a:schemeClr val="accent4">
                    <a:lumMod val="20000"/>
                    <a:lumOff val="80000"/>
                  </a:schemeClr>
                </a:solidFill>
                <a:effectLst/>
              </a:rPr>
              <a:t>sussistano</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altre</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necessita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es</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richieste</a:t>
            </a:r>
            <a:r>
              <a:rPr kumimoji="0" lang="en-US" altLang="en-US" sz="1400" b="0" i="0" u="none" strike="noStrike" cap="none" normalizeH="0" baseline="0" dirty="0" smtClean="0">
                <a:ln>
                  <a:noFill/>
                </a:ln>
                <a:solidFill>
                  <a:schemeClr val="accent4">
                    <a:lumMod val="20000"/>
                    <a:lumOff val="80000"/>
                  </a:schemeClr>
                </a:solidFill>
                <a:effectLst/>
              </a:rPr>
              <a:t> di </a:t>
            </a:r>
            <a:r>
              <a:rPr kumimoji="0" lang="en-US" altLang="en-US" sz="1400" b="0" i="0" u="none" strike="noStrike" cap="none" normalizeH="0" baseline="0" dirty="0" err="1" smtClean="0">
                <a:ln>
                  <a:noFill/>
                </a:ln>
                <a:solidFill>
                  <a:schemeClr val="accent4">
                    <a:lumMod val="20000"/>
                    <a:lumOff val="80000"/>
                  </a:schemeClr>
                </a:solidFill>
                <a:effectLst/>
              </a:rPr>
              <a:t>una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rivista</a:t>
            </a:r>
            <a:r>
              <a:rPr kumimoji="0" lang="en-US" altLang="en-US" sz="1400" b="0" i="0" u="none" strike="noStrike" cap="none" normalizeH="0" baseline="0" dirty="0" smtClean="0">
                <a:ln>
                  <a:noFill/>
                </a:ln>
                <a:solidFill>
                  <a:schemeClr val="accent4">
                    <a:lumMod val="20000"/>
                    <a:lumOff val="80000"/>
                  </a:schemeClr>
                </a:solidFill>
                <a:effectLst/>
              </a:rPr>
              <a:t> </a:t>
            </a:r>
            <a:r>
              <a:rPr kumimoji="0" lang="en-US" altLang="en-US" sz="1400" b="0" i="0" u="none" strike="noStrike" cap="none" normalizeH="0" baseline="0" dirty="0" err="1" smtClean="0">
                <a:ln>
                  <a:noFill/>
                </a:ln>
                <a:solidFill>
                  <a:schemeClr val="accent4">
                    <a:lumMod val="20000"/>
                    <a:lumOff val="80000"/>
                  </a:schemeClr>
                </a:solidFill>
                <a:effectLst/>
              </a:rPr>
              <a:t>individuata</a:t>
            </a:r>
            <a:r>
              <a:rPr kumimoji="0" lang="en-US" altLang="en-US" sz="1400" b="0" i="0" u="none" strike="noStrike" cap="none" normalizeH="0" baseline="0" dirty="0" smtClean="0">
                <a:ln>
                  <a:noFill/>
                </a:ln>
                <a:solidFill>
                  <a:schemeClr val="accent4">
                    <a:lumMod val="20000"/>
                    <a:lumOff val="80000"/>
                  </a:schemeClr>
                </a:solidFill>
                <a:effectLst/>
              </a:rPr>
              <a:t> per la </a:t>
            </a:r>
            <a:r>
              <a:rPr kumimoji="0" lang="en-US" altLang="en-US" sz="1400" b="0" i="0" u="none" strike="noStrike" cap="none" normalizeH="0" baseline="0" dirty="0" err="1" smtClean="0">
                <a:ln>
                  <a:noFill/>
                </a:ln>
                <a:solidFill>
                  <a:schemeClr val="accent4">
                    <a:lumMod val="20000"/>
                    <a:lumOff val="80000"/>
                  </a:schemeClr>
                </a:solidFill>
                <a:effectLst/>
              </a:rPr>
              <a:t>pubblicazione</a:t>
            </a:r>
            <a:r>
              <a:rPr kumimoji="0" lang="en-US" altLang="en-US" sz="1400" b="0" i="0" u="none" strike="noStrike" cap="none" normalizeH="0" baseline="0" dirty="0" smtClean="0">
                <a:ln>
                  <a:noFill/>
                </a:ln>
                <a:solidFill>
                  <a:schemeClr val="accent4">
                    <a:lumMod val="20000"/>
                    <a:lumOff val="80000"/>
                  </a:schemeClr>
                </a:solidFill>
                <a:effectLst/>
              </a:rPr>
              <a:t>). </a:t>
            </a:r>
          </a:p>
        </p:txBody>
      </p:sp>
    </p:spTree>
    <p:extLst>
      <p:ext uri="{BB962C8B-B14F-4D97-AF65-F5344CB8AC3E}">
        <p14:creationId xmlns:p14="http://schemas.microsoft.com/office/powerpoint/2010/main" val="182921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2270" y="488438"/>
            <a:ext cx="8990653" cy="2031325"/>
          </a:xfrm>
          <a:prstGeom prst="rect">
            <a:avLst/>
          </a:prstGeom>
          <a:noFill/>
        </p:spPr>
        <p:txBody>
          <a:bodyPr wrap="square" rtlCol="0">
            <a:spAutoFit/>
          </a:bodyPr>
          <a:lstStyle/>
          <a:p>
            <a:r>
              <a:rPr lang="it-IT" dirty="0" smtClean="0"/>
              <a:t>Oltre all’università e al CEUR esiste un terzo attore che entra nel quadro:</a:t>
            </a:r>
          </a:p>
          <a:p>
            <a:endParaRPr lang="it-IT" dirty="0"/>
          </a:p>
          <a:p>
            <a:r>
              <a:rPr lang="it-IT" dirty="0" smtClean="0"/>
              <a:t>Se i dati sui quali vogliamo lavorare sono dei pazienti del SSN allora l’unico legale titolare del trattamento è l’azienda ospedaliera alla quale dovremmo chiedere:</a:t>
            </a:r>
          </a:p>
          <a:p>
            <a:endParaRPr lang="it-IT" dirty="0"/>
          </a:p>
          <a:p>
            <a:pPr marL="342900" indent="-342900">
              <a:buAutoNum type="arabicParenR"/>
            </a:pPr>
            <a:r>
              <a:rPr lang="it-IT" dirty="0" smtClean="0"/>
              <a:t>L’accesso ai dati (S.C. Informatica e telecomunicazioni Asuits)</a:t>
            </a:r>
          </a:p>
          <a:p>
            <a:pPr marL="342900" indent="-342900">
              <a:buAutoNum type="arabicParenR"/>
            </a:pPr>
            <a:r>
              <a:rPr lang="it-IT" dirty="0" smtClean="0"/>
              <a:t>Il permesso di fare ricerca su quei dati (Ufficio Studi clinici ed epidemiologici Asuits)</a:t>
            </a:r>
            <a:endParaRPr lang="en-US" dirty="0"/>
          </a:p>
        </p:txBody>
      </p:sp>
      <p:sp>
        <p:nvSpPr>
          <p:cNvPr id="3" name="TextBox 2"/>
          <p:cNvSpPr txBox="1"/>
          <p:nvPr/>
        </p:nvSpPr>
        <p:spPr>
          <a:xfrm>
            <a:off x="477079" y="2964700"/>
            <a:ext cx="8956576" cy="369332"/>
          </a:xfrm>
          <a:prstGeom prst="rect">
            <a:avLst/>
          </a:prstGeom>
          <a:noFill/>
        </p:spPr>
        <p:txBody>
          <a:bodyPr wrap="square" rtlCol="0">
            <a:spAutoFit/>
          </a:bodyPr>
          <a:lstStyle/>
          <a:p>
            <a:r>
              <a:rPr lang="it-IT" dirty="0" smtClean="0"/>
              <a:t>Per il punto 1 stiamo aspettando che venga approvato un regolamento per l’accesso ai dati.</a:t>
            </a:r>
            <a:endParaRPr lang="en-US" dirty="0"/>
          </a:p>
        </p:txBody>
      </p:sp>
      <p:sp>
        <p:nvSpPr>
          <p:cNvPr id="4" name="TextBox 3"/>
          <p:cNvSpPr txBox="1"/>
          <p:nvPr/>
        </p:nvSpPr>
        <p:spPr>
          <a:xfrm>
            <a:off x="477079" y="3509933"/>
            <a:ext cx="8950897" cy="369332"/>
          </a:xfrm>
          <a:prstGeom prst="rect">
            <a:avLst/>
          </a:prstGeom>
          <a:noFill/>
        </p:spPr>
        <p:txBody>
          <a:bodyPr wrap="square" rtlCol="0">
            <a:spAutoFit/>
          </a:bodyPr>
          <a:lstStyle/>
          <a:p>
            <a:r>
              <a:rPr lang="it-IT" dirty="0" smtClean="0"/>
              <a:t>Per il punto 2 una email del direttore dell’ufficio Studi clinici ed epidemiologici dice:</a:t>
            </a:r>
            <a:endParaRPr lang="en-US" dirty="0"/>
          </a:p>
        </p:txBody>
      </p:sp>
      <p:sp>
        <p:nvSpPr>
          <p:cNvPr id="5" name="Rectangle 4"/>
          <p:cNvSpPr/>
          <p:nvPr/>
        </p:nvSpPr>
        <p:spPr>
          <a:xfrm>
            <a:off x="562270" y="4117189"/>
            <a:ext cx="9706272" cy="1323439"/>
          </a:xfrm>
          <a:prstGeom prst="rect">
            <a:avLst/>
          </a:prstGeom>
        </p:spPr>
        <p:txBody>
          <a:bodyPr wrap="square">
            <a:spAutoFit/>
          </a:bodyPr>
          <a:lstStyle/>
          <a:p>
            <a:r>
              <a:rPr lang="it-IT" sz="1600" dirty="0"/>
              <a:t>TESI OSSERVAZIONALI RETROSPETTIVE</a:t>
            </a:r>
          </a:p>
          <a:p>
            <a:endParaRPr lang="it-IT" sz="1600" dirty="0"/>
          </a:p>
          <a:p>
            <a:r>
              <a:rPr lang="it-IT" sz="1600" dirty="0" smtClean="0"/>
              <a:t>Solo </a:t>
            </a:r>
            <a:r>
              <a:rPr lang="it-IT" sz="1600" dirty="0"/>
              <a:t>su esplicita richiesta del relatore (PI) e, nello specifico per la pubblicazione dello studio, la richiesta di NOTIFICA va presentata direttamente al CEUR, utilizzando la modulistica (allegata) SENZA PASSARE PER L'UFFICIO STUDI ASUITs e quindi </a:t>
            </a:r>
            <a:r>
              <a:rPr lang="it-IT" sz="1600" dirty="0">
                <a:solidFill>
                  <a:schemeClr val="accent1">
                    <a:lumMod val="75000"/>
                  </a:schemeClr>
                </a:solidFill>
              </a:rPr>
              <a:t>non presentando una richiesta di fattibilità interna</a:t>
            </a:r>
            <a:r>
              <a:rPr lang="it-IT" sz="1600" dirty="0"/>
              <a:t>.</a:t>
            </a:r>
          </a:p>
        </p:txBody>
      </p:sp>
    </p:spTree>
    <p:extLst>
      <p:ext uri="{BB962C8B-B14F-4D97-AF65-F5344CB8AC3E}">
        <p14:creationId xmlns:p14="http://schemas.microsoft.com/office/powerpoint/2010/main" val="170070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616" y="789451"/>
            <a:ext cx="9268949" cy="2862322"/>
          </a:xfrm>
          <a:prstGeom prst="rect">
            <a:avLst/>
          </a:prstGeom>
          <a:noFill/>
        </p:spPr>
        <p:txBody>
          <a:bodyPr wrap="square" rtlCol="0">
            <a:spAutoFit/>
          </a:bodyPr>
          <a:lstStyle/>
          <a:p>
            <a:r>
              <a:rPr lang="it-IT" dirty="0" smtClean="0"/>
              <a:t>Abbiamo parlato di trattamento dei dati. Cosa è successo quest’anno di tanto importante sul fronte privacy che ha costretto, ad esempio tutti i gestori di telefonia a bombardarci di email per visionare un nuovo regolamento ?</a:t>
            </a:r>
          </a:p>
          <a:p>
            <a:endParaRPr lang="it-IT" dirty="0"/>
          </a:p>
          <a:p>
            <a:r>
              <a:rPr lang="it-IT" dirty="0" smtClean="0"/>
              <a:t>Il </a:t>
            </a:r>
            <a:r>
              <a:rPr lang="it-IT" b="1" dirty="0" smtClean="0">
                <a:effectLst>
                  <a:outerShdw blurRad="38100" dist="38100" dir="2700000" algn="tl">
                    <a:srgbClr val="000000">
                      <a:alpha val="43137"/>
                    </a:srgbClr>
                  </a:outerShdw>
                </a:effectLst>
              </a:rPr>
              <a:t>25 Maggio 2016 </a:t>
            </a:r>
            <a:r>
              <a:rPr lang="it-IT" dirty="0" smtClean="0"/>
              <a:t>è entrato in </a:t>
            </a:r>
            <a:r>
              <a:rPr lang="it-IT" b="1" dirty="0" smtClean="0">
                <a:effectLst>
                  <a:outerShdw blurRad="38100" dist="38100" dir="2700000" algn="tl">
                    <a:srgbClr val="000000">
                      <a:alpha val="43137"/>
                    </a:srgbClr>
                  </a:outerShdw>
                </a:effectLst>
              </a:rPr>
              <a:t>vigore</a:t>
            </a:r>
            <a:r>
              <a:rPr lang="it-IT" dirty="0" smtClean="0"/>
              <a:t> il regolamento </a:t>
            </a:r>
            <a:r>
              <a:rPr lang="it-IT" smtClean="0"/>
              <a:t>europeo 679/2016 </a:t>
            </a:r>
            <a:r>
              <a:rPr lang="it-IT" dirty="0" smtClean="0"/>
              <a:t>«Regolamento per la protezione dei dati delle persone fisiche»</a:t>
            </a:r>
          </a:p>
          <a:p>
            <a:endParaRPr lang="it-IT" dirty="0"/>
          </a:p>
          <a:p>
            <a:r>
              <a:rPr lang="it-IT" dirty="0" smtClean="0"/>
              <a:t>Il </a:t>
            </a:r>
            <a:r>
              <a:rPr lang="it-IT" b="1" dirty="0" smtClean="0">
                <a:effectLst>
                  <a:outerShdw blurRad="38100" dist="38100" dir="2700000" algn="tl">
                    <a:srgbClr val="000000">
                      <a:alpha val="43137"/>
                    </a:srgbClr>
                  </a:outerShdw>
                </a:effectLst>
              </a:rPr>
              <a:t>25 Maggio 2018 </a:t>
            </a:r>
            <a:r>
              <a:rPr lang="it-IT" dirty="0" smtClean="0"/>
              <a:t>è diventato </a:t>
            </a:r>
            <a:r>
              <a:rPr lang="it-IT" b="1" dirty="0" smtClean="0">
                <a:effectLst>
                  <a:outerShdw blurRad="38100" dist="38100" dir="2700000" algn="tl">
                    <a:srgbClr val="000000">
                      <a:alpha val="43137"/>
                    </a:srgbClr>
                  </a:outerShdw>
                </a:effectLst>
              </a:rPr>
              <a:t>applicabile</a:t>
            </a:r>
            <a:r>
              <a:rPr lang="it-IT" dirty="0" smtClean="0"/>
              <a:t>, cioè il parlamento di Bruxeles ha dato 2 anni agli stati membri della UE per adeguarsi e recepire nel loro ordinamento giuridico il nuovo regolamento, prima di iniziare a dare le sanzioni nel caso di violazioni.</a:t>
            </a:r>
            <a:endParaRPr lang="en-US" dirty="0"/>
          </a:p>
        </p:txBody>
      </p:sp>
      <p:sp>
        <p:nvSpPr>
          <p:cNvPr id="3" name="TextBox 2"/>
          <p:cNvSpPr txBox="1"/>
          <p:nvPr/>
        </p:nvSpPr>
        <p:spPr>
          <a:xfrm>
            <a:off x="715616" y="3896139"/>
            <a:ext cx="9251911" cy="1477328"/>
          </a:xfrm>
          <a:prstGeom prst="rect">
            <a:avLst/>
          </a:prstGeom>
          <a:noFill/>
        </p:spPr>
        <p:txBody>
          <a:bodyPr wrap="square" rtlCol="0">
            <a:spAutoFit/>
          </a:bodyPr>
          <a:lstStyle/>
          <a:p>
            <a:r>
              <a:rPr lang="it-IT" dirty="0" smtClean="0"/>
              <a:t>Il </a:t>
            </a:r>
            <a:r>
              <a:rPr lang="it-IT" b="1" dirty="0" smtClean="0">
                <a:effectLst>
                  <a:outerShdw blurRad="38100" dist="38100" dir="2700000" algn="tl">
                    <a:srgbClr val="000000">
                      <a:alpha val="43137"/>
                    </a:srgbClr>
                  </a:outerShdw>
                </a:effectLst>
              </a:rPr>
              <a:t>10 Agosto 2018</a:t>
            </a:r>
            <a:r>
              <a:rPr lang="it-IT" dirty="0" smtClean="0"/>
              <a:t> lo stato Italia emana il d.lgs. </a:t>
            </a:r>
            <a:r>
              <a:rPr lang="it-IT" dirty="0"/>
              <a:t>101/2018 “Disposizioni per l'adeguamento della normativa nazionale alle disposizioni del regolamento (UE) 2016/679 del Parlamento europeo e del Consiglio, del 27 aprile 2016, relativo alla protezione delle persone fisiche con riguardo al trattamento dei dati personali, nonchè alla libera circolazione di tali dati e che abroga la direttiva 95/46/CE (regolamento generale sulla protezione dei dati)”</a:t>
            </a:r>
            <a:r>
              <a:rPr lang="it-IT"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7301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783" y="236360"/>
            <a:ext cx="5469362" cy="369332"/>
          </a:xfrm>
          <a:prstGeom prst="rect">
            <a:avLst/>
          </a:prstGeom>
          <a:noFill/>
        </p:spPr>
        <p:txBody>
          <a:bodyPr wrap="square" rtlCol="0">
            <a:spAutoFit/>
          </a:bodyPr>
          <a:lstStyle/>
          <a:p>
            <a:r>
              <a:rPr lang="it-IT" dirty="0" smtClean="0"/>
              <a:t>GDPR in micro particelle, senza possibilità di esaustività.</a:t>
            </a:r>
            <a:endParaRPr lang="en-US" dirty="0"/>
          </a:p>
        </p:txBody>
      </p:sp>
      <p:sp>
        <p:nvSpPr>
          <p:cNvPr id="3" name="Rectangle 2"/>
          <p:cNvSpPr/>
          <p:nvPr/>
        </p:nvSpPr>
        <p:spPr>
          <a:xfrm>
            <a:off x="668287" y="3948243"/>
            <a:ext cx="9770638" cy="1477328"/>
          </a:xfrm>
          <a:prstGeom prst="rect">
            <a:avLst/>
          </a:prstGeom>
        </p:spPr>
        <p:txBody>
          <a:bodyPr wrap="square">
            <a:spAutoFit/>
          </a:bodyPr>
          <a:lstStyle/>
          <a:p>
            <a:r>
              <a:rPr lang="it-IT" dirty="0"/>
              <a:t>7) «titolare del trattamento»: la persona fisica o giuridica, l’autorità pubblica, il </a:t>
            </a:r>
            <a:r>
              <a:rPr lang="it-IT" dirty="0" smtClean="0"/>
              <a:t>servizio o </a:t>
            </a:r>
            <a:r>
              <a:rPr lang="it-IT" dirty="0"/>
              <a:t>altro organismo che, singolarmente o insieme ad altri, determina le finalità e i mezzi </a:t>
            </a:r>
            <a:r>
              <a:rPr lang="it-IT" dirty="0" smtClean="0"/>
              <a:t>del trattamento </a:t>
            </a:r>
            <a:r>
              <a:rPr lang="it-IT" dirty="0"/>
              <a:t>di dati personali; quando le finalità e i mezzi di tale trattamento sono </a:t>
            </a:r>
            <a:r>
              <a:rPr lang="it-IT" dirty="0" smtClean="0"/>
              <a:t>determinati dal </a:t>
            </a:r>
            <a:r>
              <a:rPr lang="it-IT" dirty="0"/>
              <a:t>diritto dell’Unione o degli Stati membri, il titolare del trattamento o i </a:t>
            </a:r>
            <a:r>
              <a:rPr lang="it-IT" dirty="0" smtClean="0"/>
              <a:t>criteri specifici </a:t>
            </a:r>
            <a:r>
              <a:rPr lang="it-IT" dirty="0"/>
              <a:t>applicabili alla sua designazione possono essere stabiliti dal diritto dell’Unione </a:t>
            </a:r>
            <a:r>
              <a:rPr lang="it-IT" dirty="0" smtClean="0"/>
              <a:t>o degli </a:t>
            </a:r>
            <a:r>
              <a:rPr lang="it-IT" dirty="0"/>
              <a:t>Stati membri; (C74)</a:t>
            </a:r>
            <a:endParaRPr lang="en-US" dirty="0"/>
          </a:p>
        </p:txBody>
      </p:sp>
      <p:sp>
        <p:nvSpPr>
          <p:cNvPr id="6" name="Rectangle 5"/>
          <p:cNvSpPr/>
          <p:nvPr/>
        </p:nvSpPr>
        <p:spPr>
          <a:xfrm>
            <a:off x="668287" y="2509890"/>
            <a:ext cx="9026624" cy="1200329"/>
          </a:xfrm>
          <a:prstGeom prst="rect">
            <a:avLst/>
          </a:prstGeom>
        </p:spPr>
        <p:txBody>
          <a:bodyPr wrap="square">
            <a:spAutoFit/>
          </a:bodyPr>
          <a:lstStyle/>
          <a:p>
            <a:r>
              <a:rPr lang="it-IT" dirty="0"/>
              <a:t>11) «consenso dell’interessato»: qualsiasi manifestazione di volontà libera, </a:t>
            </a:r>
            <a:r>
              <a:rPr lang="it-IT" dirty="0" smtClean="0"/>
              <a:t>specifica, informata </a:t>
            </a:r>
            <a:r>
              <a:rPr lang="it-IT" dirty="0"/>
              <a:t>e inequivocabile dell’interessato, con la quale lo stesso manifesta il </a:t>
            </a:r>
            <a:r>
              <a:rPr lang="it-IT" dirty="0" smtClean="0"/>
              <a:t>proprio assenso</a:t>
            </a:r>
            <a:r>
              <a:rPr lang="it-IT" dirty="0"/>
              <a:t>, mediante dichiarazione o azione positiva inequivocabile, che i dati personali </a:t>
            </a:r>
            <a:r>
              <a:rPr lang="it-IT" dirty="0" smtClean="0"/>
              <a:t>che lo </a:t>
            </a:r>
            <a:r>
              <a:rPr lang="it-IT" dirty="0"/>
              <a:t>riguardano siano oggetto di trattamento; (C32, C33)</a:t>
            </a:r>
            <a:endParaRPr lang="en-US" dirty="0"/>
          </a:p>
        </p:txBody>
      </p:sp>
      <p:sp>
        <p:nvSpPr>
          <p:cNvPr id="7" name="Rectangle 6"/>
          <p:cNvSpPr/>
          <p:nvPr/>
        </p:nvSpPr>
        <p:spPr>
          <a:xfrm>
            <a:off x="668287" y="794538"/>
            <a:ext cx="9867191" cy="1477328"/>
          </a:xfrm>
          <a:prstGeom prst="rect">
            <a:avLst/>
          </a:prstGeom>
        </p:spPr>
        <p:txBody>
          <a:bodyPr wrap="square">
            <a:spAutoFit/>
          </a:bodyPr>
          <a:lstStyle/>
          <a:p>
            <a:r>
              <a:rPr lang="it-IT" dirty="0"/>
              <a:t>1) «dato personale»: qualsiasi informazione riguardante una persona fisica identificata </a:t>
            </a:r>
            <a:r>
              <a:rPr lang="it-IT" dirty="0" smtClean="0"/>
              <a:t>o identificabile </a:t>
            </a:r>
            <a:r>
              <a:rPr lang="it-IT" dirty="0"/>
              <a:t>(«interessato»); si considera identificabile la persona fisica che può </a:t>
            </a:r>
            <a:r>
              <a:rPr lang="it-IT" dirty="0" smtClean="0"/>
              <a:t>essere identificata</a:t>
            </a:r>
            <a:r>
              <a:rPr lang="it-IT" dirty="0"/>
              <a:t>, direttamente o indirettamente, con particolare riferimento a un </a:t>
            </a:r>
            <a:r>
              <a:rPr lang="it-IT" dirty="0" smtClean="0"/>
              <a:t>identificativo come </a:t>
            </a:r>
            <a:r>
              <a:rPr lang="it-IT" dirty="0"/>
              <a:t>il nome, un numero di identificazione, dati relativi all’ubicazione, un </a:t>
            </a:r>
            <a:r>
              <a:rPr lang="it-IT" dirty="0" smtClean="0"/>
              <a:t>identificativo online </a:t>
            </a:r>
            <a:r>
              <a:rPr lang="it-IT" dirty="0"/>
              <a:t>o a uno o più elementi caratteristici della sua identità fisica, fisiologica, </a:t>
            </a:r>
            <a:r>
              <a:rPr lang="it-IT" dirty="0" smtClean="0"/>
              <a:t>genetica, psichica</a:t>
            </a:r>
            <a:r>
              <a:rPr lang="it-IT" dirty="0"/>
              <a:t>, economica, culturale o sociale; (C26, C27, C30)</a:t>
            </a:r>
            <a:endParaRPr lang="en-US" dirty="0"/>
          </a:p>
        </p:txBody>
      </p:sp>
      <p:sp>
        <p:nvSpPr>
          <p:cNvPr id="8" name="TextBox 7"/>
          <p:cNvSpPr txBox="1"/>
          <p:nvPr/>
        </p:nvSpPr>
        <p:spPr>
          <a:xfrm>
            <a:off x="6889237" y="236360"/>
            <a:ext cx="716863" cy="369332"/>
          </a:xfrm>
          <a:prstGeom prst="rect">
            <a:avLst/>
          </a:prstGeom>
          <a:noFill/>
        </p:spPr>
        <p:txBody>
          <a:bodyPr wrap="none" rtlCol="0">
            <a:spAutoFit/>
          </a:bodyPr>
          <a:lstStyle/>
          <a:p>
            <a:r>
              <a:rPr lang="it-IT" b="1" dirty="0" smtClean="0">
                <a:effectLst>
                  <a:outerShdw blurRad="38100" dist="38100" dir="2700000" algn="tl">
                    <a:srgbClr val="000000">
                      <a:alpha val="43137"/>
                    </a:srgbClr>
                  </a:outerShdw>
                </a:effectLst>
              </a:rPr>
              <a:t>Art. 4</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341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9889" y="3252773"/>
            <a:ext cx="9060701" cy="923330"/>
          </a:xfrm>
          <a:prstGeom prst="rect">
            <a:avLst/>
          </a:prstGeom>
        </p:spPr>
        <p:txBody>
          <a:bodyPr wrap="square">
            <a:spAutoFit/>
          </a:bodyPr>
          <a:lstStyle/>
          <a:p>
            <a:r>
              <a:rPr lang="it-IT" dirty="0"/>
              <a:t>12) «violazione dei dati personali»: la violazione di sicurezza che comporta </a:t>
            </a:r>
            <a:r>
              <a:rPr lang="it-IT" dirty="0" smtClean="0"/>
              <a:t>accidentalmente o </a:t>
            </a:r>
            <a:r>
              <a:rPr lang="it-IT" dirty="0"/>
              <a:t>in modo illecito la distruzione, la perdita, la modifica, la divulgazione non </a:t>
            </a:r>
            <a:r>
              <a:rPr lang="it-IT" dirty="0" smtClean="0"/>
              <a:t>autorizzata o </a:t>
            </a:r>
            <a:r>
              <a:rPr lang="it-IT" dirty="0"/>
              <a:t>l’accesso ai dati personali trasmessi, conservati o comunque trattati; (C85)</a:t>
            </a:r>
            <a:endParaRPr lang="en-US" dirty="0"/>
          </a:p>
        </p:txBody>
      </p:sp>
      <p:sp>
        <p:nvSpPr>
          <p:cNvPr id="4" name="Rectangle 3"/>
          <p:cNvSpPr/>
          <p:nvPr/>
        </p:nvSpPr>
        <p:spPr>
          <a:xfrm>
            <a:off x="639889" y="1269969"/>
            <a:ext cx="9350355" cy="1477328"/>
          </a:xfrm>
          <a:prstGeom prst="rect">
            <a:avLst/>
          </a:prstGeom>
        </p:spPr>
        <p:txBody>
          <a:bodyPr wrap="square">
            <a:spAutoFit/>
          </a:bodyPr>
          <a:lstStyle/>
          <a:p>
            <a:r>
              <a:rPr lang="it-IT" dirty="0"/>
              <a:t>5) «pseudonimizzazione»: il trattamento dei dati personali in modo tale che i dati </a:t>
            </a:r>
            <a:r>
              <a:rPr lang="it-IT" dirty="0" smtClean="0"/>
              <a:t>personali non </a:t>
            </a:r>
            <a:r>
              <a:rPr lang="it-IT" dirty="0"/>
              <a:t>possano più essere attribuiti a un interessato specifico senza l’utilizzo </a:t>
            </a:r>
            <a:r>
              <a:rPr lang="it-IT" dirty="0" smtClean="0"/>
              <a:t>di informazioni </a:t>
            </a:r>
            <a:r>
              <a:rPr lang="it-IT" dirty="0"/>
              <a:t>aggiuntive, </a:t>
            </a:r>
            <a:r>
              <a:rPr lang="it-IT" dirty="0" smtClean="0"/>
              <a:t>a condizione </a:t>
            </a:r>
            <a:r>
              <a:rPr lang="it-IT" dirty="0"/>
              <a:t>che tali informazioni aggiuntive siano </a:t>
            </a:r>
            <a:r>
              <a:rPr lang="it-IT" dirty="0" smtClean="0"/>
              <a:t>conservate separatamente </a:t>
            </a:r>
            <a:r>
              <a:rPr lang="it-IT" dirty="0"/>
              <a:t>e soggette a </a:t>
            </a:r>
            <a:r>
              <a:rPr lang="it-IT" dirty="0" smtClean="0"/>
              <a:t>misure tecniche </a:t>
            </a:r>
            <a:r>
              <a:rPr lang="it-IT" dirty="0"/>
              <a:t>e organizzative intese a garantire che </a:t>
            </a:r>
            <a:r>
              <a:rPr lang="it-IT" dirty="0" smtClean="0"/>
              <a:t>tali dati </a:t>
            </a:r>
            <a:r>
              <a:rPr lang="it-IT" dirty="0"/>
              <a:t>personali non siano attribuiti a una </a:t>
            </a:r>
            <a:r>
              <a:rPr lang="it-IT" dirty="0" smtClean="0"/>
              <a:t>persona fisica </a:t>
            </a:r>
            <a:r>
              <a:rPr lang="it-IT" dirty="0"/>
              <a:t>identificata o identificabile</a:t>
            </a:r>
            <a:r>
              <a:rPr lang="it-IT" dirty="0" smtClean="0"/>
              <a:t>; (</a:t>
            </a:r>
            <a:r>
              <a:rPr lang="it-IT" dirty="0"/>
              <a:t>C26, C28-C29)</a:t>
            </a:r>
            <a:endParaRPr lang="en-US" dirty="0"/>
          </a:p>
        </p:txBody>
      </p:sp>
      <p:sp>
        <p:nvSpPr>
          <p:cNvPr id="5" name="Rectangle 4"/>
          <p:cNvSpPr/>
          <p:nvPr/>
        </p:nvSpPr>
        <p:spPr>
          <a:xfrm>
            <a:off x="639889" y="4511010"/>
            <a:ext cx="10031897" cy="923330"/>
          </a:xfrm>
          <a:prstGeom prst="rect">
            <a:avLst/>
          </a:prstGeom>
        </p:spPr>
        <p:txBody>
          <a:bodyPr wrap="square">
            <a:spAutoFit/>
          </a:bodyPr>
          <a:lstStyle/>
          <a:p>
            <a:r>
              <a:rPr lang="it-IT" dirty="0"/>
              <a:t>10) «terzo»: la persona fisica o giuridica, l’autorità pubblica, il servizio o altro </a:t>
            </a:r>
            <a:r>
              <a:rPr lang="it-IT" dirty="0" smtClean="0"/>
              <a:t>organismo che </a:t>
            </a:r>
            <a:r>
              <a:rPr lang="it-IT" dirty="0"/>
              <a:t>non sia l’interessato, il titolare del trattamento, il responsabile del trattamento e le </a:t>
            </a:r>
            <a:r>
              <a:rPr lang="it-IT" dirty="0" smtClean="0"/>
              <a:t>persone autorizzate </a:t>
            </a:r>
            <a:r>
              <a:rPr lang="it-IT" dirty="0"/>
              <a:t>al trattamento dei dati personali sotto l’autorità diretta del titolare o </a:t>
            </a:r>
            <a:r>
              <a:rPr lang="it-IT" dirty="0" smtClean="0"/>
              <a:t>del responsabile</a:t>
            </a:r>
            <a:r>
              <a:rPr lang="it-IT" dirty="0"/>
              <a:t>;</a:t>
            </a:r>
            <a:endParaRPr lang="en-US" dirty="0"/>
          </a:p>
        </p:txBody>
      </p:sp>
    </p:spTree>
    <p:extLst>
      <p:ext uri="{BB962C8B-B14F-4D97-AF65-F5344CB8AC3E}">
        <p14:creationId xmlns:p14="http://schemas.microsoft.com/office/powerpoint/2010/main" val="2643572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9" y="544511"/>
            <a:ext cx="11591865" cy="5355312"/>
          </a:xfrm>
          <a:prstGeom prst="rect">
            <a:avLst/>
          </a:prstGeom>
        </p:spPr>
        <p:txBody>
          <a:bodyPr wrap="square">
            <a:spAutoFit/>
          </a:bodyPr>
          <a:lstStyle/>
          <a:p>
            <a:r>
              <a:rPr lang="it-IT" b="1" dirty="0">
                <a:effectLst>
                  <a:outerShdw blurRad="38100" dist="38100" dir="2700000" algn="tl">
                    <a:srgbClr val="000000">
                      <a:alpha val="43137"/>
                    </a:srgbClr>
                  </a:outerShdw>
                </a:effectLst>
              </a:rPr>
              <a:t>Articolo 89</a:t>
            </a:r>
          </a:p>
          <a:p>
            <a:r>
              <a:rPr lang="it-IT" dirty="0"/>
              <a:t>Garanzie e deroghe relative al trattamento a fini di archiviazione nel </a:t>
            </a:r>
            <a:r>
              <a:rPr lang="it-IT" dirty="0" smtClean="0"/>
              <a:t>pubblico interesse</a:t>
            </a:r>
            <a:r>
              <a:rPr lang="it-IT" dirty="0"/>
              <a:t>, di ricerca scientifica o storica o a fini statistici (C33, C156-C163)</a:t>
            </a:r>
          </a:p>
          <a:p>
            <a:r>
              <a:rPr lang="it-IT" dirty="0"/>
              <a:t>1. Il trattamento a fini di archiviazione nel pubblico interesse, di ricerca scientifica o </a:t>
            </a:r>
            <a:r>
              <a:rPr lang="it-IT" dirty="0" smtClean="0"/>
              <a:t>storica o </a:t>
            </a:r>
            <a:r>
              <a:rPr lang="it-IT" dirty="0"/>
              <a:t>a fini statistici è soggetto a garanzie adeguate per i diritti e le libertà </a:t>
            </a:r>
            <a:r>
              <a:rPr lang="it-IT" dirty="0" smtClean="0"/>
              <a:t>dell’interessato, in </a:t>
            </a:r>
            <a:r>
              <a:rPr lang="it-IT" dirty="0"/>
              <a:t>conformità del presente regolamento. Tali garanzie assicurano che siano state </a:t>
            </a:r>
            <a:r>
              <a:rPr lang="it-IT" dirty="0" smtClean="0"/>
              <a:t>predisposte misure </a:t>
            </a:r>
            <a:r>
              <a:rPr lang="it-IT" dirty="0"/>
              <a:t>tecniche e organizzative, in particolare al fine di garantire il rispetto </a:t>
            </a:r>
            <a:r>
              <a:rPr lang="it-IT" dirty="0" smtClean="0"/>
              <a:t>del principio </a:t>
            </a:r>
            <a:r>
              <a:rPr lang="it-IT" dirty="0"/>
              <a:t>della minimizzazione dei dati. Tali misure possono includere la </a:t>
            </a:r>
            <a:r>
              <a:rPr lang="it-IT" dirty="0" smtClean="0"/>
              <a:t>pseudonimizzazione, purché </a:t>
            </a:r>
            <a:r>
              <a:rPr lang="it-IT" dirty="0"/>
              <a:t>le finalità in questione possano essere conseguite in tal modo. </a:t>
            </a:r>
            <a:r>
              <a:rPr lang="it-IT" dirty="0">
                <a:solidFill>
                  <a:schemeClr val="tx1">
                    <a:lumMod val="95000"/>
                  </a:schemeClr>
                </a:solidFill>
              </a:rPr>
              <a:t>Qualora </a:t>
            </a:r>
            <a:r>
              <a:rPr lang="it-IT" dirty="0" smtClean="0">
                <a:solidFill>
                  <a:schemeClr val="tx1">
                    <a:lumMod val="95000"/>
                  </a:schemeClr>
                </a:solidFill>
              </a:rPr>
              <a:t>possano essere </a:t>
            </a:r>
            <a:r>
              <a:rPr lang="it-IT" dirty="0">
                <a:solidFill>
                  <a:schemeClr val="tx1">
                    <a:lumMod val="95000"/>
                  </a:schemeClr>
                </a:solidFill>
              </a:rPr>
              <a:t>conseguite attraverso il trattamento ulteriore che non consenta o non </a:t>
            </a:r>
            <a:r>
              <a:rPr lang="it-IT" dirty="0" smtClean="0">
                <a:solidFill>
                  <a:schemeClr val="tx1">
                    <a:lumMod val="95000"/>
                  </a:schemeClr>
                </a:solidFill>
              </a:rPr>
              <a:t>consenta più </a:t>
            </a:r>
            <a:r>
              <a:rPr lang="it-IT" dirty="0">
                <a:solidFill>
                  <a:schemeClr val="tx1">
                    <a:lumMod val="95000"/>
                  </a:schemeClr>
                </a:solidFill>
              </a:rPr>
              <a:t>di identificare l’interessato, tali finalità devono essere conseguite in tal </a:t>
            </a:r>
            <a:r>
              <a:rPr lang="it-IT" dirty="0" smtClean="0">
                <a:solidFill>
                  <a:schemeClr val="tx1">
                    <a:lumMod val="95000"/>
                  </a:schemeClr>
                </a:solidFill>
              </a:rPr>
              <a:t>modo. </a:t>
            </a:r>
          </a:p>
          <a:p>
            <a:r>
              <a:rPr lang="it-IT" dirty="0" smtClean="0"/>
              <a:t>2</a:t>
            </a:r>
            <a:r>
              <a:rPr lang="it-IT" dirty="0"/>
              <a:t>. Se i dati personali sono trattati a fini di ricerca scientifica o storica o a fini statistici, il </a:t>
            </a:r>
            <a:r>
              <a:rPr lang="it-IT" dirty="0" smtClean="0"/>
              <a:t>diritto dell’Unione </a:t>
            </a:r>
            <a:r>
              <a:rPr lang="it-IT" dirty="0"/>
              <a:t>o degli Stati membri può prevedere deroghe ai diritti di cui agli articoli 15, 16, </a:t>
            </a:r>
            <a:r>
              <a:rPr lang="it-IT" dirty="0" smtClean="0"/>
              <a:t>18 e </a:t>
            </a:r>
            <a:r>
              <a:rPr lang="it-IT" dirty="0"/>
              <a:t>21, fatte salve le condizioni e le garanzie di cui al paragrafo 1 del presente articolo, nella </a:t>
            </a:r>
            <a:r>
              <a:rPr lang="it-IT" dirty="0" smtClean="0"/>
              <a:t>misura in </a:t>
            </a:r>
            <a:r>
              <a:rPr lang="it-IT" dirty="0"/>
              <a:t>cui tali diritti rischiano di rendere impossibile o di pregiudicare gravemente il </a:t>
            </a:r>
            <a:r>
              <a:rPr lang="it-IT" dirty="0" smtClean="0"/>
              <a:t>conseguimento delle </a:t>
            </a:r>
            <a:r>
              <a:rPr lang="it-IT" dirty="0"/>
              <a:t>finalità specifiche e tali deroghe sono necessarie al conseguimento di dette finalità.</a:t>
            </a:r>
          </a:p>
          <a:p>
            <a:r>
              <a:rPr lang="it-IT" dirty="0"/>
              <a:t>3. Se i dati personali sono trattati per finalità di archiviazione nel pubblico interesse, </a:t>
            </a:r>
            <a:r>
              <a:rPr lang="it-IT" dirty="0" smtClean="0"/>
              <a:t>il diritto </a:t>
            </a:r>
            <a:r>
              <a:rPr lang="it-IT" dirty="0"/>
              <a:t>dell’Unione o degli Stati membri può prevedere deroghe ai diritti di cui agli </a:t>
            </a:r>
            <a:r>
              <a:rPr lang="it-IT" dirty="0" smtClean="0"/>
              <a:t>articoli 15</a:t>
            </a:r>
            <a:r>
              <a:rPr lang="it-IT" dirty="0"/>
              <a:t>, 16, 18, 19, 20 e 21, fatte salve le condizioni e le garanzie di cui al paragrafo 1 </a:t>
            </a:r>
            <a:r>
              <a:rPr lang="it-IT" dirty="0" smtClean="0"/>
              <a:t>del presente </a:t>
            </a:r>
            <a:r>
              <a:rPr lang="it-IT" dirty="0"/>
              <a:t>articolo, nella misura in cui tali diritti rischiano di rendere impossibile o di </a:t>
            </a:r>
            <a:r>
              <a:rPr lang="it-IT" dirty="0" smtClean="0"/>
              <a:t>pregiudicare gravemente </a:t>
            </a:r>
            <a:r>
              <a:rPr lang="it-IT" dirty="0"/>
              <a:t>il conseguimento delle finalità specifiche e tali deroghe sono </a:t>
            </a:r>
            <a:r>
              <a:rPr lang="it-IT" dirty="0" smtClean="0"/>
              <a:t>necessarie al </a:t>
            </a:r>
            <a:r>
              <a:rPr lang="it-IT" dirty="0"/>
              <a:t>conseguimento di dette finalità.</a:t>
            </a:r>
          </a:p>
          <a:p>
            <a:r>
              <a:rPr lang="it-IT" dirty="0"/>
              <a:t>4. Qualora il trattamento di cui ai paragrafi 2 e 3 funga allo stesso tempo a un altro scopo,</a:t>
            </a:r>
          </a:p>
          <a:p>
            <a:r>
              <a:rPr lang="it-IT" dirty="0"/>
              <a:t>le deroghe si applicano solo al trattamento per le finalità di cui ai medesimi paragrafi.</a:t>
            </a:r>
            <a:endParaRPr lang="en-US" dirty="0"/>
          </a:p>
        </p:txBody>
      </p:sp>
    </p:spTree>
    <p:extLst>
      <p:ext uri="{BB962C8B-B14F-4D97-AF65-F5344CB8AC3E}">
        <p14:creationId xmlns:p14="http://schemas.microsoft.com/office/powerpoint/2010/main" val="3564628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9" y="544511"/>
            <a:ext cx="11591865" cy="5355312"/>
          </a:xfrm>
          <a:prstGeom prst="rect">
            <a:avLst/>
          </a:prstGeom>
        </p:spPr>
        <p:txBody>
          <a:bodyPr wrap="square">
            <a:spAutoFit/>
          </a:bodyPr>
          <a:lstStyle/>
          <a:p>
            <a:r>
              <a:rPr lang="it-IT" b="1" dirty="0">
                <a:effectLst>
                  <a:outerShdw blurRad="38100" dist="38100" dir="2700000" algn="tl">
                    <a:srgbClr val="000000">
                      <a:alpha val="43137"/>
                    </a:srgbClr>
                  </a:outerShdw>
                </a:effectLst>
              </a:rPr>
              <a:t>Articolo 89</a:t>
            </a:r>
          </a:p>
          <a:p>
            <a:r>
              <a:rPr lang="it-IT" dirty="0"/>
              <a:t>Garanzie e deroghe relative al trattamento a fini di archiviazione nel </a:t>
            </a:r>
            <a:r>
              <a:rPr lang="it-IT" dirty="0" smtClean="0"/>
              <a:t>pubblico interesse</a:t>
            </a:r>
            <a:r>
              <a:rPr lang="it-IT" dirty="0"/>
              <a:t>, di ricerca scientifica o storica o a fini statistici (C33, C156-C163)</a:t>
            </a:r>
          </a:p>
          <a:p>
            <a:r>
              <a:rPr lang="it-IT" dirty="0"/>
              <a:t>1. Il trattamento a fini di archiviazione nel pubblico interesse, di ricerca scientifica o </a:t>
            </a:r>
            <a:r>
              <a:rPr lang="it-IT" dirty="0" smtClean="0"/>
              <a:t>storica o </a:t>
            </a:r>
            <a:r>
              <a:rPr lang="it-IT" dirty="0"/>
              <a:t>a fini statistici è soggetto a garanzie adeguate per i diritti e le libertà </a:t>
            </a:r>
            <a:r>
              <a:rPr lang="it-IT" dirty="0" smtClean="0"/>
              <a:t>dell’interessato, in </a:t>
            </a:r>
            <a:r>
              <a:rPr lang="it-IT" dirty="0"/>
              <a:t>conformità del presente regolamento. Tali garanzie assicurano che siano state </a:t>
            </a:r>
            <a:r>
              <a:rPr lang="it-IT" dirty="0" smtClean="0"/>
              <a:t>predisposte misure </a:t>
            </a:r>
            <a:r>
              <a:rPr lang="it-IT" dirty="0"/>
              <a:t>tecniche e organizzative, in particolare al fine di garantire il rispetto </a:t>
            </a:r>
            <a:r>
              <a:rPr lang="it-IT" dirty="0" smtClean="0"/>
              <a:t>del principio </a:t>
            </a:r>
            <a:r>
              <a:rPr lang="it-IT" dirty="0"/>
              <a:t>della minimizzazione dei dati. Tali misure possono includere la </a:t>
            </a:r>
            <a:r>
              <a:rPr lang="it-IT" dirty="0" smtClean="0"/>
              <a:t>pseudonimizzazione, purché </a:t>
            </a:r>
            <a:r>
              <a:rPr lang="it-IT" dirty="0"/>
              <a:t>le finalità in questione possano essere conseguite in tal modo. </a:t>
            </a:r>
            <a:r>
              <a:rPr lang="it-IT" dirty="0">
                <a:solidFill>
                  <a:schemeClr val="accent6">
                    <a:lumMod val="60000"/>
                    <a:lumOff val="40000"/>
                  </a:schemeClr>
                </a:solidFill>
              </a:rPr>
              <a:t>Qualora </a:t>
            </a:r>
            <a:r>
              <a:rPr lang="it-IT" dirty="0" smtClean="0">
                <a:solidFill>
                  <a:schemeClr val="accent6">
                    <a:lumMod val="60000"/>
                    <a:lumOff val="40000"/>
                  </a:schemeClr>
                </a:solidFill>
              </a:rPr>
              <a:t>possano essere </a:t>
            </a:r>
            <a:r>
              <a:rPr lang="it-IT" dirty="0">
                <a:solidFill>
                  <a:schemeClr val="accent6">
                    <a:lumMod val="60000"/>
                    <a:lumOff val="40000"/>
                  </a:schemeClr>
                </a:solidFill>
              </a:rPr>
              <a:t>conseguite attraverso il trattamento ulteriore che non consenta o non </a:t>
            </a:r>
            <a:r>
              <a:rPr lang="it-IT" dirty="0" smtClean="0">
                <a:solidFill>
                  <a:schemeClr val="accent6">
                    <a:lumMod val="60000"/>
                    <a:lumOff val="40000"/>
                  </a:schemeClr>
                </a:solidFill>
              </a:rPr>
              <a:t>consenta più </a:t>
            </a:r>
            <a:r>
              <a:rPr lang="it-IT" dirty="0">
                <a:solidFill>
                  <a:schemeClr val="accent6">
                    <a:lumMod val="60000"/>
                    <a:lumOff val="40000"/>
                  </a:schemeClr>
                </a:solidFill>
              </a:rPr>
              <a:t>di identificare l’interessato, tali finalità </a:t>
            </a:r>
            <a:r>
              <a:rPr lang="it-IT" dirty="0" smtClean="0">
                <a:solidFill>
                  <a:schemeClr val="accent6">
                    <a:lumMod val="60000"/>
                    <a:lumOff val="40000"/>
                  </a:schemeClr>
                </a:solidFill>
              </a:rPr>
              <a:t>DEVONO </a:t>
            </a:r>
            <a:r>
              <a:rPr lang="it-IT" dirty="0">
                <a:solidFill>
                  <a:schemeClr val="accent6">
                    <a:lumMod val="60000"/>
                    <a:lumOff val="40000"/>
                  </a:schemeClr>
                </a:solidFill>
              </a:rPr>
              <a:t>essere conseguite in tal </a:t>
            </a:r>
            <a:r>
              <a:rPr lang="it-IT" dirty="0" smtClean="0">
                <a:solidFill>
                  <a:schemeClr val="accent6">
                    <a:lumMod val="60000"/>
                    <a:lumOff val="40000"/>
                  </a:schemeClr>
                </a:solidFill>
              </a:rPr>
              <a:t>modo. </a:t>
            </a:r>
          </a:p>
          <a:p>
            <a:r>
              <a:rPr lang="it-IT" dirty="0" smtClean="0"/>
              <a:t>2</a:t>
            </a:r>
            <a:r>
              <a:rPr lang="it-IT" dirty="0"/>
              <a:t>. Se i dati personali sono trattati a fini di ricerca scientifica o storica o a fini statistici, il </a:t>
            </a:r>
            <a:r>
              <a:rPr lang="it-IT" dirty="0" smtClean="0"/>
              <a:t>diritto dell’Unione </a:t>
            </a:r>
            <a:r>
              <a:rPr lang="it-IT" dirty="0"/>
              <a:t>o degli Stati membri può prevedere deroghe ai diritti di cui agli articoli 15, 16, </a:t>
            </a:r>
            <a:r>
              <a:rPr lang="it-IT" dirty="0" smtClean="0"/>
              <a:t>18 e </a:t>
            </a:r>
            <a:r>
              <a:rPr lang="it-IT" dirty="0"/>
              <a:t>21, fatte salve le condizioni e le garanzie di cui al paragrafo 1 del presente articolo, nella </a:t>
            </a:r>
            <a:r>
              <a:rPr lang="it-IT" dirty="0" smtClean="0"/>
              <a:t>misura in </a:t>
            </a:r>
            <a:r>
              <a:rPr lang="it-IT" dirty="0"/>
              <a:t>cui tali diritti rischiano di rendere impossibile o di pregiudicare gravemente il </a:t>
            </a:r>
            <a:r>
              <a:rPr lang="it-IT" dirty="0" smtClean="0"/>
              <a:t>conseguimento delle </a:t>
            </a:r>
            <a:r>
              <a:rPr lang="it-IT" dirty="0"/>
              <a:t>finalità specifiche e tali deroghe sono necessarie al conseguimento di dette finalità.</a:t>
            </a:r>
          </a:p>
          <a:p>
            <a:r>
              <a:rPr lang="it-IT" dirty="0"/>
              <a:t>3. Se i dati personali sono trattati per finalità di archiviazione nel pubblico interesse, </a:t>
            </a:r>
            <a:r>
              <a:rPr lang="it-IT" dirty="0" smtClean="0"/>
              <a:t>il diritto </a:t>
            </a:r>
            <a:r>
              <a:rPr lang="it-IT" dirty="0"/>
              <a:t>dell’Unione o degli Stati membri può prevedere deroghe ai diritti di cui agli </a:t>
            </a:r>
            <a:r>
              <a:rPr lang="it-IT" dirty="0" smtClean="0"/>
              <a:t>articoli 15</a:t>
            </a:r>
            <a:r>
              <a:rPr lang="it-IT" dirty="0"/>
              <a:t>, 16, 18, 19, 20 e 21, fatte salve le condizioni e le garanzie di cui al paragrafo 1 </a:t>
            </a:r>
            <a:r>
              <a:rPr lang="it-IT" dirty="0" smtClean="0"/>
              <a:t>del presente </a:t>
            </a:r>
            <a:r>
              <a:rPr lang="it-IT" dirty="0"/>
              <a:t>articolo, nella misura in cui tali diritti rischiano di rendere impossibile o di </a:t>
            </a:r>
            <a:r>
              <a:rPr lang="it-IT" dirty="0" smtClean="0"/>
              <a:t>pregiudicare gravemente </a:t>
            </a:r>
            <a:r>
              <a:rPr lang="it-IT" dirty="0"/>
              <a:t>il conseguimento delle finalità specifiche e tali deroghe sono </a:t>
            </a:r>
            <a:r>
              <a:rPr lang="it-IT" dirty="0" smtClean="0"/>
              <a:t>necessarie al </a:t>
            </a:r>
            <a:r>
              <a:rPr lang="it-IT" dirty="0"/>
              <a:t>conseguimento di dette finalità.</a:t>
            </a:r>
          </a:p>
          <a:p>
            <a:r>
              <a:rPr lang="it-IT" dirty="0"/>
              <a:t>4. Qualora il trattamento di cui ai paragrafi 2 e 3 funga allo stesso tempo a un altro scopo,</a:t>
            </a:r>
          </a:p>
          <a:p>
            <a:r>
              <a:rPr lang="it-IT" dirty="0"/>
              <a:t>le deroghe si applicano solo al trattamento per le finalità di cui ai medesimi paragrafi.</a:t>
            </a:r>
            <a:endParaRPr lang="en-US" dirty="0"/>
          </a:p>
        </p:txBody>
      </p:sp>
    </p:spTree>
    <p:extLst>
      <p:ext uri="{BB962C8B-B14F-4D97-AF65-F5344CB8AC3E}">
        <p14:creationId xmlns:p14="http://schemas.microsoft.com/office/powerpoint/2010/main" val="3005528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3396" y="920556"/>
            <a:ext cx="1590595"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Study design</a:t>
            </a:r>
          </a:p>
        </p:txBody>
      </p:sp>
      <p:sp>
        <p:nvSpPr>
          <p:cNvPr id="3" name="TextBox 2"/>
          <p:cNvSpPr txBox="1"/>
          <p:nvPr/>
        </p:nvSpPr>
        <p:spPr>
          <a:xfrm>
            <a:off x="4048843" y="2028305"/>
            <a:ext cx="1799345" cy="369332"/>
          </a:xfrm>
          <a:prstGeom prst="rect">
            <a:avLst/>
          </a:prstGeom>
          <a:noFill/>
          <a:ln>
            <a:solidFill>
              <a:schemeClr val="accent1">
                <a:lumMod val="50000"/>
              </a:schemeClr>
            </a:solidFill>
          </a:ln>
          <a:effectLst>
            <a:glow rad="101600">
              <a:schemeClr val="accent3">
                <a:satMod val="175000"/>
                <a:alpha val="40000"/>
              </a:schemeClr>
            </a:glow>
          </a:effectLst>
        </p:spPr>
        <p:txBody>
          <a:bodyPr wrap="square" rtlCol="0">
            <a:spAutoFit/>
          </a:bodyPr>
          <a:lstStyle/>
          <a:p>
            <a:pPr algn="ctr"/>
            <a:r>
              <a:rPr lang="en-US" smtClean="0"/>
              <a:t>Analytic</a:t>
            </a:r>
          </a:p>
        </p:txBody>
      </p:sp>
      <p:sp>
        <p:nvSpPr>
          <p:cNvPr id="4" name="TextBox 3"/>
          <p:cNvSpPr txBox="1"/>
          <p:nvPr/>
        </p:nvSpPr>
        <p:spPr>
          <a:xfrm>
            <a:off x="1138516" y="3116771"/>
            <a:ext cx="2330824"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Experimental Studies</a:t>
            </a:r>
          </a:p>
        </p:txBody>
      </p:sp>
      <p:sp>
        <p:nvSpPr>
          <p:cNvPr id="5" name="TextBox 4"/>
          <p:cNvSpPr txBox="1"/>
          <p:nvPr/>
        </p:nvSpPr>
        <p:spPr>
          <a:xfrm>
            <a:off x="6593690" y="3253558"/>
            <a:ext cx="2428155"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Observational Studies</a:t>
            </a:r>
          </a:p>
        </p:txBody>
      </p:sp>
      <p:sp>
        <p:nvSpPr>
          <p:cNvPr id="6" name="TextBox 5"/>
          <p:cNvSpPr txBox="1"/>
          <p:nvPr/>
        </p:nvSpPr>
        <p:spPr>
          <a:xfrm>
            <a:off x="457197" y="4148573"/>
            <a:ext cx="1869780"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Community Trials</a:t>
            </a:r>
          </a:p>
        </p:txBody>
      </p:sp>
      <p:sp>
        <p:nvSpPr>
          <p:cNvPr id="7" name="TextBox 6"/>
          <p:cNvSpPr txBox="1"/>
          <p:nvPr/>
        </p:nvSpPr>
        <p:spPr>
          <a:xfrm>
            <a:off x="2755356" y="4148573"/>
            <a:ext cx="1577791"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Clinical Trials</a:t>
            </a:r>
          </a:p>
        </p:txBody>
      </p:sp>
      <p:sp>
        <p:nvSpPr>
          <p:cNvPr id="8" name="TextBox 7"/>
          <p:cNvSpPr txBox="1"/>
          <p:nvPr/>
        </p:nvSpPr>
        <p:spPr>
          <a:xfrm>
            <a:off x="4554861" y="5635537"/>
            <a:ext cx="1684083"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Cross-Sectional</a:t>
            </a:r>
          </a:p>
        </p:txBody>
      </p:sp>
      <p:sp>
        <p:nvSpPr>
          <p:cNvPr id="9" name="TextBox 8"/>
          <p:cNvSpPr txBox="1"/>
          <p:nvPr/>
        </p:nvSpPr>
        <p:spPr>
          <a:xfrm>
            <a:off x="6490594" y="5635537"/>
            <a:ext cx="1684083" cy="369332"/>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Case-Control</a:t>
            </a:r>
          </a:p>
        </p:txBody>
      </p:sp>
      <p:sp>
        <p:nvSpPr>
          <p:cNvPr id="10" name="TextBox 9"/>
          <p:cNvSpPr txBox="1"/>
          <p:nvPr/>
        </p:nvSpPr>
        <p:spPr>
          <a:xfrm>
            <a:off x="260970" y="866236"/>
            <a:ext cx="1754523" cy="246221"/>
          </a:xfrm>
          <a:prstGeom prst="rect">
            <a:avLst/>
          </a:prstGeom>
          <a:noFill/>
          <a:ln w="28575">
            <a:solidFill>
              <a:schemeClr val="accent1">
                <a:lumMod val="60000"/>
                <a:lumOff val="40000"/>
              </a:schemeClr>
            </a:solidFill>
          </a:ln>
        </p:spPr>
        <p:txBody>
          <a:bodyPr wrap="square" rtlCol="0">
            <a:spAutoFit/>
          </a:bodyPr>
          <a:lstStyle/>
          <a:p>
            <a:r>
              <a:rPr lang="en-US" sz="1000" dirty="0" smtClean="0"/>
              <a:t>No hypotheses to be tested</a:t>
            </a:r>
            <a:endParaRPr lang="it-IT" sz="1000" dirty="0"/>
          </a:p>
        </p:txBody>
      </p:sp>
      <p:sp>
        <p:nvSpPr>
          <p:cNvPr id="11" name="TextBox 10"/>
          <p:cNvSpPr txBox="1"/>
          <p:nvPr/>
        </p:nvSpPr>
        <p:spPr>
          <a:xfrm>
            <a:off x="4169797" y="866237"/>
            <a:ext cx="1499670" cy="246221"/>
          </a:xfrm>
          <a:prstGeom prst="rect">
            <a:avLst/>
          </a:prstGeom>
          <a:noFill/>
          <a:ln w="28575">
            <a:solidFill>
              <a:schemeClr val="accent1">
                <a:lumMod val="60000"/>
                <a:lumOff val="40000"/>
              </a:schemeClr>
            </a:solidFill>
          </a:ln>
        </p:spPr>
        <p:txBody>
          <a:bodyPr wrap="square" rtlCol="0">
            <a:spAutoFit/>
          </a:bodyPr>
          <a:lstStyle/>
          <a:p>
            <a:r>
              <a:rPr lang="en-US" sz="1000" smtClean="0"/>
              <a:t>Hypotheses to be tested</a:t>
            </a:r>
            <a:endParaRPr lang="it-IT" sz="1000"/>
          </a:p>
        </p:txBody>
      </p:sp>
      <p:sp>
        <p:nvSpPr>
          <p:cNvPr id="12" name="TextBox 11"/>
          <p:cNvSpPr txBox="1"/>
          <p:nvPr/>
        </p:nvSpPr>
        <p:spPr>
          <a:xfrm>
            <a:off x="2668771" y="2303988"/>
            <a:ext cx="1146205" cy="246221"/>
          </a:xfrm>
          <a:prstGeom prst="rect">
            <a:avLst/>
          </a:prstGeom>
          <a:noFill/>
          <a:ln w="38100">
            <a:solidFill>
              <a:schemeClr val="accent6">
                <a:lumMod val="75000"/>
              </a:schemeClr>
            </a:solidFill>
          </a:ln>
        </p:spPr>
        <p:txBody>
          <a:bodyPr wrap="square" rtlCol="0">
            <a:spAutoFit/>
          </a:bodyPr>
          <a:lstStyle/>
          <a:p>
            <a:pPr algn="ctr"/>
            <a:r>
              <a:rPr lang="en-US" sz="1000" b="1" dirty="0" smtClean="0"/>
              <a:t>Control exposure</a:t>
            </a:r>
            <a:endParaRPr lang="it-IT" sz="1000" b="1" dirty="0"/>
          </a:p>
        </p:txBody>
      </p:sp>
      <p:sp>
        <p:nvSpPr>
          <p:cNvPr id="13" name="TextBox 12"/>
          <p:cNvSpPr txBox="1"/>
          <p:nvPr/>
        </p:nvSpPr>
        <p:spPr>
          <a:xfrm>
            <a:off x="6082055" y="2303987"/>
            <a:ext cx="1399776" cy="246221"/>
          </a:xfrm>
          <a:prstGeom prst="rect">
            <a:avLst/>
          </a:prstGeom>
          <a:noFill/>
          <a:ln w="38100">
            <a:solidFill>
              <a:schemeClr val="accent6">
                <a:lumMod val="75000"/>
              </a:schemeClr>
            </a:solidFill>
          </a:ln>
        </p:spPr>
        <p:txBody>
          <a:bodyPr wrap="square" rtlCol="0">
            <a:spAutoFit/>
          </a:bodyPr>
          <a:lstStyle/>
          <a:p>
            <a:pPr algn="ctr"/>
            <a:r>
              <a:rPr lang="en-US" sz="1000" b="1" dirty="0" err="1" smtClean="0"/>
              <a:t>Uncontrol</a:t>
            </a:r>
            <a:r>
              <a:rPr lang="en-US" sz="1000" b="1" dirty="0" smtClean="0"/>
              <a:t> exposure</a:t>
            </a:r>
            <a:endParaRPr lang="it-IT" sz="1000" b="1" dirty="0"/>
          </a:p>
        </p:txBody>
      </p:sp>
      <p:sp>
        <p:nvSpPr>
          <p:cNvPr id="14" name="TextBox 13"/>
          <p:cNvSpPr txBox="1"/>
          <p:nvPr/>
        </p:nvSpPr>
        <p:spPr>
          <a:xfrm>
            <a:off x="803620" y="3805871"/>
            <a:ext cx="1399776" cy="246221"/>
          </a:xfrm>
          <a:prstGeom prst="rect">
            <a:avLst/>
          </a:prstGeom>
          <a:noFill/>
        </p:spPr>
        <p:txBody>
          <a:bodyPr wrap="square" rtlCol="0">
            <a:spAutoFit/>
          </a:bodyPr>
          <a:lstStyle/>
          <a:p>
            <a:pPr algn="ctr"/>
            <a:r>
              <a:rPr lang="en-US" sz="1000" smtClean="0"/>
              <a:t>Not randomized</a:t>
            </a:r>
            <a:endParaRPr lang="it-IT" sz="1000"/>
          </a:p>
        </p:txBody>
      </p:sp>
      <p:sp>
        <p:nvSpPr>
          <p:cNvPr id="15" name="TextBox 14"/>
          <p:cNvSpPr txBox="1"/>
          <p:nvPr/>
        </p:nvSpPr>
        <p:spPr>
          <a:xfrm>
            <a:off x="2649067" y="3797613"/>
            <a:ext cx="1399776" cy="246221"/>
          </a:xfrm>
          <a:prstGeom prst="rect">
            <a:avLst/>
          </a:prstGeom>
          <a:noFill/>
        </p:spPr>
        <p:txBody>
          <a:bodyPr wrap="square" rtlCol="0">
            <a:spAutoFit/>
          </a:bodyPr>
          <a:lstStyle/>
          <a:p>
            <a:pPr algn="ctr"/>
            <a:r>
              <a:rPr lang="en-US" sz="1000" smtClean="0"/>
              <a:t>randomized</a:t>
            </a:r>
            <a:endParaRPr lang="it-IT" sz="1000"/>
          </a:p>
        </p:txBody>
      </p:sp>
      <p:sp>
        <p:nvSpPr>
          <p:cNvPr id="16" name="TextBox 15"/>
          <p:cNvSpPr txBox="1"/>
          <p:nvPr/>
        </p:nvSpPr>
        <p:spPr>
          <a:xfrm>
            <a:off x="4554861" y="4022287"/>
            <a:ext cx="1664233" cy="400110"/>
          </a:xfrm>
          <a:prstGeom prst="rect">
            <a:avLst/>
          </a:prstGeom>
          <a:noFill/>
        </p:spPr>
        <p:txBody>
          <a:bodyPr wrap="square" rtlCol="0">
            <a:spAutoFit/>
          </a:bodyPr>
          <a:lstStyle/>
          <a:p>
            <a:pPr algn="ctr"/>
            <a:r>
              <a:rPr lang="en-US" sz="1000" smtClean="0"/>
              <a:t>Sampling with regard to geography, exposure</a:t>
            </a:r>
            <a:endParaRPr lang="it-IT" sz="1000"/>
          </a:p>
        </p:txBody>
      </p:sp>
      <p:sp>
        <p:nvSpPr>
          <p:cNvPr id="17" name="TextBox 16"/>
          <p:cNvSpPr txBox="1"/>
          <p:nvPr/>
        </p:nvSpPr>
        <p:spPr>
          <a:xfrm>
            <a:off x="4682279" y="4936710"/>
            <a:ext cx="1399776" cy="553998"/>
          </a:xfrm>
          <a:prstGeom prst="rect">
            <a:avLst/>
          </a:prstGeom>
          <a:noFill/>
          <a:ln w="28575">
            <a:solidFill>
              <a:schemeClr val="accent6">
                <a:lumMod val="75000"/>
              </a:schemeClr>
            </a:solidFill>
          </a:ln>
        </p:spPr>
        <p:txBody>
          <a:bodyPr wrap="square" rtlCol="0">
            <a:spAutoFit/>
          </a:bodyPr>
          <a:lstStyle/>
          <a:p>
            <a:pPr algn="ctr"/>
            <a:r>
              <a:rPr lang="en-US" sz="1000" dirty="0" smtClean="0"/>
              <a:t>Determine exposure and disease at the time of study</a:t>
            </a:r>
            <a:endParaRPr lang="it-IT" sz="1000" dirty="0"/>
          </a:p>
        </p:txBody>
      </p:sp>
      <p:sp>
        <p:nvSpPr>
          <p:cNvPr id="18" name="TextBox 17"/>
          <p:cNvSpPr txBox="1"/>
          <p:nvPr/>
        </p:nvSpPr>
        <p:spPr>
          <a:xfrm>
            <a:off x="6651322" y="4047028"/>
            <a:ext cx="1399776" cy="553998"/>
          </a:xfrm>
          <a:prstGeom prst="rect">
            <a:avLst/>
          </a:prstGeom>
          <a:noFill/>
        </p:spPr>
        <p:txBody>
          <a:bodyPr wrap="square" rtlCol="0">
            <a:spAutoFit/>
          </a:bodyPr>
          <a:lstStyle/>
          <a:p>
            <a:pPr algn="ctr"/>
            <a:r>
              <a:rPr lang="en-US" sz="1000" smtClean="0"/>
              <a:t>Sampling with regard to disease, effect or outcome</a:t>
            </a:r>
            <a:endParaRPr lang="it-IT" sz="1000"/>
          </a:p>
        </p:txBody>
      </p:sp>
      <p:sp>
        <p:nvSpPr>
          <p:cNvPr id="19" name="TextBox 18"/>
          <p:cNvSpPr txBox="1"/>
          <p:nvPr/>
        </p:nvSpPr>
        <p:spPr>
          <a:xfrm>
            <a:off x="6653877" y="5017001"/>
            <a:ext cx="1399776" cy="400110"/>
          </a:xfrm>
          <a:prstGeom prst="rect">
            <a:avLst/>
          </a:prstGeom>
          <a:noFill/>
          <a:ln w="28575">
            <a:solidFill>
              <a:schemeClr val="accent6">
                <a:lumMod val="75000"/>
              </a:schemeClr>
            </a:solidFill>
          </a:ln>
        </p:spPr>
        <p:txBody>
          <a:bodyPr wrap="square" rtlCol="0">
            <a:spAutoFit/>
          </a:bodyPr>
          <a:lstStyle/>
          <a:p>
            <a:pPr algn="ctr"/>
            <a:r>
              <a:rPr lang="en-US" sz="1000" dirty="0" smtClean="0"/>
              <a:t>Look back in time to determine exposure</a:t>
            </a:r>
            <a:endParaRPr lang="it-IT" sz="1000" dirty="0"/>
          </a:p>
        </p:txBody>
      </p:sp>
      <p:sp>
        <p:nvSpPr>
          <p:cNvPr id="20" name="TextBox 19"/>
          <p:cNvSpPr txBox="1"/>
          <p:nvPr/>
        </p:nvSpPr>
        <p:spPr>
          <a:xfrm>
            <a:off x="9329208" y="4014029"/>
            <a:ext cx="1399776" cy="400110"/>
          </a:xfrm>
          <a:prstGeom prst="rect">
            <a:avLst/>
          </a:prstGeom>
          <a:noFill/>
        </p:spPr>
        <p:txBody>
          <a:bodyPr wrap="square" rtlCol="0">
            <a:spAutoFit/>
          </a:bodyPr>
          <a:lstStyle/>
          <a:p>
            <a:pPr algn="ctr"/>
            <a:r>
              <a:rPr lang="en-US" sz="1000" dirty="0" smtClean="0"/>
              <a:t>Sampling with regard to exposure, cause</a:t>
            </a:r>
            <a:endParaRPr lang="it-IT" sz="1000" dirty="0"/>
          </a:p>
        </p:txBody>
      </p:sp>
      <p:sp>
        <p:nvSpPr>
          <p:cNvPr id="21" name="TextBox 20"/>
          <p:cNvSpPr txBox="1"/>
          <p:nvPr/>
        </p:nvSpPr>
        <p:spPr>
          <a:xfrm>
            <a:off x="9379085" y="4666345"/>
            <a:ext cx="1399776" cy="400110"/>
          </a:xfrm>
          <a:prstGeom prst="rect">
            <a:avLst/>
          </a:prstGeom>
          <a:noFill/>
          <a:ln w="28575">
            <a:solidFill>
              <a:schemeClr val="accent6">
                <a:lumMod val="75000"/>
              </a:schemeClr>
            </a:solidFill>
          </a:ln>
        </p:spPr>
        <p:txBody>
          <a:bodyPr wrap="square" rtlCol="0">
            <a:spAutoFit/>
          </a:bodyPr>
          <a:lstStyle/>
          <a:p>
            <a:pPr algn="ctr"/>
            <a:r>
              <a:rPr lang="en-US" sz="1000" dirty="0" smtClean="0"/>
              <a:t>Look forward in time to determine outcome</a:t>
            </a:r>
            <a:endParaRPr lang="it-IT" sz="1000" dirty="0"/>
          </a:p>
        </p:txBody>
      </p:sp>
      <p:sp>
        <p:nvSpPr>
          <p:cNvPr id="22" name="TextBox 21"/>
          <p:cNvSpPr txBox="1"/>
          <p:nvPr/>
        </p:nvSpPr>
        <p:spPr>
          <a:xfrm>
            <a:off x="8544152" y="5200959"/>
            <a:ext cx="1399776" cy="400110"/>
          </a:xfrm>
          <a:prstGeom prst="rect">
            <a:avLst/>
          </a:prstGeom>
          <a:noFill/>
        </p:spPr>
        <p:txBody>
          <a:bodyPr wrap="square" rtlCol="0">
            <a:spAutoFit/>
          </a:bodyPr>
          <a:lstStyle/>
          <a:p>
            <a:pPr algn="ctr"/>
            <a:r>
              <a:rPr lang="en-US" sz="1000" smtClean="0"/>
              <a:t>Exposure and outcome already occured</a:t>
            </a:r>
            <a:endParaRPr lang="it-IT" sz="1000"/>
          </a:p>
        </p:txBody>
      </p:sp>
      <p:sp>
        <p:nvSpPr>
          <p:cNvPr id="23" name="TextBox 22"/>
          <p:cNvSpPr txBox="1"/>
          <p:nvPr/>
        </p:nvSpPr>
        <p:spPr>
          <a:xfrm>
            <a:off x="10171249" y="5188969"/>
            <a:ext cx="1399776" cy="400110"/>
          </a:xfrm>
          <a:prstGeom prst="rect">
            <a:avLst/>
          </a:prstGeom>
          <a:noFill/>
        </p:spPr>
        <p:txBody>
          <a:bodyPr wrap="square" rtlCol="0">
            <a:spAutoFit/>
          </a:bodyPr>
          <a:lstStyle/>
          <a:p>
            <a:pPr algn="ctr"/>
            <a:r>
              <a:rPr lang="en-US" sz="1000" smtClean="0"/>
              <a:t>Exposure already occured</a:t>
            </a:r>
            <a:endParaRPr lang="it-IT" sz="1000"/>
          </a:p>
        </p:txBody>
      </p:sp>
      <p:cxnSp>
        <p:nvCxnSpPr>
          <p:cNvPr id="26" name="Straight Arrow Connector 25"/>
          <p:cNvCxnSpPr/>
          <p:nvPr/>
        </p:nvCxnSpPr>
        <p:spPr>
          <a:xfrm flipH="1">
            <a:off x="928846" y="3622890"/>
            <a:ext cx="1029299" cy="433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453076" y="3622178"/>
            <a:ext cx="1029299" cy="433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742242" y="3536542"/>
            <a:ext cx="958828" cy="502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8995008" y="3688533"/>
            <a:ext cx="830636" cy="30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8" idx="0"/>
          </p:cNvCxnSpPr>
          <p:nvPr/>
        </p:nvCxnSpPr>
        <p:spPr>
          <a:xfrm>
            <a:off x="7341588" y="3710722"/>
            <a:ext cx="9622" cy="336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0" idx="2"/>
          </p:cNvCxnSpPr>
          <p:nvPr/>
        </p:nvCxnSpPr>
        <p:spPr>
          <a:xfrm>
            <a:off x="10029096" y="4414139"/>
            <a:ext cx="0" cy="256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0494427" y="5039461"/>
            <a:ext cx="376709" cy="176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9163424" y="5024456"/>
            <a:ext cx="382764" cy="176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413827" y="4386949"/>
            <a:ext cx="129" cy="567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8" idx="2"/>
            <a:endCxn id="19" idx="0"/>
          </p:cNvCxnSpPr>
          <p:nvPr/>
        </p:nvCxnSpPr>
        <p:spPr>
          <a:xfrm>
            <a:off x="7351210" y="4601026"/>
            <a:ext cx="2555" cy="415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78012" y="1942532"/>
            <a:ext cx="1684084" cy="369332"/>
          </a:xfrm>
          <a:prstGeom prst="rect">
            <a:avLst/>
          </a:prstGeom>
          <a:noFill/>
          <a:ln>
            <a:solidFill>
              <a:schemeClr val="accent1">
                <a:lumMod val="50000"/>
              </a:schemeClr>
            </a:solidFill>
          </a:ln>
          <a:effectLst>
            <a:glow rad="101600">
              <a:schemeClr val="accent3">
                <a:satMod val="175000"/>
                <a:alpha val="40000"/>
              </a:schemeClr>
            </a:glow>
          </a:effectLst>
        </p:spPr>
        <p:txBody>
          <a:bodyPr wrap="square" rtlCol="0">
            <a:spAutoFit/>
          </a:bodyPr>
          <a:lstStyle/>
          <a:p>
            <a:pPr algn="ctr"/>
            <a:r>
              <a:rPr lang="en-US" smtClean="0"/>
              <a:t>Descriptive</a:t>
            </a:r>
          </a:p>
        </p:txBody>
      </p:sp>
      <p:sp>
        <p:nvSpPr>
          <p:cNvPr id="39" name="TextBox 38"/>
          <p:cNvSpPr txBox="1"/>
          <p:nvPr/>
        </p:nvSpPr>
        <p:spPr>
          <a:xfrm>
            <a:off x="8302429" y="5635537"/>
            <a:ext cx="1684083" cy="646331"/>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smtClean="0"/>
              <a:t>Retrospective Cohort</a:t>
            </a:r>
          </a:p>
        </p:txBody>
      </p:sp>
      <p:sp>
        <p:nvSpPr>
          <p:cNvPr id="40" name="TextBox 39"/>
          <p:cNvSpPr txBox="1"/>
          <p:nvPr/>
        </p:nvSpPr>
        <p:spPr>
          <a:xfrm>
            <a:off x="10029095" y="5635537"/>
            <a:ext cx="1684083" cy="646331"/>
          </a:xfrm>
          <a:prstGeom prst="rect">
            <a:avLst/>
          </a:prstGeom>
          <a:noFill/>
          <a:ln>
            <a:solidFill>
              <a:schemeClr val="tx2">
                <a:lumMod val="50000"/>
              </a:schemeClr>
            </a:solidFill>
          </a:ln>
          <a:effectLst>
            <a:glow rad="101600">
              <a:schemeClr val="accent3">
                <a:satMod val="175000"/>
                <a:alpha val="40000"/>
              </a:schemeClr>
            </a:glow>
          </a:effectLst>
        </p:spPr>
        <p:txBody>
          <a:bodyPr wrap="square" rtlCol="0">
            <a:spAutoFit/>
          </a:bodyPr>
          <a:lstStyle/>
          <a:p>
            <a:pPr algn="ctr"/>
            <a:r>
              <a:rPr lang="en-US" dirty="0" smtClean="0"/>
              <a:t>Prospective Cohort</a:t>
            </a:r>
          </a:p>
        </p:txBody>
      </p:sp>
      <p:cxnSp>
        <p:nvCxnSpPr>
          <p:cNvPr id="43" name="Elbow Connector 42"/>
          <p:cNvCxnSpPr>
            <a:stCxn id="3" idx="3"/>
            <a:endCxn id="5" idx="0"/>
          </p:cNvCxnSpPr>
          <p:nvPr/>
        </p:nvCxnSpPr>
        <p:spPr>
          <a:xfrm>
            <a:off x="5848188" y="2212971"/>
            <a:ext cx="1959580" cy="10405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3" idx="1"/>
            <a:endCxn id="4" idx="0"/>
          </p:cNvCxnSpPr>
          <p:nvPr/>
        </p:nvCxnSpPr>
        <p:spPr>
          <a:xfrm rot="10800000" flipV="1">
            <a:off x="2303929" y="2212971"/>
            <a:ext cx="1744915" cy="9038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2" idx="3"/>
            <a:endCxn id="3" idx="0"/>
          </p:cNvCxnSpPr>
          <p:nvPr/>
        </p:nvCxnSpPr>
        <p:spPr>
          <a:xfrm>
            <a:off x="3793991" y="1105222"/>
            <a:ext cx="1154525" cy="9230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2" idx="1"/>
            <a:endCxn id="38" idx="0"/>
          </p:cNvCxnSpPr>
          <p:nvPr/>
        </p:nvCxnSpPr>
        <p:spPr>
          <a:xfrm rot="10800000" flipV="1">
            <a:off x="1020054" y="1105222"/>
            <a:ext cx="1183342" cy="8373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87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8233" y="2084378"/>
            <a:ext cx="8189844" cy="923330"/>
          </a:xfrm>
          <a:prstGeom prst="rect">
            <a:avLst/>
          </a:prstGeom>
          <a:noFill/>
        </p:spPr>
        <p:txBody>
          <a:bodyPr wrap="square" rtlCol="0">
            <a:spAutoFit/>
          </a:bodyPr>
          <a:lstStyle/>
          <a:p>
            <a:r>
              <a:rPr lang="it-IT" dirty="0" smtClean="0"/>
              <a:t>Questi gli articoli che velocemente descrivono il panorama nel quale ci muoviamo per le tesi nel contesto delineato dal </a:t>
            </a:r>
            <a:r>
              <a:rPr lang="it-IT" smtClean="0"/>
              <a:t>regolamento 679/2016</a:t>
            </a:r>
            <a:r>
              <a:rPr lang="it-IT" dirty="0" smtClean="0"/>
              <a:t>, ma specificamtamente in Italia nel d.lgs 101/2018 cosa c’è scritto ?</a:t>
            </a:r>
            <a:endParaRPr lang="en-US" dirty="0"/>
          </a:p>
        </p:txBody>
      </p:sp>
      <p:sp>
        <p:nvSpPr>
          <p:cNvPr id="3" name="TextBox 2"/>
          <p:cNvSpPr txBox="1"/>
          <p:nvPr/>
        </p:nvSpPr>
        <p:spPr>
          <a:xfrm>
            <a:off x="1772005" y="3631096"/>
            <a:ext cx="8138729" cy="646331"/>
          </a:xfrm>
          <a:prstGeom prst="rect">
            <a:avLst/>
          </a:prstGeom>
          <a:noFill/>
        </p:spPr>
        <p:txBody>
          <a:bodyPr wrap="square" rtlCol="0">
            <a:spAutoFit/>
          </a:bodyPr>
          <a:lstStyle/>
          <a:p>
            <a:r>
              <a:rPr lang="it-IT" dirty="0" smtClean="0"/>
              <a:t>Ricordando che i regolamenti europei sono superiori alla legge italiana, quindi nel dlgs 101 non potrà esserci scritto qualcosa che nega o confuta </a:t>
            </a:r>
            <a:r>
              <a:rPr lang="it-IT" smtClean="0"/>
              <a:t>il UE 679</a:t>
            </a:r>
            <a:r>
              <a:rPr lang="it-IT" dirty="0" smtClean="0"/>
              <a:t>.</a:t>
            </a:r>
            <a:endParaRPr lang="en-US" dirty="0"/>
          </a:p>
        </p:txBody>
      </p:sp>
    </p:spTree>
    <p:extLst>
      <p:ext uri="{BB962C8B-B14F-4D97-AF65-F5344CB8AC3E}">
        <p14:creationId xmlns:p14="http://schemas.microsoft.com/office/powerpoint/2010/main" val="2009376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183" y="770484"/>
            <a:ext cx="10387810" cy="4524315"/>
          </a:xfrm>
          <a:prstGeom prst="rect">
            <a:avLst/>
          </a:prstGeom>
        </p:spPr>
        <p:txBody>
          <a:bodyPr wrap="square">
            <a:spAutoFit/>
          </a:bodyPr>
          <a:lstStyle/>
          <a:p>
            <a:r>
              <a:rPr lang="it-IT" b="1" dirty="0">
                <a:solidFill>
                  <a:schemeClr val="tx1">
                    <a:lumMod val="95000"/>
                  </a:schemeClr>
                </a:solidFill>
              </a:rPr>
              <a:t>Art. 110 </a:t>
            </a:r>
            <a:r>
              <a:rPr lang="it-IT" b="1" i="1" dirty="0">
                <a:solidFill>
                  <a:schemeClr val="tx1">
                    <a:lumMod val="95000"/>
                  </a:schemeClr>
                </a:solidFill>
              </a:rPr>
              <a:t>(Ricerca medica, biomedica ed epidemiologica) </a:t>
            </a:r>
            <a:endParaRPr lang="it-IT" dirty="0">
              <a:solidFill>
                <a:schemeClr val="tx1">
                  <a:lumMod val="95000"/>
                </a:schemeClr>
              </a:solidFill>
            </a:endParaRPr>
          </a:p>
          <a:p>
            <a:r>
              <a:rPr lang="it-IT" dirty="0" smtClean="0">
                <a:solidFill>
                  <a:schemeClr val="tx1">
                    <a:lumMod val="95000"/>
                  </a:schemeClr>
                </a:solidFill>
              </a:rPr>
              <a:t>1. Il </a:t>
            </a:r>
            <a:r>
              <a:rPr lang="it-IT" dirty="0">
                <a:solidFill>
                  <a:schemeClr val="tx1">
                    <a:lumMod val="95000"/>
                  </a:schemeClr>
                </a:solidFill>
              </a:rPr>
              <a:t>consenso dell'interessato per il trattamento dei dati relativi alla salute, a fini di ricerca scientifica in campo medico, biomedico o epidemiologico, non e' necessario quando la ricerca e' effettuata in base a disposizioni di legge o di regolamento o al diritto dell'Unione europea in conformita' all'articolo 9, paragrafo 2, lettera j), del Regolamento, ivi incluso il caso in cui la ricerca rientra in un programma di ricerca biomedica o sanitaria previsto ai sensi dell'articolo 12-</a:t>
            </a:r>
            <a:r>
              <a:rPr lang="it-IT" i="1" dirty="0">
                <a:solidFill>
                  <a:schemeClr val="tx1">
                    <a:lumMod val="95000"/>
                  </a:schemeClr>
                </a:solidFill>
              </a:rPr>
              <a:t>bis </a:t>
            </a:r>
            <a:r>
              <a:rPr lang="it-IT" dirty="0">
                <a:solidFill>
                  <a:schemeClr val="tx1">
                    <a:lumMod val="95000"/>
                  </a:schemeClr>
                </a:solidFill>
              </a:rPr>
              <a:t>del decreto legislativo 30 dicembre 1992, n. 502, ed e' condotta e resa pubblica una valutazione d'impatto ai sensi degli articoli 35 e 36 del Regolamento. </a:t>
            </a:r>
            <a:r>
              <a:rPr lang="it-IT" dirty="0" smtClean="0">
                <a:solidFill>
                  <a:schemeClr val="tx1">
                    <a:lumMod val="95000"/>
                  </a:schemeClr>
                </a:solidFill>
              </a:rPr>
              <a:t>Il </a:t>
            </a:r>
            <a:r>
              <a:rPr lang="it-IT" dirty="0">
                <a:solidFill>
                  <a:schemeClr val="tx1">
                    <a:lumMod val="95000"/>
                  </a:schemeClr>
                </a:solidFill>
              </a:rPr>
              <a:t>consenso non è inoltre necessario quando, a causa di particolari ragioni, informare gli interessati risulta impossibile o implica uno sforzo sproporzionato, oppure rischia di rendere impossibile o di pregiudicare gravemente il conseguimento delle finalità della ricerca. In tali casi, il titolare del trattamento adotta misure appropriate per tutelare i diritti, le liberta' e i legittimi interessi dell'interessato, il programma di ricerca è oggetto di motivato parere favorevole del competente comitato etico a livello territoriale e deve essere sottoposto a preventiva consultazione del Garante ai sensi dell'articolo 36 </a:t>
            </a:r>
            <a:r>
              <a:rPr lang="it-IT" dirty="0" smtClean="0">
                <a:solidFill>
                  <a:schemeClr val="tx1">
                    <a:lumMod val="95000"/>
                  </a:schemeClr>
                </a:solidFill>
              </a:rPr>
              <a:t>del Regolamento</a:t>
            </a:r>
            <a:r>
              <a:rPr lang="it-IT" dirty="0">
                <a:solidFill>
                  <a:schemeClr val="tx1">
                    <a:lumMod val="95000"/>
                  </a:schemeClr>
                </a:solidFill>
              </a:rPr>
              <a:t>. </a:t>
            </a:r>
          </a:p>
          <a:p>
            <a:r>
              <a:rPr lang="it-IT" dirty="0">
                <a:solidFill>
                  <a:schemeClr val="tx1">
                    <a:lumMod val="95000"/>
                  </a:schemeClr>
                </a:solidFill>
              </a:rPr>
              <a:t>2. In caso di esercizio dei diritti dell'interessato ai sensi dell'articolo 16 del regolamento nei riguardi dei trattamenti di cui al comma 1, la rettificazione e l'integrazione dei dati sono annotate senza modificare questi ultimi, quando il risultato di tali operazioni non produce effetti significativi sul risultato della ricerca. </a:t>
            </a:r>
            <a:endParaRPr lang="en-US" dirty="0">
              <a:solidFill>
                <a:schemeClr val="tx1">
                  <a:lumMod val="95000"/>
                </a:schemeClr>
              </a:solidFill>
            </a:endParaRPr>
          </a:p>
        </p:txBody>
      </p:sp>
    </p:spTree>
    <p:extLst>
      <p:ext uri="{BB962C8B-B14F-4D97-AF65-F5344CB8AC3E}">
        <p14:creationId xmlns:p14="http://schemas.microsoft.com/office/powerpoint/2010/main" val="3527887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67" y="320195"/>
            <a:ext cx="11171581" cy="6186309"/>
          </a:xfrm>
          <a:prstGeom prst="rect">
            <a:avLst/>
          </a:prstGeom>
        </p:spPr>
        <p:txBody>
          <a:bodyPr wrap="square">
            <a:spAutoFit/>
          </a:bodyPr>
          <a:lstStyle/>
          <a:p>
            <a:r>
              <a:rPr lang="it-IT" b="1" dirty="0">
                <a:solidFill>
                  <a:schemeClr val="tx1">
                    <a:lumMod val="95000"/>
                  </a:schemeClr>
                </a:solidFill>
              </a:rPr>
              <a:t>Art. 110-</a:t>
            </a:r>
            <a:r>
              <a:rPr lang="it-IT" b="1" i="1" dirty="0">
                <a:solidFill>
                  <a:schemeClr val="tx1">
                    <a:lumMod val="95000"/>
                  </a:schemeClr>
                </a:solidFill>
              </a:rPr>
              <a:t>bis (Trattamento ulteriore da parte di terzi dei dati personali a fini di ricerca scientifica o a fini statistici</a:t>
            </a:r>
            <a:r>
              <a:rPr lang="it-IT" b="1" i="1" dirty="0" smtClean="0">
                <a:solidFill>
                  <a:schemeClr val="tx1">
                    <a:lumMod val="95000"/>
                  </a:schemeClr>
                </a:solidFill>
              </a:rPr>
              <a:t>) </a:t>
            </a:r>
            <a:endParaRPr lang="it-IT" dirty="0">
              <a:solidFill>
                <a:schemeClr val="tx1">
                  <a:lumMod val="95000"/>
                </a:schemeClr>
              </a:solidFill>
            </a:endParaRPr>
          </a:p>
          <a:p>
            <a:r>
              <a:rPr lang="it-IT" dirty="0">
                <a:solidFill>
                  <a:schemeClr val="tx1">
                    <a:lumMod val="95000"/>
                  </a:schemeClr>
                </a:solidFill>
              </a:rPr>
              <a:t>1. Il Garante puo' autorizzare il trattamento ulteriore di dati personali, compresi quelli dei trattamenti speciali di cui all'articolo 9 del Regolamento, a fini di ricerca scientifica o a fini statistici da parte di soggetti terzi che svolgano principalmente tali attività quando, a causa di particolari ragioni, informare gli interessati risulta impossibile o implica uno sforzo sproporzionato, oppure rischia di rendere impossibile o di pregiudicare gravemente il conseguimento delle finalita' della ricerca, a condizione che siano adottate misure appropriate per tutelare i diritti, le liberta' e i legittimi interessi dell'interessato, in conformita' all'articolo 89 del Regolamento, comprese forme preventive di minimizzazione e di anonimizzazione dei dati. </a:t>
            </a:r>
          </a:p>
          <a:p>
            <a:r>
              <a:rPr lang="it-IT" dirty="0">
                <a:solidFill>
                  <a:schemeClr val="tx1">
                    <a:lumMod val="95000"/>
                  </a:schemeClr>
                </a:solidFill>
              </a:rPr>
              <a:t>2. Il Garante comunica la decisione adottata sulla richiesta di autorizzazione entro quarantacinque giorni, decorsi i quali la mancata pronuncia equivale a rigetto. Con il provvedimento di autorizzazione o anche successivamente, sulla base di eventuali verifiche, il Garante stabilisce le condizioni e le misure necessarie ad assicurare adeguate garanzie a tutela degli interessati nell'ambito del trattamento ulteriore dei dati personali da parte di terzi, anche sotto il profilo della loro sicurezza. </a:t>
            </a:r>
          </a:p>
          <a:p>
            <a:r>
              <a:rPr lang="it-IT" dirty="0">
                <a:solidFill>
                  <a:schemeClr val="tx1">
                    <a:lumMod val="95000"/>
                  </a:schemeClr>
                </a:solidFill>
              </a:rPr>
              <a:t>3. Il trattamento ulteriore di dati personali da parte di terzi per le finalita' di cui al presente articolo puo' essere autorizzato dal Garante anche mediante provvedimenti generali, adottati d'ufficio e anche in relazione a determinate categorie di titolari e di trattamenti, con i quali sono stabilite le condizioni dell'ulteriore trattamento e prescritte le misure necessarie per assicurare adeguate garanzie a tutela degli interessati. I provvedimenti adottati a norma del presente comma sono pubblicati nella </a:t>
            </a:r>
            <a:r>
              <a:rPr lang="it-IT" i="1" dirty="0">
                <a:solidFill>
                  <a:schemeClr val="tx1">
                    <a:lumMod val="95000"/>
                  </a:schemeClr>
                </a:solidFill>
              </a:rPr>
              <a:t>Gazzetta Ufficiale </a:t>
            </a:r>
            <a:r>
              <a:rPr lang="it-IT" dirty="0">
                <a:solidFill>
                  <a:schemeClr val="tx1">
                    <a:lumMod val="95000"/>
                  </a:schemeClr>
                </a:solidFill>
              </a:rPr>
              <a:t>della Repubblica italiana. </a:t>
            </a:r>
          </a:p>
          <a:p>
            <a:r>
              <a:rPr lang="it-IT" dirty="0">
                <a:solidFill>
                  <a:schemeClr val="tx1">
                    <a:lumMod val="95000"/>
                  </a:schemeClr>
                </a:solidFill>
              </a:rPr>
              <a:t>4. Non costituisce trattamento ulteriore da parte di terzi il trattamento dei dati personali raccolti per l'attivita' clinica, a fini di ricerca, da parte degli Istituti di ricovero e cura a carattere scientifico, pubblici e privati, in ragione del carattere strumentale dell'attivita' di assistenza sanitaria svolta dai predetti istituti rispetto alla ricerca, nell'osservanza di quanto previsto dall'articolo 89 del Regolamento. </a:t>
            </a:r>
            <a:endParaRPr lang="en-US" dirty="0">
              <a:solidFill>
                <a:schemeClr val="tx1">
                  <a:lumMod val="95000"/>
                </a:schemeClr>
              </a:solidFill>
            </a:endParaRPr>
          </a:p>
        </p:txBody>
      </p:sp>
    </p:spTree>
    <p:extLst>
      <p:ext uri="{BB962C8B-B14F-4D97-AF65-F5344CB8AC3E}">
        <p14:creationId xmlns:p14="http://schemas.microsoft.com/office/powerpoint/2010/main" val="1120207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951" y="925760"/>
            <a:ext cx="6241774" cy="369332"/>
          </a:xfrm>
          <a:prstGeom prst="rect">
            <a:avLst/>
          </a:prstGeom>
          <a:noFill/>
        </p:spPr>
        <p:txBody>
          <a:bodyPr wrap="square" rtlCol="0">
            <a:spAutoFit/>
          </a:bodyPr>
          <a:lstStyle/>
          <a:p>
            <a:r>
              <a:rPr lang="it-IT" dirty="0" smtClean="0"/>
              <a:t>Ma quindi nel caso specifico di un tesi cosa diamine devo fare ? </a:t>
            </a:r>
            <a:endParaRPr lang="en-US" dirty="0"/>
          </a:p>
        </p:txBody>
      </p:sp>
      <p:sp>
        <p:nvSpPr>
          <p:cNvPr id="4" name="TextBox 3"/>
          <p:cNvSpPr txBox="1"/>
          <p:nvPr/>
        </p:nvSpPr>
        <p:spPr>
          <a:xfrm>
            <a:off x="386206" y="1715210"/>
            <a:ext cx="9092885" cy="646331"/>
          </a:xfrm>
          <a:prstGeom prst="rect">
            <a:avLst/>
          </a:prstGeom>
          <a:noFill/>
        </p:spPr>
        <p:txBody>
          <a:bodyPr wrap="square" rtlCol="0">
            <a:spAutoFit/>
          </a:bodyPr>
          <a:lstStyle/>
          <a:p>
            <a:r>
              <a:rPr lang="it-IT" dirty="0" smtClean="0"/>
              <a:t>Il principio fondante di tutto il UE 279 è il concetto di accountability, in italiano traducibile con responsabilizzazione. Cosa significa ? </a:t>
            </a:r>
            <a:endParaRPr lang="en-US" dirty="0"/>
          </a:p>
        </p:txBody>
      </p:sp>
      <p:sp>
        <p:nvSpPr>
          <p:cNvPr id="5" name="Rectangle 4"/>
          <p:cNvSpPr/>
          <p:nvPr/>
        </p:nvSpPr>
        <p:spPr>
          <a:xfrm>
            <a:off x="1198375" y="2933258"/>
            <a:ext cx="8825948" cy="646331"/>
          </a:xfrm>
          <a:prstGeom prst="rect">
            <a:avLst/>
          </a:prstGeom>
        </p:spPr>
        <p:txBody>
          <a:bodyPr wrap="square">
            <a:spAutoFit/>
          </a:bodyPr>
          <a:lstStyle/>
          <a:p>
            <a:r>
              <a:rPr lang="it-IT" dirty="0" smtClean="0"/>
              <a:t>Ogni volta </a:t>
            </a:r>
            <a:r>
              <a:rPr lang="it-IT" dirty="0"/>
              <a:t>che tratto dati personali devo essere sicuro e poter </a:t>
            </a:r>
            <a:r>
              <a:rPr lang="it-IT" dirty="0" smtClean="0"/>
              <a:t>dimostrare di </a:t>
            </a:r>
            <a:r>
              <a:rPr lang="it-IT" dirty="0"/>
              <a:t>aver </a:t>
            </a:r>
            <a:r>
              <a:rPr lang="it-IT" dirty="0" smtClean="0"/>
              <a:t>adottato </a:t>
            </a:r>
            <a:r>
              <a:rPr lang="it-IT" dirty="0"/>
              <a:t>tutte le misure tecniche ed organizzative per proteggere la privacy dei cittadini!</a:t>
            </a:r>
          </a:p>
        </p:txBody>
      </p:sp>
    </p:spTree>
    <p:extLst>
      <p:ext uri="{BB962C8B-B14F-4D97-AF65-F5344CB8AC3E}">
        <p14:creationId xmlns:p14="http://schemas.microsoft.com/office/powerpoint/2010/main" val="1203354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951" y="925760"/>
            <a:ext cx="6241774" cy="369332"/>
          </a:xfrm>
          <a:prstGeom prst="rect">
            <a:avLst/>
          </a:prstGeom>
          <a:noFill/>
        </p:spPr>
        <p:txBody>
          <a:bodyPr wrap="square" rtlCol="0">
            <a:spAutoFit/>
          </a:bodyPr>
          <a:lstStyle/>
          <a:p>
            <a:r>
              <a:rPr lang="it-IT" dirty="0" smtClean="0"/>
              <a:t>Ma quindi nel caso specifico di un tesi cosa diamine devo fare ? </a:t>
            </a:r>
            <a:endParaRPr lang="en-US" dirty="0"/>
          </a:p>
        </p:txBody>
      </p:sp>
      <p:sp>
        <p:nvSpPr>
          <p:cNvPr id="4" name="TextBox 3"/>
          <p:cNvSpPr txBox="1"/>
          <p:nvPr/>
        </p:nvSpPr>
        <p:spPr>
          <a:xfrm>
            <a:off x="386206" y="1715210"/>
            <a:ext cx="9092885" cy="646331"/>
          </a:xfrm>
          <a:prstGeom prst="rect">
            <a:avLst/>
          </a:prstGeom>
          <a:noFill/>
        </p:spPr>
        <p:txBody>
          <a:bodyPr wrap="square" rtlCol="0">
            <a:spAutoFit/>
          </a:bodyPr>
          <a:lstStyle/>
          <a:p>
            <a:r>
              <a:rPr lang="it-IT" dirty="0" smtClean="0"/>
              <a:t>Il principio fondante di tutto il UE 279 è il concetto di accountability, in italiano traducibile con responsabilizzazione. Cosa significa ? </a:t>
            </a:r>
            <a:endParaRPr lang="en-US" dirty="0"/>
          </a:p>
        </p:txBody>
      </p:sp>
      <p:sp>
        <p:nvSpPr>
          <p:cNvPr id="5" name="Rectangle 4"/>
          <p:cNvSpPr/>
          <p:nvPr/>
        </p:nvSpPr>
        <p:spPr>
          <a:xfrm>
            <a:off x="1198375" y="2933258"/>
            <a:ext cx="8825948" cy="646331"/>
          </a:xfrm>
          <a:prstGeom prst="rect">
            <a:avLst/>
          </a:prstGeom>
        </p:spPr>
        <p:txBody>
          <a:bodyPr wrap="square">
            <a:spAutoFit/>
          </a:bodyPr>
          <a:lstStyle/>
          <a:p>
            <a:r>
              <a:rPr lang="it-IT" dirty="0" smtClean="0"/>
              <a:t>Ogni volta </a:t>
            </a:r>
            <a:r>
              <a:rPr lang="it-IT" dirty="0"/>
              <a:t>che tratto dati personali devo essere sicuro e poter </a:t>
            </a:r>
            <a:r>
              <a:rPr lang="it-IT" dirty="0" smtClean="0">
                <a:solidFill>
                  <a:srgbClr val="92D050"/>
                </a:solidFill>
              </a:rPr>
              <a:t>dimostrare</a:t>
            </a:r>
            <a:r>
              <a:rPr lang="it-IT" dirty="0" smtClean="0"/>
              <a:t> di </a:t>
            </a:r>
            <a:r>
              <a:rPr lang="it-IT" dirty="0"/>
              <a:t>aver </a:t>
            </a:r>
            <a:r>
              <a:rPr lang="it-IT" dirty="0" smtClean="0"/>
              <a:t>adottato </a:t>
            </a:r>
            <a:r>
              <a:rPr lang="it-IT" dirty="0"/>
              <a:t>tutte le </a:t>
            </a:r>
            <a:r>
              <a:rPr lang="it-IT" dirty="0">
                <a:solidFill>
                  <a:srgbClr val="92D050"/>
                </a:solidFill>
              </a:rPr>
              <a:t>misure</a:t>
            </a:r>
            <a:r>
              <a:rPr lang="it-IT" dirty="0"/>
              <a:t> </a:t>
            </a:r>
            <a:r>
              <a:rPr lang="it-IT" dirty="0">
                <a:solidFill>
                  <a:srgbClr val="92D050"/>
                </a:solidFill>
              </a:rPr>
              <a:t>tecniche</a:t>
            </a:r>
            <a:r>
              <a:rPr lang="it-IT" dirty="0"/>
              <a:t> ed </a:t>
            </a:r>
            <a:r>
              <a:rPr lang="it-IT" dirty="0">
                <a:solidFill>
                  <a:srgbClr val="92D050"/>
                </a:solidFill>
              </a:rPr>
              <a:t>organizzative</a:t>
            </a:r>
            <a:r>
              <a:rPr lang="it-IT" dirty="0"/>
              <a:t> per proteggere la privacy dei cittadini!</a:t>
            </a:r>
          </a:p>
        </p:txBody>
      </p:sp>
      <p:sp>
        <p:nvSpPr>
          <p:cNvPr id="3" name="TextBox 2"/>
          <p:cNvSpPr txBox="1"/>
          <p:nvPr/>
        </p:nvSpPr>
        <p:spPr>
          <a:xfrm>
            <a:off x="1084786" y="3966640"/>
            <a:ext cx="9297346" cy="369332"/>
          </a:xfrm>
          <a:prstGeom prst="rect">
            <a:avLst/>
          </a:prstGeom>
          <a:noFill/>
        </p:spPr>
        <p:txBody>
          <a:bodyPr wrap="square" rtlCol="0">
            <a:spAutoFit/>
          </a:bodyPr>
          <a:lstStyle/>
          <a:p>
            <a:r>
              <a:rPr lang="it-IT" dirty="0" smtClean="0"/>
              <a:t>Essere in grado di mostrare, quindi aver tenuto documentazione comprovante che</a:t>
            </a:r>
            <a:endParaRPr lang="en-US" dirty="0"/>
          </a:p>
        </p:txBody>
      </p:sp>
      <p:sp>
        <p:nvSpPr>
          <p:cNvPr id="6" name="TextBox 5"/>
          <p:cNvSpPr txBox="1"/>
          <p:nvPr/>
        </p:nvSpPr>
        <p:spPr>
          <a:xfrm>
            <a:off x="1544823" y="4492486"/>
            <a:ext cx="9711951" cy="646331"/>
          </a:xfrm>
          <a:prstGeom prst="rect">
            <a:avLst/>
          </a:prstGeom>
          <a:noFill/>
        </p:spPr>
        <p:txBody>
          <a:bodyPr wrap="square" rtlCol="0">
            <a:spAutoFit/>
          </a:bodyPr>
          <a:lstStyle/>
          <a:p>
            <a:r>
              <a:rPr lang="it-IT" dirty="0" smtClean="0"/>
              <a:t>Ho addottato misure informatiche per la protezione della privacy come pseudonimizzazione, aggregazione, cifrature dei dati </a:t>
            </a:r>
            <a:endParaRPr lang="en-US" dirty="0"/>
          </a:p>
        </p:txBody>
      </p:sp>
      <p:sp>
        <p:nvSpPr>
          <p:cNvPr id="7" name="TextBox 6"/>
          <p:cNvSpPr txBox="1"/>
          <p:nvPr/>
        </p:nvSpPr>
        <p:spPr>
          <a:xfrm>
            <a:off x="1953749" y="5184688"/>
            <a:ext cx="8604447" cy="646331"/>
          </a:xfrm>
          <a:prstGeom prst="rect">
            <a:avLst/>
          </a:prstGeom>
          <a:noFill/>
        </p:spPr>
        <p:txBody>
          <a:bodyPr wrap="square" rtlCol="0">
            <a:spAutoFit/>
          </a:bodyPr>
          <a:lstStyle/>
          <a:p>
            <a:r>
              <a:rPr lang="it-IT" dirty="0" smtClean="0"/>
              <a:t>In un ambiente organizzato e cosciente del regolamento e di ciò che significa tratatre i dati, ad esempio avendo fornito corsi di responsabilizzazione del personale coinvolto</a:t>
            </a:r>
            <a:endParaRPr lang="en-US" dirty="0"/>
          </a:p>
        </p:txBody>
      </p:sp>
    </p:spTree>
    <p:extLst>
      <p:ext uri="{BB962C8B-B14F-4D97-AF65-F5344CB8AC3E}">
        <p14:creationId xmlns:p14="http://schemas.microsoft.com/office/powerpoint/2010/main" val="199234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4914" y="3048000"/>
            <a:ext cx="11517086" cy="523220"/>
          </a:xfrm>
          <a:prstGeom prst="rect">
            <a:avLst/>
          </a:prstGeom>
          <a:noFill/>
        </p:spPr>
        <p:txBody>
          <a:bodyPr wrap="square" rtlCol="0">
            <a:spAutoFit/>
          </a:bodyPr>
          <a:lstStyle/>
          <a:p>
            <a:r>
              <a:rPr lang="en-US" sz="2800" smtClean="0"/>
              <a:t>Prendersi cura del paziente significa anche prendersi cura dei suoi dati</a:t>
            </a:r>
            <a:endParaRPr lang="it-IT" sz="2800"/>
          </a:p>
        </p:txBody>
      </p:sp>
      <p:sp>
        <p:nvSpPr>
          <p:cNvPr id="3" name="TextBox 2"/>
          <p:cNvSpPr txBox="1"/>
          <p:nvPr/>
        </p:nvSpPr>
        <p:spPr>
          <a:xfrm>
            <a:off x="8349344" y="4038600"/>
            <a:ext cx="1349828" cy="369332"/>
          </a:xfrm>
          <a:prstGeom prst="rect">
            <a:avLst/>
          </a:prstGeom>
          <a:noFill/>
        </p:spPr>
        <p:txBody>
          <a:bodyPr wrap="square" rtlCol="0">
            <a:spAutoFit/>
          </a:bodyPr>
          <a:lstStyle/>
          <a:p>
            <a:r>
              <a:rPr lang="en-US" smtClean="0"/>
              <a:t>F. Modafferi</a:t>
            </a:r>
            <a:endParaRPr lang="it-IT"/>
          </a:p>
        </p:txBody>
      </p:sp>
    </p:spTree>
    <p:extLst>
      <p:ext uri="{BB962C8B-B14F-4D97-AF65-F5344CB8AC3E}">
        <p14:creationId xmlns:p14="http://schemas.microsoft.com/office/powerpoint/2010/main" val="2378985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525" y="1050709"/>
            <a:ext cx="10847851" cy="369332"/>
          </a:xfrm>
          <a:prstGeom prst="rect">
            <a:avLst/>
          </a:prstGeom>
          <a:noFill/>
        </p:spPr>
        <p:txBody>
          <a:bodyPr wrap="square" rtlCol="0">
            <a:spAutoFit/>
          </a:bodyPr>
          <a:lstStyle/>
          <a:p>
            <a:r>
              <a:rPr lang="it-IT" dirty="0" smtClean="0"/>
              <a:t>E le tecnologie informatiche adatte a proteggere la privacy ci portano all’ultimo argomento: i database autorizzati.</a:t>
            </a:r>
            <a:endParaRPr lang="en-US" dirty="0"/>
          </a:p>
        </p:txBody>
      </p:sp>
      <p:sp>
        <p:nvSpPr>
          <p:cNvPr id="4" name="TextBox 3"/>
          <p:cNvSpPr txBox="1"/>
          <p:nvPr/>
        </p:nvSpPr>
        <p:spPr>
          <a:xfrm>
            <a:off x="647461" y="1868556"/>
            <a:ext cx="10313978" cy="923330"/>
          </a:xfrm>
          <a:prstGeom prst="rect">
            <a:avLst/>
          </a:prstGeom>
          <a:noFill/>
        </p:spPr>
        <p:txBody>
          <a:bodyPr wrap="square" rtlCol="0">
            <a:spAutoFit/>
          </a:bodyPr>
          <a:lstStyle/>
          <a:p>
            <a:r>
              <a:rPr lang="it-IT" dirty="0" smtClean="0"/>
              <a:t>Il DSM ha un sistema elettronico per la raccolta dati, che soddisfa molte richieste del UE 279, e verrà al più presto sottoposto al vaglio sia dell’Asuits sia del CEUR, permettendo quindi a tutti di usarlo confidenti di essere già un pò più aderenti alle nuove normative. </a:t>
            </a:r>
            <a:endParaRPr lang="en-US" dirty="0"/>
          </a:p>
        </p:txBody>
      </p:sp>
      <p:sp>
        <p:nvSpPr>
          <p:cNvPr id="5" name="TextBox 4"/>
          <p:cNvSpPr txBox="1"/>
          <p:nvPr/>
        </p:nvSpPr>
        <p:spPr>
          <a:xfrm>
            <a:off x="2425147" y="3833664"/>
            <a:ext cx="6383762" cy="369332"/>
          </a:xfrm>
          <a:prstGeom prst="rect">
            <a:avLst/>
          </a:prstGeom>
          <a:noFill/>
        </p:spPr>
        <p:txBody>
          <a:bodyPr wrap="square" rtlCol="0">
            <a:spAutoFit/>
          </a:bodyPr>
          <a:lstStyle/>
          <a:p>
            <a:r>
              <a:rPr lang="it-IT" dirty="0" smtClean="0"/>
              <a:t>Più precisamente di cosa stiamo parlando ?</a:t>
            </a:r>
            <a:endParaRPr lang="en-US" dirty="0"/>
          </a:p>
        </p:txBody>
      </p:sp>
    </p:spTree>
    <p:extLst>
      <p:ext uri="{BB962C8B-B14F-4D97-AF65-F5344CB8AC3E}">
        <p14:creationId xmlns:p14="http://schemas.microsoft.com/office/powerpoint/2010/main" val="23463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659" y="1226938"/>
            <a:ext cx="11059886" cy="2862322"/>
          </a:xfrm>
          <a:prstGeom prst="rect">
            <a:avLst/>
          </a:prstGeom>
        </p:spPr>
        <p:txBody>
          <a:bodyPr wrap="square">
            <a:spAutoFit/>
          </a:bodyPr>
          <a:lstStyle/>
          <a:p>
            <a:r>
              <a:rPr lang="it-IT" b="1" u="sng" dirty="0">
                <a:effectLst>
                  <a:outerShdw blurRad="38100" dist="38100" dir="2700000" algn="tl">
                    <a:srgbClr val="000000">
                      <a:alpha val="43137"/>
                    </a:srgbClr>
                  </a:outerShdw>
                </a:effectLst>
              </a:rPr>
              <a:t>R</a:t>
            </a:r>
            <a:r>
              <a:rPr lang="it-IT" dirty="0"/>
              <a:t>esearch </a:t>
            </a:r>
            <a:r>
              <a:rPr lang="it-IT" b="1" u="sng" dirty="0">
                <a:effectLst>
                  <a:outerShdw blurRad="38100" dist="38100" dir="2700000" algn="tl">
                    <a:srgbClr val="000000">
                      <a:alpha val="43137"/>
                    </a:srgbClr>
                  </a:outerShdw>
                </a:effectLst>
              </a:rPr>
              <a:t>E</a:t>
            </a:r>
            <a:r>
              <a:rPr lang="it-IT" dirty="0"/>
              <a:t>lettronic </a:t>
            </a:r>
            <a:r>
              <a:rPr lang="it-IT" b="1" u="sng" dirty="0">
                <a:effectLst>
                  <a:outerShdw blurRad="38100" dist="38100" dir="2700000" algn="tl">
                    <a:srgbClr val="000000">
                      <a:alpha val="43137"/>
                    </a:srgbClr>
                  </a:outerShdw>
                </a:effectLst>
              </a:rPr>
              <a:t>D</a:t>
            </a:r>
            <a:r>
              <a:rPr lang="it-IT" dirty="0"/>
              <a:t>ata </a:t>
            </a:r>
            <a:r>
              <a:rPr lang="it-IT" b="1" u="sng" dirty="0">
                <a:effectLst>
                  <a:outerShdw blurRad="38100" dist="38100" dir="2700000" algn="tl">
                    <a:srgbClr val="000000">
                      <a:alpha val="43137"/>
                    </a:srgbClr>
                  </a:outerShdw>
                </a:effectLst>
              </a:rPr>
              <a:t>CAP</a:t>
            </a:r>
            <a:r>
              <a:rPr lang="it-IT" dirty="0"/>
              <a:t>ture - cioe' un sistema elettronico per la raccolta dati a fini di ricerca. Le soluzioni home made che </a:t>
            </a:r>
            <a:r>
              <a:rPr lang="it-IT" dirty="0" smtClean="0"/>
              <a:t>girano nei </a:t>
            </a:r>
            <a:r>
              <a:rPr lang="it-IT" dirty="0"/>
              <a:t>reparti vanno dai fogli di calcolo Excel a soluzioni piu' evolute come Microsoft Access piuttosto che Filemaker per </a:t>
            </a:r>
            <a:r>
              <a:rPr lang="it-IT" dirty="0" smtClean="0"/>
              <a:t>Apple</a:t>
            </a:r>
            <a:r>
              <a:rPr lang="it-IT" dirty="0"/>
              <a:t>. RedCap è</a:t>
            </a:r>
            <a:r>
              <a:rPr lang="it-IT" dirty="0" smtClean="0"/>
              <a:t> </a:t>
            </a:r>
            <a:r>
              <a:rPr lang="it-IT" dirty="0"/>
              <a:t>superiore a tutti questi strumenti, non solo come </a:t>
            </a:r>
            <a:r>
              <a:rPr lang="it-IT" dirty="0" smtClean="0"/>
              <a:t>praticità, facilità </a:t>
            </a:r>
            <a:r>
              <a:rPr lang="it-IT" dirty="0"/>
              <a:t>d'uso per l'operatore, pulizia del dato da analizzare, ma anche e sopratutto sul fronte privacy. E' infatti uno strumento notevolmente piu' sicuro di </a:t>
            </a:r>
            <a:r>
              <a:rPr lang="it-IT" dirty="0" smtClean="0"/>
              <a:t>un file </a:t>
            </a:r>
            <a:r>
              <a:rPr lang="it-IT" dirty="0"/>
              <a:t>excel </a:t>
            </a:r>
            <a:r>
              <a:rPr lang="it-IT" dirty="0" smtClean="0"/>
              <a:t>la cui sorte che </a:t>
            </a:r>
            <a:r>
              <a:rPr lang="it-IT" dirty="0"/>
              <a:t>spesso </a:t>
            </a:r>
            <a:r>
              <a:rPr lang="it-IT" dirty="0" smtClean="0"/>
              <a:t>è quella di essere copiati in chiaro su </a:t>
            </a:r>
            <a:r>
              <a:rPr lang="it-IT" dirty="0"/>
              <a:t>cartelle condivise da tutto un reparto o peggio ancora su account dropbox o chiavette usb non cifrate.</a:t>
            </a:r>
          </a:p>
          <a:p>
            <a:endParaRPr lang="it-IT" dirty="0"/>
          </a:p>
          <a:p>
            <a:r>
              <a:rPr lang="it-IT" dirty="0" smtClean="0"/>
              <a:t>All'interno dell'Units, nonostante la sua abbastanza recente adozione, </a:t>
            </a:r>
            <a:r>
              <a:rPr lang="it-IT" dirty="0"/>
              <a:t>è</a:t>
            </a:r>
            <a:r>
              <a:rPr lang="it-IT" dirty="0" smtClean="0"/>
              <a:t> già stato </a:t>
            </a:r>
            <a:r>
              <a:rPr lang="it-IT" dirty="0"/>
              <a:t>usato per molte tesi triennali sanitarie, </a:t>
            </a:r>
            <a:r>
              <a:rPr lang="it-IT" dirty="0" smtClean="0"/>
              <a:t>magistrali e anche specialistiche</a:t>
            </a:r>
            <a:r>
              <a:rPr lang="it-IT" dirty="0"/>
              <a:t>. </a:t>
            </a:r>
            <a:r>
              <a:rPr lang="it-IT" dirty="0" smtClean="0"/>
              <a:t>Inoltre viene usato massivamente dal reparto </a:t>
            </a:r>
            <a:r>
              <a:rPr lang="it-IT" dirty="0"/>
              <a:t>di urologia con diversi "progetti" che possono essere paragonati e veri e propri registri di patologia</a:t>
            </a:r>
            <a:r>
              <a:rPr lang="it-IT" dirty="0" smtClean="0"/>
              <a:t>.</a:t>
            </a:r>
            <a:endParaRPr lang="it-IT" dirty="0"/>
          </a:p>
        </p:txBody>
      </p:sp>
      <p:sp>
        <p:nvSpPr>
          <p:cNvPr id="3" name="TextBox 2"/>
          <p:cNvSpPr txBox="1"/>
          <p:nvPr/>
        </p:nvSpPr>
        <p:spPr>
          <a:xfrm>
            <a:off x="1130221" y="590668"/>
            <a:ext cx="6707493" cy="369332"/>
          </a:xfrm>
          <a:prstGeom prst="rect">
            <a:avLst/>
          </a:prstGeom>
          <a:noFill/>
        </p:spPr>
        <p:txBody>
          <a:bodyPr wrap="square" rtlCol="0">
            <a:spAutoFit/>
          </a:bodyPr>
          <a:lstStyle/>
          <a:p>
            <a:r>
              <a:rPr lang="it-IT" dirty="0" smtClean="0"/>
              <a:t>Il sistema in questione si chiama RedCap acronimo di </a:t>
            </a:r>
            <a:endParaRPr lang="en-US" dirty="0"/>
          </a:p>
        </p:txBody>
      </p:sp>
      <p:sp>
        <p:nvSpPr>
          <p:cNvPr id="4" name="TextBox 3"/>
          <p:cNvSpPr txBox="1"/>
          <p:nvPr/>
        </p:nvSpPr>
        <p:spPr>
          <a:xfrm>
            <a:off x="3466389" y="4657193"/>
            <a:ext cx="3371733" cy="369332"/>
          </a:xfrm>
          <a:prstGeom prst="rect">
            <a:avLst/>
          </a:prstGeom>
          <a:noFill/>
        </p:spPr>
        <p:txBody>
          <a:bodyPr wrap="square" rtlCol="0">
            <a:spAutoFit/>
          </a:bodyPr>
          <a:lstStyle/>
          <a:p>
            <a:r>
              <a:rPr lang="en-US" dirty="0" smtClean="0">
                <a:hlinkClick r:id="rId2"/>
              </a:rPr>
              <a:t>https://www.project-redcap.org/</a:t>
            </a:r>
            <a:endParaRPr lang="en-US" dirty="0"/>
          </a:p>
        </p:txBody>
      </p:sp>
      <p:sp>
        <p:nvSpPr>
          <p:cNvPr id="5" name="TextBox 4"/>
          <p:cNvSpPr txBox="1"/>
          <p:nvPr/>
        </p:nvSpPr>
        <p:spPr>
          <a:xfrm>
            <a:off x="7928586" y="5202425"/>
            <a:ext cx="1130222" cy="369332"/>
          </a:xfrm>
          <a:prstGeom prst="rect">
            <a:avLst/>
          </a:prstGeom>
          <a:noFill/>
        </p:spPr>
        <p:txBody>
          <a:bodyPr wrap="square" rtlCol="0">
            <a:spAutoFit/>
          </a:bodyPr>
          <a:lstStyle/>
          <a:p>
            <a:r>
              <a:rPr lang="en-US" dirty="0" smtClean="0">
                <a:hlinkClick r:id="rId3"/>
              </a:rPr>
              <a:t>Partners</a:t>
            </a:r>
            <a:endParaRPr lang="en-US" dirty="0"/>
          </a:p>
        </p:txBody>
      </p:sp>
      <p:sp>
        <p:nvSpPr>
          <p:cNvPr id="6" name="TextBox 5"/>
          <p:cNvSpPr txBox="1"/>
          <p:nvPr/>
        </p:nvSpPr>
        <p:spPr>
          <a:xfrm>
            <a:off x="2516020" y="5514798"/>
            <a:ext cx="4322102" cy="369332"/>
          </a:xfrm>
          <a:prstGeom prst="rect">
            <a:avLst/>
          </a:prstGeom>
          <a:noFill/>
        </p:spPr>
        <p:txBody>
          <a:bodyPr wrap="square" rtlCol="0">
            <a:spAutoFit/>
          </a:bodyPr>
          <a:lstStyle/>
          <a:p>
            <a:r>
              <a:rPr lang="it-IT" dirty="0" smtClean="0">
                <a:hlinkClick r:id="rId4"/>
              </a:rPr>
              <a:t>https://redcapdsm.units.it/</a:t>
            </a:r>
            <a:endParaRPr lang="en-US" dirty="0"/>
          </a:p>
        </p:txBody>
      </p:sp>
    </p:spTree>
    <p:extLst>
      <p:ext uri="{BB962C8B-B14F-4D97-AF65-F5344CB8AC3E}">
        <p14:creationId xmlns:p14="http://schemas.microsoft.com/office/powerpoint/2010/main" val="298181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7531654" y="272615"/>
            <a:ext cx="107911" cy="5543195"/>
          </a:xfrm>
          <a:prstGeom prst="rect">
            <a:avLst/>
          </a:prstGeom>
          <a:solidFill>
            <a:schemeClr val="bg2">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Rectangle 23"/>
          <p:cNvSpPr/>
          <p:nvPr/>
        </p:nvSpPr>
        <p:spPr>
          <a:xfrm>
            <a:off x="4384474" y="272616"/>
            <a:ext cx="107911" cy="5543195"/>
          </a:xfrm>
          <a:prstGeom prst="rect">
            <a:avLst/>
          </a:prstGeom>
          <a:solidFill>
            <a:schemeClr val="bg2">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 name="Right Arrow 2"/>
          <p:cNvSpPr/>
          <p:nvPr/>
        </p:nvSpPr>
        <p:spPr>
          <a:xfrm>
            <a:off x="1079778" y="3906551"/>
            <a:ext cx="9939130" cy="533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glow rad="63500">
                    <a:schemeClr val="accent3">
                      <a:satMod val="175000"/>
                      <a:alpha val="40000"/>
                    </a:schemeClr>
                  </a:glow>
                  <a:outerShdw blurRad="38100" dist="19050" dir="2700000" algn="tl" rotWithShape="0">
                    <a:schemeClr val="dk1">
                      <a:alpha val="40000"/>
                    </a:schemeClr>
                  </a:outerShdw>
                </a:effectLst>
              </a:rPr>
              <a:t>Time</a:t>
            </a:r>
            <a:endParaRPr lang="en-US" dirty="0">
              <a:ln w="0"/>
              <a:solidFill>
                <a:schemeClr val="tx1"/>
              </a:solidFill>
              <a:effectLst>
                <a:glow rad="63500">
                  <a:schemeClr val="accent3">
                    <a:satMod val="175000"/>
                    <a:alpha val="40000"/>
                  </a:schemeClr>
                </a:glow>
                <a:outerShdw blurRad="38100" dist="19050" dir="2700000" algn="tl" rotWithShape="0">
                  <a:schemeClr val="dk1">
                    <a:alpha val="40000"/>
                  </a:schemeClr>
                </a:outerShdw>
              </a:effectLst>
            </a:endParaRPr>
          </a:p>
        </p:txBody>
      </p:sp>
      <p:sp>
        <p:nvSpPr>
          <p:cNvPr id="7" name="Right Arrow 6"/>
          <p:cNvSpPr/>
          <p:nvPr/>
        </p:nvSpPr>
        <p:spPr>
          <a:xfrm rot="20332667">
            <a:off x="2490050" y="1589192"/>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1097562">
            <a:off x="5282654" y="979868"/>
            <a:ext cx="1533376" cy="109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808426">
            <a:off x="2505972" y="2308050"/>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079778" y="1954117"/>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318262">
            <a:off x="5276589" y="1453887"/>
            <a:ext cx="1592666" cy="117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683452" y="1103306"/>
            <a:ext cx="1507614" cy="603984"/>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ESPOSTI</a:t>
            </a:r>
            <a:endParaRPr lang="en-US" dirty="0"/>
          </a:p>
        </p:txBody>
      </p:sp>
      <p:sp>
        <p:nvSpPr>
          <p:cNvPr id="15" name="Oval 14"/>
          <p:cNvSpPr/>
          <p:nvPr/>
        </p:nvSpPr>
        <p:spPr>
          <a:xfrm>
            <a:off x="6972824" y="1290616"/>
            <a:ext cx="1286114" cy="5387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SANI</a:t>
            </a:r>
            <a:endParaRPr lang="en-US" dirty="0"/>
          </a:p>
        </p:txBody>
      </p:sp>
      <p:sp>
        <p:nvSpPr>
          <p:cNvPr id="16" name="Oval 15"/>
          <p:cNvSpPr/>
          <p:nvPr/>
        </p:nvSpPr>
        <p:spPr>
          <a:xfrm>
            <a:off x="3710181" y="2202936"/>
            <a:ext cx="1564409" cy="603984"/>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ESPOSTI</a:t>
            </a:r>
            <a:endParaRPr lang="en-US" dirty="0"/>
          </a:p>
        </p:txBody>
      </p:sp>
      <p:sp>
        <p:nvSpPr>
          <p:cNvPr id="17" name="Oval 16"/>
          <p:cNvSpPr/>
          <p:nvPr/>
        </p:nvSpPr>
        <p:spPr>
          <a:xfrm>
            <a:off x="6972824" y="551654"/>
            <a:ext cx="1286114" cy="57454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MALATI</a:t>
            </a:r>
            <a:endParaRPr lang="en-US" dirty="0"/>
          </a:p>
        </p:txBody>
      </p:sp>
      <p:sp>
        <p:nvSpPr>
          <p:cNvPr id="18" name="Oval 17"/>
          <p:cNvSpPr/>
          <p:nvPr/>
        </p:nvSpPr>
        <p:spPr>
          <a:xfrm>
            <a:off x="6972824" y="1954117"/>
            <a:ext cx="1286114" cy="53872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MALATI</a:t>
            </a:r>
            <a:endParaRPr lang="en-US" dirty="0"/>
          </a:p>
        </p:txBody>
      </p:sp>
      <p:sp>
        <p:nvSpPr>
          <p:cNvPr id="19" name="Oval 18"/>
          <p:cNvSpPr/>
          <p:nvPr/>
        </p:nvSpPr>
        <p:spPr>
          <a:xfrm>
            <a:off x="7039206" y="2680725"/>
            <a:ext cx="1286114" cy="541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SANI</a:t>
            </a:r>
            <a:endParaRPr lang="en-US" dirty="0"/>
          </a:p>
        </p:txBody>
      </p:sp>
      <p:sp>
        <p:nvSpPr>
          <p:cNvPr id="20" name="Right Arrow 19"/>
          <p:cNvSpPr/>
          <p:nvPr/>
        </p:nvSpPr>
        <p:spPr>
          <a:xfrm rot="21310600">
            <a:off x="5372711" y="2213857"/>
            <a:ext cx="1533376" cy="109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415723">
            <a:off x="5360565" y="2728551"/>
            <a:ext cx="1592666" cy="117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60508" y="5954533"/>
            <a:ext cx="1753501" cy="533873"/>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ESPOSIZIONE</a:t>
            </a:r>
            <a:endParaRPr lang="en-US" dirty="0"/>
          </a:p>
        </p:txBody>
      </p:sp>
      <p:sp>
        <p:nvSpPr>
          <p:cNvPr id="27" name="Rectangle 26"/>
          <p:cNvSpPr/>
          <p:nvPr/>
        </p:nvSpPr>
        <p:spPr>
          <a:xfrm>
            <a:off x="6703281" y="5944548"/>
            <a:ext cx="1753501" cy="533873"/>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MALATTIA</a:t>
            </a:r>
            <a:endParaRPr lang="en-US" dirty="0"/>
          </a:p>
        </p:txBody>
      </p:sp>
      <p:sp>
        <p:nvSpPr>
          <p:cNvPr id="28" name="Right Arrow 27"/>
          <p:cNvSpPr/>
          <p:nvPr/>
        </p:nvSpPr>
        <p:spPr>
          <a:xfrm rot="10800000">
            <a:off x="3340514" y="4494623"/>
            <a:ext cx="4299051" cy="326154"/>
          </a:xfrm>
          <a:prstGeom prst="rightArrow">
            <a:avLst/>
          </a:prstGeom>
          <a:solidFill>
            <a:schemeClr val="accent4">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0" name="Right Arrow 29"/>
          <p:cNvSpPr/>
          <p:nvPr/>
        </p:nvSpPr>
        <p:spPr>
          <a:xfrm>
            <a:off x="4384474" y="5101019"/>
            <a:ext cx="4259294" cy="320654"/>
          </a:xfrm>
          <a:prstGeom prst="rightArrow">
            <a:avLst/>
          </a:prstGeom>
          <a:solidFill>
            <a:schemeClr val="accent6">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1" name="Rounded Rectangle 30"/>
          <p:cNvSpPr/>
          <p:nvPr/>
        </p:nvSpPr>
        <p:spPr>
          <a:xfrm>
            <a:off x="7979702" y="4440425"/>
            <a:ext cx="2180930" cy="40419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Caso</a:t>
            </a:r>
            <a:r>
              <a:rPr lang="en-US" dirty="0" smtClean="0"/>
              <a:t> </a:t>
            </a:r>
            <a:r>
              <a:rPr lang="en-US" dirty="0" err="1" smtClean="0"/>
              <a:t>controllo</a:t>
            </a:r>
            <a:endParaRPr lang="en-US" dirty="0"/>
          </a:p>
        </p:txBody>
      </p:sp>
      <p:sp>
        <p:nvSpPr>
          <p:cNvPr id="32" name="Rounded Rectangle 31"/>
          <p:cNvSpPr/>
          <p:nvPr/>
        </p:nvSpPr>
        <p:spPr>
          <a:xfrm>
            <a:off x="1853033" y="5082214"/>
            <a:ext cx="2180930" cy="40419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Coorte</a:t>
            </a:r>
            <a:endParaRPr lang="en-US" dirty="0"/>
          </a:p>
        </p:txBody>
      </p:sp>
    </p:spTree>
    <p:extLst>
      <p:ext uri="{BB962C8B-B14F-4D97-AF65-F5344CB8AC3E}">
        <p14:creationId xmlns:p14="http://schemas.microsoft.com/office/powerpoint/2010/main" val="2563272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7531654" y="272615"/>
            <a:ext cx="107911" cy="5543195"/>
          </a:xfrm>
          <a:prstGeom prst="rect">
            <a:avLst/>
          </a:prstGeom>
          <a:solidFill>
            <a:schemeClr val="bg2">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Rectangle 23"/>
          <p:cNvSpPr/>
          <p:nvPr/>
        </p:nvSpPr>
        <p:spPr>
          <a:xfrm>
            <a:off x="4384474" y="272616"/>
            <a:ext cx="107911" cy="5543195"/>
          </a:xfrm>
          <a:prstGeom prst="rect">
            <a:avLst/>
          </a:prstGeom>
          <a:solidFill>
            <a:schemeClr val="bg2">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 name="Right Arrow 2"/>
          <p:cNvSpPr/>
          <p:nvPr/>
        </p:nvSpPr>
        <p:spPr>
          <a:xfrm>
            <a:off x="1079778" y="3906551"/>
            <a:ext cx="9939130" cy="533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glow rad="63500">
                    <a:schemeClr val="accent3">
                      <a:satMod val="175000"/>
                      <a:alpha val="40000"/>
                    </a:schemeClr>
                  </a:glow>
                  <a:outerShdw blurRad="38100" dist="19050" dir="2700000" algn="tl" rotWithShape="0">
                    <a:schemeClr val="dk1">
                      <a:alpha val="40000"/>
                    </a:schemeClr>
                  </a:outerShdw>
                </a:effectLst>
              </a:rPr>
              <a:t>Time</a:t>
            </a:r>
            <a:endParaRPr lang="en-US" dirty="0">
              <a:ln w="0"/>
              <a:solidFill>
                <a:schemeClr val="tx1"/>
              </a:solidFill>
              <a:effectLst>
                <a:glow rad="63500">
                  <a:schemeClr val="accent3">
                    <a:satMod val="175000"/>
                    <a:alpha val="40000"/>
                  </a:schemeClr>
                </a:glow>
                <a:outerShdw blurRad="38100" dist="19050" dir="2700000" algn="tl" rotWithShape="0">
                  <a:schemeClr val="dk1">
                    <a:alpha val="40000"/>
                  </a:schemeClr>
                </a:outerShdw>
              </a:effectLst>
            </a:endParaRPr>
          </a:p>
        </p:txBody>
      </p:sp>
      <p:sp>
        <p:nvSpPr>
          <p:cNvPr id="7" name="Right Arrow 6"/>
          <p:cNvSpPr/>
          <p:nvPr/>
        </p:nvSpPr>
        <p:spPr>
          <a:xfrm rot="20332667">
            <a:off x="2490050" y="1589192"/>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1097562">
            <a:off x="5282654" y="979868"/>
            <a:ext cx="1533376" cy="109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808426">
            <a:off x="2505972" y="2308050"/>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079778" y="1954117"/>
            <a:ext cx="1180036" cy="1174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318262">
            <a:off x="5276589" y="1453887"/>
            <a:ext cx="1592666" cy="117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683452" y="1103306"/>
            <a:ext cx="1507614" cy="603984"/>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ESPOSTI</a:t>
            </a:r>
            <a:endParaRPr lang="en-US" dirty="0"/>
          </a:p>
        </p:txBody>
      </p:sp>
      <p:sp>
        <p:nvSpPr>
          <p:cNvPr id="15" name="Oval 14"/>
          <p:cNvSpPr/>
          <p:nvPr/>
        </p:nvSpPr>
        <p:spPr>
          <a:xfrm>
            <a:off x="6972824" y="1290616"/>
            <a:ext cx="1286114" cy="5387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SANI</a:t>
            </a:r>
            <a:endParaRPr lang="en-US" dirty="0"/>
          </a:p>
        </p:txBody>
      </p:sp>
      <p:sp>
        <p:nvSpPr>
          <p:cNvPr id="16" name="Oval 15"/>
          <p:cNvSpPr/>
          <p:nvPr/>
        </p:nvSpPr>
        <p:spPr>
          <a:xfrm>
            <a:off x="3710181" y="2202936"/>
            <a:ext cx="1564409" cy="603984"/>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ESPOSTI</a:t>
            </a:r>
            <a:endParaRPr lang="en-US" dirty="0"/>
          </a:p>
        </p:txBody>
      </p:sp>
      <p:sp>
        <p:nvSpPr>
          <p:cNvPr id="17" name="Oval 16"/>
          <p:cNvSpPr/>
          <p:nvPr/>
        </p:nvSpPr>
        <p:spPr>
          <a:xfrm>
            <a:off x="6972824" y="551654"/>
            <a:ext cx="1286114" cy="57454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MALATI</a:t>
            </a:r>
            <a:endParaRPr lang="en-US" dirty="0"/>
          </a:p>
        </p:txBody>
      </p:sp>
      <p:sp>
        <p:nvSpPr>
          <p:cNvPr id="18" name="Oval 17"/>
          <p:cNvSpPr/>
          <p:nvPr/>
        </p:nvSpPr>
        <p:spPr>
          <a:xfrm>
            <a:off x="6972824" y="1954117"/>
            <a:ext cx="1286114" cy="53872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MALATI</a:t>
            </a:r>
            <a:endParaRPr lang="en-US" dirty="0"/>
          </a:p>
        </p:txBody>
      </p:sp>
      <p:sp>
        <p:nvSpPr>
          <p:cNvPr id="19" name="Oval 18"/>
          <p:cNvSpPr/>
          <p:nvPr/>
        </p:nvSpPr>
        <p:spPr>
          <a:xfrm>
            <a:off x="7039206" y="2680725"/>
            <a:ext cx="1286114" cy="541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SANI</a:t>
            </a:r>
            <a:endParaRPr lang="en-US" dirty="0"/>
          </a:p>
        </p:txBody>
      </p:sp>
      <p:sp>
        <p:nvSpPr>
          <p:cNvPr id="20" name="Right Arrow 19"/>
          <p:cNvSpPr/>
          <p:nvPr/>
        </p:nvSpPr>
        <p:spPr>
          <a:xfrm rot="21310600">
            <a:off x="5372711" y="2213857"/>
            <a:ext cx="1533376" cy="1095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415723">
            <a:off x="5360565" y="2728551"/>
            <a:ext cx="1592666" cy="117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60508" y="5954533"/>
            <a:ext cx="1753501" cy="533873"/>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ESPOSIZIONE</a:t>
            </a:r>
            <a:endParaRPr lang="en-US" dirty="0"/>
          </a:p>
        </p:txBody>
      </p:sp>
      <p:sp>
        <p:nvSpPr>
          <p:cNvPr id="27" name="Rectangle 26"/>
          <p:cNvSpPr/>
          <p:nvPr/>
        </p:nvSpPr>
        <p:spPr>
          <a:xfrm>
            <a:off x="6703281" y="5944548"/>
            <a:ext cx="1753501" cy="533873"/>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MALATTIA</a:t>
            </a:r>
            <a:endParaRPr lang="en-US" dirty="0"/>
          </a:p>
        </p:txBody>
      </p:sp>
      <p:sp>
        <p:nvSpPr>
          <p:cNvPr id="28" name="Right Arrow 27"/>
          <p:cNvSpPr/>
          <p:nvPr/>
        </p:nvSpPr>
        <p:spPr>
          <a:xfrm rot="10800000">
            <a:off x="3340514" y="4494623"/>
            <a:ext cx="4299051" cy="326154"/>
          </a:xfrm>
          <a:prstGeom prst="rightArrow">
            <a:avLst/>
          </a:prstGeom>
          <a:solidFill>
            <a:schemeClr val="accent4">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1" name="Rounded Rectangle 30"/>
          <p:cNvSpPr/>
          <p:nvPr/>
        </p:nvSpPr>
        <p:spPr>
          <a:xfrm>
            <a:off x="7979702" y="4440425"/>
            <a:ext cx="2180930" cy="40419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Caso</a:t>
            </a:r>
            <a:r>
              <a:rPr lang="en-US" dirty="0" smtClean="0"/>
              <a:t> </a:t>
            </a:r>
            <a:r>
              <a:rPr lang="en-US" dirty="0" err="1" smtClean="0"/>
              <a:t>controllo</a:t>
            </a:r>
            <a:endParaRPr lang="en-US" dirty="0"/>
          </a:p>
        </p:txBody>
      </p:sp>
      <p:grpSp>
        <p:nvGrpSpPr>
          <p:cNvPr id="4" name="Group 3"/>
          <p:cNvGrpSpPr/>
          <p:nvPr/>
        </p:nvGrpSpPr>
        <p:grpSpPr>
          <a:xfrm>
            <a:off x="1853033" y="5082214"/>
            <a:ext cx="6790735" cy="404191"/>
            <a:chOff x="1853033" y="5082214"/>
            <a:chExt cx="6790735" cy="404191"/>
          </a:xfrm>
        </p:grpSpPr>
        <p:sp>
          <p:nvSpPr>
            <p:cNvPr id="30" name="Right Arrow 29"/>
            <p:cNvSpPr/>
            <p:nvPr/>
          </p:nvSpPr>
          <p:spPr>
            <a:xfrm>
              <a:off x="4384474" y="5101019"/>
              <a:ext cx="4259294" cy="320654"/>
            </a:xfrm>
            <a:prstGeom prst="rightArrow">
              <a:avLst/>
            </a:prstGeom>
            <a:solidFill>
              <a:schemeClr val="accent6">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Rounded Rectangle 31"/>
            <p:cNvSpPr/>
            <p:nvPr/>
          </p:nvSpPr>
          <p:spPr>
            <a:xfrm>
              <a:off x="1853033" y="5082214"/>
              <a:ext cx="2180930" cy="40419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Coorte</a:t>
              </a:r>
              <a:endParaRPr lang="en-US" dirty="0"/>
            </a:p>
          </p:txBody>
        </p:sp>
      </p:grpSp>
      <p:sp>
        <p:nvSpPr>
          <p:cNvPr id="5" name="Rectangle 4"/>
          <p:cNvSpPr/>
          <p:nvPr/>
        </p:nvSpPr>
        <p:spPr>
          <a:xfrm>
            <a:off x="6003637" y="2967335"/>
            <a:ext cx="184731" cy="461665"/>
          </a:xfrm>
          <a:prstGeom prst="rect">
            <a:avLst/>
          </a:prstGeom>
          <a:noFill/>
        </p:spPr>
        <p:txBody>
          <a:bodyPr wrap="none" lIns="91440" tIns="45720" rIns="91440" bIns="45720">
            <a:spAutoFit/>
          </a:bodyPr>
          <a:lstStyle/>
          <a:p>
            <a:pPr algn="ctr"/>
            <a:endPar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6" name="Rectangle 5"/>
          <p:cNvSpPr/>
          <p:nvPr/>
        </p:nvSpPr>
        <p:spPr>
          <a:xfrm>
            <a:off x="4926289" y="220312"/>
            <a:ext cx="2028184" cy="369332"/>
          </a:xfrm>
          <a:prstGeom prst="rect">
            <a:avLst/>
          </a:prstGeom>
        </p:spPr>
        <p:txBody>
          <a:bodyPr wrap="none">
            <a:spAutoFit/>
          </a:bodyPr>
          <a:lstStyle/>
          <a:p>
            <a:pPr algn="ctr"/>
            <a:r>
              <a:rPr lang="en-US"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retrospetticamente</a:t>
            </a:r>
            <a:endPar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29" name="Rectangle 28"/>
          <p:cNvSpPr/>
          <p:nvPr/>
        </p:nvSpPr>
        <p:spPr>
          <a:xfrm>
            <a:off x="5015027" y="2590740"/>
            <a:ext cx="1878463" cy="369332"/>
          </a:xfrm>
          <a:prstGeom prst="rect">
            <a:avLst/>
          </a:prstGeom>
        </p:spPr>
        <p:txBody>
          <a:bodyPr wrap="none">
            <a:spAutoFit/>
          </a:bodyPr>
          <a:lstStyle/>
          <a:p>
            <a:pPr algn="ctr"/>
            <a:r>
              <a:rPr lang="en-US" b="1" dirty="0" err="1" smtClean="0">
                <a:ln w="12700" cmpd="sng">
                  <a:solidFill>
                    <a:schemeClr val="accent4"/>
                  </a:solidFill>
                  <a:prstDash val="solid"/>
                </a:ln>
                <a:solidFill>
                  <a:schemeClr val="accent6">
                    <a:lumMod val="20000"/>
                    <a:lumOff val="80000"/>
                  </a:schemeClr>
                </a:solidFill>
              </a:rPr>
              <a:t>prospetticamente</a:t>
            </a:r>
            <a:endParaRPr lang="en-US" b="1" dirty="0">
              <a:ln w="12700" cmpd="sng">
                <a:solidFill>
                  <a:schemeClr val="accent4"/>
                </a:solidFill>
                <a:prstDash val="solid"/>
              </a:ln>
              <a:solidFill>
                <a:schemeClr val="accent6">
                  <a:lumMod val="20000"/>
                  <a:lumOff val="80000"/>
                </a:schemeClr>
              </a:solidFill>
            </a:endParaRPr>
          </a:p>
        </p:txBody>
      </p:sp>
    </p:spTree>
    <p:extLst>
      <p:ext uri="{BB962C8B-B14F-4D97-AF65-F5344CB8AC3E}">
        <p14:creationId xmlns:p14="http://schemas.microsoft.com/office/powerpoint/2010/main" val="425400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14" presetClass="exit" presetSubtype="10" fill="hold" grpId="0" nodeType="withEffect">
                                  <p:stCondLst>
                                    <p:cond delay="0"/>
                                  </p:stCondLst>
                                  <p:childTnLst>
                                    <p:animEffect transition="out" filter="randombar(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14" presetClass="exit" presetSubtype="10" fill="hold" grpId="0" nodeType="withEffect">
                                  <p:stCondLst>
                                    <p:cond delay="0"/>
                                  </p:stCondLst>
                                  <p:childTnLst>
                                    <p:animEffect transition="out" filter="randombar(horizontal)">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par>
                                <p:cTn id="20" presetID="14" presetClass="exit" presetSubtype="10" fill="hold" grpId="0" nodeType="withEffect">
                                  <p:stCondLst>
                                    <p:cond delay="0"/>
                                  </p:stCondLst>
                                  <p:childTnLst>
                                    <p:animEffect transition="out" filter="randombar(horizontal)">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par>
                                <p:cTn id="23" presetID="14" presetClass="exit" presetSubtype="10" fill="hold" grpId="0" nodeType="withEffect">
                                  <p:stCondLst>
                                    <p:cond delay="0"/>
                                  </p:stCondLst>
                                  <p:childTnLst>
                                    <p:animEffect transition="out" filter="randombar(horizontal)">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4" presetClass="exit" presetSubtype="10" fill="hold" grpId="0" nodeType="withEffect">
                                  <p:stCondLst>
                                    <p:cond delay="0"/>
                                  </p:stCondLst>
                                  <p:childTnLst>
                                    <p:animEffect transition="out" filter="randombar(horizontal)">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par>
                                <p:cTn id="29" presetID="14" presetClass="exit" presetSubtype="10" fill="hold" grpId="0" nodeType="withEffect">
                                  <p:stCondLst>
                                    <p:cond delay="0"/>
                                  </p:stCondLst>
                                  <p:childTnLst>
                                    <p:animEffect transition="out" filter="randombar(horizontal)">
                                      <p:cBhvr>
                                        <p:cTn id="30" dur="500"/>
                                        <p:tgtEl>
                                          <p:spTgt spid="23"/>
                                        </p:tgtEl>
                                      </p:cBhvr>
                                    </p:animEffect>
                                    <p:set>
                                      <p:cBhvr>
                                        <p:cTn id="31" dur="1" fill="hold">
                                          <p:stCondLst>
                                            <p:cond delay="499"/>
                                          </p:stCondLst>
                                        </p:cTn>
                                        <p:tgtEl>
                                          <p:spTgt spid="23"/>
                                        </p:tgtEl>
                                        <p:attrNameLst>
                                          <p:attrName>style.visibility</p:attrName>
                                        </p:attrNameLst>
                                      </p:cBhvr>
                                      <p:to>
                                        <p:strVal val="hidden"/>
                                      </p:to>
                                    </p:set>
                                  </p:childTnLst>
                                </p:cTn>
                              </p:par>
                              <p:par>
                                <p:cTn id="32" presetID="14" presetClass="exit" presetSubtype="10" fill="hold" grpId="0" nodeType="withEffect">
                                  <p:stCondLst>
                                    <p:cond delay="0"/>
                                  </p:stCondLst>
                                  <p:childTnLst>
                                    <p:animEffect transition="out" filter="randombar(horizontal)">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par>
                                <p:cTn id="35" presetID="14" presetClass="exit" presetSubtype="10" fill="hold" grpId="0" nodeType="withEffect">
                                  <p:stCondLst>
                                    <p:cond delay="0"/>
                                  </p:stCondLst>
                                  <p:childTnLst>
                                    <p:animEffect transition="out" filter="randombar(horizontal)">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par>
                                <p:cTn id="38" presetID="14" presetClass="exit" presetSubtype="10" fill="hold" grpId="0" nodeType="withEffect">
                                  <p:stCondLst>
                                    <p:cond delay="0"/>
                                  </p:stCondLst>
                                  <p:childTnLst>
                                    <p:animEffect transition="out" filter="randombar(horizontal)">
                                      <p:cBhvr>
                                        <p:cTn id="39" dur="500"/>
                                        <p:tgtEl>
                                          <p:spTgt spid="17"/>
                                        </p:tgtEl>
                                      </p:cBhvr>
                                    </p:animEffect>
                                    <p:set>
                                      <p:cBhvr>
                                        <p:cTn id="40" dur="1" fill="hold">
                                          <p:stCondLst>
                                            <p:cond delay="499"/>
                                          </p:stCondLst>
                                        </p:cTn>
                                        <p:tgtEl>
                                          <p:spTgt spid="17"/>
                                        </p:tgtEl>
                                        <p:attrNameLst>
                                          <p:attrName>style.visibility</p:attrName>
                                        </p:attrNameLst>
                                      </p:cBhvr>
                                      <p:to>
                                        <p:strVal val="hidden"/>
                                      </p:to>
                                    </p:set>
                                  </p:childTnLst>
                                </p:cTn>
                              </p:par>
                              <p:par>
                                <p:cTn id="41" presetID="14" presetClass="exit" presetSubtype="10" fill="hold" grpId="0" nodeType="withEffect">
                                  <p:stCondLst>
                                    <p:cond delay="0"/>
                                  </p:stCondLst>
                                  <p:childTnLst>
                                    <p:animEffect transition="out" filter="randombar(horizontal)">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par>
                                <p:cTn id="44" presetID="42" presetClass="path" presetSubtype="0" accel="50000" decel="50000" fill="hold" grpId="0" nodeType="withEffect">
                                  <p:stCondLst>
                                    <p:cond delay="0"/>
                                  </p:stCondLst>
                                  <p:childTnLst>
                                    <p:animMotion origin="layout" path="M -4.16667E-7 3.33333E-6 L -0.00195 -0.54398 " pathEditMode="relative" rAng="0" ptsTypes="AA">
                                      <p:cBhvr>
                                        <p:cTn id="45" dur="2000" fill="hold"/>
                                        <p:tgtEl>
                                          <p:spTgt spid="28"/>
                                        </p:tgtEl>
                                        <p:attrNameLst>
                                          <p:attrName>ppt_x</p:attrName>
                                          <p:attrName>ppt_y</p:attrName>
                                        </p:attrNameLst>
                                      </p:cBhvr>
                                      <p:rCtr x="-104" y="-27199"/>
                                    </p:animMotion>
                                  </p:childTnLst>
                                </p:cTn>
                              </p:par>
                              <p:par>
                                <p:cTn id="46" presetID="42" presetClass="path" presetSubtype="0" accel="50000" decel="50000" fill="hold" grpId="0" nodeType="withEffect">
                                  <p:stCondLst>
                                    <p:cond delay="0"/>
                                  </p:stCondLst>
                                  <p:childTnLst>
                                    <p:animMotion origin="layout" path="M -2.08333E-7 -1.85185E-6 L 0.00026 -0.53912 " pathEditMode="relative" rAng="0" ptsTypes="AA">
                                      <p:cBhvr>
                                        <p:cTn id="47" dur="2000" fill="hold"/>
                                        <p:tgtEl>
                                          <p:spTgt spid="31"/>
                                        </p:tgtEl>
                                        <p:attrNameLst>
                                          <p:attrName>ppt_x</p:attrName>
                                          <p:attrName>ppt_y</p:attrName>
                                        </p:attrNameLst>
                                      </p:cBhvr>
                                      <p:rCtr x="13" y="-26968"/>
                                    </p:animMotion>
                                  </p:childTnLst>
                                </p:cTn>
                              </p:par>
                              <p:par>
                                <p:cTn id="48" presetID="42" presetClass="path" presetSubtype="0" accel="50000" decel="50000" fill="hold" nodeType="withEffect">
                                  <p:stCondLst>
                                    <p:cond delay="0"/>
                                  </p:stCondLst>
                                  <p:childTnLst>
                                    <p:animMotion origin="layout" path="M 1.25E-6 -3.7037E-7 L -0.00195 -0.26481 " pathEditMode="relative" rAng="0" ptsTypes="AA">
                                      <p:cBhvr>
                                        <p:cTn id="49" dur="2000" fill="hold"/>
                                        <p:tgtEl>
                                          <p:spTgt spid="4"/>
                                        </p:tgtEl>
                                        <p:attrNameLst>
                                          <p:attrName>ppt_x</p:attrName>
                                          <p:attrName>ppt_y</p:attrName>
                                        </p:attrNameLst>
                                      </p:cBhvr>
                                      <p:rCtr x="-104" y="-13241"/>
                                    </p:animMotion>
                                  </p:childTnLst>
                                </p:cTn>
                              </p:par>
                              <p:par>
                                <p:cTn id="50" presetID="2" presetClass="entr" presetSubtype="4"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fill="hold"/>
                                        <p:tgtEl>
                                          <p:spTgt spid="6"/>
                                        </p:tgtEl>
                                        <p:attrNameLst>
                                          <p:attrName>ppt_x</p:attrName>
                                        </p:attrNameLst>
                                      </p:cBhvr>
                                      <p:tavLst>
                                        <p:tav tm="0">
                                          <p:val>
                                            <p:strVal val="#ppt_x"/>
                                          </p:val>
                                        </p:tav>
                                        <p:tav tm="100000">
                                          <p:val>
                                            <p:strVal val="#ppt_x"/>
                                          </p:val>
                                        </p:tav>
                                      </p:tavLst>
                                    </p:anim>
                                    <p:anim calcmode="lin" valueType="num">
                                      <p:cBhvr additive="base">
                                        <p:cTn id="5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3" grpId="0" animBg="1"/>
      <p:bldP spid="14" grpId="0" animBg="1"/>
      <p:bldP spid="15" grpId="0" animBg="1"/>
      <p:bldP spid="16" grpId="0" animBg="1"/>
      <p:bldP spid="17" grpId="0" animBg="1"/>
      <p:bldP spid="18" grpId="0" animBg="1"/>
      <p:bldP spid="19" grpId="0" animBg="1"/>
      <p:bldP spid="20" grpId="0" animBg="1"/>
      <p:bldP spid="23" grpId="0" animBg="1"/>
      <p:bldP spid="28" grpId="0" animBg="1"/>
      <p:bldP spid="31" grpId="0" animBg="1"/>
      <p:bldP spid="6"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222" y="2111028"/>
            <a:ext cx="9696806" cy="646331"/>
          </a:xfrm>
          <a:prstGeom prst="rect">
            <a:avLst/>
          </a:prstGeom>
        </p:spPr>
        <p:txBody>
          <a:bodyPr wrap="square">
            <a:spAutoFit/>
          </a:bodyPr>
          <a:lstStyle/>
          <a:p>
            <a:r>
              <a:rPr lang="en-GB" b="1" dirty="0">
                <a:effectLst>
                  <a:outerShdw blurRad="38100" dist="38100" dir="2700000" algn="tl">
                    <a:srgbClr val="000000">
                      <a:alpha val="43137"/>
                    </a:srgbClr>
                  </a:outerShdw>
                </a:effectLst>
              </a:rPr>
              <a:t>case-control study </a:t>
            </a:r>
            <a:r>
              <a:rPr lang="en-GB" b="1" dirty="0" smtClean="0">
                <a:effectLst>
                  <a:outerShdw blurRad="38100" dist="38100" dir="2700000" algn="tl">
                    <a:srgbClr val="000000">
                      <a:alpha val="43137"/>
                    </a:srgbClr>
                  </a:outerShdw>
                </a:effectLst>
              </a:rPr>
              <a:t>: </a:t>
            </a:r>
            <a:r>
              <a:rPr lang="en-GB" dirty="0" smtClean="0"/>
              <a:t>The </a:t>
            </a:r>
            <a:r>
              <a:rPr lang="en-GB" dirty="0"/>
              <a:t>observational epidemiological </a:t>
            </a:r>
            <a:r>
              <a:rPr lang="en-GB" dirty="0" smtClean="0"/>
              <a:t>study of </a:t>
            </a:r>
            <a:r>
              <a:rPr lang="en-GB" dirty="0"/>
              <a:t>persons with the disease </a:t>
            </a:r>
            <a:r>
              <a:rPr lang="en-GB" dirty="0" smtClean="0"/>
              <a:t>or </a:t>
            </a:r>
            <a:r>
              <a:rPr lang="en-GB" dirty="0"/>
              <a:t>another outcome </a:t>
            </a:r>
            <a:r>
              <a:rPr lang="en-GB" dirty="0" smtClean="0"/>
              <a:t>variable of </a:t>
            </a:r>
            <a:r>
              <a:rPr lang="en-GB" dirty="0"/>
              <a:t>interest and a </a:t>
            </a:r>
            <a:r>
              <a:rPr lang="en-GB" dirty="0" smtClean="0"/>
              <a:t>suitable control </a:t>
            </a:r>
            <a:r>
              <a:rPr lang="en-GB" dirty="0"/>
              <a:t>group of persons without the </a:t>
            </a:r>
            <a:r>
              <a:rPr lang="en-GB" dirty="0" smtClean="0"/>
              <a:t>disease.</a:t>
            </a:r>
            <a:endParaRPr lang="en-US" dirty="0"/>
          </a:p>
        </p:txBody>
      </p:sp>
      <p:sp>
        <p:nvSpPr>
          <p:cNvPr id="3" name="Rectangle 2"/>
          <p:cNvSpPr/>
          <p:nvPr/>
        </p:nvSpPr>
        <p:spPr>
          <a:xfrm>
            <a:off x="633222" y="920624"/>
            <a:ext cx="4679871" cy="369332"/>
          </a:xfrm>
          <a:prstGeom prst="rect">
            <a:avLst/>
          </a:prstGeom>
        </p:spPr>
        <p:txBody>
          <a:bodyPr wrap="none">
            <a:spAutoFit/>
          </a:bodyPr>
          <a:lstStyle/>
          <a:p>
            <a:r>
              <a:rPr lang="en-GB" b="1" dirty="0" err="1">
                <a:effectLst>
                  <a:outerShdw blurRad="38100" dist="38100" dir="2700000" algn="tl">
                    <a:srgbClr val="000000">
                      <a:alpha val="43137"/>
                    </a:srgbClr>
                  </a:outerShdw>
                </a:effectLst>
              </a:rPr>
              <a:t>nonexperimental</a:t>
            </a:r>
            <a:r>
              <a:rPr lang="en-GB" b="1" dirty="0">
                <a:effectLst>
                  <a:outerShdw blurRad="38100" dist="38100" dir="2700000" algn="tl">
                    <a:srgbClr val="000000">
                      <a:alpha val="43137"/>
                    </a:srgbClr>
                  </a:outerShdw>
                </a:effectLst>
              </a:rPr>
              <a:t> study </a:t>
            </a:r>
            <a:r>
              <a:rPr lang="en-GB" dirty="0"/>
              <a:t>See observational study.</a:t>
            </a:r>
            <a:endParaRPr lang="en-US" dirty="0"/>
          </a:p>
        </p:txBody>
      </p:sp>
      <p:sp>
        <p:nvSpPr>
          <p:cNvPr id="4" name="Rectangle 3"/>
          <p:cNvSpPr/>
          <p:nvPr/>
        </p:nvSpPr>
        <p:spPr>
          <a:xfrm>
            <a:off x="633222" y="1207516"/>
            <a:ext cx="9407153" cy="369332"/>
          </a:xfrm>
          <a:prstGeom prst="rect">
            <a:avLst/>
          </a:prstGeom>
        </p:spPr>
        <p:txBody>
          <a:bodyPr wrap="square">
            <a:spAutoFit/>
          </a:bodyPr>
          <a:lstStyle/>
          <a:p>
            <a:r>
              <a:rPr lang="en-GB" b="1" dirty="0">
                <a:effectLst>
                  <a:outerShdw blurRad="38100" dist="38100" dir="2700000" algn="tl">
                    <a:srgbClr val="000000">
                      <a:alpha val="43137"/>
                    </a:srgbClr>
                  </a:outerShdw>
                </a:effectLst>
              </a:rPr>
              <a:t>observational study </a:t>
            </a:r>
            <a:r>
              <a:rPr lang="en-GB" dirty="0" smtClean="0"/>
              <a:t>A </a:t>
            </a:r>
            <a:r>
              <a:rPr lang="en-GB" dirty="0"/>
              <a:t>study that does </a:t>
            </a:r>
            <a:r>
              <a:rPr lang="en-GB" dirty="0" smtClean="0"/>
              <a:t>not involve </a:t>
            </a:r>
            <a:r>
              <a:rPr lang="en-GB" dirty="0"/>
              <a:t>any intervention </a:t>
            </a:r>
            <a:r>
              <a:rPr lang="en-GB" dirty="0" smtClean="0"/>
              <a:t>on </a:t>
            </a:r>
            <a:r>
              <a:rPr lang="en-GB" dirty="0"/>
              <a:t>the part of </a:t>
            </a:r>
            <a:r>
              <a:rPr lang="en-GB" dirty="0" smtClean="0"/>
              <a:t>the investigator</a:t>
            </a:r>
            <a:r>
              <a:rPr lang="en-GB" dirty="0"/>
              <a:t>.</a:t>
            </a:r>
            <a:endParaRPr lang="en-US" dirty="0"/>
          </a:p>
        </p:txBody>
      </p:sp>
      <p:sp>
        <p:nvSpPr>
          <p:cNvPr id="5" name="Rectangle 4"/>
          <p:cNvSpPr/>
          <p:nvPr/>
        </p:nvSpPr>
        <p:spPr>
          <a:xfrm>
            <a:off x="633221" y="2757359"/>
            <a:ext cx="9407153" cy="1200329"/>
          </a:xfrm>
          <a:prstGeom prst="rect">
            <a:avLst/>
          </a:prstGeom>
        </p:spPr>
        <p:txBody>
          <a:bodyPr wrap="square">
            <a:spAutoFit/>
          </a:bodyPr>
          <a:lstStyle/>
          <a:p>
            <a:r>
              <a:rPr lang="en-GB" b="1" dirty="0">
                <a:effectLst>
                  <a:outerShdw blurRad="38100" dist="38100" dir="2700000" algn="tl">
                    <a:srgbClr val="000000">
                      <a:alpha val="43137"/>
                    </a:srgbClr>
                  </a:outerShdw>
                </a:effectLst>
              </a:rPr>
              <a:t>cohort study </a:t>
            </a:r>
            <a:r>
              <a:rPr lang="en-GB" dirty="0" smtClean="0"/>
              <a:t>The </a:t>
            </a:r>
            <a:r>
              <a:rPr lang="en-GB" dirty="0"/>
              <a:t>analytic epidemiological study in which subsets of a defined population </a:t>
            </a:r>
            <a:r>
              <a:rPr lang="en-GB" dirty="0" smtClean="0"/>
              <a:t>can be </a:t>
            </a:r>
            <a:r>
              <a:rPr lang="en-GB" dirty="0"/>
              <a:t>identified who are, have been, or in the future may be exposed or not </a:t>
            </a:r>
            <a:r>
              <a:rPr lang="en-GB" dirty="0" smtClean="0"/>
              <a:t>exposed—or exposed </a:t>
            </a:r>
            <a:r>
              <a:rPr lang="en-GB" dirty="0"/>
              <a:t>in different degrees—to a factor or factors hypothesized to influence </a:t>
            </a:r>
            <a:r>
              <a:rPr lang="en-GB" dirty="0" smtClean="0"/>
              <a:t>the occurrence </a:t>
            </a:r>
            <a:r>
              <a:rPr lang="en-GB" dirty="0"/>
              <a:t>of a given outcome.</a:t>
            </a:r>
            <a:endParaRPr lang="en-US" dirty="0"/>
          </a:p>
        </p:txBody>
      </p:sp>
      <p:sp>
        <p:nvSpPr>
          <p:cNvPr id="6" name="Rectangle 5"/>
          <p:cNvSpPr/>
          <p:nvPr/>
        </p:nvSpPr>
        <p:spPr>
          <a:xfrm>
            <a:off x="758172" y="4054939"/>
            <a:ext cx="7028427" cy="307777"/>
          </a:xfrm>
          <a:prstGeom prst="rect">
            <a:avLst/>
          </a:prstGeom>
        </p:spPr>
        <p:txBody>
          <a:bodyPr wrap="square">
            <a:spAutoFit/>
          </a:bodyPr>
          <a:lstStyle/>
          <a:p>
            <a:r>
              <a:rPr lang="en-GB" sz="1400" dirty="0" err="1" smtClean="0"/>
              <a:t>Syn</a:t>
            </a:r>
            <a:r>
              <a:rPr lang="en-GB" sz="1400" dirty="0" smtClean="0"/>
              <a:t> of cohort study: </a:t>
            </a:r>
            <a:r>
              <a:rPr lang="en-GB" sz="1400" dirty="0"/>
              <a:t>concurrent, follow-up, incidence, longitudinal, panel, </a:t>
            </a:r>
            <a:r>
              <a:rPr lang="en-GB" sz="1400" dirty="0" smtClean="0"/>
              <a:t>prospective study </a:t>
            </a:r>
            <a:endParaRPr lang="en-US" sz="1400" dirty="0"/>
          </a:p>
        </p:txBody>
      </p:sp>
      <p:sp>
        <p:nvSpPr>
          <p:cNvPr id="7" name="TextBox 6"/>
          <p:cNvSpPr txBox="1"/>
          <p:nvPr/>
        </p:nvSpPr>
        <p:spPr>
          <a:xfrm>
            <a:off x="2339954" y="6275851"/>
            <a:ext cx="9217835" cy="369332"/>
          </a:xfrm>
          <a:prstGeom prst="rect">
            <a:avLst/>
          </a:prstGeom>
          <a:noFill/>
        </p:spPr>
        <p:txBody>
          <a:bodyPr wrap="square" rtlCol="0">
            <a:spAutoFit/>
          </a:bodyPr>
          <a:lstStyle/>
          <a:p>
            <a:r>
              <a:rPr lang="en-US" dirty="0" smtClean="0"/>
              <a:t>Miguel Porta “A Dictionary of epidemiology” 6</a:t>
            </a:r>
            <a:r>
              <a:rPr lang="en-US" baseline="30000" dirty="0" smtClean="0"/>
              <a:t>th</a:t>
            </a:r>
            <a:r>
              <a:rPr lang="en-US" dirty="0" smtClean="0"/>
              <a:t> sponsored by IEA – Oxford University Press</a:t>
            </a:r>
            <a:endParaRPr lang="en-US" dirty="0"/>
          </a:p>
        </p:txBody>
      </p:sp>
    </p:spTree>
    <p:extLst>
      <p:ext uri="{BB962C8B-B14F-4D97-AF65-F5344CB8AC3E}">
        <p14:creationId xmlns:p14="http://schemas.microsoft.com/office/powerpoint/2010/main" val="124436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849" y="967256"/>
            <a:ext cx="10558196" cy="646331"/>
          </a:xfrm>
          <a:prstGeom prst="rect">
            <a:avLst/>
          </a:prstGeom>
        </p:spPr>
        <p:txBody>
          <a:bodyPr wrap="square">
            <a:spAutoFit/>
          </a:bodyPr>
          <a:lstStyle/>
          <a:p>
            <a:r>
              <a:rPr lang="en-GB" b="1" dirty="0" smtClean="0">
                <a:effectLst>
                  <a:outerShdw blurRad="38100" dist="38100" dir="2700000" algn="tl">
                    <a:srgbClr val="000000">
                      <a:alpha val="43137"/>
                    </a:srgbClr>
                  </a:outerShdw>
                </a:effectLst>
              </a:rPr>
              <a:t>Directionality:</a:t>
            </a:r>
            <a:r>
              <a:rPr lang="en-GB" dirty="0" smtClean="0"/>
              <a:t> The </a:t>
            </a:r>
            <a:r>
              <a:rPr lang="en-GB" dirty="0"/>
              <a:t>direction of inference of a study</a:t>
            </a:r>
            <a:r>
              <a:rPr lang="en-GB" dirty="0" smtClean="0"/>
              <a:t>. </a:t>
            </a:r>
            <a:r>
              <a:rPr lang="en-GB" dirty="0"/>
              <a:t>It may be retrospective (</a:t>
            </a:r>
            <a:r>
              <a:rPr lang="en-GB" dirty="0" err="1" smtClean="0"/>
              <a:t>backwardlooking</a:t>
            </a:r>
            <a:r>
              <a:rPr lang="en-GB" dirty="0" smtClean="0"/>
              <a:t>, seeking </a:t>
            </a:r>
            <a:r>
              <a:rPr lang="en-GB" dirty="0"/>
              <a:t>causes of outcomes or effects) or prospective (</a:t>
            </a:r>
            <a:r>
              <a:rPr lang="en-GB" dirty="0" smtClean="0"/>
              <a:t>forward-looking, seeking </a:t>
            </a:r>
            <a:r>
              <a:rPr lang="en-GB" dirty="0"/>
              <a:t>effects of treatments or exposures).</a:t>
            </a:r>
            <a:endParaRPr lang="en-US" dirty="0"/>
          </a:p>
        </p:txBody>
      </p:sp>
      <p:sp>
        <p:nvSpPr>
          <p:cNvPr id="3" name="TextBox 2"/>
          <p:cNvSpPr txBox="1"/>
          <p:nvPr/>
        </p:nvSpPr>
        <p:spPr>
          <a:xfrm>
            <a:off x="2339954" y="6275851"/>
            <a:ext cx="9217835" cy="369332"/>
          </a:xfrm>
          <a:prstGeom prst="rect">
            <a:avLst/>
          </a:prstGeom>
          <a:noFill/>
        </p:spPr>
        <p:txBody>
          <a:bodyPr wrap="square" rtlCol="0">
            <a:spAutoFit/>
          </a:bodyPr>
          <a:lstStyle/>
          <a:p>
            <a:r>
              <a:rPr lang="en-US" dirty="0" smtClean="0"/>
              <a:t>Miguel Porta “A Dictionary of epidemiology” 6</a:t>
            </a:r>
            <a:r>
              <a:rPr lang="en-US" baseline="30000" dirty="0" smtClean="0"/>
              <a:t>th</a:t>
            </a:r>
            <a:r>
              <a:rPr lang="en-US" dirty="0" smtClean="0"/>
              <a:t> sponsored by IEA – Oxford University Press</a:t>
            </a:r>
            <a:endParaRPr lang="en-US" dirty="0"/>
          </a:p>
        </p:txBody>
      </p:sp>
      <p:sp>
        <p:nvSpPr>
          <p:cNvPr id="4" name="Rectangle 3"/>
          <p:cNvSpPr/>
          <p:nvPr/>
        </p:nvSpPr>
        <p:spPr>
          <a:xfrm>
            <a:off x="817849" y="2051893"/>
            <a:ext cx="10558196" cy="1754326"/>
          </a:xfrm>
          <a:prstGeom prst="rect">
            <a:avLst/>
          </a:prstGeom>
        </p:spPr>
        <p:txBody>
          <a:bodyPr wrap="square">
            <a:spAutoFit/>
          </a:bodyPr>
          <a:lstStyle/>
          <a:p>
            <a:r>
              <a:rPr lang="en-GB" b="1" dirty="0">
                <a:effectLst>
                  <a:outerShdw blurRad="38100" dist="38100" dir="2700000" algn="tl">
                    <a:srgbClr val="000000">
                      <a:alpha val="43137"/>
                    </a:srgbClr>
                  </a:outerShdw>
                </a:effectLst>
              </a:rPr>
              <a:t>retrospective </a:t>
            </a:r>
            <a:r>
              <a:rPr lang="en-GB" b="1" dirty="0" smtClean="0">
                <a:effectLst>
                  <a:outerShdw blurRad="38100" dist="38100" dir="2700000" algn="tl">
                    <a:srgbClr val="000000">
                      <a:alpha val="43137"/>
                    </a:srgbClr>
                  </a:outerShdw>
                </a:effectLst>
              </a:rPr>
              <a:t>study: </a:t>
            </a:r>
            <a:r>
              <a:rPr lang="en-GB" dirty="0" smtClean="0"/>
              <a:t>A </a:t>
            </a:r>
            <a:r>
              <a:rPr lang="en-GB" dirty="0"/>
              <a:t>research design used to test etiological hypotheses in </a:t>
            </a:r>
            <a:r>
              <a:rPr lang="en-GB" dirty="0" smtClean="0"/>
              <a:t>which inferences </a:t>
            </a:r>
            <a:r>
              <a:rPr lang="en-GB" dirty="0"/>
              <a:t>about exposure to the putative causal factor(s) are derived from </a:t>
            </a:r>
            <a:r>
              <a:rPr lang="en-GB" dirty="0" smtClean="0"/>
              <a:t>data relating </a:t>
            </a:r>
            <a:r>
              <a:rPr lang="en-GB" dirty="0"/>
              <a:t>to characteristics of the persons under study or to events or experiences in </a:t>
            </a:r>
            <a:r>
              <a:rPr lang="en-GB" dirty="0" smtClean="0"/>
              <a:t>their past</a:t>
            </a:r>
            <a:r>
              <a:rPr lang="en-GB" dirty="0"/>
              <a:t>. The essential feature is that some of the persons under study have the disease </a:t>
            </a:r>
            <a:r>
              <a:rPr lang="en-GB" dirty="0" smtClean="0"/>
              <a:t>or other </a:t>
            </a:r>
            <a:r>
              <a:rPr lang="en-GB" dirty="0"/>
              <a:t>outcome condition of interest, and their characteristics and past experiences </a:t>
            </a:r>
            <a:r>
              <a:rPr lang="en-GB" dirty="0" smtClean="0"/>
              <a:t>are compared </a:t>
            </a:r>
            <a:r>
              <a:rPr lang="en-GB" dirty="0"/>
              <a:t>with those of other, unaffected persons. Persons who differ in the severity </a:t>
            </a:r>
            <a:r>
              <a:rPr lang="en-GB" dirty="0" smtClean="0"/>
              <a:t>of the </a:t>
            </a:r>
            <a:r>
              <a:rPr lang="en-GB" dirty="0"/>
              <a:t>disease may also be compared.1-3,5,197,795 It is not a synonym for case-control study.</a:t>
            </a:r>
            <a:endParaRPr lang="en-US" dirty="0"/>
          </a:p>
        </p:txBody>
      </p:sp>
    </p:spTree>
    <p:extLst>
      <p:ext uri="{BB962C8B-B14F-4D97-AF65-F5344CB8AC3E}">
        <p14:creationId xmlns:p14="http://schemas.microsoft.com/office/powerpoint/2010/main" val="829662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181" y="272616"/>
            <a:ext cx="11228378" cy="6017032"/>
          </a:xfrm>
          <a:prstGeom prst="rect">
            <a:avLst/>
          </a:prstGeom>
        </p:spPr>
        <p:txBody>
          <a:bodyPr wrap="square">
            <a:spAutoFit/>
          </a:bodyPr>
          <a:lstStyle/>
          <a:p>
            <a:r>
              <a:rPr lang="en-GB" sz="1100" b="1" dirty="0">
                <a:effectLst>
                  <a:outerShdw blurRad="38100" dist="38100" dir="2700000" algn="tl">
                    <a:srgbClr val="000000">
                      <a:alpha val="43137"/>
                    </a:srgbClr>
                  </a:outerShdw>
                </a:effectLst>
              </a:rPr>
              <a:t>Prospective versus Retrospective </a:t>
            </a:r>
            <a:r>
              <a:rPr lang="en-GB" sz="1100" b="1" dirty="0" smtClean="0">
                <a:effectLst>
                  <a:outerShdw blurRad="38100" dist="38100" dir="2700000" algn="tl">
                    <a:srgbClr val="000000">
                      <a:alpha val="43137"/>
                    </a:srgbClr>
                  </a:outerShdw>
                </a:effectLst>
              </a:rPr>
              <a:t>Studies </a:t>
            </a:r>
            <a:r>
              <a:rPr lang="en-GB" sz="1100" dirty="0" err="1" smtClean="0"/>
              <a:t>Studies</a:t>
            </a:r>
            <a:r>
              <a:rPr lang="en-GB" sz="1100" dirty="0" smtClean="0"/>
              <a:t> </a:t>
            </a:r>
            <a:r>
              <a:rPr lang="en-GB" sz="1100" dirty="0"/>
              <a:t>can be classified further as either prospective </a:t>
            </a:r>
            <a:r>
              <a:rPr lang="en-GB" sz="1100" dirty="0" smtClean="0"/>
              <a:t>or retrospective</a:t>
            </a:r>
            <a:r>
              <a:rPr lang="en-GB" sz="1100" dirty="0"/>
              <a:t>, although several definitions have been used </a:t>
            </a:r>
            <a:r>
              <a:rPr lang="en-GB" sz="1100" dirty="0" smtClean="0"/>
              <a:t>for these </a:t>
            </a:r>
            <a:r>
              <a:rPr lang="en-GB" sz="1100" dirty="0"/>
              <a:t>terms. Early writers defined prospective and </a:t>
            </a:r>
            <a:r>
              <a:rPr lang="en-GB" sz="1100" dirty="0" smtClean="0"/>
              <a:t>retrospective studies </a:t>
            </a:r>
            <a:r>
              <a:rPr lang="en-GB" sz="1100" dirty="0"/>
              <a:t>to denote cohort and case-control studies, </a:t>
            </a:r>
            <a:r>
              <a:rPr lang="en-GB" sz="1100" dirty="0" smtClean="0"/>
              <a:t>respectively. Using </a:t>
            </a:r>
            <a:r>
              <a:rPr lang="en-GB" sz="1100" dirty="0"/>
              <a:t>the terms prospective and retrospective in this </a:t>
            </a:r>
            <a:r>
              <a:rPr lang="en-GB" sz="1100" dirty="0" smtClean="0"/>
              <a:t>way conveys </a:t>
            </a:r>
            <a:r>
              <a:rPr lang="en-GB" sz="1100" dirty="0"/>
              <a:t>no additional information and fails to highlight </a:t>
            </a:r>
            <a:r>
              <a:rPr lang="en-GB" sz="1100" dirty="0" smtClean="0"/>
              <a:t>other important </a:t>
            </a:r>
            <a:r>
              <a:rPr lang="en-GB" sz="1100" dirty="0"/>
              <a:t>aspects of a study </a:t>
            </a:r>
            <a:r>
              <a:rPr lang="en-GB" sz="1100" dirty="0" smtClean="0"/>
              <a:t>for which </a:t>
            </a:r>
            <a:r>
              <a:rPr lang="en-GB" sz="1100" dirty="0"/>
              <a:t>the description prospective or retrospective might </a:t>
            </a:r>
            <a:r>
              <a:rPr lang="en-GB" sz="1100" dirty="0" smtClean="0"/>
              <a:t>be illuminating</a:t>
            </a:r>
            <a:r>
              <a:rPr lang="en-GB" sz="1100" dirty="0"/>
              <a:t>, and therefore a different usage </a:t>
            </a:r>
            <a:r>
              <a:rPr lang="en-GB" sz="1100" dirty="0" smtClean="0"/>
              <a:t>developed. A </a:t>
            </a:r>
            <a:r>
              <a:rPr lang="en-GB" sz="1100" dirty="0"/>
              <a:t>central feature of study design that can be highlighted by </a:t>
            </a:r>
            <a:r>
              <a:rPr lang="en-GB" sz="1100" dirty="0" smtClean="0"/>
              <a:t>the distinction </a:t>
            </a:r>
            <a:r>
              <a:rPr lang="en-GB" sz="1100" dirty="0"/>
              <a:t>between prospective and retrospective is the order </a:t>
            </a:r>
            <a:r>
              <a:rPr lang="en-GB" sz="1100" dirty="0" smtClean="0"/>
              <a:t>in time </a:t>
            </a:r>
            <a:r>
              <a:rPr lang="en-GB" sz="1100" dirty="0"/>
              <a:t>of the recording of exposure information and </a:t>
            </a:r>
            <a:r>
              <a:rPr lang="en-GB" sz="1100" dirty="0" smtClean="0"/>
              <a:t>the occurrence </a:t>
            </a:r>
            <a:r>
              <a:rPr lang="en-GB" sz="1100" dirty="0"/>
              <a:t>of disease. In some studies, in particular, those </a:t>
            </a:r>
            <a:r>
              <a:rPr lang="en-GB" sz="1100" dirty="0" smtClean="0"/>
              <a:t>in which </a:t>
            </a:r>
            <a:r>
              <a:rPr lang="en-GB" sz="1100" dirty="0"/>
              <a:t>the exposure is measured by asking people about </a:t>
            </a:r>
            <a:r>
              <a:rPr lang="en-GB" sz="1100" dirty="0" smtClean="0"/>
              <a:t>their history </a:t>
            </a:r>
            <a:r>
              <a:rPr lang="en-GB" sz="1100" dirty="0"/>
              <a:t>of exposure, it is possible that the occurrence of </a:t>
            </a:r>
            <a:r>
              <a:rPr lang="en-GB" sz="1100" dirty="0" smtClean="0"/>
              <a:t>disease could </a:t>
            </a:r>
            <a:r>
              <a:rPr lang="en-GB" sz="1100" dirty="0"/>
              <a:t>influence the recording of exposure and bias the </a:t>
            </a:r>
            <a:r>
              <a:rPr lang="en-GB" sz="1100" dirty="0" smtClean="0"/>
              <a:t>study results</a:t>
            </a:r>
            <a:r>
              <a:rPr lang="en-GB" sz="1100" dirty="0"/>
              <a:t>, for example, by influencing recall. A study based </a:t>
            </a:r>
            <a:r>
              <a:rPr lang="en-GB" sz="1100" dirty="0" smtClean="0"/>
              <a:t>on such </a:t>
            </a:r>
            <a:r>
              <a:rPr lang="en-GB" sz="1100" dirty="0"/>
              <a:t>recall is one that merits the label retrospective, at </a:t>
            </a:r>
            <a:r>
              <a:rPr lang="en-GB" sz="1100" dirty="0" smtClean="0"/>
              <a:t>least with </a:t>
            </a:r>
            <a:r>
              <a:rPr lang="en-GB" sz="1100" dirty="0"/>
              <a:t>respect to the recording of exposure information, </a:t>
            </a:r>
            <a:r>
              <a:rPr lang="en-GB" sz="1100" dirty="0" smtClean="0"/>
              <a:t>and perhaps </a:t>
            </a:r>
            <a:r>
              <a:rPr lang="en-GB" sz="1100" dirty="0"/>
              <a:t>for the study as a whole. Assessing exposure by </a:t>
            </a:r>
            <a:r>
              <a:rPr lang="en-GB" sz="1100" dirty="0" smtClean="0"/>
              <a:t>recall after </a:t>
            </a:r>
            <a:r>
              <a:rPr lang="en-GB" sz="1100" dirty="0"/>
              <a:t>disease has occurred is a feature of many </a:t>
            </a:r>
            <a:r>
              <a:rPr lang="en-GB" sz="1100" dirty="0" smtClean="0"/>
              <a:t>case-control studies</a:t>
            </a:r>
            <a:r>
              <a:rPr lang="en-GB" sz="1100" dirty="0"/>
              <a:t>, which may explain why case-control studies are </a:t>
            </a:r>
            <a:r>
              <a:rPr lang="en-GB" sz="1100" dirty="0" smtClean="0"/>
              <a:t>often </a:t>
            </a:r>
            <a:r>
              <a:rPr lang="en-GB" sz="1100" dirty="0" err="1" smtClean="0"/>
              <a:t>labeled</a:t>
            </a:r>
            <a:r>
              <a:rPr lang="en-GB" sz="1100" dirty="0" smtClean="0"/>
              <a:t> </a:t>
            </a:r>
            <a:r>
              <a:rPr lang="en-GB" sz="1100" dirty="0"/>
              <a:t>retrospective. A study with retrospective </a:t>
            </a:r>
            <a:r>
              <a:rPr lang="en-GB" sz="1100" dirty="0" smtClean="0"/>
              <a:t>measurement in </a:t>
            </a:r>
            <a:r>
              <a:rPr lang="en-GB" sz="1100" dirty="0"/>
              <a:t>this sense is subject to the concern that disease occurrence </a:t>
            </a:r>
            <a:r>
              <a:rPr lang="en-GB" sz="1100" dirty="0" smtClean="0"/>
              <a:t>or diagnosis </a:t>
            </a:r>
            <a:r>
              <a:rPr lang="en-GB" sz="1100" dirty="0"/>
              <a:t>has affected exposure </a:t>
            </a:r>
            <a:r>
              <a:rPr lang="en-GB" sz="1100" dirty="0" smtClean="0"/>
              <a:t>evaluation. Nevertheless</a:t>
            </a:r>
            <a:r>
              <a:rPr lang="en-GB" sz="1100" dirty="0"/>
              <a:t>, not all case-control studies involve recall. </a:t>
            </a:r>
            <a:r>
              <a:rPr lang="en-GB" sz="1100" dirty="0" smtClean="0"/>
              <a:t>For example</a:t>
            </a:r>
            <a:r>
              <a:rPr lang="en-GB" sz="1100" dirty="0"/>
              <a:t>, case-control studies that evaluate drug exposures </a:t>
            </a:r>
            <a:r>
              <a:rPr lang="en-GB" sz="1100" dirty="0" smtClean="0"/>
              <a:t>have prospective </a:t>
            </a:r>
            <a:r>
              <a:rPr lang="en-GB" sz="1100" dirty="0"/>
              <a:t>measurement if the information on the </a:t>
            </a:r>
            <a:r>
              <a:rPr lang="en-GB" sz="1100" dirty="0" smtClean="0"/>
              <a:t>exposures and </a:t>
            </a:r>
            <a:r>
              <a:rPr lang="en-GB" sz="1100" dirty="0"/>
              <a:t>other risk factors is taken from medical records or </a:t>
            </a:r>
            <a:r>
              <a:rPr lang="en-GB" sz="1100" dirty="0" smtClean="0"/>
              <a:t>exposure registries </a:t>
            </a:r>
            <a:r>
              <a:rPr lang="en-GB" sz="1100" dirty="0"/>
              <a:t>that predate disease development. These </a:t>
            </a:r>
            <a:r>
              <a:rPr lang="en-GB" sz="1100" dirty="0" smtClean="0"/>
              <a:t>case-control studies </a:t>
            </a:r>
            <a:r>
              <a:rPr lang="en-GB" sz="1100" dirty="0"/>
              <a:t>may be more appropriately described as prospective, </a:t>
            </a:r>
            <a:r>
              <a:rPr lang="en-GB" sz="1100" dirty="0" smtClean="0"/>
              <a:t>at least </a:t>
            </a:r>
            <a:r>
              <a:rPr lang="en-GB" sz="1100" dirty="0"/>
              <a:t>with respect to exposure measurement</a:t>
            </a:r>
            <a:r>
              <a:rPr lang="en-GB" sz="1100" dirty="0" smtClean="0"/>
              <a:t>. Not </a:t>
            </a:r>
            <a:r>
              <a:rPr lang="en-GB" sz="1100" dirty="0"/>
              <a:t>all study variables need be measured simultaneously. </a:t>
            </a:r>
            <a:r>
              <a:rPr lang="en-GB" sz="1100" dirty="0" smtClean="0"/>
              <a:t>Some studies </a:t>
            </a:r>
            <a:r>
              <a:rPr lang="en-GB" sz="1100" dirty="0"/>
              <a:t>may combine prospective measurement of </a:t>
            </a:r>
            <a:r>
              <a:rPr lang="en-GB" sz="1100" dirty="0" smtClean="0"/>
              <a:t>some variables </a:t>
            </a:r>
            <a:r>
              <a:rPr lang="en-GB" sz="1100" dirty="0"/>
              <a:t>with retrospective measurement of other </a:t>
            </a:r>
            <a:r>
              <a:rPr lang="en-GB" sz="1100" dirty="0" smtClean="0"/>
              <a:t>variables. Such </a:t>
            </a:r>
            <a:r>
              <a:rPr lang="en-GB" sz="1100" dirty="0"/>
              <a:t>studies might be viewed as being a mixture of </a:t>
            </a:r>
            <a:r>
              <a:rPr lang="en-GB" sz="1100" dirty="0" smtClean="0"/>
              <a:t>prospective and </a:t>
            </a:r>
            <a:r>
              <a:rPr lang="en-GB" sz="1100" dirty="0"/>
              <a:t>retrospective measurements. A reasonable rule might be </a:t>
            </a:r>
            <a:r>
              <a:rPr lang="en-GB" sz="1100" dirty="0" smtClean="0"/>
              <a:t>to describe </a:t>
            </a:r>
            <a:r>
              <a:rPr lang="en-GB" sz="1100" dirty="0"/>
              <a:t>a study as prospective if the exposure </a:t>
            </a:r>
            <a:r>
              <a:rPr lang="en-GB" sz="1100" dirty="0" smtClean="0"/>
              <a:t>measurement could </a:t>
            </a:r>
            <a:r>
              <a:rPr lang="en-GB" sz="1100" dirty="0"/>
              <a:t>not be influenced by the disease, and </a:t>
            </a:r>
            <a:r>
              <a:rPr lang="en-GB" sz="1100" dirty="0" smtClean="0"/>
              <a:t>retrospective otherwise</a:t>
            </a:r>
            <a:r>
              <a:rPr lang="en-GB" sz="1100" dirty="0"/>
              <a:t>. This rule could lead to a study with a mixture </a:t>
            </a:r>
            <a:r>
              <a:rPr lang="en-GB" sz="1100" dirty="0" smtClean="0"/>
              <a:t>of prospectively </a:t>
            </a:r>
            <a:r>
              <a:rPr lang="en-GB" sz="1100" dirty="0"/>
              <a:t>and retrospectively measured variables </a:t>
            </a:r>
            <a:r>
              <a:rPr lang="en-GB" sz="1100" dirty="0" smtClean="0"/>
              <a:t>being described </a:t>
            </a:r>
            <a:r>
              <a:rPr lang="en-GB" sz="1100" dirty="0"/>
              <a:t>differently for different analyses, and </a:t>
            </a:r>
            <a:r>
              <a:rPr lang="en-GB" sz="1100" dirty="0" smtClean="0"/>
              <a:t>appropriately so. The </a:t>
            </a:r>
            <a:r>
              <a:rPr lang="en-GB" sz="1100" dirty="0"/>
              <a:t>access to data may affect study validity as much as </a:t>
            </a:r>
            <a:r>
              <a:rPr lang="en-GB" sz="1100" dirty="0" smtClean="0"/>
              <a:t>the recording </a:t>
            </a:r>
            <a:r>
              <a:rPr lang="en-GB" sz="1100" dirty="0"/>
              <a:t>of the data. Historical ascertainment has </a:t>
            </a:r>
            <a:r>
              <a:rPr lang="en-GB" sz="1100" dirty="0" smtClean="0"/>
              <a:t>implications for </a:t>
            </a:r>
            <a:r>
              <a:rPr lang="en-GB" sz="1100" dirty="0"/>
              <a:t>selection and missing-data bias insofar as records or </a:t>
            </a:r>
            <a:r>
              <a:rPr lang="en-GB" sz="1100" dirty="0" smtClean="0"/>
              <a:t>data may </a:t>
            </a:r>
            <a:r>
              <a:rPr lang="en-GB" sz="1100" dirty="0"/>
              <a:t>be missing in a systematic fashion. For example, </a:t>
            </a:r>
            <a:r>
              <a:rPr lang="en-GB" sz="1100" dirty="0" smtClean="0"/>
              <a:t>preserving exposure </a:t>
            </a:r>
            <a:r>
              <a:rPr lang="en-GB" sz="1100" dirty="0"/>
              <a:t>information that has been recorded in the past (</a:t>
            </a:r>
            <a:r>
              <a:rPr lang="en-GB" sz="1100" dirty="0" smtClean="0"/>
              <a:t>that is</a:t>
            </a:r>
            <a:r>
              <a:rPr lang="en-GB" sz="1100" dirty="0"/>
              <a:t>, prospectively) may depend on disease occurrence, as </a:t>
            </a:r>
            <a:r>
              <a:rPr lang="en-GB" sz="1100" dirty="0" smtClean="0"/>
              <a:t>might be </a:t>
            </a:r>
            <a:r>
              <a:rPr lang="en-GB" sz="1100" dirty="0"/>
              <a:t>the case if occupational records were destroyed except </a:t>
            </a:r>
            <a:r>
              <a:rPr lang="en-GB" sz="1100" dirty="0" smtClean="0"/>
              <a:t>for workers </a:t>
            </a:r>
            <a:r>
              <a:rPr lang="en-GB" sz="1100" dirty="0"/>
              <a:t>who have submitted disability claims. </a:t>
            </a:r>
            <a:r>
              <a:rPr lang="en-GB" sz="1100" dirty="0" smtClean="0"/>
              <a:t>Thus, prospectively </a:t>
            </a:r>
            <a:r>
              <a:rPr lang="en-GB" sz="1100" dirty="0"/>
              <a:t>recorded information might have a </a:t>
            </a:r>
            <a:r>
              <a:rPr lang="en-GB" sz="1100" dirty="0" smtClean="0"/>
              <a:t>retrospective component </a:t>
            </a:r>
            <a:r>
              <a:rPr lang="en-GB" sz="1100" dirty="0"/>
              <a:t>to its inclusion in a study, if inclusion depends </a:t>
            </a:r>
            <a:r>
              <a:rPr lang="en-GB" sz="1100" dirty="0" smtClean="0"/>
              <a:t>on disease </a:t>
            </a:r>
            <a:r>
              <a:rPr lang="en-GB" sz="1100" dirty="0"/>
              <a:t>occurrence. In determining whether the information in </a:t>
            </a:r>
            <a:r>
              <a:rPr lang="en-GB" sz="1100" dirty="0" smtClean="0"/>
              <a:t>a study </a:t>
            </a:r>
            <a:r>
              <a:rPr lang="en-GB" sz="1100" dirty="0"/>
              <a:t>is prospectively or retrospectively obtained, the </a:t>
            </a:r>
            <a:r>
              <a:rPr lang="en-GB" sz="1100" dirty="0" smtClean="0"/>
              <a:t>possibility that </a:t>
            </a:r>
            <a:r>
              <a:rPr lang="en-GB" sz="1100" dirty="0"/>
              <a:t>disease could influence either the recording of the data </a:t>
            </a:r>
            <a:r>
              <a:rPr lang="en-GB" sz="1100" dirty="0" smtClean="0"/>
              <a:t>or its </a:t>
            </a:r>
            <a:r>
              <a:rPr lang="en-GB" sz="1100" dirty="0"/>
              <a:t>entry path into the study should be </a:t>
            </a:r>
            <a:r>
              <a:rPr lang="en-GB" sz="1100" dirty="0" smtClean="0"/>
              <a:t>considered. The </a:t>
            </a:r>
            <a:r>
              <a:rPr lang="en-GB" sz="1100" dirty="0"/>
              <a:t>terms prospective and retrospective have also been used </a:t>
            </a:r>
            <a:r>
              <a:rPr lang="en-GB" sz="1100" dirty="0" smtClean="0"/>
              <a:t>to refer </a:t>
            </a:r>
            <a:r>
              <a:rPr lang="en-GB" sz="1100" dirty="0"/>
              <a:t>to the timing of the accumulated person-time with </a:t>
            </a:r>
            <a:r>
              <a:rPr lang="en-GB" sz="1100" dirty="0" smtClean="0"/>
              <a:t>respect to </a:t>
            </a:r>
            <a:r>
              <a:rPr lang="en-GB" sz="1100" dirty="0"/>
              <a:t>the study's conduct. Under this usage, when the </a:t>
            </a:r>
            <a:r>
              <a:rPr lang="en-GB" sz="1100" dirty="0" smtClean="0"/>
              <a:t>person-time accumulates </a:t>
            </a:r>
            <a:r>
              <a:rPr lang="en-GB" sz="1100" dirty="0"/>
              <a:t>before the study is conducted, it said to be </a:t>
            </a:r>
            <a:r>
              <a:rPr lang="en-GB" sz="1100" dirty="0" smtClean="0"/>
              <a:t>a retrospective </a:t>
            </a:r>
            <a:r>
              <a:rPr lang="en-GB" sz="1100" dirty="0"/>
              <a:t>study, even if the exposure status was </a:t>
            </a:r>
            <a:r>
              <a:rPr lang="en-GB" sz="1100" dirty="0" smtClean="0"/>
              <a:t>recorded before </a:t>
            </a:r>
            <a:r>
              <a:rPr lang="en-GB" sz="1100" dirty="0"/>
              <a:t>the disease occurred. When the person-time </a:t>
            </a:r>
            <a:r>
              <a:rPr lang="en-GB" sz="1100" dirty="0" smtClean="0"/>
              <a:t>accumulates after </a:t>
            </a:r>
            <a:r>
              <a:rPr lang="en-GB" sz="1100" dirty="0"/>
              <a:t>the study begins, it is said to be a prospective study; </a:t>
            </a:r>
            <a:r>
              <a:rPr lang="en-GB" sz="1100" dirty="0" smtClean="0"/>
              <a:t>in this </a:t>
            </a:r>
            <a:r>
              <a:rPr lang="en-GB" sz="1100" dirty="0"/>
              <a:t>situation, exposure status is ordinarily recorded </a:t>
            </a:r>
            <a:r>
              <a:rPr lang="en-GB" sz="1100" dirty="0" smtClean="0"/>
              <a:t>before disease </a:t>
            </a:r>
            <a:r>
              <a:rPr lang="en-GB" sz="1100" dirty="0"/>
              <a:t>occurrence, although there are exceptions. For </a:t>
            </a:r>
            <a:r>
              <a:rPr lang="en-GB" sz="1100" dirty="0" smtClean="0"/>
              <a:t>example, job </a:t>
            </a:r>
            <a:r>
              <a:rPr lang="en-GB" sz="1100" dirty="0"/>
              <a:t>status might be recorded for an occupational cohort at </a:t>
            </a:r>
            <a:r>
              <a:rPr lang="en-GB" sz="1100" dirty="0" smtClean="0"/>
              <a:t>the study's </a:t>
            </a:r>
            <a:r>
              <a:rPr lang="en-GB" sz="1100" dirty="0"/>
              <a:t>inception and as workers enter the cohort, but </a:t>
            </a:r>
            <a:r>
              <a:rPr lang="en-GB" sz="1100" dirty="0" smtClean="0"/>
              <a:t>an industrial </a:t>
            </a:r>
            <a:r>
              <a:rPr lang="en-GB" sz="1100" dirty="0"/>
              <a:t>hygienist might assign exposure levels to the </a:t>
            </a:r>
            <a:r>
              <a:rPr lang="en-GB" sz="1100" dirty="0" smtClean="0"/>
              <a:t>job categories </a:t>
            </a:r>
            <a:r>
              <a:rPr lang="en-GB" sz="1100" dirty="0"/>
              <a:t>only after the study is completed and therefore </a:t>
            </a:r>
            <a:r>
              <a:rPr lang="en-GB" sz="1100" dirty="0" smtClean="0"/>
              <a:t>after all </a:t>
            </a:r>
            <a:r>
              <a:rPr lang="en-GB" sz="1100" dirty="0"/>
              <a:t>cases of disease have occurred. The potential then exists </a:t>
            </a:r>
            <a:r>
              <a:rPr lang="en-GB" sz="1100" dirty="0" smtClean="0"/>
              <a:t>for disease </a:t>
            </a:r>
            <a:r>
              <a:rPr lang="en-GB" sz="1100" dirty="0"/>
              <a:t>to influence the industrial hygienist's </a:t>
            </a:r>
            <a:r>
              <a:rPr lang="en-GB" sz="1100" dirty="0" smtClean="0"/>
              <a:t>assignment. Additional </a:t>
            </a:r>
            <a:r>
              <a:rPr lang="en-GB" sz="1100" dirty="0"/>
              <a:t>nuances can similarly complicate the classification </a:t>
            </a:r>
            <a:r>
              <a:rPr lang="en-GB" sz="1100" dirty="0" smtClean="0"/>
              <a:t>of studies </a:t>
            </a:r>
            <a:r>
              <a:rPr lang="en-GB" sz="1100" dirty="0"/>
              <a:t>as retrospective or prospective with respect to </a:t>
            </a:r>
            <a:r>
              <a:rPr lang="en-GB" sz="1100" dirty="0" smtClean="0"/>
              <a:t>study conduct</a:t>
            </a:r>
            <a:r>
              <a:rPr lang="en-GB" sz="1100" dirty="0"/>
              <a:t>. For example, cohort studies can be conducted </a:t>
            </a:r>
            <a:r>
              <a:rPr lang="en-GB" sz="1100" dirty="0" smtClean="0"/>
              <a:t>by measuring </a:t>
            </a:r>
            <a:r>
              <a:rPr lang="en-GB" sz="1100" dirty="0"/>
              <a:t>disease events after the study begins, by </a:t>
            </a:r>
            <a:r>
              <a:rPr lang="en-GB" sz="1100" dirty="0" smtClean="0"/>
              <a:t>defining cohorts </a:t>
            </a:r>
            <a:r>
              <a:rPr lang="en-GB" sz="1100" dirty="0"/>
              <a:t>as of some time in the past and measuring </a:t>
            </a:r>
            <a:r>
              <a:rPr lang="en-GB" sz="1100" dirty="0" smtClean="0"/>
              <a:t>the occurrence </a:t>
            </a:r>
            <a:r>
              <a:rPr lang="en-GB" sz="1100" dirty="0"/>
              <a:t>of disease in the time before the study begins, or </a:t>
            </a:r>
            <a:r>
              <a:rPr lang="en-GB" sz="1100" dirty="0" smtClean="0"/>
              <a:t>a combination </a:t>
            </a:r>
            <a:r>
              <a:rPr lang="en-GB" sz="1100" dirty="0"/>
              <a:t>of the two. Similarly, case-control studies can </a:t>
            </a:r>
            <a:r>
              <a:rPr lang="en-GB" sz="1100" dirty="0" smtClean="0"/>
              <a:t>be based </a:t>
            </a:r>
            <a:r>
              <a:rPr lang="en-GB" sz="1100" dirty="0"/>
              <a:t>on disease events that occur after the study begins, </a:t>
            </a:r>
            <a:r>
              <a:rPr lang="en-GB" sz="1100" dirty="0" smtClean="0"/>
              <a:t>or events </a:t>
            </a:r>
            <a:r>
              <a:rPr lang="en-GB" sz="1100" dirty="0"/>
              <a:t>that have occurred before the study begins, or </a:t>
            </a:r>
            <a:r>
              <a:rPr lang="en-GB" sz="1100" dirty="0" smtClean="0"/>
              <a:t>a combination</a:t>
            </a:r>
            <a:r>
              <a:rPr lang="en-GB" sz="1100" dirty="0"/>
              <a:t>. Thus, either cohort or case-control studies </a:t>
            </a:r>
            <a:r>
              <a:rPr lang="en-GB" sz="1100" dirty="0" smtClean="0"/>
              <a:t>can ascertain </a:t>
            </a:r>
            <a:r>
              <a:rPr lang="en-GB" sz="1100" dirty="0"/>
              <a:t>events either prospectively or retrospectively from </a:t>
            </a:r>
            <a:r>
              <a:rPr lang="en-GB" sz="1100" dirty="0" smtClean="0"/>
              <a:t>the point </a:t>
            </a:r>
            <a:r>
              <a:rPr lang="en-GB" sz="1100" dirty="0"/>
              <a:t>of view of the time that the study begins. According to </a:t>
            </a:r>
            <a:r>
              <a:rPr lang="en-GB" sz="1100" dirty="0" smtClean="0"/>
              <a:t>this usage</a:t>
            </a:r>
            <a:r>
              <a:rPr lang="en-GB" sz="1100" dirty="0"/>
              <a:t>, prospective and retrospective describe the timing of </a:t>
            </a:r>
            <a:r>
              <a:rPr lang="en-GB" sz="1100" dirty="0" smtClean="0"/>
              <a:t>the events </a:t>
            </a:r>
            <a:r>
              <a:rPr lang="en-GB" sz="1100" dirty="0"/>
              <a:t>under study in relation to the time the study begins </a:t>
            </a:r>
            <a:r>
              <a:rPr lang="en-GB" sz="1100" dirty="0" smtClean="0"/>
              <a:t>or ends</a:t>
            </a:r>
            <a:r>
              <a:rPr lang="en-GB" sz="1100" dirty="0"/>
              <a:t>: Prospective refers to events concurrent with the </a:t>
            </a:r>
            <a:r>
              <a:rPr lang="en-GB" sz="1100" dirty="0" smtClean="0"/>
              <a:t>study, and </a:t>
            </a:r>
            <a:r>
              <a:rPr lang="en-GB" sz="1100" dirty="0"/>
              <a:t>retrospective refers to use of historical </a:t>
            </a:r>
            <a:r>
              <a:rPr lang="en-GB" sz="1100" dirty="0" smtClean="0"/>
              <a:t>events. These </a:t>
            </a:r>
            <a:r>
              <a:rPr lang="en-GB" sz="1100" dirty="0"/>
              <a:t>considerations demonstrate that the classification </a:t>
            </a:r>
            <a:r>
              <a:rPr lang="en-GB" sz="1100" dirty="0" smtClean="0"/>
              <a:t>of studies </a:t>
            </a:r>
            <a:r>
              <a:rPr lang="en-GB" sz="1100" dirty="0"/>
              <a:t>as prospective or retrospective is not </a:t>
            </a:r>
            <a:r>
              <a:rPr lang="en-GB" sz="1100" dirty="0" smtClean="0"/>
              <a:t>straightforward, and </a:t>
            </a:r>
            <a:r>
              <a:rPr lang="en-GB" sz="1100" dirty="0"/>
              <a:t>that these terms do not readily convey a clear </a:t>
            </a:r>
            <a:r>
              <a:rPr lang="en-GB" sz="1100" dirty="0" smtClean="0"/>
              <a:t>message about </a:t>
            </a:r>
            <a:r>
              <a:rPr lang="en-GB" sz="1100" dirty="0"/>
              <a:t>the study. The most important study feature that </a:t>
            </a:r>
            <a:r>
              <a:rPr lang="en-GB" sz="1100" dirty="0" smtClean="0"/>
              <a:t>these terms </a:t>
            </a:r>
            <a:r>
              <a:rPr lang="en-GB" sz="1100" dirty="0"/>
              <a:t>might illuminate would be whether the </a:t>
            </a:r>
            <a:r>
              <a:rPr lang="en-GB" sz="1100" dirty="0" smtClean="0"/>
              <a:t>disease could </a:t>
            </a:r>
            <a:r>
              <a:rPr lang="en-GB" sz="1100" dirty="0"/>
              <a:t>influence the exposure information in the study, and </a:t>
            </a:r>
            <a:r>
              <a:rPr lang="en-GB" sz="1100" dirty="0" smtClean="0"/>
              <a:t>this is </a:t>
            </a:r>
            <a:r>
              <a:rPr lang="en-GB" sz="1100" dirty="0"/>
              <a:t>the usage that we recommend. Prospective and </a:t>
            </a:r>
            <a:r>
              <a:rPr lang="en-GB" sz="1100" dirty="0" smtClean="0"/>
              <a:t>retrospective will </a:t>
            </a:r>
            <a:r>
              <a:rPr lang="en-GB" sz="1100" dirty="0"/>
              <a:t>then be terms that could each describe some cohort </a:t>
            </a:r>
            <a:r>
              <a:rPr lang="en-GB" sz="1100" dirty="0" smtClean="0"/>
              <a:t>studies and </a:t>
            </a:r>
            <a:r>
              <a:rPr lang="en-GB" sz="1100" dirty="0"/>
              <a:t>some case-control studies. Under the </a:t>
            </a:r>
            <a:r>
              <a:rPr lang="en-GB" sz="1100" dirty="0" smtClean="0"/>
              <a:t>alternative definitions</a:t>
            </a:r>
            <a:r>
              <a:rPr lang="en-GB" sz="1100" dirty="0"/>
              <a:t>, studies </a:t>
            </a:r>
            <a:r>
              <a:rPr lang="en-GB" sz="1100" dirty="0" err="1"/>
              <a:t>labeled</a:t>
            </a:r>
            <a:r>
              <a:rPr lang="en-GB" sz="1100" dirty="0"/>
              <a:t> as </a:t>
            </a:r>
            <a:r>
              <a:rPr lang="en-GB" sz="1100" dirty="0" smtClean="0"/>
              <a:t>“retrospective” </a:t>
            </a:r>
            <a:r>
              <a:rPr lang="en-GB" sz="1100" dirty="0"/>
              <a:t>might </a:t>
            </a:r>
            <a:r>
              <a:rPr lang="en-GB" sz="1100" dirty="0" smtClean="0"/>
              <a:t>actually use </a:t>
            </a:r>
            <a:r>
              <a:rPr lang="en-GB" sz="1100" dirty="0"/>
              <a:t>methods that preclude the possibility that </a:t>
            </a:r>
            <a:r>
              <a:rPr lang="en-GB" sz="1100" dirty="0" smtClean="0"/>
              <a:t>exposure information </a:t>
            </a:r>
            <a:r>
              <a:rPr lang="en-GB" sz="1100" dirty="0"/>
              <a:t>could have been influenced by disease, and </a:t>
            </a:r>
            <a:r>
              <a:rPr lang="en-GB" sz="1100" dirty="0" smtClean="0"/>
              <a:t>studies </a:t>
            </a:r>
            <a:r>
              <a:rPr lang="en-GB" sz="1100" dirty="0" err="1" smtClean="0"/>
              <a:t>labeled</a:t>
            </a:r>
            <a:r>
              <a:rPr lang="en-GB" sz="1100" dirty="0" smtClean="0"/>
              <a:t> </a:t>
            </a:r>
            <a:r>
              <a:rPr lang="en-GB" sz="1100" dirty="0"/>
              <a:t>as </a:t>
            </a:r>
            <a:r>
              <a:rPr lang="en-GB" sz="1100" dirty="0" smtClean="0"/>
              <a:t>“prospective” </a:t>
            </a:r>
            <a:r>
              <a:rPr lang="en-GB" sz="1100" dirty="0"/>
              <a:t>might actually use methods that </a:t>
            </a:r>
            <a:r>
              <a:rPr lang="en-GB" sz="1100" dirty="0" smtClean="0"/>
              <a:t>do not </a:t>
            </a:r>
            <a:r>
              <a:rPr lang="en-GB" sz="1100" dirty="0"/>
              <a:t>exclude that possibility. Because the term </a:t>
            </a:r>
            <a:r>
              <a:rPr lang="en-GB" sz="1100" dirty="0" smtClean="0"/>
              <a:t>retrospective often </a:t>
            </a:r>
            <a:r>
              <a:rPr lang="en-GB" sz="1100" dirty="0"/>
              <a:t>connotes an inherently less reliable design and the </a:t>
            </a:r>
            <a:r>
              <a:rPr lang="en-GB" sz="1100" dirty="0" smtClean="0"/>
              <a:t>term prospective </a:t>
            </a:r>
            <a:r>
              <a:rPr lang="en-GB" sz="1100" dirty="0"/>
              <a:t>often connotes an inherently more reliable </a:t>
            </a:r>
            <a:r>
              <a:rPr lang="en-GB" sz="1100" dirty="0" smtClean="0"/>
              <a:t>design, assignment </a:t>
            </a:r>
            <a:r>
              <a:rPr lang="en-GB" sz="1100" dirty="0"/>
              <a:t>of the classification under the alternative </a:t>
            </a:r>
            <a:r>
              <a:rPr lang="en-GB" sz="1100" dirty="0" smtClean="0"/>
              <a:t>definitions does </a:t>
            </a:r>
            <a:r>
              <a:rPr lang="en-GB" sz="1100" dirty="0"/>
              <a:t>not always convey accurately the strengths or </a:t>
            </a:r>
            <a:r>
              <a:rPr lang="en-GB" sz="1100" dirty="0" smtClean="0"/>
              <a:t>weaknesses of </a:t>
            </a:r>
            <a:r>
              <a:rPr lang="en-GB" sz="1100" dirty="0"/>
              <a:t>the design. Chapter 9 discusses further the advantages </a:t>
            </a:r>
            <a:r>
              <a:rPr lang="en-GB" sz="1100" dirty="0" smtClean="0"/>
              <a:t>and drawbacks </a:t>
            </a:r>
            <a:r>
              <a:rPr lang="en-GB" sz="1100" dirty="0"/>
              <a:t>of concurrent and historical data and of </a:t>
            </a:r>
            <a:r>
              <a:rPr lang="en-GB" sz="1100" dirty="0" smtClean="0"/>
              <a:t>prospective and </a:t>
            </a:r>
            <a:r>
              <a:rPr lang="en-GB" sz="1100" dirty="0"/>
              <a:t>retrospective measurement.</a:t>
            </a:r>
            <a:endParaRPr lang="en-US" sz="1100" dirty="0"/>
          </a:p>
        </p:txBody>
      </p:sp>
      <p:sp>
        <p:nvSpPr>
          <p:cNvPr id="4" name="TextBox 3"/>
          <p:cNvSpPr txBox="1"/>
          <p:nvPr/>
        </p:nvSpPr>
        <p:spPr>
          <a:xfrm>
            <a:off x="1668162" y="6450227"/>
            <a:ext cx="10523838" cy="338554"/>
          </a:xfrm>
          <a:prstGeom prst="rect">
            <a:avLst/>
          </a:prstGeom>
          <a:noFill/>
        </p:spPr>
        <p:txBody>
          <a:bodyPr wrap="square" rtlCol="0">
            <a:spAutoFit/>
          </a:bodyPr>
          <a:lstStyle/>
          <a:p>
            <a:r>
              <a:rPr lang="en-US" sz="1600" dirty="0" smtClean="0"/>
              <a:t>“Modern Epidemiology 3th edition” K. Rothman, S. Greenland, T. Lash – </a:t>
            </a:r>
            <a:r>
              <a:rPr lang="en-US" sz="1600" dirty="0" err="1" smtClean="0"/>
              <a:t>Lippicott</a:t>
            </a:r>
            <a:r>
              <a:rPr lang="en-US" sz="1600" dirty="0" smtClean="0"/>
              <a:t> Williams &amp; Wilkins - Wolters Kluwer Press</a:t>
            </a:r>
            <a:endParaRPr lang="en-US" sz="1600" dirty="0"/>
          </a:p>
        </p:txBody>
      </p:sp>
    </p:spTree>
    <p:extLst>
      <p:ext uri="{BB962C8B-B14F-4D97-AF65-F5344CB8AC3E}">
        <p14:creationId xmlns:p14="http://schemas.microsoft.com/office/powerpoint/2010/main" val="2368425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181" y="272616"/>
            <a:ext cx="11228378" cy="6017032"/>
          </a:xfrm>
          <a:prstGeom prst="rect">
            <a:avLst/>
          </a:prstGeom>
        </p:spPr>
        <p:txBody>
          <a:bodyPr wrap="square">
            <a:spAutoFit/>
          </a:bodyPr>
          <a:lstStyle/>
          <a:p>
            <a:r>
              <a:rPr lang="en-GB" sz="1100" b="1" dirty="0">
                <a:effectLst>
                  <a:outerShdw blurRad="38100" dist="38100" dir="2700000" algn="tl">
                    <a:srgbClr val="000000">
                      <a:alpha val="43137"/>
                    </a:srgbClr>
                  </a:outerShdw>
                </a:effectLst>
              </a:rPr>
              <a:t>Prospective versus Retrospective </a:t>
            </a:r>
            <a:r>
              <a:rPr lang="en-GB" sz="1100" b="1" dirty="0" smtClean="0">
                <a:effectLst>
                  <a:outerShdw blurRad="38100" dist="38100" dir="2700000" algn="tl">
                    <a:srgbClr val="000000">
                      <a:alpha val="43137"/>
                    </a:srgbClr>
                  </a:outerShdw>
                </a:effectLst>
              </a:rPr>
              <a:t>Studies </a:t>
            </a:r>
            <a:r>
              <a:rPr lang="en-GB" sz="1100" dirty="0" err="1" smtClean="0"/>
              <a:t>Studies</a:t>
            </a:r>
            <a:r>
              <a:rPr lang="en-GB" sz="1100" dirty="0" smtClean="0"/>
              <a:t> </a:t>
            </a:r>
            <a:r>
              <a:rPr lang="en-GB" sz="1100" dirty="0"/>
              <a:t>can be classified further as either prospective </a:t>
            </a:r>
            <a:r>
              <a:rPr lang="en-GB" sz="1100" dirty="0" smtClean="0"/>
              <a:t>or retrospective</a:t>
            </a:r>
            <a:r>
              <a:rPr lang="en-GB" sz="1100" dirty="0"/>
              <a:t>, although several definitions have been used </a:t>
            </a:r>
            <a:r>
              <a:rPr lang="en-GB" sz="1100" dirty="0" smtClean="0"/>
              <a:t>for these </a:t>
            </a:r>
            <a:r>
              <a:rPr lang="en-GB" sz="1100" dirty="0"/>
              <a:t>terms. Early writers defined prospective and </a:t>
            </a:r>
            <a:r>
              <a:rPr lang="en-GB" sz="1100" dirty="0" smtClean="0"/>
              <a:t>retrospective studies </a:t>
            </a:r>
            <a:r>
              <a:rPr lang="en-GB" sz="1100" dirty="0"/>
              <a:t>to denote cohort and case-control studies, </a:t>
            </a:r>
            <a:r>
              <a:rPr lang="en-GB" sz="1100" dirty="0" smtClean="0"/>
              <a:t>respectively. Using </a:t>
            </a:r>
            <a:r>
              <a:rPr lang="en-GB" sz="1100" dirty="0"/>
              <a:t>the terms prospective and retrospective in this </a:t>
            </a:r>
            <a:r>
              <a:rPr lang="en-GB" sz="1100" dirty="0" smtClean="0"/>
              <a:t>way conveys </a:t>
            </a:r>
            <a:r>
              <a:rPr lang="en-GB" sz="1100" dirty="0"/>
              <a:t>no additional information and fails to highlight </a:t>
            </a:r>
            <a:r>
              <a:rPr lang="en-GB" sz="1100" dirty="0" smtClean="0"/>
              <a:t>other important </a:t>
            </a:r>
            <a:r>
              <a:rPr lang="en-GB" sz="1100" dirty="0"/>
              <a:t>aspects of a study </a:t>
            </a:r>
            <a:r>
              <a:rPr lang="en-GB" sz="1100" dirty="0" smtClean="0"/>
              <a:t>for which </a:t>
            </a:r>
            <a:r>
              <a:rPr lang="en-GB" sz="1100" dirty="0"/>
              <a:t>the description prospective or retrospective might </a:t>
            </a:r>
            <a:r>
              <a:rPr lang="en-GB" sz="1100" dirty="0" smtClean="0"/>
              <a:t>be illuminating</a:t>
            </a:r>
            <a:r>
              <a:rPr lang="en-GB" sz="1100" dirty="0"/>
              <a:t>, and therefore a different usage </a:t>
            </a:r>
            <a:r>
              <a:rPr lang="en-GB" sz="1100" dirty="0" smtClean="0"/>
              <a:t>developed. A </a:t>
            </a:r>
            <a:r>
              <a:rPr lang="en-GB" sz="1100" dirty="0"/>
              <a:t>central feature of study design that can be highlighted by </a:t>
            </a:r>
            <a:r>
              <a:rPr lang="en-GB" sz="1100" dirty="0" smtClean="0"/>
              <a:t>the distinction </a:t>
            </a:r>
            <a:r>
              <a:rPr lang="en-GB" sz="1100" dirty="0"/>
              <a:t>between prospective and retrospective is the order </a:t>
            </a:r>
            <a:r>
              <a:rPr lang="en-GB" sz="1100" dirty="0" smtClean="0"/>
              <a:t>in time </a:t>
            </a:r>
            <a:r>
              <a:rPr lang="en-GB" sz="1100" dirty="0"/>
              <a:t>of the recording of exposure information and </a:t>
            </a:r>
            <a:r>
              <a:rPr lang="en-GB" sz="1100" dirty="0" smtClean="0"/>
              <a:t>the occurrence </a:t>
            </a:r>
            <a:r>
              <a:rPr lang="en-GB" sz="1100" dirty="0"/>
              <a:t>of disease. In some studies, in particular, those </a:t>
            </a:r>
            <a:r>
              <a:rPr lang="en-GB" sz="1100" dirty="0" smtClean="0"/>
              <a:t>in which </a:t>
            </a:r>
            <a:r>
              <a:rPr lang="en-GB" sz="1100" dirty="0"/>
              <a:t>the exposure is measured by asking people about </a:t>
            </a:r>
            <a:r>
              <a:rPr lang="en-GB" sz="1100" dirty="0" smtClean="0"/>
              <a:t>their history </a:t>
            </a:r>
            <a:r>
              <a:rPr lang="en-GB" sz="1100" dirty="0"/>
              <a:t>of exposure, it is possible that the occurrence of </a:t>
            </a:r>
            <a:r>
              <a:rPr lang="en-GB" sz="1100" dirty="0" smtClean="0"/>
              <a:t>disease could </a:t>
            </a:r>
            <a:r>
              <a:rPr lang="en-GB" sz="1100" dirty="0"/>
              <a:t>influence the recording of exposure and bias the </a:t>
            </a:r>
            <a:r>
              <a:rPr lang="en-GB" sz="1100" dirty="0" smtClean="0"/>
              <a:t>study results</a:t>
            </a:r>
            <a:r>
              <a:rPr lang="en-GB" sz="1100" dirty="0"/>
              <a:t>, for example, by influencing recall. A study based </a:t>
            </a:r>
            <a:r>
              <a:rPr lang="en-GB" sz="1100" dirty="0" smtClean="0"/>
              <a:t>on such </a:t>
            </a:r>
            <a:r>
              <a:rPr lang="en-GB" sz="1100" dirty="0"/>
              <a:t>recall is one that merits the label retrospective, at </a:t>
            </a:r>
            <a:r>
              <a:rPr lang="en-GB" sz="1100" dirty="0" smtClean="0"/>
              <a:t>least with </a:t>
            </a:r>
            <a:r>
              <a:rPr lang="en-GB" sz="1100" dirty="0"/>
              <a:t>respect to the recording of exposure information, </a:t>
            </a:r>
            <a:r>
              <a:rPr lang="en-GB" sz="1100" dirty="0" smtClean="0"/>
              <a:t>and perhaps </a:t>
            </a:r>
            <a:r>
              <a:rPr lang="en-GB" sz="1100" dirty="0"/>
              <a:t>for the study as a whole. Assessing exposure by </a:t>
            </a:r>
            <a:r>
              <a:rPr lang="en-GB" sz="1100" dirty="0" smtClean="0"/>
              <a:t>recall after </a:t>
            </a:r>
            <a:r>
              <a:rPr lang="en-GB" sz="1100" dirty="0"/>
              <a:t>disease has occurred is a feature of many </a:t>
            </a:r>
            <a:r>
              <a:rPr lang="en-GB" sz="1100" dirty="0" smtClean="0"/>
              <a:t>case-control studies</a:t>
            </a:r>
            <a:r>
              <a:rPr lang="en-GB" sz="1100" dirty="0"/>
              <a:t>, which may explain why case-control studies are </a:t>
            </a:r>
            <a:r>
              <a:rPr lang="en-GB" sz="1100" dirty="0" smtClean="0"/>
              <a:t>often </a:t>
            </a:r>
            <a:r>
              <a:rPr lang="en-GB" sz="1100" dirty="0" err="1" smtClean="0"/>
              <a:t>labeled</a:t>
            </a:r>
            <a:r>
              <a:rPr lang="en-GB" sz="1100" dirty="0" smtClean="0"/>
              <a:t> </a:t>
            </a:r>
            <a:r>
              <a:rPr lang="en-GB" sz="1100" dirty="0"/>
              <a:t>retrospective. A study with retrospective </a:t>
            </a:r>
            <a:r>
              <a:rPr lang="en-GB" sz="1100" dirty="0" smtClean="0"/>
              <a:t>measurement in </a:t>
            </a:r>
            <a:r>
              <a:rPr lang="en-GB" sz="1100" dirty="0"/>
              <a:t>this sense is subject to the concern that disease occurrence </a:t>
            </a:r>
            <a:r>
              <a:rPr lang="en-GB" sz="1100" dirty="0" smtClean="0"/>
              <a:t>or diagnosis </a:t>
            </a:r>
            <a:r>
              <a:rPr lang="en-GB" sz="1100" dirty="0"/>
              <a:t>has affected exposure </a:t>
            </a:r>
            <a:r>
              <a:rPr lang="en-GB" sz="1100" dirty="0" smtClean="0"/>
              <a:t>evaluation. Nevertheless</a:t>
            </a:r>
            <a:r>
              <a:rPr lang="en-GB" sz="1100" dirty="0"/>
              <a:t>, not all case-control studies involve recall. </a:t>
            </a:r>
            <a:r>
              <a:rPr lang="en-GB" sz="1100" dirty="0" smtClean="0"/>
              <a:t>For example</a:t>
            </a:r>
            <a:r>
              <a:rPr lang="en-GB" sz="1100" dirty="0"/>
              <a:t>, case-control studies that evaluate drug exposures </a:t>
            </a:r>
            <a:r>
              <a:rPr lang="en-GB" sz="1100" dirty="0" smtClean="0"/>
              <a:t>have prospective </a:t>
            </a:r>
            <a:r>
              <a:rPr lang="en-GB" sz="1100" dirty="0"/>
              <a:t>measurement if the information on the </a:t>
            </a:r>
            <a:r>
              <a:rPr lang="en-GB" sz="1100" dirty="0" smtClean="0"/>
              <a:t>exposures and </a:t>
            </a:r>
            <a:r>
              <a:rPr lang="en-GB" sz="1100" dirty="0"/>
              <a:t>other risk factors is taken from medical records or </a:t>
            </a:r>
            <a:r>
              <a:rPr lang="en-GB" sz="1100" dirty="0" smtClean="0"/>
              <a:t>exposure registries </a:t>
            </a:r>
            <a:r>
              <a:rPr lang="en-GB" sz="1100" dirty="0"/>
              <a:t>that predate disease development. These </a:t>
            </a:r>
            <a:r>
              <a:rPr lang="en-GB" sz="1100" dirty="0" smtClean="0"/>
              <a:t>case-control studies </a:t>
            </a:r>
            <a:r>
              <a:rPr lang="en-GB" sz="1100" dirty="0"/>
              <a:t>may be more appropriately described as prospective, </a:t>
            </a:r>
            <a:r>
              <a:rPr lang="en-GB" sz="1100" dirty="0" smtClean="0"/>
              <a:t>at least </a:t>
            </a:r>
            <a:r>
              <a:rPr lang="en-GB" sz="1100" dirty="0"/>
              <a:t>with respect to exposure measurement</a:t>
            </a:r>
            <a:r>
              <a:rPr lang="en-GB" sz="1100" dirty="0" smtClean="0"/>
              <a:t>. Not </a:t>
            </a:r>
            <a:r>
              <a:rPr lang="en-GB" sz="1100" dirty="0"/>
              <a:t>all study variables need be measured simultaneously. </a:t>
            </a:r>
            <a:r>
              <a:rPr lang="en-GB" sz="1100" dirty="0" smtClean="0"/>
              <a:t>Some studies </a:t>
            </a:r>
            <a:r>
              <a:rPr lang="en-GB" sz="1100" dirty="0"/>
              <a:t>may combine prospective measurement of </a:t>
            </a:r>
            <a:r>
              <a:rPr lang="en-GB" sz="1100" dirty="0" smtClean="0"/>
              <a:t>some variables </a:t>
            </a:r>
            <a:r>
              <a:rPr lang="en-GB" sz="1100" dirty="0"/>
              <a:t>with retrospective measurement of other </a:t>
            </a:r>
            <a:r>
              <a:rPr lang="en-GB" sz="1100" dirty="0" smtClean="0"/>
              <a:t>variables. Such </a:t>
            </a:r>
            <a:r>
              <a:rPr lang="en-GB" sz="1100" dirty="0"/>
              <a:t>studies might be viewed as being a mixture of </a:t>
            </a:r>
            <a:r>
              <a:rPr lang="en-GB" sz="1100" dirty="0" smtClean="0"/>
              <a:t>prospective and </a:t>
            </a:r>
            <a:r>
              <a:rPr lang="en-GB" sz="1100" dirty="0"/>
              <a:t>retrospective measurements. A reasonable rule might be </a:t>
            </a:r>
            <a:r>
              <a:rPr lang="en-GB" sz="1100" dirty="0" smtClean="0"/>
              <a:t>to describe </a:t>
            </a:r>
            <a:r>
              <a:rPr lang="en-GB" sz="1100" dirty="0"/>
              <a:t>a study as prospective if the exposure </a:t>
            </a:r>
            <a:r>
              <a:rPr lang="en-GB" sz="1100" dirty="0" smtClean="0"/>
              <a:t>measurement could </a:t>
            </a:r>
            <a:r>
              <a:rPr lang="en-GB" sz="1100" dirty="0"/>
              <a:t>not be influenced by the disease, and </a:t>
            </a:r>
            <a:r>
              <a:rPr lang="en-GB" sz="1100" dirty="0" smtClean="0"/>
              <a:t>retrospective otherwise</a:t>
            </a:r>
            <a:r>
              <a:rPr lang="en-GB" sz="1100" dirty="0"/>
              <a:t>. This rule could lead to a study with a mixture </a:t>
            </a:r>
            <a:r>
              <a:rPr lang="en-GB" sz="1100" dirty="0" smtClean="0"/>
              <a:t>of prospectively </a:t>
            </a:r>
            <a:r>
              <a:rPr lang="en-GB" sz="1100" dirty="0"/>
              <a:t>and retrospectively measured variables </a:t>
            </a:r>
            <a:r>
              <a:rPr lang="en-GB" sz="1100" dirty="0" smtClean="0"/>
              <a:t>being described </a:t>
            </a:r>
            <a:r>
              <a:rPr lang="en-GB" sz="1100" dirty="0"/>
              <a:t>differently for different analyses, and </a:t>
            </a:r>
            <a:r>
              <a:rPr lang="en-GB" sz="1100" dirty="0" smtClean="0"/>
              <a:t>appropriately so. The </a:t>
            </a:r>
            <a:r>
              <a:rPr lang="en-GB" sz="1100" dirty="0"/>
              <a:t>access to data may affect study validity as much as </a:t>
            </a:r>
            <a:r>
              <a:rPr lang="en-GB" sz="1100" dirty="0" smtClean="0"/>
              <a:t>the recording </a:t>
            </a:r>
            <a:r>
              <a:rPr lang="en-GB" sz="1100" dirty="0"/>
              <a:t>of the data. Historical ascertainment has </a:t>
            </a:r>
            <a:r>
              <a:rPr lang="en-GB" sz="1100" dirty="0" smtClean="0"/>
              <a:t>implications for </a:t>
            </a:r>
            <a:r>
              <a:rPr lang="en-GB" sz="1100" dirty="0"/>
              <a:t>selection and missing-data bias insofar as records or </a:t>
            </a:r>
            <a:r>
              <a:rPr lang="en-GB" sz="1100" dirty="0" smtClean="0"/>
              <a:t>data may </a:t>
            </a:r>
            <a:r>
              <a:rPr lang="en-GB" sz="1100" dirty="0"/>
              <a:t>be missing in a systematic fashion. For example, </a:t>
            </a:r>
            <a:r>
              <a:rPr lang="en-GB" sz="1100" dirty="0" smtClean="0"/>
              <a:t>preserving exposure </a:t>
            </a:r>
            <a:r>
              <a:rPr lang="en-GB" sz="1100" dirty="0"/>
              <a:t>information that has been recorded in the past (</a:t>
            </a:r>
            <a:r>
              <a:rPr lang="en-GB" sz="1100" dirty="0" smtClean="0"/>
              <a:t>that is</a:t>
            </a:r>
            <a:r>
              <a:rPr lang="en-GB" sz="1100" dirty="0"/>
              <a:t>, prospectively) may depend on disease occurrence, as </a:t>
            </a:r>
            <a:r>
              <a:rPr lang="en-GB" sz="1100" dirty="0" smtClean="0"/>
              <a:t>might be </a:t>
            </a:r>
            <a:r>
              <a:rPr lang="en-GB" sz="1100" dirty="0"/>
              <a:t>the case if occupational records were destroyed except </a:t>
            </a:r>
            <a:r>
              <a:rPr lang="en-GB" sz="1100" dirty="0" smtClean="0"/>
              <a:t>for workers </a:t>
            </a:r>
            <a:r>
              <a:rPr lang="en-GB" sz="1100" dirty="0"/>
              <a:t>who have submitted disability claims. </a:t>
            </a:r>
            <a:r>
              <a:rPr lang="en-GB" sz="1100" dirty="0" smtClean="0"/>
              <a:t>Thus, prospectively </a:t>
            </a:r>
            <a:r>
              <a:rPr lang="en-GB" sz="1100" dirty="0"/>
              <a:t>recorded information might have a </a:t>
            </a:r>
            <a:r>
              <a:rPr lang="en-GB" sz="1100" dirty="0" smtClean="0"/>
              <a:t>retrospective component </a:t>
            </a:r>
            <a:r>
              <a:rPr lang="en-GB" sz="1100" dirty="0"/>
              <a:t>to its inclusion in a study, if inclusion depends </a:t>
            </a:r>
            <a:r>
              <a:rPr lang="en-GB" sz="1100" dirty="0" smtClean="0"/>
              <a:t>on disease </a:t>
            </a:r>
            <a:r>
              <a:rPr lang="en-GB" sz="1100" dirty="0"/>
              <a:t>occurrence. In determining whether the information in </a:t>
            </a:r>
            <a:r>
              <a:rPr lang="en-GB" sz="1100" dirty="0" smtClean="0"/>
              <a:t>a study </a:t>
            </a:r>
            <a:r>
              <a:rPr lang="en-GB" sz="1100" dirty="0"/>
              <a:t>is prospectively or retrospectively obtained, the </a:t>
            </a:r>
            <a:r>
              <a:rPr lang="en-GB" sz="1100" dirty="0" smtClean="0"/>
              <a:t>possibility that </a:t>
            </a:r>
            <a:r>
              <a:rPr lang="en-GB" sz="1100" dirty="0"/>
              <a:t>disease could influence either the recording of the data </a:t>
            </a:r>
            <a:r>
              <a:rPr lang="en-GB" sz="1100" dirty="0" smtClean="0"/>
              <a:t>or its </a:t>
            </a:r>
            <a:r>
              <a:rPr lang="en-GB" sz="1100" dirty="0"/>
              <a:t>entry path into the study should be </a:t>
            </a:r>
            <a:r>
              <a:rPr lang="en-GB" sz="1100" dirty="0" smtClean="0"/>
              <a:t>considered. The </a:t>
            </a:r>
            <a:r>
              <a:rPr lang="en-GB" sz="1100" dirty="0"/>
              <a:t>terms prospective and retrospective have also been used </a:t>
            </a:r>
            <a:r>
              <a:rPr lang="en-GB" sz="1100" dirty="0" smtClean="0"/>
              <a:t>to refer </a:t>
            </a:r>
            <a:r>
              <a:rPr lang="en-GB" sz="1100" dirty="0"/>
              <a:t>to the timing of the accumulated person-time with </a:t>
            </a:r>
            <a:r>
              <a:rPr lang="en-GB" sz="1100" dirty="0" smtClean="0"/>
              <a:t>respect to </a:t>
            </a:r>
            <a:r>
              <a:rPr lang="en-GB" sz="1100" dirty="0"/>
              <a:t>the study's conduct. Under this usage, when the </a:t>
            </a:r>
            <a:r>
              <a:rPr lang="en-GB" sz="1100" dirty="0" smtClean="0"/>
              <a:t>person-time accumulates </a:t>
            </a:r>
            <a:r>
              <a:rPr lang="en-GB" sz="1100" dirty="0"/>
              <a:t>before the study is conducted, it said to be </a:t>
            </a:r>
            <a:r>
              <a:rPr lang="en-GB" sz="1100" dirty="0" smtClean="0"/>
              <a:t>a retrospective </a:t>
            </a:r>
            <a:r>
              <a:rPr lang="en-GB" sz="1100" dirty="0"/>
              <a:t>study, even if the exposure status was </a:t>
            </a:r>
            <a:r>
              <a:rPr lang="en-GB" sz="1100" dirty="0" smtClean="0"/>
              <a:t>recorded before </a:t>
            </a:r>
            <a:r>
              <a:rPr lang="en-GB" sz="1100" dirty="0"/>
              <a:t>the disease occurred. When the person-time </a:t>
            </a:r>
            <a:r>
              <a:rPr lang="en-GB" sz="1100" dirty="0" smtClean="0"/>
              <a:t>accumulates after </a:t>
            </a:r>
            <a:r>
              <a:rPr lang="en-GB" sz="1100" dirty="0"/>
              <a:t>the study begins, it is said to be a prospective study; </a:t>
            </a:r>
            <a:r>
              <a:rPr lang="en-GB" sz="1100" dirty="0" smtClean="0"/>
              <a:t>in this </a:t>
            </a:r>
            <a:r>
              <a:rPr lang="en-GB" sz="1100" dirty="0"/>
              <a:t>situation, exposure status is ordinarily recorded </a:t>
            </a:r>
            <a:r>
              <a:rPr lang="en-GB" sz="1100" dirty="0" smtClean="0"/>
              <a:t>before disease </a:t>
            </a:r>
            <a:r>
              <a:rPr lang="en-GB" sz="1100" dirty="0"/>
              <a:t>occurrence, although there are exceptions. For </a:t>
            </a:r>
            <a:r>
              <a:rPr lang="en-GB" sz="1100" dirty="0" smtClean="0"/>
              <a:t>example, job </a:t>
            </a:r>
            <a:r>
              <a:rPr lang="en-GB" sz="1100" dirty="0"/>
              <a:t>status might be recorded for an occupational cohort at </a:t>
            </a:r>
            <a:r>
              <a:rPr lang="en-GB" sz="1100" dirty="0" smtClean="0"/>
              <a:t>the study's </a:t>
            </a:r>
            <a:r>
              <a:rPr lang="en-GB" sz="1100" dirty="0"/>
              <a:t>inception and as workers enter the cohort, but </a:t>
            </a:r>
            <a:r>
              <a:rPr lang="en-GB" sz="1100" dirty="0" smtClean="0"/>
              <a:t>an industrial </a:t>
            </a:r>
            <a:r>
              <a:rPr lang="en-GB" sz="1100" dirty="0"/>
              <a:t>hygienist might assign exposure levels to the </a:t>
            </a:r>
            <a:r>
              <a:rPr lang="en-GB" sz="1100" dirty="0" smtClean="0"/>
              <a:t>job categories </a:t>
            </a:r>
            <a:r>
              <a:rPr lang="en-GB" sz="1100" dirty="0"/>
              <a:t>only after the study is completed and therefore </a:t>
            </a:r>
            <a:r>
              <a:rPr lang="en-GB" sz="1100" dirty="0" smtClean="0"/>
              <a:t>after all </a:t>
            </a:r>
            <a:r>
              <a:rPr lang="en-GB" sz="1100" dirty="0"/>
              <a:t>cases of disease have occurred. The potential then exists </a:t>
            </a:r>
            <a:r>
              <a:rPr lang="en-GB" sz="1100" dirty="0" smtClean="0"/>
              <a:t>for disease </a:t>
            </a:r>
            <a:r>
              <a:rPr lang="en-GB" sz="1100" dirty="0"/>
              <a:t>to influence the industrial hygienist's </a:t>
            </a:r>
            <a:r>
              <a:rPr lang="en-GB" sz="1100" dirty="0" smtClean="0"/>
              <a:t>assignment. Additional </a:t>
            </a:r>
            <a:r>
              <a:rPr lang="en-GB" sz="1100" dirty="0"/>
              <a:t>nuances can similarly complicate the classification </a:t>
            </a:r>
            <a:r>
              <a:rPr lang="en-GB" sz="1100" dirty="0" smtClean="0"/>
              <a:t>of studies </a:t>
            </a:r>
            <a:r>
              <a:rPr lang="en-GB" sz="1100" dirty="0"/>
              <a:t>as retrospective or prospective with respect to </a:t>
            </a:r>
            <a:r>
              <a:rPr lang="en-GB" sz="1100" dirty="0" smtClean="0"/>
              <a:t>study conduct</a:t>
            </a:r>
            <a:r>
              <a:rPr lang="en-GB" sz="1100" dirty="0"/>
              <a:t>. For example, cohort studies can be conducted </a:t>
            </a:r>
            <a:r>
              <a:rPr lang="en-GB" sz="1100" dirty="0" smtClean="0"/>
              <a:t>by measuring </a:t>
            </a:r>
            <a:r>
              <a:rPr lang="en-GB" sz="1100" dirty="0"/>
              <a:t>disease events after the study begins, by </a:t>
            </a:r>
            <a:r>
              <a:rPr lang="en-GB" sz="1100" dirty="0" smtClean="0"/>
              <a:t>defining cohorts </a:t>
            </a:r>
            <a:r>
              <a:rPr lang="en-GB" sz="1100" dirty="0"/>
              <a:t>as of some time in the past and measuring </a:t>
            </a:r>
            <a:r>
              <a:rPr lang="en-GB" sz="1100" dirty="0" smtClean="0"/>
              <a:t>the occurrence </a:t>
            </a:r>
            <a:r>
              <a:rPr lang="en-GB" sz="1100" dirty="0"/>
              <a:t>of disease in the time before the study begins, or </a:t>
            </a:r>
            <a:r>
              <a:rPr lang="en-GB" sz="1100" dirty="0" smtClean="0"/>
              <a:t>a combination </a:t>
            </a:r>
            <a:r>
              <a:rPr lang="en-GB" sz="1100" dirty="0"/>
              <a:t>of the two. Similarly, case-control studies can </a:t>
            </a:r>
            <a:r>
              <a:rPr lang="en-GB" sz="1100" dirty="0" smtClean="0"/>
              <a:t>be based </a:t>
            </a:r>
            <a:r>
              <a:rPr lang="en-GB" sz="1100" dirty="0"/>
              <a:t>on disease events that occur after the study begins, </a:t>
            </a:r>
            <a:r>
              <a:rPr lang="en-GB" sz="1100" dirty="0" smtClean="0"/>
              <a:t>or events </a:t>
            </a:r>
            <a:r>
              <a:rPr lang="en-GB" sz="1100" dirty="0"/>
              <a:t>that have occurred before the study begins, or </a:t>
            </a:r>
            <a:r>
              <a:rPr lang="en-GB" sz="1100" dirty="0" smtClean="0"/>
              <a:t>a combination</a:t>
            </a:r>
            <a:r>
              <a:rPr lang="en-GB" sz="1100" dirty="0"/>
              <a:t>. Thus, either cohort or case-control studies </a:t>
            </a:r>
            <a:r>
              <a:rPr lang="en-GB" sz="1100" dirty="0" smtClean="0"/>
              <a:t>can ascertain </a:t>
            </a:r>
            <a:r>
              <a:rPr lang="en-GB" sz="1100" dirty="0"/>
              <a:t>events either prospectively or retrospectively from </a:t>
            </a:r>
            <a:r>
              <a:rPr lang="en-GB" sz="1100" dirty="0" smtClean="0"/>
              <a:t>the point </a:t>
            </a:r>
            <a:r>
              <a:rPr lang="en-GB" sz="1100" dirty="0"/>
              <a:t>of view of the time that the study begins. According to </a:t>
            </a:r>
            <a:r>
              <a:rPr lang="en-GB" sz="1100" dirty="0" smtClean="0"/>
              <a:t>this usage</a:t>
            </a:r>
            <a:r>
              <a:rPr lang="en-GB" sz="1100" dirty="0"/>
              <a:t>, prospective and retrospective describe the timing of </a:t>
            </a:r>
            <a:r>
              <a:rPr lang="en-GB" sz="1100" dirty="0" smtClean="0"/>
              <a:t>the events </a:t>
            </a:r>
            <a:r>
              <a:rPr lang="en-GB" sz="1100" dirty="0"/>
              <a:t>under study in relation to the time the study begins </a:t>
            </a:r>
            <a:r>
              <a:rPr lang="en-GB" sz="1100" dirty="0" smtClean="0"/>
              <a:t>or ends</a:t>
            </a:r>
            <a:r>
              <a:rPr lang="en-GB" sz="1100" dirty="0"/>
              <a:t>: Prospective refers to events concurrent with the </a:t>
            </a:r>
            <a:r>
              <a:rPr lang="en-GB" sz="1100" dirty="0" smtClean="0"/>
              <a:t>study, and </a:t>
            </a:r>
            <a:r>
              <a:rPr lang="en-GB" sz="1100" dirty="0"/>
              <a:t>retrospective refers to use of historical </a:t>
            </a:r>
            <a:r>
              <a:rPr lang="en-GB" sz="1100" dirty="0" smtClean="0"/>
              <a:t>events. These </a:t>
            </a:r>
            <a:r>
              <a:rPr lang="en-GB" sz="1100" dirty="0"/>
              <a:t>considerations demonstrate that the classification </a:t>
            </a:r>
            <a:r>
              <a:rPr lang="en-GB" sz="1100" dirty="0" smtClean="0"/>
              <a:t>of studies </a:t>
            </a:r>
            <a:r>
              <a:rPr lang="en-GB" sz="1100" dirty="0"/>
              <a:t>as prospective or retrospective is not </a:t>
            </a:r>
            <a:r>
              <a:rPr lang="en-GB" sz="1100" dirty="0" smtClean="0"/>
              <a:t>straightforward, and </a:t>
            </a:r>
            <a:r>
              <a:rPr lang="en-GB" sz="1100" dirty="0"/>
              <a:t>that these terms do not readily convey a clear </a:t>
            </a:r>
            <a:r>
              <a:rPr lang="en-GB" sz="1100" dirty="0" smtClean="0"/>
              <a:t>message about </a:t>
            </a:r>
            <a:r>
              <a:rPr lang="en-GB" sz="1100" dirty="0"/>
              <a:t>the study. The most important study feature that </a:t>
            </a:r>
            <a:r>
              <a:rPr lang="en-GB" sz="1100" dirty="0" smtClean="0"/>
              <a:t>these terms </a:t>
            </a:r>
            <a:r>
              <a:rPr lang="en-GB" sz="1100" dirty="0"/>
              <a:t>might illuminate would be whether the </a:t>
            </a:r>
            <a:r>
              <a:rPr lang="en-GB" sz="1100" dirty="0" smtClean="0"/>
              <a:t>disease could </a:t>
            </a:r>
            <a:r>
              <a:rPr lang="en-GB" sz="1100" dirty="0"/>
              <a:t>influence the exposure information in the study, and </a:t>
            </a:r>
            <a:r>
              <a:rPr lang="en-GB" sz="1100" dirty="0" smtClean="0"/>
              <a:t>this is </a:t>
            </a:r>
            <a:r>
              <a:rPr lang="en-GB" sz="1100" dirty="0"/>
              <a:t>the usage that we recommend. Prospective and </a:t>
            </a:r>
            <a:r>
              <a:rPr lang="en-GB" sz="1100" dirty="0" smtClean="0"/>
              <a:t>retrospective will </a:t>
            </a:r>
            <a:r>
              <a:rPr lang="en-GB" sz="1100" dirty="0"/>
              <a:t>then be terms that could each describe some cohort </a:t>
            </a:r>
            <a:r>
              <a:rPr lang="en-GB" sz="1100" dirty="0" smtClean="0"/>
              <a:t>studies and </a:t>
            </a:r>
            <a:r>
              <a:rPr lang="en-GB" sz="1100" dirty="0"/>
              <a:t>some case-control studies. Under the </a:t>
            </a:r>
            <a:r>
              <a:rPr lang="en-GB" sz="1100" dirty="0" smtClean="0"/>
              <a:t>alternative definitions</a:t>
            </a:r>
            <a:r>
              <a:rPr lang="en-GB" sz="1100" dirty="0"/>
              <a:t>, studies </a:t>
            </a:r>
            <a:r>
              <a:rPr lang="en-GB" sz="1100" dirty="0" err="1"/>
              <a:t>labeled</a:t>
            </a:r>
            <a:r>
              <a:rPr lang="en-GB" sz="1100" dirty="0"/>
              <a:t> as </a:t>
            </a:r>
            <a:r>
              <a:rPr lang="en-GB" sz="1100" dirty="0" smtClean="0"/>
              <a:t>“retrospective” </a:t>
            </a:r>
            <a:r>
              <a:rPr lang="en-GB" sz="1100" dirty="0"/>
              <a:t>might </a:t>
            </a:r>
            <a:r>
              <a:rPr lang="en-GB" sz="1100" dirty="0" smtClean="0"/>
              <a:t>actually use </a:t>
            </a:r>
            <a:r>
              <a:rPr lang="en-GB" sz="1100" dirty="0"/>
              <a:t>methods that preclude the possibility that </a:t>
            </a:r>
            <a:r>
              <a:rPr lang="en-GB" sz="1100" dirty="0" smtClean="0"/>
              <a:t>exposure information </a:t>
            </a:r>
            <a:r>
              <a:rPr lang="en-GB" sz="1100" dirty="0"/>
              <a:t>could have been influenced by disease, and </a:t>
            </a:r>
            <a:r>
              <a:rPr lang="en-GB" sz="1100" dirty="0" smtClean="0"/>
              <a:t>studies </a:t>
            </a:r>
            <a:r>
              <a:rPr lang="en-GB" sz="1100" dirty="0" err="1" smtClean="0"/>
              <a:t>labeled</a:t>
            </a:r>
            <a:r>
              <a:rPr lang="en-GB" sz="1100" dirty="0" smtClean="0"/>
              <a:t> </a:t>
            </a:r>
            <a:r>
              <a:rPr lang="en-GB" sz="1100" dirty="0"/>
              <a:t>as </a:t>
            </a:r>
            <a:r>
              <a:rPr lang="en-GB" sz="1100" dirty="0" smtClean="0"/>
              <a:t>“prospective” </a:t>
            </a:r>
            <a:r>
              <a:rPr lang="en-GB" sz="1100" dirty="0"/>
              <a:t>might actually use methods that </a:t>
            </a:r>
            <a:r>
              <a:rPr lang="en-GB" sz="1100" dirty="0" smtClean="0"/>
              <a:t>do not </a:t>
            </a:r>
            <a:r>
              <a:rPr lang="en-GB" sz="1100" dirty="0"/>
              <a:t>exclude that possibility. Because the term </a:t>
            </a:r>
            <a:r>
              <a:rPr lang="en-GB" sz="1100" dirty="0" smtClean="0"/>
              <a:t>retrospective often </a:t>
            </a:r>
            <a:r>
              <a:rPr lang="en-GB" sz="1100" dirty="0"/>
              <a:t>connotes an inherently less reliable design and the </a:t>
            </a:r>
            <a:r>
              <a:rPr lang="en-GB" sz="1100" dirty="0" smtClean="0"/>
              <a:t>term prospective </a:t>
            </a:r>
            <a:r>
              <a:rPr lang="en-GB" sz="1100" dirty="0"/>
              <a:t>often connotes an inherently more reliable </a:t>
            </a:r>
            <a:r>
              <a:rPr lang="en-GB" sz="1100" dirty="0" smtClean="0"/>
              <a:t>design, assignment </a:t>
            </a:r>
            <a:r>
              <a:rPr lang="en-GB" sz="1100" dirty="0"/>
              <a:t>of the classification under the alternative </a:t>
            </a:r>
            <a:r>
              <a:rPr lang="en-GB" sz="1100" dirty="0" smtClean="0"/>
              <a:t>definitions does </a:t>
            </a:r>
            <a:r>
              <a:rPr lang="en-GB" sz="1100" dirty="0"/>
              <a:t>not always convey accurately the strengths or </a:t>
            </a:r>
            <a:r>
              <a:rPr lang="en-GB" sz="1100" dirty="0" smtClean="0"/>
              <a:t>weaknesses of </a:t>
            </a:r>
            <a:r>
              <a:rPr lang="en-GB" sz="1100" dirty="0"/>
              <a:t>the design. Chapter 9 discusses further the advantages </a:t>
            </a:r>
            <a:r>
              <a:rPr lang="en-GB" sz="1100" dirty="0" smtClean="0"/>
              <a:t>and drawbacks </a:t>
            </a:r>
            <a:r>
              <a:rPr lang="en-GB" sz="1100" dirty="0"/>
              <a:t>of concurrent and historical data and of </a:t>
            </a:r>
            <a:r>
              <a:rPr lang="en-GB" sz="1100" dirty="0" smtClean="0"/>
              <a:t>prospective and </a:t>
            </a:r>
            <a:r>
              <a:rPr lang="en-GB" sz="1100" dirty="0"/>
              <a:t>retrospective measurement.</a:t>
            </a:r>
            <a:endParaRPr lang="en-US" sz="1100" dirty="0"/>
          </a:p>
        </p:txBody>
      </p:sp>
      <p:sp>
        <p:nvSpPr>
          <p:cNvPr id="3" name="Rectangle 2"/>
          <p:cNvSpPr/>
          <p:nvPr/>
        </p:nvSpPr>
        <p:spPr>
          <a:xfrm>
            <a:off x="461640" y="4671719"/>
            <a:ext cx="10548730" cy="646331"/>
          </a:xfrm>
          <a:prstGeom prst="rect">
            <a:avLst/>
          </a:prstGeom>
        </p:spPr>
        <p:txBody>
          <a:bodyPr wrap="square">
            <a:spAutoFit/>
          </a:bodyPr>
          <a:lstStyle/>
          <a:p>
            <a:r>
              <a:rPr lang="en-GB" dirty="0"/>
              <a:t>These considerations demonstrate that the classification of studies as prospective or retrospective is </a:t>
            </a:r>
            <a:r>
              <a:rPr lang="en-GB" dirty="0" smtClean="0"/>
              <a:t>not straightforward</a:t>
            </a:r>
            <a:r>
              <a:rPr lang="en-GB" dirty="0"/>
              <a:t>, and that these terms do not readily convey a clear message about the </a:t>
            </a:r>
            <a:r>
              <a:rPr lang="en-GB" dirty="0" smtClean="0"/>
              <a:t>study.</a:t>
            </a:r>
            <a:endParaRPr lang="en-US" dirty="0"/>
          </a:p>
        </p:txBody>
      </p:sp>
      <p:sp>
        <p:nvSpPr>
          <p:cNvPr id="4" name="TextBox 3"/>
          <p:cNvSpPr txBox="1"/>
          <p:nvPr/>
        </p:nvSpPr>
        <p:spPr>
          <a:xfrm>
            <a:off x="1668162" y="6450227"/>
            <a:ext cx="10523838" cy="338554"/>
          </a:xfrm>
          <a:prstGeom prst="rect">
            <a:avLst/>
          </a:prstGeom>
          <a:noFill/>
        </p:spPr>
        <p:txBody>
          <a:bodyPr wrap="square" rtlCol="0">
            <a:spAutoFit/>
          </a:bodyPr>
          <a:lstStyle/>
          <a:p>
            <a:r>
              <a:rPr lang="en-US" sz="1600" dirty="0" smtClean="0"/>
              <a:t>“Modern Epidemiology 3th edition” K. Rothman, S. Greenland, T. Lash – </a:t>
            </a:r>
            <a:r>
              <a:rPr lang="en-US" sz="1600" dirty="0" err="1" smtClean="0"/>
              <a:t>Lippicott</a:t>
            </a:r>
            <a:r>
              <a:rPr lang="en-US" sz="1600" dirty="0" smtClean="0"/>
              <a:t> Williams &amp; Wilkins - Wolters Kluwer Press</a:t>
            </a:r>
            <a:endParaRPr lang="en-US" sz="1600" dirty="0"/>
          </a:p>
        </p:txBody>
      </p:sp>
    </p:spTree>
    <p:extLst>
      <p:ext uri="{BB962C8B-B14F-4D97-AF65-F5344CB8AC3E}">
        <p14:creationId xmlns:p14="http://schemas.microsoft.com/office/powerpoint/2010/main" val="385242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1000"/>
                                        <p:tgtEl>
                                          <p:spTgt spid="2"/>
                                        </p:tgtEl>
                                      </p:cBhvr>
                                    </p:animEffect>
                                    <p:set>
                                      <p:cBhvr>
                                        <p:cTn id="7" dur="1" fill="hold">
                                          <p:stCondLst>
                                            <p:cond delay="999"/>
                                          </p:stCondLst>
                                        </p:cTn>
                                        <p:tgtEl>
                                          <p:spTgt spid="2"/>
                                        </p:tgtEl>
                                        <p:attrNameLst>
                                          <p:attrName>style.visibility</p:attrName>
                                        </p:attrNameLst>
                                      </p:cBhvr>
                                      <p:to>
                                        <p:strVal val="hidden"/>
                                      </p:to>
                                    </p:set>
                                  </p:childTnLst>
                                </p:cTn>
                              </p:par>
                              <p:par>
                                <p:cTn id="8" presetID="14" presetClass="entr" presetSubtype="10" fill="hold" grpId="1" nodeType="withEffect">
                                  <p:stCondLst>
                                    <p:cond delay="150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2000"/>
                            </p:stCondLst>
                            <p:childTnLst>
                              <p:par>
                                <p:cTn id="12" presetID="42" presetClass="path" presetSubtype="0" accel="50000" decel="50000" fill="hold" grpId="0" nodeType="afterEffect">
                                  <p:stCondLst>
                                    <p:cond delay="0"/>
                                  </p:stCondLst>
                                  <p:childTnLst>
                                    <p:animMotion origin="layout" path="M -0.00377 -0.00949 L -0.00481 -0.26389 " pathEditMode="relative" rAng="0" ptsTypes="AA">
                                      <p:cBhvr>
                                        <p:cTn id="13" dur="2000" fill="hold"/>
                                        <p:tgtEl>
                                          <p:spTgt spid="3"/>
                                        </p:tgtEl>
                                        <p:attrNameLst>
                                          <p:attrName>ppt_x</p:attrName>
                                          <p:attrName>ppt_y</p:attrName>
                                        </p:attrNameLst>
                                      </p:cBhvr>
                                      <p:rCtr x="-52" y="-127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12573" y="627787"/>
            <a:ext cx="9901882" cy="1477328"/>
          </a:xfrm>
          <a:prstGeom prst="rect">
            <a:avLst/>
          </a:prstGeom>
        </p:spPr>
        <p:txBody>
          <a:bodyPr wrap="square">
            <a:spAutoFit/>
          </a:bodyPr>
          <a:lstStyle/>
          <a:p>
            <a:r>
              <a:rPr lang="it-IT" b="1" dirty="0">
                <a:effectLst>
                  <a:outerShdw blurRad="38100" dist="38100" dir="2700000" algn="tl">
                    <a:srgbClr val="000000">
                      <a:alpha val="43137"/>
                    </a:srgbClr>
                  </a:outerShdw>
                </a:effectLst>
              </a:rPr>
              <a:t>prospettico</a:t>
            </a:r>
          </a:p>
          <a:p>
            <a:r>
              <a:rPr lang="it-IT" dirty="0"/>
              <a:t>[pro-spèt-ti-co]</a:t>
            </a:r>
          </a:p>
          <a:p>
            <a:r>
              <a:rPr lang="it-IT" dirty="0"/>
              <a:t>agg. (pl. m. -ci; f. -ca, pl. -che)</a:t>
            </a:r>
          </a:p>
          <a:p>
            <a:r>
              <a:rPr lang="it-IT" dirty="0"/>
              <a:t>1 Di, della prospettiva: linee </a:t>
            </a:r>
            <a:r>
              <a:rPr lang="it-IT" dirty="0" smtClean="0"/>
              <a:t>prospettiche ‖ </a:t>
            </a:r>
            <a:r>
              <a:rPr lang="it-IT" dirty="0"/>
              <a:t>Che è fatto in prospettiva: veduta prospettica</a:t>
            </a:r>
          </a:p>
          <a:p>
            <a:r>
              <a:rPr lang="it-IT" dirty="0"/>
              <a:t>2 fig. Che riguarda la valutazione di una questione, un problema e sim.: errore p.</a:t>
            </a:r>
            <a:endParaRPr lang="en-US" dirty="0"/>
          </a:p>
        </p:txBody>
      </p:sp>
      <p:sp>
        <p:nvSpPr>
          <p:cNvPr id="8" name="Rectangle 7"/>
          <p:cNvSpPr/>
          <p:nvPr/>
        </p:nvSpPr>
        <p:spPr>
          <a:xfrm>
            <a:off x="712573" y="2753149"/>
            <a:ext cx="9469395" cy="1754326"/>
          </a:xfrm>
          <a:prstGeom prst="rect">
            <a:avLst/>
          </a:prstGeom>
        </p:spPr>
        <p:txBody>
          <a:bodyPr wrap="square">
            <a:spAutoFit/>
          </a:bodyPr>
          <a:lstStyle/>
          <a:p>
            <a:r>
              <a:rPr lang="it-IT" b="1" dirty="0">
                <a:effectLst>
                  <a:outerShdw blurRad="38100" dist="38100" dir="2700000" algn="tl">
                    <a:srgbClr val="000000">
                      <a:alpha val="43137"/>
                    </a:srgbClr>
                  </a:outerShdw>
                </a:effectLst>
              </a:rPr>
              <a:t>retrospettivo</a:t>
            </a:r>
          </a:p>
          <a:p>
            <a:r>
              <a:rPr lang="it-IT" dirty="0"/>
              <a:t>[re-tro-spet-tì-vo]</a:t>
            </a:r>
          </a:p>
          <a:p>
            <a:r>
              <a:rPr lang="it-IT" dirty="0"/>
              <a:t>agg.</a:t>
            </a:r>
          </a:p>
          <a:p>
            <a:r>
              <a:rPr lang="it-IT" dirty="0"/>
              <a:t>Che è volto all'indietro nel tempo; che ha lo scopo di illustrare momenti e aspetti passati di un fenomeno: un'indagine retrospettiva degli avvenimenti politici di questi ultimi anni; una mostra retrospettiva</a:t>
            </a:r>
            <a:endParaRPr lang="en-US" dirty="0"/>
          </a:p>
        </p:txBody>
      </p:sp>
      <p:sp>
        <p:nvSpPr>
          <p:cNvPr id="9" name="TextBox 8"/>
          <p:cNvSpPr txBox="1"/>
          <p:nvPr/>
        </p:nvSpPr>
        <p:spPr>
          <a:xfrm>
            <a:off x="2910016" y="6011562"/>
            <a:ext cx="6783860" cy="369332"/>
          </a:xfrm>
          <a:prstGeom prst="rect">
            <a:avLst/>
          </a:prstGeom>
          <a:noFill/>
        </p:spPr>
        <p:txBody>
          <a:bodyPr wrap="square" rtlCol="0">
            <a:spAutoFit/>
          </a:bodyPr>
          <a:lstStyle/>
          <a:p>
            <a:r>
              <a:rPr lang="en-US" dirty="0" smtClean="0"/>
              <a:t>“Grande </a:t>
            </a:r>
            <a:r>
              <a:rPr lang="en-US" dirty="0" err="1" smtClean="0"/>
              <a:t>Dizionario</a:t>
            </a:r>
            <a:r>
              <a:rPr lang="en-US" dirty="0" smtClean="0"/>
              <a:t> </a:t>
            </a:r>
            <a:r>
              <a:rPr lang="en-US" dirty="0" err="1" smtClean="0"/>
              <a:t>Italiano</a:t>
            </a:r>
            <a:r>
              <a:rPr lang="en-US" dirty="0" smtClean="0"/>
              <a:t>” </a:t>
            </a:r>
            <a:r>
              <a:rPr lang="en-US" dirty="0" err="1" smtClean="0"/>
              <a:t>Hoepli</a:t>
            </a:r>
            <a:endParaRPr lang="en-US" dirty="0"/>
          </a:p>
        </p:txBody>
      </p:sp>
    </p:spTree>
    <p:extLst>
      <p:ext uri="{BB962C8B-B14F-4D97-AF65-F5344CB8AC3E}">
        <p14:creationId xmlns:p14="http://schemas.microsoft.com/office/powerpoint/2010/main" val="9213355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301</TotalTime>
  <Words>5947</Words>
  <Application>Microsoft Office PowerPoint</Application>
  <PresentationFormat>Widescreen</PresentationFormat>
  <Paragraphs>172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Celestial</vt:lpstr>
      <vt:lpstr>   Database etica privacy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Etica database</dc:title>
  <dc:creator>Infetto Agts</dc:creator>
  <cp:lastModifiedBy>Infetto Agts</cp:lastModifiedBy>
  <cp:revision>66</cp:revision>
  <dcterms:created xsi:type="dcterms:W3CDTF">2018-11-06T18:12:20Z</dcterms:created>
  <dcterms:modified xsi:type="dcterms:W3CDTF">2018-11-10T13:36:29Z</dcterms:modified>
</cp:coreProperties>
</file>