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5" r:id="rId1"/>
  </p:sldMasterIdLst>
  <p:notesMasterIdLst>
    <p:notesMasterId r:id="rId22"/>
  </p:notesMasterIdLst>
  <p:sldIdLst>
    <p:sldId id="755" r:id="rId2"/>
    <p:sldId id="285" r:id="rId3"/>
    <p:sldId id="286" r:id="rId4"/>
    <p:sldId id="760" r:id="rId5"/>
    <p:sldId id="287" r:id="rId6"/>
    <p:sldId id="761" r:id="rId7"/>
    <p:sldId id="288" r:id="rId8"/>
    <p:sldId id="750" r:id="rId9"/>
    <p:sldId id="291" r:id="rId10"/>
    <p:sldId id="292" r:id="rId11"/>
    <p:sldId id="294" r:id="rId12"/>
    <p:sldId id="751" r:id="rId13"/>
    <p:sldId id="763" r:id="rId14"/>
    <p:sldId id="762" r:id="rId15"/>
    <p:sldId id="293" r:id="rId16"/>
    <p:sldId id="754" r:id="rId17"/>
    <p:sldId id="296" r:id="rId18"/>
    <p:sldId id="295" r:id="rId19"/>
    <p:sldId id="753" r:id="rId20"/>
    <p:sldId id="298" r:id="rId2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68"/>
    <p:restoredTop sz="96341"/>
  </p:normalViewPr>
  <p:slideViewPr>
    <p:cSldViewPr snapToGrid="0" snapToObjects="1">
      <p:cViewPr varScale="1">
        <p:scale>
          <a:sx n="123" d="100"/>
          <a:sy n="123" d="100"/>
        </p:scale>
        <p:origin x="1424" y="1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1D06C7-8935-D64A-B378-A98528A13C98}" type="datetimeFigureOut">
              <a:rPr lang="it-IT" smtClean="0"/>
              <a:t>19/05/20</a:t>
            </a:fld>
            <a:endParaRPr lang="it-IT"/>
          </a:p>
        </p:txBody>
      </p:sp>
      <p:sp>
        <p:nvSpPr>
          <p:cNvPr id="4" name="Segnaposto immagin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E605F2-1434-DD49-A733-2CEDD502F97C}" type="slidenum">
              <a:rPr lang="it-IT" smtClean="0"/>
              <a:t>‹N›</a:t>
            </a:fld>
            <a:endParaRPr lang="it-IT"/>
          </a:p>
        </p:txBody>
      </p:sp>
    </p:spTree>
    <p:extLst>
      <p:ext uri="{BB962C8B-B14F-4D97-AF65-F5344CB8AC3E}">
        <p14:creationId xmlns:p14="http://schemas.microsoft.com/office/powerpoint/2010/main" val="3885391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2CC86AE4-468C-4E9E-8EAE-3A0F22AFA7EE}" type="slidenum">
              <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rPr>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a:t>
            </a:fld>
            <a:endPar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endParaRPr>
          </a:p>
        </p:txBody>
      </p:sp>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196806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6985F45-41D6-DB46-93FF-7A63E767D287}"/>
              </a:ext>
            </a:extLst>
          </p:cNvPr>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C7546BA8-FD2E-134B-BA5B-5797953992B5}" type="slidenum">
              <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rPr>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13</a:t>
            </a:fld>
            <a:endPar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endParaRPr>
          </a:p>
        </p:txBody>
      </p:sp>
      <p:sp>
        <p:nvSpPr>
          <p:cNvPr id="44033" name="Text Box 1">
            <a:extLst>
              <a:ext uri="{FF2B5EF4-FFF2-40B4-BE49-F238E27FC236}">
                <a16:creationId xmlns:a16="http://schemas.microsoft.com/office/drawing/2014/main" id="{5B63DF1E-C95A-FF4F-BECD-EB5071C7FDA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08BDBAEC-69E7-D342-9B4D-3E77976B99C2}"/>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064201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483B564-8925-A145-A51A-F3CA1134FFA2}"/>
              </a:ext>
            </a:extLst>
          </p:cNvPr>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60A4A52F-6E17-B34C-A94B-835EBB301246}" type="slidenum">
              <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rPr>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14</a:t>
            </a:fld>
            <a:endPar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endParaRPr>
          </a:p>
        </p:txBody>
      </p:sp>
      <p:sp>
        <p:nvSpPr>
          <p:cNvPr id="41985" name="Text Box 1">
            <a:extLst>
              <a:ext uri="{FF2B5EF4-FFF2-40B4-BE49-F238E27FC236}">
                <a16:creationId xmlns:a16="http://schemas.microsoft.com/office/drawing/2014/main" id="{AB27EDEC-A964-2744-9459-5035E3EFC05C}"/>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6E6EFB42-421F-E246-BC11-9EFE6D108417}"/>
              </a:ext>
            </a:extLst>
          </p:cNvPr>
          <p:cNvSpPr txBox="1">
            <a:spLocks noGrp="1" noChangeArrowheads="1"/>
          </p:cNvSpPr>
          <p:nvPr>
            <p:ph type="body" idx="1"/>
          </p:nvPr>
        </p:nvSpPr>
        <p:spPr bwMode="auto">
          <a:xfrm>
            <a:off x="914400" y="4343400"/>
            <a:ext cx="5029200" cy="4124325"/>
          </a:xfrm>
          <a:prstGeom prst="rect">
            <a:avLst/>
          </a:prstGeom>
          <a:solidFill>
            <a:srgbClr val="FFFFFF"/>
          </a:solidFill>
          <a:ln w="9360">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71341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C547B30-A144-40EB-AA80-CFD89315442E}" type="slidenum">
              <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rPr>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15</a:t>
            </a:fld>
            <a:endPar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endParaRPr>
          </a:p>
        </p:txBody>
      </p:sp>
      <p:sp>
        <p:nvSpPr>
          <p:cNvPr id="8499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499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1247628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B29F9AF-6F6F-4892-8C33-263CF1A3C0C7}" type="slidenum">
              <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rPr>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17</a:t>
            </a:fld>
            <a:endPar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endParaRPr>
          </a:p>
        </p:txBody>
      </p:sp>
      <p:sp>
        <p:nvSpPr>
          <p:cNvPr id="8806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806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770719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41FC6281-482E-452F-9A45-6FC36B47D27C}" type="slidenum">
              <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rPr>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18</a:t>
            </a:fld>
            <a:endPar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endParaRPr>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65643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41FC6281-482E-452F-9A45-6FC36B47D27C}" type="slidenum">
              <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rPr>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19</a:t>
            </a:fld>
            <a:endPar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endParaRPr>
          </a:p>
        </p:txBody>
      </p:sp>
      <p:sp>
        <p:nvSpPr>
          <p:cNvPr id="8704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7042"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998205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6BDE676-EC0A-437F-834A-3609783C111B}" type="slidenum">
              <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rPr>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20</a:t>
            </a:fld>
            <a:endPar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endParaRPr>
          </a:p>
        </p:txBody>
      </p:sp>
      <p:sp>
        <p:nvSpPr>
          <p:cNvPr id="9011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4598525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0CEB4BAD-7CDB-4FF4-B412-FF1D70AF4EB0}" type="slidenum">
              <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rPr>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a:t>
            </a:fld>
            <a:endPar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endParaRPr>
          </a:p>
        </p:txBody>
      </p:sp>
      <p:sp>
        <p:nvSpPr>
          <p:cNvPr id="778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7826"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613580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2CC86AE4-468C-4E9E-8EAE-3A0F22AFA7EE}" type="slidenum">
              <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rPr>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a:t>
            </a:fld>
            <a:endPar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endParaRPr>
          </a:p>
        </p:txBody>
      </p:sp>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317961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B48B3FAF-3EDA-4D49-BF3C-3362A40300E3}" type="slidenum">
              <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rPr>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a:t>
            </a:fld>
            <a:endPar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endParaRPr>
          </a:p>
        </p:txBody>
      </p:sp>
      <p:sp>
        <p:nvSpPr>
          <p:cNvPr id="7884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0"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228160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2CC86AE4-468C-4E9E-8EAE-3A0F22AFA7EE}" type="slidenum">
              <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rPr>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6</a:t>
            </a:fld>
            <a:endPar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endParaRPr>
          </a:p>
        </p:txBody>
      </p:sp>
      <p:sp>
        <p:nvSpPr>
          <p:cNvPr id="7680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2"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5596002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0AF75072-EA38-41F0-804D-CF4DAE77D980}" type="slidenum">
              <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rPr>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7</a:t>
            </a:fld>
            <a:endPar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endParaRPr>
          </a:p>
        </p:txBody>
      </p:sp>
      <p:sp>
        <p:nvSpPr>
          <p:cNvPr id="7987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4" name="Rectangle 2"/>
          <p:cNvSpPr txBox="1">
            <a:spLocks noGrp="1" noChangeArrowheads="1"/>
          </p:cNvSpPr>
          <p:nvPr>
            <p:ph type="body" idx="1"/>
          </p:nvPr>
        </p:nvSpPr>
        <p:spPr bwMode="auto">
          <a:xfrm>
            <a:off x="914400" y="4333875"/>
            <a:ext cx="5029200" cy="4152900"/>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94879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A177D935-0EAB-4F74-932D-AF69FE0771FA}" type="slidenum">
              <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rPr>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9</a:t>
            </a:fld>
            <a:endPar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endParaRPr>
          </a:p>
        </p:txBody>
      </p:sp>
      <p:sp>
        <p:nvSpPr>
          <p:cNvPr id="829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6"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5930218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7C811D17-E5CC-468E-9340-9866803CAAB8}" type="slidenum">
              <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rPr>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10</a:t>
            </a:fld>
            <a:endPar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endParaRPr>
          </a:p>
        </p:txBody>
      </p:sp>
      <p:sp>
        <p:nvSpPr>
          <p:cNvPr id="839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39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54355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4CBCBBA4-80C1-4C66-940F-A9683B32DDE5}" type="slidenum">
              <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rPr>
              <a:pPr marL="0" marR="0" lvl="0" indent="0" algn="r" defTabSz="449263" rtl="0" eaLnBrk="1" fontAlgn="base" latinLnBrk="0" hangingPunct="1">
                <a:lnSpc>
                  <a:spcPct val="100000"/>
                </a:lnSpc>
                <a:spcBef>
                  <a:spcPts val="300"/>
                </a:spcBef>
                <a:spcAft>
                  <a:spcPct val="0"/>
                </a:spcAft>
                <a:buClr>
                  <a:srgbClr val="000000"/>
                </a:buClr>
                <a:buSzPct val="100000"/>
                <a:buFont typeface="Arial Black" panose="020B0A040201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11</a:t>
            </a:fld>
            <a:endParaRPr kumimoji="0" lang="it-IT" altLang="it-IT" sz="1200" b="0" i="0" u="none" strike="noStrike" kern="1200" cap="none" spc="0" normalizeH="0" baseline="0" noProof="0">
              <a:ln>
                <a:noFill/>
              </a:ln>
              <a:solidFill>
                <a:srgbClr val="FFFF00"/>
              </a:solidFill>
              <a:effectLst/>
              <a:uLnTx/>
              <a:uFillTx/>
              <a:latin typeface="Arial Black" panose="020B0A04020102020204" pitchFamily="34" charset="0"/>
              <a:ea typeface="Microsoft YaHei" panose="020B0503020204020204" pitchFamily="34" charset="-122"/>
              <a:cs typeface="+mn-cs"/>
            </a:endParaRPr>
          </a:p>
        </p:txBody>
      </p:sp>
      <p:sp>
        <p:nvSpPr>
          <p:cNvPr id="86017"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6018" name="Rectangle 2"/>
          <p:cNvSpPr txBox="1">
            <a:spLocks noGrp="1" noChangeArrowheads="1"/>
          </p:cNvSpPr>
          <p:nvPr>
            <p:ph type="body" idx="1"/>
          </p:nvPr>
        </p:nvSpPr>
        <p:spPr bwMode="auto">
          <a:xfrm>
            <a:off x="914400" y="4333875"/>
            <a:ext cx="5029200" cy="4143375"/>
          </a:xfrm>
          <a:prstGeom prst="rect">
            <a:avLst/>
          </a:prstGeom>
          <a:solidFill>
            <a:srgbClr val="FFFFFF"/>
          </a:solidFill>
          <a:ln w="9360" cap="sq">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263029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it-IT"/>
              <a:t>Fare clic per modificare lo stile del titolo</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89F0209C-9A4B-4638-B02D-6D1C11ADB7EE}" type="slidenum">
              <a:rPr lang="it-IT" altLang="it-IT" smtClean="0"/>
              <a:pPr/>
              <a:t>‹N›</a:t>
            </a:fld>
            <a:endParaRPr lang="it-IT" altLang="it-IT"/>
          </a:p>
        </p:txBody>
      </p:sp>
    </p:spTree>
    <p:extLst>
      <p:ext uri="{BB962C8B-B14F-4D97-AF65-F5344CB8AC3E}">
        <p14:creationId xmlns:p14="http://schemas.microsoft.com/office/powerpoint/2010/main" val="36406179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DEC493BB-3F5C-4482-878D-F5402A57DE41}" type="slidenum">
              <a:rPr lang="it-IT" altLang="it-IT" smtClean="0"/>
              <a:pPr/>
              <a:t>‹N›</a:t>
            </a:fld>
            <a:endParaRPr lang="it-IT" altLang="it-IT"/>
          </a:p>
        </p:txBody>
      </p:sp>
    </p:spTree>
    <p:extLst>
      <p:ext uri="{BB962C8B-B14F-4D97-AF65-F5344CB8AC3E}">
        <p14:creationId xmlns:p14="http://schemas.microsoft.com/office/powerpoint/2010/main" val="4220812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0BF2A872-5909-4863-A6C8-FD4C4847BEB6}" type="slidenum">
              <a:rPr lang="it-IT" altLang="it-IT" smtClean="0"/>
              <a:pPr/>
              <a:t>‹N›</a:t>
            </a:fld>
            <a:endParaRPr lang="it-IT" altLang="it-IT"/>
          </a:p>
        </p:txBody>
      </p:sp>
    </p:spTree>
    <p:extLst>
      <p:ext uri="{BB962C8B-B14F-4D97-AF65-F5344CB8AC3E}">
        <p14:creationId xmlns:p14="http://schemas.microsoft.com/office/powerpoint/2010/main" val="2249342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685801" y="609602"/>
            <a:ext cx="7769225" cy="1139825"/>
          </a:xfrm>
        </p:spPr>
        <p:txBody>
          <a:bodyPr/>
          <a:lstStyle/>
          <a:p>
            <a:r>
              <a:rPr lang="it-IT"/>
              <a:t>Fare clic per modificare lo stile del titolo</a:t>
            </a:r>
          </a:p>
        </p:txBody>
      </p:sp>
      <p:sp>
        <p:nvSpPr>
          <p:cNvPr id="3" name="Segnaposto testo 2"/>
          <p:cNvSpPr>
            <a:spLocks noGrp="1"/>
          </p:cNvSpPr>
          <p:nvPr>
            <p:ph type="body" sz="half" idx="1"/>
          </p:nvPr>
        </p:nvSpPr>
        <p:spPr>
          <a:xfrm>
            <a:off x="685801" y="1981202"/>
            <a:ext cx="3808413"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4" y="1981202"/>
            <a:ext cx="3808412" cy="4111625"/>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a:xfrm>
            <a:off x="685801" y="6248402"/>
            <a:ext cx="1901825" cy="454025"/>
          </a:xfrm>
        </p:spPr>
        <p:txBody>
          <a:bodyPr/>
          <a:lstStyle>
            <a:lvl1pPr>
              <a:defRPr/>
            </a:lvl1pPr>
          </a:lstStyle>
          <a:p>
            <a:endParaRPr lang="it-IT" altLang="it-IT"/>
          </a:p>
        </p:txBody>
      </p:sp>
      <p:sp>
        <p:nvSpPr>
          <p:cNvPr id="6" name="Segnaposto piè di pagina 5"/>
          <p:cNvSpPr>
            <a:spLocks noGrp="1"/>
          </p:cNvSpPr>
          <p:nvPr>
            <p:ph type="ftr" idx="11"/>
          </p:nvPr>
        </p:nvSpPr>
        <p:spPr>
          <a:xfrm>
            <a:off x="3124201" y="6248402"/>
            <a:ext cx="2892425" cy="454025"/>
          </a:xfrm>
        </p:spPr>
        <p:txBody>
          <a:bodyPr/>
          <a:lstStyle>
            <a:lvl1pPr>
              <a:defRPr/>
            </a:lvl1pPr>
          </a:lstStyle>
          <a:p>
            <a:endParaRPr lang="it-IT" altLang="it-IT"/>
          </a:p>
        </p:txBody>
      </p:sp>
      <p:sp>
        <p:nvSpPr>
          <p:cNvPr id="7" name="Segnaposto numero diapositiva 6"/>
          <p:cNvSpPr>
            <a:spLocks noGrp="1"/>
          </p:cNvSpPr>
          <p:nvPr>
            <p:ph type="sldNum" idx="12"/>
          </p:nvPr>
        </p:nvSpPr>
        <p:spPr>
          <a:xfrm>
            <a:off x="6553201" y="6248402"/>
            <a:ext cx="1901825" cy="454025"/>
          </a:xfrm>
        </p:spPr>
        <p:txBody>
          <a:bodyPr/>
          <a:lstStyle>
            <a:lvl1pPr>
              <a:defRPr/>
            </a:lvl1pPr>
          </a:lstStyle>
          <a:p>
            <a:fld id="{44991F65-D47C-4B82-9E91-41D98B1190EB}" type="slidenum">
              <a:rPr lang="it-IT" altLang="it-IT"/>
              <a:pPr/>
              <a:t>‹N›</a:t>
            </a:fld>
            <a:endParaRPr lang="it-IT" altLang="it-IT"/>
          </a:p>
        </p:txBody>
      </p:sp>
    </p:spTree>
    <p:extLst>
      <p:ext uri="{BB962C8B-B14F-4D97-AF65-F5344CB8AC3E}">
        <p14:creationId xmlns:p14="http://schemas.microsoft.com/office/powerpoint/2010/main" val="177779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1FE676AC-C2C2-4494-A589-41C280EBFB1C}" type="slidenum">
              <a:rPr lang="it-IT" altLang="it-IT" smtClean="0"/>
              <a:pPr/>
              <a:t>‹N›</a:t>
            </a:fld>
            <a:endParaRPr lang="it-IT" altLang="it-IT"/>
          </a:p>
        </p:txBody>
      </p:sp>
    </p:spTree>
    <p:extLst>
      <p:ext uri="{BB962C8B-B14F-4D97-AF65-F5344CB8AC3E}">
        <p14:creationId xmlns:p14="http://schemas.microsoft.com/office/powerpoint/2010/main" val="964260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it-IT"/>
              <a:t>Fare clic per modificare lo stile del titolo</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endParaRPr lang="it-IT" altLang="it-IT"/>
          </a:p>
        </p:txBody>
      </p:sp>
      <p:sp>
        <p:nvSpPr>
          <p:cNvPr id="5" name="Footer Placeholder 4"/>
          <p:cNvSpPr>
            <a:spLocks noGrp="1"/>
          </p:cNvSpPr>
          <p:nvPr>
            <p:ph type="ftr" sz="quarter" idx="11"/>
          </p:nvPr>
        </p:nvSpPr>
        <p:spPr/>
        <p:txBody>
          <a:bodyPr/>
          <a:lstStyle/>
          <a:p>
            <a:endParaRPr lang="it-IT" altLang="it-IT"/>
          </a:p>
        </p:txBody>
      </p:sp>
      <p:sp>
        <p:nvSpPr>
          <p:cNvPr id="6" name="Slide Number Placeholder 5"/>
          <p:cNvSpPr>
            <a:spLocks noGrp="1"/>
          </p:cNvSpPr>
          <p:nvPr>
            <p:ph type="sldNum" sz="quarter" idx="12"/>
          </p:nvPr>
        </p:nvSpPr>
        <p:spPr/>
        <p:txBody>
          <a:bodyPr/>
          <a:lstStyle/>
          <a:p>
            <a:fld id="{B8618851-0070-4440-9AED-E61667D36A9C}" type="slidenum">
              <a:rPr lang="it-IT" altLang="it-IT" smtClean="0"/>
              <a:pPr/>
              <a:t>‹N›</a:t>
            </a:fld>
            <a:endParaRPr lang="it-IT" altLang="it-IT"/>
          </a:p>
        </p:txBody>
      </p:sp>
    </p:spTree>
    <p:extLst>
      <p:ext uri="{BB962C8B-B14F-4D97-AF65-F5344CB8AC3E}">
        <p14:creationId xmlns:p14="http://schemas.microsoft.com/office/powerpoint/2010/main" val="2632337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endParaRPr lang="it-IT" altLang="it-IT"/>
          </a:p>
        </p:txBody>
      </p:sp>
      <p:sp>
        <p:nvSpPr>
          <p:cNvPr id="7" name="Slide Number Placeholder 6"/>
          <p:cNvSpPr>
            <a:spLocks noGrp="1"/>
          </p:cNvSpPr>
          <p:nvPr>
            <p:ph type="sldNum" sz="quarter" idx="12"/>
          </p:nvPr>
        </p:nvSpPr>
        <p:spPr/>
        <p:txBody>
          <a:bodyPr/>
          <a:lstStyle/>
          <a:p>
            <a:fld id="{10A47E6A-3387-42DF-A129-C9A0A1C566C6}" type="slidenum">
              <a:rPr lang="it-IT" altLang="it-IT" smtClean="0"/>
              <a:pPr/>
              <a:t>‹N›</a:t>
            </a:fld>
            <a:endParaRPr lang="it-IT" altLang="it-IT"/>
          </a:p>
        </p:txBody>
      </p:sp>
    </p:spTree>
    <p:extLst>
      <p:ext uri="{BB962C8B-B14F-4D97-AF65-F5344CB8AC3E}">
        <p14:creationId xmlns:p14="http://schemas.microsoft.com/office/powerpoint/2010/main" val="1542320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629842" y="2505075"/>
            <a:ext cx="3868340"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4629150" y="2505075"/>
            <a:ext cx="3887391"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endParaRPr lang="it-IT" altLang="it-IT"/>
          </a:p>
        </p:txBody>
      </p:sp>
      <p:sp>
        <p:nvSpPr>
          <p:cNvPr id="8" name="Footer Placeholder 7"/>
          <p:cNvSpPr>
            <a:spLocks noGrp="1"/>
          </p:cNvSpPr>
          <p:nvPr>
            <p:ph type="ftr" sz="quarter" idx="11"/>
          </p:nvPr>
        </p:nvSpPr>
        <p:spPr/>
        <p:txBody>
          <a:bodyPr/>
          <a:lstStyle/>
          <a:p>
            <a:endParaRPr lang="it-IT" altLang="it-IT"/>
          </a:p>
        </p:txBody>
      </p:sp>
      <p:sp>
        <p:nvSpPr>
          <p:cNvPr id="9" name="Slide Number Placeholder 8"/>
          <p:cNvSpPr>
            <a:spLocks noGrp="1"/>
          </p:cNvSpPr>
          <p:nvPr>
            <p:ph type="sldNum" sz="quarter" idx="12"/>
          </p:nvPr>
        </p:nvSpPr>
        <p:spPr/>
        <p:txBody>
          <a:bodyPr/>
          <a:lstStyle/>
          <a:p>
            <a:fld id="{4387BFBF-0BF0-4E36-984B-8FD41ED67D81}" type="slidenum">
              <a:rPr lang="it-IT" altLang="it-IT" smtClean="0"/>
              <a:pPr/>
              <a:t>‹N›</a:t>
            </a:fld>
            <a:endParaRPr lang="it-IT" altLang="it-IT"/>
          </a:p>
        </p:txBody>
      </p:sp>
    </p:spTree>
    <p:extLst>
      <p:ext uri="{BB962C8B-B14F-4D97-AF65-F5344CB8AC3E}">
        <p14:creationId xmlns:p14="http://schemas.microsoft.com/office/powerpoint/2010/main" val="1167917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endParaRPr lang="it-IT" altLang="it-IT"/>
          </a:p>
        </p:txBody>
      </p:sp>
      <p:sp>
        <p:nvSpPr>
          <p:cNvPr id="4" name="Footer Placeholder 3"/>
          <p:cNvSpPr>
            <a:spLocks noGrp="1"/>
          </p:cNvSpPr>
          <p:nvPr>
            <p:ph type="ftr" sz="quarter" idx="11"/>
          </p:nvPr>
        </p:nvSpPr>
        <p:spPr/>
        <p:txBody>
          <a:bodyPr/>
          <a:lstStyle/>
          <a:p>
            <a:endParaRPr lang="it-IT" altLang="it-IT"/>
          </a:p>
        </p:txBody>
      </p:sp>
      <p:sp>
        <p:nvSpPr>
          <p:cNvPr id="5" name="Slide Number Placeholder 4"/>
          <p:cNvSpPr>
            <a:spLocks noGrp="1"/>
          </p:cNvSpPr>
          <p:nvPr>
            <p:ph type="sldNum" sz="quarter" idx="12"/>
          </p:nvPr>
        </p:nvSpPr>
        <p:spPr/>
        <p:txBody>
          <a:bodyPr/>
          <a:lstStyle/>
          <a:p>
            <a:fld id="{4B294142-4E6F-4B93-AD45-0085F3862167}" type="slidenum">
              <a:rPr lang="it-IT" altLang="it-IT" smtClean="0"/>
              <a:pPr/>
              <a:t>‹N›</a:t>
            </a:fld>
            <a:endParaRPr lang="it-IT" altLang="it-IT"/>
          </a:p>
        </p:txBody>
      </p:sp>
    </p:spTree>
    <p:extLst>
      <p:ext uri="{BB962C8B-B14F-4D97-AF65-F5344CB8AC3E}">
        <p14:creationId xmlns:p14="http://schemas.microsoft.com/office/powerpoint/2010/main" val="5584514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it-IT" altLang="it-IT"/>
          </a:p>
        </p:txBody>
      </p:sp>
      <p:sp>
        <p:nvSpPr>
          <p:cNvPr id="3" name="Footer Placeholder 2"/>
          <p:cNvSpPr>
            <a:spLocks noGrp="1"/>
          </p:cNvSpPr>
          <p:nvPr>
            <p:ph type="ftr" sz="quarter" idx="11"/>
          </p:nvPr>
        </p:nvSpPr>
        <p:spPr/>
        <p:txBody>
          <a:bodyPr/>
          <a:lstStyle/>
          <a:p>
            <a:endParaRPr lang="it-IT" altLang="it-IT"/>
          </a:p>
        </p:txBody>
      </p:sp>
      <p:sp>
        <p:nvSpPr>
          <p:cNvPr id="4" name="Slide Number Placeholder 3"/>
          <p:cNvSpPr>
            <a:spLocks noGrp="1"/>
          </p:cNvSpPr>
          <p:nvPr>
            <p:ph type="sldNum" sz="quarter" idx="12"/>
          </p:nvPr>
        </p:nvSpPr>
        <p:spPr/>
        <p:txBody>
          <a:bodyPr/>
          <a:lstStyle/>
          <a:p>
            <a:fld id="{F039C2D0-E10A-49C1-8729-586B6A08A164}" type="slidenum">
              <a:rPr lang="it-IT" altLang="it-IT" smtClean="0"/>
              <a:pPr/>
              <a:t>‹N›</a:t>
            </a:fld>
            <a:endParaRPr lang="it-IT" altLang="it-IT"/>
          </a:p>
        </p:txBody>
      </p:sp>
    </p:spTree>
    <p:extLst>
      <p:ext uri="{BB962C8B-B14F-4D97-AF65-F5344CB8AC3E}">
        <p14:creationId xmlns:p14="http://schemas.microsoft.com/office/powerpoint/2010/main" val="2009715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endParaRPr lang="it-IT" altLang="it-IT"/>
          </a:p>
        </p:txBody>
      </p:sp>
      <p:sp>
        <p:nvSpPr>
          <p:cNvPr id="7" name="Slide Number Placeholder 6"/>
          <p:cNvSpPr>
            <a:spLocks noGrp="1"/>
          </p:cNvSpPr>
          <p:nvPr>
            <p:ph type="sldNum" sz="quarter" idx="12"/>
          </p:nvPr>
        </p:nvSpPr>
        <p:spPr/>
        <p:txBody>
          <a:bodyPr/>
          <a:lstStyle/>
          <a:p>
            <a:fld id="{52A042A9-9BFC-4F54-B444-BBCAA77630A1}" type="slidenum">
              <a:rPr lang="it-IT" altLang="it-IT" smtClean="0"/>
              <a:pPr/>
              <a:t>‹N›</a:t>
            </a:fld>
            <a:endParaRPr lang="it-IT" altLang="it-IT"/>
          </a:p>
        </p:txBody>
      </p:sp>
    </p:spTree>
    <p:extLst>
      <p:ext uri="{BB962C8B-B14F-4D97-AF65-F5344CB8AC3E}">
        <p14:creationId xmlns:p14="http://schemas.microsoft.com/office/powerpoint/2010/main" val="342392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Date Placeholder 4"/>
          <p:cNvSpPr>
            <a:spLocks noGrp="1"/>
          </p:cNvSpPr>
          <p:nvPr>
            <p:ph type="dt" sz="half" idx="10"/>
          </p:nvPr>
        </p:nvSpPr>
        <p:spPr/>
        <p:txBody>
          <a:bodyPr/>
          <a:lstStyle/>
          <a:p>
            <a:endParaRPr lang="it-IT" altLang="it-IT"/>
          </a:p>
        </p:txBody>
      </p:sp>
      <p:sp>
        <p:nvSpPr>
          <p:cNvPr id="6" name="Footer Placeholder 5"/>
          <p:cNvSpPr>
            <a:spLocks noGrp="1"/>
          </p:cNvSpPr>
          <p:nvPr>
            <p:ph type="ftr" sz="quarter" idx="11"/>
          </p:nvPr>
        </p:nvSpPr>
        <p:spPr/>
        <p:txBody>
          <a:bodyPr/>
          <a:lstStyle/>
          <a:p>
            <a:endParaRPr lang="it-IT" altLang="it-IT"/>
          </a:p>
        </p:txBody>
      </p:sp>
      <p:sp>
        <p:nvSpPr>
          <p:cNvPr id="7" name="Slide Number Placeholder 6"/>
          <p:cNvSpPr>
            <a:spLocks noGrp="1"/>
          </p:cNvSpPr>
          <p:nvPr>
            <p:ph type="sldNum" sz="quarter" idx="12"/>
          </p:nvPr>
        </p:nvSpPr>
        <p:spPr/>
        <p:txBody>
          <a:bodyPr/>
          <a:lstStyle/>
          <a:p>
            <a:fld id="{D85E2F59-F21F-4086-885E-B9D6628F5EC3}" type="slidenum">
              <a:rPr lang="it-IT" altLang="it-IT" smtClean="0"/>
              <a:pPr/>
              <a:t>‹N›</a:t>
            </a:fld>
            <a:endParaRPr lang="it-IT" altLang="it-IT"/>
          </a:p>
        </p:txBody>
      </p:sp>
    </p:spTree>
    <p:extLst>
      <p:ext uri="{BB962C8B-B14F-4D97-AF65-F5344CB8AC3E}">
        <p14:creationId xmlns:p14="http://schemas.microsoft.com/office/powerpoint/2010/main" val="487536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ltLang="it-IT"/>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ltLang="it-IT"/>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45DF4B-4065-4739-B438-2CAA3FE8E8B1}" type="slidenum">
              <a:rPr lang="it-IT" altLang="it-IT" smtClean="0"/>
              <a:pPr/>
              <a:t>‹N›</a:t>
            </a:fld>
            <a:endParaRPr lang="it-IT" altLang="it-IT"/>
          </a:p>
        </p:txBody>
      </p:sp>
    </p:spTree>
    <p:extLst>
      <p:ext uri="{BB962C8B-B14F-4D97-AF65-F5344CB8AC3E}">
        <p14:creationId xmlns:p14="http://schemas.microsoft.com/office/powerpoint/2010/main" val="325286440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png"/><Relationship Id="rId5" Type="http://schemas.openxmlformats.org/officeDocument/2006/relationships/image" Target="../media/image7.png"/><Relationship Id="rId4" Type="http://schemas.openxmlformats.org/officeDocument/2006/relationships/notesSlide" Target="../notesSlides/notesSlide1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png"/><Relationship Id="rId4" Type="http://schemas.openxmlformats.org/officeDocument/2006/relationships/image" Target="../media/image8.jp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1.png"/><Relationship Id="rId5" Type="http://schemas.openxmlformats.org/officeDocument/2006/relationships/image" Target="../media/image9.jpeg"/><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notesSlide" Target="../notesSlides/notesSlide16.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014DA-5A68-5840-9A60-A606D522317B}"/>
              </a:ext>
            </a:extLst>
          </p:cNvPr>
          <p:cNvSpPr>
            <a:spLocks noGrp="1"/>
          </p:cNvSpPr>
          <p:nvPr>
            <p:ph type="title"/>
          </p:nvPr>
        </p:nvSpPr>
        <p:spPr>
          <a:xfrm>
            <a:off x="1763689" y="2780929"/>
            <a:ext cx="5826919" cy="854869"/>
          </a:xfrm>
        </p:spPr>
        <p:txBody>
          <a:bodyPr/>
          <a:lstStyle/>
          <a:p>
            <a:pPr algn="ctr"/>
            <a:r>
              <a:rPr lang="it-IT" sz="3000" b="1" dirty="0">
                <a:solidFill>
                  <a:schemeClr val="tx1"/>
                </a:solidFill>
                <a:latin typeface="Gurmukhi MN" panose="02020600050405020304" pitchFamily="18" charset="0"/>
                <a:cs typeface="Gurmukhi MN" panose="02020600050405020304" pitchFamily="18" charset="0"/>
              </a:rPr>
              <a:t>VIE  BILIFERE</a:t>
            </a:r>
          </a:p>
        </p:txBody>
      </p:sp>
      <p:pic>
        <p:nvPicPr>
          <p:cNvPr id="3" name="Audio 2">
            <a:hlinkClick r:id="" action="ppaction://media"/>
            <a:extLst>
              <a:ext uri="{FF2B5EF4-FFF2-40B4-BE49-F238E27FC236}">
                <a16:creationId xmlns:a16="http://schemas.microsoft.com/office/drawing/2014/main" id="{28F44AD6-1606-584F-B516-69121668486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29475" y="5229225"/>
            <a:ext cx="609600" cy="609600"/>
          </a:xfrm>
          <a:prstGeom prst="rect">
            <a:avLst/>
          </a:prstGeom>
        </p:spPr>
      </p:pic>
    </p:spTree>
    <p:extLst>
      <p:ext uri="{BB962C8B-B14F-4D97-AF65-F5344CB8AC3E}">
        <p14:creationId xmlns:p14="http://schemas.microsoft.com/office/powerpoint/2010/main" val="3769966990"/>
      </p:ext>
    </p:extLst>
  </p:cSld>
  <p:clrMapOvr>
    <a:masterClrMapping/>
  </p:clrMapOvr>
  <mc:AlternateContent xmlns:mc="http://schemas.openxmlformats.org/markup-compatibility/2006" xmlns:p14="http://schemas.microsoft.com/office/powerpoint/2010/main">
    <mc:Choice Requires="p14">
      <p:transition spd="slow" p14:dur="2000" advTm="5592"/>
    </mc:Choice>
    <mc:Fallback xmlns="">
      <p:transition spd="slow" advTm="5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0290" y="857251"/>
            <a:ext cx="5820710" cy="51391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F6306BC3-8B98-5941-9A6D-F4AC81A6068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9475" y="5229225"/>
            <a:ext cx="609600" cy="609600"/>
          </a:xfrm>
          <a:prstGeom prst="rect">
            <a:avLst/>
          </a:prstGeom>
        </p:spPr>
      </p:pic>
    </p:spTree>
    <p:extLst>
      <p:ext uri="{BB962C8B-B14F-4D97-AF65-F5344CB8AC3E}">
        <p14:creationId xmlns:p14="http://schemas.microsoft.com/office/powerpoint/2010/main" val="3185632365"/>
      </p:ext>
    </p:extLst>
  </p:cSld>
  <p:clrMapOvr>
    <a:masterClrMapping/>
  </p:clrMapOvr>
  <p:transition spd="med" advTm="516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1"/>
          <p:cNvSpPr>
            <a:spLocks noGrp="1" noChangeArrowheads="1"/>
          </p:cNvSpPr>
          <p:nvPr>
            <p:ph type="title"/>
          </p:nvPr>
        </p:nvSpPr>
        <p:spPr>
          <a:xfrm>
            <a:off x="1143000" y="742355"/>
            <a:ext cx="6858000" cy="857250"/>
          </a:xfrm>
          <a:ln/>
        </p:spPr>
        <p:txBody>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2400" b="1" dirty="0">
                <a:solidFill>
                  <a:schemeClr val="tx1"/>
                </a:solidFill>
                <a:latin typeface="Gurmukhi MN" panose="02020600050405020304" pitchFamily="18" charset="0"/>
                <a:cs typeface="Gurmukhi MN" panose="02020600050405020304" pitchFamily="18" charset="0"/>
              </a:rPr>
              <a:t>PANCREAS</a:t>
            </a:r>
            <a:br>
              <a:rPr lang="it-IT" altLang="it-IT" sz="2400" b="1" dirty="0">
                <a:solidFill>
                  <a:schemeClr val="tx1"/>
                </a:solidFill>
                <a:latin typeface="Gurmukhi MN" panose="02020600050405020304" pitchFamily="18" charset="0"/>
                <a:cs typeface="Gurmukhi MN" panose="02020600050405020304" pitchFamily="18" charset="0"/>
              </a:rPr>
            </a:br>
            <a:r>
              <a:rPr lang="it-IT" altLang="it-IT" sz="2400" b="1" dirty="0">
                <a:solidFill>
                  <a:schemeClr val="tx1"/>
                </a:solidFill>
                <a:latin typeface="Gurmukhi MN" panose="02020600050405020304" pitchFamily="18" charset="0"/>
                <a:cs typeface="Gurmukhi MN" panose="02020600050405020304" pitchFamily="18" charset="0"/>
              </a:rPr>
              <a:t>PORZIONI COSTITUTIVE</a:t>
            </a:r>
          </a:p>
        </p:txBody>
      </p:sp>
      <p:sp>
        <p:nvSpPr>
          <p:cNvPr id="41986" name="Rectangle 2"/>
          <p:cNvSpPr>
            <a:spLocks noGrp="1" noChangeArrowheads="1"/>
          </p:cNvSpPr>
          <p:nvPr>
            <p:ph type="body" sz="half" idx="1"/>
          </p:nvPr>
        </p:nvSpPr>
        <p:spPr>
          <a:xfrm>
            <a:off x="1143000" y="1538289"/>
            <a:ext cx="2349104" cy="4575572"/>
          </a:xfrm>
          <a:ln/>
        </p:spPr>
        <p:txBody>
          <a:bodyPr/>
          <a:lstStyle/>
          <a:p>
            <a:pPr indent="-253604" algn="ctr">
              <a:spcBef>
                <a:spcPts val="450"/>
              </a:spcBef>
              <a:buClrTx/>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1800" dirty="0">
                <a:solidFill>
                  <a:schemeClr val="tx1"/>
                </a:solidFill>
                <a:latin typeface="Copperplate Gothic Bold" panose="020E0705020206020404" pitchFamily="34" charset="77"/>
              </a:rPr>
              <a:t>In senso LATERO-LATERALE da DESTRA a SINISTRA, si distinguono le seguenti PORZIONI COSTITUTIVE:</a:t>
            </a:r>
          </a:p>
          <a:p>
            <a:pPr indent="-253604">
              <a:spcBef>
                <a:spcPts val="450"/>
              </a:spcBef>
              <a:buClrTx/>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endParaRPr lang="it-IT" altLang="it-IT" sz="1800" dirty="0">
              <a:solidFill>
                <a:schemeClr val="tx1"/>
              </a:solidFill>
              <a:latin typeface="Copperplate Gothic Bold" panose="020E0705020206020404" pitchFamily="34" charset="77"/>
            </a:endParaRPr>
          </a:p>
          <a:p>
            <a:pPr marL="260747">
              <a:spcBef>
                <a:spcPts val="450"/>
              </a:spcBef>
              <a:buClr>
                <a:schemeClr val="tx1"/>
              </a:buClr>
              <a:buFont typeface="Wingdings" pitchFamily="2" charset="2"/>
              <a:buChar char="v"/>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1800" dirty="0">
                <a:solidFill>
                  <a:schemeClr val="tx1"/>
                </a:solidFill>
                <a:latin typeface="Copperplate Gothic Bold" panose="020E0705020206020404" pitchFamily="34" charset="77"/>
              </a:rPr>
              <a:t>TESTA</a:t>
            </a:r>
          </a:p>
          <a:p>
            <a:pPr marL="260747">
              <a:spcBef>
                <a:spcPts val="450"/>
              </a:spcBef>
              <a:buClr>
                <a:schemeClr val="tx1"/>
              </a:buClr>
              <a:buFont typeface="Wingdings" pitchFamily="2" charset="2"/>
              <a:buChar char="v"/>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endParaRPr lang="it-IT" altLang="it-IT" sz="1800" dirty="0">
              <a:solidFill>
                <a:schemeClr val="tx1"/>
              </a:solidFill>
              <a:latin typeface="Copperplate Gothic Bold" panose="020E0705020206020404" pitchFamily="34" charset="77"/>
            </a:endParaRPr>
          </a:p>
          <a:p>
            <a:pPr marL="260747">
              <a:spcBef>
                <a:spcPts val="450"/>
              </a:spcBef>
              <a:buClr>
                <a:schemeClr val="tx1"/>
              </a:buClr>
              <a:buFont typeface="Wingdings" pitchFamily="2" charset="2"/>
              <a:buChar char="v"/>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1800" dirty="0">
                <a:solidFill>
                  <a:schemeClr val="tx1"/>
                </a:solidFill>
                <a:latin typeface="Copperplate Gothic Bold" panose="020E0705020206020404" pitchFamily="34" charset="77"/>
              </a:rPr>
              <a:t>CORPO</a:t>
            </a:r>
          </a:p>
          <a:p>
            <a:pPr marL="260747">
              <a:spcBef>
                <a:spcPts val="450"/>
              </a:spcBef>
              <a:buClr>
                <a:schemeClr val="tx1"/>
              </a:buClr>
              <a:buFont typeface="Wingdings" pitchFamily="2" charset="2"/>
              <a:buChar char="v"/>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endParaRPr lang="it-IT" altLang="it-IT" sz="1800" dirty="0">
              <a:solidFill>
                <a:schemeClr val="tx1"/>
              </a:solidFill>
              <a:latin typeface="Copperplate Gothic Bold" panose="020E0705020206020404" pitchFamily="34" charset="77"/>
            </a:endParaRPr>
          </a:p>
          <a:p>
            <a:pPr marL="260747">
              <a:spcBef>
                <a:spcPts val="450"/>
              </a:spcBef>
              <a:buClr>
                <a:schemeClr val="tx1"/>
              </a:buClr>
              <a:buFont typeface="Wingdings" pitchFamily="2" charset="2"/>
              <a:buChar char="v"/>
              <a:tabLst>
                <a:tab pos="257175"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1800" dirty="0">
                <a:solidFill>
                  <a:schemeClr val="tx1"/>
                </a:solidFill>
                <a:latin typeface="Copperplate Gothic Bold" panose="020E0705020206020404" pitchFamily="34" charset="77"/>
              </a:rPr>
              <a:t>CODA</a:t>
            </a:r>
          </a:p>
        </p:txBody>
      </p:sp>
      <p:pic>
        <p:nvPicPr>
          <p:cNvPr id="41987" name="Picture 3"/>
          <p:cNvPicPr>
            <a:picLocks noChangeAspect="1" noChangeArrowheads="1"/>
          </p:cNvPicPr>
          <p:nvPr/>
        </p:nvPicPr>
        <p:blipFill>
          <a:blip r:embed="rId5">
            <a:lum bright="6000"/>
            <a:extLst>
              <a:ext uri="{28A0092B-C50C-407E-A947-70E740481C1C}">
                <a14:useLocalDpi xmlns:a14="http://schemas.microsoft.com/office/drawing/2010/main" val="0"/>
              </a:ext>
            </a:extLst>
          </a:blip>
          <a:srcRect l="-1756" t="8160" b="28049"/>
          <a:stretch>
            <a:fillRect/>
          </a:stretch>
        </p:blipFill>
        <p:spPr bwMode="auto">
          <a:xfrm>
            <a:off x="3275411" y="1916906"/>
            <a:ext cx="4725590" cy="4106466"/>
          </a:xfrm>
          <a:prstGeom prst="rect">
            <a:avLst/>
          </a:prstGeom>
          <a:noFill/>
          <a:ln>
            <a:noFill/>
          </a:ln>
          <a:effectLst/>
          <a:extLst>
            <a:ext uri="{909E8E84-426E-40DD-AFC4-6F175D3DCCD1}">
              <a14:hiddenFill xmlns:a14="http://schemas.microsoft.com/office/drawing/2010/main">
                <a:blipFill dpi="0" rotWithShape="0">
                  <a:blip>
                    <a:lum bright="6000"/>
                  </a:blip>
                  <a:srcRect l="-1756" t="8160" b="2804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8" name="Freeform 4"/>
          <p:cNvSpPr>
            <a:spLocks/>
          </p:cNvSpPr>
          <p:nvPr/>
        </p:nvSpPr>
        <p:spPr bwMode="auto">
          <a:xfrm>
            <a:off x="2412206" y="4075510"/>
            <a:ext cx="2753916" cy="542925"/>
          </a:xfrm>
          <a:custGeom>
            <a:avLst/>
            <a:gdLst>
              <a:gd name="T0" fmla="*/ 0 w 10200"/>
              <a:gd name="T1" fmla="*/ 2011 h 2012"/>
              <a:gd name="T2" fmla="*/ 10199 w 10200"/>
              <a:gd name="T3" fmla="*/ 0 h 2012"/>
            </a:gdLst>
            <a:ahLst/>
            <a:cxnLst>
              <a:cxn ang="0">
                <a:pos x="T0" y="T1"/>
              </a:cxn>
              <a:cxn ang="0">
                <a:pos x="T2" y="T3"/>
              </a:cxn>
            </a:cxnLst>
            <a:rect l="0" t="0" r="r" b="b"/>
            <a:pathLst>
              <a:path w="10200" h="2012">
                <a:moveTo>
                  <a:pt x="0" y="2011"/>
                </a:moveTo>
                <a:lnTo>
                  <a:pt x="10199" y="0"/>
                </a:lnTo>
              </a:path>
            </a:pathLst>
          </a:custGeom>
          <a:noFill/>
          <a:ln w="57240" cap="sq">
            <a:solidFill>
              <a:srgbClr val="00CC99"/>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336947" fontAlgn="base">
              <a:spcBef>
                <a:spcPct val="0"/>
              </a:spcBef>
              <a:spcAft>
                <a:spcPct val="0"/>
              </a:spcAft>
              <a:buClr>
                <a:srgbClr val="000000"/>
              </a:buClr>
              <a:buSzPct val="100000"/>
            </a:pPr>
            <a:endParaRPr lang="it-IT">
              <a:solidFill>
                <a:srgbClr val="FFFFFF"/>
              </a:solidFill>
              <a:latin typeface="Times New Roman" panose="02020603050405020304" pitchFamily="18" charset="0"/>
              <a:ea typeface="Microsoft YaHei" panose="020B0503020204020204" pitchFamily="34" charset="-122"/>
            </a:endParaRPr>
          </a:p>
        </p:txBody>
      </p:sp>
      <p:sp>
        <p:nvSpPr>
          <p:cNvPr id="41989" name="Freeform 5"/>
          <p:cNvSpPr>
            <a:spLocks/>
          </p:cNvSpPr>
          <p:nvPr/>
        </p:nvSpPr>
        <p:spPr bwMode="auto">
          <a:xfrm>
            <a:off x="2412206" y="3481389"/>
            <a:ext cx="3401616" cy="1731169"/>
          </a:xfrm>
          <a:custGeom>
            <a:avLst/>
            <a:gdLst>
              <a:gd name="T0" fmla="*/ 0 w 12599"/>
              <a:gd name="T1" fmla="*/ 6412 h 6413"/>
              <a:gd name="T2" fmla="*/ 12598 w 12599"/>
              <a:gd name="T3" fmla="*/ 0 h 6413"/>
            </a:gdLst>
            <a:ahLst/>
            <a:cxnLst>
              <a:cxn ang="0">
                <a:pos x="T0" y="T1"/>
              </a:cxn>
              <a:cxn ang="0">
                <a:pos x="T2" y="T3"/>
              </a:cxn>
            </a:cxnLst>
            <a:rect l="0" t="0" r="r" b="b"/>
            <a:pathLst>
              <a:path w="12599" h="6413">
                <a:moveTo>
                  <a:pt x="0" y="6412"/>
                </a:moveTo>
                <a:lnTo>
                  <a:pt x="12598" y="0"/>
                </a:lnTo>
              </a:path>
            </a:pathLst>
          </a:custGeom>
          <a:noFill/>
          <a:ln w="57240" cap="sq">
            <a:solidFill>
              <a:srgbClr val="00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336947" fontAlgn="base">
              <a:spcBef>
                <a:spcPct val="0"/>
              </a:spcBef>
              <a:spcAft>
                <a:spcPct val="0"/>
              </a:spcAft>
              <a:buClr>
                <a:srgbClr val="000000"/>
              </a:buClr>
              <a:buSzPct val="100000"/>
            </a:pPr>
            <a:endParaRPr lang="it-IT">
              <a:solidFill>
                <a:srgbClr val="FFFFFF"/>
              </a:solidFill>
              <a:latin typeface="Times New Roman" panose="02020603050405020304" pitchFamily="18" charset="0"/>
              <a:ea typeface="Microsoft YaHei" panose="020B0503020204020204" pitchFamily="34" charset="-122"/>
            </a:endParaRPr>
          </a:p>
        </p:txBody>
      </p:sp>
      <p:sp>
        <p:nvSpPr>
          <p:cNvPr id="41990" name="Freeform 6"/>
          <p:cNvSpPr>
            <a:spLocks/>
          </p:cNvSpPr>
          <p:nvPr/>
        </p:nvSpPr>
        <p:spPr bwMode="auto">
          <a:xfrm>
            <a:off x="2250283" y="3157539"/>
            <a:ext cx="4374356" cy="2702719"/>
          </a:xfrm>
          <a:custGeom>
            <a:avLst/>
            <a:gdLst>
              <a:gd name="T0" fmla="*/ 0 w 16202"/>
              <a:gd name="T1" fmla="*/ 10010 h 10011"/>
              <a:gd name="T2" fmla="*/ 16201 w 16202"/>
              <a:gd name="T3" fmla="*/ 0 h 10011"/>
            </a:gdLst>
            <a:ahLst/>
            <a:cxnLst>
              <a:cxn ang="0">
                <a:pos x="T0" y="T1"/>
              </a:cxn>
              <a:cxn ang="0">
                <a:pos x="T2" y="T3"/>
              </a:cxn>
            </a:cxnLst>
            <a:rect l="0" t="0" r="r" b="b"/>
            <a:pathLst>
              <a:path w="16202" h="10011">
                <a:moveTo>
                  <a:pt x="0" y="10010"/>
                </a:moveTo>
                <a:lnTo>
                  <a:pt x="16201" y="0"/>
                </a:lnTo>
              </a:path>
            </a:pathLst>
          </a:custGeom>
          <a:noFill/>
          <a:ln w="57240" cap="sq">
            <a:solidFill>
              <a:srgbClr val="FF33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336947" fontAlgn="base">
              <a:spcBef>
                <a:spcPct val="0"/>
              </a:spcBef>
              <a:spcAft>
                <a:spcPct val="0"/>
              </a:spcAft>
              <a:buClr>
                <a:srgbClr val="000000"/>
              </a:buClr>
              <a:buSzPct val="100000"/>
            </a:pPr>
            <a:endParaRPr lang="it-IT">
              <a:solidFill>
                <a:srgbClr val="FFFFFF"/>
              </a:solidFill>
              <a:latin typeface="Times New Roman" panose="02020603050405020304" pitchFamily="18" charset="0"/>
              <a:ea typeface="Microsoft YaHei" panose="020B0503020204020204" pitchFamily="34" charset="-122"/>
            </a:endParaRPr>
          </a:p>
        </p:txBody>
      </p:sp>
      <p:sp>
        <p:nvSpPr>
          <p:cNvPr id="41992" name="Freeform 8"/>
          <p:cNvSpPr>
            <a:spLocks/>
          </p:cNvSpPr>
          <p:nvPr/>
        </p:nvSpPr>
        <p:spPr bwMode="auto">
          <a:xfrm>
            <a:off x="3275411" y="4183856"/>
            <a:ext cx="2268140" cy="1406129"/>
          </a:xfrm>
          <a:custGeom>
            <a:avLst/>
            <a:gdLst>
              <a:gd name="T0" fmla="*/ 0 w 8401"/>
              <a:gd name="T1" fmla="*/ 5208 h 5209"/>
              <a:gd name="T2" fmla="*/ 8400 w 8401"/>
              <a:gd name="T3" fmla="*/ 0 h 5209"/>
            </a:gdLst>
            <a:ahLst/>
            <a:cxnLst>
              <a:cxn ang="0">
                <a:pos x="T0" y="T1"/>
              </a:cxn>
              <a:cxn ang="0">
                <a:pos x="T2" y="T3"/>
              </a:cxn>
            </a:cxnLst>
            <a:rect l="0" t="0" r="r" b="b"/>
            <a:pathLst>
              <a:path w="8401" h="5209">
                <a:moveTo>
                  <a:pt x="0" y="5208"/>
                </a:moveTo>
                <a:lnTo>
                  <a:pt x="8400" y="0"/>
                </a:lnTo>
              </a:path>
            </a:pathLst>
          </a:custGeom>
          <a:noFill/>
          <a:ln w="57240" cap="sq">
            <a:solidFill>
              <a:srgbClr val="0000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336947" fontAlgn="base">
              <a:spcBef>
                <a:spcPct val="0"/>
              </a:spcBef>
              <a:spcAft>
                <a:spcPct val="0"/>
              </a:spcAft>
              <a:buClr>
                <a:srgbClr val="000000"/>
              </a:buClr>
              <a:buSzPct val="100000"/>
            </a:pPr>
            <a:endParaRPr lang="it-IT">
              <a:solidFill>
                <a:srgbClr val="FFFFFF"/>
              </a:solidFill>
              <a:latin typeface="Times New Roman" panose="02020603050405020304" pitchFamily="18" charset="0"/>
              <a:ea typeface="Microsoft YaHei" panose="020B0503020204020204" pitchFamily="34" charset="-122"/>
            </a:endParaRPr>
          </a:p>
        </p:txBody>
      </p:sp>
      <p:sp>
        <p:nvSpPr>
          <p:cNvPr id="41993" name="Text Box 9"/>
          <p:cNvSpPr txBox="1">
            <a:spLocks noChangeArrowheads="1"/>
          </p:cNvSpPr>
          <p:nvPr/>
        </p:nvSpPr>
        <p:spPr bwMode="auto">
          <a:xfrm>
            <a:off x="6771085" y="1338263"/>
            <a:ext cx="138113" cy="342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336947" fontAlgn="base">
              <a:spcBef>
                <a:spcPct val="0"/>
              </a:spcBef>
              <a:spcAft>
                <a:spcPct val="0"/>
              </a:spcAft>
              <a:buClr>
                <a:srgbClr val="000000"/>
              </a:buClr>
              <a:buSzPct val="100000"/>
            </a:pPr>
            <a:endParaRPr lang="it-IT">
              <a:solidFill>
                <a:srgbClr val="FFFFFF"/>
              </a:solidFill>
              <a:latin typeface="Times New Roman" panose="02020603050405020304" pitchFamily="18" charset="0"/>
              <a:ea typeface="Microsoft YaHei" panose="020B0503020204020204" pitchFamily="34" charset="-122"/>
            </a:endParaRPr>
          </a:p>
        </p:txBody>
      </p:sp>
      <p:sp>
        <p:nvSpPr>
          <p:cNvPr id="41994" name="Text Box 10"/>
          <p:cNvSpPr txBox="1">
            <a:spLocks noChangeArrowheads="1"/>
          </p:cNvSpPr>
          <p:nvPr/>
        </p:nvSpPr>
        <p:spPr bwMode="auto">
          <a:xfrm>
            <a:off x="4666061" y="1613298"/>
            <a:ext cx="1386661" cy="278635"/>
          </a:xfrm>
          <a:prstGeom prst="rect">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67500" tIns="35100" rIns="67500" bIns="351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FFFF00"/>
                </a:solidFill>
                <a:latin typeface="Times New Roman" panose="02020603050405020304" pitchFamily="18" charset="0"/>
                <a:ea typeface="Microsoft YaHei" panose="020B0503020204020204" pitchFamily="34" charset="-122"/>
              </a:defRPr>
            </a:lvl9pPr>
          </a:lstStyle>
          <a:p>
            <a:pPr defTabSz="336947" fontAlgn="base">
              <a:spcBef>
                <a:spcPct val="0"/>
              </a:spcBef>
              <a:spcAft>
                <a:spcPct val="0"/>
              </a:spcAft>
              <a:buSzPct val="100000"/>
            </a:pPr>
            <a:r>
              <a:rPr lang="it-IT" altLang="it-IT" sz="1350">
                <a:solidFill>
                  <a:srgbClr val="0033CC"/>
                </a:solidFill>
                <a:latin typeface="Arial Black" panose="020B0A04020102020204" pitchFamily="34" charset="0"/>
              </a:rPr>
              <a:t>Collo o Istmo</a:t>
            </a:r>
          </a:p>
        </p:txBody>
      </p:sp>
      <p:sp>
        <p:nvSpPr>
          <p:cNvPr id="41995" name="Freeform 11"/>
          <p:cNvSpPr>
            <a:spLocks/>
          </p:cNvSpPr>
          <p:nvPr/>
        </p:nvSpPr>
        <p:spPr bwMode="auto">
          <a:xfrm>
            <a:off x="5380436" y="1808560"/>
            <a:ext cx="164306" cy="1999059"/>
          </a:xfrm>
          <a:custGeom>
            <a:avLst/>
            <a:gdLst>
              <a:gd name="T0" fmla="*/ 609 w 610"/>
              <a:gd name="T1" fmla="*/ 0 h 7405"/>
              <a:gd name="T2" fmla="*/ 0 w 610"/>
              <a:gd name="T3" fmla="*/ 7404 h 7405"/>
            </a:gdLst>
            <a:ahLst/>
            <a:cxnLst>
              <a:cxn ang="0">
                <a:pos x="T0" y="T1"/>
              </a:cxn>
              <a:cxn ang="0">
                <a:pos x="T2" y="T3"/>
              </a:cxn>
            </a:cxnLst>
            <a:rect l="0" t="0" r="r" b="b"/>
            <a:pathLst>
              <a:path w="610" h="7405">
                <a:moveTo>
                  <a:pt x="609" y="0"/>
                </a:moveTo>
                <a:lnTo>
                  <a:pt x="0" y="7404"/>
                </a:lnTo>
              </a:path>
            </a:pathLst>
          </a:custGeom>
          <a:noFill/>
          <a:ln w="57240" cap="sq">
            <a:solidFill>
              <a:srgbClr val="FFFF00"/>
            </a:solidFill>
            <a:miter lim="800000"/>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336947" fontAlgn="base">
              <a:spcBef>
                <a:spcPct val="0"/>
              </a:spcBef>
              <a:spcAft>
                <a:spcPct val="0"/>
              </a:spcAft>
              <a:buClr>
                <a:srgbClr val="000000"/>
              </a:buClr>
              <a:buSzPct val="100000"/>
            </a:pPr>
            <a:endParaRPr lang="it-IT">
              <a:solidFill>
                <a:srgbClr val="FFFFFF"/>
              </a:solidFill>
              <a:latin typeface="Times New Roman" panose="02020603050405020304" pitchFamily="18" charset="0"/>
              <a:ea typeface="Microsoft YaHei" panose="020B0503020204020204" pitchFamily="34" charset="-122"/>
            </a:endParaRPr>
          </a:p>
        </p:txBody>
      </p:sp>
      <p:pic>
        <p:nvPicPr>
          <p:cNvPr id="2" name="Audio 1">
            <a:hlinkClick r:id="" action="ppaction://media"/>
            <a:extLst>
              <a:ext uri="{FF2B5EF4-FFF2-40B4-BE49-F238E27FC236}">
                <a16:creationId xmlns:a16="http://schemas.microsoft.com/office/drawing/2014/main" id="{88B99EBC-C41B-184E-B9CB-AB857AE29C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9475" y="5229225"/>
            <a:ext cx="609600" cy="609600"/>
          </a:xfrm>
          <a:prstGeom prst="rect">
            <a:avLst/>
          </a:prstGeom>
        </p:spPr>
      </p:pic>
    </p:spTree>
    <p:extLst>
      <p:ext uri="{BB962C8B-B14F-4D97-AF65-F5344CB8AC3E}">
        <p14:creationId xmlns:p14="http://schemas.microsoft.com/office/powerpoint/2010/main" val="1123319650"/>
      </p:ext>
    </p:extLst>
  </p:cSld>
  <p:clrMapOvr>
    <a:masterClrMapping/>
  </p:clrMapOvr>
  <p:transition spd="med" advTm="692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F5BA3FC-567F-9E4B-96FE-335517389127}"/>
              </a:ext>
            </a:extLst>
          </p:cNvPr>
          <p:cNvSpPr>
            <a:spLocks noGrp="1"/>
          </p:cNvSpPr>
          <p:nvPr>
            <p:ph type="title"/>
          </p:nvPr>
        </p:nvSpPr>
        <p:spPr>
          <a:xfrm>
            <a:off x="1143000" y="868536"/>
            <a:ext cx="6858000" cy="854869"/>
          </a:xfrm>
        </p:spPr>
        <p:txBody>
          <a:bodyPr/>
          <a:lstStyle/>
          <a:p>
            <a:pPr algn="ctr"/>
            <a:r>
              <a:rPr lang="it-IT" sz="2400" b="1" dirty="0">
                <a:solidFill>
                  <a:schemeClr val="tx1"/>
                </a:solidFill>
                <a:latin typeface="Gurmukhi MN" panose="02020600050405020304" pitchFamily="18" charset="0"/>
                <a:cs typeface="Gurmukhi MN" panose="02020600050405020304" pitchFamily="18" charset="0"/>
              </a:rPr>
              <a:t>PANCREAS</a:t>
            </a:r>
            <a:br>
              <a:rPr lang="it-IT" sz="2400" b="1" dirty="0">
                <a:solidFill>
                  <a:schemeClr val="tx1"/>
                </a:solidFill>
                <a:latin typeface="Gurmukhi MN" panose="02020600050405020304" pitchFamily="18" charset="0"/>
                <a:cs typeface="Gurmukhi MN" panose="02020600050405020304" pitchFamily="18" charset="0"/>
              </a:rPr>
            </a:br>
            <a:r>
              <a:rPr lang="it-IT" sz="2400" b="1" dirty="0">
                <a:solidFill>
                  <a:schemeClr val="tx1"/>
                </a:solidFill>
                <a:latin typeface="Gurmukhi MN" panose="02020600050405020304" pitchFamily="18" charset="0"/>
                <a:cs typeface="Gurmukhi MN" panose="02020600050405020304" pitchFamily="18" charset="0"/>
              </a:rPr>
              <a:t>ANATOMIA MACROSCOPICA</a:t>
            </a:r>
          </a:p>
        </p:txBody>
      </p:sp>
      <p:sp>
        <p:nvSpPr>
          <p:cNvPr id="3" name="Segnaposto contenuto 2">
            <a:extLst>
              <a:ext uri="{FF2B5EF4-FFF2-40B4-BE49-F238E27FC236}">
                <a16:creationId xmlns:a16="http://schemas.microsoft.com/office/drawing/2014/main" id="{3128E92A-DEE1-E84D-8B9D-6EE66BBB88AA}"/>
              </a:ext>
            </a:extLst>
          </p:cNvPr>
          <p:cNvSpPr>
            <a:spLocks noGrp="1"/>
          </p:cNvSpPr>
          <p:nvPr>
            <p:ph idx="1"/>
          </p:nvPr>
        </p:nvSpPr>
        <p:spPr>
          <a:xfrm>
            <a:off x="1277634" y="1862826"/>
            <a:ext cx="6210690" cy="4050450"/>
          </a:xfrm>
        </p:spPr>
        <p:txBody>
          <a:bodyPr/>
          <a:lstStyle/>
          <a:p>
            <a:r>
              <a:rPr lang="it-IT" sz="2100" b="1" dirty="0">
                <a:solidFill>
                  <a:schemeClr val="tx1"/>
                </a:solidFill>
                <a:latin typeface="Comic Sans MS" panose="030F0902030302020204" pitchFamily="66" charset="0"/>
              </a:rPr>
              <a:t>È orientato su un piano quasi trasverso, da destra verso sinistra, RETROPERITONEALE, accollato alla Parete Addominale Posteriore, posteriormente alla Borsa Omentale, che lo separa dallo Stomaco.</a:t>
            </a:r>
          </a:p>
          <a:p>
            <a:r>
              <a:rPr lang="it-IT" sz="2100" b="1" dirty="0">
                <a:solidFill>
                  <a:schemeClr val="tx1"/>
                </a:solidFill>
                <a:latin typeface="Comic Sans MS" panose="030F0902030302020204" pitchFamily="66" charset="0"/>
              </a:rPr>
              <a:t>Da Destra verso Sinistra, presenta una TESTA (che si rapporta con il Duodeno), un ISTMO, un CORPO (in rapporto posteriore con  Aorta Addominale e Vena Cava Inferiore), ed una CODA che raggiunge, nell’ Ipocondrio Sinistro, la Faccia Viscerale della Milza.</a:t>
            </a:r>
          </a:p>
        </p:txBody>
      </p:sp>
      <p:pic>
        <p:nvPicPr>
          <p:cNvPr id="4" name="Audio 3">
            <a:hlinkClick r:id="" action="ppaction://media"/>
            <a:extLst>
              <a:ext uri="{FF2B5EF4-FFF2-40B4-BE49-F238E27FC236}">
                <a16:creationId xmlns:a16="http://schemas.microsoft.com/office/drawing/2014/main" id="{81EB47CC-0C2C-244B-9804-ACE3AFE499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29475" y="5229225"/>
            <a:ext cx="609600" cy="609600"/>
          </a:xfrm>
          <a:prstGeom prst="rect">
            <a:avLst/>
          </a:prstGeom>
        </p:spPr>
      </p:pic>
    </p:spTree>
    <p:extLst>
      <p:ext uri="{BB962C8B-B14F-4D97-AF65-F5344CB8AC3E}">
        <p14:creationId xmlns:p14="http://schemas.microsoft.com/office/powerpoint/2010/main" val="3556338367"/>
      </p:ext>
    </p:extLst>
  </p:cSld>
  <p:clrMapOvr>
    <a:masterClrMapping/>
  </p:clrMapOvr>
  <mc:AlternateContent xmlns:mc="http://schemas.openxmlformats.org/markup-compatibility/2006">
    <mc:Choice xmlns:p14="http://schemas.microsoft.com/office/powerpoint/2010/main" Requires="p14">
      <p:transition spd="slow" p14:dur="2000" advTm="6761"/>
    </mc:Choice>
    <mc:Fallback>
      <p:transition spd="slow" advTm="6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550A22C9-CD5D-A043-A3DB-715270EDA662}"/>
              </a:ext>
            </a:extLst>
          </p:cNvPr>
          <p:cNvSpPr>
            <a:spLocks noGrp="1" noChangeArrowheads="1"/>
          </p:cNvSpPr>
          <p:nvPr>
            <p:ph type="title"/>
          </p:nvPr>
        </p:nvSpPr>
        <p:spPr>
          <a:xfrm>
            <a:off x="1763688" y="728700"/>
            <a:ext cx="5829300" cy="857250"/>
          </a:xfrm>
          <a:ln/>
        </p:spPr>
        <p:txBody>
          <a:bodyPr/>
          <a:lstStyle/>
          <a:p>
            <a:pPr algn="ctr">
              <a:buClrTx/>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it-IT" altLang="it-IT" sz="2400" b="1" dirty="0">
                <a:solidFill>
                  <a:schemeClr val="tx1"/>
                </a:solidFill>
                <a:latin typeface="Gurmukhi MN" panose="02020600050405020304" pitchFamily="18" charset="0"/>
                <a:cs typeface="Gurmukhi MN" panose="02020600050405020304" pitchFamily="18" charset="0"/>
              </a:rPr>
              <a:t>PANCREAS: VASI SANGUIFERI</a:t>
            </a:r>
          </a:p>
        </p:txBody>
      </p:sp>
      <p:pic>
        <p:nvPicPr>
          <p:cNvPr id="16386" name="Picture 2">
            <a:extLst>
              <a:ext uri="{FF2B5EF4-FFF2-40B4-BE49-F238E27FC236}">
                <a16:creationId xmlns:a16="http://schemas.microsoft.com/office/drawing/2014/main" id="{67D13EE7-5268-8D42-AA3E-1F8F272A1D30}"/>
              </a:ext>
            </a:extLst>
          </p:cNvPr>
          <p:cNvPicPr>
            <a:picLocks noChangeAspect="1" noChangeArrowheads="1"/>
          </p:cNvPicPr>
          <p:nvPr/>
        </p:nvPicPr>
        <p:blipFill>
          <a:blip r:embed="rId5">
            <a:lum bright="-18000" contrast="18000"/>
            <a:extLst>
              <a:ext uri="{28A0092B-C50C-407E-A947-70E740481C1C}">
                <a14:useLocalDpi xmlns:a14="http://schemas.microsoft.com/office/drawing/2010/main" val="0"/>
              </a:ext>
            </a:extLst>
          </a:blip>
          <a:srcRect t="1898"/>
          <a:stretch>
            <a:fillRect/>
          </a:stretch>
        </p:blipFill>
        <p:spPr bwMode="auto">
          <a:xfrm>
            <a:off x="1143001" y="1431133"/>
            <a:ext cx="3807619" cy="3069431"/>
          </a:xfrm>
          <a:prstGeom prst="rect">
            <a:avLst/>
          </a:prstGeom>
          <a:noFill/>
          <a:ln>
            <a:noFill/>
          </a:ln>
          <a:effectLst/>
          <a:extLst>
            <a:ext uri="{909E8E84-426E-40DD-AFC4-6F175D3DCCD1}">
              <a14:hiddenFill xmlns:a14="http://schemas.microsoft.com/office/drawing/2010/main">
                <a:blipFill dpi="0" rotWithShape="0">
                  <a:blip>
                    <a:lum bright="-18000" contrast="18000"/>
                  </a:blip>
                  <a:srcRect t="1898"/>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a:extLst>
              <a:ext uri="{FF2B5EF4-FFF2-40B4-BE49-F238E27FC236}">
                <a16:creationId xmlns:a16="http://schemas.microsoft.com/office/drawing/2014/main" id="{9215891B-2D9B-5D4D-8491-3D8353D438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50003" t="4140" b="5482"/>
          <a:stretch>
            <a:fillRect/>
          </a:stretch>
        </p:blipFill>
        <p:spPr bwMode="auto">
          <a:xfrm>
            <a:off x="4301728" y="2818211"/>
            <a:ext cx="3699272" cy="3182540"/>
          </a:xfrm>
          <a:prstGeom prst="rect">
            <a:avLst/>
          </a:prstGeom>
          <a:noFill/>
          <a:ln>
            <a:noFill/>
          </a:ln>
          <a:effectLst/>
          <a:extLst>
            <a:ext uri="{909E8E84-426E-40DD-AFC4-6F175D3DCCD1}">
              <a14:hiddenFill xmlns:a14="http://schemas.microsoft.com/office/drawing/2010/main">
                <a:blipFill dpi="0" rotWithShape="0">
                  <a:blip/>
                  <a:srcRect l="50003" t="4140" b="5482"/>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EF1BF2C0-8F7D-434C-BBB9-98F49518DD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29475" y="5229225"/>
            <a:ext cx="609600" cy="609600"/>
          </a:xfrm>
          <a:prstGeom prst="rect">
            <a:avLst/>
          </a:prstGeom>
        </p:spPr>
      </p:pic>
    </p:spTree>
    <p:extLst>
      <p:ext uri="{BB962C8B-B14F-4D97-AF65-F5344CB8AC3E}">
        <p14:creationId xmlns:p14="http://schemas.microsoft.com/office/powerpoint/2010/main" val="3932091573"/>
      </p:ext>
    </p:extLst>
  </p:cSld>
  <p:clrMapOvr>
    <a:masterClrMapping/>
  </p:clrMapOvr>
  <p:transition spd="med" advTm="84391"/>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Rectangle 1">
            <a:extLst>
              <a:ext uri="{FF2B5EF4-FFF2-40B4-BE49-F238E27FC236}">
                <a16:creationId xmlns:a16="http://schemas.microsoft.com/office/drawing/2014/main" id="{FB809B91-FE4D-E54C-B7E7-ACBC0C239E2D}"/>
              </a:ext>
            </a:extLst>
          </p:cNvPr>
          <p:cNvSpPr>
            <a:spLocks noGrp="1" noChangeArrowheads="1"/>
          </p:cNvSpPr>
          <p:nvPr>
            <p:ph type="title"/>
          </p:nvPr>
        </p:nvSpPr>
        <p:spPr>
          <a:xfrm>
            <a:off x="1143000" y="998730"/>
            <a:ext cx="6858000" cy="801291"/>
          </a:xfrm>
          <a:ln/>
        </p:spPr>
        <p:txBody>
          <a:bodyPr/>
          <a:lstStyle/>
          <a:p>
            <a:pPr algn="ctr">
              <a:buClrTx/>
              <a:tabLst>
                <a:tab pos="0" algn="l"/>
                <a:tab pos="685800" algn="l"/>
                <a:tab pos="1371600" algn="l"/>
                <a:tab pos="2057400" algn="l"/>
                <a:tab pos="2743200" algn="l"/>
                <a:tab pos="3429000" algn="l"/>
                <a:tab pos="4114800" algn="l"/>
                <a:tab pos="4800600" algn="l"/>
                <a:tab pos="5486400" algn="l"/>
                <a:tab pos="6172200" algn="l"/>
                <a:tab pos="6858000" algn="l"/>
                <a:tab pos="7543800" algn="l"/>
              </a:tabLst>
            </a:pPr>
            <a:r>
              <a:rPr lang="it-IT" altLang="it-IT" sz="2400" b="1" dirty="0">
                <a:solidFill>
                  <a:schemeClr val="tx1"/>
                </a:solidFill>
                <a:latin typeface="Gurmukhi MN" panose="02020600050405020304" pitchFamily="18" charset="0"/>
                <a:cs typeface="Gurmukhi MN" panose="02020600050405020304" pitchFamily="18" charset="0"/>
              </a:rPr>
              <a:t>PANCREAS</a:t>
            </a:r>
            <a:br>
              <a:rPr lang="it-IT" altLang="it-IT" sz="2400" b="1" dirty="0">
                <a:solidFill>
                  <a:schemeClr val="tx1"/>
                </a:solidFill>
                <a:latin typeface="Gurmukhi MN" panose="02020600050405020304" pitchFamily="18" charset="0"/>
                <a:cs typeface="Gurmukhi MN" panose="02020600050405020304" pitchFamily="18" charset="0"/>
              </a:rPr>
            </a:br>
            <a:r>
              <a:rPr lang="it-IT" altLang="it-IT" sz="2400" b="1" dirty="0">
                <a:solidFill>
                  <a:schemeClr val="tx1"/>
                </a:solidFill>
                <a:latin typeface="Gurmukhi MN" panose="02020600050405020304" pitchFamily="18" charset="0"/>
                <a:cs typeface="Gurmukhi MN" panose="02020600050405020304" pitchFamily="18" charset="0"/>
              </a:rPr>
              <a:t>- VASCOLARIZZAZIONE   </a:t>
            </a:r>
            <a:r>
              <a:rPr lang="it-IT" altLang="it-IT" sz="2400" dirty="0">
                <a:latin typeface="Arial Black" panose="020B0604020202020204" pitchFamily="34" charset="0"/>
              </a:rPr>
              <a:t>-</a:t>
            </a:r>
          </a:p>
        </p:txBody>
      </p:sp>
      <p:sp>
        <p:nvSpPr>
          <p:cNvPr id="14338" name="Rectangle 2">
            <a:extLst>
              <a:ext uri="{FF2B5EF4-FFF2-40B4-BE49-F238E27FC236}">
                <a16:creationId xmlns:a16="http://schemas.microsoft.com/office/drawing/2014/main" id="{BBCC7FBC-120E-0B42-BAEF-FF367F073292}"/>
              </a:ext>
            </a:extLst>
          </p:cNvPr>
          <p:cNvSpPr>
            <a:spLocks noGrp="1" noChangeArrowheads="1"/>
          </p:cNvSpPr>
          <p:nvPr>
            <p:ph idx="1"/>
          </p:nvPr>
        </p:nvSpPr>
        <p:spPr>
          <a:xfrm>
            <a:off x="1547664" y="1970838"/>
            <a:ext cx="6453336" cy="4457700"/>
          </a:xfrm>
          <a:ln/>
        </p:spPr>
        <p:txBody>
          <a:bodyPr/>
          <a:lstStyle/>
          <a:p>
            <a:pPr marL="0" indent="0">
              <a:spcBef>
                <a:spcPts val="525"/>
              </a:spcBef>
              <a:buClr>
                <a:srgbClr val="FFFF00"/>
              </a:buClr>
              <a:tabLst>
                <a:tab pos="683419" algn="l"/>
                <a:tab pos="1369219" algn="l"/>
                <a:tab pos="2055019" algn="l"/>
                <a:tab pos="2740819" algn="l"/>
                <a:tab pos="3426619" algn="l"/>
                <a:tab pos="4112419" algn="l"/>
                <a:tab pos="4798219" algn="l"/>
                <a:tab pos="5484019" algn="l"/>
                <a:tab pos="6169819" algn="l"/>
                <a:tab pos="6855619" algn="l"/>
                <a:tab pos="7541419" algn="l"/>
              </a:tabLst>
            </a:pPr>
            <a:r>
              <a:rPr lang="it-IT" altLang="it-IT" sz="2100" dirty="0">
                <a:solidFill>
                  <a:schemeClr val="tx1"/>
                </a:solidFill>
                <a:latin typeface="Chalkboard SE" panose="03050602040202020205" pitchFamily="66" charset="77"/>
              </a:rPr>
              <a:t>L’ Apporto Sanguifero compete alle Arterie PANCREATICO-DUODENALI SUPERIORE</a:t>
            </a:r>
          </a:p>
          <a:p>
            <a:pPr marL="0" indent="0">
              <a:spcBef>
                <a:spcPts val="525"/>
              </a:spcBef>
              <a:buClr>
                <a:srgbClr val="FFFF00"/>
              </a:buClr>
              <a:tabLst>
                <a:tab pos="683419" algn="l"/>
                <a:tab pos="1369219" algn="l"/>
                <a:tab pos="2055019" algn="l"/>
                <a:tab pos="2740819" algn="l"/>
                <a:tab pos="3426619" algn="l"/>
                <a:tab pos="4112419" algn="l"/>
                <a:tab pos="4798219" algn="l"/>
                <a:tab pos="5484019" algn="l"/>
                <a:tab pos="6169819" algn="l"/>
                <a:tab pos="6855619" algn="l"/>
                <a:tab pos="7541419" algn="l"/>
              </a:tabLst>
            </a:pPr>
            <a:r>
              <a:rPr lang="it-IT" altLang="it-IT" sz="2100" dirty="0">
                <a:solidFill>
                  <a:schemeClr val="tx1"/>
                </a:solidFill>
                <a:latin typeface="Chalkboard SE" panose="03050602040202020205" pitchFamily="66" charset="77"/>
              </a:rPr>
              <a:t>ed INFERIORE, dall’ Arteria TRASVERSA del Pancreas della A. MESENTERICA SUPERIORE e da RAMI dell’ A.SPLENICA o LIENALE per il CORPO e la CODA</a:t>
            </a:r>
          </a:p>
          <a:p>
            <a:pPr marL="0" indent="0">
              <a:spcBef>
                <a:spcPts val="525"/>
              </a:spcBef>
              <a:buClr>
                <a:srgbClr val="FFFF00"/>
              </a:buClr>
              <a:tabLst>
                <a:tab pos="683419" algn="l"/>
                <a:tab pos="1369219" algn="l"/>
                <a:tab pos="2055019" algn="l"/>
                <a:tab pos="2740819" algn="l"/>
                <a:tab pos="3426619" algn="l"/>
                <a:tab pos="4112419" algn="l"/>
                <a:tab pos="4798219" algn="l"/>
                <a:tab pos="5484019" algn="l"/>
                <a:tab pos="6169819" algn="l"/>
                <a:tab pos="6855619" algn="l"/>
                <a:tab pos="7541419" algn="l"/>
              </a:tabLst>
            </a:pPr>
            <a:r>
              <a:rPr lang="it-IT" altLang="it-IT" sz="2100" dirty="0">
                <a:solidFill>
                  <a:schemeClr val="tx1"/>
                </a:solidFill>
                <a:latin typeface="Chalkboard SE" panose="03050602040202020205" pitchFamily="66" charset="77"/>
              </a:rPr>
              <a:t>Le VENE sono TRIBUTARIE della V.PORTA</a:t>
            </a:r>
          </a:p>
          <a:p>
            <a:pPr marL="0" indent="0">
              <a:spcBef>
                <a:spcPts val="525"/>
              </a:spcBef>
              <a:buClr>
                <a:srgbClr val="FFFF00"/>
              </a:buClr>
              <a:tabLst>
                <a:tab pos="683419" algn="l"/>
                <a:tab pos="1369219" algn="l"/>
                <a:tab pos="2055019" algn="l"/>
                <a:tab pos="2740819" algn="l"/>
                <a:tab pos="3426619" algn="l"/>
                <a:tab pos="4112419" algn="l"/>
                <a:tab pos="4798219" algn="l"/>
                <a:tab pos="5484019" algn="l"/>
                <a:tab pos="6169819" algn="l"/>
                <a:tab pos="6855619" algn="l"/>
                <a:tab pos="7541419" algn="l"/>
              </a:tabLst>
            </a:pPr>
            <a:r>
              <a:rPr lang="it-IT" altLang="it-IT" sz="2100" dirty="0">
                <a:solidFill>
                  <a:schemeClr val="tx1"/>
                </a:solidFill>
                <a:latin typeface="Chalkboard SE" panose="03050602040202020205" pitchFamily="66" charset="77"/>
              </a:rPr>
              <a:t>Il Drenaggio Linfatico è di competenza di LINFONODI PANCREATICODUODENALI, delle Arterie MESENTERICHE SUPERIORE e INFERIORE e dell’ Arteria LIENALE o SPLENICA</a:t>
            </a:r>
          </a:p>
        </p:txBody>
      </p:sp>
      <p:pic>
        <p:nvPicPr>
          <p:cNvPr id="2" name="Audio 1">
            <a:hlinkClick r:id="" action="ppaction://media"/>
            <a:extLst>
              <a:ext uri="{FF2B5EF4-FFF2-40B4-BE49-F238E27FC236}">
                <a16:creationId xmlns:a16="http://schemas.microsoft.com/office/drawing/2014/main" id="{89B1576F-0D3E-BA42-8372-B0BDFE55CC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9475" y="5229225"/>
            <a:ext cx="609600" cy="609600"/>
          </a:xfrm>
          <a:prstGeom prst="rect">
            <a:avLst/>
          </a:prstGeom>
        </p:spPr>
      </p:pic>
    </p:spTree>
    <p:extLst>
      <p:ext uri="{BB962C8B-B14F-4D97-AF65-F5344CB8AC3E}">
        <p14:creationId xmlns:p14="http://schemas.microsoft.com/office/powerpoint/2010/main" val="601267764"/>
      </p:ext>
    </p:extLst>
  </p:cSld>
  <p:clrMapOvr>
    <a:masterClrMapping/>
  </p:clrMapOvr>
  <p:transition spd="med" advTm="5898"/>
  <p:timing>
    <p:tnLst>
      <p:par>
        <p:cTn id="1" dur="indefinite" restart="never" nodeType="tmRoot">
          <p:childTnLst>
            <p:seq concurrent="1" nextAc="seek">
              <p:cTn id="2" dur="0"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50918" y="302659"/>
            <a:ext cx="5486400" cy="650775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357F671C-7D80-B043-A462-BB14BEB520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9475" y="5229225"/>
            <a:ext cx="609600" cy="609600"/>
          </a:xfrm>
          <a:prstGeom prst="rect">
            <a:avLst/>
          </a:prstGeom>
        </p:spPr>
      </p:pic>
    </p:spTree>
    <p:extLst>
      <p:ext uri="{BB962C8B-B14F-4D97-AF65-F5344CB8AC3E}">
        <p14:creationId xmlns:p14="http://schemas.microsoft.com/office/powerpoint/2010/main" val="1156140619"/>
      </p:ext>
    </p:extLst>
  </p:cSld>
  <p:clrMapOvr>
    <a:masterClrMapping/>
  </p:clrMapOvr>
  <p:transition spd="med" advTm="1376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523"/>
          <p:cNvPicPr>
            <a:picLocks noGrp="1" noChangeAspect="1"/>
          </p:cNvPicPr>
          <p:nvPr isPhoto="1"/>
        </p:nvPicPr>
        <p:blipFill>
          <a:blip r:embed="rId4">
            <a:lum/>
            <a:extLst>
              <a:ext uri="{28A0092B-C50C-407E-A947-70E740481C1C}">
                <a14:useLocalDpi xmlns:a14="http://schemas.microsoft.com/office/drawing/2010/main" val="0"/>
              </a:ext>
            </a:extLst>
          </a:blip>
          <a:stretch>
            <a:fillRect/>
          </a:stretch>
        </p:blipFill>
        <p:spPr>
          <a:xfrm>
            <a:off x="1007918" y="-7987"/>
            <a:ext cx="6920346" cy="6674679"/>
          </a:xfrm>
          <a:prstGeom prst="rect">
            <a:avLst/>
          </a:prstGeom>
          <a:noFill/>
          <a:ln>
            <a:noFill/>
          </a:ln>
        </p:spPr>
      </p:pic>
      <p:pic>
        <p:nvPicPr>
          <p:cNvPr id="3" name="Audio 2">
            <a:hlinkClick r:id="" action="ppaction://media"/>
            <a:extLst>
              <a:ext uri="{FF2B5EF4-FFF2-40B4-BE49-F238E27FC236}">
                <a16:creationId xmlns:a16="http://schemas.microsoft.com/office/drawing/2014/main" id="{8A109745-3123-1F4B-BC0C-CB4DCDACEE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9475" y="5229225"/>
            <a:ext cx="609600" cy="609600"/>
          </a:xfrm>
          <a:prstGeom prst="rect">
            <a:avLst/>
          </a:prstGeom>
        </p:spPr>
      </p:pic>
    </p:spTree>
    <p:extLst>
      <p:ext uri="{BB962C8B-B14F-4D97-AF65-F5344CB8AC3E}">
        <p14:creationId xmlns:p14="http://schemas.microsoft.com/office/powerpoint/2010/main" val="2224778701"/>
      </p:ext>
    </p:extLst>
  </p:cSld>
  <p:clrMapOvr>
    <a:masterClrMapping/>
  </p:clrMapOvr>
  <mc:AlternateContent xmlns:mc="http://schemas.openxmlformats.org/markup-compatibility/2006">
    <mc:Choice xmlns:p14="http://schemas.microsoft.com/office/powerpoint/2010/main" Requires="p14">
      <p:transition spd="slow" p14:dur="2000" advTm="8900"/>
    </mc:Choice>
    <mc:Fallback>
      <p:transition spd="slow" advTm="8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5">
            <a:lum bright="-6000" contrast="12000"/>
            <a:extLst>
              <a:ext uri="{28A0092B-C50C-407E-A947-70E740481C1C}">
                <a14:useLocalDpi xmlns:a14="http://schemas.microsoft.com/office/drawing/2010/main" val="0"/>
              </a:ext>
            </a:extLst>
          </a:blip>
          <a:srcRect/>
          <a:stretch>
            <a:fillRect/>
          </a:stretch>
        </p:blipFill>
        <p:spPr bwMode="auto">
          <a:xfrm>
            <a:off x="904009" y="250834"/>
            <a:ext cx="7439891" cy="646685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DCB8A371-ECD0-5E4F-A21C-7EA568323DF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9475" y="5229225"/>
            <a:ext cx="609600" cy="609600"/>
          </a:xfrm>
          <a:prstGeom prst="rect">
            <a:avLst/>
          </a:prstGeom>
        </p:spPr>
      </p:pic>
    </p:spTree>
    <p:extLst>
      <p:ext uri="{BB962C8B-B14F-4D97-AF65-F5344CB8AC3E}">
        <p14:creationId xmlns:p14="http://schemas.microsoft.com/office/powerpoint/2010/main" val="3809841575"/>
      </p:ext>
    </p:extLst>
  </p:cSld>
  <p:clrMapOvr>
    <a:masterClrMapping/>
  </p:clrMapOvr>
  <p:transition spd="med" advTm="9073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1143000" y="876601"/>
            <a:ext cx="6858000" cy="770201"/>
          </a:xfrm>
          <a:ln/>
        </p:spPr>
        <p:txBody>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2400" b="1" dirty="0">
                <a:solidFill>
                  <a:schemeClr val="tx1"/>
                </a:solidFill>
                <a:latin typeface="Gurmukhi MN" panose="02020600050405020304" pitchFamily="18" charset="0"/>
                <a:cs typeface="Gurmukhi MN" panose="02020600050405020304" pitchFamily="18" charset="0"/>
              </a:rPr>
              <a:t>PANCREAS</a:t>
            </a:r>
            <a:br>
              <a:rPr lang="it-IT" altLang="it-IT" sz="2400" b="1" dirty="0">
                <a:solidFill>
                  <a:schemeClr val="tx1"/>
                </a:solidFill>
                <a:latin typeface="Gurmukhi MN" panose="02020600050405020304" pitchFamily="18" charset="0"/>
                <a:cs typeface="Gurmukhi MN" panose="02020600050405020304" pitchFamily="18" charset="0"/>
              </a:rPr>
            </a:br>
            <a:r>
              <a:rPr lang="it-IT" altLang="it-IT" sz="2400" b="1" dirty="0">
                <a:solidFill>
                  <a:schemeClr val="tx1"/>
                </a:solidFill>
                <a:latin typeface="Gurmukhi MN" panose="02020600050405020304" pitchFamily="18" charset="0"/>
                <a:cs typeface="Gurmukhi MN" panose="02020600050405020304" pitchFamily="18" charset="0"/>
              </a:rPr>
              <a:t>- STRUTTURA -</a:t>
            </a:r>
          </a:p>
        </p:txBody>
      </p:sp>
      <p:sp>
        <p:nvSpPr>
          <p:cNvPr id="43010" name="Rectangle 2"/>
          <p:cNvSpPr>
            <a:spLocks noGrp="1" noChangeArrowheads="1"/>
          </p:cNvSpPr>
          <p:nvPr>
            <p:ph idx="1"/>
          </p:nvPr>
        </p:nvSpPr>
        <p:spPr>
          <a:xfrm>
            <a:off x="1493658" y="1646802"/>
            <a:ext cx="6264696" cy="4457700"/>
          </a:xfrm>
          <a:ln/>
        </p:spPr>
        <p:txBody>
          <a:bodyPr>
            <a:normAutofit/>
          </a:bodyPr>
          <a:lstStyle/>
          <a:p>
            <a:pPr marL="0" indent="0">
              <a:spcBef>
                <a:spcPts val="525"/>
              </a:spcBef>
              <a:buClr>
                <a:schemeClr val="tx1"/>
              </a:buClr>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it-IT" altLang="it-IT" sz="2100" dirty="0">
                <a:solidFill>
                  <a:schemeClr val="tx1"/>
                </a:solidFill>
                <a:latin typeface="Copperplate Gothic Bold" panose="020E0705020206020404" pitchFamily="34" charset="77"/>
              </a:rPr>
              <a:t>PANCREAS ESOCRINO: provvede alla produzione di ENZIMI DIGESTIVI del SUCCO PANCREATICO (PROTEASI tra cui TRIPSINA, nonché AMILASI, LIPASI, NUCLEASI)</a:t>
            </a:r>
          </a:p>
          <a:p>
            <a:pPr marL="0" indent="0">
              <a:spcBef>
                <a:spcPts val="525"/>
              </a:spcBef>
              <a:buClr>
                <a:schemeClr val="tx1"/>
              </a:buClr>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it-IT" altLang="it-IT" sz="2100" dirty="0">
                <a:solidFill>
                  <a:schemeClr val="tx1"/>
                </a:solidFill>
                <a:latin typeface="Copperplate Gothic Bold" panose="020E0705020206020404" pitchFamily="34" charset="77"/>
              </a:rPr>
              <a:t>Si tratta di GHIANDOLA TUBULO-ACINOSA COMPOSTA, a secrezione SIEROSA.</a:t>
            </a:r>
          </a:p>
          <a:p>
            <a:pPr marL="0" indent="0">
              <a:spcBef>
                <a:spcPts val="525"/>
              </a:spcBef>
              <a:buClr>
                <a:schemeClr val="tx1"/>
              </a:buClr>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it-IT" altLang="it-IT" sz="2100" dirty="0">
                <a:solidFill>
                  <a:schemeClr val="tx1"/>
                </a:solidFill>
                <a:latin typeface="Copperplate Gothic Bold" panose="020E0705020206020404" pitchFamily="34" charset="77"/>
              </a:rPr>
              <a:t>Dagli ADENOMERI, il Secreto viene convogliato in dotti via via di calibro maggiore, fino a giungere ai Dotti Escretori PRINCIPALE (o di WIRSUNG) ed ACCESSORIO.</a:t>
            </a:r>
          </a:p>
          <a:p>
            <a:pPr marL="1828800" lvl="4" indent="0">
              <a:spcBef>
                <a:spcPts val="525"/>
              </a:spcBef>
              <a:buClr>
                <a:schemeClr val="tx1"/>
              </a:buClr>
              <a:buNone/>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endParaRPr lang="it-IT" altLang="it-IT" sz="1100" dirty="0">
              <a:solidFill>
                <a:schemeClr val="tx1"/>
              </a:solidFill>
              <a:latin typeface="Copperplate Gothic Bold" panose="020E0705020206020404" pitchFamily="34" charset="77"/>
            </a:endParaRPr>
          </a:p>
        </p:txBody>
      </p:sp>
      <p:pic>
        <p:nvPicPr>
          <p:cNvPr id="2" name="Audio 1">
            <a:hlinkClick r:id="" action="ppaction://media"/>
            <a:extLst>
              <a:ext uri="{FF2B5EF4-FFF2-40B4-BE49-F238E27FC236}">
                <a16:creationId xmlns:a16="http://schemas.microsoft.com/office/drawing/2014/main" id="{D2310C4B-5221-384D-A33C-07B5B6056B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9475" y="5229225"/>
            <a:ext cx="609600" cy="609600"/>
          </a:xfrm>
          <a:prstGeom prst="rect">
            <a:avLst/>
          </a:prstGeom>
        </p:spPr>
      </p:pic>
    </p:spTree>
    <p:extLst>
      <p:ext uri="{BB962C8B-B14F-4D97-AF65-F5344CB8AC3E}">
        <p14:creationId xmlns:p14="http://schemas.microsoft.com/office/powerpoint/2010/main" val="3230283910"/>
      </p:ext>
    </p:extLst>
  </p:cSld>
  <p:clrMapOvr>
    <a:masterClrMapping/>
  </p:clrMapOvr>
  <p:transition spd="med" advTm="663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1"/>
          <p:cNvSpPr>
            <a:spLocks noGrp="1" noChangeArrowheads="1"/>
          </p:cNvSpPr>
          <p:nvPr>
            <p:ph type="title"/>
          </p:nvPr>
        </p:nvSpPr>
        <p:spPr>
          <a:xfrm>
            <a:off x="1143000" y="876601"/>
            <a:ext cx="6858000" cy="770201"/>
          </a:xfrm>
          <a:ln/>
        </p:spPr>
        <p:txBody>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2400" b="1" dirty="0">
                <a:solidFill>
                  <a:schemeClr val="tx1"/>
                </a:solidFill>
                <a:latin typeface="Gurmukhi MN" panose="02020600050405020304" pitchFamily="18" charset="0"/>
                <a:cs typeface="Gurmukhi MN" panose="02020600050405020304" pitchFamily="18" charset="0"/>
              </a:rPr>
              <a:t>PANCREAS</a:t>
            </a:r>
            <a:br>
              <a:rPr lang="it-IT" altLang="it-IT" sz="2400" b="1" dirty="0">
                <a:solidFill>
                  <a:schemeClr val="tx1"/>
                </a:solidFill>
                <a:latin typeface="Gurmukhi MN" panose="02020600050405020304" pitchFamily="18" charset="0"/>
                <a:cs typeface="Gurmukhi MN" panose="02020600050405020304" pitchFamily="18" charset="0"/>
              </a:rPr>
            </a:br>
            <a:r>
              <a:rPr lang="it-IT" altLang="it-IT" sz="2400" b="1" dirty="0">
                <a:solidFill>
                  <a:schemeClr val="tx1"/>
                </a:solidFill>
                <a:latin typeface="Gurmukhi MN" panose="02020600050405020304" pitchFamily="18" charset="0"/>
                <a:cs typeface="Gurmukhi MN" panose="02020600050405020304" pitchFamily="18" charset="0"/>
              </a:rPr>
              <a:t>- STRUTTURA -</a:t>
            </a:r>
          </a:p>
        </p:txBody>
      </p:sp>
      <p:sp>
        <p:nvSpPr>
          <p:cNvPr id="43010" name="Rectangle 2"/>
          <p:cNvSpPr>
            <a:spLocks noGrp="1" noChangeArrowheads="1"/>
          </p:cNvSpPr>
          <p:nvPr>
            <p:ph idx="1"/>
          </p:nvPr>
        </p:nvSpPr>
        <p:spPr>
          <a:xfrm>
            <a:off x="1493658" y="1646802"/>
            <a:ext cx="6264696" cy="4457700"/>
          </a:xfrm>
          <a:ln/>
        </p:spPr>
        <p:txBody>
          <a:bodyPr/>
          <a:lstStyle/>
          <a:p>
            <a:pPr marL="0" indent="0">
              <a:spcBef>
                <a:spcPts val="525"/>
              </a:spcBef>
              <a:buClr>
                <a:srgbClr val="FFFF00"/>
              </a:buClr>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it-IT" altLang="it-IT" sz="1950" b="1" dirty="0">
                <a:solidFill>
                  <a:schemeClr val="tx1"/>
                </a:solidFill>
                <a:latin typeface="Comic Sans MS" panose="030F0902030302020204" pitchFamily="66" charset="0"/>
              </a:rPr>
              <a:t>PANCREAS ENDOCRINO: rappresenta circa il 20% del parenchima ed è localizzato nelle ISOLE DI LANGERHANS</a:t>
            </a:r>
          </a:p>
          <a:p>
            <a:pPr marL="0" indent="0">
              <a:spcBef>
                <a:spcPts val="525"/>
              </a:spcBef>
              <a:buClr>
                <a:srgbClr val="FFFF00"/>
              </a:buClr>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it-IT" altLang="it-IT" sz="1950" b="1" dirty="0">
                <a:solidFill>
                  <a:schemeClr val="tx1"/>
                </a:solidFill>
                <a:latin typeface="Comic Sans MS" panose="030F0902030302020204" pitchFamily="66" charset="0"/>
              </a:rPr>
              <a:t>Gli Elementi Cellulari più rappresentativi sono:</a:t>
            </a:r>
          </a:p>
          <a:p>
            <a:pPr marL="2381" indent="0">
              <a:spcBef>
                <a:spcPts val="525"/>
              </a:spcBef>
              <a:buClrTx/>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it-IT" altLang="it-IT" sz="1950" b="1" dirty="0">
                <a:solidFill>
                  <a:schemeClr val="tx1"/>
                </a:solidFill>
                <a:latin typeface="Comic Sans MS" panose="030F0902030302020204" pitchFamily="66" charset="0"/>
              </a:rPr>
              <a:t>   CELLULE alfa: producono GLUCAGONE (Ormone IPERGLICEMIZZANTE)</a:t>
            </a:r>
          </a:p>
          <a:p>
            <a:pPr marL="2381" indent="0">
              <a:spcBef>
                <a:spcPts val="525"/>
              </a:spcBef>
              <a:buClrTx/>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it-IT" altLang="it-IT" sz="1950" b="1" dirty="0">
                <a:solidFill>
                  <a:schemeClr val="tx1"/>
                </a:solidFill>
                <a:latin typeface="Comic Sans MS" panose="030F0902030302020204" pitchFamily="66" charset="0"/>
              </a:rPr>
              <a:t>   CELLULE beta: producono INSULINA (ormone IPOGLICEMIZZANTE)</a:t>
            </a:r>
          </a:p>
          <a:p>
            <a:pPr marL="2381" indent="0">
              <a:spcBef>
                <a:spcPts val="525"/>
              </a:spcBef>
              <a:buClrTx/>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it-IT" altLang="it-IT" sz="1950" b="1" dirty="0">
                <a:solidFill>
                  <a:schemeClr val="tx1"/>
                </a:solidFill>
                <a:latin typeface="Comic Sans MS" panose="030F0902030302020204" pitchFamily="66" charset="0"/>
              </a:rPr>
              <a:t>   CELLULE D: producono SOMATOSTATINA, che, a sua volta, regolerebbe la secrezione di INSULINA e GLUCAGONE</a:t>
            </a:r>
          </a:p>
          <a:p>
            <a:pPr marL="2381" indent="0">
              <a:spcBef>
                <a:spcPts val="525"/>
              </a:spcBef>
              <a:buClrTx/>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it-IT" altLang="it-IT" sz="1950" b="1" dirty="0">
                <a:solidFill>
                  <a:schemeClr val="tx1"/>
                </a:solidFill>
                <a:latin typeface="Comic Sans MS" panose="030F0902030302020204" pitchFamily="66" charset="0"/>
              </a:rPr>
              <a:t>Esistono altri tipi cellulari appartenenti al Sistema Neuroendocrino Diffuso.</a:t>
            </a:r>
          </a:p>
          <a:p>
            <a:pPr marL="0" indent="0">
              <a:spcBef>
                <a:spcPts val="525"/>
              </a:spcBef>
              <a:buClr>
                <a:srgbClr val="FFFF00"/>
              </a:buClr>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endParaRPr lang="it-IT" altLang="it-IT" sz="1950" dirty="0">
              <a:solidFill>
                <a:schemeClr val="tx1"/>
              </a:solidFill>
              <a:latin typeface="Copperplate Gothic Bold" panose="020E0705020206020404" pitchFamily="34" charset="77"/>
            </a:endParaRPr>
          </a:p>
          <a:p>
            <a:pPr marL="255985" indent="-253604">
              <a:spcBef>
                <a:spcPts val="525"/>
              </a:spcBef>
              <a:buClrTx/>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endParaRPr lang="it-IT" altLang="it-IT" sz="2100" dirty="0">
              <a:solidFill>
                <a:schemeClr val="tx1"/>
              </a:solidFill>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74CCAE12-B7AB-D04E-B29D-5E06B9C6EE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9475" y="5229225"/>
            <a:ext cx="609600" cy="609600"/>
          </a:xfrm>
          <a:prstGeom prst="rect">
            <a:avLst/>
          </a:prstGeom>
        </p:spPr>
      </p:pic>
    </p:spTree>
    <p:extLst>
      <p:ext uri="{BB962C8B-B14F-4D97-AF65-F5344CB8AC3E}">
        <p14:creationId xmlns:p14="http://schemas.microsoft.com/office/powerpoint/2010/main" val="622891410"/>
      </p:ext>
    </p:extLst>
  </p:cSld>
  <p:clrMapOvr>
    <a:masterClrMapping/>
  </p:clrMapOvr>
  <p:transition spd="med" advTm="1256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1" y="831649"/>
            <a:ext cx="6843257" cy="51600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9D812BFF-68FB-504A-A8DD-31F713CEC1B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9475" y="5229225"/>
            <a:ext cx="609600" cy="609600"/>
          </a:xfrm>
          <a:prstGeom prst="rect">
            <a:avLst/>
          </a:prstGeom>
        </p:spPr>
      </p:pic>
    </p:spTree>
    <p:extLst>
      <p:ext uri="{BB962C8B-B14F-4D97-AF65-F5344CB8AC3E}">
        <p14:creationId xmlns:p14="http://schemas.microsoft.com/office/powerpoint/2010/main" val="3117040132"/>
      </p:ext>
    </p:extLst>
  </p:cSld>
  <p:clrMapOvr>
    <a:masterClrMapping/>
  </p:clrMapOvr>
  <p:transition spd="med" advTm="5426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3382" y="3433762"/>
            <a:ext cx="3807619" cy="2566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608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2102" y="859395"/>
            <a:ext cx="3050381" cy="283487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1682BC38-FDE1-F940-AFBE-EA5FB93357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29475" y="5229225"/>
            <a:ext cx="609600" cy="609600"/>
          </a:xfrm>
          <a:prstGeom prst="rect">
            <a:avLst/>
          </a:prstGeom>
        </p:spPr>
      </p:pic>
    </p:spTree>
    <p:extLst>
      <p:ext uri="{BB962C8B-B14F-4D97-AF65-F5344CB8AC3E}">
        <p14:creationId xmlns:p14="http://schemas.microsoft.com/office/powerpoint/2010/main" val="3350909993"/>
      </p:ext>
    </p:extLst>
  </p:cSld>
  <p:clrMapOvr>
    <a:masterClrMapping/>
  </p:clrMapOvr>
  <p:transition spd="med" advTm="374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1143000" y="1028700"/>
            <a:ext cx="6858000" cy="628650"/>
          </a:xfrm>
          <a:ln/>
        </p:spPr>
        <p:txBody>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2400" b="1" dirty="0">
                <a:solidFill>
                  <a:schemeClr val="tx1"/>
                </a:solidFill>
                <a:latin typeface="Gurmukhi MN" panose="02020600050405020304" pitchFamily="18" charset="0"/>
                <a:cs typeface="Gurmukhi MN" panose="02020600050405020304" pitchFamily="18" charset="0"/>
              </a:rPr>
              <a:t>VIE BILIFERE (BILIARI)</a:t>
            </a:r>
          </a:p>
        </p:txBody>
      </p:sp>
      <p:sp>
        <p:nvSpPr>
          <p:cNvPr id="33794" name="Rectangle 2"/>
          <p:cNvSpPr>
            <a:spLocks noGrp="1" noChangeArrowheads="1"/>
          </p:cNvSpPr>
          <p:nvPr>
            <p:ph idx="1"/>
          </p:nvPr>
        </p:nvSpPr>
        <p:spPr>
          <a:xfrm>
            <a:off x="1601670" y="1771650"/>
            <a:ext cx="6102678" cy="4229100"/>
          </a:xfrm>
          <a:ln/>
        </p:spPr>
        <p:txBody>
          <a:bodyPr/>
          <a:lstStyle/>
          <a:p>
            <a:pPr marL="0" indent="0">
              <a:spcBef>
                <a:spcPts val="525"/>
              </a:spcBef>
              <a:buClr>
                <a:srgbClr val="FFFF00"/>
              </a:buCl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b="1" dirty="0">
                <a:solidFill>
                  <a:schemeClr val="tx1"/>
                </a:solidFill>
                <a:latin typeface="Comic Sans MS" panose="030F0902030302020204" pitchFamily="66" charset="0"/>
              </a:rPr>
              <a:t>Sono rappresentate da una serie di ORGANI CAVI che convogliano il prodotto della SECREZIONE ESOCRINA del FEGATO (la BILE) dai distretti di produzione negli EPATOCITI del PARENCHIMA EPATICO alla PORZIONE DISCENDENTE del DUODENO</a:t>
            </a:r>
          </a:p>
          <a:p>
            <a:pPr marL="2381" indent="0">
              <a:spcBef>
                <a:spcPts val="525"/>
              </a:spcBef>
              <a:buClrTx/>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endParaRPr lang="it-IT" altLang="it-IT" sz="2100" b="1" dirty="0">
              <a:solidFill>
                <a:schemeClr val="tx1"/>
              </a:solidFill>
              <a:latin typeface="Comic Sans MS" panose="030F0902030302020204" pitchFamily="66" charset="0"/>
            </a:endParaRPr>
          </a:p>
          <a:p>
            <a:pPr marL="0" indent="0">
              <a:spcBef>
                <a:spcPts val="525"/>
              </a:spcBef>
              <a:buClr>
                <a:srgbClr val="FFFF00"/>
              </a:buCl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b="1" dirty="0">
                <a:solidFill>
                  <a:schemeClr val="tx1"/>
                </a:solidFill>
                <a:latin typeface="Comic Sans MS" panose="030F0902030302020204" pitchFamily="66" charset="0"/>
              </a:rPr>
              <a:t>Le VIE BILIFERE si distinguono in</a:t>
            </a:r>
          </a:p>
          <a:p>
            <a:pPr marL="2381" indent="0">
              <a:spcBef>
                <a:spcPts val="525"/>
              </a:spcBef>
              <a:buClrTx/>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b="1" dirty="0">
                <a:solidFill>
                  <a:schemeClr val="tx1"/>
                </a:solidFill>
                <a:latin typeface="Comic Sans MS" panose="030F0902030302020204" pitchFamily="66" charset="0"/>
              </a:rPr>
              <a:t>   - VIE BILIFERE INTRAEPATICHE</a:t>
            </a:r>
          </a:p>
          <a:p>
            <a:pPr marL="2381" indent="0">
              <a:spcBef>
                <a:spcPts val="525"/>
              </a:spcBef>
              <a:buClrTx/>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b="1" dirty="0">
                <a:solidFill>
                  <a:schemeClr val="tx1"/>
                </a:solidFill>
                <a:latin typeface="Comic Sans MS" panose="030F0902030302020204" pitchFamily="66" charset="0"/>
              </a:rPr>
              <a:t>   - VIE BILIFERE EXTRAEPATICHE</a:t>
            </a:r>
          </a:p>
        </p:txBody>
      </p:sp>
      <p:pic>
        <p:nvPicPr>
          <p:cNvPr id="2" name="Audio 1">
            <a:hlinkClick r:id="" action="ppaction://media"/>
            <a:extLst>
              <a:ext uri="{FF2B5EF4-FFF2-40B4-BE49-F238E27FC236}">
                <a16:creationId xmlns:a16="http://schemas.microsoft.com/office/drawing/2014/main" id="{BD634553-7592-894B-8D54-B534AF08A9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9475" y="5229225"/>
            <a:ext cx="609600" cy="609600"/>
          </a:xfrm>
          <a:prstGeom prst="rect">
            <a:avLst/>
          </a:prstGeom>
        </p:spPr>
      </p:pic>
    </p:spTree>
    <p:extLst>
      <p:ext uri="{BB962C8B-B14F-4D97-AF65-F5344CB8AC3E}">
        <p14:creationId xmlns:p14="http://schemas.microsoft.com/office/powerpoint/2010/main" val="1440339821"/>
      </p:ext>
    </p:extLst>
  </p:cSld>
  <p:clrMapOvr>
    <a:masterClrMapping/>
  </p:clrMapOvr>
  <p:transition spd="med" advTm="93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1" y="831649"/>
            <a:ext cx="6843257" cy="51600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D9B3E028-8D39-D149-A18A-C4C9954FC7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9475" y="5229225"/>
            <a:ext cx="609600" cy="609600"/>
          </a:xfrm>
          <a:prstGeom prst="rect">
            <a:avLst/>
          </a:prstGeom>
        </p:spPr>
      </p:pic>
    </p:spTree>
    <p:extLst>
      <p:ext uri="{BB962C8B-B14F-4D97-AF65-F5344CB8AC3E}">
        <p14:creationId xmlns:p14="http://schemas.microsoft.com/office/powerpoint/2010/main" val="614689308"/>
      </p:ext>
    </p:extLst>
  </p:cSld>
  <p:clrMapOvr>
    <a:masterClrMapping/>
  </p:clrMapOvr>
  <p:transition spd="med" advTm="7154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1143000" y="857250"/>
            <a:ext cx="6858000" cy="628650"/>
          </a:xfrm>
          <a:ln/>
        </p:spPr>
        <p:txBody>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2400" b="1" dirty="0">
                <a:solidFill>
                  <a:schemeClr val="tx1"/>
                </a:solidFill>
                <a:latin typeface="Gurmukhi MN" panose="02020600050405020304" pitchFamily="18" charset="0"/>
                <a:cs typeface="Gurmukhi MN" panose="02020600050405020304" pitchFamily="18" charset="0"/>
              </a:rPr>
              <a:t>VIE  BILIFERE INTRAEPATICHE</a:t>
            </a:r>
          </a:p>
        </p:txBody>
      </p:sp>
      <p:sp>
        <p:nvSpPr>
          <p:cNvPr id="34818" name="Rectangle 2"/>
          <p:cNvSpPr>
            <a:spLocks noGrp="1" noChangeArrowheads="1"/>
          </p:cNvSpPr>
          <p:nvPr>
            <p:ph idx="1"/>
          </p:nvPr>
        </p:nvSpPr>
        <p:spPr>
          <a:xfrm>
            <a:off x="1431390" y="1376773"/>
            <a:ext cx="6561348" cy="4407694"/>
          </a:xfrm>
          <a:ln/>
        </p:spPr>
        <p:txBody>
          <a:bodyPr/>
          <a:lstStyle/>
          <a:p>
            <a:pPr>
              <a:spcBef>
                <a:spcPts val="488"/>
              </a:spcBef>
              <a:buClr>
                <a:schemeClr val="tx1"/>
              </a:buCl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1950" dirty="0">
                <a:solidFill>
                  <a:schemeClr val="tx1"/>
                </a:solidFill>
                <a:latin typeface="Copperplate Gothic Bold" panose="020E0705020206020404" pitchFamily="34" charset="77"/>
              </a:rPr>
              <a:t>Dai CAPILLARI BILIARI, si passa ai</a:t>
            </a:r>
          </a:p>
          <a:p>
            <a:pPr>
              <a:spcBef>
                <a:spcPts val="488"/>
              </a:spcBef>
              <a:buClr>
                <a:schemeClr val="tx1"/>
              </a:buCl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1950" dirty="0">
                <a:solidFill>
                  <a:schemeClr val="tx1"/>
                </a:solidFill>
                <a:latin typeface="Copperplate Gothic Bold" panose="020E0705020206020404" pitchFamily="34" charset="77"/>
              </a:rPr>
              <a:t>COLANGIOLI (o CANALICOLI BILIARI di HERING), poi ai CANALICOLI BILIARI INTERLOBULARI, localizzati negli SPAZI PORTALI</a:t>
            </a:r>
          </a:p>
          <a:p>
            <a:pPr marL="345281" indent="-342900">
              <a:spcBef>
                <a:spcPts val="488"/>
              </a:spcBef>
              <a:buClr>
                <a:schemeClr val="tx1"/>
              </a:buCl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1950" dirty="0">
                <a:solidFill>
                  <a:schemeClr val="tx1"/>
                </a:solidFill>
                <a:latin typeface="Copperplate Gothic Bold" panose="020E0705020206020404" pitchFamily="34" charset="77"/>
              </a:rPr>
              <a:t>Questi canalicoli </a:t>
            </a:r>
            <a:r>
              <a:rPr lang="it-IT" altLang="it-IT" sz="1950" dirty="0" err="1">
                <a:solidFill>
                  <a:schemeClr val="tx1"/>
                </a:solidFill>
                <a:latin typeface="Copperplate Gothic Bold" panose="020E0705020206020404" pitchFamily="34" charset="77"/>
              </a:rPr>
              <a:t>interlobulari</a:t>
            </a:r>
            <a:r>
              <a:rPr lang="it-IT" altLang="it-IT" sz="1950" dirty="0">
                <a:solidFill>
                  <a:schemeClr val="tx1"/>
                </a:solidFill>
                <a:latin typeface="Copperplate Gothic Bold" panose="020E0705020206020404" pitchFamily="34" charset="77"/>
              </a:rPr>
              <a:t> convergono in condotti di CALIBRO progressivamente CRESCENTE, decorrendo appaiati alle ramificazioni della V.PORTA e dell’ A.EPATICA</a:t>
            </a:r>
          </a:p>
          <a:p>
            <a:pPr>
              <a:spcBef>
                <a:spcPts val="488"/>
              </a:spcBef>
              <a:buClr>
                <a:schemeClr val="tx1"/>
              </a:buCl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1950" dirty="0">
                <a:solidFill>
                  <a:schemeClr val="tx1"/>
                </a:solidFill>
                <a:latin typeface="Copperplate Gothic Bold" panose="020E0705020206020404" pitchFamily="34" charset="77"/>
              </a:rPr>
              <a:t>Si giunge, infine, ai CONDOTTI INTRAEPATICI LOBARI, che sono quelli di CALIBRO MAGGIORE e drenano la BILE proveniente dai 2 LOBI.</a:t>
            </a:r>
          </a:p>
          <a:p>
            <a:pPr marL="254794" indent="-252413">
              <a:spcBef>
                <a:spcPts val="488"/>
              </a:spcBef>
              <a:buClrTx/>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endParaRPr lang="it-IT" altLang="it-IT" sz="1950" dirty="0">
              <a:latin typeface="Arial Black" panose="020B0A04020102020204" pitchFamily="34" charset="0"/>
            </a:endParaRPr>
          </a:p>
        </p:txBody>
      </p:sp>
      <p:pic>
        <p:nvPicPr>
          <p:cNvPr id="2" name="Audio 1">
            <a:hlinkClick r:id="" action="ppaction://media"/>
            <a:extLst>
              <a:ext uri="{FF2B5EF4-FFF2-40B4-BE49-F238E27FC236}">
                <a16:creationId xmlns:a16="http://schemas.microsoft.com/office/drawing/2014/main" id="{22F4F276-C23C-444A-A418-C9E00D20E25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9475" y="5229225"/>
            <a:ext cx="609600" cy="609600"/>
          </a:xfrm>
          <a:prstGeom prst="rect">
            <a:avLst/>
          </a:prstGeom>
        </p:spPr>
      </p:pic>
    </p:spTree>
    <p:extLst>
      <p:ext uri="{BB962C8B-B14F-4D97-AF65-F5344CB8AC3E}">
        <p14:creationId xmlns:p14="http://schemas.microsoft.com/office/powerpoint/2010/main" val="3728236913"/>
      </p:ext>
    </p:extLst>
  </p:cSld>
  <p:clrMapOvr>
    <a:masterClrMapping/>
  </p:clrMapOvr>
  <p:transition spd="med" advTm="35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1" y="831649"/>
            <a:ext cx="6843257" cy="51600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Audio 1">
            <a:hlinkClick r:id="" action="ppaction://media"/>
            <a:extLst>
              <a:ext uri="{FF2B5EF4-FFF2-40B4-BE49-F238E27FC236}">
                <a16:creationId xmlns:a16="http://schemas.microsoft.com/office/drawing/2014/main" id="{7EDFC0D0-9E4F-5948-970D-FD14432AC05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29475" y="5229225"/>
            <a:ext cx="609600" cy="609600"/>
          </a:xfrm>
          <a:prstGeom prst="rect">
            <a:avLst/>
          </a:prstGeom>
        </p:spPr>
      </p:pic>
    </p:spTree>
    <p:extLst>
      <p:ext uri="{BB962C8B-B14F-4D97-AF65-F5344CB8AC3E}">
        <p14:creationId xmlns:p14="http://schemas.microsoft.com/office/powerpoint/2010/main" val="831105889"/>
      </p:ext>
    </p:extLst>
  </p:cSld>
  <p:clrMapOvr>
    <a:masterClrMapping/>
  </p:clrMapOvr>
  <p:transition spd="med" advTm="411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
          <p:cNvSpPr>
            <a:spLocks noGrp="1" noChangeArrowheads="1"/>
          </p:cNvSpPr>
          <p:nvPr>
            <p:ph type="title"/>
          </p:nvPr>
        </p:nvSpPr>
        <p:spPr>
          <a:xfrm>
            <a:off x="1143000" y="618259"/>
            <a:ext cx="6858000" cy="628650"/>
          </a:xfrm>
          <a:ln/>
        </p:spPr>
        <p:txBody>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2400" b="1" dirty="0">
                <a:solidFill>
                  <a:schemeClr val="tx1"/>
                </a:solidFill>
                <a:latin typeface="Gurmukhi MN" panose="02020600050405020304" pitchFamily="18" charset="0"/>
                <a:cs typeface="Gurmukhi MN" panose="02020600050405020304" pitchFamily="18" charset="0"/>
              </a:rPr>
              <a:t>VIE  BILIFERE EXTRAEPATICHE</a:t>
            </a:r>
          </a:p>
        </p:txBody>
      </p:sp>
      <p:sp>
        <p:nvSpPr>
          <p:cNvPr id="35842" name="Rectangle 2"/>
          <p:cNvSpPr>
            <a:spLocks noGrp="1" noChangeArrowheads="1"/>
          </p:cNvSpPr>
          <p:nvPr>
            <p:ph idx="1"/>
          </p:nvPr>
        </p:nvSpPr>
        <p:spPr>
          <a:xfrm>
            <a:off x="1456497" y="1376772"/>
            <a:ext cx="6231006" cy="4229100"/>
          </a:xfrm>
          <a:ln/>
        </p:spPr>
        <p:txBody>
          <a:bodyPr/>
          <a:lstStyle/>
          <a:p>
            <a:pPr marL="0" indent="0">
              <a:spcBef>
                <a:spcPts val="525"/>
              </a:spcBef>
              <a:buClr>
                <a:srgbClr val="FFFF00"/>
              </a:buCl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b="1" dirty="0">
                <a:solidFill>
                  <a:schemeClr val="tx1"/>
                </a:solidFill>
                <a:latin typeface="Chalkboard SE" panose="03050602040202020205" pitchFamily="66" charset="77"/>
                <a:cs typeface="Gurmukhi MN" panose="02020600050405020304" pitchFamily="18" charset="0"/>
              </a:rPr>
              <a:t>Decorrono AL DI FUORI del PARENCHIMA EPATICO</a:t>
            </a:r>
          </a:p>
          <a:p>
            <a:pPr marL="2381" indent="0">
              <a:spcBef>
                <a:spcPts val="525"/>
              </a:spcBef>
              <a:buClrTx/>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endParaRPr lang="it-IT" altLang="it-IT" sz="2100" b="1" dirty="0">
              <a:solidFill>
                <a:schemeClr val="tx1"/>
              </a:solidFill>
              <a:latin typeface="Chalkboard SE" panose="03050602040202020205" pitchFamily="66" charset="77"/>
              <a:cs typeface="Gurmukhi MN" panose="02020600050405020304" pitchFamily="18" charset="0"/>
            </a:endParaRPr>
          </a:p>
          <a:p>
            <a:pPr marL="0" indent="0">
              <a:spcBef>
                <a:spcPts val="525"/>
              </a:spcBef>
              <a:buClr>
                <a:srgbClr val="FFFF00"/>
              </a:buClr>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b="1" dirty="0">
                <a:solidFill>
                  <a:schemeClr val="tx1"/>
                </a:solidFill>
                <a:latin typeface="Chalkboard SE" panose="03050602040202020205" pitchFamily="66" charset="77"/>
                <a:cs typeface="Gurmukhi MN" panose="02020600050405020304" pitchFamily="18" charset="0"/>
              </a:rPr>
              <a:t>Constano di:</a:t>
            </a:r>
          </a:p>
          <a:p>
            <a:pPr marL="2381" indent="0">
              <a:spcBef>
                <a:spcPts val="525"/>
              </a:spcBef>
              <a:buClrTx/>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b="1" dirty="0">
                <a:solidFill>
                  <a:schemeClr val="tx1"/>
                </a:solidFill>
                <a:latin typeface="Chalkboard SE" panose="03050602040202020205" pitchFamily="66" charset="77"/>
                <a:cs typeface="Gurmukhi MN" panose="02020600050405020304" pitchFamily="18" charset="0"/>
              </a:rPr>
              <a:t>   - DOTTI EPATICI DESTRO e SINISTRO che </a:t>
            </a:r>
          </a:p>
          <a:p>
            <a:pPr marL="2381" indent="0">
              <a:spcBef>
                <a:spcPts val="525"/>
              </a:spcBef>
              <a:buClrTx/>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b="1" dirty="0">
                <a:solidFill>
                  <a:schemeClr val="tx1"/>
                </a:solidFill>
                <a:latin typeface="Chalkboard SE" panose="03050602040202020205" pitchFamily="66" charset="77"/>
                <a:cs typeface="Gurmukhi MN" panose="02020600050405020304" pitchFamily="18" charset="0"/>
              </a:rPr>
              <a:t>     convergono nel</a:t>
            </a:r>
          </a:p>
          <a:p>
            <a:pPr marL="2381" indent="0">
              <a:spcBef>
                <a:spcPts val="525"/>
              </a:spcBef>
              <a:buClrTx/>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b="1" dirty="0">
                <a:solidFill>
                  <a:schemeClr val="tx1"/>
                </a:solidFill>
                <a:latin typeface="Chalkboard SE" panose="03050602040202020205" pitchFamily="66" charset="77"/>
                <a:cs typeface="Gurmukhi MN" panose="02020600050405020304" pitchFamily="18" charset="0"/>
              </a:rPr>
              <a:t>   - DOTTO EPATICO COMUNE da cui si diparte il</a:t>
            </a:r>
          </a:p>
          <a:p>
            <a:pPr marL="2381" indent="0">
              <a:spcBef>
                <a:spcPts val="525"/>
              </a:spcBef>
              <a:buClrTx/>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b="1" dirty="0">
                <a:solidFill>
                  <a:schemeClr val="tx1"/>
                </a:solidFill>
                <a:latin typeface="Chalkboard SE" panose="03050602040202020205" pitchFamily="66" charset="77"/>
                <a:cs typeface="Gurmukhi MN" panose="02020600050405020304" pitchFamily="18" charset="0"/>
              </a:rPr>
              <a:t>   - DOTTO CISTICO che immette nella</a:t>
            </a:r>
          </a:p>
          <a:p>
            <a:pPr marL="2381" indent="0">
              <a:spcBef>
                <a:spcPts val="525"/>
              </a:spcBef>
              <a:buClrTx/>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b="1" dirty="0">
                <a:solidFill>
                  <a:schemeClr val="tx1"/>
                </a:solidFill>
                <a:latin typeface="Chalkboard SE" panose="03050602040202020205" pitchFamily="66" charset="77"/>
                <a:cs typeface="Gurmukhi MN" panose="02020600050405020304" pitchFamily="18" charset="0"/>
              </a:rPr>
              <a:t>   - CISTIFELLEA o VESCICHETTA BILIARE</a:t>
            </a:r>
          </a:p>
          <a:p>
            <a:pPr marL="2381" indent="0">
              <a:spcBef>
                <a:spcPts val="525"/>
              </a:spcBef>
              <a:buClrTx/>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b="1" dirty="0">
                <a:solidFill>
                  <a:schemeClr val="tx1"/>
                </a:solidFill>
                <a:latin typeface="Chalkboard SE" panose="03050602040202020205" pitchFamily="66" charset="77"/>
                <a:cs typeface="Gurmukhi MN" panose="02020600050405020304" pitchFamily="18" charset="0"/>
              </a:rPr>
              <a:t>     </a:t>
            </a:r>
            <a:r>
              <a:rPr lang="it-IT" altLang="it-IT" sz="2100" b="1" dirty="0" err="1">
                <a:solidFill>
                  <a:schemeClr val="tx1"/>
                </a:solidFill>
                <a:latin typeface="Chalkboard SE" panose="03050602040202020205" pitchFamily="66" charset="77"/>
                <a:cs typeface="Gurmukhi MN" panose="02020600050405020304" pitchFamily="18" charset="0"/>
              </a:rPr>
              <a:t>caudalmente</a:t>
            </a:r>
            <a:r>
              <a:rPr lang="it-IT" altLang="it-IT" sz="2100" b="1" dirty="0">
                <a:solidFill>
                  <a:schemeClr val="tx1"/>
                </a:solidFill>
                <a:latin typeface="Chalkboard SE" panose="03050602040202020205" pitchFamily="66" charset="77"/>
                <a:cs typeface="Gurmukhi MN" panose="02020600050405020304" pitchFamily="18" charset="0"/>
              </a:rPr>
              <a:t> si diparte, infine, il</a:t>
            </a:r>
          </a:p>
          <a:p>
            <a:pPr marL="2381" indent="0">
              <a:spcBef>
                <a:spcPts val="525"/>
              </a:spcBef>
              <a:buClrTx/>
              <a:tabLst>
                <a:tab pos="252413" algn="l"/>
                <a:tab pos="330994" algn="l"/>
                <a:tab pos="667941" algn="l"/>
                <a:tab pos="1004888" algn="l"/>
                <a:tab pos="1341835" algn="l"/>
                <a:tab pos="1678781" algn="l"/>
                <a:tab pos="2015729" algn="l"/>
                <a:tab pos="2352675" algn="l"/>
                <a:tab pos="2689622" algn="l"/>
                <a:tab pos="3026569" algn="l"/>
                <a:tab pos="3363516" algn="l"/>
                <a:tab pos="3700463" algn="l"/>
                <a:tab pos="4037410" algn="l"/>
                <a:tab pos="4374356" algn="l"/>
                <a:tab pos="4711304" algn="l"/>
                <a:tab pos="5048250" algn="l"/>
                <a:tab pos="5385197" algn="l"/>
                <a:tab pos="5722144" algn="l"/>
                <a:tab pos="6059091" algn="l"/>
                <a:tab pos="6396038" algn="l"/>
                <a:tab pos="6732985" algn="l"/>
              </a:tabLst>
            </a:pPr>
            <a:r>
              <a:rPr lang="it-IT" altLang="it-IT" sz="2100" b="1" dirty="0">
                <a:solidFill>
                  <a:schemeClr val="tx1"/>
                </a:solidFill>
                <a:latin typeface="Chalkboard SE" panose="03050602040202020205" pitchFamily="66" charset="77"/>
                <a:cs typeface="Gurmukhi MN" panose="02020600050405020304" pitchFamily="18" charset="0"/>
              </a:rPr>
              <a:t>   - DOTTO COLEDOCO</a:t>
            </a:r>
          </a:p>
        </p:txBody>
      </p:sp>
      <p:pic>
        <p:nvPicPr>
          <p:cNvPr id="2" name="Audio 1">
            <a:hlinkClick r:id="" action="ppaction://media"/>
            <a:extLst>
              <a:ext uri="{FF2B5EF4-FFF2-40B4-BE49-F238E27FC236}">
                <a16:creationId xmlns:a16="http://schemas.microsoft.com/office/drawing/2014/main" id="{C19C3958-E43A-E243-9430-800818E30B6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9475" y="5229225"/>
            <a:ext cx="609600" cy="609600"/>
          </a:xfrm>
          <a:prstGeom prst="rect">
            <a:avLst/>
          </a:prstGeom>
        </p:spPr>
      </p:pic>
    </p:spTree>
    <p:extLst>
      <p:ext uri="{BB962C8B-B14F-4D97-AF65-F5344CB8AC3E}">
        <p14:creationId xmlns:p14="http://schemas.microsoft.com/office/powerpoint/2010/main" val="3025111489"/>
      </p:ext>
    </p:extLst>
  </p:cSld>
  <p:clrMapOvr>
    <a:masterClrMapping/>
  </p:clrMapOvr>
  <p:transition spd="med" advTm="639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A1014DA-5A68-5840-9A60-A606D522317B}"/>
              </a:ext>
            </a:extLst>
          </p:cNvPr>
          <p:cNvSpPr>
            <a:spLocks noGrp="1"/>
          </p:cNvSpPr>
          <p:nvPr>
            <p:ph type="title"/>
          </p:nvPr>
        </p:nvSpPr>
        <p:spPr>
          <a:xfrm>
            <a:off x="1763689" y="2780929"/>
            <a:ext cx="5826919" cy="854869"/>
          </a:xfrm>
        </p:spPr>
        <p:txBody>
          <a:bodyPr/>
          <a:lstStyle/>
          <a:p>
            <a:pPr algn="ctr"/>
            <a:r>
              <a:rPr lang="it-IT" sz="3000" b="1" dirty="0" err="1">
                <a:solidFill>
                  <a:schemeClr val="tx1"/>
                </a:solidFill>
                <a:latin typeface="Gurmukhi MN" panose="02020600050405020304" pitchFamily="18" charset="0"/>
                <a:cs typeface="Gurmukhi MN" panose="02020600050405020304" pitchFamily="18" charset="0"/>
              </a:rPr>
              <a:t>P</a:t>
            </a:r>
            <a:r>
              <a:rPr lang="it-IT" sz="3000" b="1" dirty="0">
                <a:solidFill>
                  <a:schemeClr val="tx1"/>
                </a:solidFill>
                <a:latin typeface="Gurmukhi MN" panose="02020600050405020304" pitchFamily="18" charset="0"/>
                <a:cs typeface="Gurmukhi MN" panose="02020600050405020304" pitchFamily="18" charset="0"/>
              </a:rPr>
              <a:t> A </a:t>
            </a:r>
            <a:r>
              <a:rPr lang="it-IT" sz="3000" b="1" dirty="0" err="1">
                <a:solidFill>
                  <a:schemeClr val="tx1"/>
                </a:solidFill>
                <a:latin typeface="Gurmukhi MN" panose="02020600050405020304" pitchFamily="18" charset="0"/>
                <a:cs typeface="Gurmukhi MN" panose="02020600050405020304" pitchFamily="18" charset="0"/>
              </a:rPr>
              <a:t>N</a:t>
            </a:r>
            <a:r>
              <a:rPr lang="it-IT" sz="3000" b="1" dirty="0">
                <a:solidFill>
                  <a:schemeClr val="tx1"/>
                </a:solidFill>
                <a:latin typeface="Gurmukhi MN" panose="02020600050405020304" pitchFamily="18" charset="0"/>
                <a:cs typeface="Gurmukhi MN" panose="02020600050405020304" pitchFamily="18" charset="0"/>
              </a:rPr>
              <a:t> C </a:t>
            </a:r>
            <a:r>
              <a:rPr lang="it-IT" sz="3000" b="1" dirty="0" err="1">
                <a:solidFill>
                  <a:schemeClr val="tx1"/>
                </a:solidFill>
                <a:latin typeface="Gurmukhi MN" panose="02020600050405020304" pitchFamily="18" charset="0"/>
                <a:cs typeface="Gurmukhi MN" panose="02020600050405020304" pitchFamily="18" charset="0"/>
              </a:rPr>
              <a:t>R</a:t>
            </a:r>
            <a:r>
              <a:rPr lang="it-IT" sz="3000" b="1" dirty="0">
                <a:solidFill>
                  <a:schemeClr val="tx1"/>
                </a:solidFill>
                <a:latin typeface="Gurmukhi MN" panose="02020600050405020304" pitchFamily="18" charset="0"/>
                <a:cs typeface="Gurmukhi MN" panose="02020600050405020304" pitchFamily="18" charset="0"/>
              </a:rPr>
              <a:t> E A </a:t>
            </a:r>
            <a:r>
              <a:rPr lang="it-IT" sz="3000" b="1" dirty="0" err="1">
                <a:solidFill>
                  <a:schemeClr val="tx1"/>
                </a:solidFill>
                <a:latin typeface="Gurmukhi MN" panose="02020600050405020304" pitchFamily="18" charset="0"/>
                <a:cs typeface="Gurmukhi MN" panose="02020600050405020304" pitchFamily="18" charset="0"/>
              </a:rPr>
              <a:t>S</a:t>
            </a:r>
            <a:endParaRPr lang="it-IT" sz="3000" b="1" dirty="0">
              <a:solidFill>
                <a:schemeClr val="tx1"/>
              </a:solidFill>
              <a:latin typeface="Gurmukhi MN" panose="02020600050405020304" pitchFamily="18" charset="0"/>
              <a:cs typeface="Gurmukhi MN" panose="02020600050405020304" pitchFamily="18" charset="0"/>
            </a:endParaRPr>
          </a:p>
        </p:txBody>
      </p:sp>
      <p:pic>
        <p:nvPicPr>
          <p:cNvPr id="3" name="Audio 2">
            <a:hlinkClick r:id="" action="ppaction://media"/>
            <a:extLst>
              <a:ext uri="{FF2B5EF4-FFF2-40B4-BE49-F238E27FC236}">
                <a16:creationId xmlns:a16="http://schemas.microsoft.com/office/drawing/2014/main" id="{6E74AB71-AB5A-C041-AE4F-924327A3445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229475" y="5229225"/>
            <a:ext cx="609600" cy="609600"/>
          </a:xfrm>
          <a:prstGeom prst="rect">
            <a:avLst/>
          </a:prstGeom>
        </p:spPr>
      </p:pic>
    </p:spTree>
    <p:extLst>
      <p:ext uri="{BB962C8B-B14F-4D97-AF65-F5344CB8AC3E}">
        <p14:creationId xmlns:p14="http://schemas.microsoft.com/office/powerpoint/2010/main" val="3445125608"/>
      </p:ext>
    </p:extLst>
  </p:cSld>
  <p:clrMapOvr>
    <a:masterClrMapping/>
  </p:clrMapOvr>
  <mc:AlternateContent xmlns:mc="http://schemas.openxmlformats.org/markup-compatibility/2006">
    <mc:Choice xmlns:p14="http://schemas.microsoft.com/office/powerpoint/2010/main" Requires="p14">
      <p:transition spd="slow" p14:dur="2000" advTm="7940"/>
    </mc:Choice>
    <mc:Fallback>
      <p:transition spd="slow" advTm="7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1"/>
          <p:cNvSpPr>
            <a:spLocks noGrp="1" noChangeArrowheads="1"/>
          </p:cNvSpPr>
          <p:nvPr>
            <p:ph type="title"/>
          </p:nvPr>
        </p:nvSpPr>
        <p:spPr>
          <a:xfrm>
            <a:off x="1143000" y="883513"/>
            <a:ext cx="6858000" cy="628650"/>
          </a:xfrm>
          <a:ln/>
        </p:spPr>
        <p:txBody>
          <a:bodyPr>
            <a:normAutofit fontScale="90000"/>
          </a:bodyPr>
          <a:lstStyle/>
          <a:p>
            <a:pPr algn="ctr">
              <a:buClrTx/>
              <a:tabLst>
                <a:tab pos="0" algn="l"/>
                <a:tab pos="335756" algn="l"/>
                <a:tab pos="672704" algn="l"/>
                <a:tab pos="1009650" algn="l"/>
                <a:tab pos="1346597" algn="l"/>
                <a:tab pos="1683544" algn="l"/>
                <a:tab pos="2020491" algn="l"/>
                <a:tab pos="2357438" algn="l"/>
                <a:tab pos="2694385" algn="l"/>
                <a:tab pos="3031331" algn="l"/>
                <a:tab pos="3368279" algn="l"/>
                <a:tab pos="3705225" algn="l"/>
                <a:tab pos="4042172" algn="l"/>
                <a:tab pos="4379119" algn="l"/>
                <a:tab pos="4716066" algn="l"/>
                <a:tab pos="5053013" algn="l"/>
                <a:tab pos="5389960" algn="l"/>
                <a:tab pos="5726906" algn="l"/>
                <a:tab pos="6063854" algn="l"/>
                <a:tab pos="6400800" algn="l"/>
                <a:tab pos="6737747" algn="l"/>
              </a:tabLst>
            </a:pPr>
            <a:r>
              <a:rPr lang="it-IT" altLang="it-IT" sz="2400" b="1" dirty="0">
                <a:solidFill>
                  <a:schemeClr val="tx1"/>
                </a:solidFill>
                <a:latin typeface="Gurmukhi MN" panose="02020600050405020304" pitchFamily="18" charset="0"/>
                <a:cs typeface="Gurmukhi MN" panose="02020600050405020304" pitchFamily="18" charset="0"/>
              </a:rPr>
              <a:t>PANCREAS</a:t>
            </a:r>
            <a:br>
              <a:rPr lang="it-IT" altLang="it-IT" sz="2400" b="1" dirty="0">
                <a:solidFill>
                  <a:schemeClr val="tx1"/>
                </a:solidFill>
                <a:latin typeface="Gurmukhi MN" panose="02020600050405020304" pitchFamily="18" charset="0"/>
                <a:cs typeface="Gurmukhi MN" panose="02020600050405020304" pitchFamily="18" charset="0"/>
              </a:rPr>
            </a:br>
            <a:r>
              <a:rPr lang="it-IT" altLang="it-IT" sz="2400" b="1" dirty="0">
                <a:solidFill>
                  <a:schemeClr val="tx1"/>
                </a:solidFill>
                <a:latin typeface="Gurmukhi MN" panose="02020600050405020304" pitchFamily="18" charset="0"/>
                <a:cs typeface="Gurmukhi MN" panose="02020600050405020304" pitchFamily="18" charset="0"/>
              </a:rPr>
              <a:t>CARATTERI GENERALI</a:t>
            </a:r>
          </a:p>
        </p:txBody>
      </p:sp>
      <p:sp>
        <p:nvSpPr>
          <p:cNvPr id="38914" name="Rectangle 2"/>
          <p:cNvSpPr>
            <a:spLocks noGrp="1" noChangeArrowheads="1"/>
          </p:cNvSpPr>
          <p:nvPr>
            <p:ph idx="1"/>
          </p:nvPr>
        </p:nvSpPr>
        <p:spPr>
          <a:xfrm>
            <a:off x="1439016" y="1759051"/>
            <a:ext cx="6373344" cy="4229100"/>
          </a:xfrm>
          <a:ln/>
        </p:spPr>
        <p:txBody>
          <a:bodyPr/>
          <a:lstStyle/>
          <a:p>
            <a:pPr marL="0" indent="0">
              <a:spcBef>
                <a:spcPts val="525"/>
              </a:spcBef>
              <a:buClr>
                <a:srgbClr val="FFFF00"/>
              </a:buClr>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it-IT" altLang="it-IT" sz="1950" b="1" dirty="0">
                <a:solidFill>
                  <a:schemeClr val="tx1"/>
                </a:solidFill>
                <a:latin typeface="Comic Sans MS" panose="030F0902030302020204" pitchFamily="66" charset="0"/>
              </a:rPr>
              <a:t>È un ORGANO PIENO, IMPARI e MEDIANO</a:t>
            </a:r>
          </a:p>
          <a:p>
            <a:pPr marL="255985" indent="-253604">
              <a:spcBef>
                <a:spcPts val="525"/>
              </a:spcBef>
              <a:buClrTx/>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it-IT" altLang="it-IT" sz="1950" b="1" dirty="0">
                <a:solidFill>
                  <a:schemeClr val="tx1"/>
                </a:solidFill>
                <a:latin typeface="Comic Sans MS" panose="030F0902030302020204" pitchFamily="66" charset="0"/>
              </a:rPr>
              <a:t>È una GHIANDOLA EXTRAMURALE del Sistema Digerente che esplica FUNZIONI:</a:t>
            </a:r>
          </a:p>
          <a:p>
            <a:pPr marL="255985" indent="-253604">
              <a:spcBef>
                <a:spcPts val="525"/>
              </a:spcBef>
              <a:buClrTx/>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it-IT" altLang="it-IT" sz="1950" b="1" dirty="0">
                <a:solidFill>
                  <a:schemeClr val="tx1"/>
                </a:solidFill>
                <a:latin typeface="Comic Sans MS" panose="030F0902030302020204" pitchFamily="66" charset="0"/>
              </a:rPr>
              <a:t>   - ESOCRINE (per quanto riguarda circa l’ 80% del parenchima), per la produzione di ENZIMI DIGESTIVI riversati nel DUODENO (Porzione Discendente);</a:t>
            </a:r>
          </a:p>
          <a:p>
            <a:pPr marL="255985" indent="-253604">
              <a:spcBef>
                <a:spcPts val="525"/>
              </a:spcBef>
              <a:buClrTx/>
              <a:tabLst>
                <a:tab pos="253604" algn="l"/>
                <a:tab pos="332185" algn="l"/>
                <a:tab pos="669131" algn="l"/>
                <a:tab pos="1006079" algn="l"/>
                <a:tab pos="1343025" algn="l"/>
                <a:tab pos="1679972" algn="l"/>
                <a:tab pos="2016919" algn="l"/>
                <a:tab pos="2353866" algn="l"/>
                <a:tab pos="2690813" algn="l"/>
                <a:tab pos="3027760" algn="l"/>
                <a:tab pos="3364706" algn="l"/>
                <a:tab pos="3701654" algn="l"/>
                <a:tab pos="4038600" algn="l"/>
                <a:tab pos="4375547" algn="l"/>
                <a:tab pos="4712494" algn="l"/>
                <a:tab pos="5049441" algn="l"/>
                <a:tab pos="5386388" algn="l"/>
                <a:tab pos="5723335" algn="l"/>
                <a:tab pos="6060281" algn="l"/>
                <a:tab pos="6397229" algn="l"/>
                <a:tab pos="6734175" algn="l"/>
              </a:tabLst>
            </a:pPr>
            <a:r>
              <a:rPr lang="it-IT" altLang="it-IT" sz="1950" b="1" dirty="0">
                <a:solidFill>
                  <a:schemeClr val="tx1"/>
                </a:solidFill>
                <a:latin typeface="Comic Sans MS" panose="030F0902030302020204" pitchFamily="66" charset="0"/>
              </a:rPr>
              <a:t>   - ENDOCRINE (circa il 20% del parenchima), per la produzione di numerose sostanze coinvolte in diverse funzioni biologiche, ma in particolare nel metabolismo del glucosio (con gli Ormoni Peptidici INSULINA e GLUCAGONE).</a:t>
            </a:r>
          </a:p>
        </p:txBody>
      </p:sp>
      <p:pic>
        <p:nvPicPr>
          <p:cNvPr id="2" name="Audio 1">
            <a:hlinkClick r:id="" action="ppaction://media"/>
            <a:extLst>
              <a:ext uri="{FF2B5EF4-FFF2-40B4-BE49-F238E27FC236}">
                <a16:creationId xmlns:a16="http://schemas.microsoft.com/office/drawing/2014/main" id="{936D7A10-1679-FB40-882C-BEA485B0836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229475" y="5229225"/>
            <a:ext cx="609600" cy="609600"/>
          </a:xfrm>
          <a:prstGeom prst="rect">
            <a:avLst/>
          </a:prstGeom>
        </p:spPr>
      </p:pic>
    </p:spTree>
    <p:extLst>
      <p:ext uri="{BB962C8B-B14F-4D97-AF65-F5344CB8AC3E}">
        <p14:creationId xmlns:p14="http://schemas.microsoft.com/office/powerpoint/2010/main" val="1486677542"/>
      </p:ext>
    </p:extLst>
  </p:cSld>
  <p:clrMapOvr>
    <a:masterClrMapping/>
  </p:clrMapOvr>
  <p:transition spd="med" advTm="652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Tema di Office">
  <a:themeElements>
    <a:clrScheme name="Tema di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a di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i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TotalTime>
  <Words>628</Words>
  <Application>Microsoft Macintosh PowerPoint</Application>
  <PresentationFormat>Presentazione su schermo (4:3)</PresentationFormat>
  <Paragraphs>74</Paragraphs>
  <Slides>20</Slides>
  <Notes>16</Notes>
  <HiddenSlides>0</HiddenSlides>
  <MMClips>20</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20</vt:i4>
      </vt:variant>
    </vt:vector>
  </HeadingPairs>
  <TitlesOfParts>
    <vt:vector size="32" baseType="lpstr">
      <vt:lpstr>Microsoft YaHei</vt:lpstr>
      <vt:lpstr>Arial</vt:lpstr>
      <vt:lpstr>Arial Black</vt:lpstr>
      <vt:lpstr>Calibri</vt:lpstr>
      <vt:lpstr>Calibri Light</vt:lpstr>
      <vt:lpstr>Chalkboard SE</vt:lpstr>
      <vt:lpstr>Comic Sans MS</vt:lpstr>
      <vt:lpstr>Copperplate Gothic Bold</vt:lpstr>
      <vt:lpstr>Gurmukhi MN</vt:lpstr>
      <vt:lpstr>Times New Roman</vt:lpstr>
      <vt:lpstr>Wingdings</vt:lpstr>
      <vt:lpstr>1_Tema di Office</vt:lpstr>
      <vt:lpstr>VIE  BILIFERE</vt:lpstr>
      <vt:lpstr>Presentazione standard di PowerPoint</vt:lpstr>
      <vt:lpstr>VIE BILIFERE (BILIARI)</vt:lpstr>
      <vt:lpstr>Presentazione standard di PowerPoint</vt:lpstr>
      <vt:lpstr>VIE  BILIFERE INTRAEPATICHE</vt:lpstr>
      <vt:lpstr>Presentazione standard di PowerPoint</vt:lpstr>
      <vt:lpstr>VIE  BILIFERE EXTRAEPATICHE</vt:lpstr>
      <vt:lpstr>P A N C R E A S</vt:lpstr>
      <vt:lpstr>PANCREAS CARATTERI GENERALI</vt:lpstr>
      <vt:lpstr>Presentazione standard di PowerPoint</vt:lpstr>
      <vt:lpstr>PANCREAS PORZIONI COSTITUTIVE</vt:lpstr>
      <vt:lpstr>PANCREAS ANATOMIA MACROSCOPICA</vt:lpstr>
      <vt:lpstr>PANCREAS: VASI SANGUIFERI</vt:lpstr>
      <vt:lpstr>PANCREAS - VASCOLARIZZAZIONE   -</vt:lpstr>
      <vt:lpstr>Presentazione standard di PowerPoint</vt:lpstr>
      <vt:lpstr>Presentazione standard di PowerPoint</vt:lpstr>
      <vt:lpstr>Presentazione standard di PowerPoint</vt:lpstr>
      <vt:lpstr>PANCREAS - STRUTTURA -</vt:lpstr>
      <vt:lpstr>PANCREAS - STRUTTURA -</vt:lpstr>
      <vt:lpstr>Presentazione standard di PowerPoint</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VIE  BILIFERE</dc:title>
  <dc:creator>Utente di Microsoft Office</dc:creator>
  <cp:lastModifiedBy>Utente di Microsoft Office</cp:lastModifiedBy>
  <cp:revision>9</cp:revision>
  <dcterms:created xsi:type="dcterms:W3CDTF">2020-05-19T09:21:26Z</dcterms:created>
  <dcterms:modified xsi:type="dcterms:W3CDTF">2020-05-19T09:31:13Z</dcterms:modified>
</cp:coreProperties>
</file>