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sldIdLst>
    <p:sldId id="300" r:id="rId2"/>
    <p:sldId id="266" r:id="rId3"/>
    <p:sldId id="354" r:id="rId4"/>
    <p:sldId id="301" r:id="rId5"/>
    <p:sldId id="303" r:id="rId6"/>
    <p:sldId id="304" r:id="rId7"/>
    <p:sldId id="376" r:id="rId8"/>
    <p:sldId id="377" r:id="rId9"/>
    <p:sldId id="378" r:id="rId10"/>
    <p:sldId id="307" r:id="rId11"/>
    <p:sldId id="308" r:id="rId12"/>
    <p:sldId id="309" r:id="rId13"/>
    <p:sldId id="310" r:id="rId14"/>
    <p:sldId id="260" r:id="rId15"/>
    <p:sldId id="311" r:id="rId16"/>
    <p:sldId id="261" r:id="rId17"/>
    <p:sldId id="263" r:id="rId18"/>
    <p:sldId id="360" r:id="rId19"/>
    <p:sldId id="362" r:id="rId20"/>
    <p:sldId id="312" r:id="rId21"/>
    <p:sldId id="313" r:id="rId22"/>
    <p:sldId id="363" r:id="rId23"/>
    <p:sldId id="315" r:id="rId24"/>
    <p:sldId id="316" r:id="rId25"/>
    <p:sldId id="317" r:id="rId26"/>
    <p:sldId id="318" r:id="rId27"/>
    <p:sldId id="264" r:id="rId28"/>
    <p:sldId id="265" r:id="rId29"/>
    <p:sldId id="267" r:id="rId30"/>
    <p:sldId id="305" r:id="rId31"/>
    <p:sldId id="306" r:id="rId32"/>
    <p:sldId id="268" r:id="rId33"/>
    <p:sldId id="269" r:id="rId34"/>
    <p:sldId id="271" r:id="rId35"/>
    <p:sldId id="272" r:id="rId36"/>
    <p:sldId id="273" r:id="rId37"/>
    <p:sldId id="323" r:id="rId38"/>
    <p:sldId id="276" r:id="rId39"/>
    <p:sldId id="357" r:id="rId40"/>
    <p:sldId id="274" r:id="rId41"/>
    <p:sldId id="275" r:id="rId42"/>
    <p:sldId id="361" r:id="rId43"/>
    <p:sldId id="277" r:id="rId44"/>
    <p:sldId id="358" r:id="rId45"/>
    <p:sldId id="364" r:id="rId46"/>
    <p:sldId id="270" r:id="rId47"/>
    <p:sldId id="278" r:id="rId48"/>
    <p:sldId id="359" r:id="rId49"/>
    <p:sldId id="279" r:id="rId50"/>
    <p:sldId id="280" r:id="rId51"/>
    <p:sldId id="281" r:id="rId52"/>
    <p:sldId id="283" r:id="rId53"/>
    <p:sldId id="325" r:id="rId54"/>
    <p:sldId id="319" r:id="rId55"/>
    <p:sldId id="320" r:id="rId56"/>
    <p:sldId id="356" r:id="rId57"/>
    <p:sldId id="321" r:id="rId58"/>
    <p:sldId id="340" r:id="rId59"/>
    <p:sldId id="337" r:id="rId60"/>
    <p:sldId id="322" r:id="rId61"/>
    <p:sldId id="338" r:id="rId62"/>
    <p:sldId id="341" r:id="rId63"/>
    <p:sldId id="326" r:id="rId64"/>
    <p:sldId id="327" r:id="rId65"/>
    <p:sldId id="328" r:id="rId66"/>
    <p:sldId id="365" r:id="rId67"/>
    <p:sldId id="331" r:id="rId68"/>
    <p:sldId id="342" r:id="rId69"/>
    <p:sldId id="344" r:id="rId70"/>
    <p:sldId id="384" r:id="rId71"/>
    <p:sldId id="367" r:id="rId72"/>
    <p:sldId id="329" r:id="rId73"/>
    <p:sldId id="379" r:id="rId74"/>
    <p:sldId id="380" r:id="rId75"/>
    <p:sldId id="381" r:id="rId76"/>
    <p:sldId id="382" r:id="rId77"/>
    <p:sldId id="383" r:id="rId78"/>
    <p:sldId id="385" r:id="rId79"/>
    <p:sldId id="284" r:id="rId80"/>
    <p:sldId id="353" r:id="rId81"/>
    <p:sldId id="386" r:id="rId82"/>
    <p:sldId id="286" r:id="rId83"/>
    <p:sldId id="287" r:id="rId84"/>
    <p:sldId id="288" r:id="rId85"/>
    <p:sldId id="295" r:id="rId86"/>
    <p:sldId id="296" r:id="rId87"/>
    <p:sldId id="297" r:id="rId88"/>
    <p:sldId id="368" r:id="rId89"/>
    <p:sldId id="292" r:id="rId90"/>
    <p:sldId id="369" r:id="rId91"/>
    <p:sldId id="293" r:id="rId92"/>
    <p:sldId id="370" r:id="rId93"/>
    <p:sldId id="294" r:id="rId94"/>
    <p:sldId id="371" r:id="rId95"/>
    <p:sldId id="289" r:id="rId96"/>
    <p:sldId id="290" r:id="rId97"/>
    <p:sldId id="291" r:id="rId98"/>
    <p:sldId id="355" r:id="rId99"/>
    <p:sldId id="298" r:id="rId100"/>
    <p:sldId id="345" r:id="rId101"/>
    <p:sldId id="351" r:id="rId102"/>
    <p:sldId id="372" r:id="rId103"/>
    <p:sldId id="349" r:id="rId104"/>
    <p:sldId id="373" r:id="rId105"/>
    <p:sldId id="350" r:id="rId106"/>
    <p:sldId id="347" r:id="rId107"/>
    <p:sldId id="348" r:id="rId108"/>
    <p:sldId id="352" r:id="rId109"/>
    <p:sldId id="374" r:id="rId110"/>
    <p:sldId id="375" r:id="rId11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ci1" pitchFamily="2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ci1" pitchFamily="2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ci1" pitchFamily="2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ci1" pitchFamily="2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ci1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ci1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ci1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ci1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ci1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3399"/>
    <a:srgbClr val="FFFFCC"/>
    <a:srgbClr val="0066FF"/>
    <a:srgbClr val="3399FF"/>
    <a:srgbClr val="D60093"/>
    <a:srgbClr val="339933"/>
    <a:srgbClr val="FF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93979" autoAdjust="0"/>
  </p:normalViewPr>
  <p:slideViewPr>
    <p:cSldViewPr>
      <p:cViewPr varScale="1">
        <p:scale>
          <a:sx n="61" d="100"/>
          <a:sy n="61" d="100"/>
        </p:scale>
        <p:origin x="16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67182027551411"/>
          <c:y val="5.048077895643583E-2"/>
          <c:w val="0.69376693766937669"/>
          <c:h val="0.75721153846153844"/>
        </c:manualLayout>
      </c:layout>
      <c:scatterChart>
        <c:scatterStyle val="lineMarker"/>
        <c:varyColors val="0"/>
        <c:ser>
          <c:idx val="0"/>
          <c:order val="0"/>
          <c:spPr>
            <a:ln w="25522">
              <a:noFill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trendline>
            <c:spPr>
              <a:ln w="2836">
                <a:solidFill>
                  <a:srgbClr val="000000"/>
                </a:solidFill>
                <a:prstDash val="solid"/>
              </a:ln>
            </c:spPr>
            <c:trendlineType val="linear"/>
            <c:backward val="2"/>
            <c:dispRSqr val="0"/>
            <c:dispEq val="0"/>
          </c:trendline>
          <c:xVal>
            <c:numRef>
              <c:f>Foglio1!$B$13:$B$16</c:f>
              <c:numCache>
                <c:formatCode>0.000</c:formatCode>
                <c:ptCount val="4"/>
                <c:pt idx="0">
                  <c:v>1.7930421077041108</c:v>
                </c:pt>
                <c:pt idx="1">
                  <c:v>2.3704429965725815</c:v>
                </c:pt>
                <c:pt idx="2">
                  <c:v>3.0229125028687154</c:v>
                </c:pt>
                <c:pt idx="3">
                  <c:v>5.0626080235388553</c:v>
                </c:pt>
              </c:numCache>
            </c:numRef>
          </c:xVal>
          <c:yVal>
            <c:numRef>
              <c:f>Foglio1!$C$13:$C$16</c:f>
              <c:numCache>
                <c:formatCode>0.0000</c:formatCode>
                <c:ptCount val="4"/>
                <c:pt idx="0">
                  <c:v>0.22559829115565577</c:v>
                </c:pt>
                <c:pt idx="1">
                  <c:v>0.2263264816810312</c:v>
                </c:pt>
                <c:pt idx="2">
                  <c:v>0.22734315450287268</c:v>
                </c:pt>
                <c:pt idx="3">
                  <c:v>0.22997503230763022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76D-4B4B-82DD-4F3676506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739296"/>
        <c:axId val="191739688"/>
      </c:scatterChart>
      <c:valAx>
        <c:axId val="191739296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it-IT" sz="1200"/>
                  <a:t>rad(m)</a:t>
                </a:r>
              </a:p>
            </c:rich>
          </c:tx>
          <c:layout>
            <c:manualLayout>
              <c:xMode val="edge"/>
              <c:yMode val="edge"/>
              <c:x val="0.4692082373722693"/>
              <c:y val="0.89931172270881043"/>
            </c:manualLayout>
          </c:layout>
          <c:overlay val="0"/>
          <c:spPr>
            <a:noFill/>
            <a:ln w="22686">
              <a:noFill/>
            </a:ln>
          </c:spPr>
        </c:title>
        <c:numFmt formatCode="0.000" sourceLinked="1"/>
        <c:majorTickMark val="out"/>
        <c:minorTickMark val="none"/>
        <c:tickLblPos val="nextTo"/>
        <c:spPr>
          <a:ln w="28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4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91739688"/>
        <c:crosses val="autoZero"/>
        <c:crossBetween val="midCat"/>
      </c:valAx>
      <c:valAx>
        <c:axId val="191739688"/>
        <c:scaling>
          <c:orientation val="minMax"/>
          <c:min val="0.223"/>
        </c:scaling>
        <c:delete val="0"/>
        <c:axPos val="l"/>
        <c:majorGridlines>
          <c:spPr>
            <a:ln w="2836">
              <a:noFill/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it-IT" sz="1200"/>
                  <a:t>E+2RT/F ln(m)</a:t>
                </a:r>
              </a:p>
            </c:rich>
          </c:tx>
          <c:layout>
            <c:manualLayout>
              <c:xMode val="edge"/>
              <c:yMode val="edge"/>
              <c:x val="0"/>
              <c:y val="0.12833081446820432"/>
            </c:manualLayout>
          </c:layout>
          <c:overlay val="0"/>
          <c:spPr>
            <a:noFill/>
            <a:ln w="22686">
              <a:noFill/>
            </a:ln>
          </c:spPr>
        </c:title>
        <c:numFmt formatCode="0.0000" sourceLinked="1"/>
        <c:majorTickMark val="out"/>
        <c:minorTickMark val="none"/>
        <c:tickLblPos val="nextTo"/>
        <c:spPr>
          <a:ln w="28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4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91739296"/>
        <c:crosses val="autoZero"/>
        <c:crossBetween val="midCat"/>
      </c:valAx>
      <c:spPr>
        <a:solidFill>
          <a:srgbClr val="FFFFFF"/>
        </a:solidFill>
        <a:ln w="11343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2836">
      <a:solidFill>
        <a:srgbClr val="000000"/>
      </a:solidFill>
      <a:prstDash val="solid"/>
    </a:ln>
  </c:spPr>
  <c:txPr>
    <a:bodyPr/>
    <a:lstStyle/>
    <a:p>
      <a:pPr>
        <a:defRPr sz="804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10.emf"/><Relationship Id="rId4" Type="http://schemas.openxmlformats.org/officeDocument/2006/relationships/image" Target="../media/image4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4.wmf"/><Relationship Id="rId1" Type="http://schemas.openxmlformats.org/officeDocument/2006/relationships/image" Target="../media/image75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929F3-390D-44BE-8C13-B55FAB9C0EA0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909-60BB-40A4-BC69-EDB2DDF4B6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05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909-60BB-40A4-BC69-EDB2DDF4B66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44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2BA98-30C9-44E3-8692-B7AC942929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56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E9B13-6046-444B-8E4C-84CF43A799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64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CCA54-1411-40FE-87DF-6FF359BB68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49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D6069-D54F-427E-B901-9750F8B788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63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5F1A5-D04B-4B64-BD94-C56A9F452C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83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95FC1-26B4-4464-9C8B-8B22BA05A2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9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A935-02CB-4784-AC05-E14DD037A0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12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734E-AF22-455B-8BF2-29BD32F259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39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A403E-2A6A-44F4-9BD6-779AF98856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37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F59B7-F3DA-47E1-9458-571E390631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25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94E58-B70F-4E15-94BE-E112C7D3C9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11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1BE71BC-F598-421C-AFAD-1FDD60E144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88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89.wm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89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95.w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10" Type="http://schemas.openxmlformats.org/officeDocument/2006/relationships/image" Target="http://www.geocities.com/bioelectrochemistry/daniell_faraday2.JPG" TargetMode="External"/><Relationship Id="rId4" Type="http://schemas.openxmlformats.org/officeDocument/2006/relationships/image" Target="../media/image23.wmf"/><Relationship Id="rId9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0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1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3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5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8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0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4.w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42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5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0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2.wmf"/><Relationship Id="rId9" Type="http://schemas.openxmlformats.org/officeDocument/2006/relationships/chart" Target="../charts/char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57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8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9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60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5.png"/><Relationship Id="rId4" Type="http://schemas.openxmlformats.org/officeDocument/2006/relationships/image" Target="../media/image61.wmf"/><Relationship Id="rId9" Type="http://schemas.openxmlformats.org/officeDocument/2006/relationships/image" Target="../media/image6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7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5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77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79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0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83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84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85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86.wmf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3635896" y="2484438"/>
            <a:ext cx="1439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 dirty="0">
                <a:solidFill>
                  <a:srgbClr val="0033CC"/>
                </a:solidFill>
                <a:latin typeface="Arial" charset="0"/>
              </a:rPr>
              <a:t>ver </a:t>
            </a:r>
            <a:r>
              <a:rPr lang="it-IT" sz="1600" dirty="0" smtClean="0">
                <a:solidFill>
                  <a:srgbClr val="0033CC"/>
                </a:solidFill>
                <a:latin typeface="Arial" charset="0"/>
              </a:rPr>
              <a:t>26.05.20</a:t>
            </a:r>
            <a:endParaRPr lang="it-IT" sz="16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2879725" y="1773238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CELLE GALVANICHE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56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latin typeface="Arial" charset="0"/>
              </a:rPr>
              <a:t>Relazione tra potenziale </a:t>
            </a:r>
            <a:r>
              <a:rPr lang="it-IT" b="1">
                <a:solidFill>
                  <a:srgbClr val="FF3300"/>
                </a:solidFill>
                <a:latin typeface="Arial" charset="0"/>
              </a:rPr>
              <a:t>E</a:t>
            </a:r>
            <a:r>
              <a:rPr lang="it-IT" b="1">
                <a:latin typeface="Arial" charset="0"/>
              </a:rPr>
              <a:t> e </a:t>
            </a:r>
            <a:r>
              <a:rPr lang="it-IT" b="1">
                <a:solidFill>
                  <a:srgbClr val="0033CC"/>
                </a:solidFill>
                <a:latin typeface="Symbol" pitchFamily="18" charset="2"/>
              </a:rPr>
              <a:t>D</a:t>
            </a:r>
            <a:r>
              <a:rPr lang="it-IT" b="1">
                <a:solidFill>
                  <a:srgbClr val="0033CC"/>
                </a:solidFill>
                <a:latin typeface="Arial" charset="0"/>
              </a:rPr>
              <a:t>G</a:t>
            </a:r>
            <a:r>
              <a:rPr lang="it-IT" b="1">
                <a:latin typeface="Arial" charset="0"/>
              </a:rPr>
              <a:t> di una reazione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29511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latin typeface="Arial" charset="0"/>
              </a:rPr>
              <a:t>H = U + pV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Arial" charset="0"/>
              </a:rPr>
              <a:t>dH = dU + d(pV)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84213" y="2708275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0099"/>
                </a:solidFill>
                <a:latin typeface="Arial" charset="0"/>
              </a:rPr>
              <a:t>dU = dq + dw</a:t>
            </a:r>
          </a:p>
        </p:txBody>
      </p:sp>
      <p:sp>
        <p:nvSpPr>
          <p:cNvPr id="56325" name="AutoShape 5"/>
          <p:cNvSpPr>
            <a:spLocks/>
          </p:cNvSpPr>
          <p:nvPr/>
        </p:nvSpPr>
        <p:spPr bwMode="auto">
          <a:xfrm>
            <a:off x="611188" y="2060575"/>
            <a:ext cx="144462" cy="1223963"/>
          </a:xfrm>
          <a:prstGeom prst="leftBrace">
            <a:avLst>
              <a:gd name="adj1" fmla="val 70605"/>
              <a:gd name="adj2" fmla="val 50000"/>
            </a:avLst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it-IT" sz="2000">
              <a:solidFill>
                <a:srgbClr val="3399FF"/>
              </a:solidFill>
              <a:latin typeface="Arial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851275" y="23495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66FF"/>
                </a:solidFill>
                <a:latin typeface="Arial" charset="0"/>
              </a:rPr>
              <a:t>dH = dq + dw + d(pV)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68313" y="3860800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latin typeface="Arial" charset="0"/>
              </a:rPr>
              <a:t>G = H - TS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851275" y="3789363"/>
            <a:ext cx="4033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dG = dH - TdS - SdT</a:t>
            </a:r>
          </a:p>
        </p:txBody>
      </p:sp>
      <p:sp>
        <p:nvSpPr>
          <p:cNvPr id="56329" name="AutoShape 9"/>
          <p:cNvSpPr>
            <a:spLocks/>
          </p:cNvSpPr>
          <p:nvPr/>
        </p:nvSpPr>
        <p:spPr bwMode="auto">
          <a:xfrm>
            <a:off x="3708400" y="2205038"/>
            <a:ext cx="142875" cy="2087562"/>
          </a:xfrm>
          <a:prstGeom prst="leftBrace">
            <a:avLst>
              <a:gd name="adj1" fmla="val 121759"/>
              <a:gd name="adj2" fmla="val 50000"/>
            </a:avLst>
          </a:prstGeom>
          <a:noFill/>
          <a:ln w="127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it-IT">
              <a:solidFill>
                <a:srgbClr val="00CC66"/>
              </a:solidFill>
              <a:latin typeface="Arial" charset="0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348038" y="5373688"/>
            <a:ext cx="532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33CC33"/>
                </a:solidFill>
                <a:latin typeface="Arial" charset="0"/>
              </a:rPr>
              <a:t>dG = dq + dw + d(pV) - TdS - SdT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4" grpId="0"/>
      <p:bldP spid="56325" grpId="0" animBg="1"/>
      <p:bldP spid="56326" grpId="0"/>
      <p:bldP spid="56327" grpId="0"/>
      <p:bldP spid="56328" grpId="0"/>
      <p:bldP spid="56329" grpId="0" animBg="1"/>
      <p:bldP spid="5633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468313" y="1533704"/>
            <a:ext cx="736441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Determinazione di </a:t>
            </a:r>
            <a:r>
              <a:rPr lang="it-IT" b="1">
                <a:latin typeface="Arial" charset="0"/>
              </a:rPr>
              <a:t>t</a:t>
            </a:r>
            <a:r>
              <a:rPr lang="it-IT" b="1" baseline="-25000">
                <a:latin typeface="Arial" charset="0"/>
                <a:sym typeface="Symbol" pitchFamily="18" charset="2"/>
              </a:rPr>
              <a:t></a:t>
            </a:r>
            <a:r>
              <a:rPr lang="it-IT">
                <a:latin typeface="Arial" charset="0"/>
              </a:rPr>
              <a:t> mediante </a:t>
            </a:r>
            <a:r>
              <a:rPr lang="it-IT" b="1">
                <a:latin typeface="Arial" charset="0"/>
              </a:rPr>
              <a:t>pile con trasporto</a:t>
            </a:r>
          </a:p>
          <a:p>
            <a:pPr eaLnBrk="1" hangingPunct="1">
              <a:spcBef>
                <a:spcPct val="50000"/>
              </a:spcBef>
            </a:pPr>
            <a:r>
              <a:rPr lang="it-IT" sz="1400">
                <a:latin typeface="Arial" charset="0"/>
              </a:rPr>
              <a:t>Bianchi </a:t>
            </a:r>
            <a:r>
              <a:rPr lang="it-IT" sz="1400" err="1">
                <a:latin typeface="Arial" charset="0"/>
              </a:rPr>
              <a:t>Mussini</a:t>
            </a:r>
            <a:r>
              <a:rPr lang="it-IT" sz="1400">
                <a:latin typeface="Arial" charset="0"/>
              </a:rPr>
              <a:t> </a:t>
            </a:r>
            <a:r>
              <a:rPr lang="it-IT" sz="1400" err="1">
                <a:latin typeface="Arial" charset="0"/>
              </a:rPr>
              <a:t>pag</a:t>
            </a:r>
            <a:r>
              <a:rPr lang="it-IT" sz="1400">
                <a:latin typeface="Arial" charset="0"/>
              </a:rPr>
              <a:t> 167		</a:t>
            </a:r>
            <a:endParaRPr lang="it-IT" sz="20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468313" y="3045004"/>
            <a:ext cx="77771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È praticamente impossibile descrivere rigorosamente la termodinamica dell’interfase </a:t>
            </a:r>
            <a:r>
              <a:rPr lang="it-IT">
                <a:solidFill>
                  <a:srgbClr val="0000FF"/>
                </a:solidFill>
                <a:latin typeface="Arial" charset="0"/>
              </a:rPr>
              <a:t>tra </a:t>
            </a:r>
            <a:r>
              <a:rPr lang="it-IT" smtClean="0">
                <a:solidFill>
                  <a:srgbClr val="0000FF"/>
                </a:solidFill>
                <a:latin typeface="Arial" charset="0"/>
              </a:rPr>
              <a:t>due </a:t>
            </a:r>
            <a:r>
              <a:rPr lang="it-IT">
                <a:solidFill>
                  <a:srgbClr val="0000FF"/>
                </a:solidFill>
                <a:latin typeface="Arial" charset="0"/>
              </a:rPr>
              <a:t>soluzioni di diversa natura a contato attraverso una giunzione </a:t>
            </a:r>
            <a:r>
              <a:rPr lang="it-IT" err="1">
                <a:solidFill>
                  <a:srgbClr val="0000FF"/>
                </a:solidFill>
                <a:latin typeface="Arial" charset="0"/>
              </a:rPr>
              <a:t>interliquida</a:t>
            </a:r>
            <a:r>
              <a:rPr lang="it-IT">
                <a:solidFill>
                  <a:srgbClr val="0000FF"/>
                </a:solidFill>
                <a:latin typeface="Arial" charset="0"/>
              </a:rPr>
              <a:t>.</a:t>
            </a:r>
            <a:r>
              <a:rPr lang="it-IT">
                <a:latin typeface="Arial" charset="0"/>
              </a:rPr>
              <a:t> </a:t>
            </a:r>
          </a:p>
        </p:txBody>
      </p: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468313" y="4700767"/>
            <a:ext cx="8208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È possibile </a:t>
            </a:r>
            <a:r>
              <a:rPr lang="it-IT" smtClean="0">
                <a:latin typeface="Arial" charset="0"/>
              </a:rPr>
              <a:t>invece fare </a:t>
            </a:r>
            <a:r>
              <a:rPr lang="it-IT">
                <a:latin typeface="Arial" charset="0"/>
              </a:rPr>
              <a:t>una trattazione rigorosa se le </a:t>
            </a:r>
            <a:r>
              <a:rPr lang="it-IT">
                <a:solidFill>
                  <a:srgbClr val="0000FF"/>
                </a:solidFill>
                <a:latin typeface="Arial" charset="0"/>
              </a:rPr>
              <a:t>due soluzioni contengono lo stesso soluto a diversa concentrazione</a:t>
            </a:r>
            <a:r>
              <a:rPr lang="it-IT">
                <a:latin typeface="Arial" charset="0"/>
              </a:rPr>
              <a:t>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68313" y="404664"/>
            <a:ext cx="7992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Nota: non sempre si riesce a fare questa parte per motivi di tempo</a:t>
            </a:r>
            <a:endParaRPr lang="it-IT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100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396875" y="1271876"/>
            <a:ext cx="712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Arial" charset="0"/>
              </a:rPr>
              <a:t>- Pt|H</a:t>
            </a:r>
            <a:r>
              <a:rPr lang="it-IT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(1atm)|</a:t>
            </a:r>
            <a:r>
              <a:rPr lang="it-IT" err="1">
                <a:solidFill>
                  <a:srgbClr val="FF0000"/>
                </a:solidFill>
                <a:latin typeface="Arial" charset="0"/>
              </a:rPr>
              <a:t>HCl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(m</a:t>
            </a:r>
            <a:r>
              <a:rPr lang="it-IT" smtClean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it-IT" smtClean="0">
                <a:latin typeface="Arial" charset="0"/>
              </a:rPr>
              <a:t>|| </a:t>
            </a:r>
            <a:r>
              <a:rPr lang="it-IT" err="1" smtClean="0">
                <a:solidFill>
                  <a:srgbClr val="0000FF"/>
                </a:solidFill>
                <a:latin typeface="Arial" charset="0"/>
              </a:rPr>
              <a:t>HCl</a:t>
            </a:r>
            <a:r>
              <a:rPr lang="it-IT" smtClean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it-IT" err="1" smtClean="0">
                <a:solidFill>
                  <a:srgbClr val="0000FF"/>
                </a:solidFill>
                <a:latin typeface="Arial" charset="0"/>
              </a:rPr>
              <a:t>m+dm</a:t>
            </a:r>
            <a:r>
              <a:rPr lang="it-IT">
                <a:solidFill>
                  <a:srgbClr val="0000FF"/>
                </a:solidFill>
                <a:latin typeface="Arial" charset="0"/>
              </a:rPr>
              <a:t>)|H</a:t>
            </a:r>
            <a:r>
              <a:rPr lang="it-IT" baseline="-25000">
                <a:solidFill>
                  <a:srgbClr val="0000FF"/>
                </a:solidFill>
                <a:latin typeface="Arial" charset="0"/>
              </a:rPr>
              <a:t>2</a:t>
            </a:r>
            <a:r>
              <a:rPr lang="it-IT">
                <a:solidFill>
                  <a:srgbClr val="0000FF"/>
                </a:solidFill>
                <a:latin typeface="Arial" charset="0"/>
              </a:rPr>
              <a:t>(1atm)|</a:t>
            </a:r>
            <a:r>
              <a:rPr lang="it-IT" err="1">
                <a:solidFill>
                  <a:srgbClr val="0000FF"/>
                </a:solidFill>
                <a:latin typeface="Arial" charset="0"/>
              </a:rPr>
              <a:t>Pt</a:t>
            </a:r>
            <a:r>
              <a:rPr lang="it-IT">
                <a:solidFill>
                  <a:srgbClr val="0000FF"/>
                </a:solidFill>
                <a:latin typeface="Arial" charset="0"/>
              </a:rPr>
              <a:t> +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396875" y="188640"/>
            <a:ext cx="8207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mtClean="0">
                <a:latin typeface="Arial" charset="0"/>
              </a:rPr>
              <a:t>Esempio: si </a:t>
            </a:r>
            <a:r>
              <a:rPr lang="it-IT">
                <a:latin typeface="Arial" charset="0"/>
              </a:rPr>
              <a:t>considera la pila di </a:t>
            </a:r>
            <a:r>
              <a:rPr lang="it-IT" b="1" err="1">
                <a:latin typeface="Arial" charset="0"/>
              </a:rPr>
              <a:t>Helmholtz</a:t>
            </a:r>
            <a:r>
              <a:rPr lang="it-IT" b="1">
                <a:latin typeface="Arial" charset="0"/>
              </a:rPr>
              <a:t> con trasporto</a:t>
            </a:r>
            <a:r>
              <a:rPr lang="it-IT">
                <a:latin typeface="Arial" charset="0"/>
              </a:rPr>
              <a:t> in cui le </a:t>
            </a:r>
            <a:r>
              <a:rPr lang="it-IT" err="1">
                <a:latin typeface="Arial" charset="0"/>
              </a:rPr>
              <a:t>conc</a:t>
            </a:r>
            <a:r>
              <a:rPr lang="it-IT">
                <a:latin typeface="Arial" charset="0"/>
              </a:rPr>
              <a:t> di </a:t>
            </a:r>
            <a:r>
              <a:rPr lang="it-IT" err="1">
                <a:latin typeface="Arial" charset="0"/>
              </a:rPr>
              <a:t>HCl</a:t>
            </a:r>
            <a:r>
              <a:rPr lang="it-IT">
                <a:latin typeface="Arial" charset="0"/>
              </a:rPr>
              <a:t> differiscono di un infinitesimo dm</a:t>
            </a:r>
          </a:p>
        </p:txBody>
      </p:sp>
      <p:sp>
        <p:nvSpPr>
          <p:cNvPr id="87044" name="Text Box 7"/>
          <p:cNvSpPr txBox="1">
            <a:spLocks noChangeArrowheads="1"/>
          </p:cNvSpPr>
          <p:nvPr/>
        </p:nvSpPr>
        <p:spPr bwMode="auto">
          <a:xfrm>
            <a:off x="396875" y="3029685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err="1">
                <a:latin typeface="Arial" charset="0"/>
              </a:rPr>
              <a:t>reaz</a:t>
            </a:r>
            <a:r>
              <a:rPr lang="it-IT">
                <a:latin typeface="Arial" charset="0"/>
              </a:rPr>
              <a:t>. </a:t>
            </a:r>
            <a:r>
              <a:rPr lang="it-IT" err="1">
                <a:latin typeface="Arial" charset="0"/>
              </a:rPr>
              <a:t>elettr</a:t>
            </a:r>
            <a:r>
              <a:rPr lang="it-IT">
                <a:latin typeface="Arial" charset="0"/>
              </a:rPr>
              <a:t>. </a:t>
            </a:r>
          </a:p>
        </p:txBody>
      </p:sp>
      <p:sp>
        <p:nvSpPr>
          <p:cNvPr id="87045" name="Text Box 8"/>
          <p:cNvSpPr txBox="1">
            <a:spLocks noChangeArrowheads="1"/>
          </p:cNvSpPr>
          <p:nvPr/>
        </p:nvSpPr>
        <p:spPr bwMode="auto">
          <a:xfrm>
            <a:off x="3490541" y="3029685"/>
            <a:ext cx="3817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1/2 H</a:t>
            </a:r>
            <a:r>
              <a:rPr lang="it-IT" baseline="-25000">
                <a:latin typeface="Arial" charset="0"/>
              </a:rPr>
              <a:t>2</a:t>
            </a:r>
            <a:r>
              <a:rPr lang="it-IT">
                <a:latin typeface="Arial" charset="0"/>
              </a:rPr>
              <a:t>(1atm) -e  </a:t>
            </a:r>
            <a:r>
              <a:rPr lang="it-IT">
                <a:latin typeface="Arial" charset="0"/>
                <a:sym typeface="Symbol" pitchFamily="18" charset="2"/>
              </a:rPr>
              <a:t> H</a:t>
            </a:r>
            <a:r>
              <a:rPr lang="it-IT" baseline="30000" smtClean="0">
                <a:latin typeface="Arial" charset="0"/>
                <a:sym typeface="Symbol" pitchFamily="18" charset="2"/>
              </a:rPr>
              <a:t>+</a:t>
            </a:r>
            <a:r>
              <a:rPr lang="it-IT" smtClean="0">
                <a:latin typeface="Arial" charset="0"/>
                <a:sym typeface="Symbol" pitchFamily="18" charset="2"/>
              </a:rPr>
              <a:t>(</a:t>
            </a:r>
            <a:r>
              <a:rPr lang="it-IT">
                <a:latin typeface="Arial" charset="0"/>
                <a:sym typeface="Symbol" pitchFamily="18" charset="2"/>
              </a:rPr>
              <a:t>m)</a:t>
            </a:r>
          </a:p>
        </p:txBody>
      </p:sp>
      <p:sp>
        <p:nvSpPr>
          <p:cNvPr id="87046" name="Text Box 9"/>
          <p:cNvSpPr txBox="1">
            <a:spLocks noChangeArrowheads="1"/>
          </p:cNvSpPr>
          <p:nvPr/>
        </p:nvSpPr>
        <p:spPr bwMode="auto">
          <a:xfrm>
            <a:off x="396875" y="3774532"/>
            <a:ext cx="22947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trasporto </a:t>
            </a:r>
            <a:r>
              <a:rPr lang="it-IT" smtClean="0">
                <a:latin typeface="Arial" charset="0"/>
              </a:rPr>
              <a:t>ionico nella </a:t>
            </a:r>
            <a:r>
              <a:rPr lang="it-IT">
                <a:latin typeface="Arial" charset="0"/>
              </a:rPr>
              <a:t>giunzione</a:t>
            </a:r>
          </a:p>
        </p:txBody>
      </p:sp>
      <p:sp>
        <p:nvSpPr>
          <p:cNvPr id="87047" name="Text Box 10"/>
          <p:cNvSpPr txBox="1">
            <a:spLocks noChangeArrowheads="1"/>
          </p:cNvSpPr>
          <p:nvPr/>
        </p:nvSpPr>
        <p:spPr bwMode="auto">
          <a:xfrm>
            <a:off x="3490541" y="3776451"/>
            <a:ext cx="345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err="1">
                <a:latin typeface="Arial" charset="0"/>
              </a:rPr>
              <a:t>t</a:t>
            </a:r>
            <a:r>
              <a:rPr lang="it-IT" baseline="-25000" err="1">
                <a:latin typeface="Arial" charset="0"/>
              </a:rPr>
              <a:t>+</a:t>
            </a:r>
            <a:r>
              <a:rPr lang="it-IT" err="1">
                <a:latin typeface="Arial" charset="0"/>
              </a:rPr>
              <a:t>H</a:t>
            </a:r>
            <a:r>
              <a:rPr lang="it-IT" baseline="30000">
                <a:latin typeface="Arial" charset="0"/>
              </a:rPr>
              <a:t>+</a:t>
            </a:r>
            <a:r>
              <a:rPr lang="it-IT">
                <a:latin typeface="Arial" charset="0"/>
              </a:rPr>
              <a:t>(m) </a:t>
            </a:r>
            <a:r>
              <a:rPr lang="it-IT">
                <a:latin typeface="Arial" charset="0"/>
                <a:sym typeface="Symbol" pitchFamily="18" charset="2"/>
              </a:rPr>
              <a:t></a:t>
            </a:r>
            <a:r>
              <a:rPr lang="it-IT">
                <a:latin typeface="Arial" charset="0"/>
              </a:rPr>
              <a:t> </a:t>
            </a:r>
            <a:r>
              <a:rPr lang="it-IT" err="1">
                <a:latin typeface="Arial" charset="0"/>
              </a:rPr>
              <a:t>t</a:t>
            </a:r>
            <a:r>
              <a:rPr lang="it-IT" baseline="-25000" err="1">
                <a:latin typeface="Arial" charset="0"/>
              </a:rPr>
              <a:t>+</a:t>
            </a:r>
            <a:r>
              <a:rPr lang="it-IT" err="1">
                <a:latin typeface="Arial" charset="0"/>
              </a:rPr>
              <a:t>H</a:t>
            </a:r>
            <a:r>
              <a:rPr lang="it-IT" baseline="30000">
                <a:latin typeface="Arial" charset="0"/>
              </a:rPr>
              <a:t>+</a:t>
            </a:r>
            <a:r>
              <a:rPr lang="it-IT">
                <a:latin typeface="Arial" charset="0"/>
              </a:rPr>
              <a:t>(</a:t>
            </a:r>
            <a:r>
              <a:rPr lang="it-IT" err="1">
                <a:latin typeface="Arial" charset="0"/>
              </a:rPr>
              <a:t>m+dm</a:t>
            </a:r>
            <a:r>
              <a:rPr lang="it-IT">
                <a:latin typeface="Arial" charset="0"/>
              </a:rPr>
              <a:t>)</a:t>
            </a:r>
          </a:p>
        </p:txBody>
      </p:sp>
      <p:sp>
        <p:nvSpPr>
          <p:cNvPr id="87048" name="Text Box 11"/>
          <p:cNvSpPr txBox="1">
            <a:spLocks noChangeArrowheads="1"/>
          </p:cNvSpPr>
          <p:nvPr/>
        </p:nvSpPr>
        <p:spPr bwMode="auto">
          <a:xfrm>
            <a:off x="3490541" y="4246346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t</a:t>
            </a:r>
            <a:r>
              <a:rPr lang="it-IT" baseline="-25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Cl</a:t>
            </a:r>
            <a:r>
              <a:rPr lang="it-IT" baseline="30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(</a:t>
            </a:r>
            <a:r>
              <a:rPr lang="it-IT" err="1">
                <a:latin typeface="Arial" charset="0"/>
              </a:rPr>
              <a:t>m+dm</a:t>
            </a:r>
            <a:r>
              <a:rPr lang="it-IT">
                <a:latin typeface="Arial" charset="0"/>
              </a:rPr>
              <a:t>) </a:t>
            </a:r>
            <a:r>
              <a:rPr lang="it-IT">
                <a:latin typeface="Arial" charset="0"/>
                <a:sym typeface="Symbol" pitchFamily="18" charset="2"/>
              </a:rPr>
              <a:t></a:t>
            </a:r>
            <a:r>
              <a:rPr lang="it-IT">
                <a:latin typeface="Arial" charset="0"/>
              </a:rPr>
              <a:t> t</a:t>
            </a:r>
            <a:r>
              <a:rPr lang="it-IT" baseline="-25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Cl</a:t>
            </a:r>
            <a:r>
              <a:rPr lang="it-IT" baseline="30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(m)</a:t>
            </a:r>
          </a:p>
        </p:txBody>
      </p:sp>
      <p:sp>
        <p:nvSpPr>
          <p:cNvPr id="87049" name="Rectangle 12"/>
          <p:cNvSpPr>
            <a:spLocks noChangeArrowheads="1"/>
          </p:cNvSpPr>
          <p:nvPr/>
        </p:nvSpPr>
        <p:spPr bwMode="auto">
          <a:xfrm>
            <a:off x="396875" y="2568020"/>
            <a:ext cx="95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smtClean="0">
                <a:solidFill>
                  <a:srgbClr val="FF0000"/>
                </a:solidFill>
                <a:latin typeface="Arial" charset="0"/>
              </a:rPr>
              <a:t>polo 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96875" y="1919948"/>
            <a:ext cx="705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Si considera il passaggio di 1 F di carica: 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03109" y="5144757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Arial" charset="0"/>
              </a:rPr>
              <a:t>bilancio -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577792" y="5144757"/>
            <a:ext cx="6148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scompare 1/2 H</a:t>
            </a:r>
            <a:r>
              <a:rPr lang="it-IT" baseline="-25000">
                <a:latin typeface="Arial" charset="0"/>
              </a:rPr>
              <a:t>2</a:t>
            </a:r>
            <a:r>
              <a:rPr lang="it-IT">
                <a:latin typeface="Arial" charset="0"/>
              </a:rPr>
              <a:t>(1atm</a:t>
            </a:r>
            <a:r>
              <a:rPr lang="it-IT" smtClean="0">
                <a:latin typeface="Arial" charset="0"/>
              </a:rPr>
              <a:t>) per </a:t>
            </a:r>
            <a:r>
              <a:rPr lang="it-IT" err="1" smtClean="0">
                <a:latin typeface="Arial" charset="0"/>
              </a:rPr>
              <a:t>reaz</a:t>
            </a:r>
            <a:r>
              <a:rPr lang="it-IT" smtClean="0">
                <a:latin typeface="Arial" charset="0"/>
              </a:rPr>
              <a:t>. elettrodica</a:t>
            </a:r>
            <a:endParaRPr lang="it-IT">
              <a:latin typeface="Arial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577792" y="5734050"/>
            <a:ext cx="606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mtClean="0">
                <a:latin typeface="Arial" charset="0"/>
              </a:rPr>
              <a:t>si </a:t>
            </a:r>
            <a:r>
              <a:rPr lang="it-IT">
                <a:latin typeface="Arial" charset="0"/>
              </a:rPr>
              <a:t>formano per migrazione</a:t>
            </a:r>
          </a:p>
          <a:p>
            <a:pPr eaLnBrk="1" hangingPunct="1">
              <a:spcBef>
                <a:spcPct val="50000"/>
              </a:spcBef>
            </a:pPr>
            <a:r>
              <a:rPr lang="it-IT" smtClean="0">
                <a:latin typeface="Arial" charset="0"/>
              </a:rPr>
              <a:t>1-t</a:t>
            </a:r>
            <a:r>
              <a:rPr lang="it-IT" baseline="-25000" smtClean="0">
                <a:latin typeface="Arial" charset="0"/>
              </a:rPr>
              <a:t>+ </a:t>
            </a:r>
            <a:r>
              <a:rPr lang="it-IT" smtClean="0">
                <a:latin typeface="Arial" charset="0"/>
              </a:rPr>
              <a:t>(= </a:t>
            </a:r>
            <a:r>
              <a:rPr lang="it-IT">
                <a:latin typeface="Arial" charset="0"/>
              </a:rPr>
              <a:t>t</a:t>
            </a:r>
            <a:r>
              <a:rPr lang="it-IT" baseline="-25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)H</a:t>
            </a:r>
            <a:r>
              <a:rPr lang="it-IT" baseline="30000">
                <a:latin typeface="Arial" charset="0"/>
              </a:rPr>
              <a:t>+</a:t>
            </a:r>
            <a:r>
              <a:rPr lang="it-IT">
                <a:latin typeface="Arial" charset="0"/>
              </a:rPr>
              <a:t>(m) e t</a:t>
            </a:r>
            <a:r>
              <a:rPr lang="it-IT" baseline="-25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Cl</a:t>
            </a:r>
            <a:r>
              <a:rPr lang="it-IT" baseline="30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(m</a:t>
            </a:r>
            <a:r>
              <a:rPr lang="it-IT" smtClean="0">
                <a:latin typeface="Arial" charset="0"/>
              </a:rPr>
              <a:t>)</a:t>
            </a:r>
            <a:endParaRPr lang="it-IT">
              <a:latin typeface="Arial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467544" y="4800268"/>
            <a:ext cx="81369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467544" y="2381613"/>
            <a:ext cx="81369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101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613048" y="908720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err="1">
                <a:latin typeface="Arial" charset="0"/>
              </a:rPr>
              <a:t>reaz</a:t>
            </a:r>
            <a:r>
              <a:rPr lang="it-IT">
                <a:latin typeface="Arial" charset="0"/>
              </a:rPr>
              <a:t>. </a:t>
            </a:r>
            <a:r>
              <a:rPr lang="it-IT" err="1">
                <a:latin typeface="Arial" charset="0"/>
              </a:rPr>
              <a:t>elettr</a:t>
            </a:r>
            <a:r>
              <a:rPr lang="it-IT">
                <a:latin typeface="Arial" charset="0"/>
              </a:rPr>
              <a:t>. 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3445640" y="908720"/>
            <a:ext cx="467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  <a:sym typeface="Symbol" pitchFamily="18" charset="2"/>
              </a:rPr>
              <a:t>H</a:t>
            </a:r>
            <a:r>
              <a:rPr lang="it-IT" baseline="30000">
                <a:latin typeface="Arial" charset="0"/>
                <a:sym typeface="Symbol" pitchFamily="18" charset="2"/>
              </a:rPr>
              <a:t>+</a:t>
            </a:r>
            <a:r>
              <a:rPr lang="it-IT">
                <a:latin typeface="Arial" charset="0"/>
                <a:sym typeface="Symbol" pitchFamily="18" charset="2"/>
              </a:rPr>
              <a:t>(m+dm) </a:t>
            </a:r>
            <a:r>
              <a:rPr lang="it-IT">
                <a:latin typeface="Arial" charset="0"/>
              </a:rPr>
              <a:t>+e </a:t>
            </a:r>
            <a:r>
              <a:rPr lang="it-IT">
                <a:latin typeface="Arial" charset="0"/>
                <a:sym typeface="Symbol" pitchFamily="18" charset="2"/>
              </a:rPr>
              <a:t></a:t>
            </a:r>
            <a:r>
              <a:rPr lang="it-IT">
                <a:latin typeface="Arial" charset="0"/>
              </a:rPr>
              <a:t>1/2 H</a:t>
            </a:r>
            <a:r>
              <a:rPr lang="it-IT" baseline="-25000">
                <a:latin typeface="Arial" charset="0"/>
              </a:rPr>
              <a:t>2</a:t>
            </a:r>
            <a:r>
              <a:rPr lang="it-IT">
                <a:latin typeface="Arial" charset="0"/>
              </a:rPr>
              <a:t>(1atm)</a:t>
            </a: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613048" y="403895"/>
            <a:ext cx="1023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0033CC"/>
                </a:solidFill>
                <a:latin typeface="Arial" charset="0"/>
              </a:rPr>
              <a:t>polo +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03341" y="4292600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33CC"/>
                </a:solidFill>
                <a:latin typeface="Arial" charset="0"/>
              </a:rPr>
              <a:t>bilancio +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124291" y="429260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formazione 1/2 H</a:t>
            </a:r>
            <a:r>
              <a:rPr lang="it-IT" baseline="-25000">
                <a:latin typeface="Arial" charset="0"/>
              </a:rPr>
              <a:t>2</a:t>
            </a:r>
            <a:r>
              <a:rPr lang="it-IT">
                <a:latin typeface="Arial" charset="0"/>
              </a:rPr>
              <a:t>(1atm)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124291" y="4868863"/>
            <a:ext cx="47529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scompaiono per migrazione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1-t</a:t>
            </a:r>
            <a:r>
              <a:rPr lang="it-IT" baseline="-25000">
                <a:latin typeface="Arial" charset="0"/>
              </a:rPr>
              <a:t>+</a:t>
            </a:r>
            <a:r>
              <a:rPr lang="it-IT">
                <a:latin typeface="Arial" charset="0"/>
              </a:rPr>
              <a:t>(= t</a:t>
            </a:r>
            <a:r>
              <a:rPr lang="it-IT" baseline="-25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)H</a:t>
            </a:r>
            <a:r>
              <a:rPr lang="it-IT" baseline="30000">
                <a:latin typeface="Arial" charset="0"/>
              </a:rPr>
              <a:t>+</a:t>
            </a:r>
            <a:r>
              <a:rPr lang="it-IT">
                <a:latin typeface="Arial" charset="0"/>
              </a:rPr>
              <a:t>(m+dm) e t</a:t>
            </a:r>
            <a:r>
              <a:rPr lang="it-IT" baseline="-25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Cl</a:t>
            </a:r>
            <a:r>
              <a:rPr lang="it-IT" baseline="30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(m+dm)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3048" y="1988840"/>
            <a:ext cx="22947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trasporto </a:t>
            </a:r>
            <a:r>
              <a:rPr lang="it-IT" smtClean="0">
                <a:latin typeface="Arial" charset="0"/>
              </a:rPr>
              <a:t>ionico nella </a:t>
            </a:r>
            <a:r>
              <a:rPr lang="it-IT">
                <a:latin typeface="Arial" charset="0"/>
              </a:rPr>
              <a:t>giunzione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445640" y="2018032"/>
            <a:ext cx="345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err="1">
                <a:latin typeface="Arial" charset="0"/>
              </a:rPr>
              <a:t>t</a:t>
            </a:r>
            <a:r>
              <a:rPr lang="it-IT" baseline="-25000" err="1">
                <a:latin typeface="Arial" charset="0"/>
              </a:rPr>
              <a:t>+</a:t>
            </a:r>
            <a:r>
              <a:rPr lang="it-IT" err="1">
                <a:latin typeface="Arial" charset="0"/>
              </a:rPr>
              <a:t>H</a:t>
            </a:r>
            <a:r>
              <a:rPr lang="it-IT" baseline="30000">
                <a:latin typeface="Arial" charset="0"/>
              </a:rPr>
              <a:t>+</a:t>
            </a:r>
            <a:r>
              <a:rPr lang="it-IT">
                <a:latin typeface="Arial" charset="0"/>
              </a:rPr>
              <a:t>(m) </a:t>
            </a:r>
            <a:r>
              <a:rPr lang="it-IT">
                <a:latin typeface="Arial" charset="0"/>
                <a:sym typeface="Symbol" pitchFamily="18" charset="2"/>
              </a:rPr>
              <a:t></a:t>
            </a:r>
            <a:r>
              <a:rPr lang="it-IT">
                <a:latin typeface="Arial" charset="0"/>
              </a:rPr>
              <a:t> </a:t>
            </a:r>
            <a:r>
              <a:rPr lang="it-IT" err="1">
                <a:latin typeface="Arial" charset="0"/>
              </a:rPr>
              <a:t>t</a:t>
            </a:r>
            <a:r>
              <a:rPr lang="it-IT" baseline="-25000" err="1">
                <a:latin typeface="Arial" charset="0"/>
              </a:rPr>
              <a:t>+</a:t>
            </a:r>
            <a:r>
              <a:rPr lang="it-IT" err="1">
                <a:latin typeface="Arial" charset="0"/>
              </a:rPr>
              <a:t>H</a:t>
            </a:r>
            <a:r>
              <a:rPr lang="it-IT" baseline="30000">
                <a:latin typeface="Arial" charset="0"/>
              </a:rPr>
              <a:t>+</a:t>
            </a:r>
            <a:r>
              <a:rPr lang="it-IT">
                <a:latin typeface="Arial" charset="0"/>
              </a:rPr>
              <a:t>(</a:t>
            </a:r>
            <a:r>
              <a:rPr lang="it-IT" err="1">
                <a:latin typeface="Arial" charset="0"/>
              </a:rPr>
              <a:t>m+dm</a:t>
            </a:r>
            <a:r>
              <a:rPr lang="it-IT">
                <a:latin typeface="Arial" charset="0"/>
              </a:rPr>
              <a:t>)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445640" y="2487927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t</a:t>
            </a:r>
            <a:r>
              <a:rPr lang="it-IT" baseline="-25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Cl</a:t>
            </a:r>
            <a:r>
              <a:rPr lang="it-IT" baseline="30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(</a:t>
            </a:r>
            <a:r>
              <a:rPr lang="it-IT" err="1">
                <a:latin typeface="Arial" charset="0"/>
              </a:rPr>
              <a:t>m+dm</a:t>
            </a:r>
            <a:r>
              <a:rPr lang="it-IT">
                <a:latin typeface="Arial" charset="0"/>
              </a:rPr>
              <a:t>) </a:t>
            </a:r>
            <a:r>
              <a:rPr lang="it-IT">
                <a:latin typeface="Arial" charset="0"/>
                <a:sym typeface="Symbol" pitchFamily="18" charset="2"/>
              </a:rPr>
              <a:t></a:t>
            </a:r>
            <a:r>
              <a:rPr lang="it-IT">
                <a:latin typeface="Arial" charset="0"/>
              </a:rPr>
              <a:t> t</a:t>
            </a:r>
            <a:r>
              <a:rPr lang="it-IT" baseline="-25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Cl</a:t>
            </a:r>
            <a:r>
              <a:rPr lang="it-IT" baseline="30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(m)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395536" y="3789040"/>
            <a:ext cx="81369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102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4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9914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reazione globale della pila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t</a:t>
            </a:r>
            <a:r>
              <a:rPr lang="it-IT" baseline="-25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H</a:t>
            </a:r>
            <a:r>
              <a:rPr lang="it-IT" baseline="30000">
                <a:latin typeface="Arial" charset="0"/>
              </a:rPr>
              <a:t>+</a:t>
            </a:r>
            <a:r>
              <a:rPr lang="it-IT">
                <a:latin typeface="Arial" charset="0"/>
              </a:rPr>
              <a:t>(m+dm) + t</a:t>
            </a:r>
            <a:r>
              <a:rPr lang="it-IT" baseline="-25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Cl</a:t>
            </a:r>
            <a:r>
              <a:rPr lang="it-IT" baseline="30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(m+dm) </a:t>
            </a:r>
            <a:r>
              <a:rPr lang="it-IT">
                <a:latin typeface="Arial" charset="0"/>
                <a:sym typeface="Symbol" pitchFamily="18" charset="2"/>
              </a:rPr>
              <a:t> t</a:t>
            </a:r>
            <a:r>
              <a:rPr lang="it-IT" baseline="-25000">
                <a:latin typeface="Arial" charset="0"/>
                <a:sym typeface="Symbol" pitchFamily="18" charset="2"/>
              </a:rPr>
              <a:t>-</a:t>
            </a:r>
            <a:r>
              <a:rPr lang="it-IT">
                <a:latin typeface="Arial" charset="0"/>
                <a:sym typeface="Symbol" pitchFamily="18" charset="2"/>
              </a:rPr>
              <a:t>H</a:t>
            </a:r>
            <a:r>
              <a:rPr lang="it-IT" baseline="30000">
                <a:latin typeface="Arial" charset="0"/>
                <a:sym typeface="Symbol" pitchFamily="18" charset="2"/>
              </a:rPr>
              <a:t>+</a:t>
            </a:r>
            <a:r>
              <a:rPr lang="it-IT">
                <a:latin typeface="Arial" charset="0"/>
                <a:sym typeface="Symbol" pitchFamily="18" charset="2"/>
              </a:rPr>
              <a:t>(m) + t</a:t>
            </a:r>
            <a:r>
              <a:rPr lang="it-IT" baseline="-25000">
                <a:latin typeface="Arial" charset="0"/>
                <a:sym typeface="Symbol" pitchFamily="18" charset="2"/>
              </a:rPr>
              <a:t>-</a:t>
            </a:r>
            <a:r>
              <a:rPr lang="it-IT">
                <a:latin typeface="Arial" charset="0"/>
                <a:sym typeface="Symbol" pitchFamily="18" charset="2"/>
              </a:rPr>
              <a:t>Cl</a:t>
            </a:r>
            <a:r>
              <a:rPr lang="it-IT" baseline="30000">
                <a:latin typeface="Arial" charset="0"/>
                <a:sym typeface="Symbol" pitchFamily="18" charset="2"/>
              </a:rPr>
              <a:t>-</a:t>
            </a:r>
            <a:r>
              <a:rPr lang="it-IT">
                <a:latin typeface="Arial" charset="0"/>
                <a:sym typeface="Symbol" pitchFamily="18" charset="2"/>
              </a:rPr>
              <a:t>(m)</a:t>
            </a:r>
          </a:p>
        </p:txBody>
      </p:sp>
      <p:sp>
        <p:nvSpPr>
          <p:cNvPr id="89092" name="Text Box 5"/>
          <p:cNvSpPr txBox="1">
            <a:spLocks noChangeArrowheads="1"/>
          </p:cNvSpPr>
          <p:nvPr/>
        </p:nvSpPr>
        <p:spPr bwMode="auto">
          <a:xfrm>
            <a:off x="611560" y="2132856"/>
            <a:ext cx="7991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se la </a:t>
            </a:r>
            <a:r>
              <a:rPr lang="it-IT" err="1">
                <a:latin typeface="Arial" charset="0"/>
              </a:rPr>
              <a:t>diff</a:t>
            </a:r>
            <a:r>
              <a:rPr lang="it-IT">
                <a:latin typeface="Arial" charset="0"/>
              </a:rPr>
              <a:t> di </a:t>
            </a:r>
            <a:r>
              <a:rPr lang="it-IT" err="1" smtClean="0">
                <a:latin typeface="Arial" charset="0"/>
              </a:rPr>
              <a:t>conc</a:t>
            </a:r>
            <a:r>
              <a:rPr lang="it-IT" smtClean="0">
                <a:latin typeface="Arial" charset="0"/>
              </a:rPr>
              <a:t>. </a:t>
            </a:r>
            <a:r>
              <a:rPr lang="it-IT">
                <a:latin typeface="Arial" charset="0"/>
              </a:rPr>
              <a:t>è infinitesima allora anche la </a:t>
            </a:r>
            <a:r>
              <a:rPr lang="it-IT" err="1">
                <a:latin typeface="Arial" charset="0"/>
              </a:rPr>
              <a:t>diff</a:t>
            </a:r>
            <a:r>
              <a:rPr lang="it-IT">
                <a:latin typeface="Arial" charset="0"/>
              </a:rPr>
              <a:t> di potenziale </a:t>
            </a:r>
            <a:r>
              <a:rPr lang="it-IT" smtClean="0">
                <a:latin typeface="Arial" charset="0"/>
              </a:rPr>
              <a:t>chimico e di potenziale elettrico E</a:t>
            </a:r>
            <a:r>
              <a:rPr lang="it-IT" baseline="-25000" smtClean="0">
                <a:latin typeface="Arial" charset="0"/>
              </a:rPr>
              <a:t>t</a:t>
            </a:r>
            <a:r>
              <a:rPr lang="it-IT" smtClean="0">
                <a:latin typeface="Arial" charset="0"/>
              </a:rPr>
              <a:t> sono infinitesime</a:t>
            </a:r>
            <a:endParaRPr lang="it-IT">
              <a:latin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11560" y="3570837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it-IT" err="1" smtClean="0">
                <a:latin typeface="Symbol" panose="05050102010706020507" pitchFamily="18" charset="2"/>
                <a:cs typeface="Arial" pitchFamily="34" charset="0"/>
              </a:rPr>
              <a:t>D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it-IT" smtClean="0">
                <a:latin typeface="Arial" pitchFamily="34" charset="0"/>
                <a:cs typeface="Arial" pitchFamily="34" charset="0"/>
              </a:rPr>
              <a:t> = t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- </a:t>
            </a:r>
            <a:r>
              <a:rPr lang="it-IT" smtClean="0">
                <a:latin typeface="Arial" pitchFamily="34" charset="0"/>
                <a:cs typeface="Arial" pitchFamily="34" charset="0"/>
              </a:rPr>
              <a:t>[</a:t>
            </a:r>
            <a:r>
              <a:rPr lang="it-IT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it-IT" baseline="-25000" smtClean="0">
                <a:latin typeface="Arial" pitchFamily="34" charset="0"/>
                <a:cs typeface="Arial" pitchFamily="34" charset="0"/>
                <a:sym typeface="Symbol"/>
              </a:rPr>
              <a:t>H+</a:t>
            </a:r>
            <a:r>
              <a:rPr lang="it-IT" smtClean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it-IT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it-IT" smtClean="0">
                <a:latin typeface="Arial" pitchFamily="34" charset="0"/>
                <a:cs typeface="Arial" pitchFamily="34" charset="0"/>
                <a:sym typeface="Symbol"/>
              </a:rPr>
              <a:t>) - </a:t>
            </a:r>
            <a:r>
              <a:rPr lang="it-IT" baseline="-25000">
                <a:latin typeface="Arial" pitchFamily="34" charset="0"/>
                <a:cs typeface="Arial" pitchFamily="34" charset="0"/>
                <a:sym typeface="Symbol"/>
              </a:rPr>
              <a:t>H+</a:t>
            </a:r>
            <a:r>
              <a:rPr lang="it-IT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it-IT" err="1" smtClean="0">
                <a:latin typeface="Arial" pitchFamily="34" charset="0"/>
                <a:cs typeface="Arial" pitchFamily="34" charset="0"/>
                <a:sym typeface="Symbol"/>
              </a:rPr>
              <a:t>m+dm</a:t>
            </a:r>
            <a:r>
              <a:rPr lang="it-IT" smtClean="0">
                <a:latin typeface="Arial" pitchFamily="34" charset="0"/>
                <a:cs typeface="Arial" pitchFamily="34" charset="0"/>
                <a:sym typeface="Symbol"/>
              </a:rPr>
              <a:t>)] + </a:t>
            </a:r>
            <a:r>
              <a:rPr lang="it-IT" smtClean="0">
                <a:latin typeface="Arial" pitchFamily="34" charset="0"/>
                <a:cs typeface="Arial" pitchFamily="34" charset="0"/>
              </a:rPr>
              <a:t>t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- </a:t>
            </a:r>
            <a:r>
              <a:rPr lang="it-IT" smtClean="0">
                <a:latin typeface="Arial" pitchFamily="34" charset="0"/>
                <a:cs typeface="Arial" pitchFamily="34" charset="0"/>
              </a:rPr>
              <a:t>[</a:t>
            </a:r>
            <a:r>
              <a:rPr lang="it-IT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it-IT" baseline="-25000" smtClean="0">
                <a:latin typeface="Arial" pitchFamily="34" charset="0"/>
                <a:cs typeface="Arial" pitchFamily="34" charset="0"/>
                <a:sym typeface="Symbol"/>
              </a:rPr>
              <a:t>Cl-</a:t>
            </a:r>
            <a:r>
              <a:rPr lang="it-IT" smtClean="0">
                <a:latin typeface="Arial" pitchFamily="34" charset="0"/>
                <a:cs typeface="Arial" pitchFamily="34" charset="0"/>
                <a:sym typeface="Symbol"/>
              </a:rPr>
              <a:t>(m</a:t>
            </a:r>
            <a:r>
              <a:rPr lang="it-IT">
                <a:latin typeface="Arial" pitchFamily="34" charset="0"/>
                <a:cs typeface="Arial" pitchFamily="34" charset="0"/>
                <a:sym typeface="Symbol"/>
              </a:rPr>
              <a:t>) - </a:t>
            </a:r>
            <a:r>
              <a:rPr lang="it-IT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it-IT" baseline="-25000" smtClean="0">
                <a:latin typeface="Arial" pitchFamily="34" charset="0"/>
                <a:cs typeface="Arial" pitchFamily="34" charset="0"/>
                <a:sym typeface="Symbol"/>
              </a:rPr>
              <a:t>Cl-</a:t>
            </a:r>
            <a:r>
              <a:rPr lang="it-IT" smtClean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it-IT" err="1">
                <a:latin typeface="Arial" pitchFamily="34" charset="0"/>
                <a:cs typeface="Arial" pitchFamily="34" charset="0"/>
                <a:sym typeface="Symbol"/>
              </a:rPr>
              <a:t>m+dm</a:t>
            </a:r>
            <a:r>
              <a:rPr lang="it-IT" smtClean="0">
                <a:latin typeface="Arial" pitchFamily="34" charset="0"/>
                <a:cs typeface="Arial" pitchFamily="34" charset="0"/>
                <a:sym typeface="Symbol"/>
              </a:rPr>
              <a:t>)]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414690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" pitchFamily="34" charset="0"/>
                <a:cs typeface="Arial" pitchFamily="34" charset="0"/>
              </a:rPr>
              <a:t>= t</a:t>
            </a:r>
            <a:r>
              <a:rPr lang="it-IT" baseline="-25000">
                <a:latin typeface="Arial" pitchFamily="34" charset="0"/>
                <a:cs typeface="Arial" pitchFamily="34" charset="0"/>
              </a:rPr>
              <a:t>- </a:t>
            </a:r>
            <a:r>
              <a:rPr lang="it-IT" smtClean="0">
                <a:latin typeface="Arial" pitchFamily="34" charset="0"/>
                <a:cs typeface="Arial" pitchFamily="34" charset="0"/>
              </a:rPr>
              <a:t>[-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it-IT" err="1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it-IT" baseline="-25000" err="1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it-IT" baseline="-25000" smtClean="0"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it-IT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it-IT">
                <a:latin typeface="Arial" pitchFamily="34" charset="0"/>
                <a:cs typeface="Arial" pitchFamily="34" charset="0"/>
                <a:sym typeface="Symbol"/>
              </a:rPr>
              <a:t>- </a:t>
            </a:r>
            <a:r>
              <a:rPr lang="it-IT" baseline="-25000" smtClean="0">
                <a:latin typeface="Arial" pitchFamily="34" charset="0"/>
                <a:cs typeface="Arial" pitchFamily="34" charset="0"/>
                <a:sym typeface="Symbol"/>
              </a:rPr>
              <a:t>Cl-</a:t>
            </a:r>
            <a:r>
              <a:rPr lang="it-IT" smtClean="0">
                <a:latin typeface="Arial" pitchFamily="34" charset="0"/>
                <a:cs typeface="Arial" pitchFamily="34" charset="0"/>
                <a:sym typeface="Symbol"/>
              </a:rPr>
              <a:t>] </a:t>
            </a:r>
            <a:r>
              <a:rPr lang="it-IT">
                <a:latin typeface="Arial" pitchFamily="34" charset="0"/>
                <a:cs typeface="Arial" pitchFamily="34" charset="0"/>
              </a:rPr>
              <a:t>= </a:t>
            </a:r>
            <a:r>
              <a:rPr lang="it-IT" smtClean="0">
                <a:latin typeface="Arial" pitchFamily="34" charset="0"/>
                <a:cs typeface="Arial" pitchFamily="34" charset="0"/>
              </a:rPr>
              <a:t>-t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- </a:t>
            </a:r>
            <a:r>
              <a:rPr lang="it-IT" smtClean="0">
                <a:latin typeface="Arial" pitchFamily="34" charset="0"/>
                <a:cs typeface="Arial" pitchFamily="34" charset="0"/>
              </a:rPr>
              <a:t>[RT d 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lna</a:t>
            </a:r>
            <a:r>
              <a:rPr lang="it-IT" baseline="-2500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mtClean="0">
                <a:latin typeface="Arial" pitchFamily="34" charset="0"/>
                <a:cs typeface="Arial" pitchFamily="34" charset="0"/>
              </a:rPr>
              <a:t> + </a:t>
            </a:r>
            <a:r>
              <a:rPr lang="it-IT">
                <a:latin typeface="Arial" pitchFamily="34" charset="0"/>
                <a:cs typeface="Arial" pitchFamily="34" charset="0"/>
              </a:rPr>
              <a:t>RT </a:t>
            </a:r>
            <a:r>
              <a:rPr lang="it-IT" smtClean="0">
                <a:latin typeface="Arial" pitchFamily="34" charset="0"/>
                <a:cs typeface="Arial" pitchFamily="34" charset="0"/>
              </a:rPr>
              <a:t>d 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lna</a:t>
            </a:r>
            <a:r>
              <a:rPr lang="it-IT" baseline="-2500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-</a:t>
            </a:r>
            <a:r>
              <a:rPr lang="it-IT" smtClean="0">
                <a:latin typeface="Arial" pitchFamily="34" charset="0"/>
                <a:cs typeface="Arial" pitchFamily="34" charset="0"/>
                <a:sym typeface="Symbol"/>
              </a:rPr>
              <a:t>]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460856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" pitchFamily="34" charset="0"/>
                <a:cs typeface="Arial" pitchFamily="34" charset="0"/>
              </a:rPr>
              <a:t>= t</a:t>
            </a:r>
            <a:r>
              <a:rPr lang="it-IT" baseline="-25000">
                <a:latin typeface="Arial" pitchFamily="34" charset="0"/>
                <a:cs typeface="Arial" pitchFamily="34" charset="0"/>
              </a:rPr>
              <a:t>- </a:t>
            </a:r>
            <a:r>
              <a:rPr lang="it-IT" smtClean="0">
                <a:latin typeface="Arial" pitchFamily="34" charset="0"/>
                <a:cs typeface="Arial" pitchFamily="34" charset="0"/>
              </a:rPr>
              <a:t>RT d ln( 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it-IT" baseline="-2500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mtClean="0">
                <a:latin typeface="Arial" pitchFamily="34" charset="0"/>
                <a:cs typeface="Arial" pitchFamily="34" charset="0"/>
                <a:sym typeface="Symbol"/>
              </a:rPr>
              <a:t>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H+</a:t>
            </a:r>
            <a:r>
              <a:rPr lang="it-IT">
                <a:latin typeface="Arial" pitchFamily="34" charset="0"/>
                <a:cs typeface="Arial" pitchFamily="34" charset="0"/>
              </a:rPr>
              <a:t> 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it-IT" baseline="-2500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-</a:t>
            </a:r>
            <a:r>
              <a:rPr lang="it-IT" smtClean="0">
                <a:latin typeface="Arial" pitchFamily="34" charset="0"/>
                <a:cs typeface="Arial" pitchFamily="34" charset="0"/>
                <a:sym typeface="Symbol"/>
              </a:rPr>
              <a:t></a:t>
            </a:r>
            <a:r>
              <a:rPr lang="it-IT" baseline="-25000" smtClean="0">
                <a:latin typeface="Arial" pitchFamily="34" charset="0"/>
                <a:cs typeface="Arial" pitchFamily="34" charset="0"/>
                <a:sym typeface="Symbol"/>
              </a:rPr>
              <a:t>Cl-</a:t>
            </a:r>
            <a:r>
              <a:rPr lang="it-IT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mtClean="0">
                <a:latin typeface="Arial" pitchFamily="34" charset="0"/>
                <a:cs typeface="Arial" pitchFamily="34" charset="0"/>
              </a:rPr>
              <a:t> = -2t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-</a:t>
            </a:r>
            <a:r>
              <a:rPr lang="it-IT" smtClean="0">
                <a:latin typeface="Arial" pitchFamily="34" charset="0"/>
                <a:cs typeface="Arial" pitchFamily="34" charset="0"/>
              </a:rPr>
              <a:t> RT d ln (m</a:t>
            </a:r>
            <a:r>
              <a:rPr lang="it-IT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it-IT" smtClean="0">
                <a:latin typeface="Arial" pitchFamily="34" charset="0"/>
                <a:cs typeface="Arial" pitchFamily="34" charset="0"/>
                <a:sym typeface="Symbol"/>
              </a:rPr>
              <a:t></a:t>
            </a:r>
            <a:r>
              <a:rPr lang="it-IT" baseline="-25000" smtClean="0">
                <a:latin typeface="Arial" pitchFamily="34" charset="0"/>
                <a:cs typeface="Arial" pitchFamily="34" charset="0"/>
                <a:sym typeface="Symbol"/>
              </a:rPr>
              <a:t>±</a:t>
            </a:r>
            <a:r>
              <a:rPr lang="it-IT" smtClean="0">
                <a:latin typeface="Arial" pitchFamily="34" charset="0"/>
                <a:cs typeface="Arial" pitchFamily="34" charset="0"/>
              </a:rPr>
              <a:t>)</a:t>
            </a:r>
            <a:r>
              <a:rPr lang="it-IT" baseline="-25000" err="1" smtClean="0">
                <a:latin typeface="Arial" pitchFamily="34" charset="0"/>
                <a:cs typeface="Arial" pitchFamily="34" charset="0"/>
              </a:rPr>
              <a:t>HCl</a:t>
            </a:r>
            <a:endParaRPr lang="it-IT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507023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= -2t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-</a:t>
            </a:r>
            <a:r>
              <a:rPr lang="it-IT" smtClean="0">
                <a:latin typeface="Arial" pitchFamily="34" charset="0"/>
                <a:cs typeface="Arial" pitchFamily="34" charset="0"/>
              </a:rPr>
              <a:t> RT d ln (a</a:t>
            </a:r>
            <a:r>
              <a:rPr lang="it-IT" baseline="-25000" smtClean="0">
                <a:latin typeface="Arial" pitchFamily="34" charset="0"/>
                <a:cs typeface="Arial" pitchFamily="34" charset="0"/>
                <a:sym typeface="Symbol"/>
              </a:rPr>
              <a:t>±</a:t>
            </a:r>
            <a:r>
              <a:rPr lang="it-IT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it-IT" baseline="-25000" err="1" smtClean="0">
                <a:latin typeface="Arial" pitchFamily="34" charset="0"/>
                <a:cs typeface="Arial" pitchFamily="34" charset="0"/>
              </a:rPr>
              <a:t>HCl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103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271411"/>
              </p:ext>
            </p:extLst>
          </p:nvPr>
        </p:nvGraphicFramePr>
        <p:xfrm>
          <a:off x="755576" y="1988840"/>
          <a:ext cx="5907087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7" name="Equation" r:id="rId3" imgW="2984500" imgH="393700" progId="Equation.DSMT4">
                  <p:embed/>
                </p:oleObj>
              </mc:Choice>
              <mc:Fallback>
                <p:oleObj name="Equation" r:id="rId3" imgW="29845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988840"/>
                        <a:ext cx="5907087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55507" y="119675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Poiché –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it-IT" err="1" smtClean="0">
                <a:latin typeface="Symbol" panose="05050102010706020507" pitchFamily="18" charset="2"/>
                <a:cs typeface="Arial" pitchFamily="34" charset="0"/>
              </a:rPr>
              <a:t>D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it-IT" smtClean="0">
                <a:latin typeface="Arial" pitchFamily="34" charset="0"/>
                <a:cs typeface="Arial" pitchFamily="34" charset="0"/>
              </a:rPr>
              <a:t> / F = 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dE</a:t>
            </a:r>
            <a:r>
              <a:rPr lang="it-IT" baseline="-2500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it-IT" smtClean="0">
                <a:latin typeface="Arial" pitchFamily="34" charset="0"/>
                <a:cs typeface="Arial" pitchFamily="34" charset="0"/>
              </a:rPr>
              <a:t> 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104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1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2804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Si considera ora una pila doppia detta </a:t>
            </a:r>
          </a:p>
          <a:p>
            <a:pPr eaLnBrk="1" hangingPunct="1">
              <a:spcBef>
                <a:spcPct val="50000"/>
              </a:spcBef>
            </a:pPr>
            <a:r>
              <a:rPr lang="it-IT" b="1">
                <a:latin typeface="Arial" charset="0"/>
              </a:rPr>
              <a:t>pila di Helmholtz senza trasporto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50825" y="1772816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33CC"/>
                </a:solidFill>
                <a:latin typeface="Arial" charset="0"/>
              </a:rPr>
              <a:t>- Pt|H</a:t>
            </a:r>
            <a:r>
              <a:rPr lang="it-IT" baseline="-25000">
                <a:solidFill>
                  <a:srgbClr val="0033CC"/>
                </a:solidFill>
                <a:latin typeface="Arial" charset="0"/>
              </a:rPr>
              <a:t>2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|HCl(m)|</a:t>
            </a:r>
            <a:r>
              <a:rPr lang="it-IT" err="1">
                <a:solidFill>
                  <a:srgbClr val="0033CC"/>
                </a:solidFill>
                <a:latin typeface="Arial" charset="0"/>
              </a:rPr>
              <a:t>AgCl|Ag|Pt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--</a:t>
            </a:r>
            <a:r>
              <a:rPr lang="it-IT" err="1">
                <a:solidFill>
                  <a:srgbClr val="0033CC"/>
                </a:solidFill>
                <a:latin typeface="Arial" charset="0"/>
              </a:rPr>
              <a:t>Pt|Ag|AgCl|HCl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(</a:t>
            </a:r>
            <a:r>
              <a:rPr lang="it-IT" err="1">
                <a:solidFill>
                  <a:srgbClr val="0033CC"/>
                </a:solidFill>
                <a:latin typeface="Arial" charset="0"/>
              </a:rPr>
              <a:t>m+dm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)H</a:t>
            </a:r>
            <a:r>
              <a:rPr lang="it-IT" baseline="-25000">
                <a:solidFill>
                  <a:srgbClr val="0033CC"/>
                </a:solidFill>
                <a:latin typeface="Arial" charset="0"/>
              </a:rPr>
              <a:t>2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|Pt +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05290" y="2689600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p di H</a:t>
            </a:r>
            <a:r>
              <a:rPr lang="it-IT" baseline="-25000">
                <a:latin typeface="Arial" charset="0"/>
              </a:rPr>
              <a:t>2</a:t>
            </a:r>
            <a:r>
              <a:rPr lang="it-IT">
                <a:latin typeface="Arial" charset="0"/>
              </a:rPr>
              <a:t> = 1 atm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05290" y="3258962"/>
            <a:ext cx="8425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mtClean="0">
                <a:latin typeface="Arial" charset="0"/>
              </a:rPr>
              <a:t>è costituita da </a:t>
            </a:r>
            <a:r>
              <a:rPr lang="it-IT">
                <a:latin typeface="Arial" charset="0"/>
              </a:rPr>
              <a:t>2 pile di </a:t>
            </a:r>
            <a:r>
              <a:rPr lang="it-IT" err="1">
                <a:latin typeface="Arial" charset="0"/>
              </a:rPr>
              <a:t>Harned</a:t>
            </a:r>
            <a:r>
              <a:rPr lang="it-IT">
                <a:latin typeface="Arial" charset="0"/>
              </a:rPr>
              <a:t> collegate in opposizione</a:t>
            </a:r>
          </a:p>
        </p:txBody>
      </p:sp>
      <p:graphicFrame>
        <p:nvGraphicFramePr>
          <p:cNvPr id="901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63526"/>
              </p:ext>
            </p:extLst>
          </p:nvPr>
        </p:nvGraphicFramePr>
        <p:xfrm>
          <a:off x="540818" y="4509120"/>
          <a:ext cx="23034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67" name="Equation" r:id="rId3" imgW="1396394" imgH="393529" progId="Equation.DSMT4">
                  <p:embed/>
                </p:oleObj>
              </mc:Choice>
              <mc:Fallback>
                <p:oleObj name="Equation" r:id="rId3" imgW="1396394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18" y="4509120"/>
                        <a:ext cx="2303463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008865"/>
              </p:ext>
            </p:extLst>
          </p:nvPr>
        </p:nvGraphicFramePr>
        <p:xfrm>
          <a:off x="3979742" y="4509120"/>
          <a:ext cx="297338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68" name="Equation" r:id="rId5" imgW="1803400" imgH="393700" progId="Equation.DSMT4">
                  <p:embed/>
                </p:oleObj>
              </mc:Choice>
              <mc:Fallback>
                <p:oleObj name="Equation" r:id="rId5" imgW="18034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742" y="4509120"/>
                        <a:ext cx="2973388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0" name="Text Box 9"/>
          <p:cNvSpPr txBox="1">
            <a:spLocks noChangeArrowheads="1"/>
          </p:cNvSpPr>
          <p:nvPr/>
        </p:nvSpPr>
        <p:spPr bwMode="auto">
          <a:xfrm>
            <a:off x="539552" y="5373216"/>
            <a:ext cx="712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se (a</a:t>
            </a:r>
            <a:r>
              <a:rPr lang="it-IT" baseline="-25000">
                <a:latin typeface="Arial" charset="0"/>
                <a:sym typeface="Symbol" pitchFamily="18" charset="2"/>
              </a:rPr>
              <a:t></a:t>
            </a:r>
            <a:r>
              <a:rPr lang="it-IT">
                <a:latin typeface="Arial" charset="0"/>
                <a:sym typeface="Symbol" pitchFamily="18" charset="2"/>
              </a:rPr>
              <a:t> + d </a:t>
            </a:r>
            <a:r>
              <a:rPr lang="it-IT">
                <a:latin typeface="Arial" charset="0"/>
              </a:rPr>
              <a:t>a</a:t>
            </a:r>
            <a:r>
              <a:rPr lang="it-IT" baseline="-25000">
                <a:latin typeface="Arial" charset="0"/>
                <a:sym typeface="Symbol" pitchFamily="18" charset="2"/>
              </a:rPr>
              <a:t></a:t>
            </a:r>
            <a:r>
              <a:rPr lang="it-IT">
                <a:latin typeface="Arial" charset="0"/>
                <a:sym typeface="Symbol" pitchFamily="18" charset="2"/>
              </a:rPr>
              <a:t>) &gt; </a:t>
            </a:r>
            <a:r>
              <a:rPr lang="it-IT">
                <a:latin typeface="Arial" charset="0"/>
              </a:rPr>
              <a:t>a</a:t>
            </a:r>
            <a:r>
              <a:rPr lang="it-IT" baseline="-25000">
                <a:latin typeface="Arial" charset="0"/>
                <a:sym typeface="Symbol" pitchFamily="18" charset="2"/>
              </a:rPr>
              <a:t></a:t>
            </a:r>
            <a:r>
              <a:rPr lang="it-IT">
                <a:latin typeface="Arial" charset="0"/>
                <a:sym typeface="Symbol" pitchFamily="18" charset="2"/>
              </a:rPr>
              <a:t>    E1 &gt; E2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105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389731"/>
              </p:ext>
            </p:extLst>
          </p:nvPr>
        </p:nvGraphicFramePr>
        <p:xfrm>
          <a:off x="3043238" y="322263"/>
          <a:ext cx="5267325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61" name="Equation" r:id="rId3" imgW="2730240" imgH="393480" progId="Equation.DSMT4">
                  <p:embed/>
                </p:oleObj>
              </mc:Choice>
              <mc:Fallback>
                <p:oleObj name="Equation" r:id="rId3" imgW="27302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322263"/>
                        <a:ext cx="5267325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755650" y="1557338"/>
          <a:ext cx="309562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62" name="Equation" r:id="rId5" imgW="1688367" imgH="393529" progId="Equation.DSMT4">
                  <p:embed/>
                </p:oleObj>
              </mc:Choice>
              <mc:Fallback>
                <p:oleObj name="Equation" r:id="rId5" imgW="1688367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557338"/>
                        <a:ext cx="3095625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611188" y="455103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E1 - E2 = </a:t>
            </a:r>
            <a:r>
              <a:rPr lang="it-IT" err="1" smtClean="0">
                <a:latin typeface="Arial" charset="0"/>
              </a:rPr>
              <a:t>dE</a:t>
            </a:r>
            <a:endParaRPr lang="it-IT" baseline="-25000">
              <a:latin typeface="Arial" charset="0"/>
            </a:endParaRPr>
          </a:p>
        </p:txBody>
      </p:sp>
      <p:sp>
        <p:nvSpPr>
          <p:cNvPr id="101382" name="AutoShape 6"/>
          <p:cNvSpPr>
            <a:spLocks/>
          </p:cNvSpPr>
          <p:nvPr/>
        </p:nvSpPr>
        <p:spPr bwMode="auto">
          <a:xfrm>
            <a:off x="611188" y="1628775"/>
            <a:ext cx="73025" cy="1295400"/>
          </a:xfrm>
          <a:prstGeom prst="leftBrace">
            <a:avLst>
              <a:gd name="adj1" fmla="val 14782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755650" y="2276475"/>
          <a:ext cx="287972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63" name="Equation" r:id="rId7" imgW="1524000" imgH="393700" progId="Equation.DSMT4">
                  <p:embed/>
                </p:oleObj>
              </mc:Choice>
              <mc:Fallback>
                <p:oleObj name="Equation" r:id="rId7" imgW="15240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76475"/>
                        <a:ext cx="287972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4" name="Object 8"/>
          <p:cNvGraphicFramePr>
            <a:graphicFrameLocks noChangeAspect="1"/>
          </p:cNvGraphicFramePr>
          <p:nvPr/>
        </p:nvGraphicFramePr>
        <p:xfrm>
          <a:off x="5214938" y="1773238"/>
          <a:ext cx="125253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64" name="Equation" r:id="rId9" imgW="583947" imgH="406224" progId="Equation.DSMT4">
                  <p:embed/>
                </p:oleObj>
              </mc:Choice>
              <mc:Fallback>
                <p:oleObj name="Equation" r:id="rId9" imgW="583947" imgH="40622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1773238"/>
                        <a:ext cx="1252537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395288" y="3644900"/>
            <a:ext cx="8207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In pratica si misurano </a:t>
            </a:r>
            <a:r>
              <a:rPr lang="it-IT" smtClean="0">
                <a:latin typeface="Arial" charset="0"/>
              </a:rPr>
              <a:t>E ed E</a:t>
            </a:r>
            <a:r>
              <a:rPr lang="it-IT" baseline="-25000" smtClean="0">
                <a:latin typeface="Arial" charset="0"/>
              </a:rPr>
              <a:t>t </a:t>
            </a:r>
            <a:r>
              <a:rPr lang="it-IT" b="1">
                <a:latin typeface="Arial" charset="0"/>
              </a:rPr>
              <a:t>finite</a:t>
            </a:r>
            <a:r>
              <a:rPr lang="it-IT">
                <a:latin typeface="Arial" charset="0"/>
              </a:rPr>
              <a:t> e si fanno soluzioni a </a:t>
            </a:r>
            <a:r>
              <a:rPr lang="it-IT" err="1">
                <a:latin typeface="Arial" charset="0"/>
              </a:rPr>
              <a:t>conc</a:t>
            </a:r>
            <a:r>
              <a:rPr lang="it-IT">
                <a:latin typeface="Arial" charset="0"/>
              </a:rPr>
              <a:t> molto vicine ma comunque che differiscono di una quantità </a:t>
            </a:r>
            <a:r>
              <a:rPr lang="it-IT" smtClean="0">
                <a:latin typeface="Arial" charset="0"/>
              </a:rPr>
              <a:t>finita e non infinitesima</a:t>
            </a:r>
            <a:endParaRPr lang="it-IT"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106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animBg="1"/>
      <p:bldP spid="10138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1908175" y="1644650"/>
          <a:ext cx="349408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61" name="Equation" r:id="rId3" imgW="1765300" imgH="393700" progId="Equation.DSMT4">
                  <p:embed/>
                </p:oleObj>
              </mc:Choice>
              <mc:Fallback>
                <p:oleObj name="Equation" r:id="rId3" imgW="17653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644650"/>
                        <a:ext cx="3494088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1908175" y="2924175"/>
          <a:ext cx="515937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62" name="Equation" r:id="rId5" imgW="2730500" imgH="444500" progId="Equation.DSMT4">
                  <p:embed/>
                </p:oleObj>
              </mc:Choice>
              <mc:Fallback>
                <p:oleObj name="Equation" r:id="rId5" imgW="27305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924175"/>
                        <a:ext cx="5159375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11188" y="692150"/>
            <a:ext cx="799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bisogna integrare le 2 espressioni e dato che t</a:t>
            </a:r>
            <a:r>
              <a:rPr lang="it-IT" baseline="-25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 = f(a)</a:t>
            </a:r>
            <a:r>
              <a:rPr lang="it-IT" baseline="-25000">
                <a:latin typeface="Arial" charset="0"/>
              </a:rPr>
              <a:t>HCl</a:t>
            </a: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H="1">
            <a:off x="3995738" y="1196975"/>
            <a:ext cx="3240087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95288" y="4581525"/>
            <a:ext cx="7705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Poiché t</a:t>
            </a:r>
            <a:r>
              <a:rPr lang="it-IT" baseline="-25000">
                <a:latin typeface="Arial" charset="0"/>
              </a:rPr>
              <a:t>- </a:t>
            </a:r>
            <a:r>
              <a:rPr lang="it-IT">
                <a:latin typeface="Arial" charset="0"/>
              </a:rPr>
              <a:t>&lt; 0,  per lo stesso intervallo di concentrazioni E</a:t>
            </a:r>
            <a:r>
              <a:rPr lang="it-IT" baseline="-25000">
                <a:latin typeface="Arial" charset="0"/>
              </a:rPr>
              <a:t>t </a:t>
            </a:r>
            <a:r>
              <a:rPr lang="it-IT">
                <a:latin typeface="Arial" charset="0"/>
              </a:rPr>
              <a:t>&lt; 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107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8064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Il grafico E</a:t>
            </a:r>
            <a:r>
              <a:rPr lang="it-IT" baseline="-25000">
                <a:latin typeface="Arial" charset="0"/>
              </a:rPr>
              <a:t>t </a:t>
            </a:r>
            <a:r>
              <a:rPr lang="it-IT">
                <a:latin typeface="Arial" charset="0"/>
              </a:rPr>
              <a:t>= f(E) è una </a:t>
            </a:r>
            <a:r>
              <a:rPr lang="it-IT" smtClean="0">
                <a:latin typeface="Arial" charset="0"/>
              </a:rPr>
              <a:t>curva perché t dipende dal valore di a</a:t>
            </a:r>
            <a:r>
              <a:rPr lang="it-IT" baseline="-25000" smtClean="0">
                <a:latin typeface="Arial" charset="0"/>
                <a:sym typeface="Symbol" pitchFamily="18" charset="2"/>
              </a:rPr>
              <a:t></a:t>
            </a:r>
            <a:r>
              <a:rPr lang="it-IT" smtClean="0">
                <a:latin typeface="Arial" charset="0"/>
              </a:rPr>
              <a:t> </a:t>
            </a:r>
            <a:endParaRPr lang="it-IT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t</a:t>
            </a:r>
            <a:r>
              <a:rPr lang="it-IT" baseline="-25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 è il </a:t>
            </a:r>
            <a:r>
              <a:rPr lang="it-IT" err="1">
                <a:latin typeface="Arial" charset="0"/>
              </a:rPr>
              <a:t>coef</a:t>
            </a:r>
            <a:r>
              <a:rPr lang="it-IT">
                <a:latin typeface="Arial" charset="0"/>
              </a:rPr>
              <a:t> angolare della tangente alla curva in ogni punto al quale corrisponde una certo valore di a</a:t>
            </a:r>
            <a:r>
              <a:rPr lang="it-IT" baseline="-25000">
                <a:latin typeface="Arial" charset="0"/>
                <a:sym typeface="Symbol" pitchFamily="18" charset="2"/>
              </a:rPr>
              <a:t></a:t>
            </a:r>
            <a:r>
              <a:rPr lang="it-IT">
                <a:latin typeface="Arial" charset="0"/>
              </a:rPr>
              <a:t>.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774056" y="2375039"/>
            <a:ext cx="3924000" cy="3814624"/>
            <a:chOff x="1008856" y="2375039"/>
            <a:chExt cx="3924000" cy="3814624"/>
          </a:xfrm>
        </p:grpSpPr>
        <p:sp>
          <p:nvSpPr>
            <p:cNvPr id="93187" name="Line 5"/>
            <p:cNvSpPr>
              <a:spLocks noChangeShapeType="1"/>
            </p:cNvSpPr>
            <p:nvPr/>
          </p:nvSpPr>
          <p:spPr bwMode="auto">
            <a:xfrm>
              <a:off x="1801019" y="3429000"/>
              <a:ext cx="0" cy="20875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3188" name="Line 6"/>
            <p:cNvSpPr>
              <a:spLocks noChangeShapeType="1"/>
            </p:cNvSpPr>
            <p:nvPr/>
          </p:nvSpPr>
          <p:spPr bwMode="auto">
            <a:xfrm rot="5400000">
              <a:off x="2844800" y="4472782"/>
              <a:ext cx="0" cy="20875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3189" name="Text Box 13"/>
            <p:cNvSpPr txBox="1">
              <a:spLocks noChangeArrowheads="1"/>
            </p:cNvSpPr>
            <p:nvPr/>
          </p:nvSpPr>
          <p:spPr bwMode="auto">
            <a:xfrm>
              <a:off x="3313906" y="5732463"/>
              <a:ext cx="6492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ci1" pitchFamily="2" charset="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ci1" pitchFamily="2" charset="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ci1" pitchFamily="2" charset="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ci1" pitchFamily="2" charset="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ci1" pitchFamily="2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ci1" pitchFamily="2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ci1" pitchFamily="2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ci1" pitchFamily="2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ci1" pitchFamily="2" charset="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>
                  <a:latin typeface="Arial" charset="0"/>
                </a:rPr>
                <a:t>E</a:t>
              </a:r>
            </a:p>
          </p:txBody>
        </p:sp>
        <p:sp>
          <p:nvSpPr>
            <p:cNvPr id="93190" name="Text Box 14"/>
            <p:cNvSpPr txBox="1">
              <a:spLocks noChangeArrowheads="1"/>
            </p:cNvSpPr>
            <p:nvPr/>
          </p:nvSpPr>
          <p:spPr bwMode="auto">
            <a:xfrm>
              <a:off x="1008856" y="3787775"/>
              <a:ext cx="6492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ci1" pitchFamily="2" charset="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ci1" pitchFamily="2" charset="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ci1" pitchFamily="2" charset="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ci1" pitchFamily="2" charset="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ci1" pitchFamily="2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ci1" pitchFamily="2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ci1" pitchFamily="2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ci1" pitchFamily="2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ci1" pitchFamily="2" charset="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>
                  <a:latin typeface="Arial" charset="0"/>
                </a:rPr>
                <a:t>E</a:t>
              </a:r>
              <a:r>
                <a:rPr lang="it-IT" baseline="-25000">
                  <a:latin typeface="Arial" charset="0"/>
                </a:rPr>
                <a:t>t</a:t>
              </a:r>
            </a:p>
          </p:txBody>
        </p:sp>
        <p:sp>
          <p:nvSpPr>
            <p:cNvPr id="93191" name="Freeform 15"/>
            <p:cNvSpPr>
              <a:spLocks/>
            </p:cNvSpPr>
            <p:nvPr/>
          </p:nvSpPr>
          <p:spPr bwMode="auto">
            <a:xfrm>
              <a:off x="1801019" y="3787775"/>
              <a:ext cx="2160587" cy="1657350"/>
            </a:xfrm>
            <a:custGeom>
              <a:avLst/>
              <a:gdLst>
                <a:gd name="T0" fmla="*/ 0 w 1451"/>
                <a:gd name="T1" fmla="*/ 2147483647 h 1406"/>
                <a:gd name="T2" fmla="*/ 2147483647 w 1451"/>
                <a:gd name="T3" fmla="*/ 2147483647 h 1406"/>
                <a:gd name="T4" fmla="*/ 2147483647 w 1451"/>
                <a:gd name="T5" fmla="*/ 2147483647 h 1406"/>
                <a:gd name="T6" fmla="*/ 2147483647 w 1451"/>
                <a:gd name="T7" fmla="*/ 2147483647 h 1406"/>
                <a:gd name="T8" fmla="*/ 2147483647 w 1451"/>
                <a:gd name="T9" fmla="*/ 0 h 1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1"/>
                <a:gd name="T16" fmla="*/ 0 h 1406"/>
                <a:gd name="T17" fmla="*/ 1451 w 1451"/>
                <a:gd name="T18" fmla="*/ 1406 h 1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1" h="1406">
                  <a:moveTo>
                    <a:pt x="0" y="1406"/>
                  </a:moveTo>
                  <a:cubicBezTo>
                    <a:pt x="83" y="1232"/>
                    <a:pt x="166" y="1058"/>
                    <a:pt x="272" y="907"/>
                  </a:cubicBezTo>
                  <a:cubicBezTo>
                    <a:pt x="378" y="756"/>
                    <a:pt x="514" y="612"/>
                    <a:pt x="635" y="499"/>
                  </a:cubicBezTo>
                  <a:cubicBezTo>
                    <a:pt x="756" y="386"/>
                    <a:pt x="861" y="310"/>
                    <a:pt x="997" y="227"/>
                  </a:cubicBezTo>
                  <a:cubicBezTo>
                    <a:pt x="1133" y="144"/>
                    <a:pt x="1292" y="72"/>
                    <a:pt x="1451" y="0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3192" name="Line 16"/>
            <p:cNvSpPr>
              <a:spLocks noChangeShapeType="1"/>
            </p:cNvSpPr>
            <p:nvPr/>
          </p:nvSpPr>
          <p:spPr bwMode="auto">
            <a:xfrm flipV="1">
              <a:off x="2232819" y="3644900"/>
              <a:ext cx="1223962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3193" name="Line 17"/>
            <p:cNvSpPr>
              <a:spLocks noChangeShapeType="1"/>
            </p:cNvSpPr>
            <p:nvPr/>
          </p:nvSpPr>
          <p:spPr bwMode="auto">
            <a:xfrm>
              <a:off x="2593181" y="4508500"/>
              <a:ext cx="719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3194" name="Line 18"/>
            <p:cNvSpPr>
              <a:spLocks noChangeShapeType="1"/>
            </p:cNvSpPr>
            <p:nvPr/>
          </p:nvSpPr>
          <p:spPr bwMode="auto">
            <a:xfrm flipV="1">
              <a:off x="3312319" y="3789363"/>
              <a:ext cx="0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3195" name="Line 19"/>
            <p:cNvSpPr>
              <a:spLocks noChangeShapeType="1"/>
            </p:cNvSpPr>
            <p:nvPr/>
          </p:nvSpPr>
          <p:spPr bwMode="auto">
            <a:xfrm flipV="1">
              <a:off x="1801019" y="2708275"/>
              <a:ext cx="935037" cy="280828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3196" name="Text Box 20"/>
            <p:cNvSpPr txBox="1">
              <a:spLocks noChangeArrowheads="1"/>
            </p:cNvSpPr>
            <p:nvPr/>
          </p:nvSpPr>
          <p:spPr bwMode="auto">
            <a:xfrm>
              <a:off x="2700831" y="2375039"/>
              <a:ext cx="22320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ci1" pitchFamily="2" charset="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ci1" pitchFamily="2" charset="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ci1" pitchFamily="2" charset="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ci1" pitchFamily="2" charset="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ci1" pitchFamily="2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ci1" pitchFamily="2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ci1" pitchFamily="2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ci1" pitchFamily="2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ci1" pitchFamily="2" charset="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1800">
                  <a:solidFill>
                    <a:srgbClr val="92D050"/>
                  </a:solidFill>
                  <a:latin typeface="Arial" charset="0"/>
                </a:rPr>
                <a:t>se t</a:t>
              </a:r>
              <a:r>
                <a:rPr lang="it-IT" sz="1800" baseline="-25000">
                  <a:solidFill>
                    <a:srgbClr val="92D050"/>
                  </a:solidFill>
                  <a:latin typeface="Arial" charset="0"/>
                </a:rPr>
                <a:t>- </a:t>
              </a:r>
              <a:r>
                <a:rPr lang="it-IT" sz="1800">
                  <a:solidFill>
                    <a:srgbClr val="92D050"/>
                  </a:solidFill>
                  <a:latin typeface="Arial" charset="0"/>
                </a:rPr>
                <a:t>fosse costante</a:t>
              </a: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4522267" y="3046879"/>
            <a:ext cx="4194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Alcuni sali come </a:t>
            </a:r>
            <a:r>
              <a:rPr lang="it-IT" sz="200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CsCl</a:t>
            </a:r>
            <a:r>
              <a:rPr lang="it-IT" sz="200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00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CsBr</a:t>
            </a:r>
            <a:r>
              <a:rPr lang="it-IT" sz="200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00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CsI</a:t>
            </a:r>
            <a:r>
              <a:rPr lang="it-IT" sz="200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,…</a:t>
            </a:r>
            <a:r>
              <a:rPr lang="it-IT" sz="200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KCl</a:t>
            </a:r>
            <a:r>
              <a:rPr lang="it-IT" sz="200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,…presentano t</a:t>
            </a:r>
            <a:r>
              <a:rPr lang="it-IT" sz="2000" baseline="-2500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it-IT" sz="200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Symbol"/>
              </a:rPr>
              <a:t> </a:t>
            </a:r>
            <a:r>
              <a:rPr lang="it-IT" sz="200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it-IT" sz="2000" baseline="-2500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it-IT" sz="200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Symbol"/>
              </a:rPr>
              <a:t> </a:t>
            </a:r>
            <a:r>
              <a:rPr lang="it-IT" sz="200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0.5 indipendente dalla concentrazione e sono adoperati per i ponti salini.</a:t>
            </a:r>
            <a:endParaRPr lang="it-IT" sz="200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108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7513" y="363387"/>
            <a:ext cx="8490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Col metodo appena visto </a:t>
            </a:r>
            <a:r>
              <a:rPr lang="it-IT">
                <a:latin typeface="Arial" pitchFamily="34" charset="0"/>
                <a:cs typeface="Arial" pitchFamily="34" charset="0"/>
              </a:rPr>
              <a:t>si è usata una pila reversibile agli ioni H</a:t>
            </a:r>
            <a:r>
              <a:rPr lang="it-IT" baseline="30000" smtClean="0">
                <a:latin typeface="Arial" pitchFamily="34" charset="0"/>
                <a:cs typeface="Arial" pitchFamily="34" charset="0"/>
              </a:rPr>
              <a:t>+ </a:t>
            </a:r>
            <a:r>
              <a:rPr lang="it-IT" smtClean="0">
                <a:latin typeface="Arial" pitchFamily="34" charset="0"/>
                <a:cs typeface="Arial" pitchFamily="34" charset="0"/>
              </a:rPr>
              <a:t>e</a:t>
            </a:r>
            <a:r>
              <a:rPr lang="it-IT" baseline="300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b="1" smtClean="0">
                <a:latin typeface="Arial" pitchFamily="34" charset="0"/>
                <a:cs typeface="Arial" pitchFamily="34" charset="0"/>
              </a:rPr>
              <a:t>si è determinato t</a:t>
            </a:r>
            <a:r>
              <a:rPr lang="it-IT" b="1" baseline="-25000" smtClean="0">
                <a:latin typeface="Arial" pitchFamily="34" charset="0"/>
                <a:cs typeface="Arial" pitchFamily="34" charset="0"/>
              </a:rPr>
              <a:t>-</a:t>
            </a:r>
            <a:r>
              <a:rPr lang="it-IT" b="1" smtClean="0">
                <a:latin typeface="Arial" pitchFamily="34" charset="0"/>
                <a:cs typeface="Arial" pitchFamily="34" charset="0"/>
              </a:rPr>
              <a:t>:</a:t>
            </a:r>
            <a:endParaRPr lang="it-IT" b="1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7513" y="1340768"/>
            <a:ext cx="7595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Per determinare t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mtClean="0">
                <a:latin typeface="Arial" pitchFamily="34" charset="0"/>
                <a:cs typeface="Arial" pitchFamily="34" charset="0"/>
              </a:rPr>
              <a:t>, in modo del tutto analogo, occorre </a:t>
            </a: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una pila con trasporto reversibile agli ioni Cl</a:t>
            </a:r>
            <a:r>
              <a:rPr lang="it-IT" baseline="30000" smtClean="0">
                <a:latin typeface="Arial" pitchFamily="34" charset="0"/>
                <a:cs typeface="Arial" pitchFamily="34" charset="0"/>
              </a:rPr>
              <a:t>-</a:t>
            </a:r>
            <a:r>
              <a:rPr lang="it-IT" smtClean="0">
                <a:latin typeface="Arial" pitchFamily="34" charset="0"/>
                <a:cs typeface="Arial" pitchFamily="34" charset="0"/>
              </a:rPr>
              <a:t> del tipo: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7513" y="2492896"/>
            <a:ext cx="7129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Arial" charset="0"/>
              </a:rPr>
              <a:t>- </a:t>
            </a:r>
            <a:r>
              <a:rPr lang="it-IT" err="1" smtClean="0">
                <a:solidFill>
                  <a:srgbClr val="FF0000"/>
                </a:solidFill>
                <a:latin typeface="Arial" charset="0"/>
              </a:rPr>
              <a:t>Pt|Ag|AgClHCl</a:t>
            </a:r>
            <a:r>
              <a:rPr lang="it-IT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it-IT" err="1" smtClean="0">
                <a:solidFill>
                  <a:srgbClr val="FF0000"/>
                </a:solidFill>
                <a:latin typeface="Arial" charset="0"/>
              </a:rPr>
              <a:t>m+dm</a:t>
            </a:r>
            <a:r>
              <a:rPr lang="it-IT" smtClean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it-IT" smtClean="0">
                <a:latin typeface="Arial" charset="0"/>
              </a:rPr>
              <a:t>|| </a:t>
            </a:r>
            <a:r>
              <a:rPr lang="it-IT" err="1" smtClean="0">
                <a:solidFill>
                  <a:srgbClr val="0000FF"/>
                </a:solidFill>
                <a:latin typeface="Arial" charset="0"/>
              </a:rPr>
              <a:t>HCl</a:t>
            </a:r>
            <a:r>
              <a:rPr lang="it-IT" smtClean="0">
                <a:solidFill>
                  <a:srgbClr val="0000FF"/>
                </a:solidFill>
                <a:latin typeface="Arial" charset="0"/>
              </a:rPr>
              <a:t>(m)|</a:t>
            </a:r>
            <a:r>
              <a:rPr lang="it-IT" err="1" smtClean="0">
                <a:solidFill>
                  <a:srgbClr val="0000FF"/>
                </a:solidFill>
                <a:latin typeface="Arial" charset="0"/>
              </a:rPr>
              <a:t>AgCl|Ag|Pt</a:t>
            </a:r>
            <a:r>
              <a:rPr lang="it-IT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it-IT">
                <a:solidFill>
                  <a:srgbClr val="0000FF"/>
                </a:solidFill>
                <a:latin typeface="Arial" charset="0"/>
              </a:rPr>
              <a:t>+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7513" y="335699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Si può dimostrare che per essa vale</a:t>
            </a:r>
          </a:p>
          <a:p>
            <a:r>
              <a:rPr lang="it-IT" err="1" smtClean="0">
                <a:latin typeface="Arial" pitchFamily="34" charset="0"/>
                <a:cs typeface="Arial" pitchFamily="34" charset="0"/>
              </a:rPr>
              <a:t>dE</a:t>
            </a:r>
            <a:r>
              <a:rPr lang="it-IT" baseline="-2500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it-IT" smtClean="0">
                <a:latin typeface="Arial" pitchFamily="34" charset="0"/>
                <a:cs typeface="Arial" pitchFamily="34" charset="0"/>
              </a:rPr>
              <a:t> = 2t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+ </a:t>
            </a:r>
            <a:r>
              <a:rPr lang="it-IT" smtClean="0">
                <a:latin typeface="Arial" pitchFamily="34" charset="0"/>
                <a:cs typeface="Arial" pitchFamily="34" charset="0"/>
              </a:rPr>
              <a:t>(RT/F)d ln(a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±</a:t>
            </a:r>
            <a:r>
              <a:rPr lang="it-IT" smtClean="0">
                <a:latin typeface="Arial" pitchFamily="34" charset="0"/>
                <a:cs typeface="Arial" pitchFamily="34" charset="0"/>
              </a:rPr>
              <a:t>)</a:t>
            </a:r>
            <a:r>
              <a:rPr lang="it-IT" baseline="-2500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it-IT">
                <a:latin typeface="Arial" pitchFamily="34" charset="0"/>
                <a:cs typeface="Arial" pitchFamily="34" charset="0"/>
              </a:rPr>
              <a:t> = 2t</a:t>
            </a:r>
            <a:r>
              <a:rPr lang="it-IT" baseline="-25000">
                <a:latin typeface="Arial" pitchFamily="34" charset="0"/>
                <a:cs typeface="Arial" pitchFamily="34" charset="0"/>
              </a:rPr>
              <a:t>+ </a:t>
            </a:r>
            <a:r>
              <a:rPr lang="it-IT">
                <a:latin typeface="Arial" pitchFamily="34" charset="0"/>
                <a:cs typeface="Arial" pitchFamily="34" charset="0"/>
              </a:rPr>
              <a:t>(RT/F)d </a:t>
            </a:r>
            <a:r>
              <a:rPr lang="it-IT" smtClean="0">
                <a:latin typeface="Arial" pitchFamily="34" charset="0"/>
                <a:cs typeface="Arial" pitchFamily="34" charset="0"/>
              </a:rPr>
              <a:t>ln(m</a:t>
            </a:r>
            <a:r>
              <a:rPr lang="it-IT" smtClean="0">
                <a:latin typeface="Arial" pitchFamily="34" charset="0"/>
                <a:cs typeface="Arial" pitchFamily="34" charset="0"/>
                <a:sym typeface="Symbol"/>
              </a:rPr>
              <a:t>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±</a:t>
            </a:r>
            <a:r>
              <a:rPr lang="it-IT" smtClean="0">
                <a:latin typeface="Arial" pitchFamily="34" charset="0"/>
                <a:cs typeface="Arial" pitchFamily="34" charset="0"/>
              </a:rPr>
              <a:t>)</a:t>
            </a:r>
            <a:r>
              <a:rPr lang="it-IT" baseline="-25000" err="1" smtClean="0">
                <a:latin typeface="Arial" pitchFamily="34" charset="0"/>
                <a:cs typeface="Arial" pitchFamily="34" charset="0"/>
              </a:rPr>
              <a:t>HCl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7850" y="5661248"/>
            <a:ext cx="8136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33CC"/>
                </a:solidFill>
                <a:latin typeface="Arial" charset="0"/>
              </a:rPr>
              <a:t>- </a:t>
            </a:r>
            <a:r>
              <a:rPr lang="it-IT" err="1" smtClean="0">
                <a:solidFill>
                  <a:srgbClr val="0033CC"/>
                </a:solidFill>
                <a:latin typeface="Arial" charset="0"/>
              </a:rPr>
              <a:t>Pt|Ag|AgCl|HCl</a:t>
            </a:r>
            <a:r>
              <a:rPr lang="it-IT" smtClean="0">
                <a:solidFill>
                  <a:srgbClr val="0033CC"/>
                </a:solidFill>
                <a:latin typeface="Arial" charset="0"/>
              </a:rPr>
              <a:t>(</a:t>
            </a:r>
            <a:r>
              <a:rPr lang="it-IT" err="1" smtClean="0">
                <a:solidFill>
                  <a:srgbClr val="0033CC"/>
                </a:solidFill>
                <a:latin typeface="Arial" charset="0"/>
              </a:rPr>
              <a:t>m+dm</a:t>
            </a:r>
            <a:r>
              <a:rPr lang="it-IT" smtClean="0">
                <a:solidFill>
                  <a:srgbClr val="0033CC"/>
                </a:solidFill>
                <a:latin typeface="Arial" charset="0"/>
              </a:rPr>
              <a:t>)|H</a:t>
            </a:r>
            <a:r>
              <a:rPr lang="it-IT" baseline="-25000" smtClean="0">
                <a:solidFill>
                  <a:srgbClr val="0033CC"/>
                </a:solidFill>
                <a:latin typeface="Arial" charset="0"/>
              </a:rPr>
              <a:t>2</a:t>
            </a:r>
            <a:r>
              <a:rPr lang="it-IT" smtClean="0">
                <a:solidFill>
                  <a:srgbClr val="0033CC"/>
                </a:solidFill>
                <a:latin typeface="Arial" charset="0"/>
              </a:rPr>
              <a:t>|Pt-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-</a:t>
            </a:r>
            <a:r>
              <a:rPr lang="it-IT" smtClean="0">
                <a:solidFill>
                  <a:srgbClr val="0033CC"/>
                </a:solidFill>
                <a:latin typeface="Arial" charset="0"/>
              </a:rPr>
              <a:t>Pt|H</a:t>
            </a:r>
            <a:r>
              <a:rPr lang="it-IT" baseline="-25000" smtClean="0">
                <a:solidFill>
                  <a:srgbClr val="0033CC"/>
                </a:solidFill>
                <a:latin typeface="Arial" charset="0"/>
              </a:rPr>
              <a:t>2</a:t>
            </a:r>
            <a:r>
              <a:rPr lang="it-IT" smtClean="0">
                <a:solidFill>
                  <a:srgbClr val="0033CC"/>
                </a:solidFill>
                <a:latin typeface="Arial" charset="0"/>
              </a:rPr>
              <a:t>|HCl(m)|</a:t>
            </a:r>
            <a:r>
              <a:rPr lang="it-IT" err="1" smtClean="0">
                <a:solidFill>
                  <a:srgbClr val="0033CC"/>
                </a:solidFill>
                <a:latin typeface="Arial" charset="0"/>
              </a:rPr>
              <a:t>AgCl|Ag|Pt</a:t>
            </a:r>
            <a:r>
              <a:rPr lang="it-IT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+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7513" y="472514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La pila senza trasporto da considerare è quella sotto riportata: P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H2</a:t>
            </a:r>
            <a:r>
              <a:rPr lang="it-IT" smtClean="0">
                <a:latin typeface="Arial" pitchFamily="34" charset="0"/>
                <a:cs typeface="Arial" pitchFamily="34" charset="0"/>
              </a:rPr>
              <a:t> = 1 atm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109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9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4213" y="549275"/>
            <a:ext cx="734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Si consideri un caso reversibile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55650" y="1773238"/>
            <a:ext cx="61928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err="1">
                <a:latin typeface="Arial" charset="0"/>
              </a:rPr>
              <a:t>dw</a:t>
            </a:r>
            <a:r>
              <a:rPr lang="it-IT">
                <a:latin typeface="Arial" charset="0"/>
              </a:rPr>
              <a:t> = </a:t>
            </a:r>
            <a:r>
              <a:rPr lang="it-IT" err="1">
                <a:latin typeface="Arial" charset="0"/>
              </a:rPr>
              <a:t>dw</a:t>
            </a:r>
            <a:r>
              <a:rPr lang="it-IT" baseline="-25000" err="1">
                <a:latin typeface="Arial" charset="0"/>
              </a:rPr>
              <a:t>rev</a:t>
            </a:r>
            <a:endParaRPr lang="it-IT" baseline="-250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err="1">
                <a:latin typeface="Arial" charset="0"/>
              </a:rPr>
              <a:t>dq</a:t>
            </a:r>
            <a:r>
              <a:rPr lang="it-IT">
                <a:latin typeface="Arial" charset="0"/>
              </a:rPr>
              <a:t> = </a:t>
            </a:r>
            <a:r>
              <a:rPr lang="it-IT" err="1">
                <a:latin typeface="Arial" charset="0"/>
              </a:rPr>
              <a:t>dq</a:t>
            </a:r>
            <a:r>
              <a:rPr lang="it-IT" baseline="-25000" err="1">
                <a:latin typeface="Arial" charset="0"/>
              </a:rPr>
              <a:t>rev</a:t>
            </a:r>
            <a:r>
              <a:rPr lang="it-IT">
                <a:latin typeface="Arial" charset="0"/>
              </a:rPr>
              <a:t> = </a:t>
            </a:r>
            <a:r>
              <a:rPr lang="it-IT" err="1" smtClean="0">
                <a:latin typeface="Arial" charset="0"/>
              </a:rPr>
              <a:t>TdS</a:t>
            </a:r>
            <a:endParaRPr lang="it-IT" baseline="-25000">
              <a:latin typeface="Arial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755650" y="3068638"/>
            <a:ext cx="539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dG = dq + dw + d(pV) - TdS - SdT</a:t>
            </a:r>
          </a:p>
        </p:txBody>
      </p:sp>
      <p:sp>
        <p:nvSpPr>
          <p:cNvPr id="57349" name="AutoShape 5"/>
          <p:cNvSpPr>
            <a:spLocks/>
          </p:cNvSpPr>
          <p:nvPr/>
        </p:nvSpPr>
        <p:spPr bwMode="auto">
          <a:xfrm>
            <a:off x="684213" y="2420938"/>
            <a:ext cx="71437" cy="1079500"/>
          </a:xfrm>
          <a:prstGeom prst="leftBrace">
            <a:avLst>
              <a:gd name="adj1" fmla="val 125927"/>
              <a:gd name="adj2" fmla="val 50000"/>
            </a:avLst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755650" y="4437063"/>
            <a:ext cx="676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dG = TdS + dw</a:t>
            </a:r>
            <a:r>
              <a:rPr lang="it-IT" baseline="-25000">
                <a:latin typeface="Arial" charset="0"/>
              </a:rPr>
              <a:t>rev</a:t>
            </a:r>
            <a:r>
              <a:rPr lang="it-IT">
                <a:latin typeface="Arial" charset="0"/>
              </a:rPr>
              <a:t> + d(pV) - TdS - SdT</a:t>
            </a: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1619250" y="4292600"/>
            <a:ext cx="649288" cy="8651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H="1">
            <a:off x="4643438" y="4292600"/>
            <a:ext cx="649287" cy="8651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55650" y="5516563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se T è costante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4067175" y="5516563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dG = dw</a:t>
            </a:r>
            <a:r>
              <a:rPr lang="it-IT" baseline="-25000">
                <a:latin typeface="Arial" charset="0"/>
              </a:rPr>
              <a:t>rev</a:t>
            </a:r>
            <a:r>
              <a:rPr lang="it-IT">
                <a:latin typeface="Arial" charset="0"/>
              </a:rPr>
              <a:t> + d(pV)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 animBg="1"/>
      <p:bldP spid="57350" grpId="0"/>
      <p:bldP spid="57351" grpId="0" animBg="1"/>
      <p:bldP spid="57352" grpId="0" animBg="1"/>
      <p:bldP spid="57353" grpId="0"/>
      <p:bldP spid="5735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404664"/>
            <a:ext cx="80648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Quindi riassumendo</a:t>
            </a: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Per pile con trasporto reversibili ai cationi si ottiene t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it-IT" err="1" smtClean="0">
                <a:latin typeface="Arial" pitchFamily="34" charset="0"/>
                <a:cs typeface="Arial" pitchFamily="34" charset="0"/>
              </a:rPr>
              <a:t>dE</a:t>
            </a:r>
            <a:r>
              <a:rPr lang="it-IT" baseline="-2500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it-IT" baseline="3000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mtClean="0">
                <a:latin typeface="Arial" pitchFamily="34" charset="0"/>
                <a:cs typeface="Arial" pitchFamily="34" charset="0"/>
              </a:rPr>
              <a:t>/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dE</a:t>
            </a:r>
            <a:r>
              <a:rPr lang="it-IT" smtClean="0">
                <a:latin typeface="Arial" pitchFamily="34" charset="0"/>
                <a:cs typeface="Arial" pitchFamily="34" charset="0"/>
              </a:rPr>
              <a:t> = t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-</a:t>
            </a:r>
          </a:p>
          <a:p>
            <a:endParaRPr lang="it-IT" baseline="-25000">
              <a:latin typeface="Arial" pitchFamily="34" charset="0"/>
              <a:cs typeface="Arial" pitchFamily="34" charset="0"/>
            </a:endParaRPr>
          </a:p>
          <a:p>
            <a:r>
              <a:rPr lang="it-IT">
                <a:latin typeface="Arial" pitchFamily="34" charset="0"/>
                <a:cs typeface="Arial" pitchFamily="34" charset="0"/>
              </a:rPr>
              <a:t>Per pile con trasporto reversibili </a:t>
            </a:r>
            <a:r>
              <a:rPr lang="it-IT" smtClean="0">
                <a:latin typeface="Arial" pitchFamily="34" charset="0"/>
                <a:cs typeface="Arial" pitchFamily="34" charset="0"/>
              </a:rPr>
              <a:t>agli anioni </a:t>
            </a:r>
            <a:r>
              <a:rPr lang="it-IT">
                <a:latin typeface="Arial" pitchFamily="34" charset="0"/>
                <a:cs typeface="Arial" pitchFamily="34" charset="0"/>
              </a:rPr>
              <a:t>si ottiene </a:t>
            </a:r>
            <a:r>
              <a:rPr lang="it-IT" smtClean="0">
                <a:latin typeface="Arial" pitchFamily="34" charset="0"/>
                <a:cs typeface="Arial" pitchFamily="34" charset="0"/>
              </a:rPr>
              <a:t>t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+</a:t>
            </a:r>
            <a:endParaRPr lang="it-IT" baseline="-25000">
              <a:latin typeface="Arial" pitchFamily="34" charset="0"/>
              <a:cs typeface="Arial" pitchFamily="34" charset="0"/>
            </a:endParaRPr>
          </a:p>
          <a:p>
            <a:r>
              <a:rPr lang="it-IT" err="1" smtClean="0">
                <a:latin typeface="Arial" pitchFamily="34" charset="0"/>
                <a:cs typeface="Arial" pitchFamily="34" charset="0"/>
              </a:rPr>
              <a:t>dE</a:t>
            </a:r>
            <a:r>
              <a:rPr lang="it-IT" baseline="-2500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it-IT" baseline="30000" smtClean="0">
                <a:latin typeface="Arial" pitchFamily="34" charset="0"/>
                <a:cs typeface="Arial" pitchFamily="34" charset="0"/>
              </a:rPr>
              <a:t>-</a:t>
            </a:r>
            <a:r>
              <a:rPr lang="it-IT" smtClean="0">
                <a:latin typeface="Arial" pitchFamily="34" charset="0"/>
                <a:cs typeface="Arial" pitchFamily="34" charset="0"/>
              </a:rPr>
              <a:t>/</a:t>
            </a:r>
            <a:r>
              <a:rPr lang="it-IT" err="1">
                <a:latin typeface="Arial" pitchFamily="34" charset="0"/>
                <a:cs typeface="Arial" pitchFamily="34" charset="0"/>
              </a:rPr>
              <a:t>dE</a:t>
            </a:r>
            <a:r>
              <a:rPr lang="it-IT">
                <a:latin typeface="Arial" pitchFamily="34" charset="0"/>
                <a:cs typeface="Arial" pitchFamily="34" charset="0"/>
              </a:rPr>
              <a:t> = </a:t>
            </a:r>
            <a:r>
              <a:rPr lang="it-IT" smtClean="0">
                <a:latin typeface="Arial" pitchFamily="34" charset="0"/>
                <a:cs typeface="Arial" pitchFamily="34" charset="0"/>
              </a:rPr>
              <a:t>t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+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1844" y="285293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Le misure da effettuare sono molto delicate e impegnative e vanno effettuate con particolare attenzione: si devono usare concentrazioni molto vicine tra loro che implicano piccole differenze di potenziale</a:t>
            </a:r>
          </a:p>
          <a:p>
            <a:endParaRPr lang="it-IT" smtClean="0">
              <a:latin typeface="Arial" pitchFamily="34" charset="0"/>
              <a:cs typeface="Arial" pitchFamily="34" charset="0"/>
            </a:endParaRP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Basterebbe misurare t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mtClean="0">
                <a:latin typeface="Arial" pitchFamily="34" charset="0"/>
                <a:cs typeface="Arial" pitchFamily="34" charset="0"/>
              </a:rPr>
              <a:t> per avere t</a:t>
            </a:r>
            <a:r>
              <a:rPr lang="it-IT" baseline="-25000" smtClean="0">
                <a:latin typeface="Arial" pitchFamily="34" charset="0"/>
                <a:cs typeface="Arial" pitchFamily="34" charset="0"/>
              </a:rPr>
              <a:t>-</a:t>
            </a:r>
            <a:r>
              <a:rPr lang="it-IT" smtClean="0">
                <a:latin typeface="Arial" pitchFamily="34" charset="0"/>
                <a:cs typeface="Arial" pitchFamily="34" charset="0"/>
              </a:rPr>
              <a:t> o viceversa.</a:t>
            </a:r>
          </a:p>
          <a:p>
            <a:endParaRPr lang="it-IT" smtClean="0">
              <a:latin typeface="Arial" pitchFamily="34" charset="0"/>
              <a:cs typeface="Arial" pitchFamily="34" charset="0"/>
            </a:endParaRP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Spesso vengono fatte entrambe per aumentare la sensibilità e l'accuratezza del sistema.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9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468313" y="4437063"/>
            <a:ext cx="215900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784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ma </a:t>
            </a:r>
            <a:r>
              <a:rPr lang="it-IT" err="1">
                <a:latin typeface="Arial" charset="0"/>
              </a:rPr>
              <a:t>dw</a:t>
            </a:r>
            <a:r>
              <a:rPr lang="it-IT" baseline="-25000" err="1">
                <a:latin typeface="Arial" charset="0"/>
              </a:rPr>
              <a:t>rev</a:t>
            </a:r>
            <a:r>
              <a:rPr lang="it-IT">
                <a:latin typeface="Arial" charset="0"/>
              </a:rPr>
              <a:t> può essere </a:t>
            </a:r>
            <a:r>
              <a:rPr lang="it-IT" err="1">
                <a:latin typeface="Arial" charset="0"/>
              </a:rPr>
              <a:t>datto</a:t>
            </a:r>
            <a:r>
              <a:rPr lang="it-IT">
                <a:latin typeface="Arial" charset="0"/>
              </a:rPr>
              <a:t> da + contributi, ad esempio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la parte espansiva 			-</a:t>
            </a:r>
            <a:r>
              <a:rPr lang="it-IT" err="1">
                <a:latin typeface="Arial" charset="0"/>
              </a:rPr>
              <a:t>pdV</a:t>
            </a:r>
            <a:r>
              <a:rPr lang="it-IT"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 la parte non espansiva		</a:t>
            </a:r>
            <a:r>
              <a:rPr lang="it-IT" err="1" smtClean="0">
                <a:latin typeface="Arial" charset="0"/>
              </a:rPr>
              <a:t>dw</a:t>
            </a:r>
            <a:r>
              <a:rPr lang="it-IT" baseline="-25000" err="1" smtClean="0">
                <a:latin typeface="Arial" charset="0"/>
              </a:rPr>
              <a:t>extra</a:t>
            </a:r>
            <a:r>
              <a:rPr lang="it-IT" baseline="-25000">
                <a:latin typeface="Arial" charset="0"/>
              </a:rPr>
              <a:t>, </a:t>
            </a:r>
            <a:r>
              <a:rPr lang="it-IT" baseline="-25000" err="1">
                <a:latin typeface="Arial" charset="0"/>
              </a:rPr>
              <a:t>rev</a:t>
            </a:r>
            <a:endParaRPr lang="it-IT" baseline="-25000">
              <a:latin typeface="Arial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8313" y="2636838"/>
            <a:ext cx="799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err="1">
                <a:latin typeface="Arial" charset="0"/>
              </a:rPr>
              <a:t>dG</a:t>
            </a:r>
            <a:r>
              <a:rPr lang="it-IT">
                <a:latin typeface="Arial" charset="0"/>
              </a:rPr>
              <a:t> = </a:t>
            </a:r>
            <a:r>
              <a:rPr lang="it-IT" err="1">
                <a:latin typeface="Arial" charset="0"/>
              </a:rPr>
              <a:t>dW</a:t>
            </a:r>
            <a:r>
              <a:rPr lang="it-IT" baseline="-25000" err="1">
                <a:latin typeface="Arial" charset="0"/>
              </a:rPr>
              <a:t>rev</a:t>
            </a:r>
            <a:r>
              <a:rPr lang="it-IT">
                <a:latin typeface="Arial" charset="0"/>
              </a:rPr>
              <a:t> + d(</a:t>
            </a:r>
            <a:r>
              <a:rPr lang="it-IT" err="1">
                <a:latin typeface="Arial" charset="0"/>
              </a:rPr>
              <a:t>pV</a:t>
            </a:r>
            <a:r>
              <a:rPr lang="it-IT">
                <a:latin typeface="Arial" charset="0"/>
              </a:rPr>
              <a:t>) = </a:t>
            </a:r>
            <a:r>
              <a:rPr lang="it-IT" err="1" smtClean="0">
                <a:latin typeface="Arial" charset="0"/>
              </a:rPr>
              <a:t>dW</a:t>
            </a:r>
            <a:r>
              <a:rPr lang="it-IT" baseline="-25000" err="1" smtClean="0">
                <a:latin typeface="Arial" charset="0"/>
              </a:rPr>
              <a:t>extra</a:t>
            </a:r>
            <a:r>
              <a:rPr lang="it-IT" sz="2000" baseline="-25000">
                <a:latin typeface="Arial" charset="0"/>
              </a:rPr>
              <a:t>, </a:t>
            </a:r>
            <a:r>
              <a:rPr lang="it-IT" baseline="-25000" err="1">
                <a:latin typeface="Arial" charset="0"/>
              </a:rPr>
              <a:t>rev</a:t>
            </a:r>
            <a:r>
              <a:rPr lang="it-IT" baseline="-25000">
                <a:latin typeface="Arial" charset="0"/>
              </a:rPr>
              <a:t> </a:t>
            </a:r>
            <a:r>
              <a:rPr lang="it-IT">
                <a:latin typeface="Arial" charset="0"/>
              </a:rPr>
              <a:t>-</a:t>
            </a:r>
            <a:r>
              <a:rPr lang="it-IT" err="1">
                <a:latin typeface="Arial" charset="0"/>
              </a:rPr>
              <a:t>pdV</a:t>
            </a:r>
            <a:r>
              <a:rPr lang="it-IT">
                <a:latin typeface="Arial" charset="0"/>
              </a:rPr>
              <a:t> + </a:t>
            </a:r>
            <a:r>
              <a:rPr lang="it-IT" err="1">
                <a:latin typeface="Arial" charset="0"/>
              </a:rPr>
              <a:t>pdV</a:t>
            </a:r>
            <a:r>
              <a:rPr lang="it-IT">
                <a:latin typeface="Arial" charset="0"/>
              </a:rPr>
              <a:t> + </a:t>
            </a:r>
            <a:r>
              <a:rPr lang="it-IT" err="1">
                <a:latin typeface="Arial" charset="0"/>
              </a:rPr>
              <a:t>Vdp</a:t>
            </a:r>
            <a:endParaRPr lang="it-IT">
              <a:latin typeface="Arial" charset="0"/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H="1">
            <a:off x="4788024" y="2492375"/>
            <a:ext cx="649288" cy="8651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H="1">
            <a:off x="5652120" y="2492375"/>
            <a:ext cx="649288" cy="8651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68313" y="3716338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se p costante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468313" y="4508500"/>
            <a:ext cx="2119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>
                <a:latin typeface="Arial" charset="0"/>
              </a:rPr>
              <a:t>dG = dw</a:t>
            </a:r>
            <a:r>
              <a:rPr lang="it-IT" baseline="-25000">
                <a:latin typeface="Arial" charset="0"/>
              </a:rPr>
              <a:t>extra,rev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 animBg="1"/>
      <p:bldP spid="2" grpId="0"/>
      <p:bldP spid="58372" grpId="0" animBg="1"/>
      <p:bldP spid="58373" grpId="0" animBg="1"/>
      <p:bldP spid="58374" grpId="0"/>
      <p:bldP spid="583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492500" y="2420938"/>
            <a:ext cx="2160588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492500" y="2492375"/>
            <a:ext cx="2176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>
                <a:latin typeface="Arial" charset="0"/>
              </a:rPr>
              <a:t>dG = dw</a:t>
            </a:r>
            <a:r>
              <a:rPr lang="it-IT" baseline="-25000">
                <a:latin typeface="Arial" charset="0"/>
              </a:rPr>
              <a:t>extra, rev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492500" y="1628775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a T e p costanti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924300" y="765175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quindi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187450" y="3573462"/>
            <a:ext cx="6551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nel caso di una </a:t>
            </a:r>
            <a:r>
              <a:rPr lang="it-IT" smtClean="0">
                <a:latin typeface="Arial" charset="0"/>
              </a:rPr>
              <a:t>pila, </a:t>
            </a:r>
            <a:r>
              <a:rPr lang="it-IT" err="1" smtClean="0">
                <a:solidFill>
                  <a:srgbClr val="FF0000"/>
                </a:solidFill>
                <a:latin typeface="Arial" charset="0"/>
              </a:rPr>
              <a:t>w</a:t>
            </a:r>
            <a:r>
              <a:rPr lang="it-IT" baseline="-25000" err="1" smtClean="0">
                <a:solidFill>
                  <a:srgbClr val="FF0000"/>
                </a:solidFill>
                <a:latin typeface="Arial" charset="0"/>
              </a:rPr>
              <a:t>extra</a:t>
            </a:r>
            <a:r>
              <a:rPr lang="it-IT" smtClean="0">
                <a:solidFill>
                  <a:srgbClr val="FF0000"/>
                </a:solidFill>
                <a:latin typeface="Arial" charset="0"/>
              </a:rPr>
              <a:t> è W  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elettrico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187450" y="4508500"/>
            <a:ext cx="698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poiché si opera in condizioni di reversibilità w è anche il massimo e si può anche scrivere 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2916238" y="5661025"/>
            <a:ext cx="321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>
                <a:latin typeface="Arial" charset="0"/>
              </a:rPr>
              <a:t>dG = dw</a:t>
            </a:r>
            <a:r>
              <a:rPr lang="it-IT" baseline="-25000">
                <a:latin typeface="Arial" charset="0"/>
              </a:rPr>
              <a:t>el, rev</a:t>
            </a:r>
            <a:r>
              <a:rPr lang="it-IT" sz="2000">
                <a:latin typeface="Arial" charset="0"/>
              </a:rPr>
              <a:t> = </a:t>
            </a:r>
            <a:r>
              <a:rPr lang="it-IT">
                <a:latin typeface="Arial" charset="0"/>
              </a:rPr>
              <a:t>dw</a:t>
            </a:r>
            <a:r>
              <a:rPr lang="it-IT" baseline="-25000">
                <a:latin typeface="Arial" charset="0"/>
              </a:rPr>
              <a:t>el, max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23850" y="549275"/>
            <a:ext cx="7848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w</a:t>
            </a:r>
            <a:r>
              <a:rPr lang="it-IT" baseline="-25000">
                <a:latin typeface="Arial" charset="0"/>
              </a:rPr>
              <a:t>e,max</a:t>
            </a:r>
            <a:r>
              <a:rPr lang="it-IT">
                <a:latin typeface="Arial" charset="0"/>
              </a:rPr>
              <a:t> = </a:t>
            </a:r>
            <a:r>
              <a:rPr lang="it-IT">
                <a:latin typeface="Symbol" pitchFamily="18" charset="2"/>
              </a:rPr>
              <a:t>D</a:t>
            </a:r>
            <a:r>
              <a:rPr lang="it-IT">
                <a:latin typeface="Arial" charset="0"/>
              </a:rPr>
              <a:t>G (T e P costanti) e condizioni di reversibilità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w e </a:t>
            </a:r>
            <a:r>
              <a:rPr lang="it-IT">
                <a:latin typeface="Symbol" pitchFamily="18" charset="2"/>
              </a:rPr>
              <a:t>D</a:t>
            </a:r>
            <a:r>
              <a:rPr lang="it-IT">
                <a:latin typeface="Arial" charset="0"/>
              </a:rPr>
              <a:t>G entrambi &lt; 0 per processi spontanei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23850" y="2349500"/>
            <a:ext cx="820896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Se condizioni di reversibilità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FF0000"/>
                </a:solidFill>
                <a:latin typeface="Arial" charset="0"/>
              </a:rPr>
              <a:t>→ 	</a:t>
            </a:r>
            <a:r>
              <a:rPr lang="it-IT" smtClean="0">
                <a:solidFill>
                  <a:srgbClr val="FF0000"/>
                </a:solidFill>
                <a:latin typeface="Arial" charset="0"/>
              </a:rPr>
              <a:t>I 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= 0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0033CC"/>
                </a:solidFill>
                <a:latin typeface="Arial" charset="0"/>
              </a:rPr>
              <a:t>→ 	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nessun flusso </a:t>
            </a:r>
            <a:r>
              <a:rPr lang="it-IT" b="1">
                <a:solidFill>
                  <a:srgbClr val="996633"/>
                </a:solidFill>
                <a:latin typeface="Arial" charset="0"/>
              </a:rPr>
              <a:t>netto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 di corrente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33CC33"/>
                </a:solidFill>
                <a:latin typeface="Arial" charset="0"/>
                <a:cs typeface="Arial" charset="0"/>
              </a:rPr>
              <a:t>→</a:t>
            </a:r>
            <a:r>
              <a:rPr lang="it-IT">
                <a:solidFill>
                  <a:srgbClr val="33CC33"/>
                </a:solidFill>
                <a:latin typeface="Arial" charset="0"/>
              </a:rPr>
              <a:t> 	concentrazioni delle specie nella cella sono costanti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23850" y="5445125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 tali condizioni il potenziale elettrico = fem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611188" y="3933825"/>
          <a:ext cx="29432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43" name="Equation" r:id="rId3" imgW="1752600" imgH="342900" progId="Equation.DSMT4">
                  <p:embed/>
                </p:oleObj>
              </mc:Choice>
              <mc:Fallback>
                <p:oleObj name="Equation" r:id="rId3" imgW="1752600" imgH="342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933825"/>
                        <a:ext cx="29432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7920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Si consideri una reazione con </a:t>
            </a:r>
            <a:r>
              <a:rPr lang="it-IT" err="1" smtClean="0">
                <a:latin typeface="Arial" charset="0"/>
              </a:rPr>
              <a:t>coeff</a:t>
            </a:r>
            <a:r>
              <a:rPr lang="it-IT" smtClean="0">
                <a:latin typeface="Arial" charset="0"/>
              </a:rPr>
              <a:t>. </a:t>
            </a:r>
            <a:r>
              <a:rPr lang="it-IT" err="1">
                <a:latin typeface="Arial" charset="0"/>
              </a:rPr>
              <a:t>stechiom</a:t>
            </a:r>
            <a:r>
              <a:rPr lang="it-IT">
                <a:latin typeface="Arial" charset="0"/>
              </a:rPr>
              <a:t>. intrinseci (con segno - per reattivi e + per prodotti) </a:t>
            </a:r>
            <a:r>
              <a:rPr lang="it-IT">
                <a:latin typeface="Symbol" pitchFamily="18" charset="2"/>
                <a:sym typeface="Symbol" pitchFamily="18" charset="2"/>
              </a:rPr>
              <a:t></a:t>
            </a:r>
            <a:r>
              <a:rPr lang="it-IT" baseline="-25000">
                <a:latin typeface="Arial" charset="0"/>
                <a:sym typeface="Symbol" pitchFamily="18" charset="2"/>
              </a:rPr>
              <a:t>J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68313" y="1557338"/>
            <a:ext cx="69850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se la reazione avanza di d</a:t>
            </a:r>
            <a:r>
              <a:rPr lang="it-IT">
                <a:latin typeface="Arial" charset="0"/>
                <a:sym typeface="Symbol" pitchFamily="18" charset="2"/>
              </a:rPr>
              <a:t> le moli di reattivi e prodotti cambiano di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  <a:sym typeface="Symbol" pitchFamily="18" charset="2"/>
              </a:rPr>
              <a:t>dn</a:t>
            </a:r>
            <a:r>
              <a:rPr lang="it-IT" baseline="-25000">
                <a:latin typeface="Arial" charset="0"/>
                <a:sym typeface="Symbol" pitchFamily="18" charset="2"/>
              </a:rPr>
              <a:t>J</a:t>
            </a:r>
            <a:r>
              <a:rPr lang="it-IT">
                <a:latin typeface="Arial" charset="0"/>
                <a:sym typeface="Symbol" pitchFamily="18" charset="2"/>
              </a:rPr>
              <a:t> = </a:t>
            </a:r>
            <a:r>
              <a:rPr lang="it-IT" baseline="-25000">
                <a:latin typeface="Arial" charset="0"/>
                <a:sym typeface="Symbol" pitchFamily="18" charset="2"/>
              </a:rPr>
              <a:t>J</a:t>
            </a:r>
            <a:r>
              <a:rPr lang="it-IT">
                <a:latin typeface="Arial" charset="0"/>
              </a:rPr>
              <a:t>d</a:t>
            </a:r>
            <a:r>
              <a:rPr lang="it-IT">
                <a:latin typeface="Arial" charset="0"/>
                <a:sym typeface="Symbol" pitchFamily="18" charset="2"/>
              </a:rPr>
              <a:t> 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39750" y="3284538"/>
            <a:ext cx="669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il cambio infinitesimale dell’energia di Gibbs =</a:t>
            </a:r>
          </a:p>
        </p:txBody>
      </p:sp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611188" y="4941888"/>
          <a:ext cx="2751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44" name="Equation" r:id="rId5" imgW="1625600" imgH="482600" progId="Equation.DSMT4">
                  <p:embed/>
                </p:oleObj>
              </mc:Choice>
              <mc:Fallback>
                <p:oleObj name="Equation" r:id="rId5" imgW="16256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941888"/>
                        <a:ext cx="2751137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484438" y="6092825"/>
            <a:ext cx="2303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dG = </a:t>
            </a:r>
            <a:r>
              <a:rPr lang="it-IT">
                <a:latin typeface="Symbol" pitchFamily="18" charset="2"/>
              </a:rPr>
              <a:t>D</a:t>
            </a:r>
            <a:r>
              <a:rPr lang="it-IT" baseline="-25000">
                <a:latin typeface="Arial" charset="0"/>
              </a:rPr>
              <a:t>r</a:t>
            </a:r>
            <a:r>
              <a:rPr lang="it-IT">
                <a:latin typeface="Arial" charset="0"/>
              </a:rPr>
              <a:t>G d</a:t>
            </a:r>
            <a:r>
              <a:rPr lang="it-IT">
                <a:latin typeface="Arial" charset="0"/>
                <a:sym typeface="Symbol" pitchFamily="18" charset="2"/>
              </a:rPr>
              <a:t></a:t>
            </a:r>
          </a:p>
        </p:txBody>
      </p:sp>
      <p:sp>
        <p:nvSpPr>
          <p:cNvPr id="60427" name="AutoShape 11"/>
          <p:cNvSpPr>
            <a:spLocks noChangeArrowheads="1"/>
          </p:cNvSpPr>
          <p:nvPr/>
        </p:nvSpPr>
        <p:spPr bwMode="auto">
          <a:xfrm>
            <a:off x="900113" y="6165850"/>
            <a:ext cx="792162" cy="288925"/>
          </a:xfrm>
          <a:prstGeom prst="rightArrow">
            <a:avLst>
              <a:gd name="adj1" fmla="val 50000"/>
              <a:gd name="adj2" fmla="val 685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  <p:bldP spid="60426" grpId="0"/>
      <p:bldP spid="604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9"/>
          <p:cNvSpPr txBox="1">
            <a:spLocks noChangeArrowheads="1"/>
          </p:cNvSpPr>
          <p:nvPr/>
        </p:nvSpPr>
        <p:spPr bwMode="auto">
          <a:xfrm>
            <a:off x="179388" y="836613"/>
            <a:ext cx="748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poiché dw</a:t>
            </a:r>
            <a:r>
              <a:rPr lang="it-IT" baseline="-25000">
                <a:latin typeface="Arial" charset="0"/>
              </a:rPr>
              <a:t>el,max</a:t>
            </a:r>
            <a:r>
              <a:rPr lang="it-IT">
                <a:latin typeface="Arial" charset="0"/>
              </a:rPr>
              <a:t> = dG    </a:t>
            </a:r>
            <a:r>
              <a:rPr lang="it-IT">
                <a:latin typeface="Arial" charset="0"/>
                <a:cs typeface="Arial" charset="0"/>
              </a:rPr>
              <a:t>→</a:t>
            </a:r>
            <a:r>
              <a:rPr lang="it-IT">
                <a:latin typeface="Arial" charset="0"/>
              </a:rPr>
              <a:t> dw</a:t>
            </a:r>
            <a:r>
              <a:rPr lang="it-IT" baseline="-25000">
                <a:latin typeface="Arial" charset="0"/>
              </a:rPr>
              <a:t>e,max</a:t>
            </a:r>
            <a:r>
              <a:rPr lang="it-IT">
                <a:latin typeface="Arial" charset="0"/>
              </a:rPr>
              <a:t> = </a:t>
            </a:r>
            <a:r>
              <a:rPr lang="it-IT">
                <a:latin typeface="Symbol" pitchFamily="18" charset="2"/>
              </a:rPr>
              <a:t>D</a:t>
            </a:r>
            <a:r>
              <a:rPr lang="it-IT" baseline="-25000">
                <a:latin typeface="Arial" charset="0"/>
              </a:rPr>
              <a:t>r</a:t>
            </a:r>
            <a:r>
              <a:rPr lang="it-IT">
                <a:latin typeface="Arial" charset="0"/>
              </a:rPr>
              <a:t>G d</a:t>
            </a:r>
            <a:r>
              <a:rPr lang="it-IT">
                <a:latin typeface="Symbol" pitchFamily="18" charset="2"/>
              </a:rPr>
              <a:t>x</a:t>
            </a:r>
            <a:endParaRPr lang="it-IT">
              <a:latin typeface="Arial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79388" y="3644900"/>
            <a:ext cx="79930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Arial" charset="0"/>
              </a:rPr>
              <a:t>durante la variazione d</a:t>
            </a:r>
            <a:r>
              <a:rPr lang="it-IT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it-IT">
                <a:latin typeface="Symbol" pitchFamily="18" charset="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passano dall’anodo al catodo </a:t>
            </a:r>
            <a:r>
              <a:rPr lang="it-IT">
                <a:latin typeface="Symbol" pitchFamily="18" charset="2"/>
              </a:rPr>
              <a:t>n</a:t>
            </a:r>
            <a:r>
              <a:rPr lang="it-IT">
                <a:latin typeface="Arial" charset="0"/>
              </a:rPr>
              <a:t>d</a:t>
            </a:r>
            <a:r>
              <a:rPr lang="it-IT">
                <a:latin typeface="Symbol" pitchFamily="18" charset="2"/>
              </a:rPr>
              <a:t>x </a:t>
            </a:r>
            <a:r>
              <a:rPr lang="it-IT">
                <a:latin typeface="Arial" charset="0"/>
              </a:rPr>
              <a:t>elettroni con carica totale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33CC"/>
                </a:solidFill>
                <a:latin typeface="Arial" charset="0"/>
              </a:rPr>
              <a:t>-e</a:t>
            </a:r>
            <a:r>
              <a:rPr lang="it-IT" baseline="-25000">
                <a:solidFill>
                  <a:srgbClr val="0033CC"/>
                </a:solidFill>
                <a:latin typeface="Arial" charset="0"/>
              </a:rPr>
              <a:t>0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N</a:t>
            </a:r>
            <a:r>
              <a:rPr lang="it-IT" baseline="-25000">
                <a:solidFill>
                  <a:srgbClr val="0033CC"/>
                </a:solidFill>
                <a:latin typeface="Arial" charset="0"/>
              </a:rPr>
              <a:t>A</a:t>
            </a:r>
            <a:r>
              <a:rPr lang="it-IT">
                <a:solidFill>
                  <a:srgbClr val="0033CC"/>
                </a:solidFill>
                <a:latin typeface="Symbol" pitchFamily="18" charset="2"/>
              </a:rPr>
              <a:t>n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d</a:t>
            </a:r>
            <a:r>
              <a:rPr lang="it-IT">
                <a:solidFill>
                  <a:srgbClr val="0033CC"/>
                </a:solidFill>
                <a:latin typeface="Symbol" pitchFamily="18" charset="2"/>
              </a:rPr>
              <a:t>x 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= -</a:t>
            </a:r>
            <a:r>
              <a:rPr lang="it-IT">
                <a:solidFill>
                  <a:srgbClr val="0033CC"/>
                </a:solidFill>
                <a:latin typeface="Symbol" pitchFamily="18" charset="2"/>
              </a:rPr>
              <a:t>n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Fd</a:t>
            </a:r>
            <a:r>
              <a:rPr lang="it-IT">
                <a:solidFill>
                  <a:srgbClr val="0033CC"/>
                </a:solidFill>
                <a:latin typeface="Symbol" pitchFamily="18" charset="2"/>
              </a:rPr>
              <a:t>x</a:t>
            </a:r>
            <a:r>
              <a:rPr lang="it-IT">
                <a:latin typeface="Symbol" pitchFamily="18" charset="2"/>
              </a:rPr>
              <a:t> 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79388" y="1773238"/>
            <a:ext cx="8137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dw è un lavoro infinitesimo e la composizione del sistema è virtualmente costante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468313" y="4365625"/>
            <a:ext cx="1871662" cy="7191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7777163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w fatto quando la carica infinitesima -</a:t>
            </a:r>
            <a:r>
              <a:rPr lang="it-IT">
                <a:latin typeface="Symbol" pitchFamily="18" charset="2"/>
              </a:rPr>
              <a:t>n</a:t>
            </a:r>
            <a:r>
              <a:rPr lang="it-IT">
                <a:latin typeface="Arial" charset="0"/>
              </a:rPr>
              <a:t>Fd</a:t>
            </a:r>
            <a:r>
              <a:rPr lang="it-IT">
                <a:latin typeface="Symbol" pitchFamily="18" charset="2"/>
              </a:rPr>
              <a:t>x </a:t>
            </a:r>
            <a:r>
              <a:rPr lang="it-IT">
                <a:latin typeface="Arial" charset="0"/>
              </a:rPr>
              <a:t>fluisce dall’ anodo al catodo</a:t>
            </a:r>
            <a:r>
              <a:rPr lang="it-IT">
                <a:latin typeface="Symbol" pitchFamily="18" charset="2"/>
              </a:rPr>
              <a:t> = </a:t>
            </a:r>
            <a:r>
              <a:rPr lang="it-IT">
                <a:latin typeface="Arial" charset="0"/>
              </a:rPr>
              <a:t>carica x potenziale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  <a:cs typeface="Arial" charset="0"/>
              </a:rPr>
              <a:t>→</a:t>
            </a:r>
            <a:r>
              <a:rPr lang="it-IT">
                <a:latin typeface="Arial" charset="0"/>
              </a:rPr>
              <a:t> dw</a:t>
            </a:r>
            <a:r>
              <a:rPr lang="it-IT" baseline="-25000">
                <a:latin typeface="Arial" charset="0"/>
              </a:rPr>
              <a:t>el,max</a:t>
            </a:r>
            <a:r>
              <a:rPr lang="it-IT">
                <a:latin typeface="Arial" charset="0"/>
              </a:rPr>
              <a:t> = -</a:t>
            </a:r>
            <a:r>
              <a:rPr lang="it-IT">
                <a:latin typeface="Symbol" pitchFamily="18" charset="2"/>
              </a:rPr>
              <a:t>n</a:t>
            </a:r>
            <a:r>
              <a:rPr lang="it-IT">
                <a:latin typeface="Arial" charset="0"/>
              </a:rPr>
              <a:t>FEd</a:t>
            </a:r>
            <a:r>
              <a:rPr lang="it-IT">
                <a:latin typeface="Symbol" pitchFamily="18" charset="2"/>
              </a:rPr>
              <a:t>x 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403350" y="3429000"/>
            <a:ext cx="0" cy="6477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39750" y="2227263"/>
            <a:ext cx="248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>
                <a:latin typeface="Arial" charset="0"/>
              </a:rPr>
              <a:t>dw</a:t>
            </a:r>
            <a:r>
              <a:rPr lang="it-IT" baseline="-25000">
                <a:latin typeface="Arial" charset="0"/>
              </a:rPr>
              <a:t>el,max</a:t>
            </a:r>
            <a:r>
              <a:rPr lang="it-IT">
                <a:latin typeface="Arial" charset="0"/>
              </a:rPr>
              <a:t> = -</a:t>
            </a:r>
            <a:r>
              <a:rPr lang="it-IT">
                <a:latin typeface="Symbol" pitchFamily="18" charset="2"/>
              </a:rPr>
              <a:t>n</a:t>
            </a:r>
            <a:r>
              <a:rPr lang="it-IT">
                <a:latin typeface="Arial" charset="0"/>
              </a:rPr>
              <a:t>FEd</a:t>
            </a:r>
            <a:r>
              <a:rPr lang="it-IT">
                <a:latin typeface="Symbol" pitchFamily="18" charset="2"/>
              </a:rPr>
              <a:t>x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39750" y="2805113"/>
            <a:ext cx="1925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>
                <a:latin typeface="Arial" charset="0"/>
              </a:rPr>
              <a:t>dw</a:t>
            </a:r>
            <a:r>
              <a:rPr lang="it-IT" baseline="-25000">
                <a:latin typeface="Arial" charset="0"/>
              </a:rPr>
              <a:t>el,max</a:t>
            </a:r>
            <a:r>
              <a:rPr lang="it-IT">
                <a:latin typeface="Arial" charset="0"/>
              </a:rPr>
              <a:t> = dG</a:t>
            </a:r>
          </a:p>
        </p:txBody>
      </p:sp>
      <p:sp>
        <p:nvSpPr>
          <p:cNvPr id="26630" name="AutoShape 6"/>
          <p:cNvSpPr>
            <a:spLocks/>
          </p:cNvSpPr>
          <p:nvPr/>
        </p:nvSpPr>
        <p:spPr bwMode="auto">
          <a:xfrm>
            <a:off x="395288" y="2349500"/>
            <a:ext cx="144462" cy="935038"/>
          </a:xfrm>
          <a:prstGeom prst="leftBrace">
            <a:avLst>
              <a:gd name="adj1" fmla="val 53938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39750" y="4508500"/>
            <a:ext cx="172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err="1" smtClean="0">
                <a:latin typeface="Symbol" pitchFamily="18" charset="2"/>
              </a:rPr>
              <a:t>D</a:t>
            </a:r>
            <a:r>
              <a:rPr lang="it-IT" baseline="-25000" err="1" smtClean="0">
                <a:latin typeface="Arial" charset="0"/>
              </a:rPr>
              <a:t>r</a:t>
            </a:r>
            <a:r>
              <a:rPr lang="it-IT" err="1" smtClean="0">
                <a:latin typeface="Arial" charset="0"/>
              </a:rPr>
              <a:t>G</a:t>
            </a:r>
            <a:r>
              <a:rPr lang="it-IT" smtClean="0">
                <a:latin typeface="Arial" charset="0"/>
              </a:rPr>
              <a:t> </a:t>
            </a:r>
            <a:r>
              <a:rPr lang="it-IT">
                <a:latin typeface="Arial" charset="0"/>
              </a:rPr>
              <a:t>= -</a:t>
            </a:r>
            <a:r>
              <a:rPr lang="it-IT" err="1">
                <a:latin typeface="Symbol" pitchFamily="18" charset="2"/>
              </a:rPr>
              <a:t>n</a:t>
            </a:r>
            <a:r>
              <a:rPr lang="it-IT" err="1">
                <a:latin typeface="Arial" charset="0"/>
              </a:rPr>
              <a:t>FE</a:t>
            </a:r>
            <a:endParaRPr lang="it-IT">
              <a:latin typeface="Arial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95288" y="5300663"/>
            <a:ext cx="5256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mtClean="0">
                <a:latin typeface="Arial" charset="0"/>
              </a:rPr>
              <a:t>formula che lega 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elettrochimica</a:t>
            </a:r>
            <a:r>
              <a:rPr lang="it-IT">
                <a:latin typeface="Arial" charset="0"/>
              </a:rPr>
              <a:t> e 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termodinamica</a:t>
            </a: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84313"/>
            <a:ext cx="21240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3" descr="fig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89363"/>
            <a:ext cx="2243137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nimBg="1"/>
      <p:bldP spid="26627" grpId="0" animBg="1"/>
      <p:bldP spid="26628" grpId="0"/>
      <p:bldP spid="26629" grpId="0"/>
      <p:bldP spid="26630" grpId="0" animBg="1"/>
      <p:bldP spid="26631" grpId="0"/>
      <p:bldP spid="266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3528" y="476672"/>
            <a:ext cx="7920880" cy="1800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611560" y="591942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Una reazione è spontanea così come è scritta </a:t>
            </a:r>
          </a:p>
          <a:p>
            <a:endParaRPr lang="it-IT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solo se E &gt;0</a:t>
            </a:r>
          </a:p>
          <a:p>
            <a:r>
              <a:rPr lang="it-IT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perché in tal caso </a:t>
            </a:r>
            <a:r>
              <a:rPr lang="it-IT" b="1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b="1" baseline="-2500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it-IT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it-IT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0</a:t>
            </a:r>
            <a:endParaRPr lang="it-IT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278092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 E &lt; 0 allora </a:t>
            </a:r>
            <a:r>
              <a:rPr lang="it-IT" err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it-IT" baseline="-250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it-IT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it-IT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it-IT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it-IT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 quindi  la reazione non è spontanea</a:t>
            </a:r>
            <a:endParaRPr lang="it-IT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3970163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Se una reazione è spontanea allora non è spontanea la reazione opposta e viceversa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515719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Se una reazione è spontanea e il valore della 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fem</a:t>
            </a:r>
            <a:r>
              <a:rPr lang="it-IT" smtClean="0">
                <a:latin typeface="Arial" pitchFamily="34" charset="0"/>
                <a:cs typeface="Arial" pitchFamily="34" charset="0"/>
              </a:rPr>
              <a:t> = E, allora la reazione opposta non è spontanea </a:t>
            </a:r>
            <a:r>
              <a:rPr lang="it-IT">
                <a:latin typeface="Arial" pitchFamily="34" charset="0"/>
                <a:cs typeface="Arial" pitchFamily="34" charset="0"/>
              </a:rPr>
              <a:t>e il valore della </a:t>
            </a:r>
            <a:r>
              <a:rPr lang="it-IT" err="1">
                <a:latin typeface="Arial" pitchFamily="34" charset="0"/>
                <a:cs typeface="Arial" pitchFamily="34" charset="0"/>
              </a:rPr>
              <a:t>fem</a:t>
            </a:r>
            <a:r>
              <a:rPr lang="it-IT">
                <a:latin typeface="Arial" pitchFamily="34" charset="0"/>
                <a:cs typeface="Arial" pitchFamily="34" charset="0"/>
              </a:rPr>
              <a:t> = </a:t>
            </a:r>
            <a:r>
              <a:rPr lang="it-IT" smtClean="0">
                <a:latin typeface="Arial" pitchFamily="34" charset="0"/>
                <a:cs typeface="Arial" pitchFamily="34" charset="0"/>
              </a:rPr>
              <a:t>-E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2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9552" y="836711"/>
            <a:ext cx="7956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Se nel calcolo di E di una cella il valore è &lt; 0</a:t>
            </a: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significa che il catodo e l'anodo sono scambiati di posto e che la reazione spontanea va scritta al contrario.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74824" y="300577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err="1" smtClean="0">
                <a:latin typeface="Arial" charset="0"/>
              </a:rPr>
              <a:t>Zn</a:t>
            </a:r>
            <a:r>
              <a:rPr lang="it-IT" baseline="30000" err="1" smtClean="0">
                <a:latin typeface="Arial" charset="0"/>
              </a:rPr>
              <a:t>2</a:t>
            </a:r>
            <a:r>
              <a:rPr lang="it-IT" baseline="30000" smtClean="0">
                <a:latin typeface="Arial" charset="0"/>
              </a:rPr>
              <a:t>+</a:t>
            </a:r>
            <a:r>
              <a:rPr lang="it-IT" smtClean="0">
                <a:latin typeface="Arial" charset="0"/>
              </a:rPr>
              <a:t>(a=1</a:t>
            </a:r>
            <a:r>
              <a:rPr lang="it-IT">
                <a:latin typeface="Arial" charset="0"/>
              </a:rPr>
              <a:t>) + Cu(s) </a:t>
            </a:r>
            <a:r>
              <a:rPr lang="it-IT">
                <a:latin typeface="Arial" charset="0"/>
                <a:sym typeface="Symbol" pitchFamily="18" charset="2"/>
              </a:rPr>
              <a:t></a:t>
            </a:r>
            <a:r>
              <a:rPr lang="it-IT" smtClean="0">
                <a:latin typeface="Arial" charset="0"/>
              </a:rPr>
              <a:t>   Zn(s</a:t>
            </a:r>
            <a:r>
              <a:rPr lang="it-IT">
                <a:latin typeface="Arial" charset="0"/>
              </a:rPr>
              <a:t>) + </a:t>
            </a:r>
            <a:r>
              <a:rPr lang="it-IT" err="1" smtClean="0">
                <a:latin typeface="Arial" charset="0"/>
              </a:rPr>
              <a:t>Cu</a:t>
            </a:r>
            <a:r>
              <a:rPr lang="it-IT" baseline="30000" err="1">
                <a:latin typeface="Arial" charset="0"/>
              </a:rPr>
              <a:t>2</a:t>
            </a:r>
            <a:r>
              <a:rPr lang="it-IT" baseline="30000" smtClean="0">
                <a:latin typeface="Arial" charset="0"/>
              </a:rPr>
              <a:t>+</a:t>
            </a:r>
            <a:r>
              <a:rPr lang="it-IT" smtClean="0">
                <a:latin typeface="Arial" charset="0"/>
              </a:rPr>
              <a:t>(a=1)      E = -1.10 V</a:t>
            </a:r>
            <a:endParaRPr lang="it-IT">
              <a:latin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4824" y="404887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mtClean="0">
                <a:latin typeface="Arial" charset="0"/>
              </a:rPr>
              <a:t>Zn(s</a:t>
            </a:r>
            <a:r>
              <a:rPr lang="it-IT">
                <a:latin typeface="Arial" charset="0"/>
              </a:rPr>
              <a:t>) + </a:t>
            </a:r>
            <a:r>
              <a:rPr lang="it-IT" smtClean="0">
                <a:latin typeface="Arial" charset="0"/>
              </a:rPr>
              <a:t>Cu</a:t>
            </a:r>
            <a:r>
              <a:rPr lang="it-IT" baseline="30000">
                <a:latin typeface="Arial" charset="0"/>
              </a:rPr>
              <a:t>2</a:t>
            </a:r>
            <a:r>
              <a:rPr lang="it-IT" baseline="30000" smtClean="0">
                <a:latin typeface="Arial" charset="0"/>
              </a:rPr>
              <a:t>+</a:t>
            </a:r>
            <a:r>
              <a:rPr lang="it-IT" smtClean="0">
                <a:latin typeface="Arial" charset="0"/>
              </a:rPr>
              <a:t>(</a:t>
            </a:r>
            <a:r>
              <a:rPr lang="it-IT">
                <a:latin typeface="Arial" charset="0"/>
              </a:rPr>
              <a:t>a=1) </a:t>
            </a:r>
            <a:r>
              <a:rPr lang="it-IT">
                <a:latin typeface="Arial" charset="0"/>
                <a:sym typeface="Symbol" pitchFamily="18" charset="2"/>
              </a:rPr>
              <a:t></a:t>
            </a:r>
            <a:r>
              <a:rPr lang="it-IT" smtClean="0">
                <a:latin typeface="Arial" charset="0"/>
              </a:rPr>
              <a:t>   Zn</a:t>
            </a:r>
            <a:r>
              <a:rPr lang="it-IT" baseline="30000" smtClean="0">
                <a:latin typeface="Arial" charset="0"/>
              </a:rPr>
              <a:t>2+</a:t>
            </a:r>
            <a:r>
              <a:rPr lang="it-IT" smtClean="0">
                <a:latin typeface="Arial" charset="0"/>
              </a:rPr>
              <a:t>(a=1</a:t>
            </a:r>
            <a:r>
              <a:rPr lang="it-IT">
                <a:latin typeface="Arial" charset="0"/>
              </a:rPr>
              <a:t>) + Cu(s) </a:t>
            </a:r>
            <a:r>
              <a:rPr lang="it-IT" smtClean="0">
                <a:latin typeface="Arial" charset="0"/>
              </a:rPr>
              <a:t>     E = +1.10 V</a:t>
            </a:r>
            <a:endParaRPr lang="it-IT">
              <a:latin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03648" y="594928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reazione spontanea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2699792" y="4869160"/>
            <a:ext cx="72008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4487540" y="4797152"/>
            <a:ext cx="2388716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6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16414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81075"/>
            <a:ext cx="212407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55650" y="4076700"/>
            <a:ext cx="7345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La reazione è spontanea e può essere divisa in 2 semireazioni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55650" y="4724400"/>
            <a:ext cx="7489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es. Zn(s) + Cu</a:t>
            </a:r>
            <a:r>
              <a:rPr lang="it-IT" sz="2000" baseline="30000">
                <a:latin typeface="Arial" charset="0"/>
              </a:rPr>
              <a:t>2+</a:t>
            </a:r>
            <a:r>
              <a:rPr lang="it-IT" sz="2000">
                <a:latin typeface="Arial" charset="0"/>
              </a:rPr>
              <a:t>(</a:t>
            </a:r>
            <a:r>
              <a:rPr lang="it-IT" sz="2000" err="1">
                <a:latin typeface="Arial" charset="0"/>
              </a:rPr>
              <a:t>aq</a:t>
            </a:r>
            <a:r>
              <a:rPr lang="it-IT" sz="2000">
                <a:latin typeface="Arial" charset="0"/>
              </a:rPr>
              <a:t>, </a:t>
            </a:r>
            <a:r>
              <a:rPr lang="it-IT" sz="2000" smtClean="0">
                <a:latin typeface="Arial" charset="0"/>
              </a:rPr>
              <a:t>a1) </a:t>
            </a:r>
            <a:r>
              <a:rPr lang="it-IT" sz="2000">
                <a:latin typeface="Arial" charset="0"/>
                <a:cs typeface="Arial" charset="0"/>
              </a:rPr>
              <a:t>→</a:t>
            </a:r>
            <a:r>
              <a:rPr lang="it-IT" sz="2000">
                <a:latin typeface="Arial" charset="0"/>
              </a:rPr>
              <a:t> Zn</a:t>
            </a:r>
            <a:r>
              <a:rPr lang="it-IT" sz="2000" baseline="30000">
                <a:latin typeface="Arial" charset="0"/>
              </a:rPr>
              <a:t>2+</a:t>
            </a:r>
            <a:r>
              <a:rPr lang="it-IT" sz="2000">
                <a:latin typeface="Arial" charset="0"/>
              </a:rPr>
              <a:t>(</a:t>
            </a:r>
            <a:r>
              <a:rPr lang="it-IT" sz="2000" err="1">
                <a:latin typeface="Arial" charset="0"/>
              </a:rPr>
              <a:t>aq</a:t>
            </a:r>
            <a:r>
              <a:rPr lang="it-IT" sz="2000">
                <a:latin typeface="Arial" charset="0"/>
              </a:rPr>
              <a:t>, </a:t>
            </a:r>
            <a:r>
              <a:rPr lang="it-IT" sz="2000" smtClean="0">
                <a:latin typeface="Arial" charset="0"/>
              </a:rPr>
              <a:t>a2) </a:t>
            </a:r>
            <a:r>
              <a:rPr lang="it-IT" sz="2000">
                <a:latin typeface="Arial" charset="0"/>
              </a:rPr>
              <a:t>+ Cu(s)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55650" y="5516563"/>
            <a:ext cx="770413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Zn </a:t>
            </a:r>
            <a:r>
              <a:rPr lang="it-IT">
                <a:latin typeface="Arial" charset="0"/>
              </a:rPr>
              <a:t>→</a:t>
            </a:r>
            <a:r>
              <a:rPr lang="it-IT" sz="2000">
                <a:latin typeface="Arial" charset="0"/>
              </a:rPr>
              <a:t> Zn</a:t>
            </a:r>
            <a:r>
              <a:rPr lang="it-IT" sz="2000" baseline="30000">
                <a:latin typeface="Arial" charset="0"/>
              </a:rPr>
              <a:t>2+</a:t>
            </a:r>
            <a:r>
              <a:rPr lang="it-IT" sz="2000">
                <a:latin typeface="Arial" charset="0"/>
              </a:rPr>
              <a:t> + 2e</a:t>
            </a:r>
            <a:r>
              <a:rPr lang="it-IT" sz="1800">
                <a:latin typeface="Arial" charset="0"/>
              </a:rPr>
              <a:t>  	</a:t>
            </a:r>
            <a:r>
              <a:rPr lang="it-IT" sz="2000">
                <a:latin typeface="Arial" charset="0"/>
              </a:rPr>
              <a:t>reazione di ossidazione all’anodo - 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Cu</a:t>
            </a:r>
            <a:r>
              <a:rPr lang="it-IT" sz="2000" baseline="30000">
                <a:latin typeface="Arial" charset="0"/>
              </a:rPr>
              <a:t>2+</a:t>
            </a:r>
            <a:r>
              <a:rPr lang="it-IT" sz="2000">
                <a:latin typeface="Arial" charset="0"/>
              </a:rPr>
              <a:t>  + 2e </a:t>
            </a:r>
            <a:r>
              <a:rPr lang="it-IT">
                <a:latin typeface="Arial" charset="0"/>
              </a:rPr>
              <a:t>→</a:t>
            </a:r>
            <a:r>
              <a:rPr lang="it-IT" sz="2000">
                <a:latin typeface="Arial" charset="0"/>
              </a:rPr>
              <a:t> Cu 	reazione di riduzione al catodo +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187450" y="333375"/>
            <a:ext cx="698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latin typeface="Arial" charset="0"/>
              </a:rPr>
              <a:t>2 tipi di celle galvaniche</a:t>
            </a:r>
            <a:endParaRPr lang="it-IT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4" name="Oval 20"/>
          <p:cNvSpPr>
            <a:spLocks noChangeArrowheads="1"/>
          </p:cNvSpPr>
          <p:nvPr/>
        </p:nvSpPr>
        <p:spPr bwMode="auto">
          <a:xfrm>
            <a:off x="1619250" y="1196975"/>
            <a:ext cx="720725" cy="5032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483" name="Oval 19"/>
          <p:cNvSpPr>
            <a:spLocks noChangeArrowheads="1"/>
          </p:cNvSpPr>
          <p:nvPr/>
        </p:nvSpPr>
        <p:spPr bwMode="auto">
          <a:xfrm>
            <a:off x="2916238" y="1196975"/>
            <a:ext cx="431800" cy="5032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19250" y="1196975"/>
            <a:ext cx="172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Symbol" pitchFamily="18" charset="2"/>
              </a:rPr>
              <a:t>D</a:t>
            </a:r>
            <a:r>
              <a:rPr lang="it-IT" baseline="-25000">
                <a:latin typeface="Arial" charset="0"/>
              </a:rPr>
              <a:t>r</a:t>
            </a:r>
            <a:r>
              <a:rPr lang="it-IT">
                <a:latin typeface="Arial" charset="0"/>
              </a:rPr>
              <a:t>G = -</a:t>
            </a:r>
            <a:r>
              <a:rPr lang="it-IT">
                <a:latin typeface="Symbol" pitchFamily="18" charset="2"/>
              </a:rPr>
              <a:t>n</a:t>
            </a:r>
            <a:r>
              <a:rPr lang="it-IT">
                <a:latin typeface="Arial" charset="0"/>
              </a:rPr>
              <a:t>FE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619250" y="2420938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err="1">
                <a:latin typeface="Symbol" pitchFamily="18" charset="2"/>
              </a:rPr>
              <a:t>D</a:t>
            </a:r>
            <a:r>
              <a:rPr lang="it-IT" baseline="-25000" err="1">
                <a:latin typeface="Arial" charset="0"/>
              </a:rPr>
              <a:t>r</a:t>
            </a:r>
            <a:r>
              <a:rPr lang="it-IT" err="1">
                <a:latin typeface="Arial" charset="0"/>
              </a:rPr>
              <a:t>G</a:t>
            </a:r>
            <a:r>
              <a:rPr lang="it-IT">
                <a:latin typeface="Arial" charset="0"/>
              </a:rPr>
              <a:t>° = -</a:t>
            </a:r>
            <a:r>
              <a:rPr lang="it-IT" err="1">
                <a:latin typeface="Symbol" pitchFamily="18" charset="2"/>
              </a:rPr>
              <a:t>n</a:t>
            </a:r>
            <a:r>
              <a:rPr lang="it-IT" err="1">
                <a:latin typeface="Arial" charset="0"/>
              </a:rPr>
              <a:t>FE</a:t>
            </a:r>
            <a:r>
              <a:rPr lang="it-IT">
                <a:latin typeface="Arial" charset="0"/>
              </a:rPr>
              <a:t>°</a:t>
            </a: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2195513" y="1700213"/>
            <a:ext cx="0" cy="64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755650" y="620713"/>
            <a:ext cx="727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Grandezze termodinamiche da misure di fem</a:t>
            </a:r>
          </a:p>
        </p:txBody>
      </p:sp>
      <p:sp>
        <p:nvSpPr>
          <p:cNvPr id="17416" name="Text Box 18"/>
          <p:cNvSpPr txBox="1">
            <a:spLocks noChangeArrowheads="1"/>
          </p:cNvSpPr>
          <p:nvPr/>
        </p:nvSpPr>
        <p:spPr bwMode="auto">
          <a:xfrm>
            <a:off x="519113" y="5667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/>
            <a:endParaRPr lang="it-IT">
              <a:latin typeface="Arial" charset="0"/>
            </a:endParaRPr>
          </a:p>
        </p:txBody>
      </p:sp>
      <p:graphicFrame>
        <p:nvGraphicFramePr>
          <p:cNvPr id="6248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455093"/>
              </p:ext>
            </p:extLst>
          </p:nvPr>
        </p:nvGraphicFramePr>
        <p:xfrm>
          <a:off x="782638" y="5738813"/>
          <a:ext cx="1458912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76" name="Equation" r:id="rId3" imgW="825480" imgH="469800" progId="Equation.DSMT4">
                  <p:embed/>
                </p:oleObj>
              </mc:Choice>
              <mc:Fallback>
                <p:oleObj name="Equation" r:id="rId3" imgW="825480" imgH="469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5738813"/>
                        <a:ext cx="1458912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827088" y="4149725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dalla dG = Vdp - SdT</a:t>
            </a:r>
          </a:p>
        </p:txBody>
      </p:sp>
      <p:sp>
        <p:nvSpPr>
          <p:cNvPr id="62488" name="Line 24"/>
          <p:cNvSpPr>
            <a:spLocks noChangeShapeType="1"/>
          </p:cNvSpPr>
          <p:nvPr/>
        </p:nvSpPr>
        <p:spPr bwMode="auto">
          <a:xfrm>
            <a:off x="1187450" y="4868863"/>
            <a:ext cx="0" cy="649287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17420" name="Object 25"/>
          <p:cNvGraphicFramePr>
            <a:graphicFrameLocks noChangeAspect="1"/>
          </p:cNvGraphicFramePr>
          <p:nvPr/>
        </p:nvGraphicFramePr>
        <p:xfrm>
          <a:off x="5219700" y="1089025"/>
          <a:ext cx="3673475" cy="274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77" name="Diapositiva" r:id="rId5" imgW="4549874" imgH="3394541" progId="PowerPoint.Slide.8">
                  <p:embed/>
                </p:oleObj>
              </mc:Choice>
              <mc:Fallback>
                <p:oleObj name="Diapositiva" r:id="rId5" imgW="4549874" imgH="3394541" progId="PowerPoint.Slide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089025"/>
                        <a:ext cx="3673475" cy="274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Text Box 26"/>
          <p:cNvSpPr txBox="1">
            <a:spLocks noChangeArrowheads="1"/>
          </p:cNvSpPr>
          <p:nvPr/>
        </p:nvSpPr>
        <p:spPr bwMode="auto">
          <a:xfrm>
            <a:off x="4356100" y="3933825"/>
            <a:ext cx="4319588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latin typeface="Arial" charset="0"/>
              </a:rPr>
              <a:t>in celle senza giunto liquido</a:t>
            </a:r>
            <a:r>
              <a:rPr lang="it-IT"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cioè celle in cui entrambi gli elettrodi pescano nella stessa soluzione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4" grpId="0" animBg="1"/>
      <p:bldP spid="62483" grpId="0" animBg="1"/>
      <p:bldP spid="62471" grpId="0"/>
      <p:bldP spid="62472" grpId="0" animBg="1"/>
      <p:bldP spid="62486" grpId="0"/>
      <p:bldP spid="624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681538"/>
              </p:ext>
            </p:extLst>
          </p:nvPr>
        </p:nvGraphicFramePr>
        <p:xfrm>
          <a:off x="779463" y="766763"/>
          <a:ext cx="15367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2" name="Equation" r:id="rId3" imgW="825480" imgH="469800" progId="Equation.DSMT4">
                  <p:embed/>
                </p:oleObj>
              </mc:Choice>
              <mc:Fallback>
                <p:oleObj name="Equation" r:id="rId3" imgW="82548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766763"/>
                        <a:ext cx="15367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827088" y="1773238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Symbol" pitchFamily="18" charset="2"/>
              </a:rPr>
              <a:t>D</a:t>
            </a:r>
            <a:r>
              <a:rPr lang="it-IT" baseline="-25000">
                <a:latin typeface="Arial" charset="0"/>
              </a:rPr>
              <a:t>r</a:t>
            </a:r>
            <a:r>
              <a:rPr lang="it-IT">
                <a:latin typeface="Arial" charset="0"/>
              </a:rPr>
              <a:t>G° = -</a:t>
            </a:r>
            <a:r>
              <a:rPr lang="it-IT">
                <a:latin typeface="Symbol" pitchFamily="18" charset="2"/>
              </a:rPr>
              <a:t>n</a:t>
            </a:r>
            <a:r>
              <a:rPr lang="it-IT">
                <a:latin typeface="Arial" charset="0"/>
              </a:rPr>
              <a:t>FE°</a:t>
            </a:r>
          </a:p>
        </p:txBody>
      </p:sp>
      <p:sp>
        <p:nvSpPr>
          <p:cNvPr id="18436" name="AutoShape 6"/>
          <p:cNvSpPr>
            <a:spLocks/>
          </p:cNvSpPr>
          <p:nvPr/>
        </p:nvSpPr>
        <p:spPr bwMode="auto">
          <a:xfrm>
            <a:off x="684213" y="765175"/>
            <a:ext cx="142875" cy="1439863"/>
          </a:xfrm>
          <a:prstGeom prst="leftBrace">
            <a:avLst>
              <a:gd name="adj1" fmla="val 839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3419475" y="1484313"/>
            <a:ext cx="1081088" cy="73025"/>
          </a:xfrm>
          <a:prstGeom prst="rightArrow">
            <a:avLst>
              <a:gd name="adj1" fmla="val 50000"/>
              <a:gd name="adj2" fmla="val 37010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8438" name="Object 8"/>
          <p:cNvGraphicFramePr>
            <a:graphicFrameLocks noChangeAspect="1"/>
          </p:cNvGraphicFramePr>
          <p:nvPr/>
        </p:nvGraphicFramePr>
        <p:xfrm>
          <a:off x="5219700" y="1125538"/>
          <a:ext cx="16573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3" name="Equation" r:id="rId5" imgW="799753" imgH="393529" progId="Equation.DSMT4">
                  <p:embed/>
                </p:oleObj>
              </mc:Choice>
              <mc:Fallback>
                <p:oleObj name="Equation" r:id="rId5" imgW="799753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125538"/>
                        <a:ext cx="16573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4427538" y="2349500"/>
            <a:ext cx="3816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derivata totale perché E° è indipendente dalla p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611188" y="3860800"/>
            <a:ext cx="396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dalla </a:t>
            </a:r>
            <a:r>
              <a:rPr lang="it-IT" err="1">
                <a:latin typeface="Symbol" pitchFamily="18" charset="2"/>
              </a:rPr>
              <a:t>D</a:t>
            </a:r>
            <a:r>
              <a:rPr lang="it-IT" baseline="-25000" err="1">
                <a:latin typeface="Arial" charset="0"/>
              </a:rPr>
              <a:t>r</a:t>
            </a:r>
            <a:r>
              <a:rPr lang="it-IT" err="1">
                <a:latin typeface="Arial" charset="0"/>
              </a:rPr>
              <a:t>G</a:t>
            </a:r>
            <a:r>
              <a:rPr lang="it-IT">
                <a:latin typeface="Arial" charset="0"/>
              </a:rPr>
              <a:t>° = </a:t>
            </a:r>
            <a:r>
              <a:rPr lang="it-IT" err="1">
                <a:latin typeface="Symbol" pitchFamily="18" charset="2"/>
              </a:rPr>
              <a:t>D</a:t>
            </a:r>
            <a:r>
              <a:rPr lang="it-IT" baseline="-25000" err="1">
                <a:latin typeface="Arial" charset="0"/>
              </a:rPr>
              <a:t>r</a:t>
            </a:r>
            <a:r>
              <a:rPr lang="it-IT" err="1">
                <a:latin typeface="Arial" charset="0"/>
              </a:rPr>
              <a:t>H</a:t>
            </a:r>
            <a:r>
              <a:rPr lang="it-IT">
                <a:latin typeface="Arial" charset="0"/>
              </a:rPr>
              <a:t>° - </a:t>
            </a:r>
            <a:r>
              <a:rPr lang="it-IT" err="1">
                <a:latin typeface="Arial" charset="0"/>
              </a:rPr>
              <a:t>T</a:t>
            </a:r>
            <a:r>
              <a:rPr lang="it-IT" err="1">
                <a:latin typeface="Symbol" pitchFamily="18" charset="2"/>
              </a:rPr>
              <a:t>D</a:t>
            </a:r>
            <a:r>
              <a:rPr lang="it-IT" baseline="-25000" err="1">
                <a:latin typeface="Arial" charset="0"/>
              </a:rPr>
              <a:t>r</a:t>
            </a:r>
            <a:r>
              <a:rPr lang="it-IT" err="1">
                <a:latin typeface="Arial" charset="0"/>
              </a:rPr>
              <a:t>S</a:t>
            </a:r>
            <a:r>
              <a:rPr lang="it-IT">
                <a:latin typeface="Arial" charset="0"/>
              </a:rPr>
              <a:t>°</a:t>
            </a:r>
          </a:p>
        </p:txBody>
      </p:sp>
      <p:graphicFrame>
        <p:nvGraphicFramePr>
          <p:cNvPr id="63500" name="Object 12"/>
          <p:cNvGraphicFramePr>
            <a:graphicFrameLocks noChangeAspect="1"/>
          </p:cNvGraphicFramePr>
          <p:nvPr/>
        </p:nvGraphicFramePr>
        <p:xfrm>
          <a:off x="611188" y="5516563"/>
          <a:ext cx="3113087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4" name="Equation" r:id="rId7" imgW="1459866" imgH="393529" progId="Equation.DSMT4">
                  <p:embed/>
                </p:oleObj>
              </mc:Choice>
              <mc:Fallback>
                <p:oleObj name="Equation" r:id="rId7" imgW="1459866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516563"/>
                        <a:ext cx="3113087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1" name="AutoShape 13"/>
          <p:cNvSpPr>
            <a:spLocks noChangeArrowheads="1"/>
          </p:cNvSpPr>
          <p:nvPr/>
        </p:nvSpPr>
        <p:spPr bwMode="auto">
          <a:xfrm>
            <a:off x="1692275" y="4508500"/>
            <a:ext cx="142875" cy="792163"/>
          </a:xfrm>
          <a:prstGeom prst="downArrow">
            <a:avLst>
              <a:gd name="adj1" fmla="val 50000"/>
              <a:gd name="adj2" fmla="val 13861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747592" y="4054168"/>
            <a:ext cx="396044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mtClean="0">
                <a:latin typeface="Arial" charset="0"/>
              </a:rPr>
              <a:t>La misura di E è </a:t>
            </a:r>
            <a:r>
              <a:rPr lang="it-IT">
                <a:latin typeface="Arial" charset="0"/>
              </a:rPr>
              <a:t>un metodo non calorimetrico per la determinazione di parametri </a:t>
            </a:r>
            <a:r>
              <a:rPr lang="it-IT" smtClean="0">
                <a:latin typeface="Arial" charset="0"/>
              </a:rPr>
              <a:t>termodinamici</a:t>
            </a:r>
          </a:p>
          <a:p>
            <a:pPr eaLnBrk="1" hangingPunct="1">
              <a:spcBef>
                <a:spcPct val="50000"/>
              </a:spcBef>
            </a:pPr>
            <a:r>
              <a:rPr lang="it-IT" smtClean="0">
                <a:solidFill>
                  <a:srgbClr val="FF0000"/>
                </a:solidFill>
                <a:latin typeface="Arial" charset="0"/>
              </a:rPr>
              <a:t>rigoroso se celle senza giunto liquido</a:t>
            </a:r>
            <a:endParaRPr lang="it-IT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63499" grpId="0"/>
      <p:bldP spid="63501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3568" y="893911"/>
            <a:ext cx="5256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err="1">
                <a:latin typeface="Symbol" pitchFamily="18" charset="2"/>
              </a:rPr>
              <a:t>D</a:t>
            </a:r>
            <a:r>
              <a:rPr lang="it-IT" baseline="-25000" err="1">
                <a:latin typeface="Arial" charset="0"/>
              </a:rPr>
              <a:t>r</a:t>
            </a:r>
            <a:r>
              <a:rPr lang="it-IT" err="1">
                <a:latin typeface="Arial" charset="0"/>
              </a:rPr>
              <a:t>G</a:t>
            </a:r>
            <a:r>
              <a:rPr lang="it-IT">
                <a:latin typeface="Arial" charset="0"/>
              </a:rPr>
              <a:t>° </a:t>
            </a:r>
            <a:r>
              <a:rPr lang="it-IT" smtClean="0">
                <a:latin typeface="Arial" charset="0"/>
              </a:rPr>
              <a:t>si ricava da una misura di E°</a:t>
            </a:r>
            <a:endParaRPr lang="it-IT">
              <a:latin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3568" y="198143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err="1">
                <a:latin typeface="Symbol" pitchFamily="18" charset="2"/>
              </a:rPr>
              <a:t>D</a:t>
            </a:r>
            <a:r>
              <a:rPr lang="it-IT" baseline="-25000" err="1">
                <a:latin typeface="Arial" charset="0"/>
              </a:rPr>
              <a:t>r</a:t>
            </a:r>
            <a:r>
              <a:rPr lang="it-IT" err="1">
                <a:latin typeface="Arial" charset="0"/>
              </a:rPr>
              <a:t>S</a:t>
            </a:r>
            <a:r>
              <a:rPr lang="it-IT" smtClean="0">
                <a:latin typeface="Arial" charset="0"/>
              </a:rPr>
              <a:t>° </a:t>
            </a:r>
            <a:r>
              <a:rPr lang="it-IT">
                <a:latin typeface="Arial" charset="0"/>
              </a:rPr>
              <a:t>si ricava </a:t>
            </a:r>
            <a:r>
              <a:rPr lang="it-IT" smtClean="0">
                <a:latin typeface="Arial" charset="0"/>
              </a:rPr>
              <a:t>dalla variazione di E° con T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3568" y="306896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err="1">
                <a:latin typeface="Symbol" pitchFamily="18" charset="2"/>
              </a:rPr>
              <a:t>D</a:t>
            </a:r>
            <a:r>
              <a:rPr lang="it-IT" baseline="-25000" err="1">
                <a:latin typeface="Arial" charset="0"/>
              </a:rPr>
              <a:t>r</a:t>
            </a:r>
            <a:r>
              <a:rPr lang="it-IT" err="1">
                <a:latin typeface="Arial" charset="0"/>
              </a:rPr>
              <a:t>H</a:t>
            </a:r>
            <a:r>
              <a:rPr lang="it-IT" smtClean="0">
                <a:latin typeface="Arial" charset="0"/>
              </a:rPr>
              <a:t>° = </a:t>
            </a:r>
            <a:r>
              <a:rPr lang="it-IT" err="1" smtClean="0">
                <a:latin typeface="Symbol" pitchFamily="18" charset="2"/>
              </a:rPr>
              <a:t>D</a:t>
            </a:r>
            <a:r>
              <a:rPr lang="it-IT" baseline="-25000" err="1" smtClean="0">
                <a:latin typeface="Arial" charset="0"/>
              </a:rPr>
              <a:t>r</a:t>
            </a:r>
            <a:r>
              <a:rPr lang="it-IT" err="1" smtClean="0">
                <a:latin typeface="Arial" charset="0"/>
              </a:rPr>
              <a:t>G</a:t>
            </a:r>
            <a:r>
              <a:rPr lang="it-IT">
                <a:latin typeface="Arial" charset="0"/>
              </a:rPr>
              <a:t>° </a:t>
            </a:r>
            <a:r>
              <a:rPr lang="it-IT" smtClean="0">
                <a:latin typeface="Arial" charset="0"/>
              </a:rPr>
              <a:t>+ </a:t>
            </a:r>
            <a:r>
              <a:rPr lang="it-IT" err="1">
                <a:latin typeface="Arial" charset="0"/>
              </a:rPr>
              <a:t>T</a:t>
            </a:r>
            <a:r>
              <a:rPr lang="it-IT" err="1">
                <a:latin typeface="Symbol" pitchFamily="18" charset="2"/>
              </a:rPr>
              <a:t>D</a:t>
            </a:r>
            <a:r>
              <a:rPr lang="it-IT" baseline="-25000" err="1">
                <a:latin typeface="Arial" charset="0"/>
              </a:rPr>
              <a:t>r</a:t>
            </a:r>
            <a:r>
              <a:rPr lang="it-IT" err="1">
                <a:latin typeface="Arial" charset="0"/>
              </a:rPr>
              <a:t>S</a:t>
            </a:r>
            <a:r>
              <a:rPr lang="it-IT" smtClean="0">
                <a:latin typeface="Arial" charset="0"/>
              </a:rPr>
              <a:t>°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41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08818" y="333375"/>
            <a:ext cx="882015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 b="1">
                <a:solidFill>
                  <a:srgbClr val="FF0000"/>
                </a:solidFill>
                <a:latin typeface="Arial" charset="0"/>
              </a:rPr>
              <a:t>Esercizio </a:t>
            </a:r>
            <a:r>
              <a:rPr lang="it-IT" sz="1600" b="1" err="1">
                <a:solidFill>
                  <a:srgbClr val="FF0000"/>
                </a:solidFill>
                <a:latin typeface="Arial" charset="0"/>
              </a:rPr>
              <a:t>Atkins</a:t>
            </a:r>
            <a:r>
              <a:rPr lang="it-IT" sz="1600" b="1">
                <a:solidFill>
                  <a:srgbClr val="FF0000"/>
                </a:solidFill>
                <a:latin typeface="Arial" charset="0"/>
              </a:rPr>
              <a:t>, ed VII inglese, esempio 10.5, </a:t>
            </a:r>
            <a:r>
              <a:rPr lang="it-IT" sz="1600" b="1" err="1">
                <a:solidFill>
                  <a:srgbClr val="FF0000"/>
                </a:solidFill>
                <a:latin typeface="Arial" charset="0"/>
              </a:rPr>
              <a:t>pag</a:t>
            </a:r>
            <a:r>
              <a:rPr lang="it-IT" sz="1600" b="1">
                <a:solidFill>
                  <a:srgbClr val="FF0000"/>
                </a:solidFill>
                <a:latin typeface="Arial" charset="0"/>
              </a:rPr>
              <a:t> 281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Le misure di </a:t>
            </a:r>
            <a:r>
              <a:rPr lang="it-IT" err="1">
                <a:latin typeface="Arial" charset="0"/>
              </a:rPr>
              <a:t>fem</a:t>
            </a:r>
            <a:r>
              <a:rPr lang="it-IT">
                <a:latin typeface="Arial" charset="0"/>
              </a:rPr>
              <a:t> sulla cella </a:t>
            </a:r>
            <a:r>
              <a:rPr lang="it-IT" err="1">
                <a:solidFill>
                  <a:srgbClr val="0066FF"/>
                </a:solidFill>
                <a:latin typeface="Arial" charset="0"/>
              </a:rPr>
              <a:t>Pt</a:t>
            </a:r>
            <a:r>
              <a:rPr lang="it-IT">
                <a:solidFill>
                  <a:srgbClr val="0066FF"/>
                </a:solidFill>
                <a:latin typeface="Arial" charset="0"/>
              </a:rPr>
              <a:t>(s)|H</a:t>
            </a:r>
            <a:r>
              <a:rPr lang="it-IT" baseline="-25000">
                <a:solidFill>
                  <a:srgbClr val="0066FF"/>
                </a:solidFill>
                <a:latin typeface="Arial" charset="0"/>
              </a:rPr>
              <a:t>2</a:t>
            </a:r>
            <a:r>
              <a:rPr lang="it-IT">
                <a:solidFill>
                  <a:srgbClr val="0066FF"/>
                </a:solidFill>
                <a:latin typeface="Arial" charset="0"/>
              </a:rPr>
              <a:t>(g)|</a:t>
            </a:r>
            <a:r>
              <a:rPr lang="it-IT" err="1">
                <a:solidFill>
                  <a:srgbClr val="0066FF"/>
                </a:solidFill>
                <a:latin typeface="Arial" charset="0"/>
              </a:rPr>
              <a:t>HBr</a:t>
            </a:r>
            <a:r>
              <a:rPr lang="it-IT">
                <a:solidFill>
                  <a:srgbClr val="0066FF"/>
                </a:solidFill>
                <a:latin typeface="Arial" charset="0"/>
              </a:rPr>
              <a:t>(</a:t>
            </a:r>
            <a:r>
              <a:rPr lang="it-IT" err="1">
                <a:solidFill>
                  <a:srgbClr val="0066FF"/>
                </a:solidFill>
                <a:latin typeface="Arial" charset="0"/>
              </a:rPr>
              <a:t>aq</a:t>
            </a:r>
            <a:r>
              <a:rPr lang="it-IT">
                <a:solidFill>
                  <a:srgbClr val="0066FF"/>
                </a:solidFill>
                <a:latin typeface="Arial" charset="0"/>
              </a:rPr>
              <a:t>)|</a:t>
            </a:r>
            <a:r>
              <a:rPr lang="it-IT" err="1">
                <a:solidFill>
                  <a:srgbClr val="0066FF"/>
                </a:solidFill>
                <a:latin typeface="Arial" charset="0"/>
              </a:rPr>
              <a:t>AgBr</a:t>
            </a:r>
            <a:r>
              <a:rPr lang="it-IT">
                <a:solidFill>
                  <a:srgbClr val="0066FF"/>
                </a:solidFill>
                <a:latin typeface="Arial" charset="0"/>
              </a:rPr>
              <a:t>(s)|Ag(s)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effettuate al </a:t>
            </a:r>
            <a:r>
              <a:rPr lang="it-IT" u="sng">
                <a:latin typeface="Arial" charset="0"/>
              </a:rPr>
              <a:t>variare di T</a:t>
            </a:r>
            <a:r>
              <a:rPr lang="it-IT">
                <a:latin typeface="Arial" charset="0"/>
              </a:rPr>
              <a:t>, sono in accordo col seguente polinomio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E° = 0.07131 - 4.99x10</a:t>
            </a:r>
            <a:r>
              <a:rPr lang="it-IT" baseline="30000">
                <a:latin typeface="Arial" charset="0"/>
              </a:rPr>
              <a:t>-4</a:t>
            </a:r>
            <a:r>
              <a:rPr lang="it-IT">
                <a:latin typeface="Arial" charset="0"/>
              </a:rPr>
              <a:t>(T(K) - 298) - 3.45x10</a:t>
            </a:r>
            <a:r>
              <a:rPr lang="it-IT" baseline="30000">
                <a:latin typeface="Arial" charset="0"/>
              </a:rPr>
              <a:t>-6</a:t>
            </a:r>
            <a:r>
              <a:rPr lang="it-IT">
                <a:latin typeface="Arial" charset="0"/>
              </a:rPr>
              <a:t>(T(K) - 298)</a:t>
            </a:r>
            <a:r>
              <a:rPr lang="it-IT" baseline="30000">
                <a:latin typeface="Arial" charset="0"/>
              </a:rPr>
              <a:t>2</a:t>
            </a:r>
            <a:r>
              <a:rPr lang="it-IT">
                <a:latin typeface="Arial" charset="0"/>
              </a:rPr>
              <a:t> 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08818" y="2997200"/>
            <a:ext cx="755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Arial" charset="0"/>
              </a:rPr>
              <a:t>Determinare i valori di E°, </a:t>
            </a:r>
            <a:r>
              <a:rPr lang="it-IT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baseline="-25000">
                <a:solidFill>
                  <a:srgbClr val="FF0000"/>
                </a:solidFill>
                <a:latin typeface="Arial" charset="0"/>
              </a:rPr>
              <a:t>r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G°, </a:t>
            </a:r>
            <a:r>
              <a:rPr lang="it-IT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baseline="-25000">
                <a:solidFill>
                  <a:srgbClr val="FF0000"/>
                </a:solidFill>
                <a:latin typeface="Arial" charset="0"/>
              </a:rPr>
              <a:t>r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H° e </a:t>
            </a:r>
            <a:r>
              <a:rPr lang="it-IT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baseline="-25000">
                <a:solidFill>
                  <a:srgbClr val="FF0000"/>
                </a:solidFill>
                <a:latin typeface="Arial" charset="0"/>
              </a:rPr>
              <a:t>r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S° a 25 °C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308818" y="5229225"/>
            <a:ext cx="79216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Symbol" pitchFamily="18" charset="2"/>
              </a:rPr>
              <a:t>D</a:t>
            </a:r>
            <a:r>
              <a:rPr lang="it-IT" baseline="-25000">
                <a:latin typeface="Arial" charset="0"/>
              </a:rPr>
              <a:t>r</a:t>
            </a:r>
            <a:r>
              <a:rPr lang="it-IT">
                <a:latin typeface="Arial" charset="0"/>
              </a:rPr>
              <a:t>G° = -</a:t>
            </a:r>
            <a:r>
              <a:rPr lang="it-IT">
                <a:latin typeface="Symbol" pitchFamily="18" charset="2"/>
              </a:rPr>
              <a:t>n</a:t>
            </a:r>
            <a:r>
              <a:rPr lang="it-IT">
                <a:latin typeface="Arial" charset="0"/>
              </a:rPr>
              <a:t>FE°= -(1)x(96485 Couls/mol)x(+0.07131 V)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= -6880 V Couls mol</a:t>
            </a:r>
            <a:r>
              <a:rPr lang="it-IT" baseline="30000">
                <a:latin typeface="Arial" charset="0"/>
              </a:rPr>
              <a:t>-1</a:t>
            </a:r>
            <a:r>
              <a:rPr lang="it-IT">
                <a:latin typeface="Arial" charset="0"/>
              </a:rPr>
              <a:t> = -6.880 kJ mol</a:t>
            </a:r>
            <a:r>
              <a:rPr lang="it-IT" baseline="30000">
                <a:latin typeface="Arial" charset="0"/>
              </a:rPr>
              <a:t>-1</a:t>
            </a:r>
            <a:r>
              <a:rPr lang="it-IT">
                <a:latin typeface="Arial" charset="0"/>
              </a:rPr>
              <a:t> 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08818" y="4292600"/>
            <a:ext cx="4465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E° = +0.07131 V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  <p:bldP spid="655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539750" y="333375"/>
          <a:ext cx="64944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5" name="Equation" r:id="rId3" imgW="3644900" imgH="393700" progId="Equation.DSMT4">
                  <p:embed/>
                </p:oleObj>
              </mc:Choice>
              <mc:Fallback>
                <p:oleObj name="Equation" r:id="rId3" imgW="36449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33375"/>
                        <a:ext cx="64944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577850" y="2276475"/>
          <a:ext cx="26924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6" name="Equation" r:id="rId5" imgW="1511300" imgH="393700" progId="Equation.DSMT4">
                  <p:embed/>
                </p:oleObj>
              </mc:Choice>
              <mc:Fallback>
                <p:oleObj name="Equation" r:id="rId5" imgW="15113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2276475"/>
                        <a:ext cx="26924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95288" y="1412875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a 25 °C</a:t>
            </a:r>
          </a:p>
        </p:txBody>
      </p:sp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611188" y="3284538"/>
          <a:ext cx="13017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7" name="Equation" r:id="rId7" imgW="761669" imgH="393529" progId="Equation.DSMT4">
                  <p:embed/>
                </p:oleObj>
              </mc:Choice>
              <mc:Fallback>
                <p:oleObj name="Equation" r:id="rId7" imgW="761669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84538"/>
                        <a:ext cx="130175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8" name="AutoShape 8"/>
          <p:cNvSpPr>
            <a:spLocks/>
          </p:cNvSpPr>
          <p:nvPr/>
        </p:nvSpPr>
        <p:spPr bwMode="auto">
          <a:xfrm>
            <a:off x="539750" y="2276475"/>
            <a:ext cx="71438" cy="1800225"/>
          </a:xfrm>
          <a:prstGeom prst="leftBrace">
            <a:avLst>
              <a:gd name="adj1" fmla="val 209999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900113" y="4437063"/>
            <a:ext cx="590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>
              <a:latin typeface="Arial" charset="0"/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395288" y="5373688"/>
            <a:ext cx="73437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Symbol" pitchFamily="18" charset="2"/>
              </a:rPr>
              <a:t>D</a:t>
            </a:r>
            <a:r>
              <a:rPr lang="it-IT" baseline="-25000">
                <a:latin typeface="Arial" charset="0"/>
              </a:rPr>
              <a:t>r</a:t>
            </a:r>
            <a:r>
              <a:rPr lang="it-IT">
                <a:latin typeface="Arial" charset="0"/>
              </a:rPr>
              <a:t>S° = 1 x (96485 couls mol</a:t>
            </a:r>
            <a:r>
              <a:rPr lang="it-IT" baseline="30000">
                <a:latin typeface="Arial" charset="0"/>
              </a:rPr>
              <a:t>-1</a:t>
            </a:r>
            <a:r>
              <a:rPr lang="it-IT">
                <a:latin typeface="Arial" charset="0"/>
              </a:rPr>
              <a:t>) x (-4.99x10</a:t>
            </a:r>
            <a:r>
              <a:rPr lang="it-IT" baseline="30000">
                <a:latin typeface="Arial" charset="0"/>
              </a:rPr>
              <a:t>-4 </a:t>
            </a:r>
            <a:r>
              <a:rPr lang="it-IT">
                <a:latin typeface="Arial" charset="0"/>
              </a:rPr>
              <a:t>V K</a:t>
            </a:r>
            <a:r>
              <a:rPr lang="it-IT" baseline="30000">
                <a:latin typeface="Arial" charset="0"/>
              </a:rPr>
              <a:t>-1</a:t>
            </a:r>
            <a:r>
              <a:rPr lang="it-IT">
                <a:latin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= -48.2 J K</a:t>
            </a:r>
            <a:r>
              <a:rPr lang="it-IT" baseline="30000">
                <a:latin typeface="Arial" charset="0"/>
              </a:rPr>
              <a:t>-1</a:t>
            </a:r>
            <a:r>
              <a:rPr lang="it-IT">
                <a:latin typeface="Arial" charset="0"/>
              </a:rPr>
              <a:t> mol</a:t>
            </a:r>
            <a:r>
              <a:rPr lang="it-IT" baseline="30000">
                <a:latin typeface="Arial" charset="0"/>
              </a:rPr>
              <a:t>-1</a:t>
            </a:r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auto">
          <a:xfrm>
            <a:off x="1187450" y="4149725"/>
            <a:ext cx="144463" cy="719138"/>
          </a:xfrm>
          <a:prstGeom prst="downArrow">
            <a:avLst>
              <a:gd name="adj1" fmla="val 50000"/>
              <a:gd name="adj2" fmla="val 12445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animBg="1"/>
      <p:bldP spid="66570" grpId="0"/>
      <p:bldP spid="665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73453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Symbol" pitchFamily="18" charset="2"/>
              </a:rPr>
              <a:t>D</a:t>
            </a:r>
            <a:r>
              <a:rPr lang="it-IT" baseline="-25000">
                <a:latin typeface="Arial" charset="0"/>
              </a:rPr>
              <a:t>r</a:t>
            </a:r>
            <a:r>
              <a:rPr lang="it-IT">
                <a:latin typeface="Arial" charset="0"/>
              </a:rPr>
              <a:t>H° = </a:t>
            </a:r>
            <a:r>
              <a:rPr lang="it-IT">
                <a:latin typeface="Symbol" pitchFamily="18" charset="2"/>
              </a:rPr>
              <a:t>D</a:t>
            </a:r>
            <a:r>
              <a:rPr lang="it-IT" baseline="-25000">
                <a:latin typeface="Arial" charset="0"/>
              </a:rPr>
              <a:t>r</a:t>
            </a:r>
            <a:r>
              <a:rPr lang="it-IT">
                <a:latin typeface="Arial" charset="0"/>
              </a:rPr>
              <a:t>G° + T</a:t>
            </a:r>
            <a:r>
              <a:rPr lang="it-IT">
                <a:latin typeface="Symbol" pitchFamily="18" charset="2"/>
              </a:rPr>
              <a:t>D</a:t>
            </a:r>
            <a:r>
              <a:rPr lang="it-IT" baseline="-25000">
                <a:latin typeface="Arial" charset="0"/>
              </a:rPr>
              <a:t>r</a:t>
            </a:r>
            <a:r>
              <a:rPr lang="it-IT">
                <a:latin typeface="Arial" charset="0"/>
              </a:rPr>
              <a:t>S° =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-6880 kJ mol</a:t>
            </a:r>
            <a:r>
              <a:rPr lang="it-IT" baseline="30000">
                <a:latin typeface="Arial" charset="0"/>
              </a:rPr>
              <a:t>-1</a:t>
            </a:r>
            <a:r>
              <a:rPr lang="it-IT">
                <a:latin typeface="Arial" charset="0"/>
              </a:rPr>
              <a:t>+(298 K) x (-0.00482 kJ K</a:t>
            </a:r>
            <a:r>
              <a:rPr lang="it-IT" baseline="30000">
                <a:latin typeface="Arial" charset="0"/>
              </a:rPr>
              <a:t>-1</a:t>
            </a:r>
            <a:r>
              <a:rPr lang="it-IT">
                <a:latin typeface="Arial" charset="0"/>
              </a:rPr>
              <a:t> mol</a:t>
            </a:r>
            <a:r>
              <a:rPr lang="it-IT" baseline="30000">
                <a:latin typeface="Arial" charset="0"/>
              </a:rPr>
              <a:t>-1</a:t>
            </a:r>
            <a:r>
              <a:rPr lang="it-IT">
                <a:latin typeface="Arial" charset="0"/>
              </a:rPr>
              <a:t>) =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-21.2 kJ mol</a:t>
            </a:r>
            <a:r>
              <a:rPr lang="it-IT" baseline="30000">
                <a:latin typeface="Arial" charset="0"/>
              </a:rPr>
              <a:t>-1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84212" y="3500438"/>
            <a:ext cx="763220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latin typeface="Arial" charset="0"/>
              </a:rPr>
              <a:t>Difficoltà </a:t>
            </a:r>
            <a:r>
              <a:rPr lang="it-IT" b="1" smtClean="0">
                <a:latin typeface="Arial" charset="0"/>
              </a:rPr>
              <a:t>sperimentali in questo caso:</a:t>
            </a:r>
            <a:r>
              <a:rPr lang="it-IT" smtClean="0">
                <a:latin typeface="Arial" charset="0"/>
              </a:rPr>
              <a:t> </a:t>
            </a:r>
            <a:endParaRPr lang="it-IT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smtClean="0">
                <a:latin typeface="Arial" charset="0"/>
              </a:rPr>
              <a:t>il </a:t>
            </a:r>
            <a:r>
              <a:rPr lang="it-IT" err="1">
                <a:latin typeface="Arial" charset="0"/>
              </a:rPr>
              <a:t>coeff</a:t>
            </a:r>
            <a:r>
              <a:rPr lang="it-IT">
                <a:latin typeface="Arial" charset="0"/>
              </a:rPr>
              <a:t>. di temperatura </a:t>
            </a:r>
            <a:r>
              <a:rPr lang="it-IT" smtClean="0">
                <a:latin typeface="Arial" charset="0"/>
              </a:rPr>
              <a:t>è piuttosto piccolo e quindi sono </a:t>
            </a:r>
            <a:r>
              <a:rPr lang="it-IT">
                <a:latin typeface="Arial" charset="0"/>
              </a:rPr>
              <a:t>possibili </a:t>
            </a:r>
            <a:r>
              <a:rPr lang="it-IT" smtClean="0">
                <a:latin typeface="Arial" charset="0"/>
              </a:rPr>
              <a:t>grandi errori sperimentali che si ripercuotono sulla precisione e accuratezza della misura.</a:t>
            </a:r>
            <a:endParaRPr lang="it-IT"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411760" y="5229200"/>
            <a:ext cx="3168352" cy="1008112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2843212" y="2373630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err="1">
                <a:latin typeface="Symbol" pitchFamily="18" charset="2"/>
              </a:rPr>
              <a:t>D</a:t>
            </a:r>
            <a:r>
              <a:rPr lang="it-IT" baseline="-25000" err="1">
                <a:latin typeface="Arial" charset="0"/>
              </a:rPr>
              <a:t>r</a:t>
            </a:r>
            <a:r>
              <a:rPr lang="it-IT" err="1">
                <a:latin typeface="Arial" charset="0"/>
              </a:rPr>
              <a:t>G</a:t>
            </a:r>
            <a:r>
              <a:rPr lang="it-IT">
                <a:latin typeface="Arial" charset="0"/>
              </a:rPr>
              <a:t> = -</a:t>
            </a:r>
            <a:r>
              <a:rPr lang="it-IT" err="1">
                <a:latin typeface="Symbol" pitchFamily="18" charset="2"/>
              </a:rPr>
              <a:t>n</a:t>
            </a:r>
            <a:r>
              <a:rPr lang="it-IT" err="1">
                <a:latin typeface="Arial" charset="0"/>
              </a:rPr>
              <a:t>FE</a:t>
            </a:r>
            <a:endParaRPr lang="it-IT">
              <a:latin typeface="Arial" charset="0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2843212" y="3043238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err="1">
                <a:latin typeface="Symbol" pitchFamily="18" charset="2"/>
              </a:rPr>
              <a:t>D</a:t>
            </a:r>
            <a:r>
              <a:rPr lang="it-IT" baseline="-25000" err="1">
                <a:latin typeface="Arial" charset="0"/>
              </a:rPr>
              <a:t>r</a:t>
            </a:r>
            <a:r>
              <a:rPr lang="it-IT" err="1">
                <a:latin typeface="Arial" charset="0"/>
              </a:rPr>
              <a:t>G</a:t>
            </a:r>
            <a:r>
              <a:rPr lang="it-IT">
                <a:latin typeface="Arial" charset="0"/>
              </a:rPr>
              <a:t>° = -</a:t>
            </a:r>
            <a:r>
              <a:rPr lang="it-IT" err="1">
                <a:latin typeface="Symbol" pitchFamily="18" charset="2"/>
              </a:rPr>
              <a:t>n</a:t>
            </a:r>
            <a:r>
              <a:rPr lang="it-IT" err="1">
                <a:latin typeface="Arial" charset="0"/>
              </a:rPr>
              <a:t>FE</a:t>
            </a:r>
            <a:r>
              <a:rPr lang="it-IT">
                <a:latin typeface="Arial" charset="0"/>
              </a:rPr>
              <a:t>°</a:t>
            </a: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2843212" y="1704023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err="1">
                <a:latin typeface="Symbol" pitchFamily="18" charset="2"/>
              </a:rPr>
              <a:t>D</a:t>
            </a:r>
            <a:r>
              <a:rPr lang="it-IT" baseline="-25000" err="1">
                <a:latin typeface="Arial" charset="0"/>
              </a:rPr>
              <a:t>r</a:t>
            </a:r>
            <a:r>
              <a:rPr lang="it-IT" err="1">
                <a:latin typeface="Arial" charset="0"/>
              </a:rPr>
              <a:t>G</a:t>
            </a:r>
            <a:r>
              <a:rPr lang="it-IT">
                <a:latin typeface="Arial" charset="0"/>
              </a:rPr>
              <a:t> = </a:t>
            </a:r>
            <a:r>
              <a:rPr lang="it-IT" err="1">
                <a:latin typeface="Symbol" pitchFamily="18" charset="2"/>
              </a:rPr>
              <a:t>D</a:t>
            </a:r>
            <a:r>
              <a:rPr lang="it-IT" baseline="-25000" err="1">
                <a:latin typeface="Arial" charset="0"/>
              </a:rPr>
              <a:t>r</a:t>
            </a:r>
            <a:r>
              <a:rPr lang="it-IT" err="1">
                <a:latin typeface="Arial" charset="0"/>
              </a:rPr>
              <a:t>G</a:t>
            </a:r>
            <a:r>
              <a:rPr lang="it-IT">
                <a:latin typeface="Arial" charset="0"/>
              </a:rPr>
              <a:t>° + </a:t>
            </a:r>
            <a:r>
              <a:rPr lang="it-IT" err="1">
                <a:latin typeface="Arial" charset="0"/>
              </a:rPr>
              <a:t>RT</a:t>
            </a:r>
            <a:r>
              <a:rPr lang="it-IT">
                <a:latin typeface="Arial" charset="0"/>
              </a:rPr>
              <a:t> ln Q </a:t>
            </a:r>
          </a:p>
        </p:txBody>
      </p:sp>
      <p:sp>
        <p:nvSpPr>
          <p:cNvPr id="23557" name="AutoShape 9"/>
          <p:cNvSpPr>
            <a:spLocks/>
          </p:cNvSpPr>
          <p:nvPr/>
        </p:nvSpPr>
        <p:spPr bwMode="auto">
          <a:xfrm>
            <a:off x="2664619" y="1630680"/>
            <a:ext cx="71437" cy="1943100"/>
          </a:xfrm>
          <a:prstGeom prst="leftBrace">
            <a:avLst>
              <a:gd name="adj1" fmla="val 226668"/>
              <a:gd name="adj2" fmla="val 50000"/>
            </a:avLst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971550" y="47625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  <a:latin typeface="Arial" charset="0"/>
              </a:rPr>
              <a:t>EQUAZIONE DI NERNST</a:t>
            </a:r>
          </a:p>
        </p:txBody>
      </p:sp>
      <p:graphicFrame>
        <p:nvGraphicFramePr>
          <p:cNvPr id="2355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637778"/>
              </p:ext>
            </p:extLst>
          </p:nvPr>
        </p:nvGraphicFramePr>
        <p:xfrm>
          <a:off x="2705100" y="4275138"/>
          <a:ext cx="32194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68" name="Equation" r:id="rId3" imgW="1676160" imgH="177480" progId="Equation.DSMT4">
                  <p:embed/>
                </p:oleObj>
              </mc:Choice>
              <mc:Fallback>
                <p:oleObj name="Equation" r:id="rId3" imgW="167616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4275138"/>
                        <a:ext cx="321945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431809"/>
              </p:ext>
            </p:extLst>
          </p:nvPr>
        </p:nvGraphicFramePr>
        <p:xfrm>
          <a:off x="2860675" y="5373688"/>
          <a:ext cx="219551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69" name="Equation" r:id="rId5" imgW="1143000" imgH="393480" progId="Equation.DSMT4">
                  <p:embed/>
                </p:oleObj>
              </mc:Choice>
              <mc:Fallback>
                <p:oleObj name="Equation" r:id="rId5" imgW="114300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5373688"/>
                        <a:ext cx="219551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5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627808" y="1700808"/>
            <a:ext cx="597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R = 8.314 J/</a:t>
            </a:r>
            <a:r>
              <a:rPr lang="it-IT" err="1">
                <a:latin typeface="Arial" charset="0"/>
              </a:rPr>
              <a:t>mol</a:t>
            </a:r>
            <a:r>
              <a:rPr lang="it-IT">
                <a:latin typeface="Arial" charset="0"/>
              </a:rPr>
              <a:t> K, F = 96485 </a:t>
            </a:r>
            <a:r>
              <a:rPr lang="it-IT" err="1">
                <a:latin typeface="Arial" charset="0"/>
              </a:rPr>
              <a:t>coulombs</a:t>
            </a:r>
            <a:endParaRPr lang="it-IT">
              <a:latin typeface="Arial" charset="0"/>
            </a:endParaRPr>
          </a:p>
        </p:txBody>
      </p:sp>
      <p:graphicFrame>
        <p:nvGraphicFramePr>
          <p:cNvPr id="25758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344161"/>
              </p:ext>
            </p:extLst>
          </p:nvPr>
        </p:nvGraphicFramePr>
        <p:xfrm>
          <a:off x="2293268" y="3009900"/>
          <a:ext cx="3887787" cy="2366962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(°C)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RT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/F (V)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ln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RT/F (V)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</a:rPr>
                        <a:t>log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0.0235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0.054206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0.0253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0.058175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0.0257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0.059167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0.0321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0.07405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719710" y="883568"/>
            <a:ext cx="377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Valori che assume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flipH="1">
            <a:off x="2987824" y="2279302"/>
            <a:ext cx="240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log = 2.3023 ln 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63761"/>
              </p:ext>
            </p:extLst>
          </p:nvPr>
        </p:nvGraphicFramePr>
        <p:xfrm>
          <a:off x="5395331" y="699268"/>
          <a:ext cx="5619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18" name="Equation" r:id="rId3" imgW="266400" imgH="393480" progId="Equation.DSMT4">
                  <p:embed/>
                </p:oleObj>
              </mc:Choice>
              <mc:Fallback>
                <p:oleObj name="Equation" r:id="rId3" imgW="26640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331" y="699268"/>
                        <a:ext cx="56197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73534" y="1124595"/>
            <a:ext cx="79216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se. </a:t>
            </a:r>
            <a:r>
              <a:rPr lang="it-IT">
                <a:latin typeface="Symbol" pitchFamily="18" charset="2"/>
              </a:rPr>
              <a:t>n</a:t>
            </a:r>
            <a:r>
              <a:rPr lang="it-IT">
                <a:latin typeface="Arial" charset="0"/>
              </a:rPr>
              <a:t> = 1, a T = 25.0 °C, E diminuisce al crescere di Q di: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	0.0592 V se Q incrementa di </a:t>
            </a:r>
            <a:r>
              <a:rPr lang="it-IT" smtClean="0">
                <a:latin typeface="Arial" charset="0"/>
              </a:rPr>
              <a:t>10 x</a:t>
            </a:r>
            <a:endParaRPr lang="it-IT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	0.1184 V			  </a:t>
            </a:r>
            <a:r>
              <a:rPr lang="it-IT" smtClean="0">
                <a:latin typeface="Arial" charset="0"/>
              </a:rPr>
              <a:t>100 x</a:t>
            </a:r>
            <a:endParaRPr lang="it-IT">
              <a:latin typeface="Arial" charset="0"/>
            </a:endParaRPr>
          </a:p>
        </p:txBody>
      </p:sp>
      <p:graphicFrame>
        <p:nvGraphicFramePr>
          <p:cNvPr id="2560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88402"/>
              </p:ext>
            </p:extLst>
          </p:nvPr>
        </p:nvGraphicFramePr>
        <p:xfrm>
          <a:off x="6081713" y="2708275"/>
          <a:ext cx="24098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" name="Equation" r:id="rId3" imgW="1143000" imgH="393480" progId="Equation.DSMT4">
                  <p:embed/>
                </p:oleObj>
              </mc:Choice>
              <mc:Fallback>
                <p:oleObj name="Equation" r:id="rId3" imgW="114300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2708275"/>
                        <a:ext cx="240982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188" y="418416"/>
            <a:ext cx="540097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  <a:latin typeface="Arial" charset="0"/>
              </a:rPr>
              <a:t>Esempi di applicazioni della Nernst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55650" y="1412850"/>
            <a:ext cx="7293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charset="0"/>
              </a:rPr>
              <a:t>Zn(s) + Cu</a:t>
            </a:r>
            <a:r>
              <a:rPr lang="it-IT" baseline="30000">
                <a:latin typeface="Arial" charset="0"/>
              </a:rPr>
              <a:t>2+</a:t>
            </a:r>
            <a:r>
              <a:rPr lang="it-IT">
                <a:latin typeface="Arial" charset="0"/>
              </a:rPr>
              <a:t>(</a:t>
            </a:r>
            <a:r>
              <a:rPr lang="it-IT" err="1" smtClean="0">
                <a:latin typeface="Arial" charset="0"/>
              </a:rPr>
              <a:t>aq</a:t>
            </a:r>
            <a:r>
              <a:rPr lang="it-IT" smtClean="0">
                <a:latin typeface="Arial" charset="0"/>
              </a:rPr>
              <a:t>, a</a:t>
            </a:r>
            <a:r>
              <a:rPr lang="it-IT" baseline="-25000" smtClean="0">
                <a:latin typeface="Arial" charset="0"/>
              </a:rPr>
              <a:t>Cu2+</a:t>
            </a:r>
            <a:r>
              <a:rPr lang="it-IT" smtClean="0">
                <a:latin typeface="Arial" charset="0"/>
              </a:rPr>
              <a:t>)  </a:t>
            </a:r>
            <a:r>
              <a:rPr lang="it-IT" smtClean="0">
                <a:latin typeface="Arial" charset="0"/>
                <a:cs typeface="Arial" charset="0"/>
              </a:rPr>
              <a:t>→ </a:t>
            </a:r>
            <a:r>
              <a:rPr lang="it-IT" smtClean="0">
                <a:latin typeface="Arial" charset="0"/>
              </a:rPr>
              <a:t> </a:t>
            </a:r>
            <a:r>
              <a:rPr lang="it-IT">
                <a:latin typeface="Arial" charset="0"/>
              </a:rPr>
              <a:t>Zn</a:t>
            </a:r>
            <a:r>
              <a:rPr lang="it-IT" baseline="30000">
                <a:latin typeface="Arial" charset="0"/>
              </a:rPr>
              <a:t>2+</a:t>
            </a:r>
            <a:r>
              <a:rPr lang="it-IT">
                <a:latin typeface="Arial" charset="0"/>
              </a:rPr>
              <a:t>(</a:t>
            </a:r>
            <a:r>
              <a:rPr lang="it-IT" err="1" smtClean="0">
                <a:latin typeface="Arial" charset="0"/>
              </a:rPr>
              <a:t>aq</a:t>
            </a:r>
            <a:r>
              <a:rPr lang="it-IT" smtClean="0">
                <a:latin typeface="Arial" charset="0"/>
              </a:rPr>
              <a:t>, a </a:t>
            </a:r>
            <a:r>
              <a:rPr lang="it-IT" baseline="-25000" smtClean="0">
                <a:latin typeface="Arial" charset="0"/>
              </a:rPr>
              <a:t>Zn2+</a:t>
            </a:r>
            <a:r>
              <a:rPr lang="it-IT" smtClean="0">
                <a:latin typeface="Arial" charset="0"/>
              </a:rPr>
              <a:t>) </a:t>
            </a:r>
            <a:r>
              <a:rPr lang="it-IT">
                <a:latin typeface="Arial" charset="0"/>
              </a:rPr>
              <a:t>+ Cu(s)</a:t>
            </a: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624104"/>
              </p:ext>
            </p:extLst>
          </p:nvPr>
        </p:nvGraphicFramePr>
        <p:xfrm>
          <a:off x="1419225" y="2276475"/>
          <a:ext cx="42195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78" name="Equation" r:id="rId3" imgW="2273040" imgH="482400" progId="Equation.DSMT4">
                  <p:embed/>
                </p:oleObj>
              </mc:Choice>
              <mc:Fallback>
                <p:oleObj name="Equation" r:id="rId3" imgW="22730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2276475"/>
                        <a:ext cx="421957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39552" y="4316421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charset="0"/>
              </a:rPr>
              <a:t>½ </a:t>
            </a:r>
            <a:r>
              <a:rPr lang="it-IT" smtClean="0">
                <a:latin typeface="Arial" charset="0"/>
              </a:rPr>
              <a:t>H</a:t>
            </a:r>
            <a:r>
              <a:rPr lang="it-IT" baseline="-25000" smtClean="0">
                <a:latin typeface="Arial" charset="0"/>
              </a:rPr>
              <a:t>2</a:t>
            </a:r>
            <a:r>
              <a:rPr lang="it-IT" smtClean="0">
                <a:latin typeface="Arial" charset="0"/>
              </a:rPr>
              <a:t>(g, f</a:t>
            </a:r>
            <a:r>
              <a:rPr lang="it-IT" baseline="-25000" smtClean="0">
                <a:latin typeface="Arial" charset="0"/>
              </a:rPr>
              <a:t>H2</a:t>
            </a:r>
            <a:r>
              <a:rPr lang="it-IT" smtClean="0">
                <a:latin typeface="Arial" charset="0"/>
              </a:rPr>
              <a:t>) </a:t>
            </a:r>
            <a:r>
              <a:rPr lang="it-IT">
                <a:latin typeface="Arial" charset="0"/>
              </a:rPr>
              <a:t>+ </a:t>
            </a:r>
            <a:r>
              <a:rPr lang="it-IT" err="1">
                <a:latin typeface="Arial" charset="0"/>
              </a:rPr>
              <a:t>AgCl</a:t>
            </a:r>
            <a:r>
              <a:rPr lang="it-IT">
                <a:latin typeface="Arial" charset="0"/>
              </a:rPr>
              <a:t>(s) </a:t>
            </a:r>
            <a:r>
              <a:rPr lang="it-IT">
                <a:latin typeface="Arial" charset="0"/>
                <a:cs typeface="Arial" charset="0"/>
              </a:rPr>
              <a:t>→</a:t>
            </a:r>
            <a:r>
              <a:rPr lang="it-IT">
                <a:latin typeface="Arial" charset="0"/>
              </a:rPr>
              <a:t> H</a:t>
            </a:r>
            <a:r>
              <a:rPr lang="it-IT" baseline="30000">
                <a:latin typeface="Arial" charset="0"/>
              </a:rPr>
              <a:t>+</a:t>
            </a:r>
            <a:r>
              <a:rPr lang="it-IT">
                <a:latin typeface="Arial" charset="0"/>
              </a:rPr>
              <a:t>(</a:t>
            </a:r>
            <a:r>
              <a:rPr lang="it-IT" err="1" smtClean="0">
                <a:latin typeface="Arial" charset="0"/>
              </a:rPr>
              <a:t>aq</a:t>
            </a:r>
            <a:r>
              <a:rPr lang="it-IT" smtClean="0">
                <a:latin typeface="Arial" charset="0"/>
              </a:rPr>
              <a:t>, </a:t>
            </a:r>
            <a:r>
              <a:rPr lang="it-IT" err="1" smtClean="0">
                <a:latin typeface="Arial" charset="0"/>
              </a:rPr>
              <a:t>a</a:t>
            </a:r>
            <a:r>
              <a:rPr lang="it-IT" baseline="-25000" err="1" smtClean="0">
                <a:latin typeface="Arial" charset="0"/>
              </a:rPr>
              <a:t>H</a:t>
            </a:r>
            <a:r>
              <a:rPr lang="it-IT" baseline="-25000" smtClean="0">
                <a:latin typeface="Arial" charset="0"/>
              </a:rPr>
              <a:t>+</a:t>
            </a:r>
            <a:r>
              <a:rPr lang="it-IT" smtClean="0">
                <a:latin typeface="Arial" charset="0"/>
              </a:rPr>
              <a:t>) </a:t>
            </a:r>
            <a:r>
              <a:rPr lang="it-IT">
                <a:latin typeface="Arial" charset="0"/>
              </a:rPr>
              <a:t>+ Ag(s) + Cl</a:t>
            </a:r>
            <a:r>
              <a:rPr lang="it-IT" baseline="30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(</a:t>
            </a:r>
            <a:r>
              <a:rPr lang="it-IT" err="1" smtClean="0">
                <a:latin typeface="Arial" charset="0"/>
              </a:rPr>
              <a:t>aq</a:t>
            </a:r>
            <a:r>
              <a:rPr lang="it-IT" smtClean="0">
                <a:latin typeface="Arial" charset="0"/>
              </a:rPr>
              <a:t>, </a:t>
            </a:r>
            <a:r>
              <a:rPr lang="it-IT" err="1" smtClean="0">
                <a:latin typeface="Arial" charset="0"/>
              </a:rPr>
              <a:t>a</a:t>
            </a:r>
            <a:r>
              <a:rPr lang="it-IT" baseline="-25000" err="1" smtClean="0">
                <a:latin typeface="Arial" charset="0"/>
              </a:rPr>
              <a:t>Cl</a:t>
            </a:r>
            <a:r>
              <a:rPr lang="it-IT" baseline="-25000" smtClean="0">
                <a:latin typeface="Arial" charset="0"/>
              </a:rPr>
              <a:t>-</a:t>
            </a:r>
            <a:r>
              <a:rPr lang="it-IT" smtClean="0">
                <a:latin typeface="Arial" charset="0"/>
              </a:rPr>
              <a:t>) </a:t>
            </a:r>
            <a:endParaRPr lang="it-IT">
              <a:latin typeface="Arial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593010"/>
              </p:ext>
            </p:extLst>
          </p:nvPr>
        </p:nvGraphicFramePr>
        <p:xfrm>
          <a:off x="1019175" y="5035550"/>
          <a:ext cx="40036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79" name="Equation" r:id="rId5" imgW="2260600" imgH="596900" progId="Equation.DSMT4">
                  <p:embed/>
                </p:oleObj>
              </mc:Choice>
              <mc:Fallback>
                <p:oleObj name="Equation" r:id="rId5" imgW="22606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5035550"/>
                        <a:ext cx="400367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395536" y="3861048"/>
            <a:ext cx="79928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FG21_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773238"/>
            <a:ext cx="2354262" cy="2955925"/>
          </a:xfrm>
          <a:noFill/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219700" y="2276475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Anode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219700" y="4005263"/>
            <a:ext cx="106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Catodo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D6069-D54F-427E-B901-9750F8B7889E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588963" y="1231900"/>
            <a:ext cx="244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endParaRPr lang="it-IT">
              <a:latin typeface="Times New Roman" pitchFamily="18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133600" y="514350"/>
            <a:ext cx="374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r>
              <a:rPr lang="it-IT" b="1">
                <a:latin typeface="Times New Roman" pitchFamily="18" charset="0"/>
              </a:rPr>
              <a:t>Celle senza giunto liquido</a:t>
            </a:r>
          </a:p>
          <a:p>
            <a:r>
              <a:rPr lang="it-IT" sz="1600">
                <a:solidFill>
                  <a:srgbClr val="FF0000"/>
                </a:solidFill>
                <a:latin typeface="Times New Roman" pitchFamily="18" charset="0"/>
              </a:rPr>
              <a:t>entrambi gli elettrodi nello stesso elettrolita</a:t>
            </a:r>
          </a:p>
        </p:txBody>
      </p:sp>
      <p:graphicFrame>
        <p:nvGraphicFramePr>
          <p:cNvPr id="27652" name="Object 5"/>
          <p:cNvGraphicFramePr>
            <a:graphicFrameLocks noChangeAspect="1"/>
          </p:cNvGraphicFramePr>
          <p:nvPr/>
        </p:nvGraphicFramePr>
        <p:xfrm>
          <a:off x="1547813" y="1916113"/>
          <a:ext cx="4549775" cy="33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89" name="Diapositiva" r:id="rId3" imgW="4549874" imgH="3394541" progId="PowerPoint.Slide.8">
                  <p:embed/>
                </p:oleObj>
              </mc:Choice>
              <mc:Fallback>
                <p:oleObj name="Diapositiva" r:id="rId3" imgW="4549874" imgH="3394541" progId="PowerPoint.Slid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916113"/>
                        <a:ext cx="4549775" cy="339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6"/>
          <p:cNvGraphicFramePr>
            <a:graphicFrameLocks noChangeAspect="1"/>
          </p:cNvGraphicFramePr>
          <p:nvPr/>
        </p:nvGraphicFramePr>
        <p:xfrm>
          <a:off x="2124075" y="5300663"/>
          <a:ext cx="367188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90" name="Equation" r:id="rId5" imgW="2209800" imgH="304800" progId="Equation.DSMT4">
                  <p:embed/>
                </p:oleObj>
              </mc:Choice>
              <mc:Fallback>
                <p:oleObj name="Equation" r:id="rId5" imgW="2209800" imgH="304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300663"/>
                        <a:ext cx="3671888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2"/>
          <p:cNvSpPr txBox="1">
            <a:spLocks noChangeArrowheads="1"/>
          </p:cNvSpPr>
          <p:nvPr/>
        </p:nvSpPr>
        <p:spPr bwMode="auto">
          <a:xfrm>
            <a:off x="4859338" y="3860800"/>
            <a:ext cx="2225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r>
              <a:rPr lang="it-IT" smtClean="0">
                <a:latin typeface="Times New Roman" pitchFamily="18" charset="0"/>
              </a:rPr>
              <a:t>es. Cella </a:t>
            </a:r>
            <a:r>
              <a:rPr lang="it-IT" err="1">
                <a:latin typeface="Times New Roman" pitchFamily="18" charset="0"/>
              </a:rPr>
              <a:t>Harned</a:t>
            </a:r>
            <a:endParaRPr lang="it-IT">
              <a:latin typeface="Times New Roman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3132138" y="2565400"/>
          <a:ext cx="50212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7" name="Equation" r:id="rId3" imgW="2641600" imgH="254000" progId="Equation.DSMT4">
                  <p:embed/>
                </p:oleObj>
              </mc:Choice>
              <mc:Fallback>
                <p:oleObj name="Equation" r:id="rId3" imgW="26416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565400"/>
                        <a:ext cx="502126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3132138" y="5516563"/>
          <a:ext cx="48958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8" name="Equation" r:id="rId5" imgW="2667000" imgH="254000" progId="Equation.DSMT4">
                  <p:embed/>
                </p:oleObj>
              </mc:Choice>
              <mc:Fallback>
                <p:oleObj name="Equation" r:id="rId5" imgW="26670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516563"/>
                        <a:ext cx="48958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2627313" y="1628775"/>
            <a:ext cx="6408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33CC33"/>
                </a:solidFill>
                <a:latin typeface="Arial" charset="0"/>
              </a:rPr>
              <a:t>senza ponte salino  </a:t>
            </a:r>
            <a:r>
              <a:rPr lang="it-IT">
                <a:solidFill>
                  <a:srgbClr val="33CC33"/>
                </a:solidFill>
                <a:latin typeface="Arial" charset="0"/>
                <a:sym typeface="Symbol" pitchFamily="18" charset="2"/>
              </a:rPr>
              <a:t></a:t>
            </a:r>
            <a:r>
              <a:rPr lang="it-IT">
                <a:solidFill>
                  <a:srgbClr val="33CC33"/>
                </a:solidFill>
                <a:latin typeface="Arial" charset="0"/>
              </a:rPr>
              <a:t> senza minimizzazione di Ej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627313" y="4508500"/>
            <a:ext cx="5762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0099"/>
                </a:solidFill>
                <a:latin typeface="Arial" charset="0"/>
              </a:rPr>
              <a:t>con ponte salino </a:t>
            </a:r>
            <a:r>
              <a:rPr lang="it-IT">
                <a:solidFill>
                  <a:srgbClr val="000099"/>
                </a:solidFill>
                <a:latin typeface="Arial" charset="0"/>
                <a:sym typeface="Symbol" pitchFamily="18" charset="2"/>
              </a:rPr>
              <a:t></a:t>
            </a:r>
            <a:r>
              <a:rPr lang="it-IT">
                <a:solidFill>
                  <a:srgbClr val="000099"/>
                </a:solidFill>
                <a:latin typeface="Arial" charset="0"/>
              </a:rPr>
              <a:t> con minimizzazione di Ej</a:t>
            </a:r>
          </a:p>
        </p:txBody>
      </p:sp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2227262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19939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 descr="http://www.geocities.com/bioelectrochemistry/daniell_faraday2.JPG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4605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906588" y="188913"/>
            <a:ext cx="36306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Celle con giunto liquido</a:t>
            </a:r>
          </a:p>
          <a:p>
            <a:pPr algn="ctr" eaLnBrk="0" hangingPunct="0">
              <a:defRPr/>
            </a:pPr>
            <a:endParaRPr lang="it-IT">
              <a:latin typeface="Arial" charset="0"/>
            </a:endParaRPr>
          </a:p>
          <a:p>
            <a:pPr algn="ctr" eaLnBrk="0" hangingPunct="0">
              <a:defRPr/>
            </a:pPr>
            <a:r>
              <a:rPr lang="it-IT" sz="2000">
                <a:latin typeface="Arial" charset="0"/>
              </a:rPr>
              <a:t>esempio: pile Daniell</a:t>
            </a:r>
          </a:p>
        </p:txBody>
      </p:sp>
      <p:sp>
        <p:nvSpPr>
          <p:cNvPr id="28682" name="Text Box 13"/>
          <p:cNvSpPr txBox="1">
            <a:spLocks noChangeArrowheads="1"/>
          </p:cNvSpPr>
          <p:nvPr/>
        </p:nvSpPr>
        <p:spPr bwMode="auto">
          <a:xfrm>
            <a:off x="6300788" y="620713"/>
            <a:ext cx="1009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400">
                <a:latin typeface="Arial" charset="0"/>
              </a:rPr>
              <a:t>Daniell e Faraday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47813" y="404813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Potenziali standard E°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424863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Per convenzione è stato scelto 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come riferimento</a:t>
            </a:r>
            <a:r>
              <a:rPr lang="it-IT">
                <a:latin typeface="Arial" charset="0"/>
              </a:rPr>
              <a:t> l’elettrodo ad H standard (SHE),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Pt(s)|H</a:t>
            </a:r>
            <a:r>
              <a:rPr lang="it-IT" baseline="-25000">
                <a:latin typeface="Arial" charset="0"/>
              </a:rPr>
              <a:t>2</a:t>
            </a:r>
            <a:r>
              <a:rPr lang="it-IT">
                <a:latin typeface="Arial" charset="0"/>
              </a:rPr>
              <a:t>(g, f = 1)|H</a:t>
            </a:r>
            <a:r>
              <a:rPr lang="it-IT" baseline="30000">
                <a:latin typeface="Arial" charset="0"/>
              </a:rPr>
              <a:t>+</a:t>
            </a:r>
            <a:r>
              <a:rPr lang="it-IT">
                <a:latin typeface="Arial" charset="0"/>
              </a:rPr>
              <a:t>(aq, a = 1)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619250" y="3068638"/>
          <a:ext cx="4549775" cy="33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1" name="Diapositiva" r:id="rId3" imgW="4549874" imgH="3394541" progId="PowerPoint.Slide.8">
                  <p:embed/>
                </p:oleObj>
              </mc:Choice>
              <mc:Fallback>
                <p:oleObj name="Diapositiva" r:id="rId3" imgW="4549874" imgH="3394541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068638"/>
                        <a:ext cx="4549775" cy="339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547813" y="3068960"/>
            <a:ext cx="12239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364163" y="2708275"/>
            <a:ext cx="22320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E° = 0.000 V</a:t>
            </a:r>
          </a:p>
          <a:p>
            <a:pPr>
              <a:spcBef>
                <a:spcPct val="50000"/>
              </a:spcBef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ad ogni T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292725" y="4005263"/>
            <a:ext cx="3311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è poco polarizzabile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Arial" charset="0"/>
              </a:rPr>
              <a:t>è molto riproducibile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00FF"/>
                </a:solidFill>
                <a:latin typeface="Arial" charset="0"/>
              </a:rPr>
              <a:t>E° intermedio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453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Affermare che per la cella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68313" y="1052513"/>
            <a:ext cx="6408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Arial" charset="0"/>
              </a:rPr>
              <a:t>Pt(s)|H</a:t>
            </a:r>
            <a:r>
              <a:rPr lang="it-IT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(g,f=1)|H</a:t>
            </a:r>
            <a:r>
              <a:rPr lang="it-IT" baseline="30000">
                <a:solidFill>
                  <a:srgbClr val="FF0000"/>
                </a:solidFill>
                <a:latin typeface="Arial" charset="0"/>
              </a:rPr>
              <a:t>+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(aq,a=1)||Ag</a:t>
            </a:r>
            <a:r>
              <a:rPr lang="it-IT" baseline="30000">
                <a:solidFill>
                  <a:srgbClr val="FF0000"/>
                </a:solidFill>
                <a:latin typeface="Arial" charset="0"/>
              </a:rPr>
              <a:t>+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(aq,a=1)|Ag(s)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68313" y="1773238"/>
            <a:ext cx="583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permette di attribuire +0.80 V alla semireazione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68313" y="2349500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Ag</a:t>
            </a:r>
            <a:r>
              <a:rPr lang="it-IT" sz="2000" baseline="30000">
                <a:latin typeface="Arial" charset="0"/>
              </a:rPr>
              <a:t>+</a:t>
            </a:r>
            <a:r>
              <a:rPr lang="it-IT" sz="2000">
                <a:latin typeface="Arial" charset="0"/>
              </a:rPr>
              <a:t> + e </a:t>
            </a:r>
            <a:r>
              <a:rPr lang="it-IT" sz="2000">
                <a:latin typeface="Arial" charset="0"/>
                <a:cs typeface="Arial" charset="0"/>
              </a:rPr>
              <a:t>→</a:t>
            </a:r>
            <a:r>
              <a:rPr lang="it-IT" sz="2000">
                <a:latin typeface="Arial" charset="0"/>
              </a:rPr>
              <a:t> Ag</a:t>
            </a:r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550863" y="4149725"/>
          <a:ext cx="3071812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6" name="Equation" r:id="rId3" imgW="1612900" imgH="762000" progId="Equation.DSMT4">
                  <p:embed/>
                </p:oleObj>
              </mc:Choice>
              <mc:Fallback>
                <p:oleObj name="Equation" r:id="rId3" imgW="1612900" imgH="762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4149725"/>
                        <a:ext cx="3071812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68313" y="3141663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E°</a:t>
            </a:r>
            <a:r>
              <a:rPr lang="it-IT" baseline="-2500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cella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</a:t>
            </a:r>
            <a:r>
              <a:rPr lang="it-IT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E°</a:t>
            </a:r>
            <a:r>
              <a:rPr lang="it-IT" baseline="-2500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rid</a:t>
            </a: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it-IT" baseline="-2500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cat</a:t>
            </a: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it-IT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E°</a:t>
            </a:r>
            <a:r>
              <a:rPr lang="it-IT" baseline="-2500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rid</a:t>
            </a: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it-IT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anodo</a:t>
            </a:r>
            <a:r>
              <a:rPr lang="it-IT" baseline="-25000" smtClean="0">
                <a:latin typeface="Arial" charset="0"/>
              </a:rPr>
              <a:t>     </a:t>
            </a:r>
            <a:r>
              <a:rPr lang="it-IT">
                <a:solidFill>
                  <a:srgbClr val="000099"/>
                </a:solidFill>
                <a:latin typeface="Arial" charset="0"/>
              </a:rPr>
              <a:t>=</a:t>
            </a:r>
            <a:r>
              <a:rPr lang="it-IT" baseline="-25000">
                <a:solidFill>
                  <a:srgbClr val="000099"/>
                </a:solidFill>
                <a:latin typeface="Arial" charset="0"/>
              </a:rPr>
              <a:t>   </a:t>
            </a:r>
            <a:r>
              <a:rPr lang="it-IT" err="1">
                <a:solidFill>
                  <a:srgbClr val="000099"/>
                </a:solidFill>
                <a:latin typeface="Arial" charset="0"/>
              </a:rPr>
              <a:t>E°</a:t>
            </a:r>
            <a:r>
              <a:rPr lang="it-IT" baseline="-25000" err="1">
                <a:solidFill>
                  <a:srgbClr val="000099"/>
                </a:solidFill>
                <a:latin typeface="Arial" charset="0"/>
              </a:rPr>
              <a:t>dx</a:t>
            </a:r>
            <a:r>
              <a:rPr lang="it-IT">
                <a:solidFill>
                  <a:srgbClr val="000099"/>
                </a:solidFill>
                <a:latin typeface="Arial" charset="0"/>
              </a:rPr>
              <a:t> - </a:t>
            </a:r>
            <a:r>
              <a:rPr lang="it-IT" err="1">
                <a:solidFill>
                  <a:srgbClr val="000099"/>
                </a:solidFill>
                <a:latin typeface="Arial" charset="0"/>
              </a:rPr>
              <a:t>E°</a:t>
            </a:r>
            <a:r>
              <a:rPr lang="it-IT" baseline="-25000" err="1">
                <a:solidFill>
                  <a:srgbClr val="000099"/>
                </a:solidFill>
                <a:latin typeface="Arial" charset="0"/>
              </a:rPr>
              <a:t>sin</a:t>
            </a:r>
            <a:endParaRPr lang="it-IT" baseline="-25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28" name="Rectangle 13"/>
          <p:cNvSpPr>
            <a:spLocks noChangeArrowheads="1"/>
          </p:cNvSpPr>
          <p:nvPr/>
        </p:nvSpPr>
        <p:spPr bwMode="auto">
          <a:xfrm>
            <a:off x="6877050" y="1052513"/>
            <a:ext cx="199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charset="0"/>
              </a:rPr>
              <a:t>E° = +0.80 V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9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55650" y="860425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charset="0"/>
              </a:rPr>
              <a:t>Pt(s)|H</a:t>
            </a:r>
            <a:r>
              <a:rPr lang="it-IT" baseline="-25000">
                <a:latin typeface="Arial" charset="0"/>
              </a:rPr>
              <a:t>2</a:t>
            </a:r>
            <a:r>
              <a:rPr lang="it-IT">
                <a:latin typeface="Arial" charset="0"/>
              </a:rPr>
              <a:t>(g,1bar)|H</a:t>
            </a:r>
            <a:r>
              <a:rPr lang="it-IT" baseline="30000">
                <a:latin typeface="Arial" charset="0"/>
              </a:rPr>
              <a:t>+</a:t>
            </a:r>
            <a:r>
              <a:rPr lang="it-IT">
                <a:latin typeface="Arial" charset="0"/>
              </a:rPr>
              <a:t>(aq,a=1)||Zn</a:t>
            </a:r>
            <a:r>
              <a:rPr lang="it-IT" baseline="30000">
                <a:latin typeface="Arial" charset="0"/>
              </a:rPr>
              <a:t>2+</a:t>
            </a:r>
            <a:r>
              <a:rPr lang="it-IT">
                <a:latin typeface="Arial" charset="0"/>
              </a:rPr>
              <a:t>(aq,a=1)|Zn(s)</a:t>
            </a:r>
          </a:p>
        </p:txBody>
      </p:sp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900113" y="1700213"/>
          <a:ext cx="208756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5" name="Equation" r:id="rId3" imgW="1066800" imgH="482600" progId="Equation.DSMT4">
                  <p:embed/>
                </p:oleObj>
              </mc:Choice>
              <mc:Fallback>
                <p:oleObj name="Equation" r:id="rId3" imgW="10668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00213"/>
                        <a:ext cx="2087562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755650" y="2205038"/>
            <a:ext cx="547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E°</a:t>
            </a:r>
            <a:r>
              <a:rPr lang="it-IT" sz="2000" baseline="-25000">
                <a:latin typeface="Arial" charset="0"/>
              </a:rPr>
              <a:t>cella  </a:t>
            </a:r>
            <a:r>
              <a:rPr lang="it-IT" sz="2000">
                <a:latin typeface="Arial" charset="0"/>
              </a:rPr>
              <a:t>= E°</a:t>
            </a:r>
            <a:r>
              <a:rPr lang="it-IT" sz="2000" baseline="-25000">
                <a:latin typeface="Arial" charset="0"/>
              </a:rPr>
              <a:t>catodo</a:t>
            </a:r>
            <a:r>
              <a:rPr lang="it-IT" sz="2000">
                <a:latin typeface="Arial" charset="0"/>
              </a:rPr>
              <a:t> - E°</a:t>
            </a:r>
            <a:r>
              <a:rPr lang="it-IT" sz="2000" baseline="-25000">
                <a:latin typeface="Arial" charset="0"/>
              </a:rPr>
              <a:t>anodo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755650" y="1484313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latin typeface="Arial" charset="0"/>
              </a:rPr>
              <a:t>Pt(s)|H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(g,f=1)|H</a:t>
            </a:r>
            <a:r>
              <a:rPr lang="it-IT" sz="2000" baseline="30000">
                <a:latin typeface="Arial" charset="0"/>
              </a:rPr>
              <a:t>+</a:t>
            </a:r>
            <a:r>
              <a:rPr lang="it-IT" sz="2000">
                <a:latin typeface="Arial" charset="0"/>
              </a:rPr>
              <a:t>(aq,a=1)||M</a:t>
            </a:r>
            <a:r>
              <a:rPr lang="it-IT" sz="2000" baseline="30000">
                <a:latin typeface="Arial" charset="0"/>
              </a:rPr>
              <a:t>+n</a:t>
            </a:r>
            <a:r>
              <a:rPr lang="it-IT" sz="2000">
                <a:latin typeface="Arial" charset="0"/>
              </a:rPr>
              <a:t>(aq,a=1)|M(s)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827088" y="476250"/>
            <a:ext cx="6192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b="1">
                <a:latin typeface="Arial" charset="0"/>
              </a:rPr>
              <a:t>in generale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755650" y="4221163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FF0000"/>
                </a:solidFill>
                <a:latin typeface="Arial" charset="0"/>
              </a:rPr>
              <a:t>se E</a:t>
            </a:r>
            <a:r>
              <a:rPr lang="it-IT" sz="2000" baseline="-25000">
                <a:solidFill>
                  <a:srgbClr val="FF0000"/>
                </a:solidFill>
                <a:latin typeface="Arial" charset="0"/>
              </a:rPr>
              <a:t>cella</a:t>
            </a:r>
            <a:r>
              <a:rPr lang="it-IT" sz="2000">
                <a:solidFill>
                  <a:srgbClr val="FF0000"/>
                </a:solidFill>
                <a:latin typeface="Arial" charset="0"/>
              </a:rPr>
              <a:t> &gt; 0 </a:t>
            </a:r>
            <a:r>
              <a:rPr lang="it-IT" sz="2000">
                <a:solidFill>
                  <a:srgbClr val="FF0000"/>
                </a:solidFill>
                <a:latin typeface="Arial" charset="0"/>
                <a:cs typeface="Arial" charset="0"/>
              </a:rPr>
              <a:t>→</a:t>
            </a:r>
            <a:r>
              <a:rPr lang="it-IT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00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sz="2000">
                <a:solidFill>
                  <a:srgbClr val="FF0000"/>
                </a:solidFill>
                <a:latin typeface="Arial" charset="0"/>
              </a:rPr>
              <a:t>G &lt; 0 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→</a:t>
            </a:r>
            <a:r>
              <a:rPr lang="it-IT" sz="2000">
                <a:solidFill>
                  <a:srgbClr val="FF0000"/>
                </a:solidFill>
                <a:latin typeface="Arial" charset="0"/>
              </a:rPr>
              <a:t> reazione spontanea 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755650" y="2997200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Symbol" pitchFamily="18" charset="2"/>
              </a:rPr>
              <a:t>D</a:t>
            </a:r>
            <a:r>
              <a:rPr lang="it-IT" sz="2000">
                <a:latin typeface="Arial" charset="0"/>
              </a:rPr>
              <a:t>G° = -</a:t>
            </a:r>
            <a:r>
              <a:rPr lang="it-IT" sz="2000">
                <a:latin typeface="Symbol" pitchFamily="18" charset="2"/>
              </a:rPr>
              <a:t>n</a:t>
            </a:r>
            <a:r>
              <a:rPr lang="it-IT" sz="2000">
                <a:latin typeface="Arial" charset="0"/>
              </a:rPr>
              <a:t>FE°</a:t>
            </a:r>
          </a:p>
        </p:txBody>
      </p:sp>
      <p:sp>
        <p:nvSpPr>
          <p:cNvPr id="32775" name="AutoShape 8"/>
          <p:cNvSpPr>
            <a:spLocks/>
          </p:cNvSpPr>
          <p:nvPr/>
        </p:nvSpPr>
        <p:spPr bwMode="auto">
          <a:xfrm>
            <a:off x="611188" y="1341438"/>
            <a:ext cx="215900" cy="2232025"/>
          </a:xfrm>
          <a:prstGeom prst="leftBrace">
            <a:avLst>
              <a:gd name="adj1" fmla="val 861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755650" y="4941888"/>
            <a:ext cx="6264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H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 si ossida all’anodo (-)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M</a:t>
            </a:r>
            <a:r>
              <a:rPr lang="it-IT" sz="2000" baseline="30000">
                <a:latin typeface="Arial" charset="0"/>
              </a:rPr>
              <a:t>+n</a:t>
            </a:r>
            <a:r>
              <a:rPr lang="it-IT" sz="2000">
                <a:latin typeface="Arial" charset="0"/>
              </a:rPr>
              <a:t> si riduce al catodo (+)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11188" y="1052513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FF0000"/>
                </a:solidFill>
                <a:latin typeface="Arial" charset="0"/>
              </a:rPr>
              <a:t>se E° &lt; 0 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→</a:t>
            </a:r>
            <a:r>
              <a:rPr lang="it-IT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00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sz="2000">
                <a:solidFill>
                  <a:srgbClr val="FF0000"/>
                </a:solidFill>
                <a:latin typeface="Arial" charset="0"/>
              </a:rPr>
              <a:t>G &gt; 0 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→</a:t>
            </a:r>
            <a:r>
              <a:rPr lang="it-IT" sz="2000">
                <a:solidFill>
                  <a:srgbClr val="FF0000"/>
                </a:solidFill>
                <a:latin typeface="Arial" charset="0"/>
              </a:rPr>
              <a:t> reazione </a:t>
            </a:r>
            <a:r>
              <a:rPr lang="it-IT" sz="2000" b="1">
                <a:solidFill>
                  <a:schemeClr val="accent2"/>
                </a:solidFill>
                <a:latin typeface="Arial" charset="0"/>
              </a:rPr>
              <a:t>non spontanea</a:t>
            </a:r>
            <a:r>
              <a:rPr lang="it-IT" sz="2000">
                <a:solidFill>
                  <a:srgbClr val="FF0000"/>
                </a:solidFill>
                <a:latin typeface="Arial" charset="0"/>
              </a:rPr>
              <a:t> a va invertita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77771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latin typeface="Arial" charset="0"/>
              </a:rPr>
              <a:t>Tabelle di potenziali standard di riduzione</a:t>
            </a:r>
            <a:r>
              <a:rPr lang="it-IT"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su tutti i libri di chimica, chimica fisica, elettrochimica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79930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su internet: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ad esempio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http://www.chim1.unifi.it/dida/tabelle/e0s.htm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91" name="Group 79"/>
          <p:cNvGraphicFramePr>
            <a:graphicFrameLocks noGrp="1"/>
          </p:cNvGraphicFramePr>
          <p:nvPr/>
        </p:nvGraphicFramePr>
        <p:xfrm>
          <a:off x="1908175" y="836613"/>
          <a:ext cx="4824413" cy="5516628"/>
        </p:xfrm>
        <a:graphic>
          <a:graphicData uri="http://schemas.openxmlformats.org/drawingml/2006/table">
            <a:tbl>
              <a:tblPr/>
              <a:tblGrid>
                <a:gridCol w="374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E° (V)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(g) + 2e → 2F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(aq)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+2.866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(aq) + e → Ce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(aq)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+1.610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(g)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+ 4H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(aq)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+ 4e → 2H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O(l)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+1.229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(aq) + e → Ag(s)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+0.799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(aq) + 2e → Cu(s)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+0.340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AgCl(s) + e → Ag(s) + Cl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(aq)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+0.268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2H</a:t>
                      </a:r>
                      <a:r>
                        <a:rPr kumimoji="0" lang="it-IT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(aq) + 2e → H</a:t>
                      </a:r>
                      <a:r>
                        <a:rPr kumimoji="0" lang="it-IT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(g)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Pb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(aq) + 2e → Pb(s)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-0.126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(aq) + 2e → Fe(s)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-0.447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(aq) + 2e → Zn(s)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-0.762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Mn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(aq) + 2e → Mn(s)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-1.185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(aq) + e → Na(s)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-2.71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(aq) + e → Li(s)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-3.05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5889" name="Text Box 76"/>
          <p:cNvSpPr txBox="1">
            <a:spLocks noChangeArrowheads="1"/>
          </p:cNvSpPr>
          <p:nvPr/>
        </p:nvSpPr>
        <p:spPr bwMode="auto">
          <a:xfrm>
            <a:off x="468313" y="333375"/>
            <a:ext cx="597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E° di riduzione per alcune semireazioni comuni</a:t>
            </a:r>
          </a:p>
        </p:txBody>
      </p:sp>
      <p:sp>
        <p:nvSpPr>
          <p:cNvPr id="13392" name="AutoShape 80"/>
          <p:cNvSpPr>
            <a:spLocks noChangeArrowheads="1"/>
          </p:cNvSpPr>
          <p:nvPr/>
        </p:nvSpPr>
        <p:spPr bwMode="auto">
          <a:xfrm>
            <a:off x="468313" y="836613"/>
            <a:ext cx="142875" cy="5040312"/>
          </a:xfrm>
          <a:prstGeom prst="downArrow">
            <a:avLst>
              <a:gd name="adj1" fmla="val 50000"/>
              <a:gd name="adj2" fmla="val 88194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94" name="AutoShape 82"/>
          <p:cNvSpPr>
            <a:spLocks noChangeArrowheads="1"/>
          </p:cNvSpPr>
          <p:nvPr/>
        </p:nvSpPr>
        <p:spPr bwMode="auto">
          <a:xfrm flipV="1">
            <a:off x="7308850" y="1484313"/>
            <a:ext cx="142875" cy="4824412"/>
          </a:xfrm>
          <a:prstGeom prst="downArrow">
            <a:avLst>
              <a:gd name="adj1" fmla="val 50000"/>
              <a:gd name="adj2" fmla="val 844167"/>
            </a:avLst>
          </a:prstGeom>
          <a:solidFill>
            <a:srgbClr val="0000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95" name="Rectangle 83"/>
          <p:cNvSpPr>
            <a:spLocks noChangeArrowheads="1"/>
          </p:cNvSpPr>
          <p:nvPr/>
        </p:nvSpPr>
        <p:spPr bwMode="auto">
          <a:xfrm rot="5400000">
            <a:off x="6397625" y="3476625"/>
            <a:ext cx="271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33CC"/>
                </a:solidFill>
                <a:latin typeface="Arial" charset="0"/>
              </a:rPr>
              <a:t>capacità ossidante</a:t>
            </a:r>
          </a:p>
        </p:txBody>
      </p:sp>
      <p:sp>
        <p:nvSpPr>
          <p:cNvPr id="13396" name="Rectangle 84"/>
          <p:cNvSpPr>
            <a:spLocks noChangeArrowheads="1"/>
          </p:cNvSpPr>
          <p:nvPr/>
        </p:nvSpPr>
        <p:spPr bwMode="auto">
          <a:xfrm rot="5400000">
            <a:off x="-417512" y="2370138"/>
            <a:ext cx="266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Arial" charset="0"/>
              </a:rPr>
              <a:t>capacità riducente</a:t>
            </a:r>
          </a:p>
        </p:txBody>
      </p:sp>
      <p:sp>
        <p:nvSpPr>
          <p:cNvPr id="13397" name="Line 85"/>
          <p:cNvSpPr>
            <a:spLocks noChangeShapeType="1"/>
          </p:cNvSpPr>
          <p:nvPr/>
        </p:nvSpPr>
        <p:spPr bwMode="auto">
          <a:xfrm>
            <a:off x="1116013" y="6165850"/>
            <a:ext cx="5032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98" name="Text Box 86"/>
          <p:cNvSpPr txBox="1">
            <a:spLocks noChangeArrowheads="1"/>
          </p:cNvSpPr>
          <p:nvPr/>
        </p:nvSpPr>
        <p:spPr bwMode="auto">
          <a:xfrm>
            <a:off x="179388" y="6237288"/>
            <a:ext cx="1906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rgbClr val="FF0000"/>
                </a:solidFill>
                <a:latin typeface="Arial" charset="0"/>
              </a:rPr>
              <a:t>il più riducente</a:t>
            </a:r>
          </a:p>
        </p:txBody>
      </p:sp>
      <p:sp>
        <p:nvSpPr>
          <p:cNvPr id="13399" name="Line 87"/>
          <p:cNvSpPr>
            <a:spLocks noChangeShapeType="1"/>
          </p:cNvSpPr>
          <p:nvPr/>
        </p:nvSpPr>
        <p:spPr bwMode="auto">
          <a:xfrm>
            <a:off x="7092950" y="1341438"/>
            <a:ext cx="50323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400" name="Text Box 88"/>
          <p:cNvSpPr txBox="1">
            <a:spLocks noChangeArrowheads="1"/>
          </p:cNvSpPr>
          <p:nvPr/>
        </p:nvSpPr>
        <p:spPr bwMode="auto">
          <a:xfrm>
            <a:off x="7092950" y="908050"/>
            <a:ext cx="172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rgbClr val="0033CC"/>
                </a:solidFill>
                <a:latin typeface="Arial" charset="0"/>
              </a:rPr>
              <a:t>il più ossidante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2" grpId="0" animBg="1"/>
      <p:bldP spid="13394" grpId="0" animBg="1"/>
      <p:bldP spid="13395" grpId="0"/>
      <p:bldP spid="13396" grpId="0"/>
      <p:bldP spid="13397" grpId="0" animBg="1"/>
      <p:bldP spid="13398" grpId="0"/>
      <p:bldP spid="13399" grpId="0" animBg="1"/>
      <p:bldP spid="1340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4"/>
          <p:cNvGraphicFramePr>
            <a:graphicFrameLocks noGrp="1"/>
          </p:cNvGraphicFramePr>
          <p:nvPr/>
        </p:nvGraphicFramePr>
        <p:xfrm>
          <a:off x="1835150" y="836613"/>
          <a:ext cx="3959225" cy="1995492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+ 2e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2F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+2.866 V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+ 2e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Cu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+0.337 V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2H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+ 2e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H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  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0.000   V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+ e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O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-0.563  V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+ e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Li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-3.040  V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54" name="Line 37"/>
          <p:cNvSpPr>
            <a:spLocks noChangeShapeType="1"/>
          </p:cNvSpPr>
          <p:nvPr/>
        </p:nvSpPr>
        <p:spPr bwMode="auto">
          <a:xfrm>
            <a:off x="2914650" y="10525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055" name="Line 38"/>
          <p:cNvSpPr>
            <a:spLocks noChangeShapeType="1"/>
          </p:cNvSpPr>
          <p:nvPr/>
        </p:nvSpPr>
        <p:spPr bwMode="auto">
          <a:xfrm>
            <a:off x="3201988" y="14112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056" name="Line 39"/>
          <p:cNvSpPr>
            <a:spLocks noChangeShapeType="1"/>
          </p:cNvSpPr>
          <p:nvPr/>
        </p:nvSpPr>
        <p:spPr bwMode="auto">
          <a:xfrm>
            <a:off x="3059113" y="18446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057" name="Line 40"/>
          <p:cNvSpPr>
            <a:spLocks noChangeShapeType="1"/>
          </p:cNvSpPr>
          <p:nvPr/>
        </p:nvSpPr>
        <p:spPr bwMode="auto">
          <a:xfrm>
            <a:off x="2986088" y="22764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058" name="Line 41"/>
          <p:cNvSpPr>
            <a:spLocks noChangeShapeType="1"/>
          </p:cNvSpPr>
          <p:nvPr/>
        </p:nvSpPr>
        <p:spPr bwMode="auto">
          <a:xfrm>
            <a:off x="2914650" y="26368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059" name="CasellaDiTesto 8"/>
          <p:cNvSpPr txBox="1">
            <a:spLocks noChangeArrowheads="1"/>
          </p:cNvSpPr>
          <p:nvPr/>
        </p:nvSpPr>
        <p:spPr bwMode="auto">
          <a:xfrm>
            <a:off x="1835150" y="3068638"/>
            <a:ext cx="4897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2400" b="1"/>
              <a:t>regola nordovest - sudest</a:t>
            </a:r>
          </a:p>
        </p:txBody>
      </p:sp>
      <p:sp>
        <p:nvSpPr>
          <p:cNvPr id="10" name="Freccia a destra 9"/>
          <p:cNvSpPr/>
          <p:nvPr/>
        </p:nvSpPr>
        <p:spPr>
          <a:xfrm rot="2544383">
            <a:off x="1651000" y="1666875"/>
            <a:ext cx="2670175" cy="355600"/>
          </a:xfrm>
          <a:prstGeom prst="rightArrow">
            <a:avLst/>
          </a:prstGeom>
          <a:solidFill>
            <a:srgbClr val="FF0066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4061" name="CasellaDiTesto 10"/>
          <p:cNvSpPr txBox="1">
            <a:spLocks noChangeArrowheads="1"/>
          </p:cNvSpPr>
          <p:nvPr/>
        </p:nvSpPr>
        <p:spPr bwMode="auto">
          <a:xfrm>
            <a:off x="1187450" y="3860800"/>
            <a:ext cx="7056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2400"/>
              <a:t>Nella reazione scritta in modo corretto l</a:t>
            </a:r>
            <a:r>
              <a:rPr lang="it-IT" altLang="it-IT" sz="2400">
                <a:solidFill>
                  <a:srgbClr val="0033CC"/>
                </a:solidFill>
              </a:rPr>
              <a:t>’ossidante sta a nordovest</a:t>
            </a:r>
            <a:r>
              <a:rPr lang="it-IT" altLang="it-IT" sz="2400"/>
              <a:t> e il </a:t>
            </a:r>
            <a:r>
              <a:rPr lang="it-IT" altLang="it-IT" sz="2400">
                <a:solidFill>
                  <a:srgbClr val="FF0000"/>
                </a:solidFill>
              </a:rPr>
              <a:t>riducente a sudest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80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385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b="1">
                <a:latin typeface="Arial" charset="0"/>
              </a:rPr>
              <a:t>notazione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3850" y="1090613"/>
            <a:ext cx="424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|	separazione tra due fasi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3850" y="2205038"/>
            <a:ext cx="667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it-IT" sz="2000">
                <a:latin typeface="Arial" charset="0"/>
                <a:sym typeface="tci3" pitchFamily="2" charset="2"/>
              </a:rPr>
              <a:t>|| 	giunto liquido con potenziale elettrico minimizzato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3850" y="1628775"/>
            <a:ext cx="360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smtClean="0">
                <a:latin typeface="Symbol" panose="05050102010706020507" pitchFamily="18" charset="2"/>
                <a:sym typeface="tci3" pitchFamily="2" charset="2"/>
              </a:rPr>
              <a:t>:</a:t>
            </a:r>
            <a:r>
              <a:rPr lang="it-IT" sz="2000" smtClean="0">
                <a:latin typeface="Arial" charset="0"/>
              </a:rPr>
              <a:t>   </a:t>
            </a:r>
            <a:r>
              <a:rPr lang="it-IT" sz="2000">
                <a:latin typeface="Arial" charset="0"/>
              </a:rPr>
              <a:t>	giunto liquido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50825" y="3284538"/>
            <a:ext cx="849788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mtClean="0">
                <a:latin typeface="Arial" charset="0"/>
              </a:rPr>
              <a:t>Conviene schematizzare la </a:t>
            </a:r>
            <a:r>
              <a:rPr lang="it-IT">
                <a:latin typeface="Arial" charset="0"/>
              </a:rPr>
              <a:t>cella </a:t>
            </a:r>
            <a:r>
              <a:rPr lang="it-IT" smtClean="0">
                <a:latin typeface="Arial" charset="0"/>
              </a:rPr>
              <a:t>nel seguente modo</a:t>
            </a:r>
            <a:endParaRPr lang="it-IT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Arial" charset="0"/>
              </a:rPr>
              <a:t>anodo - a sin</a:t>
            </a:r>
            <a:endParaRPr lang="it-IT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33CC"/>
                </a:solidFill>
                <a:latin typeface="Arial" charset="0"/>
              </a:rPr>
              <a:t>catodo + a dx.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In tal modo è spontanea la reazione in cui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  <a:latin typeface="Arial" charset="0"/>
              </a:rPr>
              <a:t>ossidazione </a:t>
            </a:r>
            <a:r>
              <a:rPr lang="it-IT">
                <a:latin typeface="Arial" charset="0"/>
              </a:rPr>
              <a:t>avviene nel comparto sin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33CC"/>
                </a:solidFill>
                <a:latin typeface="Arial" charset="0"/>
              </a:rPr>
              <a:t>riduzione</a:t>
            </a:r>
            <a:r>
              <a:rPr lang="it-IT">
                <a:latin typeface="Arial" charset="0"/>
              </a:rPr>
              <a:t> avviene nel comparto dx. 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627313" y="285750"/>
            <a:ext cx="5968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charset="0"/>
              </a:rPr>
              <a:t>Zn(s)|</a:t>
            </a:r>
            <a:r>
              <a:rPr lang="it-IT" err="1" smtClean="0">
                <a:latin typeface="Arial" charset="0"/>
              </a:rPr>
              <a:t>ZnSO</a:t>
            </a:r>
            <a:r>
              <a:rPr lang="it-IT" baseline="-25000" err="1" smtClean="0">
                <a:latin typeface="Arial" charset="0"/>
              </a:rPr>
              <a:t>4</a:t>
            </a:r>
            <a:r>
              <a:rPr lang="it-IT" smtClean="0">
                <a:latin typeface="Arial" charset="0"/>
              </a:rPr>
              <a:t>(</a:t>
            </a:r>
            <a:r>
              <a:rPr lang="it-IT" err="1" smtClean="0">
                <a:latin typeface="Arial" charset="0"/>
              </a:rPr>
              <a:t>aq</a:t>
            </a:r>
            <a:r>
              <a:rPr lang="it-IT" smtClean="0">
                <a:latin typeface="Arial" charset="0"/>
              </a:rPr>
              <a:t>, </a:t>
            </a:r>
            <a:r>
              <a:rPr lang="it-IT" err="1" smtClean="0">
                <a:latin typeface="Arial" charset="0"/>
              </a:rPr>
              <a:t>a1</a:t>
            </a:r>
            <a:r>
              <a:rPr lang="it-IT" smtClean="0">
                <a:latin typeface="Arial" charset="0"/>
              </a:rPr>
              <a:t>)||</a:t>
            </a:r>
            <a:r>
              <a:rPr lang="it-IT" err="1" smtClean="0">
                <a:latin typeface="Arial" charset="0"/>
              </a:rPr>
              <a:t>CuSO</a:t>
            </a:r>
            <a:r>
              <a:rPr lang="it-IT" baseline="-25000" err="1" smtClean="0">
                <a:latin typeface="Arial" charset="0"/>
              </a:rPr>
              <a:t>4</a:t>
            </a:r>
            <a:r>
              <a:rPr lang="it-IT" smtClean="0">
                <a:latin typeface="Arial" charset="0"/>
              </a:rPr>
              <a:t>(</a:t>
            </a:r>
            <a:r>
              <a:rPr lang="it-IT" err="1" smtClean="0">
                <a:latin typeface="Arial" charset="0"/>
              </a:rPr>
              <a:t>aq</a:t>
            </a:r>
            <a:r>
              <a:rPr lang="it-IT" smtClean="0">
                <a:latin typeface="Arial" charset="0"/>
              </a:rPr>
              <a:t>, </a:t>
            </a:r>
            <a:r>
              <a:rPr lang="it-IT" err="1" smtClean="0">
                <a:latin typeface="Arial" charset="0"/>
              </a:rPr>
              <a:t>a2</a:t>
            </a:r>
            <a:r>
              <a:rPr lang="it-IT" smtClean="0">
                <a:latin typeface="Arial" charset="0"/>
              </a:rPr>
              <a:t>)|</a:t>
            </a:r>
            <a:r>
              <a:rPr lang="it-IT">
                <a:latin typeface="Arial" charset="0"/>
              </a:rPr>
              <a:t>Cu(s)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651834" y="4087444"/>
            <a:ext cx="6250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Arial" charset="0"/>
              </a:rPr>
              <a:t>-</a:t>
            </a:r>
            <a:r>
              <a:rPr lang="it-IT">
                <a:latin typeface="Arial" charset="0"/>
              </a:rPr>
              <a:t>Zn(s)|</a:t>
            </a:r>
            <a:r>
              <a:rPr lang="it-IT" err="1" smtClean="0">
                <a:latin typeface="Arial" charset="0"/>
              </a:rPr>
              <a:t>ZnSO</a:t>
            </a:r>
            <a:r>
              <a:rPr lang="it-IT" baseline="-25000" err="1" smtClean="0">
                <a:latin typeface="Arial" charset="0"/>
              </a:rPr>
              <a:t>4</a:t>
            </a:r>
            <a:r>
              <a:rPr lang="it-IT">
                <a:latin typeface="Arial" charset="0"/>
              </a:rPr>
              <a:t>(</a:t>
            </a:r>
            <a:r>
              <a:rPr lang="it-IT" err="1">
                <a:latin typeface="Arial" charset="0"/>
              </a:rPr>
              <a:t>aq</a:t>
            </a:r>
            <a:r>
              <a:rPr lang="it-IT" smtClean="0">
                <a:latin typeface="Arial" charset="0"/>
              </a:rPr>
              <a:t>, </a:t>
            </a:r>
            <a:r>
              <a:rPr lang="it-IT" err="1" smtClean="0">
                <a:latin typeface="Arial" charset="0"/>
              </a:rPr>
              <a:t>a1</a:t>
            </a:r>
            <a:r>
              <a:rPr lang="it-IT">
                <a:latin typeface="Arial" charset="0"/>
              </a:rPr>
              <a:t>)||</a:t>
            </a:r>
            <a:r>
              <a:rPr lang="it-IT" err="1" smtClean="0">
                <a:latin typeface="Arial" charset="0"/>
              </a:rPr>
              <a:t>CuSO</a:t>
            </a:r>
            <a:r>
              <a:rPr lang="it-IT" baseline="-25000" err="1" smtClean="0">
                <a:latin typeface="Arial" charset="0"/>
              </a:rPr>
              <a:t>4</a:t>
            </a:r>
            <a:r>
              <a:rPr lang="it-IT">
                <a:latin typeface="Arial" charset="0"/>
              </a:rPr>
              <a:t>(</a:t>
            </a:r>
            <a:r>
              <a:rPr lang="it-IT" err="1">
                <a:latin typeface="Arial" charset="0"/>
              </a:rPr>
              <a:t>aq</a:t>
            </a:r>
            <a:r>
              <a:rPr lang="it-IT">
                <a:latin typeface="Arial" charset="0"/>
              </a:rPr>
              <a:t>, </a:t>
            </a:r>
            <a:r>
              <a:rPr lang="it-IT" err="1" smtClean="0">
                <a:latin typeface="Arial" charset="0"/>
              </a:rPr>
              <a:t>a2</a:t>
            </a:r>
            <a:r>
              <a:rPr lang="it-IT" smtClean="0">
                <a:latin typeface="Arial" charset="0"/>
              </a:rPr>
              <a:t>)|</a:t>
            </a:r>
            <a:r>
              <a:rPr lang="it-IT">
                <a:latin typeface="Arial" charset="0"/>
              </a:rPr>
              <a:t>Cu(s)</a:t>
            </a:r>
            <a:r>
              <a:rPr lang="it-IT">
                <a:solidFill>
                  <a:srgbClr val="000099"/>
                </a:solidFill>
                <a:latin typeface="Arial" charset="0"/>
              </a:rPr>
              <a:t>+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5018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331913" y="3357563"/>
            <a:ext cx="626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la specie con 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E° &gt;</a:t>
            </a:r>
            <a:r>
              <a:rPr lang="it-IT">
                <a:latin typeface="Arial" charset="0"/>
              </a:rPr>
              <a:t> ossida la specie con </a:t>
            </a:r>
            <a:r>
              <a:rPr lang="it-IT">
                <a:solidFill>
                  <a:srgbClr val="0000FF"/>
                </a:solidFill>
                <a:latin typeface="Arial" charset="0"/>
              </a:rPr>
              <a:t>E° &lt;</a:t>
            </a:r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 flipV="1">
            <a:off x="3492500" y="2493963"/>
            <a:ext cx="503238" cy="863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3924300" y="1917700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Arial" charset="0"/>
              </a:rPr>
              <a:t>al catodo + a dx</a:t>
            </a:r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 flipH="1">
            <a:off x="6227763" y="4078288"/>
            <a:ext cx="577850" cy="863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5003800" y="5157788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00FF"/>
                </a:solidFill>
                <a:latin typeface="Arial" charset="0"/>
              </a:rPr>
              <a:t>all’anodo - a sin</a:t>
            </a: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611188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Nello scrivere una pila conviene mettere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110482"/>
              </p:ext>
            </p:extLst>
          </p:nvPr>
        </p:nvGraphicFramePr>
        <p:xfrm>
          <a:off x="1881688" y="1412776"/>
          <a:ext cx="55054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10" name="Equation" r:id="rId3" imgW="3174840" imgH="279360" progId="Equation.DSMT4">
                  <p:embed/>
                </p:oleObj>
              </mc:Choice>
              <mc:Fallback>
                <p:oleObj name="Equation" r:id="rId3" imgW="317484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688" y="1412776"/>
                        <a:ext cx="55054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68313" y="247650"/>
            <a:ext cx="69119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200" smtClean="0">
                <a:latin typeface="Arial" charset="0"/>
              </a:rPr>
              <a:t>Es. Quali </a:t>
            </a:r>
            <a:r>
              <a:rPr lang="it-IT" sz="2200">
                <a:latin typeface="Arial" charset="0"/>
              </a:rPr>
              <a:t>sono l’anodo ed il catodo per questa </a:t>
            </a:r>
            <a:r>
              <a:rPr lang="it-IT" sz="2200" smtClean="0">
                <a:latin typeface="Arial" charset="0"/>
              </a:rPr>
              <a:t>cella?</a:t>
            </a:r>
            <a:endParaRPr lang="it-IT" sz="2200"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13708" y="3531368"/>
            <a:ext cx="4673859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se fosse corretta così, con anodo a sin: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Ag </a:t>
            </a:r>
            <a:r>
              <a:rPr lang="it-IT" sz="2000">
                <a:latin typeface="Arial" charset="0"/>
                <a:cs typeface="Arial" charset="0"/>
              </a:rPr>
              <a:t>→</a:t>
            </a:r>
            <a:r>
              <a:rPr lang="it-IT" sz="2000">
                <a:latin typeface="Arial" charset="0"/>
              </a:rPr>
              <a:t> Ag</a:t>
            </a:r>
            <a:r>
              <a:rPr lang="it-IT" sz="2000" baseline="30000">
                <a:latin typeface="Arial" charset="0"/>
              </a:rPr>
              <a:t>+</a:t>
            </a:r>
            <a:r>
              <a:rPr lang="it-IT" sz="2000">
                <a:latin typeface="Arial" charset="0"/>
              </a:rPr>
              <a:t> + </a:t>
            </a:r>
            <a:r>
              <a:rPr lang="it-IT" sz="2000" smtClean="0">
                <a:latin typeface="Arial" charset="0"/>
              </a:rPr>
              <a:t>e                          anodo</a:t>
            </a:r>
            <a:endParaRPr lang="it-IT" sz="20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sz="2000" err="1" smtClean="0">
                <a:latin typeface="Arial" charset="0"/>
              </a:rPr>
              <a:t>AgCl</a:t>
            </a:r>
            <a:r>
              <a:rPr lang="it-IT" sz="2000" smtClean="0">
                <a:latin typeface="Arial" charset="0"/>
              </a:rPr>
              <a:t> + e </a:t>
            </a:r>
            <a:r>
              <a:rPr lang="it-IT" smtClean="0">
                <a:latin typeface="Arial" charset="0"/>
              </a:rPr>
              <a:t>→</a:t>
            </a:r>
            <a:r>
              <a:rPr lang="it-IT" sz="2000" smtClean="0">
                <a:latin typeface="Arial" charset="0"/>
              </a:rPr>
              <a:t> Ag + Cl</a:t>
            </a:r>
            <a:r>
              <a:rPr lang="it-IT" sz="2000" baseline="30000" smtClean="0">
                <a:latin typeface="Arial" charset="0"/>
              </a:rPr>
              <a:t>-                      </a:t>
            </a:r>
            <a:r>
              <a:rPr lang="it-IT" sz="2000" smtClean="0">
                <a:latin typeface="Arial" charset="0"/>
              </a:rPr>
              <a:t>catodo</a:t>
            </a:r>
            <a:endParaRPr lang="it-IT" sz="2000">
              <a:latin typeface="Arial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240682" y="2311103"/>
            <a:ext cx="557167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smtClean="0">
                <a:latin typeface="Arial" charset="0"/>
              </a:rPr>
              <a:t>Ag</a:t>
            </a:r>
            <a:r>
              <a:rPr lang="it-IT" sz="2000" baseline="30000" smtClean="0">
                <a:latin typeface="Arial" charset="0"/>
              </a:rPr>
              <a:t>+</a:t>
            </a:r>
            <a:r>
              <a:rPr lang="it-IT" sz="2000" smtClean="0">
                <a:latin typeface="Arial" charset="0"/>
              </a:rPr>
              <a:t> + e        Ag                 E° =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+0.80</a:t>
            </a:r>
            <a:r>
              <a:rPr lang="it-IT" sz="2000" smtClean="0">
                <a:latin typeface="Arial" charset="0"/>
              </a:rPr>
              <a:t>   V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err="1" smtClean="0">
                <a:latin typeface="Arial" charset="0"/>
              </a:rPr>
              <a:t>AgCl</a:t>
            </a:r>
            <a:r>
              <a:rPr lang="it-IT" sz="2000" smtClean="0">
                <a:latin typeface="Arial" charset="0"/>
              </a:rPr>
              <a:t> </a:t>
            </a:r>
            <a:r>
              <a:rPr lang="it-IT" sz="2000">
                <a:latin typeface="Arial" charset="0"/>
              </a:rPr>
              <a:t>+ e </a:t>
            </a:r>
            <a:r>
              <a:rPr lang="it-IT" sz="2000" smtClean="0">
                <a:latin typeface="Arial" charset="0"/>
              </a:rPr>
              <a:t>→</a:t>
            </a:r>
            <a:r>
              <a:rPr lang="it-IT" sz="2000">
                <a:latin typeface="Arial" charset="0"/>
              </a:rPr>
              <a:t> </a:t>
            </a:r>
            <a:r>
              <a:rPr lang="it-IT" sz="2000" smtClean="0">
                <a:latin typeface="Arial" charset="0"/>
              </a:rPr>
              <a:t>Ag </a:t>
            </a:r>
            <a:r>
              <a:rPr lang="it-IT" sz="2000">
                <a:latin typeface="Arial" charset="0"/>
              </a:rPr>
              <a:t>+ </a:t>
            </a:r>
            <a:r>
              <a:rPr lang="it-IT" sz="2000" smtClean="0">
                <a:latin typeface="Arial" charset="0"/>
              </a:rPr>
              <a:t>Cl</a:t>
            </a:r>
            <a:r>
              <a:rPr lang="it-IT" sz="2000" baseline="30000" smtClean="0">
                <a:latin typeface="Arial" charset="0"/>
              </a:rPr>
              <a:t>-             </a:t>
            </a:r>
            <a:r>
              <a:rPr lang="it-IT" sz="2000" smtClean="0">
                <a:latin typeface="Arial" charset="0"/>
              </a:rPr>
              <a:t>E° =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+0.22    V</a:t>
            </a:r>
            <a:endParaRPr lang="it-IT" sz="2000">
              <a:latin typeface="Arial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1213707" y="5008447"/>
            <a:ext cx="4104059" cy="0"/>
          </a:xfrm>
          <a:prstGeom prst="line">
            <a:avLst/>
          </a:prstGeom>
          <a:ln w="254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1213708" y="5170412"/>
            <a:ext cx="3383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>
                <a:latin typeface="Arial" pitchFamily="34" charset="0"/>
                <a:cs typeface="Arial" pitchFamily="34" charset="0"/>
              </a:rPr>
              <a:t>Ag + </a:t>
            </a:r>
            <a:r>
              <a:rPr lang="it-IT" sz="2000" err="1" smtClean="0">
                <a:latin typeface="Arial" pitchFamily="34" charset="0"/>
                <a:cs typeface="Arial" pitchFamily="34" charset="0"/>
              </a:rPr>
              <a:t>AgCl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smtClean="0">
                <a:latin typeface="Arial" charset="0"/>
              </a:rPr>
              <a:t>→ </a:t>
            </a:r>
            <a:r>
              <a:rPr lang="it-IT" sz="2000">
                <a:latin typeface="Arial" charset="0"/>
              </a:rPr>
              <a:t>Ag + Ag</a:t>
            </a:r>
            <a:r>
              <a:rPr lang="it-IT" sz="2000" baseline="30000">
                <a:latin typeface="Arial" charset="0"/>
              </a:rPr>
              <a:t>+ </a:t>
            </a:r>
            <a:r>
              <a:rPr lang="it-IT" sz="2000" smtClean="0">
                <a:latin typeface="Arial" charset="0"/>
              </a:rPr>
              <a:t>+</a:t>
            </a:r>
            <a:r>
              <a:rPr lang="it-IT" sz="2000" baseline="30000" smtClean="0">
                <a:latin typeface="Arial" charset="0"/>
              </a:rPr>
              <a:t> </a:t>
            </a:r>
            <a:r>
              <a:rPr lang="it-IT" sz="2000" smtClean="0">
                <a:latin typeface="Arial" charset="0"/>
              </a:rPr>
              <a:t>Cl</a:t>
            </a:r>
            <a:r>
              <a:rPr lang="it-IT" sz="2000" baseline="30000" smtClean="0">
                <a:latin typeface="Arial" charset="0"/>
              </a:rPr>
              <a:t>-</a:t>
            </a:r>
            <a:r>
              <a:rPr lang="it-IT" sz="1800" smtClean="0">
                <a:latin typeface="Arial" charset="0"/>
              </a:rPr>
              <a:t> </a:t>
            </a:r>
            <a:endParaRPr lang="it-IT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 flipV="1">
            <a:off x="1213707" y="5219364"/>
            <a:ext cx="431626" cy="360040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V="1">
            <a:off x="2803854" y="5219364"/>
            <a:ext cx="431626" cy="360040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3209195" y="2344123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>
                <a:latin typeface="Arial" charset="0"/>
              </a:rPr>
              <a:t>→</a:t>
            </a:r>
            <a:endParaRPr lang="it-IT" sz="2000"/>
          </a:p>
        </p:txBody>
      </p:sp>
      <p:sp>
        <p:nvSpPr>
          <p:cNvPr id="11" name="CasellaDiTesto 10"/>
          <p:cNvSpPr txBox="1"/>
          <p:nvPr/>
        </p:nvSpPr>
        <p:spPr>
          <a:xfrm>
            <a:off x="468313" y="715065"/>
            <a:ext cx="3887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smtClean="0">
                <a:latin typeface="Arial" pitchFamily="34" charset="0"/>
                <a:cs typeface="Arial" pitchFamily="34" charset="0"/>
              </a:rPr>
              <a:t>Quale reazione è spontanea?</a:t>
            </a:r>
            <a:endParaRPr lang="it-IT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213707" y="6021288"/>
            <a:ext cx="256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AgCl</a:t>
            </a:r>
            <a:r>
              <a:rPr lang="it-IT" sz="20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smtClean="0">
                <a:solidFill>
                  <a:srgbClr val="0000FF"/>
                </a:solidFill>
                <a:latin typeface="Arial" charset="0"/>
              </a:rPr>
              <a:t>→  Ag</a:t>
            </a:r>
            <a:r>
              <a:rPr lang="it-IT" sz="2000" baseline="30000">
                <a:solidFill>
                  <a:srgbClr val="0000FF"/>
                </a:solidFill>
                <a:latin typeface="Arial" charset="0"/>
              </a:rPr>
              <a:t>+ </a:t>
            </a:r>
            <a:r>
              <a:rPr lang="it-IT" sz="2000" smtClean="0">
                <a:solidFill>
                  <a:srgbClr val="0000FF"/>
                </a:solidFill>
                <a:latin typeface="Arial" charset="0"/>
              </a:rPr>
              <a:t>+</a:t>
            </a:r>
            <a:r>
              <a:rPr lang="it-IT" sz="2000" baseline="3000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it-IT" sz="2000" smtClean="0">
                <a:solidFill>
                  <a:srgbClr val="0000FF"/>
                </a:solidFill>
                <a:latin typeface="Arial" charset="0"/>
              </a:rPr>
              <a:t>Cl</a:t>
            </a:r>
            <a:r>
              <a:rPr lang="it-IT" sz="2000" baseline="30000" smtClean="0">
                <a:solidFill>
                  <a:srgbClr val="0000FF"/>
                </a:solidFill>
                <a:latin typeface="Arial" charset="0"/>
              </a:rPr>
              <a:t>-</a:t>
            </a:r>
            <a:r>
              <a:rPr lang="it-IT" sz="1800" smtClean="0">
                <a:solidFill>
                  <a:srgbClr val="0000FF"/>
                </a:solidFill>
                <a:latin typeface="Arial" charset="0"/>
              </a:rPr>
              <a:t> </a:t>
            </a:r>
            <a:endParaRPr lang="it-IT" sz="2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5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59632" y="1412776"/>
            <a:ext cx="568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err="1">
                <a:solidFill>
                  <a:srgbClr val="FF0000"/>
                </a:solidFill>
                <a:latin typeface="Arial" charset="0"/>
              </a:rPr>
              <a:t>E°</a:t>
            </a:r>
            <a:r>
              <a:rPr lang="it-IT" sz="2000" baseline="-25000" err="1">
                <a:solidFill>
                  <a:srgbClr val="FF0000"/>
                </a:solidFill>
                <a:latin typeface="Arial" charset="0"/>
              </a:rPr>
              <a:t>cella</a:t>
            </a:r>
            <a:r>
              <a:rPr lang="it-IT" sz="2000">
                <a:solidFill>
                  <a:srgbClr val="FF0000"/>
                </a:solidFill>
                <a:latin typeface="Arial" charset="0"/>
              </a:rPr>
              <a:t> = 0.22 - 0.80 = </a:t>
            </a:r>
            <a:r>
              <a:rPr lang="it-IT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-0.58 V   </a:t>
            </a:r>
            <a:r>
              <a:rPr lang="it-IT" sz="2000" b="1" i="1">
                <a:solidFill>
                  <a:srgbClr val="FF0000"/>
                </a:solidFill>
                <a:latin typeface="Arial" charset="0"/>
              </a:rPr>
              <a:t>(</a:t>
            </a:r>
            <a:r>
              <a:rPr lang="it-IT" sz="2000" b="1" i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sz="2000" b="1" i="1">
                <a:solidFill>
                  <a:srgbClr val="FF0000"/>
                </a:solidFill>
                <a:latin typeface="Arial" charset="0"/>
              </a:rPr>
              <a:t>G° &gt; 0)</a:t>
            </a: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2555032" y="19890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59632" y="2636738"/>
            <a:ext cx="4895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invertire le 2 semireazioni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09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49"/>
          <p:cNvGraphicFramePr>
            <a:graphicFrameLocks noChangeAspect="1"/>
          </p:cNvGraphicFramePr>
          <p:nvPr/>
        </p:nvGraphicFramePr>
        <p:xfrm>
          <a:off x="1619250" y="620713"/>
          <a:ext cx="56165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29" name="Equation" r:id="rId3" imgW="3073400" imgH="279400" progId="Equation.DSMT4">
                  <p:embed/>
                </p:oleObj>
              </mc:Choice>
              <mc:Fallback>
                <p:oleObj name="Equation" r:id="rId3" imgW="3073400" imgH="2794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620713"/>
                        <a:ext cx="56165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1116013" y="2060575"/>
            <a:ext cx="6408737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>
                <a:latin typeface="Arial" charset="0"/>
              </a:rPr>
              <a:t>se fosse corretta così, con anodo a sin:</a:t>
            </a:r>
          </a:p>
          <a:p>
            <a:pPr>
              <a:spcBef>
                <a:spcPct val="50000"/>
              </a:spcBef>
              <a:defRPr/>
            </a:pPr>
            <a:r>
              <a:rPr lang="it-IT" sz="2000">
                <a:latin typeface="Arial" charset="0"/>
              </a:rPr>
              <a:t>Ag + Cl</a:t>
            </a:r>
            <a:r>
              <a:rPr lang="it-IT" sz="2000" baseline="30000">
                <a:latin typeface="Arial" charset="0"/>
              </a:rPr>
              <a:t>-</a:t>
            </a:r>
            <a:r>
              <a:rPr lang="it-IT" sz="2000">
                <a:latin typeface="Arial" charset="0"/>
              </a:rPr>
              <a:t> </a:t>
            </a:r>
            <a:r>
              <a:rPr lang="it-IT">
                <a:latin typeface="Arial" charset="0"/>
              </a:rPr>
              <a:t>→</a:t>
            </a:r>
            <a:r>
              <a:rPr lang="it-IT" sz="2000">
                <a:latin typeface="Arial" charset="0"/>
              </a:rPr>
              <a:t> AgCl + e</a:t>
            </a:r>
            <a:endParaRPr lang="it-IT" sz="2000" baseline="30000"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sz="2000">
                <a:latin typeface="Arial" charset="0"/>
              </a:rPr>
              <a:t>Ag</a:t>
            </a:r>
            <a:r>
              <a:rPr lang="it-IT" sz="2000" baseline="30000">
                <a:latin typeface="Arial" charset="0"/>
              </a:rPr>
              <a:t>+</a:t>
            </a:r>
            <a:r>
              <a:rPr lang="it-IT" sz="2000">
                <a:latin typeface="Arial" charset="0"/>
              </a:rPr>
              <a:t> + e </a:t>
            </a:r>
            <a:r>
              <a:rPr lang="it-IT">
                <a:latin typeface="Arial" charset="0"/>
              </a:rPr>
              <a:t>→</a:t>
            </a:r>
            <a:r>
              <a:rPr lang="it-IT" sz="2000">
                <a:latin typeface="Arial" charset="0"/>
              </a:rPr>
              <a:t> Ag</a:t>
            </a:r>
          </a:p>
          <a:p>
            <a:pPr>
              <a:spcBef>
                <a:spcPct val="50000"/>
              </a:spcBef>
              <a:defRPr/>
            </a:pPr>
            <a:r>
              <a:rPr lang="it-IT" sz="2000">
                <a:latin typeface="Arial" charset="0"/>
              </a:rPr>
              <a:t>Ag + Ag</a:t>
            </a:r>
            <a:r>
              <a:rPr lang="it-IT" sz="2000" baseline="30000">
                <a:latin typeface="Arial" charset="0"/>
              </a:rPr>
              <a:t>+</a:t>
            </a:r>
            <a:r>
              <a:rPr lang="it-IT" sz="2000">
                <a:latin typeface="Arial" charset="0"/>
              </a:rPr>
              <a:t> + Cl</a:t>
            </a:r>
            <a:r>
              <a:rPr lang="it-IT" sz="2000" baseline="30000">
                <a:latin typeface="Arial" charset="0"/>
              </a:rPr>
              <a:t>-</a:t>
            </a:r>
            <a:r>
              <a:rPr lang="it-IT" sz="2000">
                <a:latin typeface="Arial" charset="0"/>
              </a:rPr>
              <a:t> </a:t>
            </a:r>
            <a:r>
              <a:rPr lang="it-IT">
                <a:latin typeface="Arial" charset="0"/>
              </a:rPr>
              <a:t>→</a:t>
            </a:r>
            <a:r>
              <a:rPr lang="it-IT" sz="2000">
                <a:latin typeface="Arial" charset="0"/>
              </a:rPr>
              <a:t> Ag + AgCl</a:t>
            </a:r>
          </a:p>
          <a:p>
            <a:pPr>
              <a:spcBef>
                <a:spcPct val="50000"/>
              </a:spcBef>
              <a:defRPr/>
            </a:pPr>
            <a:r>
              <a:rPr lang="it-IT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E° = +0.58 V</a:t>
            </a:r>
          </a:p>
        </p:txBody>
      </p:sp>
      <p:sp>
        <p:nvSpPr>
          <p:cNvPr id="12340" name="Line 52"/>
          <p:cNvSpPr>
            <a:spLocks noChangeShapeType="1"/>
          </p:cNvSpPr>
          <p:nvPr/>
        </p:nvSpPr>
        <p:spPr bwMode="auto">
          <a:xfrm flipV="1">
            <a:off x="1187450" y="3716338"/>
            <a:ext cx="360363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41" name="Line 53"/>
          <p:cNvSpPr>
            <a:spLocks noChangeShapeType="1"/>
          </p:cNvSpPr>
          <p:nvPr/>
        </p:nvSpPr>
        <p:spPr bwMode="auto">
          <a:xfrm flipV="1">
            <a:off x="3203575" y="3716338"/>
            <a:ext cx="360363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" grpId="0"/>
      <p:bldP spid="12340" grpId="0" animBg="1"/>
      <p:bldP spid="1234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1628800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Si possono classificare in due tipi </a:t>
            </a: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it-IT" dirty="0">
                <a:latin typeface="Arial" pitchFamily="34" charset="0"/>
                <a:cs typeface="Arial" pitchFamily="34" charset="0"/>
              </a:rPr>
              <a:t>a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concentrazione elettrodica</a:t>
            </a:r>
            <a:r>
              <a:rPr lang="it-IT" dirty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gli elettrodi sono caratterizzati da diversa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attività: </a:t>
            </a:r>
            <a:r>
              <a:rPr lang="it-IT" dirty="0">
                <a:latin typeface="Arial" pitchFamily="34" charset="0"/>
                <a:cs typeface="Arial" pitchFamily="34" charset="0"/>
              </a:rPr>
              <a:t>ad es. elettrodi a gas con diversa pressione o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amalgame</a:t>
            </a:r>
            <a:r>
              <a:rPr lang="it-IT" dirty="0">
                <a:latin typeface="Arial" pitchFamily="34" charset="0"/>
                <a:cs typeface="Arial" pitchFamily="34" charset="0"/>
              </a:rPr>
              <a:t> con diversa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attività </a:t>
            </a:r>
            <a:r>
              <a:rPr lang="it-IT" dirty="0">
                <a:latin typeface="Arial" pitchFamily="34" charset="0"/>
                <a:cs typeface="Arial" pitchFamily="34" charset="0"/>
              </a:rPr>
              <a:t>di metallo "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attivo". 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71600" y="764704"/>
            <a:ext cx="6624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800" b="1">
                <a:latin typeface="Arial" charset="0"/>
              </a:rPr>
              <a:t>Celle a concentrazione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429309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" pitchFamily="34" charset="0"/>
                <a:cs typeface="Arial" pitchFamily="34" charset="0"/>
              </a:rPr>
              <a:t>2) </a:t>
            </a:r>
            <a:r>
              <a:rPr lang="it-IT" b="1">
                <a:latin typeface="Arial" pitchFamily="34" charset="0"/>
                <a:cs typeface="Arial" pitchFamily="34" charset="0"/>
              </a:rPr>
              <a:t>a concentrazione elettrolitica</a:t>
            </a:r>
            <a:r>
              <a:rPr lang="it-IT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it-IT">
                <a:latin typeface="Arial" pitchFamily="34" charset="0"/>
                <a:cs typeface="Arial" pitchFamily="34" charset="0"/>
              </a:rPr>
              <a:t>i compartimenti anodico a catodico </a:t>
            </a:r>
            <a:r>
              <a:rPr lang="it-IT" smtClean="0">
                <a:latin typeface="Arial" pitchFamily="34" charset="0"/>
                <a:cs typeface="Arial" pitchFamily="34" charset="0"/>
              </a:rPr>
              <a:t>contengono lo stesso elettrolita ma a diversa attività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8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86446" y="55661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Esempi di cella a concentrazione elettrodica </a:t>
            </a:r>
          </a:p>
          <a:p>
            <a:pPr algn="ctr"/>
            <a:r>
              <a:rPr lang="it-IT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(o di elettrodo)</a:t>
            </a:r>
            <a:endParaRPr lang="it-IT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44452" y="1806424"/>
            <a:ext cx="495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err="1" smtClean="0">
                <a:latin typeface="Arial" pitchFamily="34" charset="0"/>
                <a:cs typeface="Arial" pitchFamily="34" charset="0"/>
              </a:rPr>
              <a:t>Pt|H</a:t>
            </a:r>
            <a:r>
              <a:rPr lang="it-IT" baseline="-25000" err="1" smtClean="0">
                <a:latin typeface="Arial" pitchFamily="34" charset="0"/>
                <a:cs typeface="Arial" pitchFamily="34" charset="0"/>
              </a:rPr>
              <a:t>2</a:t>
            </a:r>
            <a:r>
              <a:rPr lang="it-IT" smtClean="0">
                <a:latin typeface="Arial" pitchFamily="34" charset="0"/>
                <a:cs typeface="Arial" pitchFamily="34" charset="0"/>
              </a:rPr>
              <a:t>(g, 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f1</a:t>
            </a:r>
            <a:r>
              <a:rPr lang="it-IT" smtClean="0">
                <a:latin typeface="Arial" pitchFamily="34" charset="0"/>
                <a:cs typeface="Arial" pitchFamily="34" charset="0"/>
              </a:rPr>
              <a:t>)|H</a:t>
            </a:r>
            <a:r>
              <a:rPr lang="it-IT" baseline="3000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mtClean="0">
                <a:latin typeface="Arial" pitchFamily="34" charset="0"/>
                <a:cs typeface="Arial" pitchFamily="34" charset="0"/>
              </a:rPr>
              <a:t>(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it-IT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a1</a:t>
            </a:r>
            <a:r>
              <a:rPr lang="it-IT" smtClean="0">
                <a:latin typeface="Arial" pitchFamily="34" charset="0"/>
                <a:cs typeface="Arial" pitchFamily="34" charset="0"/>
              </a:rPr>
              <a:t>)|</a:t>
            </a:r>
            <a:r>
              <a:rPr lang="it-IT" err="1">
                <a:latin typeface="Arial" pitchFamily="34" charset="0"/>
                <a:cs typeface="Arial" pitchFamily="34" charset="0"/>
              </a:rPr>
              <a:t>H</a:t>
            </a:r>
            <a:r>
              <a:rPr lang="it-IT" baseline="-25000" err="1">
                <a:latin typeface="Arial" pitchFamily="34" charset="0"/>
                <a:cs typeface="Arial" pitchFamily="34" charset="0"/>
              </a:rPr>
              <a:t>2</a:t>
            </a:r>
            <a:r>
              <a:rPr lang="it-IT">
                <a:latin typeface="Arial" pitchFamily="34" charset="0"/>
                <a:cs typeface="Arial" pitchFamily="34" charset="0"/>
              </a:rPr>
              <a:t>(g, 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f2</a:t>
            </a:r>
            <a:r>
              <a:rPr lang="it-IT" smtClean="0">
                <a:latin typeface="Arial" pitchFamily="34" charset="0"/>
                <a:cs typeface="Arial" pitchFamily="34" charset="0"/>
              </a:rPr>
              <a:t>)|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Pt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03648" y="4149725"/>
            <a:ext cx="545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Na(Hg, 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a1</a:t>
            </a:r>
            <a:r>
              <a:rPr lang="it-IT" smtClean="0">
                <a:latin typeface="Arial" pitchFamily="34" charset="0"/>
                <a:cs typeface="Arial" pitchFamily="34" charset="0"/>
              </a:rPr>
              <a:t>)|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NaOH</a:t>
            </a:r>
            <a:r>
              <a:rPr lang="it-IT" smtClean="0">
                <a:latin typeface="Arial" pitchFamily="34" charset="0"/>
                <a:cs typeface="Arial" pitchFamily="34" charset="0"/>
              </a:rPr>
              <a:t>(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it-IT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a1</a:t>
            </a:r>
            <a:r>
              <a:rPr lang="it-IT" smtClean="0">
                <a:latin typeface="Arial" pitchFamily="34" charset="0"/>
                <a:cs typeface="Arial" pitchFamily="34" charset="0"/>
              </a:rPr>
              <a:t>)|(</a:t>
            </a:r>
            <a:r>
              <a:rPr lang="it-IT">
                <a:latin typeface="Arial" pitchFamily="34" charset="0"/>
                <a:cs typeface="Arial" pitchFamily="34" charset="0"/>
              </a:rPr>
              <a:t>Hg, 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a2</a:t>
            </a:r>
            <a:r>
              <a:rPr lang="it-IT" smtClean="0">
                <a:latin typeface="Arial" pitchFamily="34" charset="0"/>
                <a:cs typeface="Arial" pitchFamily="34" charset="0"/>
              </a:rPr>
              <a:t>)Na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71800" y="2478086"/>
            <a:ext cx="228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elettrodo a gas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39752" y="479715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elettrodo ad amalgama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5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108001" y="1624930"/>
            <a:ext cx="67691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FF3399"/>
                </a:solidFill>
                <a:latin typeface="Arial" charset="0"/>
              </a:rPr>
              <a:t>stesse specie anodo e catodo ma a diversa conc (attività)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476426" y="2561555"/>
            <a:ext cx="3814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M|M</a:t>
            </a:r>
            <a:r>
              <a:rPr lang="it-IT" sz="2000" baseline="30000">
                <a:latin typeface="Arial" charset="0"/>
              </a:rPr>
              <a:t>+</a:t>
            </a:r>
            <a:r>
              <a:rPr lang="it-IT" sz="2000">
                <a:latin typeface="Arial" charset="0"/>
              </a:rPr>
              <a:t>X</a:t>
            </a:r>
            <a:r>
              <a:rPr lang="it-IT" sz="2000" baseline="30000">
                <a:latin typeface="Arial" charset="0"/>
              </a:rPr>
              <a:t>-</a:t>
            </a:r>
            <a:r>
              <a:rPr lang="it-IT" sz="2000">
                <a:latin typeface="Arial" charset="0"/>
              </a:rPr>
              <a:t>(aq,a1)||M</a:t>
            </a:r>
            <a:r>
              <a:rPr lang="it-IT" sz="2000" baseline="30000">
                <a:latin typeface="Arial" charset="0"/>
              </a:rPr>
              <a:t>+</a:t>
            </a:r>
            <a:r>
              <a:rPr lang="it-IT" sz="2000">
                <a:latin typeface="Arial" charset="0"/>
              </a:rPr>
              <a:t>X</a:t>
            </a:r>
            <a:r>
              <a:rPr lang="it-IT" sz="2000" baseline="30000">
                <a:latin typeface="Arial" charset="0"/>
              </a:rPr>
              <a:t>-</a:t>
            </a:r>
            <a:r>
              <a:rPr lang="it-IT" sz="2000">
                <a:latin typeface="Arial" charset="0"/>
              </a:rPr>
              <a:t>(aq,a2)|M</a:t>
            </a:r>
          </a:p>
        </p:txBody>
      </p:sp>
      <p:sp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1938263" y="3568030"/>
            <a:ext cx="48958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0033CC"/>
                </a:solidFill>
                <a:latin typeface="Arial" charset="0"/>
              </a:rPr>
              <a:t>catodo:</a:t>
            </a:r>
            <a:r>
              <a:rPr lang="it-IT" sz="2000">
                <a:latin typeface="Arial" charset="0"/>
              </a:rPr>
              <a:t> 		M</a:t>
            </a:r>
            <a:r>
              <a:rPr lang="it-IT" sz="2000" baseline="30000">
                <a:latin typeface="Arial" charset="0"/>
              </a:rPr>
              <a:t>+</a:t>
            </a:r>
            <a:r>
              <a:rPr lang="it-IT" sz="2000">
                <a:latin typeface="Arial" charset="0"/>
              </a:rPr>
              <a:t>(aq,a2) + e </a:t>
            </a:r>
            <a:r>
              <a:rPr lang="it-IT" sz="2000">
                <a:latin typeface="Arial" charset="0"/>
                <a:cs typeface="Arial" charset="0"/>
              </a:rPr>
              <a:t>→</a:t>
            </a:r>
            <a:r>
              <a:rPr lang="it-IT" sz="2000">
                <a:latin typeface="Arial" charset="0"/>
              </a:rPr>
              <a:t> M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33CC33"/>
                </a:solidFill>
                <a:latin typeface="Arial" charset="0"/>
              </a:rPr>
              <a:t>anodo:</a:t>
            </a:r>
            <a:r>
              <a:rPr lang="it-IT" sz="2000">
                <a:latin typeface="Arial" charset="0"/>
              </a:rPr>
              <a:t>		M → M</a:t>
            </a:r>
            <a:r>
              <a:rPr lang="it-IT" sz="2000" baseline="30000">
                <a:latin typeface="Arial" charset="0"/>
              </a:rPr>
              <a:t>+</a:t>
            </a:r>
            <a:r>
              <a:rPr lang="it-IT" sz="2000">
                <a:latin typeface="Arial" charset="0"/>
              </a:rPr>
              <a:t>(aq,a1) + e </a:t>
            </a:r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>
            <a:off x="2836788" y="4431630"/>
            <a:ext cx="3673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2260526" y="4720555"/>
            <a:ext cx="424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     M</a:t>
            </a:r>
            <a:r>
              <a:rPr lang="it-IT" sz="2000" baseline="30000">
                <a:latin typeface="Arial" charset="0"/>
              </a:rPr>
              <a:t>+</a:t>
            </a:r>
            <a:r>
              <a:rPr lang="it-IT" sz="2000">
                <a:latin typeface="Arial" charset="0"/>
              </a:rPr>
              <a:t>X</a:t>
            </a:r>
            <a:r>
              <a:rPr lang="it-IT" sz="2000" baseline="30000">
                <a:latin typeface="Arial" charset="0"/>
              </a:rPr>
              <a:t>-</a:t>
            </a:r>
            <a:r>
              <a:rPr lang="it-IT" sz="2000">
                <a:latin typeface="Arial" charset="0"/>
              </a:rPr>
              <a:t>(aq,a2) → M</a:t>
            </a:r>
            <a:r>
              <a:rPr lang="it-IT" sz="2000" baseline="30000">
                <a:latin typeface="Arial" charset="0"/>
              </a:rPr>
              <a:t>+</a:t>
            </a:r>
            <a:r>
              <a:rPr lang="it-IT" sz="2000">
                <a:latin typeface="Arial" charset="0"/>
              </a:rPr>
              <a:t>X</a:t>
            </a:r>
            <a:r>
              <a:rPr lang="it-IT" sz="2000" baseline="30000">
                <a:latin typeface="Arial" charset="0"/>
              </a:rPr>
              <a:t>-</a:t>
            </a:r>
            <a:r>
              <a:rPr lang="it-IT" sz="2000">
                <a:latin typeface="Arial" charset="0"/>
              </a:rPr>
              <a:t>(aq,a1) </a:t>
            </a:r>
          </a:p>
        </p:txBody>
      </p:sp>
      <p:graphicFrame>
        <p:nvGraphicFramePr>
          <p:cNvPr id="1951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609193"/>
              </p:ext>
            </p:extLst>
          </p:nvPr>
        </p:nvGraphicFramePr>
        <p:xfrm>
          <a:off x="2549451" y="5441280"/>
          <a:ext cx="3671887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6" name="Equation" r:id="rId3" imgW="2171700" imgH="508000" progId="Equation.DSMT4">
                  <p:embed/>
                </p:oleObj>
              </mc:Choice>
              <mc:Fallback>
                <p:oleObj name="Equation" r:id="rId3" imgW="2171700" imgH="5080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451" y="5441280"/>
                        <a:ext cx="3671887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037121" y="55770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Esempi di cella a concentrazione elettrolitica </a:t>
            </a:r>
          </a:p>
          <a:p>
            <a:pPr algn="ctr"/>
            <a:r>
              <a:rPr lang="it-IT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(o di elettrolita)</a:t>
            </a:r>
            <a:endParaRPr lang="it-IT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9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3" grpId="0"/>
      <p:bldP spid="19514" grpId="0" animBg="1"/>
      <p:bldP spid="195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978150" y="735013"/>
          <a:ext cx="1674813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7" name="Equation" r:id="rId3" imgW="990600" imgH="457200" progId="Equation.DSMT4">
                  <p:embed/>
                </p:oleObj>
              </mc:Choice>
              <mc:Fallback>
                <p:oleObj name="Equation" r:id="rId3" imgW="9906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735013"/>
                        <a:ext cx="1674813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835150" y="1844675"/>
            <a:ext cx="439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00FF"/>
                </a:solidFill>
                <a:latin typeface="Arial" charset="0"/>
              </a:rPr>
              <a:t>E &gt; 0 se a</a:t>
            </a:r>
            <a:r>
              <a:rPr lang="it-IT" baseline="-25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,2 </a:t>
            </a:r>
            <a:r>
              <a:rPr lang="it-IT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&gt; </a:t>
            </a:r>
            <a:r>
              <a:rPr lang="it-IT">
                <a:solidFill>
                  <a:srgbClr val="0000FF"/>
                </a:solidFill>
                <a:latin typeface="Arial" charset="0"/>
              </a:rPr>
              <a:t>a</a:t>
            </a:r>
            <a:r>
              <a:rPr lang="it-IT" baseline="-25000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,1</a:t>
            </a:r>
            <a:r>
              <a:rPr lang="it-IT">
                <a:solidFill>
                  <a:srgbClr val="0000FF"/>
                </a:solidFill>
                <a:latin typeface="Arial" charset="0"/>
                <a:sym typeface="Symbol" pitchFamily="18" charset="2"/>
              </a:rPr>
              <a:t> 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39750" y="3141663"/>
            <a:ext cx="54721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la cella è scritta in modo corretto se </a:t>
            </a:r>
          </a:p>
          <a:p>
            <a:pPr eaLnBrk="1" hangingPunct="1">
              <a:spcBef>
                <a:spcPct val="50000"/>
              </a:spcBef>
            </a:pPr>
            <a:r>
              <a:rPr lang="it-IT" b="1" i="1">
                <a:solidFill>
                  <a:srgbClr val="FF0000"/>
                </a:solidFill>
                <a:latin typeface="Arial" charset="0"/>
              </a:rPr>
              <a:t>il catodo</a:t>
            </a:r>
            <a:r>
              <a:rPr lang="it-IT" b="1" i="1">
                <a:latin typeface="Arial" charset="0"/>
              </a:rPr>
              <a:t> è + concentrato </a:t>
            </a:r>
            <a:r>
              <a:rPr lang="it-IT" b="1" i="1">
                <a:solidFill>
                  <a:srgbClr val="33CC33"/>
                </a:solidFill>
                <a:latin typeface="Arial" charset="0"/>
              </a:rPr>
              <a:t>dell’anodo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9750" y="4941888"/>
            <a:ext cx="81359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>
                <a:latin typeface="Arial" charset="0"/>
              </a:rPr>
              <a:t>la reazione si sviluppa in modo che diminuisca la </a:t>
            </a:r>
            <a:r>
              <a:rPr lang="it-IT" dirty="0" err="1" smtClean="0">
                <a:latin typeface="Arial" charset="0"/>
              </a:rPr>
              <a:t>conc</a:t>
            </a:r>
            <a:r>
              <a:rPr lang="it-IT" dirty="0" smtClean="0">
                <a:latin typeface="Arial" charset="0"/>
              </a:rPr>
              <a:t> nel comparo più concentrato e aumenti in quello più diluito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 smtClean="0">
                <a:latin typeface="Arial" charset="0"/>
              </a:rPr>
              <a:t>Al raggiungimento dell'equilibrio le due </a:t>
            </a:r>
            <a:r>
              <a:rPr lang="it-IT" dirty="0" err="1" smtClean="0">
                <a:latin typeface="Arial" charset="0"/>
              </a:rPr>
              <a:t>conc</a:t>
            </a:r>
            <a:r>
              <a:rPr lang="it-IT" dirty="0" smtClean="0">
                <a:latin typeface="Arial" charset="0"/>
              </a:rPr>
              <a:t> sono uguali e </a:t>
            </a:r>
            <a:r>
              <a:rPr lang="it-IT" dirty="0" err="1" smtClean="0">
                <a:latin typeface="Arial" charset="0"/>
              </a:rPr>
              <a:t>E</a:t>
            </a:r>
            <a:r>
              <a:rPr lang="it-IT" dirty="0" smtClean="0">
                <a:latin typeface="Arial" charset="0"/>
              </a:rPr>
              <a:t> = 0 V</a:t>
            </a:r>
            <a:endParaRPr lang="it-IT" dirty="0"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908719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Molti sistemi biologici sono celle a concentrazione</a:t>
            </a: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ad esempio la </a:t>
            </a:r>
            <a:r>
              <a:rPr lang="it-IT" b="1" smtClean="0">
                <a:latin typeface="Arial" pitchFamily="34" charset="0"/>
                <a:cs typeface="Arial" pitchFamily="34" charset="0"/>
              </a:rPr>
              <a:t>membrana cellulare</a:t>
            </a:r>
            <a:endParaRPr lang="it-IT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2028429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La differenza di potenziale si genera a causa della differenza di 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conc</a:t>
            </a:r>
            <a:r>
              <a:rPr lang="it-IT" smtClean="0">
                <a:latin typeface="Arial" pitchFamily="34" charset="0"/>
                <a:cs typeface="Arial" pitchFamily="34" charset="0"/>
              </a:rPr>
              <a:t>. di ioni Na</a:t>
            </a:r>
            <a:r>
              <a:rPr lang="it-IT" baseline="3000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mtClean="0">
                <a:latin typeface="Arial" pitchFamily="34" charset="0"/>
                <a:cs typeface="Arial" pitchFamily="34" charset="0"/>
              </a:rPr>
              <a:t>, K</a:t>
            </a:r>
            <a:r>
              <a:rPr lang="it-IT" baseline="3000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mtClean="0">
                <a:latin typeface="Arial" pitchFamily="34" charset="0"/>
                <a:cs typeface="Arial" pitchFamily="34" charset="0"/>
              </a:rPr>
              <a:t> e Cl</a:t>
            </a:r>
            <a:r>
              <a:rPr lang="it-IT" baseline="30000" smtClean="0">
                <a:latin typeface="Arial" pitchFamily="34" charset="0"/>
                <a:cs typeface="Arial" pitchFamily="34" charset="0"/>
              </a:rPr>
              <a:t>-</a:t>
            </a:r>
            <a:r>
              <a:rPr lang="it-IT" smtClean="0">
                <a:latin typeface="Arial" pitchFamily="34" charset="0"/>
                <a:cs typeface="Arial" pitchFamily="34" charset="0"/>
              </a:rPr>
              <a:t> tra interno ed esterno, mantenuta dall’effetto del ATP e di altri enzimi.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3645023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L’invio di impulsi elettrici causa la variazione delle concentrazioni e la trasmissione di segnali tra nervi adiacenti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0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4213" y="404813"/>
            <a:ext cx="7561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latin typeface="Arial" charset="0"/>
              </a:rPr>
              <a:t>Esempio</a:t>
            </a:r>
            <a:r>
              <a:rPr lang="it-IT">
                <a:latin typeface="Arial" charset="0"/>
              </a:rPr>
              <a:t>: all’interno delle cellule la [K</a:t>
            </a:r>
            <a:r>
              <a:rPr lang="it-IT" baseline="30000">
                <a:latin typeface="Arial" charset="0"/>
              </a:rPr>
              <a:t>+</a:t>
            </a:r>
            <a:r>
              <a:rPr lang="it-IT">
                <a:latin typeface="Arial" charset="0"/>
              </a:rPr>
              <a:t>] è 20 volte quella esterna. [ ] =a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84213" y="1268413"/>
            <a:ext cx="7848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Determinare;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a) la variazione di </a:t>
            </a:r>
            <a:r>
              <a:rPr lang="it-IT" err="1">
                <a:latin typeface="Arial" charset="0"/>
              </a:rPr>
              <a:t>ddp</a:t>
            </a:r>
            <a:r>
              <a:rPr lang="it-IT">
                <a:latin typeface="Arial" charset="0"/>
              </a:rPr>
              <a:t> tra le pareti cellulari se T cambia da 25 a 37 °C;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b) quali delle due pareti cellulari ha potenziale maggiore.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43808" y="3347700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 = -0.0257  ln</a:t>
            </a: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062722"/>
              </p:ext>
            </p:extLst>
          </p:nvPr>
        </p:nvGraphicFramePr>
        <p:xfrm>
          <a:off x="5035959" y="3186113"/>
          <a:ext cx="4857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22" name="Equation" r:id="rId3" imgW="241195" imgH="393529" progId="Equation.DSMT4">
                  <p:embed/>
                </p:oleObj>
              </mc:Choice>
              <mc:Fallback>
                <p:oleObj name="Equation" r:id="rId3" imgW="241195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959" y="3186113"/>
                        <a:ext cx="4857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012160" y="3349287"/>
            <a:ext cx="16633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 = 77 </a:t>
            </a:r>
            <a:r>
              <a:rPr lang="it-IT" err="1" smtClean="0">
                <a:latin typeface="Arial" charset="0"/>
              </a:rPr>
              <a:t>mV</a:t>
            </a:r>
            <a:endParaRPr lang="it-IT">
              <a:latin typeface="Arial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843808" y="4172580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 = -0.0267  ln</a:t>
            </a:r>
          </a:p>
        </p:txBody>
      </p:sp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411789"/>
              </p:ext>
            </p:extLst>
          </p:nvPr>
        </p:nvGraphicFramePr>
        <p:xfrm>
          <a:off x="5035959" y="4029705"/>
          <a:ext cx="4857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23" name="Equation" r:id="rId5" imgW="241195" imgH="393529" progId="Equation.DSMT4">
                  <p:embed/>
                </p:oleObj>
              </mc:Choice>
              <mc:Fallback>
                <p:oleObj name="Equation" r:id="rId5" imgW="241195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959" y="4029705"/>
                        <a:ext cx="4857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012160" y="4221088"/>
            <a:ext cx="190735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 = 80 </a:t>
            </a:r>
            <a:r>
              <a:rPr lang="it-IT" err="1" smtClean="0">
                <a:latin typeface="Arial" charset="0"/>
              </a:rPr>
              <a:t>mV</a:t>
            </a:r>
            <a:endParaRPr lang="it-IT">
              <a:latin typeface="Arial" charset="0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792956" y="4870451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ddp varia di 3 mV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792956" y="5519739"/>
            <a:ext cx="734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Arial" charset="0"/>
              </a:rPr>
              <a:t>catodo +</a:t>
            </a:r>
            <a:r>
              <a:rPr lang="it-IT">
                <a:latin typeface="Arial" charset="0"/>
              </a:rPr>
              <a:t> è la parte interna della membrana </a:t>
            </a:r>
            <a:r>
              <a:rPr lang="it-IT" smtClean="0">
                <a:latin typeface="Arial" charset="0"/>
              </a:rPr>
              <a:t>cellulare</a:t>
            </a:r>
            <a:endParaRPr lang="it-IT">
              <a:latin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344955" y="3343235"/>
            <a:ext cx="121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a 25 °C</a:t>
            </a:r>
          </a:p>
        </p:txBody>
      </p:sp>
      <p:sp>
        <p:nvSpPr>
          <p:cNvPr id="3" name="Rettangolo 2"/>
          <p:cNvSpPr/>
          <p:nvPr/>
        </p:nvSpPr>
        <p:spPr>
          <a:xfrm>
            <a:off x="1344955" y="4168115"/>
            <a:ext cx="121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a 37 °C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8" grpId="0"/>
      <p:bldP spid="10251" grpId="0"/>
      <p:bldP spid="10253" grpId="0"/>
      <p:bldP spid="10255" grpId="0"/>
      <p:bldP spid="10256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9750" y="260350"/>
            <a:ext cx="6912570" cy="936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6F0A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9750" y="404813"/>
            <a:ext cx="6912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es. 	Zn(s)|</a:t>
            </a:r>
            <a:r>
              <a:rPr lang="it-IT" err="1" smtClean="0">
                <a:latin typeface="Arial" charset="0"/>
              </a:rPr>
              <a:t>ZnSO</a:t>
            </a:r>
            <a:r>
              <a:rPr lang="it-IT" baseline="-25000" err="1" smtClean="0">
                <a:latin typeface="Arial" charset="0"/>
              </a:rPr>
              <a:t>4</a:t>
            </a:r>
            <a:r>
              <a:rPr lang="it-IT" smtClean="0">
                <a:latin typeface="Arial" charset="0"/>
              </a:rPr>
              <a:t>(</a:t>
            </a:r>
            <a:r>
              <a:rPr lang="it-IT" err="1" smtClean="0">
                <a:latin typeface="Arial" charset="0"/>
              </a:rPr>
              <a:t>aq</a:t>
            </a:r>
            <a:r>
              <a:rPr lang="it-IT" smtClean="0">
                <a:latin typeface="Arial" charset="0"/>
              </a:rPr>
              <a:t>, </a:t>
            </a:r>
            <a:r>
              <a:rPr lang="it-IT" err="1" smtClean="0">
                <a:latin typeface="Arial" charset="0"/>
              </a:rPr>
              <a:t>a1</a:t>
            </a:r>
            <a:r>
              <a:rPr lang="it-IT" smtClean="0">
                <a:latin typeface="Arial" charset="0"/>
              </a:rPr>
              <a:t>)||</a:t>
            </a:r>
            <a:r>
              <a:rPr lang="it-IT" err="1" smtClean="0">
                <a:latin typeface="Arial" charset="0"/>
              </a:rPr>
              <a:t>CuSO</a:t>
            </a:r>
            <a:r>
              <a:rPr lang="it-IT" baseline="-25000" err="1" smtClean="0">
                <a:latin typeface="Arial" charset="0"/>
              </a:rPr>
              <a:t>4</a:t>
            </a:r>
            <a:r>
              <a:rPr lang="it-IT" smtClean="0">
                <a:latin typeface="Arial" charset="0"/>
              </a:rPr>
              <a:t>(</a:t>
            </a:r>
            <a:r>
              <a:rPr lang="it-IT" err="1" smtClean="0">
                <a:latin typeface="Arial" charset="0"/>
              </a:rPr>
              <a:t>aq</a:t>
            </a:r>
            <a:r>
              <a:rPr lang="it-IT" smtClean="0">
                <a:latin typeface="Arial" charset="0"/>
              </a:rPr>
              <a:t>, </a:t>
            </a:r>
            <a:r>
              <a:rPr lang="it-IT" err="1" smtClean="0">
                <a:latin typeface="Arial" charset="0"/>
              </a:rPr>
              <a:t>a2</a:t>
            </a:r>
            <a:r>
              <a:rPr lang="it-IT" smtClean="0">
                <a:latin typeface="Arial" charset="0"/>
              </a:rPr>
              <a:t>)|</a:t>
            </a:r>
            <a:r>
              <a:rPr lang="it-IT">
                <a:latin typeface="Arial" charset="0"/>
              </a:rPr>
              <a:t>Cu(s)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9750" y="2065338"/>
            <a:ext cx="806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significa immediatamente poter affermare: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39750" y="5445125"/>
            <a:ext cx="68194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charset="0"/>
              </a:rPr>
              <a:t>reazione spontanea:  </a:t>
            </a:r>
          </a:p>
          <a:p>
            <a:pPr>
              <a:spcBef>
                <a:spcPct val="50000"/>
              </a:spcBef>
            </a:pPr>
            <a:r>
              <a:rPr lang="it-IT">
                <a:latin typeface="Arial" charset="0"/>
              </a:rPr>
              <a:t>Zn(s) + </a:t>
            </a:r>
            <a:r>
              <a:rPr lang="it-IT" smtClean="0">
                <a:latin typeface="Arial" charset="0"/>
              </a:rPr>
              <a:t>CuSO</a:t>
            </a:r>
            <a:r>
              <a:rPr lang="it-IT" baseline="-25000" smtClean="0">
                <a:latin typeface="Arial" charset="0"/>
              </a:rPr>
              <a:t>4</a:t>
            </a:r>
            <a:r>
              <a:rPr lang="it-IT" smtClean="0">
                <a:latin typeface="Arial" charset="0"/>
              </a:rPr>
              <a:t>(</a:t>
            </a:r>
            <a:r>
              <a:rPr lang="it-IT" err="1" smtClean="0">
                <a:latin typeface="Arial" charset="0"/>
              </a:rPr>
              <a:t>aq</a:t>
            </a:r>
            <a:r>
              <a:rPr lang="it-IT" smtClean="0">
                <a:latin typeface="Arial" charset="0"/>
              </a:rPr>
              <a:t>, a2) </a:t>
            </a:r>
            <a:r>
              <a:rPr lang="it-IT">
                <a:latin typeface="Arial" charset="0"/>
                <a:sym typeface="Symbol" pitchFamily="18" charset="2"/>
              </a:rPr>
              <a:t></a:t>
            </a:r>
            <a:r>
              <a:rPr lang="it-IT">
                <a:latin typeface="Arial" charset="0"/>
              </a:rPr>
              <a:t> </a:t>
            </a:r>
            <a:r>
              <a:rPr lang="it-IT" smtClean="0">
                <a:latin typeface="Arial" charset="0"/>
              </a:rPr>
              <a:t>ZnSO</a:t>
            </a:r>
            <a:r>
              <a:rPr lang="it-IT" baseline="-25000" smtClean="0">
                <a:latin typeface="Arial" charset="0"/>
              </a:rPr>
              <a:t>4</a:t>
            </a:r>
            <a:r>
              <a:rPr lang="it-IT" smtClean="0">
                <a:latin typeface="Arial" charset="0"/>
              </a:rPr>
              <a:t>(</a:t>
            </a:r>
            <a:r>
              <a:rPr lang="it-IT" err="1" smtClean="0">
                <a:latin typeface="Arial" charset="0"/>
              </a:rPr>
              <a:t>aq</a:t>
            </a:r>
            <a:r>
              <a:rPr lang="it-IT" smtClean="0">
                <a:latin typeface="Arial" charset="0"/>
              </a:rPr>
              <a:t>, a1) </a:t>
            </a:r>
            <a:r>
              <a:rPr lang="it-IT">
                <a:latin typeface="Arial" charset="0"/>
              </a:rPr>
              <a:t>+ Cu(s)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9750" y="1341438"/>
            <a:ext cx="712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se è scritta correttamente allora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39750" y="2852738"/>
            <a:ext cx="75612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/>
            <a:r>
              <a:rPr lang="it-IT">
                <a:latin typeface="Arial" charset="0"/>
              </a:rPr>
              <a:t>a sin avviene l’ossidazione di Zn: 	</a:t>
            </a:r>
          </a:p>
          <a:p>
            <a:pPr eaLnBrk="1" hangingPunct="1"/>
            <a:r>
              <a:rPr lang="it-IT">
                <a:latin typeface="Arial" charset="0"/>
              </a:rPr>
              <a:t>Zn(s) </a:t>
            </a:r>
            <a:r>
              <a:rPr lang="it-IT">
                <a:latin typeface="Arial" charset="0"/>
                <a:sym typeface="Symbol" pitchFamily="18" charset="2"/>
              </a:rPr>
              <a:t></a:t>
            </a:r>
            <a:r>
              <a:rPr lang="it-IT">
                <a:latin typeface="Arial" charset="0"/>
              </a:rPr>
              <a:t> Zn</a:t>
            </a:r>
            <a:r>
              <a:rPr lang="it-IT" baseline="30000">
                <a:latin typeface="Arial" charset="0"/>
              </a:rPr>
              <a:t>2+</a:t>
            </a:r>
            <a:r>
              <a:rPr lang="it-IT">
                <a:latin typeface="Arial" charset="0"/>
              </a:rPr>
              <a:t>(</a:t>
            </a:r>
            <a:r>
              <a:rPr lang="it-IT" err="1" smtClean="0">
                <a:latin typeface="Arial" charset="0"/>
              </a:rPr>
              <a:t>aq</a:t>
            </a:r>
            <a:r>
              <a:rPr lang="it-IT" smtClean="0">
                <a:latin typeface="Arial" charset="0"/>
              </a:rPr>
              <a:t>, a1) </a:t>
            </a:r>
            <a:r>
              <a:rPr lang="it-IT">
                <a:latin typeface="Arial" charset="0"/>
              </a:rPr>
              <a:t>+ 2e    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anodo -</a:t>
            </a:r>
          </a:p>
          <a:p>
            <a:pPr eaLnBrk="1" hangingPunct="1"/>
            <a:endParaRPr lang="it-IT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it-IT">
                <a:latin typeface="Arial" charset="0"/>
              </a:rPr>
              <a:t>a dx avviene la riduzione di Cu</a:t>
            </a:r>
            <a:r>
              <a:rPr lang="it-IT" baseline="30000">
                <a:latin typeface="Arial" charset="0"/>
              </a:rPr>
              <a:t>2+</a:t>
            </a:r>
            <a:r>
              <a:rPr lang="it-IT">
                <a:latin typeface="Arial" charset="0"/>
              </a:rPr>
              <a:t>: 	</a:t>
            </a:r>
          </a:p>
          <a:p>
            <a:pPr eaLnBrk="1" hangingPunct="1"/>
            <a:r>
              <a:rPr lang="it-IT">
                <a:latin typeface="Arial" charset="0"/>
              </a:rPr>
              <a:t>Cu</a:t>
            </a:r>
            <a:r>
              <a:rPr lang="it-IT" baseline="30000">
                <a:latin typeface="Arial" charset="0"/>
              </a:rPr>
              <a:t>2</a:t>
            </a:r>
            <a:r>
              <a:rPr lang="it-IT" baseline="30000" smtClean="0">
                <a:latin typeface="Arial" charset="0"/>
              </a:rPr>
              <a:t>+</a:t>
            </a:r>
            <a:r>
              <a:rPr lang="it-IT" smtClean="0">
                <a:latin typeface="Arial" charset="0"/>
              </a:rPr>
              <a:t>(</a:t>
            </a:r>
            <a:r>
              <a:rPr lang="it-IT" err="1" smtClean="0">
                <a:latin typeface="Arial" charset="0"/>
              </a:rPr>
              <a:t>aq</a:t>
            </a:r>
            <a:r>
              <a:rPr lang="it-IT" smtClean="0">
                <a:latin typeface="Arial" charset="0"/>
              </a:rPr>
              <a:t>, a2)  </a:t>
            </a:r>
            <a:r>
              <a:rPr lang="it-IT">
                <a:latin typeface="Arial" charset="0"/>
              </a:rPr>
              <a:t>+ 2e </a:t>
            </a:r>
            <a:r>
              <a:rPr lang="it-IT">
                <a:latin typeface="Arial" charset="0"/>
                <a:sym typeface="Symbol" pitchFamily="18" charset="2"/>
              </a:rPr>
              <a:t></a:t>
            </a:r>
            <a:r>
              <a:rPr lang="it-IT">
                <a:latin typeface="Arial" charset="0"/>
              </a:rPr>
              <a:t> Cu(s)  </a:t>
            </a:r>
            <a:r>
              <a:rPr lang="it-IT">
                <a:solidFill>
                  <a:srgbClr val="000099"/>
                </a:solidFill>
                <a:latin typeface="Arial" charset="0"/>
              </a:rPr>
              <a:t>catodo +</a:t>
            </a:r>
            <a:endParaRPr lang="it-IT"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900113" y="765175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latin typeface="Arial" charset="0"/>
              </a:rPr>
              <a:t>EQUILIBRIO CHIMICO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900113" y="2420888"/>
            <a:ext cx="6192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All’equilibrio chimico Q = K </a:t>
            </a:r>
            <a:r>
              <a:rPr lang="it-IT" smtClean="0">
                <a:latin typeface="Arial" charset="0"/>
              </a:rPr>
              <a:t>inoltre </a:t>
            </a:r>
            <a:r>
              <a:rPr lang="it-IT">
                <a:latin typeface="Arial" charset="0"/>
              </a:rPr>
              <a:t>E = </a:t>
            </a:r>
            <a:r>
              <a:rPr lang="it-IT" smtClean="0">
                <a:latin typeface="Arial" charset="0"/>
              </a:rPr>
              <a:t>0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341083" y="4437037"/>
            <a:ext cx="0" cy="576263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440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496423"/>
              </p:ext>
            </p:extLst>
          </p:nvPr>
        </p:nvGraphicFramePr>
        <p:xfrm>
          <a:off x="946150" y="5229225"/>
          <a:ext cx="15843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97"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5229225"/>
                        <a:ext cx="15843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076018"/>
              </p:ext>
            </p:extLst>
          </p:nvPr>
        </p:nvGraphicFramePr>
        <p:xfrm>
          <a:off x="908050" y="1484313"/>
          <a:ext cx="23256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98" name="Equation" r:id="rId5" imgW="1155600" imgH="393480" progId="Equation.DSMT4">
                  <p:embed/>
                </p:oleObj>
              </mc:Choice>
              <mc:Fallback>
                <p:oleObj name="Equation" r:id="rId5" imgW="115560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1484313"/>
                        <a:ext cx="232568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102348"/>
              </p:ext>
            </p:extLst>
          </p:nvPr>
        </p:nvGraphicFramePr>
        <p:xfrm>
          <a:off x="920750" y="3357563"/>
          <a:ext cx="23018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99" name="Equation" r:id="rId7" imgW="1143000" imgH="393480" progId="Equation.DSMT4">
                  <p:embed/>
                </p:oleObj>
              </mc:Choice>
              <mc:Fallback>
                <p:oleObj name="Equation" r:id="rId7" imgW="1143000" imgH="393480" progId="Equation.DSMT4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3357563"/>
                        <a:ext cx="230187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50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7128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Esercizio: determinare K per la cella </a:t>
            </a:r>
            <a:r>
              <a:rPr lang="it-IT" err="1" smtClean="0">
                <a:latin typeface="Arial" charset="0"/>
              </a:rPr>
              <a:t>Daniell</a:t>
            </a:r>
            <a:r>
              <a:rPr lang="it-IT" smtClean="0">
                <a:latin typeface="Arial" charset="0"/>
              </a:rPr>
              <a:t> a 25°C</a:t>
            </a:r>
            <a:endParaRPr lang="it-IT">
              <a:latin typeface="Arial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84212" y="1939926"/>
            <a:ext cx="684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Zn(s)|</a:t>
            </a:r>
            <a:r>
              <a:rPr lang="it-IT" err="1">
                <a:latin typeface="Arial" charset="0"/>
              </a:rPr>
              <a:t>ZnSO</a:t>
            </a:r>
            <a:r>
              <a:rPr lang="it-IT" baseline="-25000" err="1">
                <a:latin typeface="Arial" charset="0"/>
              </a:rPr>
              <a:t>4</a:t>
            </a:r>
            <a:r>
              <a:rPr lang="it-IT">
                <a:latin typeface="Arial" charset="0"/>
              </a:rPr>
              <a:t>(</a:t>
            </a:r>
            <a:r>
              <a:rPr lang="it-IT" err="1">
                <a:latin typeface="Arial" charset="0"/>
              </a:rPr>
              <a:t>aq</a:t>
            </a:r>
            <a:r>
              <a:rPr lang="it-IT">
                <a:latin typeface="Arial" charset="0"/>
              </a:rPr>
              <a:t>)||</a:t>
            </a:r>
            <a:r>
              <a:rPr lang="it-IT" err="1">
                <a:latin typeface="Arial" charset="0"/>
              </a:rPr>
              <a:t>CuSO</a:t>
            </a:r>
            <a:r>
              <a:rPr lang="it-IT" baseline="-25000" err="1">
                <a:latin typeface="Arial" charset="0"/>
              </a:rPr>
              <a:t>4</a:t>
            </a:r>
            <a:r>
              <a:rPr lang="it-IT">
                <a:latin typeface="Arial" charset="0"/>
              </a:rPr>
              <a:t>(</a:t>
            </a:r>
            <a:r>
              <a:rPr lang="it-IT" err="1">
                <a:latin typeface="Arial" charset="0"/>
              </a:rPr>
              <a:t>aq</a:t>
            </a:r>
            <a:r>
              <a:rPr lang="it-IT">
                <a:latin typeface="Arial" charset="0"/>
              </a:rPr>
              <a:t>)|Cu(s)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831111" y="1039813"/>
            <a:ext cx="237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E° = 1.10 V</a:t>
            </a:r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261727"/>
              </p:ext>
            </p:extLst>
          </p:nvPr>
        </p:nvGraphicFramePr>
        <p:xfrm>
          <a:off x="823913" y="2997200"/>
          <a:ext cx="27463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51" name="Equation" r:id="rId3" imgW="1587240" imgH="393480" progId="Equation.DSMT4">
                  <p:embed/>
                </p:oleObj>
              </mc:Choice>
              <mc:Fallback>
                <p:oleObj name="Equation" r:id="rId3" imgW="15872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2997200"/>
                        <a:ext cx="2746375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00113" y="4149725"/>
            <a:ext cx="309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K = 1.6 </a:t>
            </a:r>
            <a:r>
              <a:rPr lang="it-IT">
                <a:latin typeface="Arial" charset="0"/>
                <a:sym typeface="Symbol" pitchFamily="18" charset="2"/>
              </a:rPr>
              <a:t> </a:t>
            </a:r>
            <a:r>
              <a:rPr lang="it-IT">
                <a:latin typeface="Arial" charset="0"/>
              </a:rPr>
              <a:t>10</a:t>
            </a:r>
            <a:r>
              <a:rPr lang="it-IT" baseline="30000">
                <a:latin typeface="Arial" charset="0"/>
              </a:rPr>
              <a:t>37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00113" y="5229225"/>
            <a:ext cx="6551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la reazione va praticamente a </a:t>
            </a:r>
            <a:r>
              <a:rPr lang="it-IT" smtClean="0">
                <a:latin typeface="Arial" charset="0"/>
              </a:rPr>
              <a:t>completezza!!!</a:t>
            </a:r>
            <a:endParaRPr lang="it-IT"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7991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Determinare la </a:t>
            </a:r>
            <a:r>
              <a:rPr lang="it-IT">
                <a:latin typeface="Symbol" pitchFamily="18" charset="2"/>
              </a:rPr>
              <a:t>D</a:t>
            </a:r>
            <a:r>
              <a:rPr lang="it-IT">
                <a:latin typeface="Arial" charset="0"/>
              </a:rPr>
              <a:t>E quando si fa gorgogliare Cl</a:t>
            </a:r>
            <a:r>
              <a:rPr lang="it-IT" baseline="-25000">
                <a:latin typeface="Arial" charset="0"/>
              </a:rPr>
              <a:t>2</a:t>
            </a:r>
            <a:r>
              <a:rPr lang="it-IT">
                <a:latin typeface="Arial" charset="0"/>
              </a:rPr>
              <a:t> su una soluzione contenente Cl</a:t>
            </a:r>
            <a:r>
              <a:rPr lang="it-IT" baseline="30000">
                <a:latin typeface="Arial" charset="0"/>
              </a:rPr>
              <a:t>- </a:t>
            </a:r>
            <a:r>
              <a:rPr lang="it-IT" smtClean="0">
                <a:latin typeface="Arial" charset="0"/>
              </a:rPr>
              <a:t>ad attività costante a </a:t>
            </a:r>
            <a:r>
              <a:rPr lang="it-IT">
                <a:latin typeface="Arial" charset="0"/>
              </a:rPr>
              <a:t>25 °C e la </a:t>
            </a:r>
            <a:r>
              <a:rPr lang="it-IT" smtClean="0">
                <a:latin typeface="Arial" charset="0"/>
              </a:rPr>
              <a:t>pressione del gas passa </a:t>
            </a:r>
            <a:r>
              <a:rPr lang="it-IT">
                <a:latin typeface="Arial" charset="0"/>
              </a:rPr>
              <a:t>da 1.0 a 2.0 atm.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11188" y="2133600"/>
            <a:ext cx="338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Cl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(g) + 2e </a:t>
            </a:r>
            <a:r>
              <a:rPr lang="it-IT" sz="2000">
                <a:latin typeface="Arial" charset="0"/>
                <a:cs typeface="Arial" charset="0"/>
              </a:rPr>
              <a:t>→</a:t>
            </a:r>
            <a:r>
              <a:rPr lang="it-IT" sz="2000">
                <a:latin typeface="Arial" charset="0"/>
              </a:rPr>
              <a:t> 2Cl</a:t>
            </a:r>
            <a:r>
              <a:rPr lang="it-IT" sz="2000" baseline="30000">
                <a:latin typeface="Arial" charset="0"/>
              </a:rPr>
              <a:t>-</a:t>
            </a:r>
            <a:r>
              <a:rPr lang="it-IT" sz="2000">
                <a:latin typeface="Arial" charset="0"/>
              </a:rPr>
              <a:t>(aq)	</a:t>
            </a:r>
            <a:endParaRPr lang="it-IT" sz="2000" baseline="30000">
              <a:latin typeface="Arial" charset="0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11188" y="3213100"/>
          <a:ext cx="129698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4" name="Equation" r:id="rId3" imgW="736600" imgH="508000" progId="Equation.DSMT4">
                  <p:embed/>
                </p:oleObj>
              </mc:Choice>
              <mc:Fallback>
                <p:oleObj name="Equation" r:id="rId3" imgW="7366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13100"/>
                        <a:ext cx="1296987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611188" y="4437063"/>
          <a:ext cx="26654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5" name="Equation" r:id="rId5" imgW="1625600" imgH="393700" progId="Equation.DSMT4">
                  <p:embed/>
                </p:oleObj>
              </mc:Choice>
              <mc:Fallback>
                <p:oleObj name="Equation" r:id="rId5" imgW="16256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437063"/>
                        <a:ext cx="2665412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764093"/>
              </p:ext>
            </p:extLst>
          </p:nvPr>
        </p:nvGraphicFramePr>
        <p:xfrm>
          <a:off x="3308350" y="3305175"/>
          <a:ext cx="23114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6" name="Equation" r:id="rId7" imgW="1409400" imgH="457200" progId="Equation.DSMT4">
                  <p:embed/>
                </p:oleObj>
              </mc:Choice>
              <mc:Fallback>
                <p:oleObj name="Equation" r:id="rId7" imgW="14094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3305175"/>
                        <a:ext cx="231140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1403648" y="276565"/>
            <a:ext cx="63309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latin typeface="Arial" charset="0"/>
              </a:rPr>
              <a:t>Determinazione dei potenziali standard E° 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latin typeface="Arial" charset="0"/>
              </a:rPr>
              <a:t>e dei </a:t>
            </a:r>
            <a:r>
              <a:rPr lang="it-IT" b="1" err="1">
                <a:latin typeface="Arial" charset="0"/>
              </a:rPr>
              <a:t>coeff</a:t>
            </a:r>
            <a:r>
              <a:rPr lang="it-IT" b="1">
                <a:latin typeface="Arial" charset="0"/>
              </a:rPr>
              <a:t>. di attività </a:t>
            </a:r>
            <a:r>
              <a:rPr lang="it-IT" b="1">
                <a:latin typeface="Arial" charset="0"/>
                <a:sym typeface="Symbol" pitchFamily="18" charset="2"/>
              </a:rPr>
              <a:t></a:t>
            </a:r>
            <a:r>
              <a:rPr lang="it-IT" b="1" baseline="-25000">
                <a:latin typeface="Arial" charset="0"/>
                <a:sym typeface="Symbol" pitchFamily="18" charset="2"/>
              </a:rPr>
              <a:t>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2268538" y="5373688"/>
            <a:ext cx="432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esempio con la pila di Harned</a:t>
            </a:r>
          </a:p>
        </p:txBody>
      </p:sp>
      <p:graphicFrame>
        <p:nvGraphicFramePr>
          <p:cNvPr id="48132" name="Object 6"/>
          <p:cNvGraphicFramePr>
            <a:graphicFrameLocks noChangeAspect="1"/>
          </p:cNvGraphicFramePr>
          <p:nvPr/>
        </p:nvGraphicFramePr>
        <p:xfrm>
          <a:off x="2484438" y="2478088"/>
          <a:ext cx="3382962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20" name="Diapositiva" r:id="rId3" imgW="4549874" imgH="3394541" progId="PowerPoint.Slide.8">
                  <p:embed/>
                </p:oleObj>
              </mc:Choice>
              <mc:Fallback>
                <p:oleObj name="Diapositiva" r:id="rId3" imgW="4549874" imgH="3394541" progId="PowerPoint.Slid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478088"/>
                        <a:ext cx="3382962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933951"/>
              </p:ext>
            </p:extLst>
          </p:nvPr>
        </p:nvGraphicFramePr>
        <p:xfrm>
          <a:off x="5580112" y="1352353"/>
          <a:ext cx="33845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70" name="Diapositiva" r:id="rId3" imgW="4549874" imgH="3394541" progId="PowerPoint.Slide.8">
                  <p:embed/>
                </p:oleObj>
              </mc:Choice>
              <mc:Fallback>
                <p:oleObj name="Diapositiva" r:id="rId3" imgW="4549874" imgH="3394541" progId="PowerPoint.Slid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352353"/>
                        <a:ext cx="3384550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501776"/>
              </p:ext>
            </p:extLst>
          </p:nvPr>
        </p:nvGraphicFramePr>
        <p:xfrm>
          <a:off x="519113" y="2205038"/>
          <a:ext cx="48323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71" name="Equation" r:id="rId5" imgW="2908080" imgH="304560" progId="Equation.DSMT4">
                  <p:embed/>
                </p:oleObj>
              </mc:Choice>
              <mc:Fallback>
                <p:oleObj name="Equation" r:id="rId5" imgW="2908080" imgH="304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05038"/>
                        <a:ext cx="48323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539552" y="2925663"/>
            <a:ext cx="48974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già scritta in modo corretto, quindi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sin anodo -  	</a:t>
            </a:r>
            <a:r>
              <a:rPr lang="it-IT" sz="2000" err="1">
                <a:latin typeface="Arial" charset="0"/>
              </a:rPr>
              <a:t>½H</a:t>
            </a:r>
            <a:r>
              <a:rPr lang="it-IT" sz="2000" baseline="-25000" err="1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(g) </a:t>
            </a:r>
            <a:r>
              <a:rPr lang="it-IT" sz="2000">
                <a:latin typeface="Arial" charset="0"/>
                <a:cs typeface="Arial" charset="0"/>
              </a:rPr>
              <a:t>→</a:t>
            </a:r>
            <a:r>
              <a:rPr lang="it-IT" sz="2000">
                <a:latin typeface="Arial" charset="0"/>
              </a:rPr>
              <a:t> H</a:t>
            </a:r>
            <a:r>
              <a:rPr lang="it-IT" sz="2000" baseline="30000">
                <a:latin typeface="Arial" charset="0"/>
              </a:rPr>
              <a:t>+</a:t>
            </a:r>
            <a:r>
              <a:rPr lang="it-IT" sz="2000" baseline="-25000">
                <a:latin typeface="Arial" charset="0"/>
              </a:rPr>
              <a:t>(</a:t>
            </a:r>
            <a:r>
              <a:rPr lang="it-IT" sz="2000" baseline="-25000" err="1">
                <a:latin typeface="Arial" charset="0"/>
              </a:rPr>
              <a:t>mH</a:t>
            </a:r>
            <a:r>
              <a:rPr lang="it-IT" sz="2000" baseline="-25000">
                <a:latin typeface="Arial" charset="0"/>
              </a:rPr>
              <a:t>+)</a:t>
            </a:r>
            <a:r>
              <a:rPr lang="it-IT" sz="2000">
                <a:latin typeface="Arial" charset="0"/>
              </a:rPr>
              <a:t> + e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dx  catodo +	</a:t>
            </a:r>
            <a:r>
              <a:rPr lang="it-IT" sz="2000" err="1">
                <a:latin typeface="Arial" charset="0"/>
              </a:rPr>
              <a:t>AgCl</a:t>
            </a:r>
            <a:r>
              <a:rPr lang="it-IT" sz="2000">
                <a:latin typeface="Arial" charset="0"/>
              </a:rPr>
              <a:t> + e → Ag + Cl</a:t>
            </a:r>
            <a:r>
              <a:rPr lang="it-IT" sz="2000" baseline="30000">
                <a:latin typeface="Arial" charset="0"/>
              </a:rPr>
              <a:t>-</a:t>
            </a:r>
            <a:r>
              <a:rPr lang="it-IT" sz="2000" baseline="-25000">
                <a:latin typeface="Arial" charset="0"/>
              </a:rPr>
              <a:t>(</a:t>
            </a:r>
            <a:r>
              <a:rPr lang="it-IT" sz="2000" baseline="-25000" err="1">
                <a:latin typeface="Arial" charset="0"/>
              </a:rPr>
              <a:t>mCl</a:t>
            </a:r>
            <a:r>
              <a:rPr lang="it-IT" sz="2000" baseline="-25000">
                <a:latin typeface="Arial" charset="0"/>
              </a:rPr>
              <a:t>-)</a:t>
            </a: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612577" y="4436963"/>
            <a:ext cx="439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539552" y="4581426"/>
            <a:ext cx="5478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latin typeface="Arial" charset="0"/>
              </a:rPr>
              <a:t>½H</a:t>
            </a:r>
            <a:r>
              <a:rPr lang="it-IT" sz="2000" baseline="-25000">
                <a:latin typeface="Arial" charset="0"/>
              </a:rPr>
              <a:t>2(g,1atm)</a:t>
            </a:r>
            <a:r>
              <a:rPr lang="it-IT" sz="2000">
                <a:latin typeface="Arial" charset="0"/>
              </a:rPr>
              <a:t> + AgCl(s) → H</a:t>
            </a:r>
            <a:r>
              <a:rPr lang="it-IT" sz="2000" baseline="30000">
                <a:latin typeface="Arial" charset="0"/>
              </a:rPr>
              <a:t>+</a:t>
            </a:r>
            <a:r>
              <a:rPr lang="it-IT" sz="2000" baseline="-25000">
                <a:latin typeface="Arial" charset="0"/>
              </a:rPr>
              <a:t>(mH+)</a:t>
            </a:r>
            <a:r>
              <a:rPr lang="it-IT" sz="2000">
                <a:latin typeface="Arial" charset="0"/>
              </a:rPr>
              <a:t> + Cl</a:t>
            </a:r>
            <a:r>
              <a:rPr lang="it-IT" sz="2000" baseline="30000">
                <a:latin typeface="Arial" charset="0"/>
              </a:rPr>
              <a:t>-</a:t>
            </a:r>
            <a:r>
              <a:rPr lang="it-IT" sz="2000" baseline="-25000">
                <a:latin typeface="Arial" charset="0"/>
              </a:rPr>
              <a:t>(mCl-) </a:t>
            </a:r>
            <a:r>
              <a:rPr lang="it-IT" sz="2000">
                <a:latin typeface="Arial" charset="0"/>
              </a:rPr>
              <a:t>+ Ag(s)</a:t>
            </a:r>
          </a:p>
        </p:txBody>
      </p:sp>
      <p:graphicFrame>
        <p:nvGraphicFramePr>
          <p:cNvPr id="706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806021"/>
              </p:ext>
            </p:extLst>
          </p:nvPr>
        </p:nvGraphicFramePr>
        <p:xfrm>
          <a:off x="539552" y="6021288"/>
          <a:ext cx="34829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72" name="Equation" r:id="rId7" imgW="1993900" imgH="393700" progId="Equation.DSMT4">
                  <p:embed/>
                </p:oleObj>
              </mc:Choice>
              <mc:Fallback>
                <p:oleObj name="Equation" r:id="rId7" imgW="1993900" imgH="3937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6021288"/>
                        <a:ext cx="34829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941255"/>
              </p:ext>
            </p:extLst>
          </p:nvPr>
        </p:nvGraphicFramePr>
        <p:xfrm>
          <a:off x="539552" y="5157688"/>
          <a:ext cx="390366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73" name="Equation" r:id="rId9" imgW="2235200" imgH="482600" progId="Equation.DSMT4">
                  <p:embed/>
                </p:oleObj>
              </mc:Choice>
              <mc:Fallback>
                <p:oleObj name="Equation" r:id="rId9" imgW="2235200" imgH="482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157688"/>
                        <a:ext cx="390366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Text Box 18"/>
          <p:cNvSpPr txBox="1">
            <a:spLocks noChangeArrowheads="1"/>
          </p:cNvSpPr>
          <p:nvPr/>
        </p:nvSpPr>
        <p:spPr bwMode="auto">
          <a:xfrm>
            <a:off x="612576" y="246247"/>
            <a:ext cx="763183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Determinazione </a:t>
            </a:r>
            <a:r>
              <a:rPr lang="it-IT" smtClean="0">
                <a:latin typeface="Arial" charset="0"/>
              </a:rPr>
              <a:t>rigorosa di </a:t>
            </a:r>
            <a:r>
              <a:rPr lang="it-IT">
                <a:latin typeface="Arial" charset="0"/>
              </a:rPr>
              <a:t>E° e </a:t>
            </a:r>
            <a:r>
              <a:rPr lang="it-IT" smtClean="0">
                <a:latin typeface="Arial" charset="0"/>
              </a:rPr>
              <a:t>di </a:t>
            </a:r>
            <a:r>
              <a:rPr lang="it-IT" b="1" smtClean="0">
                <a:latin typeface="Arial" charset="0"/>
                <a:sym typeface="Symbol" pitchFamily="18" charset="2"/>
              </a:rPr>
              <a:t></a:t>
            </a:r>
            <a:r>
              <a:rPr lang="it-IT" b="1" baseline="-25000" smtClean="0">
                <a:latin typeface="Arial" charset="0"/>
                <a:sym typeface="Symbol" pitchFamily="18" charset="2"/>
              </a:rPr>
              <a:t> </a:t>
            </a:r>
            <a:r>
              <a:rPr lang="it-IT">
                <a:latin typeface="Arial" charset="0"/>
              </a:rPr>
              <a:t>per </a:t>
            </a:r>
            <a:r>
              <a:rPr lang="it-IT" err="1">
                <a:latin typeface="Arial" charset="0"/>
              </a:rPr>
              <a:t>Ag|AgCl|Cl</a:t>
            </a:r>
            <a:r>
              <a:rPr lang="it-IT" baseline="30000">
                <a:latin typeface="Arial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1400">
                <a:latin typeface="Arial" charset="0"/>
              </a:rPr>
              <a:t>Bianchi </a:t>
            </a:r>
            <a:r>
              <a:rPr lang="it-IT" sz="1400" err="1">
                <a:latin typeface="Arial" charset="0"/>
              </a:rPr>
              <a:t>Mussini</a:t>
            </a:r>
            <a:r>
              <a:rPr lang="it-IT" sz="1400">
                <a:latin typeface="Arial" charset="0"/>
              </a:rPr>
              <a:t> </a:t>
            </a:r>
            <a:r>
              <a:rPr lang="it-IT" sz="1400" err="1">
                <a:latin typeface="Arial" charset="0"/>
              </a:rPr>
              <a:t>pg</a:t>
            </a:r>
            <a:r>
              <a:rPr lang="it-IT" sz="1400">
                <a:latin typeface="Arial" charset="0"/>
              </a:rPr>
              <a:t> 148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110343"/>
            <a:ext cx="582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>
                <a:latin typeface="Arial" pitchFamily="34" charset="0"/>
                <a:cs typeface="Arial" pitchFamily="34" charset="0"/>
              </a:rPr>
              <a:t>Si consideri la pila già scritta correttamente</a:t>
            </a:r>
            <a:endParaRPr lang="it-IT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07624" y="1804754"/>
            <a:ext cx="187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>
                <a:latin typeface="Arial" pitchFamily="34" charset="0"/>
                <a:cs typeface="Arial" pitchFamily="34" charset="0"/>
              </a:rPr>
              <a:t>anodo </a:t>
            </a:r>
            <a:r>
              <a:rPr lang="it-IT" sz="2000" err="1" smtClean="0">
                <a:latin typeface="Arial" pitchFamily="34" charset="0"/>
                <a:cs typeface="Arial" pitchFamily="34" charset="0"/>
              </a:rPr>
              <a:t>oss</a:t>
            </a:r>
            <a:endParaRPr lang="it-IT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989875" y="1832565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>
                <a:latin typeface="Arial" pitchFamily="34" charset="0"/>
                <a:cs typeface="Arial" pitchFamily="34" charset="0"/>
              </a:rPr>
              <a:t>catodo </a:t>
            </a:r>
            <a:r>
              <a:rPr lang="it-IT" sz="2000" err="1" smtClean="0">
                <a:latin typeface="Arial" pitchFamily="34" charset="0"/>
                <a:cs typeface="Arial" pitchFamily="34" charset="0"/>
              </a:rPr>
              <a:t>rid</a:t>
            </a:r>
            <a:endParaRPr lang="it-IT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54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  <p:bldP spid="70665" grpId="0" animBg="1"/>
      <p:bldP spid="7066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3240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E</a:t>
            </a:r>
            <a:r>
              <a:rPr lang="it-IT" sz="2000" baseline="-25000">
                <a:latin typeface="Arial" charset="0"/>
              </a:rPr>
              <a:t>cella</a:t>
            </a:r>
            <a:r>
              <a:rPr lang="it-IT" sz="2000">
                <a:latin typeface="Arial" charset="0"/>
              </a:rPr>
              <a:t> = E</a:t>
            </a:r>
            <a:r>
              <a:rPr lang="it-IT" sz="2000" baseline="-25000">
                <a:latin typeface="Arial" charset="0"/>
              </a:rPr>
              <a:t>catodo</a:t>
            </a:r>
            <a:r>
              <a:rPr lang="it-IT" sz="2000">
                <a:latin typeface="Arial" charset="0"/>
              </a:rPr>
              <a:t> - E</a:t>
            </a:r>
            <a:r>
              <a:rPr lang="it-IT" sz="2000" baseline="-25000">
                <a:latin typeface="Arial" charset="0"/>
              </a:rPr>
              <a:t>anodo</a:t>
            </a:r>
            <a:endParaRPr lang="it-IT" sz="2000">
              <a:latin typeface="Arial" charset="0"/>
            </a:endParaRPr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485342"/>
              </p:ext>
            </p:extLst>
          </p:nvPr>
        </p:nvGraphicFramePr>
        <p:xfrm>
          <a:off x="1235075" y="5229225"/>
          <a:ext cx="36480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9" name="Equation" r:id="rId3" imgW="2133360" imgH="482400" progId="Equation.DSMT4">
                  <p:embed/>
                </p:oleObj>
              </mc:Choice>
              <mc:Fallback>
                <p:oleObj name="Equation" r:id="rId3" imgW="213336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5229225"/>
                        <a:ext cx="364807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733738"/>
              </p:ext>
            </p:extLst>
          </p:nvPr>
        </p:nvGraphicFramePr>
        <p:xfrm>
          <a:off x="531813" y="1268413"/>
          <a:ext cx="34163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0" name="Equation" r:id="rId5" imgW="1955520" imgH="393480" progId="Equation.DSMT4">
                  <p:embed/>
                </p:oleObj>
              </mc:Choice>
              <mc:Fallback>
                <p:oleObj name="Equation" r:id="rId5" imgW="195552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268413"/>
                        <a:ext cx="341630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802010"/>
              </p:ext>
            </p:extLst>
          </p:nvPr>
        </p:nvGraphicFramePr>
        <p:xfrm>
          <a:off x="531813" y="1916113"/>
          <a:ext cx="368300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1" name="Equation" r:id="rId7" imgW="2108160" imgH="482400" progId="Equation.DSMT4">
                  <p:embed/>
                </p:oleObj>
              </mc:Choice>
              <mc:Fallback>
                <p:oleObj name="Equation" r:id="rId7" imgW="2108160" imgH="482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916113"/>
                        <a:ext cx="368300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ccia in giù 3"/>
          <p:cNvSpPr/>
          <p:nvPr/>
        </p:nvSpPr>
        <p:spPr>
          <a:xfrm>
            <a:off x="2492005" y="3933056"/>
            <a:ext cx="216024" cy="1152128"/>
          </a:xfrm>
          <a:prstGeom prst="down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68313" y="2958603"/>
            <a:ext cx="2024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E° 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it-IT" baseline="-25000" err="1" smtClean="0">
                <a:latin typeface="Arial" pitchFamily="34" charset="0"/>
                <a:cs typeface="Arial" pitchFamily="34" charset="0"/>
              </a:rPr>
              <a:t>2</a:t>
            </a:r>
            <a:r>
              <a:rPr lang="it-IT" smtClean="0">
                <a:latin typeface="Arial" pitchFamily="34" charset="0"/>
                <a:cs typeface="Arial" pitchFamily="34" charset="0"/>
              </a:rPr>
              <a:t>/H</a:t>
            </a:r>
            <a:r>
              <a:rPr lang="it-IT" baseline="3000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mtClean="0">
                <a:latin typeface="Arial" pitchFamily="34" charset="0"/>
                <a:cs typeface="Arial" pitchFamily="34" charset="0"/>
              </a:rPr>
              <a:t> = 0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9552" y="548680"/>
            <a:ext cx="8280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b="1">
                <a:solidFill>
                  <a:srgbClr val="FF0000"/>
                </a:solidFill>
                <a:latin typeface="Arial" charset="0"/>
              </a:rPr>
              <a:t>se</a:t>
            </a:r>
            <a:r>
              <a:rPr lang="it-IT" sz="2000">
                <a:latin typeface="Arial" charset="0"/>
              </a:rPr>
              <a:t> </a:t>
            </a:r>
            <a:r>
              <a:rPr lang="it-IT" sz="2000" smtClean="0">
                <a:latin typeface="Arial" charset="0"/>
              </a:rPr>
              <a:t>	f</a:t>
            </a:r>
            <a:r>
              <a:rPr lang="it-IT" sz="2000" baseline="-25000" smtClean="0">
                <a:latin typeface="Arial" charset="0"/>
              </a:rPr>
              <a:t>H2</a:t>
            </a:r>
            <a:r>
              <a:rPr lang="it-IT" sz="2000" smtClean="0">
                <a:latin typeface="Arial" charset="0"/>
              </a:rPr>
              <a:t> si approssima a P</a:t>
            </a:r>
            <a:r>
              <a:rPr lang="it-IT" sz="2000">
                <a:latin typeface="Arial" charset="0"/>
              </a:rPr>
              <a:t>°, </a:t>
            </a:r>
            <a:endParaRPr lang="it-IT" sz="2000" smtClean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sz="2000" smtClean="0">
                <a:latin typeface="Arial" charset="0"/>
              </a:rPr>
              <a:t>	attività </a:t>
            </a:r>
            <a:r>
              <a:rPr lang="it-IT" sz="2000">
                <a:latin typeface="Arial" charset="0"/>
              </a:rPr>
              <a:t>= m </a:t>
            </a:r>
            <a:r>
              <a:rPr lang="it-IT" sz="2000" smtClean="0">
                <a:latin typeface="Arial" charset="0"/>
                <a:sym typeface="Symbol"/>
              </a:rPr>
              <a:t></a:t>
            </a:r>
            <a:r>
              <a:rPr lang="it-IT" sz="2000" smtClean="0">
                <a:latin typeface="Arial" charset="0"/>
              </a:rPr>
              <a:t> </a:t>
            </a:r>
            <a:r>
              <a:rPr lang="it-IT" sz="2000" smtClean="0">
                <a:latin typeface="Math A" pitchFamily="18" charset="2"/>
                <a:cs typeface="Arial" charset="0"/>
                <a:sym typeface="Symbol"/>
              </a:rPr>
              <a:t></a:t>
            </a:r>
            <a:r>
              <a:rPr lang="it-IT" sz="2000" smtClean="0">
                <a:latin typeface="Math A" pitchFamily="18" charset="2"/>
                <a:cs typeface="Arial" charset="0"/>
              </a:rPr>
              <a:t> </a:t>
            </a:r>
            <a:r>
              <a:rPr lang="it-IT" sz="2000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smtClean="0">
                <a:latin typeface="Arial" charset="0"/>
                <a:cs typeface="Arial" charset="0"/>
              </a:rPr>
              <a:t>E</a:t>
            </a:r>
            <a:r>
              <a:rPr lang="it-IT" sz="2000">
                <a:latin typeface="Arial" charset="0"/>
                <a:cs typeface="Arial" charset="0"/>
              </a:rPr>
              <a:t>° </a:t>
            </a:r>
            <a:r>
              <a:rPr lang="it-IT" sz="2000" smtClean="0">
                <a:latin typeface="Arial" charset="0"/>
                <a:cs typeface="Arial" charset="0"/>
              </a:rPr>
              <a:t>dipende solo </a:t>
            </a:r>
            <a:r>
              <a:rPr lang="it-IT" sz="2000">
                <a:latin typeface="Arial" charset="0"/>
                <a:cs typeface="Arial" charset="0"/>
              </a:rPr>
              <a:t>dalla </a:t>
            </a:r>
            <a:r>
              <a:rPr lang="it-IT" sz="2000" smtClean="0">
                <a:latin typeface="Arial" charset="0"/>
                <a:cs typeface="Arial" charset="0"/>
              </a:rPr>
              <a:t>reazione </a:t>
            </a:r>
            <a:r>
              <a:rPr lang="it-IT" sz="2000">
                <a:latin typeface="Arial" charset="0"/>
                <a:cs typeface="Arial" charset="0"/>
              </a:rPr>
              <a:t>catodica</a:t>
            </a:r>
            <a:endParaRPr lang="el-GR" sz="2000">
              <a:latin typeface="Arial" charset="0"/>
              <a:cs typeface="Arial" charset="0"/>
            </a:endParaRP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184253"/>
              </p:ext>
            </p:extLst>
          </p:nvPr>
        </p:nvGraphicFramePr>
        <p:xfrm>
          <a:off x="838200" y="2997200"/>
          <a:ext cx="67881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88" name="Equation" r:id="rId3" imgW="3987720" imgH="393480" progId="Equation.DSMT4">
                  <p:embed/>
                </p:oleObj>
              </mc:Choice>
              <mc:Fallback>
                <p:oleObj name="Equation" r:id="rId3" imgW="3987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97200"/>
                        <a:ext cx="67881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260091"/>
              </p:ext>
            </p:extLst>
          </p:nvPr>
        </p:nvGraphicFramePr>
        <p:xfrm>
          <a:off x="709613" y="4581525"/>
          <a:ext cx="37258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89" name="Equation" r:id="rId5" imgW="2171520" imgH="393480" progId="Equation.DSMT4">
                  <p:embed/>
                </p:oleObj>
              </mc:Choice>
              <mc:Fallback>
                <p:oleObj name="Equation" r:id="rId5" imgW="2171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4581525"/>
                        <a:ext cx="372586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62518" y="3861990"/>
            <a:ext cx="76818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si può </a:t>
            </a:r>
            <a:r>
              <a:rPr lang="it-IT" sz="2000" smtClean="0">
                <a:latin typeface="Arial" charset="0"/>
              </a:rPr>
              <a:t>riscrivere isolando a sin i termini noti e a dx quelli incogniti</a:t>
            </a:r>
            <a:endParaRPr lang="it-IT" sz="2000">
              <a:latin typeface="Arial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6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974730"/>
              </p:ext>
            </p:extLst>
          </p:nvPr>
        </p:nvGraphicFramePr>
        <p:xfrm>
          <a:off x="419100" y="4365625"/>
          <a:ext cx="431958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84" name="Equation" r:id="rId3" imgW="2234880" imgH="393480" progId="Equation.DSMT4">
                  <p:embed/>
                </p:oleObj>
              </mc:Choice>
              <mc:Fallback>
                <p:oleObj name="Equation" r:id="rId3" imgW="22348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365625"/>
                        <a:ext cx="4319588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19"/>
          <p:cNvSpPr txBox="1">
            <a:spLocks noChangeArrowheads="1"/>
          </p:cNvSpPr>
          <p:nvPr/>
        </p:nvSpPr>
        <p:spPr bwMode="auto">
          <a:xfrm>
            <a:off x="395288" y="1989138"/>
            <a:ext cx="77755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Dalla </a:t>
            </a:r>
            <a:r>
              <a:rPr lang="it-IT" err="1">
                <a:latin typeface="Arial" charset="0"/>
              </a:rPr>
              <a:t>Debye</a:t>
            </a:r>
            <a:r>
              <a:rPr lang="it-IT">
                <a:latin typeface="Arial" charset="0"/>
              </a:rPr>
              <a:t>-H</a:t>
            </a:r>
            <a:r>
              <a:rPr lang="en-US">
                <a:latin typeface="Arial" charset="0"/>
                <a:cs typeface="Arial" charset="0"/>
              </a:rPr>
              <a:t>ü</a:t>
            </a:r>
            <a:r>
              <a:rPr lang="it-IT" err="1">
                <a:latin typeface="Arial" charset="0"/>
              </a:rPr>
              <a:t>ckel</a:t>
            </a:r>
            <a:r>
              <a:rPr lang="it-IT">
                <a:latin typeface="Arial" charset="0"/>
              </a:rPr>
              <a:t> limite per un elettrolita 1:1       </a:t>
            </a:r>
            <a:endParaRPr lang="it-IT" smtClean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smtClean="0">
                <a:solidFill>
                  <a:srgbClr val="FF3300"/>
                </a:solidFill>
                <a:latin typeface="Arial" charset="0"/>
              </a:rPr>
              <a:t>ln </a:t>
            </a:r>
            <a:r>
              <a:rPr lang="it-IT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it-IT" baseline="-25000">
                <a:solidFill>
                  <a:srgbClr val="FF3300"/>
                </a:solidFill>
                <a:latin typeface="Symbol" pitchFamily="18" charset="2"/>
                <a:sym typeface="Symbol" pitchFamily="18" charset="2"/>
              </a:rPr>
              <a:t> </a:t>
            </a:r>
            <a:r>
              <a:rPr lang="it-IT">
                <a:solidFill>
                  <a:srgbClr val="FF3300"/>
                </a:solidFill>
                <a:latin typeface="Symbol" pitchFamily="18" charset="2"/>
                <a:sym typeface="Symbol" pitchFamily="18" charset="2"/>
              </a:rPr>
              <a:t>= </a:t>
            </a:r>
            <a:r>
              <a:rPr lang="it-IT" baseline="-25000">
                <a:solidFill>
                  <a:srgbClr val="FF330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it-IT">
                <a:solidFill>
                  <a:srgbClr val="FF3300"/>
                </a:solidFill>
                <a:latin typeface="Arial" charset="0"/>
                <a:sym typeface="Symbol" pitchFamily="18" charset="2"/>
              </a:rPr>
              <a:t>-Am</a:t>
            </a:r>
            <a:r>
              <a:rPr lang="it-IT" baseline="30000">
                <a:solidFill>
                  <a:srgbClr val="FF3300"/>
                </a:solidFill>
                <a:latin typeface="Arial" charset="0"/>
                <a:sym typeface="Symbol" pitchFamily="18" charset="2"/>
              </a:rPr>
              <a:t>1/2</a:t>
            </a:r>
          </a:p>
        </p:txBody>
      </p:sp>
      <p:graphicFrame>
        <p:nvGraphicFramePr>
          <p:cNvPr id="5120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411324"/>
              </p:ext>
            </p:extLst>
          </p:nvPr>
        </p:nvGraphicFramePr>
        <p:xfrm>
          <a:off x="625475" y="765175"/>
          <a:ext cx="42195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85" name="Equation" r:id="rId5" imgW="2171520" imgH="393480" progId="Equation.DSMT4">
                  <p:embed/>
                </p:oleObj>
              </mc:Choice>
              <mc:Fallback>
                <p:oleObj name="Equation" r:id="rId5" imgW="2171520" imgH="393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765175"/>
                        <a:ext cx="42195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95288" y="338137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quindi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57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/>
          <p:cNvSpPr>
            <a:spLocks noChangeArrowheads="1"/>
          </p:cNvSpPr>
          <p:nvPr/>
        </p:nvSpPr>
        <p:spPr bwMode="auto">
          <a:xfrm>
            <a:off x="3635374" y="1403920"/>
            <a:ext cx="1223963" cy="863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395288" y="4149724"/>
            <a:ext cx="7489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Si ottiene una retta di </a:t>
            </a:r>
            <a:r>
              <a:rPr lang="it-IT" smtClean="0">
                <a:latin typeface="Arial" charset="0"/>
              </a:rPr>
              <a:t>pendenza </a:t>
            </a:r>
            <a:r>
              <a:rPr lang="it-IT">
                <a:solidFill>
                  <a:srgbClr val="FF3399"/>
                </a:solidFill>
                <a:latin typeface="Arial" charset="0"/>
              </a:rPr>
              <a:t>a =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L’intercetta rappresenta E</a:t>
            </a:r>
            <a:r>
              <a:rPr lang="it-IT" smtClean="0">
                <a:latin typeface="Arial" charset="0"/>
              </a:rPr>
              <a:t>° quando </a:t>
            </a:r>
            <a:r>
              <a:rPr lang="it-IT">
                <a:latin typeface="Arial" charset="0"/>
              </a:rPr>
              <a:t>x = </a:t>
            </a:r>
            <a:r>
              <a:rPr lang="it-IT" smtClean="0">
                <a:latin typeface="Arial" charset="0"/>
              </a:rPr>
              <a:t>0: </a:t>
            </a:r>
            <a:r>
              <a:rPr lang="it-IT" sz="2000">
                <a:latin typeface="Arial" charset="0"/>
              </a:rPr>
              <a:t>infatti</a:t>
            </a:r>
            <a:r>
              <a:rPr lang="it-IT">
                <a:latin typeface="Arial" charset="0"/>
              </a:rPr>
              <a:t> </a:t>
            </a:r>
          </a:p>
        </p:txBody>
      </p:sp>
      <p:graphicFrame>
        <p:nvGraphicFramePr>
          <p:cNvPr id="52229" name="Object 6"/>
          <p:cNvGraphicFramePr>
            <a:graphicFrameLocks noChangeAspect="1"/>
          </p:cNvGraphicFramePr>
          <p:nvPr/>
        </p:nvGraphicFramePr>
        <p:xfrm>
          <a:off x="468313" y="5445125"/>
          <a:ext cx="34559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4" name="Equation" r:id="rId3" imgW="1866900" imgH="457200" progId="Equation.DSMT4">
                  <p:embed/>
                </p:oleObj>
              </mc:Choice>
              <mc:Fallback>
                <p:oleObj name="Equation" r:id="rId3" imgW="18669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445125"/>
                        <a:ext cx="34559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186922"/>
              </p:ext>
            </p:extLst>
          </p:nvPr>
        </p:nvGraphicFramePr>
        <p:xfrm>
          <a:off x="971549" y="1546795"/>
          <a:ext cx="45656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5" name="Equation" r:id="rId5" imgW="2362200" imgH="393700" progId="Equation.DSMT4">
                  <p:embed/>
                </p:oleObj>
              </mc:Choice>
              <mc:Fallback>
                <p:oleObj name="Equation" r:id="rId5" imgW="23622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49" y="1546795"/>
                        <a:ext cx="456565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1763712" y="2988245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Arial" charset="0"/>
              </a:rPr>
              <a:t>y</a:t>
            </a: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4932362" y="2772345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33CC33"/>
                </a:solidFill>
                <a:latin typeface="Arial" charset="0"/>
              </a:rPr>
              <a:t>x</a:t>
            </a:r>
          </a:p>
        </p:txBody>
      </p:sp>
      <p:sp>
        <p:nvSpPr>
          <p:cNvPr id="52233" name="Text Box 10"/>
          <p:cNvSpPr txBox="1">
            <a:spLocks noChangeArrowheads="1"/>
          </p:cNvSpPr>
          <p:nvPr/>
        </p:nvSpPr>
        <p:spPr bwMode="auto">
          <a:xfrm>
            <a:off x="3132137" y="2772345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33CC"/>
                </a:solidFill>
                <a:latin typeface="Arial" charset="0"/>
              </a:rPr>
              <a:t>q</a:t>
            </a:r>
          </a:p>
        </p:txBody>
      </p:sp>
      <p:sp>
        <p:nvSpPr>
          <p:cNvPr id="52234" name="Line 11"/>
          <p:cNvSpPr>
            <a:spLocks noChangeShapeType="1"/>
          </p:cNvSpPr>
          <p:nvPr/>
        </p:nvSpPr>
        <p:spPr bwMode="auto">
          <a:xfrm>
            <a:off x="5076824" y="219608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35" name="Line 12"/>
          <p:cNvSpPr>
            <a:spLocks noChangeShapeType="1"/>
          </p:cNvSpPr>
          <p:nvPr/>
        </p:nvSpPr>
        <p:spPr bwMode="auto">
          <a:xfrm>
            <a:off x="1979612" y="248342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36" name="Line 13"/>
          <p:cNvSpPr>
            <a:spLocks noChangeShapeType="1"/>
          </p:cNvSpPr>
          <p:nvPr/>
        </p:nvSpPr>
        <p:spPr bwMode="auto">
          <a:xfrm>
            <a:off x="3348037" y="219608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37" name="AutoShape 14"/>
          <p:cNvSpPr>
            <a:spLocks/>
          </p:cNvSpPr>
          <p:nvPr/>
        </p:nvSpPr>
        <p:spPr bwMode="auto">
          <a:xfrm rot="16200000">
            <a:off x="1943893" y="1295177"/>
            <a:ext cx="142875" cy="1944687"/>
          </a:xfrm>
          <a:prstGeom prst="leftBrace">
            <a:avLst>
              <a:gd name="adj1" fmla="val 11342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8" name="Line 17"/>
          <p:cNvSpPr>
            <a:spLocks noChangeShapeType="1"/>
          </p:cNvSpPr>
          <p:nvPr/>
        </p:nvSpPr>
        <p:spPr bwMode="auto">
          <a:xfrm flipH="1">
            <a:off x="3995737" y="2338958"/>
            <a:ext cx="144462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39" name="Text Box 18"/>
          <p:cNvSpPr txBox="1">
            <a:spLocks noChangeArrowheads="1"/>
          </p:cNvSpPr>
          <p:nvPr/>
        </p:nvSpPr>
        <p:spPr bwMode="auto">
          <a:xfrm>
            <a:off x="3594099" y="3501008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3399"/>
                </a:solidFill>
                <a:latin typeface="Arial" charset="0"/>
              </a:rPr>
              <a:t>pendenza a</a:t>
            </a:r>
          </a:p>
        </p:txBody>
      </p:sp>
      <p:graphicFrame>
        <p:nvGraphicFramePr>
          <p:cNvPr id="5224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060195"/>
              </p:ext>
            </p:extLst>
          </p:nvPr>
        </p:nvGraphicFramePr>
        <p:xfrm>
          <a:off x="5436096" y="4031340"/>
          <a:ext cx="7921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6" name="Equation" r:id="rId7" imgW="495085" imgH="393529" progId="Equation.DSMT4">
                  <p:embed/>
                </p:oleObj>
              </mc:Choice>
              <mc:Fallback>
                <p:oleObj name="Equation" r:id="rId7" imgW="495085" imgH="393529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031340"/>
                        <a:ext cx="79216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3568" y="476672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latin typeface="Arial" charset="0"/>
              </a:rPr>
              <a:t>si riporta in grafico</a:t>
            </a:r>
          </a:p>
        </p:txBody>
      </p:sp>
      <p:graphicFrame>
        <p:nvGraphicFramePr>
          <p:cNvPr id="3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870856"/>
              </p:ext>
            </p:extLst>
          </p:nvPr>
        </p:nvGraphicFramePr>
        <p:xfrm>
          <a:off x="6052132" y="946076"/>
          <a:ext cx="2459765" cy="2718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Ovale 3"/>
          <p:cNvSpPr/>
          <p:nvPr/>
        </p:nvSpPr>
        <p:spPr>
          <a:xfrm>
            <a:off x="6897078" y="2724744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1" name="Ovale 20"/>
          <p:cNvSpPr/>
          <p:nvPr/>
        </p:nvSpPr>
        <p:spPr>
          <a:xfrm>
            <a:off x="6751822" y="2903337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58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125760" y="333375"/>
            <a:ext cx="88924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Se </a:t>
            </a:r>
            <a:r>
              <a:rPr lang="it-IT" err="1">
                <a:latin typeface="Arial" charset="0"/>
              </a:rPr>
              <a:t>HCl</a:t>
            </a:r>
            <a:r>
              <a:rPr lang="it-IT">
                <a:latin typeface="Arial" charset="0"/>
              </a:rPr>
              <a:t> manifestasse sempre comportamento ideale (</a:t>
            </a:r>
            <a:r>
              <a:rPr lang="it-IT">
                <a:latin typeface="Arial" charset="0"/>
                <a:sym typeface="Symbol" pitchFamily="18" charset="2"/>
              </a:rPr>
              <a:t></a:t>
            </a:r>
            <a:r>
              <a:rPr lang="it-IT" baseline="-25000">
                <a:latin typeface="Arial" charset="0"/>
                <a:sym typeface="Symbol" pitchFamily="18" charset="2"/>
              </a:rPr>
              <a:t> </a:t>
            </a:r>
            <a:r>
              <a:rPr lang="it-IT">
                <a:latin typeface="Arial" charset="0"/>
                <a:sym typeface="Symbol" pitchFamily="18" charset="2"/>
              </a:rPr>
              <a:t>= 1) il grafico sarebbe sempre una retta.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  <a:sym typeface="Symbol" pitchFamily="18" charset="2"/>
              </a:rPr>
              <a:t>La linearità si manifesta </a:t>
            </a:r>
            <a:r>
              <a:rPr lang="it-IT">
                <a:solidFill>
                  <a:srgbClr val="FF3300"/>
                </a:solidFill>
                <a:latin typeface="Arial" charset="0"/>
                <a:sym typeface="Symbol" pitchFamily="18" charset="2"/>
              </a:rPr>
              <a:t>solo per concentrazioni &lt; 0.005 </a:t>
            </a:r>
            <a:r>
              <a:rPr lang="it-IT" smtClean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m circa</a:t>
            </a:r>
            <a:endParaRPr lang="it-IT" baseline="-25000">
              <a:solidFill>
                <a:srgbClr val="FF33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95288" y="2276475"/>
            <a:ext cx="7775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Si ottiene E° = +0.2223 V e </a:t>
            </a:r>
            <a:r>
              <a:rPr lang="it-IT">
                <a:solidFill>
                  <a:srgbClr val="FF3399"/>
                </a:solidFill>
                <a:latin typeface="Arial" charset="0"/>
              </a:rPr>
              <a:t>la pendenza a della retta = 0.060 a 25 °C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95288" y="3357563"/>
            <a:ext cx="388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dalla espressione</a:t>
            </a: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515264"/>
              </p:ext>
            </p:extLst>
          </p:nvPr>
        </p:nvGraphicFramePr>
        <p:xfrm>
          <a:off x="300038" y="3933825"/>
          <a:ext cx="25685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7" name="Equation" r:id="rId3" imgW="1358640" imgH="393480" progId="Equation.DSMT4">
                  <p:embed/>
                </p:oleObj>
              </mc:Choice>
              <mc:Fallback>
                <p:oleObj name="Equation" r:id="rId3" imgW="1358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3933825"/>
                        <a:ext cx="256857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271289"/>
              </p:ext>
            </p:extLst>
          </p:nvPr>
        </p:nvGraphicFramePr>
        <p:xfrm>
          <a:off x="300038" y="4724400"/>
          <a:ext cx="32861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8" name="Equation" r:id="rId5" imgW="1752480" imgH="393480" progId="Equation.DSMT4">
                  <p:embed/>
                </p:oleObj>
              </mc:Choice>
              <mc:Fallback>
                <p:oleObj name="Equation" r:id="rId5" imgW="1752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4724400"/>
                        <a:ext cx="328612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68313" y="5805488"/>
            <a:ext cx="26635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log</a:t>
            </a:r>
            <a:r>
              <a:rPr lang="it-IT">
                <a:latin typeface="Arial" charset="0"/>
                <a:sym typeface="Symbol" pitchFamily="18" charset="2"/>
              </a:rPr>
              <a:t></a:t>
            </a:r>
            <a:r>
              <a:rPr lang="it-IT" baseline="-25000">
                <a:latin typeface="Arial" charset="0"/>
                <a:sym typeface="Symbol" pitchFamily="18" charset="2"/>
              </a:rPr>
              <a:t> </a:t>
            </a:r>
            <a:r>
              <a:rPr lang="it-IT">
                <a:latin typeface="Arial" charset="0"/>
                <a:sym typeface="Symbol" pitchFamily="18" charset="2"/>
              </a:rPr>
              <a:t>= -</a:t>
            </a:r>
            <a:r>
              <a:rPr lang="it-IT" smtClean="0">
                <a:latin typeface="Arial" charset="0"/>
                <a:sym typeface="Symbol" pitchFamily="18" charset="2"/>
              </a:rPr>
              <a:t>0.51 </a:t>
            </a:r>
            <a:r>
              <a:rPr lang="it-IT" err="1" smtClean="0">
                <a:latin typeface="Arial" charset="0"/>
                <a:sym typeface="Symbol" pitchFamily="18" charset="2"/>
              </a:rPr>
              <a:t>m</a:t>
            </a:r>
            <a:r>
              <a:rPr lang="it-IT" baseline="30000" err="1" smtClean="0">
                <a:latin typeface="Arial" charset="0"/>
                <a:sym typeface="Symbol" pitchFamily="18" charset="2"/>
              </a:rPr>
              <a:t>1</a:t>
            </a:r>
            <a:r>
              <a:rPr lang="it-IT" baseline="30000" smtClean="0">
                <a:latin typeface="Arial" charset="0"/>
                <a:sym typeface="Symbol" pitchFamily="18" charset="2"/>
              </a:rPr>
              <a:t>/2</a:t>
            </a:r>
            <a:endParaRPr lang="it-IT" baseline="-25000">
              <a:latin typeface="Arial" charset="0"/>
              <a:sym typeface="Symbol" pitchFamily="18" charset="2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3131839" y="5157788"/>
            <a:ext cx="144016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572000" y="4508500"/>
            <a:ext cx="43195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E’ la legge limite di Debye H</a:t>
            </a:r>
            <a:r>
              <a:rPr lang="en-US" sz="2000">
                <a:latin typeface="Arial" charset="0"/>
                <a:cs typeface="Arial" charset="0"/>
              </a:rPr>
              <a:t>ü</a:t>
            </a:r>
            <a:r>
              <a:rPr lang="it-IT" sz="2000">
                <a:latin typeface="Arial" charset="0"/>
              </a:rPr>
              <a:t>ckel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Il valore di</a:t>
            </a:r>
            <a:r>
              <a:rPr lang="it-IT" sz="2000" b="1">
                <a:latin typeface="Arial" charset="0"/>
              </a:rPr>
              <a:t> A</a:t>
            </a:r>
            <a:r>
              <a:rPr lang="it-IT" sz="2000">
                <a:latin typeface="Arial" charset="0"/>
              </a:rPr>
              <a:t> fu trovato prima dello sviluppo della teoria !!!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59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0825" y="692150"/>
            <a:ext cx="5761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err="1">
                <a:latin typeface="Arial" charset="0"/>
              </a:rPr>
              <a:t>Pt</a:t>
            </a:r>
            <a:r>
              <a:rPr lang="it-IT">
                <a:latin typeface="Arial" charset="0"/>
              </a:rPr>
              <a:t>(s)|</a:t>
            </a:r>
            <a:r>
              <a:rPr lang="it-IT" err="1" smtClean="0">
                <a:latin typeface="Arial" charset="0"/>
              </a:rPr>
              <a:t>H</a:t>
            </a:r>
            <a:r>
              <a:rPr lang="it-IT" baseline="-25000" err="1" smtClean="0">
                <a:latin typeface="Arial" charset="0"/>
              </a:rPr>
              <a:t>2</a:t>
            </a:r>
            <a:r>
              <a:rPr lang="it-IT" smtClean="0">
                <a:latin typeface="Arial" charset="0"/>
              </a:rPr>
              <a:t>(g, f)|</a:t>
            </a:r>
            <a:r>
              <a:rPr lang="it-IT" err="1" smtClean="0">
                <a:latin typeface="Arial" charset="0"/>
              </a:rPr>
              <a:t>HCl</a:t>
            </a:r>
            <a:r>
              <a:rPr lang="it-IT" smtClean="0">
                <a:latin typeface="Arial" charset="0"/>
              </a:rPr>
              <a:t>(</a:t>
            </a:r>
            <a:r>
              <a:rPr lang="it-IT" err="1" smtClean="0">
                <a:latin typeface="Arial" charset="0"/>
              </a:rPr>
              <a:t>aq</a:t>
            </a:r>
            <a:r>
              <a:rPr lang="it-IT" smtClean="0">
                <a:latin typeface="Arial" charset="0"/>
              </a:rPr>
              <a:t>, </a:t>
            </a:r>
            <a:r>
              <a:rPr lang="it-IT" err="1" smtClean="0">
                <a:latin typeface="Arial" charset="0"/>
              </a:rPr>
              <a:t>a1</a:t>
            </a:r>
            <a:r>
              <a:rPr lang="it-IT" smtClean="0">
                <a:latin typeface="Arial" charset="0"/>
              </a:rPr>
              <a:t>)|</a:t>
            </a:r>
            <a:r>
              <a:rPr lang="it-IT" err="1">
                <a:latin typeface="Arial" charset="0"/>
              </a:rPr>
              <a:t>AgCl</a:t>
            </a:r>
            <a:r>
              <a:rPr lang="it-IT">
                <a:latin typeface="Arial" charset="0"/>
              </a:rPr>
              <a:t>(s)|Ag(s)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50825" y="1773238"/>
            <a:ext cx="4826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a sin ossidazione di H</a:t>
            </a:r>
            <a:r>
              <a:rPr lang="it-IT" baseline="-25000">
                <a:latin typeface="Arial" charset="0"/>
              </a:rPr>
              <a:t>2</a:t>
            </a:r>
            <a:r>
              <a:rPr lang="it-IT">
                <a:latin typeface="Arial" charset="0"/>
              </a:rPr>
              <a:t>: 	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½ </a:t>
            </a:r>
            <a:r>
              <a:rPr lang="it-IT" smtClean="0">
                <a:latin typeface="Arial" charset="0"/>
              </a:rPr>
              <a:t>H</a:t>
            </a:r>
            <a:r>
              <a:rPr lang="it-IT" baseline="-25000" smtClean="0">
                <a:latin typeface="Arial" charset="0"/>
              </a:rPr>
              <a:t>2</a:t>
            </a:r>
            <a:r>
              <a:rPr lang="it-IT" smtClean="0">
                <a:latin typeface="Arial" charset="0"/>
              </a:rPr>
              <a:t>(g, f) </a:t>
            </a:r>
            <a:r>
              <a:rPr lang="it-IT">
                <a:latin typeface="Arial" charset="0"/>
                <a:sym typeface="Symbol" pitchFamily="18" charset="2"/>
              </a:rPr>
              <a:t></a:t>
            </a:r>
            <a:r>
              <a:rPr lang="it-IT">
                <a:latin typeface="Arial" charset="0"/>
              </a:rPr>
              <a:t> H</a:t>
            </a:r>
            <a:r>
              <a:rPr lang="it-IT" baseline="30000">
                <a:latin typeface="Arial" charset="0"/>
              </a:rPr>
              <a:t>+</a:t>
            </a:r>
            <a:r>
              <a:rPr lang="it-IT">
                <a:latin typeface="Arial" charset="0"/>
              </a:rPr>
              <a:t>(</a:t>
            </a:r>
            <a:r>
              <a:rPr lang="it-IT" err="1" smtClean="0">
                <a:latin typeface="Arial" charset="0"/>
              </a:rPr>
              <a:t>aq</a:t>
            </a:r>
            <a:r>
              <a:rPr lang="it-IT" smtClean="0">
                <a:latin typeface="Arial" charset="0"/>
              </a:rPr>
              <a:t>, a1) </a:t>
            </a:r>
            <a:r>
              <a:rPr lang="it-IT">
                <a:latin typeface="Arial" charset="0"/>
              </a:rPr>
              <a:t>+ e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Arial" charset="0"/>
              </a:rPr>
              <a:t>anodo -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a dx riduzione di </a:t>
            </a:r>
            <a:r>
              <a:rPr lang="it-IT" err="1">
                <a:latin typeface="Arial" charset="0"/>
              </a:rPr>
              <a:t>AgCl</a:t>
            </a:r>
            <a:r>
              <a:rPr lang="it-IT">
                <a:latin typeface="Arial" charset="0"/>
              </a:rPr>
              <a:t>: 	</a:t>
            </a:r>
          </a:p>
          <a:p>
            <a:pPr eaLnBrk="1" hangingPunct="1">
              <a:spcBef>
                <a:spcPct val="50000"/>
              </a:spcBef>
            </a:pPr>
            <a:r>
              <a:rPr lang="it-IT" err="1">
                <a:latin typeface="Arial" charset="0"/>
              </a:rPr>
              <a:t>AgCl</a:t>
            </a:r>
            <a:r>
              <a:rPr lang="it-IT">
                <a:latin typeface="Arial" charset="0"/>
              </a:rPr>
              <a:t>(s) + e </a:t>
            </a:r>
            <a:r>
              <a:rPr lang="it-IT">
                <a:latin typeface="Arial" charset="0"/>
                <a:sym typeface="Symbol" pitchFamily="18" charset="2"/>
              </a:rPr>
              <a:t></a:t>
            </a:r>
            <a:r>
              <a:rPr lang="it-IT">
                <a:latin typeface="Arial" charset="0"/>
              </a:rPr>
              <a:t> Ag(s) + Cl</a:t>
            </a:r>
            <a:r>
              <a:rPr lang="it-IT" baseline="30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(</a:t>
            </a:r>
            <a:r>
              <a:rPr lang="it-IT" err="1" smtClean="0">
                <a:latin typeface="Arial" charset="0"/>
              </a:rPr>
              <a:t>aq</a:t>
            </a:r>
            <a:r>
              <a:rPr lang="it-IT" smtClean="0">
                <a:latin typeface="Arial" charset="0"/>
              </a:rPr>
              <a:t>, a2)</a:t>
            </a:r>
            <a:endParaRPr lang="it-IT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33CC"/>
                </a:solidFill>
                <a:latin typeface="Arial" charset="0"/>
              </a:rPr>
              <a:t>catodo +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50825" y="5300663"/>
            <a:ext cx="79200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charset="0"/>
              </a:rPr>
              <a:t>reazione spontanea: </a:t>
            </a:r>
          </a:p>
          <a:p>
            <a:pPr>
              <a:spcBef>
                <a:spcPct val="50000"/>
              </a:spcBef>
            </a:pPr>
            <a:r>
              <a:rPr lang="it-IT">
                <a:latin typeface="Arial" charset="0"/>
              </a:rPr>
              <a:t>½ </a:t>
            </a:r>
            <a:r>
              <a:rPr lang="it-IT" smtClean="0">
                <a:latin typeface="Arial" charset="0"/>
              </a:rPr>
              <a:t>H</a:t>
            </a:r>
            <a:r>
              <a:rPr lang="it-IT" baseline="-25000" smtClean="0">
                <a:latin typeface="Arial" charset="0"/>
              </a:rPr>
              <a:t>2</a:t>
            </a:r>
            <a:r>
              <a:rPr lang="it-IT" smtClean="0">
                <a:latin typeface="Arial" charset="0"/>
              </a:rPr>
              <a:t>(g, f) </a:t>
            </a:r>
            <a:r>
              <a:rPr lang="it-IT">
                <a:latin typeface="Arial" charset="0"/>
              </a:rPr>
              <a:t>+ </a:t>
            </a:r>
            <a:r>
              <a:rPr lang="it-IT" err="1">
                <a:latin typeface="Arial" charset="0"/>
              </a:rPr>
              <a:t>AgCl</a:t>
            </a:r>
            <a:r>
              <a:rPr lang="it-IT">
                <a:latin typeface="Arial" charset="0"/>
              </a:rPr>
              <a:t>(s) </a:t>
            </a:r>
            <a:r>
              <a:rPr lang="it-IT">
                <a:latin typeface="Arial" charset="0"/>
                <a:sym typeface="Symbol" pitchFamily="18" charset="2"/>
              </a:rPr>
              <a:t></a:t>
            </a:r>
            <a:r>
              <a:rPr lang="it-IT">
                <a:latin typeface="Arial" charset="0"/>
              </a:rPr>
              <a:t> H</a:t>
            </a:r>
            <a:r>
              <a:rPr lang="it-IT" baseline="30000">
                <a:latin typeface="Arial" charset="0"/>
              </a:rPr>
              <a:t>+</a:t>
            </a:r>
            <a:r>
              <a:rPr lang="it-IT">
                <a:latin typeface="Arial" charset="0"/>
              </a:rPr>
              <a:t>(</a:t>
            </a:r>
            <a:r>
              <a:rPr lang="it-IT" err="1" smtClean="0">
                <a:latin typeface="Arial" charset="0"/>
              </a:rPr>
              <a:t>aq</a:t>
            </a:r>
            <a:r>
              <a:rPr lang="it-IT" smtClean="0">
                <a:latin typeface="Arial" charset="0"/>
              </a:rPr>
              <a:t>, a1) </a:t>
            </a:r>
            <a:r>
              <a:rPr lang="it-IT">
                <a:latin typeface="Arial" charset="0"/>
              </a:rPr>
              <a:t>+ Ag(s) + Cl</a:t>
            </a:r>
            <a:r>
              <a:rPr lang="it-IT" baseline="30000">
                <a:latin typeface="Arial" charset="0"/>
              </a:rPr>
              <a:t>-</a:t>
            </a:r>
            <a:r>
              <a:rPr lang="it-IT">
                <a:latin typeface="Arial" charset="0"/>
              </a:rPr>
              <a:t>(</a:t>
            </a:r>
            <a:r>
              <a:rPr lang="it-IT" err="1" smtClean="0">
                <a:latin typeface="Arial" charset="0"/>
              </a:rPr>
              <a:t>aq</a:t>
            </a:r>
            <a:r>
              <a:rPr lang="it-IT" smtClean="0">
                <a:latin typeface="Arial" charset="0"/>
              </a:rPr>
              <a:t>, a2) </a:t>
            </a:r>
            <a:endParaRPr lang="it-IT">
              <a:latin typeface="Arial" charset="0"/>
            </a:endParaRP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6250"/>
            <a:ext cx="16414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516688" y="350043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Pt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380288" y="350043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Ag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/>
      <p:bldP spid="53254" grpId="0"/>
      <p:bldP spid="5325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79216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Infatti: come esempio </a:t>
            </a:r>
            <a:r>
              <a:rPr lang="it-IT" sz="1800">
                <a:latin typeface="Arial" charset="0"/>
              </a:rPr>
              <a:t>dall’Atkins pag 273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determinare E° per la cella precedente dai dati seguenti: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mCl</a:t>
            </a:r>
            <a:r>
              <a:rPr lang="it-IT" baseline="30000">
                <a:latin typeface="Arial" charset="0"/>
              </a:rPr>
              <a:t>-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*</a:t>
            </a:r>
            <a:r>
              <a:rPr lang="it-IT">
                <a:latin typeface="Arial" charset="0"/>
              </a:rPr>
              <a:t>	3.215		5.619		9.138		25.63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E/V	0.52053	0.49057	0.46860	0.41824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(* </a:t>
            </a:r>
            <a:r>
              <a:rPr lang="en-US">
                <a:solidFill>
                  <a:srgbClr val="0033CC"/>
                </a:solidFill>
                <a:latin typeface="Arial" charset="0"/>
                <a:cs typeface="Arial" charset="0"/>
              </a:rPr>
              <a:t>×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 10</a:t>
            </a:r>
            <a:r>
              <a:rPr lang="it-IT" baseline="30000">
                <a:solidFill>
                  <a:srgbClr val="0033CC"/>
                </a:solidFill>
                <a:latin typeface="Arial" charset="0"/>
              </a:rPr>
              <a:t>-3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737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760972"/>
              </p:ext>
            </p:extLst>
          </p:nvPr>
        </p:nvGraphicFramePr>
        <p:xfrm>
          <a:off x="3087688" y="2600325"/>
          <a:ext cx="3757612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65" name="Chart" r:id="rId3" imgW="2971852" imgH="3448119" progId="Excel.Chart.8">
                  <p:embed/>
                </p:oleObj>
              </mc:Choice>
              <mc:Fallback>
                <p:oleObj name="Chart" r:id="rId3" imgW="2971852" imgH="3448119" progId="Excel.Char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2600325"/>
                        <a:ext cx="3757612" cy="436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323850" y="6021388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E° = +0.2232 V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60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3746" grpId="0"/>
      <p:bldP spid="7374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280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I risultati migliorano e si può apprezzare ancora una cifra significativa se si introducono equazioni di </a:t>
            </a:r>
            <a:r>
              <a:rPr lang="it-IT" b="1">
                <a:latin typeface="Arial" charset="0"/>
              </a:rPr>
              <a:t>D-H estese</a:t>
            </a:r>
            <a:r>
              <a:rPr lang="it-IT">
                <a:latin typeface="Arial" charset="0"/>
              </a:rPr>
              <a:t> o </a:t>
            </a:r>
            <a:r>
              <a:rPr lang="it-IT" b="1">
                <a:latin typeface="Arial" charset="0"/>
              </a:rPr>
              <a:t>di Guggenheim</a:t>
            </a:r>
            <a:r>
              <a:rPr lang="it-IT">
                <a:latin typeface="Arial" charset="0"/>
              </a:rPr>
              <a:t> o di </a:t>
            </a:r>
            <a:r>
              <a:rPr lang="it-IT" b="1">
                <a:latin typeface="Arial" charset="0"/>
              </a:rPr>
              <a:t>Bronsted-Hitchcock</a:t>
            </a: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395288" y="1844675"/>
            <a:ext cx="2951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E° = +0.22234 V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395288" y="3141663"/>
            <a:ext cx="79200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latin typeface="Arial" charset="0"/>
              </a:rPr>
              <a:t>Per determinare i valori di </a:t>
            </a:r>
            <a:r>
              <a:rPr lang="it-IT" b="1">
                <a:latin typeface="Arial" charset="0"/>
                <a:sym typeface="Symbol" pitchFamily="18" charset="2"/>
              </a:rPr>
              <a:t></a:t>
            </a:r>
            <a:r>
              <a:rPr lang="it-IT" b="1" baseline="-25000">
                <a:latin typeface="Arial" charset="0"/>
                <a:sym typeface="Symbol" pitchFamily="18" charset="2"/>
              </a:rPr>
              <a:t></a:t>
            </a:r>
            <a:r>
              <a:rPr lang="it-IT" b="1">
                <a:latin typeface="Arial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  <a:sym typeface="Symbol" pitchFamily="18" charset="2"/>
              </a:rPr>
              <a:t>1) si determina prima il valore di E° per estrapolazione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  <a:sym typeface="Symbol" pitchFamily="18" charset="2"/>
              </a:rPr>
              <a:t>2) si usa l’equazione </a:t>
            </a:r>
          </a:p>
        </p:txBody>
      </p:sp>
      <p:graphicFrame>
        <p:nvGraphicFramePr>
          <p:cNvPr id="90120" name="Object 8"/>
          <p:cNvGraphicFramePr>
            <a:graphicFrameLocks noChangeAspect="1"/>
          </p:cNvGraphicFramePr>
          <p:nvPr/>
        </p:nvGraphicFramePr>
        <p:xfrm>
          <a:off x="3635375" y="4149725"/>
          <a:ext cx="38782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90" name="Equation" r:id="rId3" imgW="2260600" imgH="393700" progId="Equation.DSMT4">
                  <p:embed/>
                </p:oleObj>
              </mc:Choice>
              <mc:Fallback>
                <p:oleObj name="Equation" r:id="rId3" imgW="22606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149725"/>
                        <a:ext cx="387826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395288" y="5373688"/>
            <a:ext cx="7777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si calcola </a:t>
            </a:r>
            <a:r>
              <a:rPr lang="it-IT">
                <a:latin typeface="Arial" charset="0"/>
                <a:sym typeface="Symbol" pitchFamily="18" charset="2"/>
              </a:rPr>
              <a:t></a:t>
            </a:r>
            <a:r>
              <a:rPr lang="it-IT" baseline="-25000">
                <a:latin typeface="Arial" charset="0"/>
                <a:sym typeface="Symbol" pitchFamily="18" charset="2"/>
              </a:rPr>
              <a:t></a:t>
            </a:r>
            <a:r>
              <a:rPr lang="it-IT">
                <a:latin typeface="Arial" charset="0"/>
                <a:sym typeface="Symbol" pitchFamily="18" charset="2"/>
              </a:rPr>
              <a:t> per ogni concentrazione m misurando il relativo valore di E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61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/>
      <p:bldP spid="901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2"/>
          <p:cNvSpPr>
            <a:spLocks noChangeShapeType="1"/>
          </p:cNvSpPr>
          <p:nvPr/>
        </p:nvSpPr>
        <p:spPr bwMode="auto">
          <a:xfrm flipV="1">
            <a:off x="1549400" y="904874"/>
            <a:ext cx="0" cy="2736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23" name="Freeform 3"/>
          <p:cNvSpPr>
            <a:spLocks/>
          </p:cNvSpPr>
          <p:nvPr/>
        </p:nvSpPr>
        <p:spPr bwMode="auto">
          <a:xfrm>
            <a:off x="1549400" y="688974"/>
            <a:ext cx="1728787" cy="1439863"/>
          </a:xfrm>
          <a:custGeom>
            <a:avLst/>
            <a:gdLst>
              <a:gd name="T0" fmla="*/ 2147483647 w 1089"/>
              <a:gd name="T1" fmla="*/ 0 h 907"/>
              <a:gd name="T2" fmla="*/ 2147483647 w 1089"/>
              <a:gd name="T3" fmla="*/ 2147483647 h 907"/>
              <a:gd name="T4" fmla="*/ 0 w 1089"/>
              <a:gd name="T5" fmla="*/ 2147483647 h 907"/>
              <a:gd name="T6" fmla="*/ 0 60000 65536"/>
              <a:gd name="T7" fmla="*/ 0 60000 65536"/>
              <a:gd name="T8" fmla="*/ 0 60000 65536"/>
              <a:gd name="T9" fmla="*/ 0 w 1089"/>
              <a:gd name="T10" fmla="*/ 0 h 907"/>
              <a:gd name="T11" fmla="*/ 1089 w 1089"/>
              <a:gd name="T12" fmla="*/ 907 h 9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9" h="907">
                <a:moveTo>
                  <a:pt x="1089" y="0"/>
                </a:moveTo>
                <a:cubicBezTo>
                  <a:pt x="998" y="38"/>
                  <a:pt x="908" y="76"/>
                  <a:pt x="726" y="227"/>
                </a:cubicBezTo>
                <a:cubicBezTo>
                  <a:pt x="544" y="378"/>
                  <a:pt x="272" y="642"/>
                  <a:pt x="0" y="907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24" name="Freeform 4"/>
          <p:cNvSpPr>
            <a:spLocks/>
          </p:cNvSpPr>
          <p:nvPr/>
        </p:nvSpPr>
        <p:spPr bwMode="auto">
          <a:xfrm>
            <a:off x="1549400" y="2128837"/>
            <a:ext cx="1725612" cy="1350962"/>
          </a:xfrm>
          <a:custGeom>
            <a:avLst/>
            <a:gdLst>
              <a:gd name="T0" fmla="*/ 2147483647 w 1087"/>
              <a:gd name="T1" fmla="*/ 2147483647 h 851"/>
              <a:gd name="T2" fmla="*/ 2147483647 w 1087"/>
              <a:gd name="T3" fmla="*/ 2147483647 h 851"/>
              <a:gd name="T4" fmla="*/ 0 w 1087"/>
              <a:gd name="T5" fmla="*/ 0 h 851"/>
              <a:gd name="T6" fmla="*/ 0 60000 65536"/>
              <a:gd name="T7" fmla="*/ 0 60000 65536"/>
              <a:gd name="T8" fmla="*/ 0 60000 65536"/>
              <a:gd name="T9" fmla="*/ 0 w 1087"/>
              <a:gd name="T10" fmla="*/ 0 h 851"/>
              <a:gd name="T11" fmla="*/ 1087 w 1087"/>
              <a:gd name="T12" fmla="*/ 851 h 8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7" h="851">
                <a:moveTo>
                  <a:pt x="1087" y="851"/>
                </a:moveTo>
                <a:cubicBezTo>
                  <a:pt x="1032" y="815"/>
                  <a:pt x="934" y="778"/>
                  <a:pt x="753" y="636"/>
                </a:cubicBezTo>
                <a:cubicBezTo>
                  <a:pt x="572" y="494"/>
                  <a:pt x="290" y="250"/>
                  <a:pt x="0" y="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25" name="Freeform 5"/>
          <p:cNvSpPr>
            <a:spLocks/>
          </p:cNvSpPr>
          <p:nvPr/>
        </p:nvSpPr>
        <p:spPr bwMode="auto">
          <a:xfrm>
            <a:off x="1549400" y="2128837"/>
            <a:ext cx="2130425" cy="520700"/>
          </a:xfrm>
          <a:custGeom>
            <a:avLst/>
            <a:gdLst>
              <a:gd name="T0" fmla="*/ 2147483647 w 1342"/>
              <a:gd name="T1" fmla="*/ 2147483647 h 328"/>
              <a:gd name="T2" fmla="*/ 2147483647 w 1342"/>
              <a:gd name="T3" fmla="*/ 2147483647 h 328"/>
              <a:gd name="T4" fmla="*/ 0 w 1342"/>
              <a:gd name="T5" fmla="*/ 0 h 328"/>
              <a:gd name="T6" fmla="*/ 0 60000 65536"/>
              <a:gd name="T7" fmla="*/ 0 60000 65536"/>
              <a:gd name="T8" fmla="*/ 0 60000 65536"/>
              <a:gd name="T9" fmla="*/ 0 w 1342"/>
              <a:gd name="T10" fmla="*/ 0 h 328"/>
              <a:gd name="T11" fmla="*/ 1342 w 134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2" h="328">
                <a:moveTo>
                  <a:pt x="1342" y="328"/>
                </a:moveTo>
                <a:cubicBezTo>
                  <a:pt x="1285" y="312"/>
                  <a:pt x="1222" y="282"/>
                  <a:pt x="998" y="227"/>
                </a:cubicBezTo>
                <a:cubicBezTo>
                  <a:pt x="774" y="172"/>
                  <a:pt x="408" y="87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26" name="Freeform 6"/>
          <p:cNvSpPr>
            <a:spLocks/>
          </p:cNvSpPr>
          <p:nvPr/>
        </p:nvSpPr>
        <p:spPr bwMode="auto">
          <a:xfrm>
            <a:off x="1549400" y="1873249"/>
            <a:ext cx="2130425" cy="255588"/>
          </a:xfrm>
          <a:custGeom>
            <a:avLst/>
            <a:gdLst>
              <a:gd name="T0" fmla="*/ 2147483647 w 1342"/>
              <a:gd name="T1" fmla="*/ 2147483647 h 161"/>
              <a:gd name="T2" fmla="*/ 2147483647 w 1342"/>
              <a:gd name="T3" fmla="*/ 2147483647 h 161"/>
              <a:gd name="T4" fmla="*/ 0 w 1342"/>
              <a:gd name="T5" fmla="*/ 2147483647 h 161"/>
              <a:gd name="T6" fmla="*/ 0 60000 65536"/>
              <a:gd name="T7" fmla="*/ 0 60000 65536"/>
              <a:gd name="T8" fmla="*/ 0 60000 65536"/>
              <a:gd name="T9" fmla="*/ 0 w 1342"/>
              <a:gd name="T10" fmla="*/ 0 h 161"/>
              <a:gd name="T11" fmla="*/ 1342 w 1342"/>
              <a:gd name="T12" fmla="*/ 161 h 1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2" h="161">
                <a:moveTo>
                  <a:pt x="1342" y="9"/>
                </a:moveTo>
                <a:cubicBezTo>
                  <a:pt x="1292" y="11"/>
                  <a:pt x="1267" y="0"/>
                  <a:pt x="1043" y="25"/>
                </a:cubicBezTo>
                <a:cubicBezTo>
                  <a:pt x="819" y="50"/>
                  <a:pt x="412" y="104"/>
                  <a:pt x="0" y="161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85800" y="761999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latin typeface="Arial" charset="0"/>
              </a:rPr>
              <a:t>E°/ V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rot="5400000" flipV="1">
            <a:off x="2917825" y="2273299"/>
            <a:ext cx="0" cy="2736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>
            <a:off x="1477962" y="2201862"/>
            <a:ext cx="71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85800" y="1985962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>
                <a:latin typeface="Arial" charset="0"/>
              </a:rPr>
              <a:t>0.222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85800" y="1625599"/>
            <a:ext cx="792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>
                <a:latin typeface="Arial" charset="0"/>
              </a:rPr>
              <a:t>0.224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685800" y="2346324"/>
            <a:ext cx="792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>
                <a:latin typeface="Arial" charset="0"/>
              </a:rPr>
              <a:t>0.220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685800" y="1265237"/>
            <a:ext cx="792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>
                <a:latin typeface="Arial" charset="0"/>
              </a:rPr>
              <a:t>0.226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685800" y="2705099"/>
            <a:ext cx="792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>
                <a:latin typeface="Arial" charset="0"/>
              </a:rPr>
              <a:t>0.218</a:t>
            </a:r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H="1">
            <a:off x="1477962" y="2562224"/>
            <a:ext cx="71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3925887" y="3789362"/>
            <a:ext cx="1076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/>
            <a:r>
              <a:rPr lang="it-IT" sz="1800">
                <a:latin typeface="Arial" charset="0"/>
                <a:sym typeface="Symbol" pitchFamily="18" charset="2"/>
              </a:rPr>
              <a:t>I</a:t>
            </a:r>
            <a:r>
              <a:rPr lang="it-IT" sz="1800" baseline="30000">
                <a:latin typeface="Arial" charset="0"/>
                <a:sym typeface="Symbol" pitchFamily="18" charset="2"/>
              </a:rPr>
              <a:t>1/2</a:t>
            </a:r>
            <a:r>
              <a:rPr lang="it-IT" sz="1800">
                <a:latin typeface="Arial" charset="0"/>
                <a:sym typeface="Symbol" pitchFamily="18" charset="2"/>
              </a:rPr>
              <a:t> (m</a:t>
            </a:r>
            <a:r>
              <a:rPr lang="it-IT" sz="1800" baseline="30000">
                <a:latin typeface="Arial" charset="0"/>
                <a:sym typeface="Symbol" pitchFamily="18" charset="2"/>
              </a:rPr>
              <a:t>1/2</a:t>
            </a:r>
            <a:r>
              <a:rPr lang="it-IT" sz="1800">
                <a:latin typeface="Arial" charset="0"/>
                <a:sym typeface="Symbol" pitchFamily="18" charset="2"/>
              </a:rPr>
              <a:t>)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2054225" y="3786187"/>
            <a:ext cx="50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>
                <a:latin typeface="Arial" charset="0"/>
              </a:rPr>
              <a:t>0.1</a:t>
            </a:r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 rot="5400000" flipH="1">
            <a:off x="2234406" y="3677443"/>
            <a:ext cx="71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2989262" y="3786187"/>
            <a:ext cx="358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1600">
              <a:latin typeface="Arial" charset="0"/>
            </a:endParaRP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2773362" y="3786187"/>
            <a:ext cx="50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>
                <a:latin typeface="Arial" charset="0"/>
              </a:rPr>
              <a:t>0.2</a:t>
            </a:r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 rot="5400000" flipH="1">
            <a:off x="3674268" y="3677443"/>
            <a:ext cx="71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 rot="5400000" flipH="1">
            <a:off x="2953543" y="3677443"/>
            <a:ext cx="71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3494087" y="3786187"/>
            <a:ext cx="50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>
                <a:latin typeface="Arial" charset="0"/>
              </a:rPr>
              <a:t>0.3</a:t>
            </a:r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 flipH="1">
            <a:off x="1477962" y="2920999"/>
            <a:ext cx="71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 flipH="1">
            <a:off x="1477962" y="1843087"/>
            <a:ext cx="71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 flipH="1">
            <a:off x="1477962" y="1482724"/>
            <a:ext cx="71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757237" y="4221162"/>
            <a:ext cx="525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Grafico comparativo tra varie funzioni di </a:t>
            </a:r>
            <a:r>
              <a:rPr lang="it-IT" sz="2000">
                <a:latin typeface="Arial" charset="0"/>
                <a:sym typeface="Symbol" pitchFamily="18" charset="2"/>
              </a:rPr>
              <a:t></a:t>
            </a:r>
            <a:r>
              <a:rPr lang="it-IT" sz="2000" baseline="-25000">
                <a:latin typeface="Arial" charset="0"/>
                <a:sym typeface="Symbol" pitchFamily="18" charset="2"/>
              </a:rPr>
              <a:t></a:t>
            </a: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828675" y="4868862"/>
            <a:ext cx="38163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1 D-H limite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0033CC"/>
                </a:solidFill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, </a:t>
            </a:r>
            <a:r>
              <a:rPr lang="it-IT" sz="2000">
                <a:solidFill>
                  <a:srgbClr val="FF3300"/>
                </a:solidFill>
                <a:latin typeface="Arial" charset="0"/>
              </a:rPr>
              <a:t>3</a:t>
            </a:r>
            <a:r>
              <a:rPr lang="it-IT" sz="2000">
                <a:latin typeface="Arial" charset="0"/>
              </a:rPr>
              <a:t>, </a:t>
            </a:r>
            <a:r>
              <a:rPr lang="it-IT" sz="2000">
                <a:solidFill>
                  <a:srgbClr val="006600"/>
                </a:solidFill>
                <a:latin typeface="Arial" charset="0"/>
              </a:rPr>
              <a:t>4</a:t>
            </a:r>
            <a:r>
              <a:rPr lang="it-IT" sz="2000">
                <a:latin typeface="Arial" charset="0"/>
              </a:rPr>
              <a:t> D-H modificate</a:t>
            </a: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3349625" y="404812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1</a:t>
            </a:r>
          </a:p>
        </p:txBody>
      </p:sp>
      <p:sp>
        <p:nvSpPr>
          <p:cNvPr id="56350" name="Text Box 31"/>
          <p:cNvSpPr txBox="1">
            <a:spLocks noChangeArrowheads="1"/>
          </p:cNvSpPr>
          <p:nvPr/>
        </p:nvSpPr>
        <p:spPr bwMode="auto">
          <a:xfrm>
            <a:off x="3852862" y="1628774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56351" name="Text Box 32"/>
          <p:cNvSpPr txBox="1">
            <a:spLocks noChangeArrowheads="1"/>
          </p:cNvSpPr>
          <p:nvPr/>
        </p:nvSpPr>
        <p:spPr bwMode="auto">
          <a:xfrm>
            <a:off x="3781425" y="2420937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56352" name="Text Box 33"/>
          <p:cNvSpPr txBox="1">
            <a:spLocks noChangeArrowheads="1"/>
          </p:cNvSpPr>
          <p:nvPr/>
        </p:nvSpPr>
        <p:spPr bwMode="auto">
          <a:xfrm>
            <a:off x="3276600" y="2997199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6600"/>
                </a:solidFill>
                <a:latin typeface="Arial" charset="0"/>
              </a:rPr>
              <a:t>4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292080" y="40481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A 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conc</a:t>
            </a:r>
            <a:r>
              <a:rPr lang="it-IT" smtClean="0">
                <a:latin typeface="Arial" pitchFamily="34" charset="0"/>
                <a:cs typeface="Arial" pitchFamily="34" charset="0"/>
              </a:rPr>
              <a:t> &gt; si osserva un andamento non lineare di E° vs I </a:t>
            </a:r>
            <a:r>
              <a:rPr lang="it-IT" baseline="30000" smtClean="0">
                <a:latin typeface="Arial" pitchFamily="34" charset="0"/>
                <a:cs typeface="Arial" pitchFamily="34" charset="0"/>
              </a:rPr>
              <a:t>1/2</a:t>
            </a:r>
            <a:endParaRPr lang="it-IT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62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1115616" y="404664"/>
            <a:ext cx="6335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solidFill>
                  <a:srgbClr val="0033CC"/>
                </a:solidFill>
                <a:latin typeface="Arial" charset="0"/>
              </a:rPr>
              <a:t>Esempio: determinazione di E° per Cl</a:t>
            </a:r>
            <a:r>
              <a:rPr lang="it-IT" baseline="-25000" dirty="0">
                <a:solidFill>
                  <a:srgbClr val="0033CC"/>
                </a:solidFill>
                <a:latin typeface="Arial" charset="0"/>
              </a:rPr>
              <a:t>2</a:t>
            </a:r>
            <a:r>
              <a:rPr lang="it-IT" dirty="0">
                <a:solidFill>
                  <a:srgbClr val="0033CC"/>
                </a:solidFill>
                <a:latin typeface="Arial" charset="0"/>
              </a:rPr>
              <a:t>|Cl</a:t>
            </a:r>
            <a:r>
              <a:rPr lang="it-IT" baseline="30000" dirty="0">
                <a:solidFill>
                  <a:srgbClr val="0033CC"/>
                </a:solidFill>
                <a:latin typeface="Arial" charset="0"/>
              </a:rPr>
              <a:t>-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044575" y="1125538"/>
            <a:ext cx="604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Si costruisce una cella senza giunto liquido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331913" y="1773238"/>
            <a:ext cx="5472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Hg|Hg</a:t>
            </a:r>
            <a:r>
              <a:rPr lang="it-IT" baseline="-25000">
                <a:latin typeface="Arial" charset="0"/>
              </a:rPr>
              <a:t>2</a:t>
            </a:r>
            <a:r>
              <a:rPr lang="it-IT">
                <a:latin typeface="Arial" charset="0"/>
              </a:rPr>
              <a:t>Cl</a:t>
            </a:r>
            <a:r>
              <a:rPr lang="it-IT" baseline="-25000">
                <a:latin typeface="Arial" charset="0"/>
              </a:rPr>
              <a:t>2</a:t>
            </a:r>
            <a:r>
              <a:rPr lang="it-IT">
                <a:latin typeface="Arial" charset="0"/>
              </a:rPr>
              <a:t>(s)|Cl</a:t>
            </a:r>
            <a:r>
              <a:rPr lang="it-IT" baseline="-25000">
                <a:latin typeface="Arial" charset="0"/>
              </a:rPr>
              <a:t>2</a:t>
            </a:r>
            <a:r>
              <a:rPr lang="it-IT">
                <a:latin typeface="Arial" charset="0"/>
              </a:rPr>
              <a:t>(g)N</a:t>
            </a:r>
            <a:r>
              <a:rPr lang="it-IT" baseline="-25000">
                <a:latin typeface="Arial" charset="0"/>
              </a:rPr>
              <a:t>2</a:t>
            </a:r>
            <a:r>
              <a:rPr lang="it-IT">
                <a:latin typeface="Arial" charset="0"/>
              </a:rPr>
              <a:t>(g)|HCl(aq,m)|Pt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187450" y="2925763"/>
            <a:ext cx="64087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già scritta in modo corretto, quindi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sin anodo -  	2Hg(s)</a:t>
            </a:r>
            <a:r>
              <a:rPr lang="it-IT" sz="2000" baseline="-25000">
                <a:latin typeface="Arial" charset="0"/>
              </a:rPr>
              <a:t> </a:t>
            </a:r>
            <a:r>
              <a:rPr lang="it-IT" sz="2000">
                <a:latin typeface="Arial" charset="0"/>
              </a:rPr>
              <a:t>+ 2Cl</a:t>
            </a:r>
            <a:r>
              <a:rPr lang="it-IT" sz="2000" baseline="30000">
                <a:latin typeface="Arial" charset="0"/>
              </a:rPr>
              <a:t>-</a:t>
            </a:r>
            <a:r>
              <a:rPr lang="it-IT" sz="2000">
                <a:latin typeface="Arial" charset="0"/>
              </a:rPr>
              <a:t>(g) </a:t>
            </a:r>
            <a:r>
              <a:rPr lang="it-IT" sz="2000">
                <a:latin typeface="Arial" charset="0"/>
                <a:cs typeface="Arial" charset="0"/>
              </a:rPr>
              <a:t>→</a:t>
            </a:r>
            <a:r>
              <a:rPr lang="it-IT" sz="2000">
                <a:latin typeface="Arial" charset="0"/>
              </a:rPr>
              <a:t> Hg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Cl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(s) + 2e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dx  catodo +	Cl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(g) + 2e → 2Cl</a:t>
            </a:r>
            <a:r>
              <a:rPr lang="it-IT" sz="2000" baseline="30000">
                <a:latin typeface="Arial" charset="0"/>
              </a:rPr>
              <a:t>-</a:t>
            </a:r>
            <a:r>
              <a:rPr lang="it-IT" sz="2000">
                <a:latin typeface="Arial" charset="0"/>
              </a:rPr>
              <a:t>(aq)</a:t>
            </a:r>
            <a:endParaRPr lang="it-IT" sz="2000" baseline="30000">
              <a:latin typeface="Arial" charset="0"/>
            </a:endParaRP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1219200" y="4427538"/>
            <a:ext cx="60166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2987675" y="45085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latin typeface="Arial" charset="0"/>
              </a:rPr>
              <a:t>2Hg(s) + Cl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(g)</a:t>
            </a:r>
            <a:r>
              <a:rPr lang="it-IT">
                <a:latin typeface="Arial" charset="0"/>
              </a:rPr>
              <a:t> </a:t>
            </a:r>
            <a:r>
              <a:rPr lang="it-IT" sz="2000">
                <a:latin typeface="Arial" charset="0"/>
              </a:rPr>
              <a:t>→ Hg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Cl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(s)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2339975" y="5516563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Arial" charset="0"/>
              </a:rPr>
              <a:t>E = E° - RT/2F </a:t>
            </a:r>
            <a:r>
              <a:rPr lang="it-IT" smtClean="0">
                <a:solidFill>
                  <a:srgbClr val="FF0000"/>
                </a:solidFill>
                <a:latin typeface="Arial" charset="0"/>
              </a:rPr>
              <a:t>ln(1/p</a:t>
            </a:r>
            <a:r>
              <a:rPr lang="it-IT" baseline="-25000" smtClean="0">
                <a:solidFill>
                  <a:srgbClr val="FF0000"/>
                </a:solidFill>
                <a:latin typeface="Arial" charset="0"/>
              </a:rPr>
              <a:t>(Cl2</a:t>
            </a:r>
            <a:r>
              <a:rPr lang="it-IT" baseline="-25000">
                <a:solidFill>
                  <a:srgbClr val="FF0000"/>
                </a:solidFill>
                <a:latin typeface="Arial" charset="0"/>
              </a:rPr>
              <a:t>)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63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  <p:bldP spid="77830" grpId="0"/>
      <p:bldP spid="77832" grpId="0"/>
      <p:bldP spid="77833" grpId="0" animBg="1"/>
      <p:bldP spid="77834" grpId="0"/>
      <p:bldP spid="7783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1258888" y="333375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 = E° - RT/2F ln( 1/p</a:t>
            </a:r>
            <a:r>
              <a:rPr lang="it-IT" baseline="-25000">
                <a:latin typeface="Arial" charset="0"/>
              </a:rPr>
              <a:t>(Cl2)</a:t>
            </a:r>
            <a:r>
              <a:rPr lang="it-IT">
                <a:latin typeface="Arial" charset="0"/>
              </a:rPr>
              <a:t>)</a:t>
            </a:r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 flipH="1">
            <a:off x="1331913" y="909638"/>
            <a:ext cx="714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8854" name="AutoShape 6"/>
          <p:cNvSpPr>
            <a:spLocks/>
          </p:cNvSpPr>
          <p:nvPr/>
        </p:nvSpPr>
        <p:spPr bwMode="auto">
          <a:xfrm rot="-5400000">
            <a:off x="3527425" y="-61912"/>
            <a:ext cx="215900" cy="2159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114425" y="170180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Arial" charset="0"/>
              </a:rPr>
              <a:t>Y</a:t>
            </a:r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 flipH="1">
            <a:off x="3563938" y="1270000"/>
            <a:ext cx="714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3348038" y="213360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3399FF"/>
                </a:solidFill>
                <a:latin typeface="Arial" charset="0"/>
              </a:rPr>
              <a:t>X</a:t>
            </a:r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1906588" y="909638"/>
            <a:ext cx="142875" cy="1296987"/>
          </a:xfrm>
          <a:prstGeom prst="downArrow">
            <a:avLst>
              <a:gd name="adj1" fmla="val 50000"/>
              <a:gd name="adj2" fmla="val 2269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1403350" y="2349500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intercetta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64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  <p:bldP spid="78855" grpId="0"/>
      <p:bldP spid="78856" grpId="0" animBg="1"/>
      <p:bldP spid="78857" grpId="0"/>
      <p:bldP spid="78858" grpId="0" animBg="1"/>
      <p:bldP spid="7885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6" name="Group 4"/>
          <p:cNvGraphicFramePr>
            <a:graphicFrameLocks noGrp="1"/>
          </p:cNvGraphicFramePr>
          <p:nvPr/>
        </p:nvGraphicFramePr>
        <p:xfrm>
          <a:off x="755650" y="1628775"/>
          <a:ext cx="2016125" cy="3352800"/>
        </p:xfrm>
        <a:graphic>
          <a:graphicData uri="http://schemas.openxmlformats.org/drawingml/2006/table">
            <a:tbl>
              <a:tblPr/>
              <a:tblGrid>
                <a:gridCol w="846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 Cl</a:t>
                      </a:r>
                      <a:r>
                        <a:rPr kumimoji="0" lang="it-IT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it-IT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 misurato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0.0675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1.0578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0.0712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1.0583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0.1140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1.0626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0.1495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1.0662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0.2280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1.0726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0.2830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1.0746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0.5600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1.0838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0.8330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1.0885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0.9560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1.0899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9429" name="Text Box 39"/>
          <p:cNvSpPr txBox="1">
            <a:spLocks noChangeArrowheads="1"/>
          </p:cNvSpPr>
          <p:nvPr/>
        </p:nvSpPr>
        <p:spPr bwMode="auto">
          <a:xfrm>
            <a:off x="539750" y="260350"/>
            <a:ext cx="792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Sperimentalmente si misurano E al variare della p di Cl</a:t>
            </a:r>
            <a:r>
              <a:rPr lang="it-IT" baseline="-25000">
                <a:latin typeface="Arial" charset="0"/>
              </a:rPr>
              <a:t>2</a:t>
            </a:r>
          </a:p>
        </p:txBody>
      </p:sp>
      <p:sp>
        <p:nvSpPr>
          <p:cNvPr id="79913" name="Text Box 41"/>
          <p:cNvSpPr txBox="1">
            <a:spLocks noChangeArrowheads="1"/>
          </p:cNvSpPr>
          <p:nvPr/>
        </p:nvSpPr>
        <p:spPr bwMode="auto">
          <a:xfrm>
            <a:off x="3635375" y="5300663"/>
            <a:ext cx="5040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per la cella </a:t>
            </a:r>
            <a:r>
              <a:rPr lang="it-IT" sz="2000">
                <a:solidFill>
                  <a:srgbClr val="000099"/>
                </a:solidFill>
                <a:latin typeface="Arial" charset="0"/>
              </a:rPr>
              <a:t>E° = +1.0906 V</a:t>
            </a:r>
            <a:r>
              <a:rPr lang="it-IT" sz="2000">
                <a:latin typeface="Arial" charset="0"/>
              </a:rPr>
              <a:t> rispetto </a:t>
            </a:r>
            <a:r>
              <a:rPr lang="it-IT" sz="2000" smtClean="0">
                <a:latin typeface="Arial" charset="0"/>
              </a:rPr>
              <a:t>Hg</a:t>
            </a:r>
            <a:r>
              <a:rPr lang="it-IT" sz="2000" baseline="-25000" smtClean="0">
                <a:latin typeface="Arial" charset="0"/>
              </a:rPr>
              <a:t>2</a:t>
            </a:r>
            <a:r>
              <a:rPr lang="it-IT" sz="2000" smtClean="0">
                <a:latin typeface="Arial" charset="0"/>
              </a:rPr>
              <a:t>Cl</a:t>
            </a:r>
            <a:r>
              <a:rPr lang="it-IT" sz="2000" baseline="-25000" smtClean="0">
                <a:latin typeface="Arial" charset="0"/>
              </a:rPr>
              <a:t>2</a:t>
            </a:r>
            <a:endParaRPr lang="it-IT" sz="2000">
              <a:solidFill>
                <a:srgbClr val="FF3300"/>
              </a:solidFill>
              <a:latin typeface="Arial" charset="0"/>
            </a:endParaRPr>
          </a:p>
        </p:txBody>
      </p:sp>
      <p:graphicFrame>
        <p:nvGraphicFramePr>
          <p:cNvPr id="59431" name="Object 43"/>
          <p:cNvGraphicFramePr>
            <a:graphicFrameLocks noChangeAspect="1"/>
          </p:cNvGraphicFramePr>
          <p:nvPr/>
        </p:nvGraphicFramePr>
        <p:xfrm>
          <a:off x="3635375" y="981075"/>
          <a:ext cx="4897438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9" name="Chart" r:id="rId3" imgW="2750925" imgH="2415479" progId="Excel.Chart.8">
                  <p:embed/>
                </p:oleObj>
              </mc:Choice>
              <mc:Fallback>
                <p:oleObj name="Chart" r:id="rId3" imgW="2750925" imgH="2415479" progId="Excel.Chart.8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981075"/>
                        <a:ext cx="4897438" cy="430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65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03648" y="1268760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mtClean="0">
                <a:solidFill>
                  <a:srgbClr val="339933"/>
                </a:solidFill>
                <a:latin typeface="Arial" charset="0"/>
              </a:rPr>
              <a:t>Poiché E</a:t>
            </a:r>
            <a:r>
              <a:rPr lang="it-IT">
                <a:solidFill>
                  <a:srgbClr val="339933"/>
                </a:solidFill>
                <a:latin typeface="Arial" charset="0"/>
              </a:rPr>
              <a:t>° per Hg</a:t>
            </a:r>
            <a:r>
              <a:rPr lang="it-IT" baseline="-25000">
                <a:solidFill>
                  <a:srgbClr val="339933"/>
                </a:solidFill>
                <a:latin typeface="Arial" charset="0"/>
              </a:rPr>
              <a:t>2</a:t>
            </a:r>
            <a:r>
              <a:rPr lang="it-IT">
                <a:solidFill>
                  <a:srgbClr val="339933"/>
                </a:solidFill>
                <a:latin typeface="Arial" charset="0"/>
              </a:rPr>
              <a:t>Cl</a:t>
            </a:r>
            <a:r>
              <a:rPr lang="it-IT" baseline="-25000">
                <a:solidFill>
                  <a:srgbClr val="339933"/>
                </a:solidFill>
                <a:latin typeface="Arial" charset="0"/>
              </a:rPr>
              <a:t>2</a:t>
            </a:r>
            <a:r>
              <a:rPr lang="it-IT">
                <a:solidFill>
                  <a:srgbClr val="339933"/>
                </a:solidFill>
                <a:latin typeface="Arial" charset="0"/>
              </a:rPr>
              <a:t> = +</a:t>
            </a:r>
            <a:r>
              <a:rPr lang="it-IT" smtClean="0">
                <a:solidFill>
                  <a:srgbClr val="339933"/>
                </a:solidFill>
                <a:latin typeface="Arial" charset="0"/>
              </a:rPr>
              <a:t>0.2680 rispetto NHE</a:t>
            </a:r>
            <a:endParaRPr lang="it-IT">
              <a:solidFill>
                <a:srgbClr val="339933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  <a:latin typeface="Arial" charset="0"/>
              </a:rPr>
              <a:t>E° </a:t>
            </a:r>
            <a:r>
              <a:rPr lang="it-IT" smtClean="0">
                <a:solidFill>
                  <a:srgbClr val="FF3300"/>
                </a:solidFill>
                <a:latin typeface="Arial" charset="0"/>
              </a:rPr>
              <a:t>della cella rispetto NHE </a:t>
            </a:r>
            <a:r>
              <a:rPr lang="it-IT">
                <a:solidFill>
                  <a:srgbClr val="FF3300"/>
                </a:solidFill>
                <a:latin typeface="Arial" charset="0"/>
              </a:rPr>
              <a:t>= +1.3586 V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6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latin typeface="Arial" charset="0"/>
              </a:rPr>
              <a:t>Prodotto ionico </a:t>
            </a:r>
            <a:r>
              <a:rPr lang="it-IT" b="1" smtClean="0">
                <a:latin typeface="Arial" charset="0"/>
              </a:rPr>
              <a:t>dell’acqua </a:t>
            </a:r>
            <a:r>
              <a:rPr lang="it-IT" b="1" err="1" smtClean="0">
                <a:latin typeface="Arial" charset="0"/>
              </a:rPr>
              <a:t>K</a:t>
            </a:r>
            <a:r>
              <a:rPr lang="it-IT" b="1" baseline="-25000" err="1" smtClean="0">
                <a:latin typeface="Arial" charset="0"/>
              </a:rPr>
              <a:t>w</a:t>
            </a:r>
            <a:r>
              <a:rPr lang="it-IT" b="1" smtClean="0">
                <a:latin typeface="Arial" charset="0"/>
              </a:rPr>
              <a:t> </a:t>
            </a:r>
            <a:r>
              <a:rPr lang="it-IT" b="1">
                <a:latin typeface="Arial" charset="0"/>
              </a:rPr>
              <a:t>per via potenziometrica</a:t>
            </a:r>
          </a:p>
          <a:p>
            <a:pPr eaLnBrk="1" hangingPunct="1">
              <a:spcBef>
                <a:spcPct val="50000"/>
              </a:spcBef>
            </a:pPr>
            <a:r>
              <a:rPr lang="it-IT" sz="1600">
                <a:latin typeface="Arial" charset="0"/>
              </a:rPr>
              <a:t>Bianchi </a:t>
            </a:r>
            <a:r>
              <a:rPr lang="it-IT" sz="1600" err="1">
                <a:latin typeface="Arial" charset="0"/>
              </a:rPr>
              <a:t>Mussini</a:t>
            </a:r>
            <a:r>
              <a:rPr lang="it-IT" sz="1600">
                <a:latin typeface="Arial" charset="0"/>
              </a:rPr>
              <a:t> </a:t>
            </a:r>
            <a:r>
              <a:rPr lang="it-IT" sz="1600" err="1">
                <a:latin typeface="Arial" charset="0"/>
              </a:rPr>
              <a:t>pg</a:t>
            </a:r>
            <a:r>
              <a:rPr lang="it-IT" sz="1600">
                <a:latin typeface="Arial" charset="0"/>
              </a:rPr>
              <a:t> 157</a:t>
            </a:r>
          </a:p>
          <a:p>
            <a:pPr eaLnBrk="1" hangingPunct="1">
              <a:spcBef>
                <a:spcPct val="50000"/>
              </a:spcBef>
            </a:pPr>
            <a:r>
              <a:rPr lang="it-IT" sz="1600">
                <a:latin typeface="Arial" charset="0"/>
              </a:rPr>
              <a:t>Anche </a:t>
            </a:r>
            <a:r>
              <a:rPr lang="it-IT" sz="1600" err="1" smtClean="0">
                <a:latin typeface="Arial" charset="0"/>
              </a:rPr>
              <a:t>McInnes</a:t>
            </a:r>
            <a:r>
              <a:rPr lang="it-IT" sz="1600" smtClean="0">
                <a:latin typeface="Arial" charset="0"/>
              </a:rPr>
              <a:t> </a:t>
            </a:r>
            <a:r>
              <a:rPr lang="it-IT" sz="1600" err="1" smtClean="0">
                <a:latin typeface="Arial" charset="0"/>
              </a:rPr>
              <a:t>pg</a:t>
            </a:r>
            <a:r>
              <a:rPr lang="it-IT" sz="1600" smtClean="0">
                <a:latin typeface="Arial" charset="0"/>
              </a:rPr>
              <a:t> </a:t>
            </a:r>
            <a:r>
              <a:rPr lang="it-IT" sz="1600">
                <a:latin typeface="Arial" charset="0"/>
              </a:rPr>
              <a:t>211</a:t>
            </a:r>
          </a:p>
        </p:txBody>
      </p: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395288" y="2060575"/>
            <a:ext cx="856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per determinare le K di dissociazione si usa la cella di </a:t>
            </a:r>
            <a:r>
              <a:rPr lang="it-IT" err="1">
                <a:latin typeface="Arial" charset="0"/>
              </a:rPr>
              <a:t>Harned</a:t>
            </a:r>
            <a:endParaRPr lang="it-IT">
              <a:latin typeface="Arial" charset="0"/>
            </a:endParaRPr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395288" y="3429000"/>
            <a:ext cx="748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mtClean="0">
                <a:solidFill>
                  <a:srgbClr val="0033CC"/>
                </a:solidFill>
                <a:latin typeface="Arial" charset="0"/>
              </a:rPr>
              <a:t>- Pt|H</a:t>
            </a:r>
            <a:r>
              <a:rPr lang="it-IT" baseline="-25000" smtClean="0">
                <a:solidFill>
                  <a:srgbClr val="0033CC"/>
                </a:solidFill>
                <a:latin typeface="Arial" charset="0"/>
              </a:rPr>
              <a:t>2</a:t>
            </a:r>
            <a:r>
              <a:rPr lang="it-IT" smtClean="0">
                <a:solidFill>
                  <a:srgbClr val="0033CC"/>
                </a:solidFill>
                <a:latin typeface="Arial" charset="0"/>
              </a:rPr>
              <a:t>(1atm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)|</a:t>
            </a:r>
            <a:r>
              <a:rPr lang="it-IT" err="1">
                <a:solidFill>
                  <a:srgbClr val="0033CC"/>
                </a:solidFill>
                <a:latin typeface="Arial" charset="0"/>
              </a:rPr>
              <a:t>NaOH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(m)|</a:t>
            </a:r>
            <a:r>
              <a:rPr lang="it-IT" err="1">
                <a:solidFill>
                  <a:srgbClr val="0033CC"/>
                </a:solidFill>
                <a:latin typeface="Arial" charset="0"/>
              </a:rPr>
              <a:t>NaCl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(m1)|</a:t>
            </a:r>
            <a:r>
              <a:rPr lang="it-IT" err="1" smtClean="0">
                <a:solidFill>
                  <a:srgbClr val="0033CC"/>
                </a:solidFill>
                <a:latin typeface="Arial" charset="0"/>
              </a:rPr>
              <a:t>AgCl|Ag</a:t>
            </a:r>
            <a:r>
              <a:rPr lang="it-IT" smtClean="0">
                <a:solidFill>
                  <a:srgbClr val="0033CC"/>
                </a:solidFill>
                <a:latin typeface="Arial" charset="0"/>
              </a:rPr>
              <a:t> +</a:t>
            </a:r>
            <a:endParaRPr lang="it-IT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395288" y="4581525"/>
            <a:ext cx="8208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per questa cella vale:</a:t>
            </a:r>
          </a:p>
        </p:txBody>
      </p:sp>
      <p:graphicFrame>
        <p:nvGraphicFramePr>
          <p:cNvPr id="60422" name="Object 8"/>
          <p:cNvGraphicFramePr>
            <a:graphicFrameLocks noChangeAspect="1"/>
          </p:cNvGraphicFramePr>
          <p:nvPr/>
        </p:nvGraphicFramePr>
        <p:xfrm>
          <a:off x="468313" y="5084763"/>
          <a:ext cx="705643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12" name="Equation" r:id="rId3" imgW="3378200" imgH="393700" progId="Equation.DSMT4">
                  <p:embed/>
                </p:oleObj>
              </mc:Choice>
              <mc:Fallback>
                <p:oleObj name="Equation" r:id="rId3" imgW="33782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084763"/>
                        <a:ext cx="7056437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67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30967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Arial" charset="0"/>
              </a:rPr>
              <a:t>H</a:t>
            </a:r>
            <a:r>
              <a:rPr lang="it-IT" baseline="-25000" dirty="0">
                <a:latin typeface="Arial" charset="0"/>
              </a:rPr>
              <a:t>2</a:t>
            </a:r>
            <a:r>
              <a:rPr lang="it-IT" dirty="0">
                <a:latin typeface="Arial" charset="0"/>
              </a:rPr>
              <a:t>O </a:t>
            </a:r>
            <a:r>
              <a:rPr lang="it-IT" dirty="0" smtClean="0">
                <a:latin typeface="Arial" charset="0"/>
              </a:rPr>
              <a:t>          H</a:t>
            </a:r>
            <a:r>
              <a:rPr lang="it-IT" baseline="30000" dirty="0">
                <a:latin typeface="Arial" charset="0"/>
              </a:rPr>
              <a:t>+</a:t>
            </a:r>
            <a:r>
              <a:rPr lang="it-IT" dirty="0">
                <a:latin typeface="Arial" charset="0"/>
              </a:rPr>
              <a:t> + OH</a:t>
            </a:r>
            <a:r>
              <a:rPr lang="it-IT" baseline="30000" dirty="0">
                <a:latin typeface="Arial" charset="0"/>
              </a:rPr>
              <a:t>-</a:t>
            </a:r>
          </a:p>
        </p:txBody>
      </p:sp>
      <p:graphicFrame>
        <p:nvGraphicFramePr>
          <p:cNvPr id="614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176186"/>
              </p:ext>
            </p:extLst>
          </p:nvPr>
        </p:nvGraphicFramePr>
        <p:xfrm>
          <a:off x="493713" y="1196975"/>
          <a:ext cx="300831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1" name="Equation" r:id="rId3" imgW="1396800" imgH="482400" progId="Equation.DSMT4">
                  <p:embed/>
                </p:oleObj>
              </mc:Choice>
              <mc:Fallback>
                <p:oleObj name="Equation" r:id="rId3" imgW="139680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1196975"/>
                        <a:ext cx="3008312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611188" y="2420938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ma a</a:t>
            </a:r>
            <a:r>
              <a:rPr lang="it-IT" sz="2000" baseline="-25000">
                <a:latin typeface="Arial" charset="0"/>
              </a:rPr>
              <a:t> H2O</a:t>
            </a:r>
            <a:r>
              <a:rPr lang="it-IT" sz="2000">
                <a:latin typeface="Arial" charset="0"/>
              </a:rPr>
              <a:t> = 1</a:t>
            </a:r>
          </a:p>
        </p:txBody>
      </p:sp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3779036" y="2132856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  <a:latin typeface="Arial" charset="0"/>
              </a:rPr>
              <a:t>K</a:t>
            </a:r>
            <a:r>
              <a:rPr lang="it-IT" baseline="-25000">
                <a:solidFill>
                  <a:srgbClr val="FF3300"/>
                </a:solidFill>
                <a:latin typeface="Arial" charset="0"/>
              </a:rPr>
              <a:t>w</a:t>
            </a:r>
            <a:r>
              <a:rPr lang="it-IT">
                <a:solidFill>
                  <a:srgbClr val="FF3300"/>
                </a:solidFill>
                <a:latin typeface="Arial" charset="0"/>
              </a:rPr>
              <a:t> = m</a:t>
            </a:r>
            <a:r>
              <a:rPr lang="it-IT" baseline="-25000">
                <a:solidFill>
                  <a:srgbClr val="FF3300"/>
                </a:solidFill>
                <a:latin typeface="Arial" charset="0"/>
              </a:rPr>
              <a:t>H+</a:t>
            </a:r>
            <a:r>
              <a:rPr lang="it-IT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>
                <a:solidFill>
                  <a:srgbClr val="FF3300"/>
                </a:solidFill>
                <a:latin typeface="Arial" charset="0"/>
                <a:sym typeface="Symbol" pitchFamily="18" charset="2"/>
              </a:rPr>
              <a:t></a:t>
            </a:r>
            <a:r>
              <a:rPr lang="it-IT" baseline="-25000">
                <a:solidFill>
                  <a:srgbClr val="FF3300"/>
                </a:solidFill>
                <a:latin typeface="Arial" charset="0"/>
                <a:sym typeface="Symbol" pitchFamily="18" charset="2"/>
              </a:rPr>
              <a:t>H+ </a:t>
            </a:r>
            <a:r>
              <a:rPr lang="it-IT">
                <a:solidFill>
                  <a:srgbClr val="FF3300"/>
                </a:solidFill>
                <a:latin typeface="Arial" charset="0"/>
                <a:sym typeface="Symbol" pitchFamily="18" charset="2"/>
              </a:rPr>
              <a:t>m</a:t>
            </a:r>
            <a:r>
              <a:rPr lang="it-IT" baseline="-25000">
                <a:solidFill>
                  <a:srgbClr val="FF3300"/>
                </a:solidFill>
                <a:latin typeface="Arial" charset="0"/>
                <a:sym typeface="Symbol" pitchFamily="18" charset="2"/>
              </a:rPr>
              <a:t>OH-</a:t>
            </a:r>
            <a:r>
              <a:rPr lang="it-IT">
                <a:solidFill>
                  <a:srgbClr val="FF3300"/>
                </a:solidFill>
                <a:latin typeface="Arial" charset="0"/>
                <a:sym typeface="Symbol" pitchFamily="18" charset="2"/>
              </a:rPr>
              <a:t> </a:t>
            </a:r>
            <a:r>
              <a:rPr lang="it-IT" baseline="-25000">
                <a:solidFill>
                  <a:srgbClr val="FF3300"/>
                </a:solidFill>
                <a:latin typeface="Arial" charset="0"/>
                <a:sym typeface="Symbol" pitchFamily="18" charset="2"/>
              </a:rPr>
              <a:t>OH-</a:t>
            </a:r>
          </a:p>
        </p:txBody>
      </p:sp>
      <p:sp>
        <p:nvSpPr>
          <p:cNvPr id="61446" name="Line 8"/>
          <p:cNvSpPr>
            <a:spLocks noChangeShapeType="1"/>
          </p:cNvSpPr>
          <p:nvPr/>
        </p:nvSpPr>
        <p:spPr bwMode="auto">
          <a:xfrm>
            <a:off x="2771775" y="2565400"/>
            <a:ext cx="5762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4221" name="AutoShape 13"/>
          <p:cNvSpPr>
            <a:spLocks/>
          </p:cNvSpPr>
          <p:nvPr/>
        </p:nvSpPr>
        <p:spPr bwMode="auto">
          <a:xfrm>
            <a:off x="3635896" y="2204864"/>
            <a:ext cx="71437" cy="1081088"/>
          </a:xfrm>
          <a:prstGeom prst="leftBrace">
            <a:avLst>
              <a:gd name="adj1" fmla="val 12611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942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940635"/>
              </p:ext>
            </p:extLst>
          </p:nvPr>
        </p:nvGraphicFramePr>
        <p:xfrm>
          <a:off x="3851920" y="2636912"/>
          <a:ext cx="395627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2" name="Equation" r:id="rId5" imgW="1968480" imgH="393480" progId="Equation.DSMT4">
                  <p:embed/>
                </p:oleObj>
              </mc:Choice>
              <mc:Fallback>
                <p:oleObj name="Equation" r:id="rId5" imgW="19684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636912"/>
                        <a:ext cx="3956278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177230"/>
              </p:ext>
            </p:extLst>
          </p:nvPr>
        </p:nvGraphicFramePr>
        <p:xfrm>
          <a:off x="1043608" y="5157192"/>
          <a:ext cx="39163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3" name="Equation" r:id="rId7" imgW="2298600" imgH="469800" progId="Equation.DSMT4">
                  <p:embed/>
                </p:oleObj>
              </mc:Choice>
              <mc:Fallback>
                <p:oleObj name="Equation" r:id="rId7" imgW="2298600" imgH="469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157192"/>
                        <a:ext cx="39163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987824" y="393305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=</a:t>
            </a:r>
            <a:endParaRPr lang="it-IT" baseline="-25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3491880" y="3717032"/>
                <a:ext cx="1440160" cy="7897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t-IT" dirty="0">
                              <a:latin typeface="Arial" pitchFamily="34" charset="0"/>
                              <a:cs typeface="Arial" pitchFamily="34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it-IT" baseline="-25000" dirty="0">
                              <a:latin typeface="Arial" pitchFamily="34" charset="0"/>
                              <a:cs typeface="Arial" pitchFamily="34" charset="0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it-IT" baseline="-25000" dirty="0"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it-IT" dirty="0">
                              <a:latin typeface="Arial" pitchFamily="34" charset="0"/>
                              <a:cs typeface="Arial" pitchFamily="34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it-IT" baseline="-25000" dirty="0">
                              <a:latin typeface="Arial" pitchFamily="34" charset="0"/>
                              <a:cs typeface="Arial" pitchFamily="34" charset="0"/>
                            </a:rPr>
                            <m:t>OH</m:t>
                          </m:r>
                          <m:r>
                            <m:rPr>
                              <m:nor/>
                            </m:rPr>
                            <a:rPr lang="it-IT" dirty="0">
                              <a:latin typeface="Arial" pitchFamily="34" charset="0"/>
                              <a:cs typeface="Arial" pitchFamily="34" charset="0"/>
                            </a:rPr>
                            <m:t>− </m:t>
                          </m:r>
                          <m:r>
                            <m:rPr>
                              <m:nor/>
                            </m:rPr>
                            <a:rPr lang="it-IT" dirty="0">
                              <a:latin typeface="Arial" pitchFamily="34" charset="0"/>
                              <a:cs typeface="Arial" pitchFamily="34" charset="0"/>
                              <a:sym typeface="Symbol" panose="05050102010706020507" pitchFamily="18" charset="2"/>
                            </a:rPr>
                            <m:t></m:t>
                          </m:r>
                          <m:r>
                            <m:rPr>
                              <m:nor/>
                            </m:rPr>
                            <a:rPr lang="it-IT" baseline="-25000" dirty="0">
                              <a:latin typeface="Arial" pitchFamily="34" charset="0"/>
                              <a:cs typeface="Arial" pitchFamily="34" charset="0"/>
                              <a:sym typeface="Symbol" panose="05050102010706020507" pitchFamily="18" charset="2"/>
                            </a:rPr>
                            <m:t>OH</m:t>
                          </m:r>
                          <m:r>
                            <m:rPr>
                              <m:nor/>
                            </m:rPr>
                            <a:rPr lang="it-IT" dirty="0">
                              <a:latin typeface="Arial" pitchFamily="34" charset="0"/>
                              <a:cs typeface="Arial" pitchFamily="34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it-IT" dirty="0"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it-I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717032"/>
                <a:ext cx="1440160" cy="7897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1331640" y="3933056"/>
                <a:ext cx="1944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dirty="0">
                          <a:latin typeface="Arial" pitchFamily="34" charset="0"/>
                          <a:cs typeface="Arial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it-IT" b="0" i="0" baseline="-25000" dirty="0" smtClean="0">
                          <a:latin typeface="Arial" pitchFamily="34" charset="0"/>
                          <a:cs typeface="Arial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it-IT" b="0" i="0" dirty="0" smtClean="0">
                          <a:latin typeface="Arial" pitchFamily="34" charset="0"/>
                          <a:cs typeface="Arial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it-IT" dirty="0"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dirty="0">
                          <a:latin typeface="Arial" pitchFamily="34" charset="0"/>
                          <a:cs typeface="Arial" pitchFamily="34" charset="0"/>
                          <a:sym typeface="Symbol" panose="05050102010706020507" pitchFamily="18" charset="2"/>
                        </a:rPr>
                        <m:t></m:t>
                      </m:r>
                      <m:r>
                        <m:rPr>
                          <m:nor/>
                        </m:rPr>
                        <a:rPr lang="it-IT" b="0" i="0" dirty="0" smtClean="0">
                          <a:latin typeface="Arial" pitchFamily="34" charset="0"/>
                          <a:cs typeface="Arial" pitchFamily="34" charset="0"/>
                          <a:sym typeface="Symbol" panose="05050102010706020507" pitchFamily="18" charset="2"/>
                        </a:rPr>
                        <m:t>H</m:t>
                      </m:r>
                      <m:r>
                        <m:rPr>
                          <m:nor/>
                        </m:rPr>
                        <a:rPr lang="it-IT" b="0" i="0" dirty="0" smtClean="0">
                          <a:latin typeface="Arial" pitchFamily="34" charset="0"/>
                          <a:cs typeface="Arial" pitchFamily="34" charset="0"/>
                          <a:sym typeface="Symbol" panose="05050102010706020507" pitchFamily="18" charset="2"/>
                        </a:rPr>
                        <m:t>+</m:t>
                      </m:r>
                    </m:oMath>
                  </m:oMathPara>
                </a14:m>
                <a:endParaRPr lang="it-I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933056"/>
                <a:ext cx="1944216" cy="461665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po 12"/>
          <p:cNvGrpSpPr/>
          <p:nvPr/>
        </p:nvGrpSpPr>
        <p:grpSpPr>
          <a:xfrm>
            <a:off x="1475656" y="764704"/>
            <a:ext cx="504056" cy="144016"/>
            <a:chOff x="5076056" y="1052736"/>
            <a:chExt cx="504056" cy="144016"/>
          </a:xfrm>
        </p:grpSpPr>
        <p:cxnSp>
          <p:nvCxnSpPr>
            <p:cNvPr id="12" name="Connettore 2 11"/>
            <p:cNvCxnSpPr/>
            <p:nvPr/>
          </p:nvCxnSpPr>
          <p:spPr>
            <a:xfrm>
              <a:off x="5076056" y="1052736"/>
              <a:ext cx="5040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/>
            <p:nvPr/>
          </p:nvCxnSpPr>
          <p:spPr>
            <a:xfrm flipH="1">
              <a:off x="5076056" y="1196752"/>
              <a:ext cx="5040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sellaDiTesto 13"/>
          <p:cNvSpPr txBox="1"/>
          <p:nvPr/>
        </p:nvSpPr>
        <p:spPr>
          <a:xfrm>
            <a:off x="8028384" y="220486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1)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028384" y="278092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2)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68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5" name="Object 6"/>
          <p:cNvGraphicFramePr>
            <a:graphicFrameLocks noChangeAspect="1"/>
          </p:cNvGraphicFramePr>
          <p:nvPr/>
        </p:nvGraphicFramePr>
        <p:xfrm>
          <a:off x="0" y="0"/>
          <a:ext cx="91440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56" name="Equation" r:id="rId3" imgW="429604" imgH="668273" progId="Equation.DSMT4">
                  <p:embed/>
                </p:oleObj>
              </mc:Choice>
              <mc:Fallback>
                <p:oleObj name="Equation" r:id="rId3" imgW="429604" imgH="66827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8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367042"/>
              </p:ext>
            </p:extLst>
          </p:nvPr>
        </p:nvGraphicFramePr>
        <p:xfrm>
          <a:off x="1331640" y="692696"/>
          <a:ext cx="4889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57" name="Equation" r:id="rId5" imgW="2869920" imgH="469800" progId="Equation.DSMT4">
                  <p:embed/>
                </p:oleObj>
              </mc:Choice>
              <mc:Fallback>
                <p:oleObj name="Equation" r:id="rId5" imgW="286992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692696"/>
                        <a:ext cx="48895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4156345" y="2760482"/>
            <a:ext cx="1152525" cy="9350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5506334" y="2779532"/>
            <a:ext cx="287338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1396476" y="2758894"/>
            <a:ext cx="2376488" cy="936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824028"/>
              </p:ext>
            </p:extLst>
          </p:nvPr>
        </p:nvGraphicFramePr>
        <p:xfrm>
          <a:off x="1495768" y="2827950"/>
          <a:ext cx="41957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58" name="Equation" r:id="rId7" imgW="2463480" imgH="469800" progId="Equation.DSMT4">
                  <p:embed/>
                </p:oleObj>
              </mc:Choice>
              <mc:Fallback>
                <p:oleObj name="Equation" r:id="rId7" imgW="2463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768" y="2827950"/>
                        <a:ext cx="41957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2584720" y="378759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5691530" y="3849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2421453" y="427971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solidFill>
                  <a:srgbClr val="FF3300"/>
                </a:solidFill>
                <a:latin typeface="Arial" charset="0"/>
              </a:rPr>
              <a:t>Y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506334" y="4508318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solidFill>
                  <a:srgbClr val="0033CC"/>
                </a:solidFill>
                <a:latin typeface="Arial" charset="0"/>
              </a:rPr>
              <a:t>X</a:t>
            </a:r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4647750" y="378759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3687787" y="4546821"/>
            <a:ext cx="16416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solidFill>
                  <a:srgbClr val="D60093"/>
                </a:solidFill>
                <a:latin typeface="Arial" charset="0"/>
              </a:rPr>
              <a:t>intercetta</a:t>
            </a:r>
          </a:p>
        </p:txBody>
      </p:sp>
      <p:graphicFrame>
        <p:nvGraphicFramePr>
          <p:cNvPr id="3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030199"/>
              </p:ext>
            </p:extLst>
          </p:nvPr>
        </p:nvGraphicFramePr>
        <p:xfrm>
          <a:off x="4111746" y="418446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59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746" y="4184469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196212"/>
              </p:ext>
            </p:extLst>
          </p:nvPr>
        </p:nvGraphicFramePr>
        <p:xfrm>
          <a:off x="3711696" y="4184469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60" name="Equation" r:id="rId11" imgW="391303" imgH="739129" progId="Equation.3">
                  <p:embed/>
                </p:oleObj>
              </mc:Choice>
              <mc:Fallback>
                <p:oleObj name="Equation" r:id="rId11" imgW="391303" imgH="7391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696" y="4184469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115616" y="155679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si fa una serie di misure a varie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conc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. di Cl</a:t>
            </a:r>
            <a:r>
              <a:rPr lang="it-IT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e OH</a:t>
            </a:r>
            <a:r>
              <a:rPr lang="it-IT" baseline="300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si fa un grafico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515719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per I si mette la forza ionica della soluzione: al tendere di I a 0, </a:t>
            </a:r>
            <a:r>
              <a:rPr lang="it-IT" dirty="0" smtClean="0">
                <a:latin typeface="Symbol" panose="05050102010706020507" pitchFamily="18" charset="2"/>
                <a:cs typeface="Arial" pitchFamily="34" charset="0"/>
              </a:rPr>
              <a:t>g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tende a 1, il suo ln tende a 0 e quindi l'intercetta della retta sull'asse Y rappresenta  RT/F ln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Kw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18864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riarrangiando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69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1268760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>
                <a:latin typeface="Arial" pitchFamily="34" charset="0"/>
                <a:cs typeface="Arial" pitchFamily="34" charset="0"/>
              </a:rPr>
              <a:t>Tutta la parte successiva è già stata ampiamente tratta nel corso di chimica fisica 1 con lab. e quindi non viene riproposta.</a:t>
            </a:r>
            <a:endParaRPr lang="it-IT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7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12"/>
            <a:ext cx="5184576" cy="675820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652120" y="26064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ial" pitchFamily="34" charset="0"/>
                <a:cs typeface="Arial" pitchFamily="34" charset="0"/>
              </a:rPr>
              <a:t>risultati dall'esperienza di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McInnes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J.Am.Chem.Soc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. 55, 2194, 1933 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580112" y="148478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qui per la </a:t>
            </a:r>
            <a:r>
              <a:rPr lang="it-IT" dirty="0">
                <a:latin typeface="Arial" pitchFamily="34" charset="0"/>
                <a:cs typeface="Arial" pitchFamily="34" charset="0"/>
              </a:rPr>
              <a:t>forza ionica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è usato il simbolo 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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1475656" y="1898988"/>
            <a:ext cx="6912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>
                <a:solidFill>
                  <a:srgbClr val="0033CC"/>
                </a:solidFill>
                <a:latin typeface="Arial" charset="0"/>
              </a:rPr>
              <a:t>da confrontare </a:t>
            </a:r>
            <a:r>
              <a:rPr lang="it-IT" dirty="0">
                <a:solidFill>
                  <a:srgbClr val="0033CC"/>
                </a:solidFill>
                <a:latin typeface="Arial" charset="0"/>
              </a:rPr>
              <a:t>con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 err="1">
                <a:solidFill>
                  <a:srgbClr val="0033CC"/>
                </a:solidFill>
                <a:latin typeface="Arial" charset="0"/>
              </a:rPr>
              <a:t>K</a:t>
            </a:r>
            <a:r>
              <a:rPr lang="it-IT" baseline="-25000" dirty="0" err="1">
                <a:solidFill>
                  <a:srgbClr val="0033CC"/>
                </a:solidFill>
                <a:latin typeface="Arial" charset="0"/>
              </a:rPr>
              <a:t>w</a:t>
            </a:r>
            <a:r>
              <a:rPr lang="it-IT" dirty="0">
                <a:solidFill>
                  <a:srgbClr val="0033CC"/>
                </a:solidFill>
                <a:latin typeface="Arial" charset="0"/>
              </a:rPr>
              <a:t> = 1.1 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×</a:t>
            </a:r>
            <a:r>
              <a:rPr lang="it-IT" dirty="0" smtClean="0">
                <a:solidFill>
                  <a:srgbClr val="0033CC"/>
                </a:solidFill>
                <a:latin typeface="Arial" charset="0"/>
              </a:rPr>
              <a:t>10 </a:t>
            </a:r>
            <a:r>
              <a:rPr lang="it-IT" baseline="30000" dirty="0" smtClean="0">
                <a:solidFill>
                  <a:srgbClr val="0033CC"/>
                </a:solidFill>
                <a:latin typeface="Arial" charset="0"/>
              </a:rPr>
              <a:t>-</a:t>
            </a:r>
            <a:r>
              <a:rPr lang="it-IT" baseline="30000" dirty="0">
                <a:solidFill>
                  <a:srgbClr val="0033CC"/>
                </a:solidFill>
                <a:latin typeface="Arial" charset="0"/>
              </a:rPr>
              <a:t>14</a:t>
            </a:r>
            <a:r>
              <a:rPr lang="it-IT" dirty="0">
                <a:solidFill>
                  <a:srgbClr val="0033CC"/>
                </a:solidFill>
                <a:latin typeface="Arial" charset="0"/>
              </a:rPr>
              <a:t> a 25 °C da misure di conducibilità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475656" y="980728"/>
            <a:ext cx="448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it-IT" baseline="-25000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it-IT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= 1.0083 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/>
              </a:rPr>
              <a:t>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it-IT" baseline="30000" dirty="0" smtClean="0">
                <a:latin typeface="Arial" pitchFamily="34" charset="0"/>
                <a:cs typeface="Arial" pitchFamily="34" charset="0"/>
              </a:rPr>
              <a:t>-14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 25 °C</a:t>
            </a:r>
            <a:endParaRPr lang="it-IT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71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7848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>
                <a:latin typeface="Arial" charset="0"/>
              </a:rPr>
              <a:t>E° PER METALLI ALCALINI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dirty="0" smtClean="0">
                <a:latin typeface="Arial" charset="0"/>
              </a:rPr>
              <a:t>Non si possono mettere in H</a:t>
            </a:r>
            <a:r>
              <a:rPr lang="it-IT" sz="2000" baseline="-25000" dirty="0" smtClean="0">
                <a:latin typeface="Arial" charset="0"/>
              </a:rPr>
              <a:t>2</a:t>
            </a:r>
            <a:r>
              <a:rPr lang="it-IT" sz="2000" dirty="0" smtClean="0">
                <a:latin typeface="Arial" charset="0"/>
              </a:rPr>
              <a:t>O perché reagiscono violentemente</a:t>
            </a:r>
            <a:endParaRPr lang="it-IT" sz="1400" dirty="0">
              <a:latin typeface="Arial" charset="0"/>
            </a:endParaRPr>
          </a:p>
        </p:txBody>
      </p:sp>
      <p:sp>
        <p:nvSpPr>
          <p:cNvPr id="66563" name="Text Box 6"/>
          <p:cNvSpPr txBox="1">
            <a:spLocks noChangeArrowheads="1"/>
          </p:cNvSpPr>
          <p:nvPr/>
        </p:nvSpPr>
        <p:spPr bwMode="auto">
          <a:xfrm>
            <a:off x="323850" y="1629470"/>
            <a:ext cx="640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>
                <a:latin typeface="Arial" charset="0"/>
              </a:rPr>
              <a:t>Na </a:t>
            </a:r>
            <a:r>
              <a:rPr lang="it-IT" dirty="0">
                <a:latin typeface="Arial" charset="0"/>
              </a:rPr>
              <a:t>+ H</a:t>
            </a:r>
            <a:r>
              <a:rPr lang="it-IT" baseline="-25000" dirty="0">
                <a:latin typeface="Arial" charset="0"/>
              </a:rPr>
              <a:t>2</a:t>
            </a:r>
            <a:r>
              <a:rPr lang="it-IT" dirty="0">
                <a:latin typeface="Arial" charset="0"/>
              </a:rPr>
              <a:t>O   </a:t>
            </a:r>
            <a:r>
              <a:rPr lang="it-IT" dirty="0">
                <a:latin typeface="Arial" charset="0"/>
                <a:cs typeface="Arial" charset="0"/>
              </a:rPr>
              <a:t>→  </a:t>
            </a:r>
            <a:r>
              <a:rPr lang="it-IT" dirty="0" smtClean="0">
                <a:latin typeface="Arial" charset="0"/>
              </a:rPr>
              <a:t>Na</a:t>
            </a:r>
            <a:r>
              <a:rPr lang="it-IT" baseline="30000" dirty="0" smtClean="0">
                <a:latin typeface="Arial" charset="0"/>
              </a:rPr>
              <a:t>+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>
                <a:latin typeface="Arial" charset="0"/>
              </a:rPr>
              <a:t>+ OH</a:t>
            </a:r>
            <a:r>
              <a:rPr lang="it-IT" baseline="30000" dirty="0">
                <a:latin typeface="Arial" charset="0"/>
              </a:rPr>
              <a:t>-</a:t>
            </a:r>
            <a:r>
              <a:rPr lang="it-IT" dirty="0">
                <a:latin typeface="Arial" charset="0"/>
              </a:rPr>
              <a:t> </a:t>
            </a:r>
            <a:r>
              <a:rPr lang="it-IT" dirty="0" smtClean="0">
                <a:latin typeface="Arial" charset="0"/>
              </a:rPr>
              <a:t>+ 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1/2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>
                <a:solidFill>
                  <a:srgbClr val="FF3300"/>
                </a:solidFill>
                <a:latin typeface="Arial" charset="0"/>
              </a:rPr>
              <a:t>H</a:t>
            </a:r>
            <a:r>
              <a:rPr lang="it-IT" baseline="-25000" dirty="0">
                <a:solidFill>
                  <a:srgbClr val="FF3300"/>
                </a:solidFill>
                <a:latin typeface="Arial" charset="0"/>
              </a:rPr>
              <a:t>2</a:t>
            </a:r>
            <a:r>
              <a:rPr lang="it-IT" dirty="0">
                <a:solidFill>
                  <a:srgbClr val="FF3300"/>
                </a:solidFill>
                <a:latin typeface="Arial" charset="0"/>
              </a:rPr>
              <a:t> + Q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51520" y="3789040"/>
            <a:ext cx="86406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000" dirty="0">
                <a:solidFill>
                  <a:srgbClr val="FF3300"/>
                </a:solidFill>
                <a:latin typeface="Arial" charset="0"/>
              </a:rPr>
              <a:t>1) </a:t>
            </a:r>
            <a:r>
              <a:rPr lang="it-IT" sz="2000" dirty="0" smtClean="0">
                <a:solidFill>
                  <a:srgbClr val="FF3300"/>
                </a:solidFill>
                <a:latin typeface="Arial" charset="0"/>
              </a:rPr>
              <a:t>Na(s)|</a:t>
            </a:r>
            <a:r>
              <a:rPr lang="it-IT" sz="2000" dirty="0" err="1" smtClean="0">
                <a:solidFill>
                  <a:srgbClr val="FF3300"/>
                </a:solidFill>
                <a:latin typeface="Arial" charset="0"/>
              </a:rPr>
              <a:t>NaI</a:t>
            </a:r>
            <a:r>
              <a:rPr lang="it-IT" sz="2000" dirty="0">
                <a:solidFill>
                  <a:srgbClr val="FF3300"/>
                </a:solidFill>
                <a:latin typeface="Arial" charset="0"/>
              </a:rPr>
              <a:t>(s</a:t>
            </a:r>
            <a:r>
              <a:rPr lang="it-IT" sz="2000" dirty="0" smtClean="0">
                <a:solidFill>
                  <a:srgbClr val="FF3300"/>
                </a:solidFill>
                <a:latin typeface="Arial" charset="0"/>
              </a:rPr>
              <a:t>)|(</a:t>
            </a:r>
            <a:r>
              <a:rPr lang="it-IT" sz="2000" dirty="0">
                <a:solidFill>
                  <a:srgbClr val="FF3300"/>
                </a:solidFill>
                <a:latin typeface="Arial" charset="0"/>
              </a:rPr>
              <a:t>in </a:t>
            </a:r>
            <a:r>
              <a:rPr lang="it-IT" sz="2000" dirty="0" err="1" smtClean="0">
                <a:solidFill>
                  <a:srgbClr val="FF3300"/>
                </a:solidFill>
                <a:latin typeface="Arial" charset="0"/>
              </a:rPr>
              <a:t>acetilammina</a:t>
            </a:r>
            <a:r>
              <a:rPr lang="it-IT" sz="2000" dirty="0" smtClean="0">
                <a:solidFill>
                  <a:srgbClr val="FF3300"/>
                </a:solidFill>
                <a:latin typeface="Arial" charset="0"/>
              </a:rPr>
              <a:t>)|Na(amalgama 0.206%) in Hg 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sz="20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→ </a:t>
            </a:r>
            <a:r>
              <a:rPr lang="it-IT" sz="2000" dirty="0" smtClean="0">
                <a:solidFill>
                  <a:srgbClr val="FF3300"/>
                </a:solidFill>
                <a:latin typeface="Arial" charset="0"/>
              </a:rPr>
              <a:t>E1 = 0.8449 </a:t>
            </a:r>
            <a:r>
              <a:rPr lang="it-IT" sz="2000" dirty="0">
                <a:solidFill>
                  <a:srgbClr val="FF3300"/>
                </a:solidFill>
                <a:latin typeface="Arial" charset="0"/>
              </a:rPr>
              <a:t>V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323528" y="2276872"/>
            <a:ext cx="83518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Bisogna adoperare un trucco inventato da Lewis nel 1912 (Lewis et al, </a:t>
            </a:r>
            <a:r>
              <a:rPr lang="it-IT" sz="2000" dirty="0" err="1">
                <a:latin typeface="Arial" charset="0"/>
              </a:rPr>
              <a:t>J.Am.Chem.Soc</a:t>
            </a:r>
            <a:r>
              <a:rPr lang="it-IT" sz="2000" dirty="0">
                <a:latin typeface="Arial" charset="0"/>
              </a:rPr>
              <a:t>., 34,119, 1912)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Si adoperano 2 </a:t>
            </a:r>
            <a:r>
              <a:rPr lang="it-IT" sz="2000" dirty="0" smtClean="0">
                <a:latin typeface="Arial" charset="0"/>
              </a:rPr>
              <a:t>celle senza giunto liquido, </a:t>
            </a:r>
            <a:r>
              <a:rPr lang="it-IT" sz="2000" dirty="0">
                <a:latin typeface="Arial" charset="0"/>
              </a:rPr>
              <a:t>una delle quali senza acqua: </a:t>
            </a:r>
            <a:r>
              <a:rPr lang="it-IT" sz="2000" dirty="0" smtClean="0">
                <a:latin typeface="Arial" charset="0"/>
              </a:rPr>
              <a:t>es. </a:t>
            </a:r>
            <a:r>
              <a:rPr lang="it-IT" sz="2000" dirty="0">
                <a:latin typeface="Arial" charset="0"/>
              </a:rPr>
              <a:t>per Na a 25 °C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72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87624" y="479715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Na(s)    </a:t>
            </a:r>
            <a:r>
              <a:rPr lang="it-IT" sz="2000" dirty="0" smtClean="0">
                <a:latin typeface="Arial" charset="0"/>
                <a:cs typeface="Arial" charset="0"/>
              </a:rPr>
              <a:t>→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    Na</a:t>
            </a:r>
            <a:r>
              <a:rPr lang="it-IT" sz="20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+ e 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87624" y="519569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/>
              <a:t>Na</a:t>
            </a:r>
            <a:r>
              <a:rPr lang="it-IT" baseline="30000" dirty="0"/>
              <a:t>+</a:t>
            </a:r>
            <a:r>
              <a:rPr lang="it-IT" dirty="0"/>
              <a:t> + e </a:t>
            </a:r>
            <a:r>
              <a:rPr lang="it-IT" dirty="0" smtClean="0"/>
              <a:t> </a:t>
            </a:r>
            <a:r>
              <a:rPr lang="it-IT" dirty="0" smtClean="0">
                <a:latin typeface="Arial" charset="0"/>
                <a:cs typeface="Arial" charset="0"/>
              </a:rPr>
              <a:t>→</a:t>
            </a:r>
            <a:r>
              <a:rPr lang="it-IT" dirty="0" smtClean="0"/>
              <a:t>    Na (</a:t>
            </a:r>
            <a:r>
              <a:rPr lang="it-IT" dirty="0"/>
              <a:t>0.206</a:t>
            </a:r>
            <a:r>
              <a:rPr lang="it-IT" dirty="0" smtClean="0"/>
              <a:t>% in Hg)</a:t>
            </a:r>
            <a:endParaRPr lang="it-IT" dirty="0"/>
          </a:p>
        </p:txBody>
      </p:sp>
      <p:cxnSp>
        <p:nvCxnSpPr>
          <p:cNvPr id="8" name="Connettore diritto 7"/>
          <p:cNvCxnSpPr/>
          <p:nvPr/>
        </p:nvCxnSpPr>
        <p:spPr>
          <a:xfrm>
            <a:off x="1187624" y="5709374"/>
            <a:ext cx="4176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187624" y="587727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Na(s)   </a:t>
            </a:r>
            <a:r>
              <a:rPr lang="it-IT" sz="2000" dirty="0" smtClean="0">
                <a:latin typeface="Arial" charset="0"/>
                <a:cs typeface="Arial" charset="0"/>
              </a:rPr>
              <a:t>→   </a:t>
            </a:r>
            <a:r>
              <a:rPr lang="it-IT" sz="2000" dirty="0">
                <a:latin typeface="+mn-lt"/>
              </a:rPr>
              <a:t>Na (0.206% in Hg</a:t>
            </a:r>
            <a:r>
              <a:rPr lang="it-IT" sz="2000" dirty="0" smtClean="0">
                <a:latin typeface="+mn-lt"/>
              </a:rPr>
              <a:t>) </a:t>
            </a:r>
            <a:r>
              <a:rPr lang="it-IT" sz="2000" dirty="0" smtClean="0">
                <a:latin typeface="Arial" charset="0"/>
                <a:cs typeface="Arial" charset="0"/>
              </a:rPr>
              <a:t> 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444208" y="6237312"/>
            <a:ext cx="2133600" cy="476250"/>
          </a:xfrm>
        </p:spPr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73</a:t>
            </a:fld>
            <a:endParaRPr lang="it-IT"/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611560" y="260648"/>
            <a:ext cx="79215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solidFill>
                  <a:srgbClr val="0066FF"/>
                </a:solidFill>
                <a:latin typeface="Arial" charset="0"/>
              </a:rPr>
              <a:t>2) </a:t>
            </a:r>
            <a:r>
              <a:rPr lang="it-IT" sz="2000" dirty="0" smtClean="0">
                <a:solidFill>
                  <a:srgbClr val="0066FF"/>
                </a:solidFill>
                <a:latin typeface="Arial" charset="0"/>
              </a:rPr>
              <a:t>Na(amalgama 0.206%) in </a:t>
            </a:r>
            <a:r>
              <a:rPr lang="it-IT" sz="2000" dirty="0" err="1" smtClean="0">
                <a:solidFill>
                  <a:srgbClr val="0066FF"/>
                </a:solidFill>
                <a:latin typeface="Arial" charset="0"/>
              </a:rPr>
              <a:t>Hg|NaCl</a:t>
            </a:r>
            <a:r>
              <a:rPr lang="it-IT" sz="2000" dirty="0" smtClean="0">
                <a:solidFill>
                  <a:srgbClr val="0066FF"/>
                </a:solidFill>
                <a:latin typeface="Arial" charset="0"/>
              </a:rPr>
              <a:t>(</a:t>
            </a:r>
            <a:r>
              <a:rPr lang="it-IT" sz="2000" dirty="0" err="1" smtClean="0">
                <a:solidFill>
                  <a:srgbClr val="0066FF"/>
                </a:solidFill>
                <a:latin typeface="Arial" charset="0"/>
              </a:rPr>
              <a:t>aq</a:t>
            </a:r>
            <a:r>
              <a:rPr lang="it-IT" sz="2000" dirty="0" smtClean="0">
                <a:solidFill>
                  <a:srgbClr val="0066FF"/>
                </a:solidFill>
                <a:latin typeface="Arial" charset="0"/>
              </a:rPr>
              <a:t>, 1.022m)|Hg</a:t>
            </a:r>
            <a:r>
              <a:rPr lang="it-IT" sz="2000" baseline="-25000" dirty="0" smtClean="0">
                <a:solidFill>
                  <a:srgbClr val="0066FF"/>
                </a:solidFill>
                <a:latin typeface="Arial" charset="0"/>
              </a:rPr>
              <a:t>2</a:t>
            </a:r>
            <a:r>
              <a:rPr lang="it-IT" sz="2000" dirty="0" smtClean="0">
                <a:solidFill>
                  <a:srgbClr val="0066FF"/>
                </a:solidFill>
                <a:latin typeface="Arial" charset="0"/>
              </a:rPr>
              <a:t>Cl</a:t>
            </a:r>
            <a:r>
              <a:rPr lang="it-IT" sz="2000" baseline="-25000" dirty="0" smtClean="0">
                <a:solidFill>
                  <a:srgbClr val="0066FF"/>
                </a:solidFill>
                <a:latin typeface="Arial" charset="0"/>
              </a:rPr>
              <a:t>2</a:t>
            </a:r>
            <a:r>
              <a:rPr lang="it-IT" sz="2000" dirty="0" smtClean="0">
                <a:solidFill>
                  <a:srgbClr val="0066FF"/>
                </a:solidFill>
                <a:latin typeface="Arial" charset="0"/>
              </a:rPr>
              <a:t>|Hg  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dirty="0" smtClean="0">
                <a:solidFill>
                  <a:srgbClr val="0066FF"/>
                </a:solidFill>
                <a:latin typeface="Arial" charset="0"/>
              </a:rPr>
              <a:t>→ E2 </a:t>
            </a:r>
            <a:r>
              <a:rPr lang="it-IT" sz="2000" dirty="0">
                <a:solidFill>
                  <a:srgbClr val="0066FF"/>
                </a:solidFill>
                <a:latin typeface="Arial" charset="0"/>
              </a:rPr>
              <a:t>= </a:t>
            </a:r>
            <a:r>
              <a:rPr lang="it-IT" sz="2000" dirty="0" smtClean="0">
                <a:solidFill>
                  <a:srgbClr val="0066FF"/>
                </a:solidFill>
                <a:latin typeface="Arial" charset="0"/>
              </a:rPr>
              <a:t>2.1582 </a:t>
            </a:r>
            <a:r>
              <a:rPr lang="it-IT" sz="2000" dirty="0">
                <a:solidFill>
                  <a:srgbClr val="0066FF"/>
                </a:solidFill>
                <a:latin typeface="Arial" charset="0"/>
              </a:rPr>
              <a:t>V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314096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in un altro esperimento si misura </a:t>
            </a:r>
            <a:r>
              <a:rPr lang="it-IT" sz="2000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±</a:t>
            </a:r>
            <a:r>
              <a:rPr lang="it-IT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it-IT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per </a:t>
            </a:r>
            <a:r>
              <a:rPr lang="it-IT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NaCl</a:t>
            </a:r>
            <a:r>
              <a:rPr lang="it-IT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1.022m = 0.655</a:t>
            </a:r>
            <a:endParaRPr lang="it-IT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340768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/>
              <a:t>Na (0.206% in </a:t>
            </a:r>
            <a:r>
              <a:rPr lang="it-IT" dirty="0" smtClean="0"/>
              <a:t>Hg)    </a:t>
            </a:r>
            <a:r>
              <a:rPr lang="it-IT" dirty="0" smtClean="0">
                <a:latin typeface="Arial" charset="0"/>
                <a:cs typeface="Arial" charset="0"/>
              </a:rPr>
              <a:t>→ </a:t>
            </a:r>
            <a:r>
              <a:rPr lang="it-IT" dirty="0" smtClean="0"/>
              <a:t>Na</a:t>
            </a:r>
            <a:r>
              <a:rPr lang="it-IT" baseline="30000" dirty="0"/>
              <a:t>+</a:t>
            </a:r>
            <a:r>
              <a:rPr lang="it-IT" dirty="0"/>
              <a:t> </a:t>
            </a:r>
            <a:r>
              <a:rPr lang="it-IT" dirty="0" smtClean="0"/>
              <a:t>(1.022 m) + 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1844824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1/2 Hg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Cl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+ e   </a:t>
            </a:r>
            <a:r>
              <a:rPr lang="it-IT" sz="2000" dirty="0" smtClean="0">
                <a:latin typeface="Arial" charset="0"/>
                <a:cs typeface="Arial" charset="0"/>
              </a:rPr>
              <a:t>→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   Hg + Cl</a:t>
            </a:r>
            <a:r>
              <a:rPr lang="it-IT" sz="20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ttore diritto 6"/>
          <p:cNvCxnSpPr/>
          <p:nvPr/>
        </p:nvCxnSpPr>
        <p:spPr>
          <a:xfrm>
            <a:off x="611560" y="2348880"/>
            <a:ext cx="4176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611560" y="242088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+mj-lt"/>
              </a:rPr>
              <a:t>Na (0.206% in Hg</a:t>
            </a:r>
            <a:r>
              <a:rPr lang="it-IT" sz="2000" dirty="0" smtClean="0">
                <a:latin typeface="+mj-lt"/>
              </a:rPr>
              <a:t>) +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1/2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Hg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Cl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Arial" charset="0"/>
                <a:cs typeface="Arial" charset="0"/>
              </a:rPr>
              <a:t>→ </a:t>
            </a:r>
            <a:r>
              <a:rPr lang="it-IT" sz="2000" dirty="0" err="1" smtClean="0">
                <a:latin typeface="+mj-lt"/>
              </a:rPr>
              <a:t>NaCl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>
                <a:latin typeface="+mj-lt"/>
              </a:rPr>
              <a:t>(1.022 m</a:t>
            </a:r>
            <a:r>
              <a:rPr lang="it-IT" sz="2000" dirty="0" smtClean="0">
                <a:latin typeface="+mj-lt"/>
              </a:rPr>
              <a:t>) + Hg </a:t>
            </a:r>
            <a:endParaRPr lang="it-IT" sz="2000" dirty="0">
              <a:latin typeface="+mj-lt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11560" y="3717032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la somma delle reazioni 1) e 2)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1560" y="422108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Na(s) </a:t>
            </a:r>
            <a:r>
              <a:rPr lang="it-IT" sz="2000" dirty="0" smtClean="0">
                <a:latin typeface="Arial" charset="0"/>
                <a:cs typeface="Arial" charset="0"/>
              </a:rPr>
              <a:t>→   </a:t>
            </a:r>
            <a:r>
              <a:rPr lang="it-IT" sz="2000" dirty="0">
                <a:latin typeface="+mn-lt"/>
              </a:rPr>
              <a:t>Na (0.206% in Hg</a:t>
            </a:r>
            <a:r>
              <a:rPr lang="it-IT" sz="2000" dirty="0" smtClean="0">
                <a:latin typeface="+mn-lt"/>
              </a:rPr>
              <a:t>) </a:t>
            </a:r>
            <a:r>
              <a:rPr lang="it-IT" sz="2000" dirty="0" smtClean="0">
                <a:latin typeface="Arial" charset="0"/>
                <a:cs typeface="Arial" charset="0"/>
              </a:rPr>
              <a:t> 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458112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+mj-lt"/>
              </a:rPr>
              <a:t>Na (0.206% in Hg</a:t>
            </a:r>
            <a:r>
              <a:rPr lang="it-IT" sz="2000" dirty="0" smtClean="0">
                <a:latin typeface="+mj-lt"/>
              </a:rPr>
              <a:t>) +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1/2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Hg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Cl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Arial" charset="0"/>
                <a:cs typeface="Arial" charset="0"/>
              </a:rPr>
              <a:t>→ </a:t>
            </a:r>
            <a:r>
              <a:rPr lang="it-IT" sz="2000" dirty="0" err="1" smtClean="0">
                <a:latin typeface="+mj-lt"/>
              </a:rPr>
              <a:t>NaCl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>
                <a:latin typeface="+mj-lt"/>
              </a:rPr>
              <a:t>(1.022 m</a:t>
            </a:r>
            <a:r>
              <a:rPr lang="it-IT" sz="2000" dirty="0" smtClean="0">
                <a:latin typeface="+mj-lt"/>
              </a:rPr>
              <a:t>) + Hg </a:t>
            </a:r>
            <a:endParaRPr lang="it-IT" sz="2000" dirty="0">
              <a:latin typeface="+mj-lt"/>
              <a:cs typeface="Arial" pitchFamily="34" charset="0"/>
            </a:endParaRPr>
          </a:p>
        </p:txBody>
      </p:sp>
      <p:cxnSp>
        <p:nvCxnSpPr>
          <p:cNvPr id="12" name="Connettore diritto 11"/>
          <p:cNvCxnSpPr/>
          <p:nvPr/>
        </p:nvCxnSpPr>
        <p:spPr>
          <a:xfrm>
            <a:off x="611560" y="5157192"/>
            <a:ext cx="6552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11560" y="530120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Na(s) </a:t>
            </a:r>
            <a:r>
              <a:rPr lang="it-IT" sz="2000" b="1" dirty="0" smtClean="0">
                <a:latin typeface="+mn-lt"/>
              </a:rPr>
              <a:t>+ </a:t>
            </a:r>
            <a:r>
              <a:rPr lang="it-IT" sz="2000" b="1" dirty="0">
                <a:latin typeface="+mn-lt"/>
                <a:cs typeface="Arial" pitchFamily="34" charset="0"/>
              </a:rPr>
              <a:t>1/2 Hg</a:t>
            </a:r>
            <a:r>
              <a:rPr lang="it-IT" sz="2000" b="1" baseline="-25000" dirty="0">
                <a:latin typeface="+mn-lt"/>
                <a:cs typeface="Arial" pitchFamily="34" charset="0"/>
              </a:rPr>
              <a:t>2</a:t>
            </a:r>
            <a:r>
              <a:rPr lang="it-IT" sz="2000" b="1" dirty="0">
                <a:latin typeface="+mn-lt"/>
                <a:cs typeface="Arial" pitchFamily="34" charset="0"/>
              </a:rPr>
              <a:t>Cl</a:t>
            </a:r>
            <a:r>
              <a:rPr lang="it-IT" sz="2000" b="1" baseline="-25000" dirty="0">
                <a:latin typeface="+mn-lt"/>
                <a:cs typeface="Arial" pitchFamily="34" charset="0"/>
              </a:rPr>
              <a:t>2</a:t>
            </a:r>
            <a:r>
              <a:rPr lang="it-IT" sz="2000" b="1" dirty="0">
                <a:latin typeface="+mn-lt"/>
                <a:cs typeface="Arial" pitchFamily="34" charset="0"/>
              </a:rPr>
              <a:t> </a:t>
            </a:r>
            <a:r>
              <a:rPr lang="it-IT" sz="2000" b="1" dirty="0" smtClean="0">
                <a:latin typeface="+mn-lt"/>
                <a:cs typeface="Arial" charset="0"/>
              </a:rPr>
              <a:t>→</a:t>
            </a:r>
            <a:r>
              <a:rPr lang="it-IT" sz="2000" b="1" dirty="0" smtClean="0"/>
              <a:t> </a:t>
            </a:r>
            <a:r>
              <a:rPr lang="it-IT" sz="2000" b="1" dirty="0" err="1" smtClean="0">
                <a:latin typeface="+mn-lt"/>
              </a:rPr>
              <a:t>NaCl</a:t>
            </a:r>
            <a:r>
              <a:rPr lang="it-IT" sz="2000" b="1" dirty="0" smtClean="0">
                <a:latin typeface="+mn-lt"/>
              </a:rPr>
              <a:t> </a:t>
            </a:r>
            <a:r>
              <a:rPr lang="it-IT" sz="2000" b="1" dirty="0">
                <a:latin typeface="+mn-lt"/>
              </a:rPr>
              <a:t>(1.022 m) + Hg</a:t>
            </a:r>
            <a:endParaRPr lang="it-IT" sz="2000" b="1" dirty="0">
              <a:latin typeface="+mn-lt"/>
              <a:cs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11560" y="602128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E3 = E1 + E2 = 0.8449 V + 2.1582 V  = 3.0031 V 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74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052736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E3 = E° - 0.0591 log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it-IT" sz="2000" baseline="-25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it-IT" sz="2000" baseline="-25000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-</a:t>
            </a:r>
            <a:endParaRPr lang="it-IT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54868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a 25 °C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1628800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E3 = E° Na/Na</a:t>
            </a:r>
            <a:r>
              <a:rPr lang="it-IT" sz="20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- E° Hg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Cl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/Hg - 0.0591 log (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it-IT" sz="2000" baseline="-25000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it-IT" sz="2000" baseline="300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2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sz="2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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±</a:t>
            </a:r>
            <a:r>
              <a:rPr lang="it-IT" sz="2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)</a:t>
            </a:r>
            <a:r>
              <a:rPr lang="it-IT" sz="2000" baseline="30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2</a:t>
            </a:r>
            <a:r>
              <a:rPr lang="it-IT" sz="2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endParaRPr lang="it-IT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306896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da cui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E°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Na/Na</a:t>
            </a:r>
            <a:r>
              <a:rPr lang="it-IT" sz="20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= 2.7145 V 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378904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da cui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E°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it-IT" sz="20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/Na = - 2.7145 V 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3"/>
          <p:cNvSpPr txBox="1"/>
          <p:nvPr/>
        </p:nvSpPr>
        <p:spPr>
          <a:xfrm>
            <a:off x="539552" y="227687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ci1" pitchFamily="2" charset="2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ci1" pitchFamily="2" charset="2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ci1" pitchFamily="2" charset="2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ci1" pitchFamily="2" charset="2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ci1" pitchFamily="2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ci1" pitchFamily="2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ci1" pitchFamily="2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ci1" pitchFamily="2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ci1" pitchFamily="2" charset="2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da un altro esperimento si misura </a:t>
            </a:r>
            <a:r>
              <a:rPr lang="it-IT" sz="2000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±</a:t>
            </a:r>
            <a:r>
              <a:rPr lang="it-IT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it-IT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per </a:t>
            </a:r>
            <a:r>
              <a:rPr lang="it-IT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NaCl</a:t>
            </a:r>
            <a:r>
              <a:rPr lang="it-IT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1.022m = 0.655</a:t>
            </a:r>
            <a:endParaRPr lang="it-IT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75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332656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Determinazione di K di equilibrio per acidi deboli HA da pile </a:t>
            </a:r>
            <a:r>
              <a:rPr lang="it-IT" sz="2000" b="1" dirty="0" err="1" smtClean="0">
                <a:latin typeface="Arial" pitchFamily="34" charset="0"/>
                <a:cs typeface="Arial" pitchFamily="34" charset="0"/>
              </a:rPr>
              <a:t>sgl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87824" y="76470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Si usa la pila di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Harned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772816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Pt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(s)|H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(g, 1 atm)|HA(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, m1),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NaA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, m2),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, m3)|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AgCl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(s)|Ag(s)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24208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HA è l'acido debole del quale si vuole ricavare la K 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NaA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il suo sale sodico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19672" y="299695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(g, 1 atm) +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AgCl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             H</a:t>
            </a:r>
            <a:r>
              <a:rPr lang="it-IT" sz="20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+ Cl</a:t>
            </a:r>
            <a:r>
              <a:rPr lang="it-IT" sz="20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+ Ag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4139952" y="3140968"/>
            <a:ext cx="504056" cy="144016"/>
            <a:chOff x="5076056" y="1052736"/>
            <a:chExt cx="504056" cy="144016"/>
          </a:xfrm>
        </p:grpSpPr>
        <p:cxnSp>
          <p:nvCxnSpPr>
            <p:cNvPr id="9" name="Connettore 2 8"/>
            <p:cNvCxnSpPr/>
            <p:nvPr/>
          </p:nvCxnSpPr>
          <p:spPr>
            <a:xfrm>
              <a:off x="5076056" y="1052736"/>
              <a:ext cx="5040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/>
            <p:nvPr/>
          </p:nvCxnSpPr>
          <p:spPr>
            <a:xfrm flipH="1">
              <a:off x="5076056" y="1196752"/>
              <a:ext cx="5040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1619672" y="3645024"/>
                <a:ext cx="7776864" cy="580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E = E°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2000" b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RT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000" b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F</m:t>
                        </m:r>
                      </m:den>
                    </m:f>
                  </m:oMath>
                </a14:m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Ln(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aH</a:t>
                </a:r>
                <a:r>
                  <a:rPr lang="it-IT" sz="2000" baseline="30000" dirty="0" smtClean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aCl</a:t>
                </a:r>
                <a:r>
                  <a:rPr lang="it-IT" sz="2000" baseline="30000" dirty="0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) = </a:t>
                </a:r>
                <a:r>
                  <a:rPr lang="it-IT" sz="2000" dirty="0">
                    <a:latin typeface="Arial" pitchFamily="34" charset="0"/>
                    <a:cs typeface="Arial" pitchFamily="34" charset="0"/>
                  </a:rPr>
                  <a:t>E°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2000">
                            <a:latin typeface="Cambria Math" panose="02040503050406030204" pitchFamily="18" charset="0"/>
                            <a:cs typeface="Arial" pitchFamily="34" charset="0"/>
                          </a:rPr>
                          <m:t>RT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000">
                            <a:latin typeface="Cambria Math" panose="02040503050406030204" pitchFamily="18" charset="0"/>
                            <a:cs typeface="Arial" pitchFamily="34" charset="0"/>
                          </a:rPr>
                          <m:t>F</m:t>
                        </m:r>
                      </m:den>
                    </m:f>
                    <m:r>
                      <m:rPr>
                        <m:nor/>
                      </m:rPr>
                      <a:rPr lang="it-IT" sz="2000" dirty="0">
                        <a:latin typeface="Arial" pitchFamily="34" charset="0"/>
                        <a:cs typeface="Arial" pitchFamily="34" charset="0"/>
                      </a:rPr>
                      <m:t>Ln</m:t>
                    </m:r>
                    <m:r>
                      <m:rPr>
                        <m:nor/>
                      </m:rPr>
                      <a:rPr lang="it-IT" sz="2000" dirty="0">
                        <a:latin typeface="Arial" pitchFamily="34" charset="0"/>
                        <a:cs typeface="Arial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it-IT" sz="2000" b="0" i="0" dirty="0" smtClean="0">
                        <a:latin typeface="Arial" pitchFamily="34" charset="0"/>
                        <a:cs typeface="Arial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it-IT" sz="2000" dirty="0">
                        <a:latin typeface="Arial" pitchFamily="34" charset="0"/>
                        <a:cs typeface="Arial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it-IT" sz="2000" baseline="30000" dirty="0">
                        <a:latin typeface="Arial" pitchFamily="34" charset="0"/>
                        <a:cs typeface="Arial" pitchFamily="34" charset="0"/>
                      </a:rPr>
                      <m:t>+ </m:t>
                    </m:r>
                    <m:r>
                      <m:rPr>
                        <m:nor/>
                      </m:rPr>
                      <a:rPr lang="it-IT" sz="2000" b="0" i="0" dirty="0" smtClean="0">
                        <a:latin typeface="Arial" pitchFamily="34" charset="0"/>
                        <a:cs typeface="Arial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it-IT" sz="2000" dirty="0">
                        <a:latin typeface="Arial" pitchFamily="34" charset="0"/>
                        <a:cs typeface="Arial" pitchFamily="34" charset="0"/>
                      </a:rPr>
                      <m:t>Cl</m:t>
                    </m:r>
                    <m:r>
                      <m:rPr>
                        <m:nor/>
                      </m:rPr>
                      <a:rPr lang="it-IT" sz="2000" baseline="30000" dirty="0">
                        <a:latin typeface="Arial" pitchFamily="34" charset="0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  <a:sym typeface="Symbol" panose="05050102010706020507" pitchFamily="18" charset="2"/>
                  </a:rPr>
                  <a:t>H</a:t>
                </a:r>
                <a:r>
                  <a:rPr lang="it-IT" sz="2000" baseline="30000" dirty="0" smtClean="0">
                    <a:latin typeface="Arial" pitchFamily="34" charset="0"/>
                    <a:cs typeface="Arial" pitchFamily="34" charset="0"/>
                    <a:sym typeface="Symbol" panose="05050102010706020507" pitchFamily="18" charset="2"/>
                  </a:rPr>
                  <a:t>+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  <a:sym typeface="Symbol" panose="05050102010706020507" pitchFamily="18" charset="2"/>
                  </a:rPr>
                  <a:t> Cl</a:t>
                </a:r>
                <a:r>
                  <a:rPr lang="it-IT" sz="2000" baseline="30000" dirty="0" smtClean="0">
                    <a:latin typeface="Arial" pitchFamily="34" charset="0"/>
                    <a:cs typeface="Arial" pitchFamily="34" charset="0"/>
                    <a:sym typeface="Symbol" panose="05050102010706020507" pitchFamily="18" charset="2"/>
                  </a:rPr>
                  <a:t>-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it-IT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645024"/>
                <a:ext cx="7776864" cy="580159"/>
              </a:xfrm>
              <a:prstGeom prst="rect">
                <a:avLst/>
              </a:prstGeom>
              <a:blipFill>
                <a:blip r:embed="rId2"/>
                <a:stretch>
                  <a:fillRect l="-863" b="-63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/>
          <p:cNvSpPr txBox="1"/>
          <p:nvPr/>
        </p:nvSpPr>
        <p:spPr>
          <a:xfrm>
            <a:off x="1619672" y="4293096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it-IT" sz="20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deriva dalla dissociazione dell'acido debole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2915816" y="5013176"/>
            <a:ext cx="2808312" cy="400110"/>
            <a:chOff x="2915816" y="5013176"/>
            <a:chExt cx="2808312" cy="400110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2915816" y="5013176"/>
              <a:ext cx="2808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latin typeface="Arial" pitchFamily="34" charset="0"/>
                  <a:cs typeface="Arial" pitchFamily="34" charset="0"/>
                </a:rPr>
                <a:t>HA               H</a:t>
              </a:r>
              <a:r>
                <a:rPr lang="it-IT" sz="2000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it-IT" sz="2000" dirty="0" smtClean="0">
                  <a:latin typeface="Arial" pitchFamily="34" charset="0"/>
                  <a:cs typeface="Arial" pitchFamily="34" charset="0"/>
                </a:rPr>
                <a:t>   +   A</a:t>
              </a:r>
              <a:r>
                <a:rPr lang="it-IT" sz="2000" baseline="30000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it-IT" sz="2000" baseline="30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uppo 13"/>
            <p:cNvGrpSpPr/>
            <p:nvPr/>
          </p:nvGrpSpPr>
          <p:grpSpPr>
            <a:xfrm>
              <a:off x="3635896" y="5157192"/>
              <a:ext cx="504056" cy="144016"/>
              <a:chOff x="5076056" y="1052736"/>
              <a:chExt cx="504056" cy="144016"/>
            </a:xfrm>
          </p:grpSpPr>
          <p:cxnSp>
            <p:nvCxnSpPr>
              <p:cNvPr id="15" name="Connettore 2 14"/>
              <p:cNvCxnSpPr/>
              <p:nvPr/>
            </p:nvCxnSpPr>
            <p:spPr>
              <a:xfrm>
                <a:off x="5076056" y="1052736"/>
                <a:ext cx="50405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2 15"/>
              <p:cNvCxnSpPr/>
              <p:nvPr/>
            </p:nvCxnSpPr>
            <p:spPr>
              <a:xfrm flipH="1">
                <a:off x="5076056" y="1196752"/>
                <a:ext cx="50405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941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76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547664" y="54868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</a:t>
            </a:r>
            <a:r>
              <a:rPr lang="it-IT" baseline="-25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HA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it-IT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= </a:t>
            </a:r>
            <a:r>
              <a:rPr lang="it-IT" baseline="-25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H+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+ </a:t>
            </a:r>
            <a:r>
              <a:rPr lang="it-IT" baseline="-25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A-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47664" y="112474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</a:t>
            </a:r>
            <a:r>
              <a:rPr lang="it-IT" baseline="-25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i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it-IT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= 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°</a:t>
            </a:r>
            <a:r>
              <a:rPr lang="it-IT" baseline="-250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i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it-IT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+ 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RT </a:t>
            </a:r>
            <a:r>
              <a:rPr lang="it-IT" dirty="0" err="1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lna</a:t>
            </a:r>
            <a:r>
              <a:rPr lang="it-IT" baseline="-25000" dirty="0" err="1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i</a:t>
            </a:r>
            <a:endParaRPr lang="it-IT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19672" y="256490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</a:t>
            </a:r>
            <a:r>
              <a:rPr lang="it-IT" baseline="-25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HA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it-IT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= 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°</a:t>
            </a:r>
            <a:r>
              <a:rPr lang="it-IT" baseline="-25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HA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it-IT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+ 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RT ln </a:t>
            </a:r>
            <a:r>
              <a:rPr lang="it-IT" dirty="0" err="1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m</a:t>
            </a:r>
            <a:r>
              <a:rPr lang="it-IT" baseline="-25000" dirty="0" err="1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HA</a:t>
            </a:r>
            <a:r>
              <a:rPr lang="it-IT" baseline="-25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</a:t>
            </a:r>
            <a:r>
              <a:rPr lang="it-IT" baseline="-25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HA</a:t>
            </a:r>
            <a:endParaRPr lang="it-IT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19672" y="299695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</a:t>
            </a:r>
            <a:r>
              <a:rPr lang="it-IT" baseline="-25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H+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it-IT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= 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°</a:t>
            </a:r>
            <a:r>
              <a:rPr lang="it-IT" baseline="-25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H+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it-IT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+ 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RT ln </a:t>
            </a:r>
            <a:r>
              <a:rPr lang="it-IT" dirty="0" err="1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m</a:t>
            </a:r>
            <a:r>
              <a:rPr lang="it-IT" baseline="-25000" dirty="0" err="1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H</a:t>
            </a:r>
            <a:r>
              <a:rPr lang="it-IT" baseline="-25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+ 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</a:t>
            </a:r>
            <a:r>
              <a:rPr lang="it-IT" baseline="-25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H+</a:t>
            </a:r>
            <a:endParaRPr lang="it-IT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350100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</a:t>
            </a:r>
            <a:r>
              <a:rPr lang="it-IT" baseline="-25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A-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it-IT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= 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°</a:t>
            </a:r>
            <a:r>
              <a:rPr lang="it-IT" baseline="-25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A-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it-IT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+ 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RT ln </a:t>
            </a:r>
            <a:r>
              <a:rPr lang="it-IT" dirty="0" err="1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m</a:t>
            </a:r>
            <a:r>
              <a:rPr lang="it-IT" baseline="-25000" dirty="0" err="1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A</a:t>
            </a:r>
            <a:r>
              <a:rPr lang="it-IT" baseline="-25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- </a:t>
            </a:r>
            <a:r>
              <a:rPr lang="it-IT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</a:t>
            </a:r>
            <a:r>
              <a:rPr lang="it-IT" baseline="-25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A-</a:t>
            </a:r>
            <a:endParaRPr lang="it-IT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arentesi graffa aperta 8"/>
          <p:cNvSpPr/>
          <p:nvPr/>
        </p:nvSpPr>
        <p:spPr>
          <a:xfrm>
            <a:off x="1259632" y="620688"/>
            <a:ext cx="432048" cy="158417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162880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it-IT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it-IT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it-IT" dirty="0" err="1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</a:t>
            </a:r>
            <a:r>
              <a:rPr lang="it-IT" baseline="-25000" dirty="0" err="1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i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arentesi graffa aperta 12"/>
          <p:cNvSpPr/>
          <p:nvPr/>
        </p:nvSpPr>
        <p:spPr>
          <a:xfrm>
            <a:off x="1259632" y="2564904"/>
            <a:ext cx="432048" cy="158417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827584" y="4725144"/>
                <a:ext cx="7704856" cy="750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latin typeface="Arial" pitchFamily="34" charset="0"/>
                    <a:cs typeface="Arial" pitchFamily="34" charset="0"/>
                  </a:rPr>
                  <a:t>RT ln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mH</m:t>
                        </m:r>
                        <m:r>
                          <m:rPr>
                            <m:nor/>
                          </m:rPr>
                          <a:rPr lang="it-IT" b="0" i="0" baseline="3000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mA</m:t>
                        </m:r>
                        <m:r>
                          <m:rPr>
                            <m:nor/>
                          </m:rPr>
                          <a:rPr lang="it-IT" b="0" i="0" baseline="3000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mHA</m:t>
                        </m:r>
                      </m:den>
                    </m:f>
                  </m:oMath>
                </a14:m>
                <a:r>
                  <a:rPr lang="it-IT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i="0" dirty="0" smtClean="0">
                            <a:latin typeface="Cambria Math" panose="02040503050406030204" pitchFamily="18" charset="0"/>
                            <a:cs typeface="Arial" pitchFamily="34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m:rPr>
                            <m:nor/>
                          </m:rPr>
                          <a:rPr lang="it-IT" b="0" i="0" dirty="0" smtClean="0">
                            <a:latin typeface="Cambria Math" panose="02040503050406030204" pitchFamily="18" charset="0"/>
                            <a:cs typeface="Arial" pitchFamily="34" charset="0"/>
                            <a:sym typeface="Symbol" panose="05050102010706020507" pitchFamily="18" charset="2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it-IT" b="0" i="0" baseline="30000" dirty="0" smtClean="0">
                            <a:latin typeface="Cambria Math" panose="02040503050406030204" pitchFamily="18" charset="0"/>
                            <a:cs typeface="Arial" pitchFamily="34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it-IT" i="0" dirty="0">
                            <a:latin typeface="Cambria Math" panose="02040503050406030204" pitchFamily="18" charset="0"/>
                            <a:cs typeface="Arial" pitchFamily="34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m:rPr>
                            <m:nor/>
                          </m:rPr>
                          <a:rPr lang="it-IT" b="0" i="0" dirty="0" smtClean="0">
                            <a:latin typeface="Cambria Math" panose="02040503050406030204" pitchFamily="18" charset="0"/>
                            <a:cs typeface="Arial" pitchFamily="34" charset="0"/>
                            <a:sym typeface="Symbol" panose="05050102010706020507" pitchFamily="18" charset="2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it-IT" b="0" i="0" baseline="30000" dirty="0" smtClean="0">
                            <a:latin typeface="Cambria Math" panose="02040503050406030204" pitchFamily="18" charset="0"/>
                            <a:cs typeface="Arial" pitchFamily="34" charset="0"/>
                            <a:sym typeface="Symbol" panose="05050102010706020507" pitchFamily="18" charset="2"/>
                          </a:rPr>
                          <m:t>−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i="0" dirty="0">
                            <a:latin typeface="Cambria Math" panose="02040503050406030204" pitchFamily="18" charset="0"/>
                            <a:cs typeface="Arial" pitchFamily="34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m:rPr>
                            <m:nor/>
                          </m:rPr>
                          <a:rPr lang="it-IT" i="0" dirty="0">
                            <a:latin typeface="Cambria Math" panose="02040503050406030204" pitchFamily="18" charset="0"/>
                            <a:cs typeface="Arial" pitchFamily="34" charset="0"/>
                            <a:sym typeface="Symbol" panose="05050102010706020507" pitchFamily="18" charset="2"/>
                          </a:rPr>
                          <m:t>HA</m:t>
                        </m:r>
                      </m:den>
                    </m:f>
                  </m:oMath>
                </a14:m>
                <a:r>
                  <a:rPr lang="it-IT" dirty="0" smtClean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it-IT" dirty="0">
                    <a:latin typeface="Arial" pitchFamily="34" charset="0"/>
                    <a:cs typeface="Arial" pitchFamily="34" charset="0"/>
                    <a:sym typeface="Symbol" panose="05050102010706020507" pitchFamily="18" charset="2"/>
                  </a:rPr>
                  <a:t>°</a:t>
                </a:r>
                <a:r>
                  <a:rPr lang="it-IT" baseline="-25000" dirty="0" smtClean="0">
                    <a:latin typeface="Arial" pitchFamily="34" charset="0"/>
                    <a:cs typeface="Arial" pitchFamily="34" charset="0"/>
                    <a:sym typeface="Symbol" panose="05050102010706020507" pitchFamily="18" charset="2"/>
                  </a:rPr>
                  <a:t>HA</a:t>
                </a:r>
                <a:r>
                  <a:rPr lang="it-IT" dirty="0" smtClean="0">
                    <a:latin typeface="Arial" pitchFamily="34" charset="0"/>
                    <a:cs typeface="Arial" pitchFamily="34" charset="0"/>
                    <a:sym typeface="Symbol" panose="05050102010706020507" pitchFamily="18" charset="2"/>
                  </a:rPr>
                  <a:t> - </a:t>
                </a:r>
                <a:r>
                  <a:rPr lang="it-IT" dirty="0">
                    <a:latin typeface="Arial" pitchFamily="34" charset="0"/>
                    <a:cs typeface="Arial" pitchFamily="34" charset="0"/>
                    <a:sym typeface="Symbol" panose="05050102010706020507" pitchFamily="18" charset="2"/>
                  </a:rPr>
                  <a:t>°</a:t>
                </a:r>
                <a:r>
                  <a:rPr lang="it-IT" baseline="-25000" dirty="0">
                    <a:latin typeface="Arial" pitchFamily="34" charset="0"/>
                    <a:cs typeface="Arial" pitchFamily="34" charset="0"/>
                    <a:sym typeface="Symbol" panose="05050102010706020507" pitchFamily="18" charset="2"/>
                  </a:rPr>
                  <a:t>H+</a:t>
                </a:r>
                <a:r>
                  <a:rPr lang="it-IT" dirty="0" smtClean="0">
                    <a:latin typeface="Arial" pitchFamily="34" charset="0"/>
                    <a:cs typeface="Arial" pitchFamily="34" charset="0"/>
                    <a:sym typeface="Symbol" panose="05050102010706020507" pitchFamily="18" charset="2"/>
                  </a:rPr>
                  <a:t> - </a:t>
                </a:r>
                <a:r>
                  <a:rPr lang="it-IT" dirty="0">
                    <a:latin typeface="Arial" pitchFamily="34" charset="0"/>
                    <a:cs typeface="Arial" pitchFamily="34" charset="0"/>
                    <a:sym typeface="Symbol" panose="05050102010706020507" pitchFamily="18" charset="2"/>
                  </a:rPr>
                  <a:t>°</a:t>
                </a:r>
                <a:r>
                  <a:rPr lang="it-IT" baseline="-25000" dirty="0" smtClean="0">
                    <a:latin typeface="Arial" pitchFamily="34" charset="0"/>
                    <a:cs typeface="Arial" pitchFamily="34" charset="0"/>
                    <a:sym typeface="Symbol" panose="05050102010706020507" pitchFamily="18" charset="2"/>
                  </a:rPr>
                  <a:t>A-  </a:t>
                </a:r>
                <a:r>
                  <a:rPr lang="it-IT" dirty="0" smtClean="0">
                    <a:latin typeface="Arial" pitchFamily="34" charset="0"/>
                    <a:cs typeface="Arial" pitchFamily="34" charset="0"/>
                    <a:sym typeface="Symbol" panose="05050102010706020507" pitchFamily="18" charset="2"/>
                  </a:rPr>
                  <a:t>= RT </a:t>
                </a:r>
                <a:r>
                  <a:rPr lang="it-IT" dirty="0" err="1" smtClean="0">
                    <a:latin typeface="Arial" pitchFamily="34" charset="0"/>
                    <a:cs typeface="Arial" pitchFamily="34" charset="0"/>
                    <a:sym typeface="Symbol" panose="05050102010706020507" pitchFamily="18" charset="2"/>
                  </a:rPr>
                  <a:t>lnK</a:t>
                </a:r>
                <a:r>
                  <a:rPr lang="it-IT" dirty="0" smtClean="0">
                    <a:latin typeface="Arial" pitchFamily="34" charset="0"/>
                    <a:cs typeface="Arial" pitchFamily="34" charset="0"/>
                    <a:sym typeface="Symbol" panose="05050102010706020507" pitchFamily="18" charset="2"/>
                  </a:rPr>
                  <a:t>   </a:t>
                </a:r>
                <a:r>
                  <a:rPr lang="it-IT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it-I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725144"/>
                <a:ext cx="7704856" cy="750526"/>
              </a:xfrm>
              <a:prstGeom prst="rect">
                <a:avLst/>
              </a:prstGeom>
              <a:blipFill>
                <a:blip r:embed="rId2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1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77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403648" y="33265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si esprime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mH</a:t>
            </a:r>
            <a:r>
              <a:rPr lang="it-IT" sz="20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= …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1372580" y="836712"/>
                <a:ext cx="7776864" cy="580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E - E</a:t>
                </a:r>
                <a:r>
                  <a:rPr lang="it-IT" sz="2000" dirty="0">
                    <a:latin typeface="Arial" pitchFamily="34" charset="0"/>
                    <a:cs typeface="Arial" pitchFamily="34" charset="0"/>
                  </a:rPr>
                  <a:t>° 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2000">
                            <a:latin typeface="Cambria Math" panose="02040503050406030204" pitchFamily="18" charset="0"/>
                            <a:cs typeface="Arial" pitchFamily="34" charset="0"/>
                          </a:rPr>
                          <m:t>RT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000">
                            <a:latin typeface="Cambria Math" panose="02040503050406030204" pitchFamily="18" charset="0"/>
                            <a:cs typeface="Arial" pitchFamily="34" charset="0"/>
                          </a:rPr>
                          <m:t>F</m:t>
                        </m:r>
                      </m:den>
                    </m:f>
                    <m:r>
                      <m:rPr>
                        <m:nor/>
                      </m:rPr>
                      <a:rPr lang="it-IT" sz="2000" dirty="0">
                        <a:latin typeface="Arial" pitchFamily="34" charset="0"/>
                        <a:cs typeface="Arial" pitchFamily="34" charset="0"/>
                      </a:rPr>
                      <m:t>Ln</m:t>
                    </m:r>
                    <m:r>
                      <m:rPr>
                        <m:nor/>
                      </m:rPr>
                      <a:rPr lang="it-IT" sz="2000" dirty="0">
                        <a:latin typeface="Arial" pitchFamily="34" charset="0"/>
                        <a:cs typeface="Arial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it-IT" sz="2000" b="0" i="0" dirty="0" smtClean="0">
                        <a:latin typeface="Arial" pitchFamily="34" charset="0"/>
                        <a:cs typeface="Arial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it-IT" sz="2000" dirty="0">
                        <a:latin typeface="Arial" pitchFamily="34" charset="0"/>
                        <a:cs typeface="Arial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it-IT" sz="2000" baseline="30000" dirty="0">
                        <a:latin typeface="Arial" pitchFamily="34" charset="0"/>
                        <a:cs typeface="Arial" pitchFamily="34" charset="0"/>
                      </a:rPr>
                      <m:t>+ </m:t>
                    </m:r>
                    <m:r>
                      <m:rPr>
                        <m:nor/>
                      </m:rPr>
                      <a:rPr lang="it-IT" sz="2000" b="0" i="0" dirty="0" smtClean="0">
                        <a:latin typeface="Arial" pitchFamily="34" charset="0"/>
                        <a:cs typeface="Arial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it-IT" sz="2000" dirty="0">
                        <a:latin typeface="Arial" pitchFamily="34" charset="0"/>
                        <a:cs typeface="Arial" pitchFamily="34" charset="0"/>
                      </a:rPr>
                      <m:t>Cl</m:t>
                    </m:r>
                    <m:r>
                      <m:rPr>
                        <m:nor/>
                      </m:rPr>
                      <a:rPr lang="it-IT" sz="2000" baseline="30000" dirty="0">
                        <a:latin typeface="Arial" pitchFamily="34" charset="0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  <a:sym typeface="Symbol" panose="05050102010706020507" pitchFamily="18" charset="2"/>
                  </a:rPr>
                  <a:t>H</a:t>
                </a:r>
                <a:r>
                  <a:rPr lang="it-IT" sz="2000" baseline="30000" dirty="0" smtClean="0">
                    <a:latin typeface="Arial" pitchFamily="34" charset="0"/>
                    <a:cs typeface="Arial" pitchFamily="34" charset="0"/>
                    <a:sym typeface="Symbol" panose="05050102010706020507" pitchFamily="18" charset="2"/>
                  </a:rPr>
                  <a:t>+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  <a:sym typeface="Symbol" panose="05050102010706020507" pitchFamily="18" charset="2"/>
                  </a:rPr>
                  <a:t> Cl</a:t>
                </a:r>
                <a:r>
                  <a:rPr lang="it-IT" sz="2000" baseline="30000" dirty="0" smtClean="0">
                    <a:latin typeface="Arial" pitchFamily="34" charset="0"/>
                    <a:cs typeface="Arial" pitchFamily="34" charset="0"/>
                    <a:sym typeface="Symbol" panose="05050102010706020507" pitchFamily="18" charset="2"/>
                  </a:rPr>
                  <a:t>-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it-IT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580" y="836712"/>
                <a:ext cx="7776864" cy="580159"/>
              </a:xfrm>
              <a:prstGeom prst="rect">
                <a:avLst/>
              </a:prstGeom>
              <a:blipFill>
                <a:blip r:embed="rId2"/>
                <a:stretch>
                  <a:fillRect l="-784" b="-63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arentesi graffa aperta 5"/>
          <p:cNvSpPr/>
          <p:nvPr/>
        </p:nvSpPr>
        <p:spPr>
          <a:xfrm>
            <a:off x="1259632" y="404664"/>
            <a:ext cx="144016" cy="10081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755576" y="1844824"/>
                <a:ext cx="7488832" cy="66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E - E°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20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RT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0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F</m:t>
                        </m:r>
                      </m:den>
                    </m:f>
                  </m:oMath>
                </a14:m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Ln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20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mHA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0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mH</m:t>
                        </m:r>
                        <m:r>
                          <m:rPr>
                            <m:nor/>
                          </m:rPr>
                          <a:rPr lang="it-IT" sz="2000" b="0" i="0" baseline="3000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it-IT" sz="20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mA</m:t>
                        </m:r>
                        <m:r>
                          <m:rPr>
                            <m:nor/>
                          </m:rPr>
                          <a:rPr lang="it-IT" sz="2000" b="0" i="0" baseline="3000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</m:den>
                    </m:f>
                  </m:oMath>
                </a14:m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2000">
                            <a:latin typeface="Cambria Math" panose="02040503050406030204" pitchFamily="18" charset="0"/>
                            <a:cs typeface="Arial" pitchFamily="34" charset="0"/>
                          </a:rPr>
                          <m:t>RT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000">
                            <a:latin typeface="Cambria Math" panose="02040503050406030204" pitchFamily="18" charset="0"/>
                            <a:cs typeface="Arial" pitchFamily="34" charset="0"/>
                          </a:rPr>
                          <m:t>F</m:t>
                        </m:r>
                      </m:den>
                    </m:f>
                  </m:oMath>
                </a14:m>
                <a:r>
                  <a:rPr lang="it-IT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Ln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2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m:rPr>
                            <m:nor/>
                          </m:rPr>
                          <a:rPr lang="it-IT" sz="2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it-IT" sz="2000" baseline="30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it-IT" sz="2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 </m:t>
                        </m:r>
                        <m:r>
                          <m:rPr>
                            <m:nor/>
                          </m:rPr>
                          <a:rPr lang="it-IT" sz="2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Cl</m:t>
                        </m:r>
                        <m:r>
                          <m:rPr>
                            <m:nor/>
                          </m:rPr>
                          <a:rPr lang="it-IT" sz="2000" baseline="30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it-IT" sz="2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m:rPr>
                            <m:nor/>
                          </m:rPr>
                          <a:rPr lang="it-IT" sz="2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HA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m:rPr>
                            <m:nor/>
                          </m:rPr>
                          <a:rPr lang="it-IT" sz="2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it-IT" sz="2000" baseline="30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it-IT" sz="2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m:rPr>
                            <m:nor/>
                          </m:rPr>
                          <a:rPr lang="it-IT" sz="2000" b="0" i="0" dirty="0" smtClean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it-IT" sz="2000" baseline="30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−</m:t>
                        </m:r>
                      </m:den>
                    </m:f>
                  </m:oMath>
                </a14:m>
                <a:r>
                  <a:rPr lang="it-IT" sz="2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2000">
                            <a:latin typeface="Cambria Math" panose="02040503050406030204" pitchFamily="18" charset="0"/>
                            <a:cs typeface="Arial" pitchFamily="34" charset="0"/>
                          </a:rPr>
                          <m:t>RT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000">
                            <a:latin typeface="Cambria Math" panose="02040503050406030204" pitchFamily="18" charset="0"/>
                            <a:cs typeface="Arial" pitchFamily="34" charset="0"/>
                          </a:rPr>
                          <m:t>F</m:t>
                        </m:r>
                      </m:den>
                    </m:f>
                  </m:oMath>
                </a14:m>
                <a:r>
                  <a:rPr lang="it-IT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Ln K</a:t>
                </a:r>
                <a:endParaRPr lang="it-IT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844824"/>
                <a:ext cx="7488832" cy="661015"/>
              </a:xfrm>
              <a:prstGeom prst="rect">
                <a:avLst/>
              </a:prstGeom>
              <a:blipFill>
                <a:blip r:embed="rId3"/>
                <a:stretch>
                  <a:fillRect l="-8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683568" y="2636912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Sperimentalmente: si misurano E per soluzioni a varie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conc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. di HA,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NaA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quindi è noto il termine di sin e si calcola quello di dx.</a:t>
            </a:r>
          </a:p>
          <a:p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Si ricava il valore di Ln K</a:t>
            </a:r>
          </a:p>
          <a:p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Si fa un grafico Ln K vs forza ionica</a:t>
            </a:r>
          </a:p>
          <a:p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A elevata diluizione i valori di </a:t>
            </a:r>
            <a:r>
              <a:rPr lang="it-IT" sz="2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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tendono a 1:      </a:t>
            </a: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Si estrapola la concentrazione a 0           </a:t>
            </a:r>
            <a:r>
              <a:rPr lang="it-IT" sz="2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 </a:t>
            </a:r>
            <a:r>
              <a:rPr lang="it-IT" sz="20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=1</a:t>
            </a:r>
            <a:endParaRPr lang="it-IT" sz="2000" dirty="0" smtClean="0">
              <a:latin typeface="Arial" pitchFamily="34" charset="0"/>
              <a:cs typeface="Arial" pitchFamily="34" charset="0"/>
              <a:sym typeface="Symbol" panose="05050102010706020507" pitchFamily="18" charset="2"/>
            </a:endParaRPr>
          </a:p>
          <a:p>
            <a:endParaRPr lang="it-IT" sz="2000" dirty="0" smtClean="0">
              <a:latin typeface="Arial" pitchFamily="34" charset="0"/>
              <a:cs typeface="Arial" pitchFamily="34" charset="0"/>
              <a:sym typeface="Symbol" panose="05050102010706020507" pitchFamily="18" charset="2"/>
            </a:endParaRPr>
          </a:p>
          <a:p>
            <a:r>
              <a:rPr lang="it-IT" sz="20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Quindi Il termine 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2771800" y="5517232"/>
                <a:ext cx="2499402" cy="66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000" dirty="0">
                    <a:latin typeface="Arial" pitchFamily="34" charset="0"/>
                    <a:cs typeface="Arial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2000">
                            <a:latin typeface="Cambria Math" panose="02040503050406030204" pitchFamily="18" charset="0"/>
                            <a:cs typeface="Arial" pitchFamily="34" charset="0"/>
                          </a:rPr>
                          <m:t>RT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000">
                            <a:latin typeface="Cambria Math" panose="02040503050406030204" pitchFamily="18" charset="0"/>
                            <a:cs typeface="Arial" pitchFamily="34" charset="0"/>
                          </a:rPr>
                          <m:t>F</m:t>
                        </m:r>
                      </m:den>
                    </m:f>
                  </m:oMath>
                </a14:m>
                <a:r>
                  <a:rPr lang="it-IT" sz="2000" dirty="0">
                    <a:latin typeface="Arial" pitchFamily="34" charset="0"/>
                    <a:cs typeface="Arial" pitchFamily="34" charset="0"/>
                  </a:rPr>
                  <a:t> Ln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2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m:rPr>
                            <m:nor/>
                          </m:rPr>
                          <a:rPr lang="it-IT" sz="2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it-IT" sz="2000" baseline="30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it-IT" sz="2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 </m:t>
                        </m:r>
                        <m:r>
                          <m:rPr>
                            <m:nor/>
                          </m:rPr>
                          <a:rPr lang="it-IT" sz="2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Cl</m:t>
                        </m:r>
                        <m:r>
                          <m:rPr>
                            <m:nor/>
                          </m:rPr>
                          <a:rPr lang="it-IT" sz="2000" baseline="30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it-IT" sz="2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m:rPr>
                            <m:nor/>
                          </m:rPr>
                          <a:rPr lang="it-IT" sz="2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HA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m:rPr>
                            <m:nor/>
                          </m:rPr>
                          <a:rPr lang="it-IT" sz="2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it-IT" sz="2000" baseline="30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it-IT" sz="2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m:rPr>
                            <m:nor/>
                          </m:rPr>
                          <a:rPr lang="it-IT" sz="2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it-IT" sz="2000" baseline="30000" dirty="0">
                            <a:latin typeface="Arial" pitchFamily="34" charset="0"/>
                            <a:cs typeface="Arial" pitchFamily="34" charset="0"/>
                            <a:sym typeface="Symbol" panose="05050102010706020507" pitchFamily="18" charset="2"/>
                          </a:rPr>
                          <m:t>−</m:t>
                        </m:r>
                      </m:den>
                    </m:f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517232"/>
                <a:ext cx="2499402" cy="661015"/>
              </a:xfrm>
              <a:prstGeom prst="rect">
                <a:avLst/>
              </a:prstGeom>
              <a:blipFill>
                <a:blip r:embed="rId4"/>
                <a:stretch>
                  <a:fillRect l="-26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/>
          <p:cNvSpPr txBox="1"/>
          <p:nvPr/>
        </p:nvSpPr>
        <p:spPr>
          <a:xfrm>
            <a:off x="5292080" y="558924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= 0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78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4848755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436096" y="62068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Intercetta sulle Y è Ln K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11"/>
          <p:cNvGraphicFramePr>
            <a:graphicFrameLocks noChangeAspect="1"/>
          </p:cNvGraphicFramePr>
          <p:nvPr/>
        </p:nvGraphicFramePr>
        <p:xfrm>
          <a:off x="0" y="1430338"/>
          <a:ext cx="3563938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33" name="Diapositiva" r:id="rId3" imgW="4549874" imgH="3394541" progId="PowerPoint.Slide.8">
                  <p:embed/>
                </p:oleObj>
              </mc:Choice>
              <mc:Fallback>
                <p:oleObj name="Diapositiva" r:id="rId3" imgW="4549874" imgH="3394541" progId="PowerPoint.Slide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30338"/>
                        <a:ext cx="3563938" cy="265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900113" y="333375"/>
            <a:ext cx="69119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b="1">
                <a:latin typeface="Arial" charset="0"/>
              </a:rPr>
              <a:t>POTENZIALI INTERLIQUIDI O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b="1">
                <a:latin typeface="Arial" charset="0"/>
              </a:rPr>
              <a:t> </a:t>
            </a:r>
            <a:r>
              <a:rPr lang="it-IT" b="1">
                <a:solidFill>
                  <a:srgbClr val="FF0000"/>
                </a:solidFill>
                <a:latin typeface="Arial" charset="0"/>
              </a:rPr>
              <a:t>POTENZIALI DI GIUNTO LIQUIDO</a:t>
            </a:r>
          </a:p>
        </p:txBody>
      </p:sp>
      <p:pic>
        <p:nvPicPr>
          <p:cNvPr id="6963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28775"/>
            <a:ext cx="19256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068638"/>
            <a:ext cx="17986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9"/>
          <p:cNvSpPr txBox="1">
            <a:spLocks noChangeArrowheads="1"/>
          </p:cNvSpPr>
          <p:nvPr/>
        </p:nvSpPr>
        <p:spPr bwMode="auto">
          <a:xfrm>
            <a:off x="6156325" y="4005263"/>
            <a:ext cx="180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latin typeface="Arial" charset="0"/>
              </a:rPr>
              <a:t>pila </a:t>
            </a:r>
            <a:r>
              <a:rPr lang="it-IT" sz="1800">
                <a:solidFill>
                  <a:srgbClr val="FF3300"/>
                </a:solidFill>
                <a:latin typeface="Arial" charset="0"/>
              </a:rPr>
              <a:t>con giunto interliquido</a:t>
            </a:r>
          </a:p>
        </p:txBody>
      </p:sp>
      <p:sp>
        <p:nvSpPr>
          <p:cNvPr id="69639" name="Text Box 10"/>
          <p:cNvSpPr txBox="1">
            <a:spLocks noChangeArrowheads="1"/>
          </p:cNvSpPr>
          <p:nvPr/>
        </p:nvSpPr>
        <p:spPr bwMode="auto">
          <a:xfrm>
            <a:off x="2843213" y="5734050"/>
            <a:ext cx="3025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latin typeface="Arial" charset="0"/>
              </a:rPr>
              <a:t>pila con </a:t>
            </a:r>
            <a:r>
              <a:rPr lang="it-IT" sz="1800">
                <a:solidFill>
                  <a:srgbClr val="FF3300"/>
                </a:solidFill>
                <a:latin typeface="Arial" charset="0"/>
              </a:rPr>
              <a:t>2 giunti interliquidi</a:t>
            </a:r>
            <a:r>
              <a:rPr lang="it-IT" sz="1800">
                <a:latin typeface="Arial" charset="0"/>
              </a:rPr>
              <a:t> e </a:t>
            </a:r>
            <a:r>
              <a:rPr lang="it-IT" sz="1800">
                <a:solidFill>
                  <a:srgbClr val="D60093"/>
                </a:solidFill>
                <a:latin typeface="Arial" charset="0"/>
              </a:rPr>
              <a:t>ponte salino</a:t>
            </a:r>
          </a:p>
        </p:txBody>
      </p:sp>
      <p:sp>
        <p:nvSpPr>
          <p:cNvPr id="69640" name="Text Box 12"/>
          <p:cNvSpPr txBox="1">
            <a:spLocks noChangeArrowheads="1"/>
          </p:cNvSpPr>
          <p:nvPr/>
        </p:nvSpPr>
        <p:spPr bwMode="auto">
          <a:xfrm>
            <a:off x="827088" y="4149725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latin typeface="Arial" charset="0"/>
              </a:rPr>
              <a:t>pila senza giunto interliquido</a:t>
            </a:r>
          </a:p>
        </p:txBody>
      </p:sp>
      <p:sp>
        <p:nvSpPr>
          <p:cNvPr id="69641" name="Rectangle 17"/>
          <p:cNvSpPr>
            <a:spLocks noChangeArrowheads="1"/>
          </p:cNvSpPr>
          <p:nvPr/>
        </p:nvSpPr>
        <p:spPr bwMode="auto">
          <a:xfrm>
            <a:off x="3954463" y="4652963"/>
            <a:ext cx="103187" cy="69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9642" name="Rectangle 18"/>
          <p:cNvSpPr>
            <a:spLocks noChangeArrowheads="1"/>
          </p:cNvSpPr>
          <p:nvPr/>
        </p:nvSpPr>
        <p:spPr bwMode="auto">
          <a:xfrm>
            <a:off x="4419600" y="4652963"/>
            <a:ext cx="103188" cy="69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9643" name="Rectangle 20"/>
          <p:cNvSpPr>
            <a:spLocks noChangeArrowheads="1"/>
          </p:cNvSpPr>
          <p:nvPr/>
        </p:nvSpPr>
        <p:spPr bwMode="auto">
          <a:xfrm>
            <a:off x="6389688" y="2600325"/>
            <a:ext cx="73025" cy="91281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9644" name="Rectangle 21"/>
          <p:cNvSpPr>
            <a:spLocks noChangeArrowheads="1"/>
          </p:cNvSpPr>
          <p:nvPr/>
        </p:nvSpPr>
        <p:spPr bwMode="auto">
          <a:xfrm>
            <a:off x="6959600" y="2603500"/>
            <a:ext cx="73025" cy="914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9645" name="Rectangle 22"/>
          <p:cNvSpPr>
            <a:spLocks noChangeArrowheads="1"/>
          </p:cNvSpPr>
          <p:nvPr/>
        </p:nvSpPr>
        <p:spPr bwMode="auto">
          <a:xfrm rot="5400000">
            <a:off x="6709569" y="3194844"/>
            <a:ext cx="73025" cy="5667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79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332657" y="2277938"/>
            <a:ext cx="1871662" cy="7191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404094" y="2420813"/>
            <a:ext cx="172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err="1" smtClean="0">
                <a:latin typeface="Symbol" pitchFamily="18" charset="2"/>
              </a:rPr>
              <a:t>D</a:t>
            </a:r>
            <a:r>
              <a:rPr lang="it-IT" baseline="-25000" err="1" smtClean="0">
                <a:latin typeface="Arial" charset="0"/>
              </a:rPr>
              <a:t>r</a:t>
            </a:r>
            <a:r>
              <a:rPr lang="it-IT" err="1" smtClean="0">
                <a:latin typeface="Arial" charset="0"/>
              </a:rPr>
              <a:t>G</a:t>
            </a:r>
            <a:r>
              <a:rPr lang="it-IT" smtClean="0">
                <a:latin typeface="Arial" charset="0"/>
              </a:rPr>
              <a:t> </a:t>
            </a:r>
            <a:r>
              <a:rPr lang="it-IT">
                <a:latin typeface="Arial" charset="0"/>
              </a:rPr>
              <a:t>= -</a:t>
            </a:r>
            <a:r>
              <a:rPr lang="it-IT" err="1">
                <a:latin typeface="Symbol" pitchFamily="18" charset="2"/>
              </a:rPr>
              <a:t>n</a:t>
            </a:r>
            <a:r>
              <a:rPr lang="it-IT" err="1">
                <a:latin typeface="Arial" charset="0"/>
              </a:rPr>
              <a:t>FE</a:t>
            </a:r>
            <a:endParaRPr lang="it-IT">
              <a:latin typeface="Arial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259632" y="3212976"/>
            <a:ext cx="6912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mtClean="0">
                <a:latin typeface="Arial" charset="0"/>
              </a:rPr>
              <a:t>formula che lega 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elettrochimica</a:t>
            </a:r>
            <a:r>
              <a:rPr lang="it-IT">
                <a:latin typeface="Arial" charset="0"/>
              </a:rPr>
              <a:t> e 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termodinamica</a:t>
            </a:r>
          </a:p>
        </p:txBody>
      </p:sp>
      <p:sp>
        <p:nvSpPr>
          <p:cNvPr id="8" name="Rettangolo 7"/>
          <p:cNvSpPr/>
          <p:nvPr/>
        </p:nvSpPr>
        <p:spPr>
          <a:xfrm>
            <a:off x="611560" y="4077072"/>
            <a:ext cx="7920880" cy="1800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899592" y="4192342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Una reazione è spontanea così come è scritta </a:t>
            </a:r>
          </a:p>
          <a:p>
            <a:endParaRPr lang="it-IT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solo se il suo E &gt; 0</a:t>
            </a:r>
          </a:p>
          <a:p>
            <a:r>
              <a:rPr lang="it-IT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perché in tal caso </a:t>
            </a:r>
            <a:r>
              <a:rPr lang="it-IT" b="1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b="1" baseline="-2500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it-IT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it-IT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0</a:t>
            </a:r>
            <a:endParaRPr lang="it-IT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44650" y="4046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Da ricordare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98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395536" y="1988840"/>
            <a:ext cx="7561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Arial" charset="0"/>
              </a:rPr>
              <a:t>A causa della diffusione </a:t>
            </a:r>
            <a:r>
              <a:rPr lang="it-IT" dirty="0" smtClean="0">
                <a:latin typeface="Arial" charset="0"/>
              </a:rPr>
              <a:t>delle specie da un lato all'altro del setto si </a:t>
            </a:r>
            <a:r>
              <a:rPr lang="it-IT" dirty="0">
                <a:latin typeface="Arial" charset="0"/>
              </a:rPr>
              <a:t>generano potenziali </a:t>
            </a:r>
            <a:r>
              <a:rPr lang="it-IT" dirty="0" err="1">
                <a:latin typeface="Arial" charset="0"/>
              </a:rPr>
              <a:t>interliquidi</a:t>
            </a:r>
            <a:r>
              <a:rPr lang="it-IT" dirty="0">
                <a:latin typeface="Arial" charset="0"/>
              </a:rPr>
              <a:t> </a:t>
            </a:r>
            <a:r>
              <a:rPr lang="it-IT" b="1" dirty="0">
                <a:latin typeface="Arial" charset="0"/>
              </a:rPr>
              <a:t>E</a:t>
            </a:r>
            <a:r>
              <a:rPr lang="it-IT" b="1" baseline="-25000" dirty="0">
                <a:latin typeface="Arial" charset="0"/>
              </a:rPr>
              <a:t>L</a:t>
            </a:r>
          </a:p>
        </p:txBody>
      </p:sp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395536" y="4005064"/>
            <a:ext cx="7200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b="1" dirty="0">
                <a:solidFill>
                  <a:srgbClr val="FF0000"/>
                </a:solidFill>
                <a:latin typeface="Arial" charset="0"/>
              </a:rPr>
              <a:t>caso1) </a:t>
            </a:r>
            <a:r>
              <a:rPr lang="it-IT" sz="2000" b="1" dirty="0" smtClean="0">
                <a:solidFill>
                  <a:srgbClr val="FF0000"/>
                </a:solidFill>
                <a:latin typeface="Arial" charset="0"/>
              </a:rPr>
              <a:t>stesse specie alla stessa concentrazione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b="1" dirty="0" smtClean="0">
                <a:solidFill>
                  <a:srgbClr val="0000FF"/>
                </a:solidFill>
                <a:latin typeface="Arial" charset="0"/>
              </a:rPr>
              <a:t>caso2) </a:t>
            </a:r>
            <a:r>
              <a:rPr lang="it-IT" sz="2000" b="1" dirty="0">
                <a:solidFill>
                  <a:srgbClr val="0000FF"/>
                </a:solidFill>
                <a:latin typeface="Arial" charset="0"/>
              </a:rPr>
              <a:t>stesse </a:t>
            </a:r>
            <a:r>
              <a:rPr lang="it-IT" sz="2000" b="1" dirty="0">
                <a:solidFill>
                  <a:srgbClr val="0000FF"/>
                </a:solidFill>
                <a:latin typeface="Arial" charset="0"/>
              </a:rPr>
              <a:t>specie ma </a:t>
            </a:r>
            <a:r>
              <a:rPr lang="it-IT" sz="20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 concentrazione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b="1" dirty="0" smtClean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caso3) </a:t>
            </a:r>
            <a:r>
              <a:rPr lang="it-IT" sz="2000" b="1" dirty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specie diverse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5796136" y="6021288"/>
            <a:ext cx="2133600" cy="476250"/>
          </a:xfrm>
        </p:spPr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80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95536" y="33265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Il setto divisorio poroso è costituito da polvere di vetro sinterizzato porcellana (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Vycor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) con pori estremamente piccoli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81</a:t>
            </a:fld>
            <a:endParaRPr lang="it-IT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5536" y="548680"/>
            <a:ext cx="8424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1) Se 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la stesse </a:t>
            </a:r>
            <a:r>
              <a:rPr lang="it-IT" dirty="0">
                <a:solidFill>
                  <a:srgbClr val="FF0000"/>
                </a:solidFill>
                <a:latin typeface="Arial" charset="0"/>
              </a:rPr>
              <a:t>specie 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e alla stessa </a:t>
            </a:r>
            <a:r>
              <a:rPr lang="it-IT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concentrazione si trova un due soluzioni separate da un setto poroso</a:t>
            </a:r>
            <a:endParaRPr lang="it-IT" dirty="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635053" y="494116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139878" y="494116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07853" y="4941168"/>
            <a:ext cx="10795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M+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dirty="0" smtClean="0">
                <a:latin typeface="Arial" charset="0"/>
              </a:rPr>
              <a:t>m1</a:t>
            </a:r>
            <a:endParaRPr lang="it-IT" sz="2000" dirty="0">
              <a:latin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20072" y="4941168"/>
            <a:ext cx="10795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M+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m1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177281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Non c'è una forza che faccia muovere lo ione M+ da una parte piuttosto che da un'altra.</a:t>
            </a: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Se una certa aliquota di M+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diffondesse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da sin a dx si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formerebbe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un gradiente di concentrazione e quindi la stessa quantità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diffonderebbe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da dx a sin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020272" y="126876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it-IT" baseline="-25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= 0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5"/>
          <p:cNvSpPr txBox="1">
            <a:spLocks noChangeArrowheads="1"/>
          </p:cNvSpPr>
          <p:nvPr/>
        </p:nvSpPr>
        <p:spPr bwMode="auto">
          <a:xfrm>
            <a:off x="251520" y="908720"/>
            <a:ext cx="5113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b="1" dirty="0" smtClean="0">
                <a:solidFill>
                  <a:srgbClr val="0000FF"/>
                </a:solidFill>
                <a:latin typeface="Arial" charset="0"/>
              </a:rPr>
              <a:t>2) stesse </a:t>
            </a:r>
            <a:r>
              <a:rPr lang="it-IT" sz="2000" b="1" dirty="0">
                <a:solidFill>
                  <a:srgbClr val="0000FF"/>
                </a:solidFill>
                <a:latin typeface="Arial" charset="0"/>
              </a:rPr>
              <a:t>specie a </a:t>
            </a:r>
            <a:r>
              <a:rPr lang="it-IT" sz="20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 concentrazione</a:t>
            </a:r>
          </a:p>
        </p:txBody>
      </p:sp>
      <p:sp>
        <p:nvSpPr>
          <p:cNvPr id="71683" name="Text Box 6"/>
          <p:cNvSpPr txBox="1">
            <a:spLocks noChangeArrowheads="1"/>
          </p:cNvSpPr>
          <p:nvPr/>
        </p:nvSpPr>
        <p:spPr bwMode="auto">
          <a:xfrm>
            <a:off x="251520" y="1700883"/>
            <a:ext cx="860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gli ioni della specie + concentrata diffondono verso la soluzione + diluita</a:t>
            </a:r>
          </a:p>
        </p:txBody>
      </p:sp>
      <p:sp>
        <p:nvSpPr>
          <p:cNvPr id="71684" name="Line 7"/>
          <p:cNvSpPr>
            <a:spLocks noChangeShapeType="1"/>
          </p:cNvSpPr>
          <p:nvPr/>
        </p:nvSpPr>
        <p:spPr bwMode="auto">
          <a:xfrm>
            <a:off x="3707061" y="3933056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85" name="Line 8"/>
          <p:cNvSpPr>
            <a:spLocks noChangeShapeType="1"/>
          </p:cNvSpPr>
          <p:nvPr/>
        </p:nvSpPr>
        <p:spPr bwMode="auto">
          <a:xfrm>
            <a:off x="4211886" y="3933056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86" name="Text Box 9"/>
          <p:cNvSpPr txBox="1">
            <a:spLocks noChangeArrowheads="1"/>
          </p:cNvSpPr>
          <p:nvPr/>
        </p:nvSpPr>
        <p:spPr bwMode="auto">
          <a:xfrm>
            <a:off x="1979861" y="3933056"/>
            <a:ext cx="10795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M+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m2</a:t>
            </a:r>
          </a:p>
        </p:txBody>
      </p:sp>
      <p:sp>
        <p:nvSpPr>
          <p:cNvPr id="71687" name="Text Box 10"/>
          <p:cNvSpPr txBox="1">
            <a:spLocks noChangeArrowheads="1"/>
          </p:cNvSpPr>
          <p:nvPr/>
        </p:nvSpPr>
        <p:spPr bwMode="auto">
          <a:xfrm>
            <a:off x="5004048" y="3933056"/>
            <a:ext cx="10795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M+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m1</a:t>
            </a: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3060948" y="4148956"/>
            <a:ext cx="15843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89" name="Text Box 12"/>
          <p:cNvSpPr txBox="1">
            <a:spLocks noChangeArrowheads="1"/>
          </p:cNvSpPr>
          <p:nvPr/>
        </p:nvSpPr>
        <p:spPr bwMode="auto">
          <a:xfrm>
            <a:off x="2268786" y="2564631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se m2 &gt; m1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82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Line 2"/>
          <p:cNvSpPr>
            <a:spLocks noChangeShapeType="1"/>
          </p:cNvSpPr>
          <p:nvPr/>
        </p:nvSpPr>
        <p:spPr bwMode="auto">
          <a:xfrm>
            <a:off x="2771106" y="2853383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4715793" y="2853383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899443" y="2996258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HClO</a:t>
            </a:r>
            <a:r>
              <a:rPr lang="it-IT" sz="2000" baseline="-25000">
                <a:latin typeface="Arial" charset="0"/>
              </a:rPr>
              <a:t>4</a:t>
            </a:r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899443" y="3788420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m2</a:t>
            </a:r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827584" y="116632"/>
            <a:ext cx="7777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 smtClean="0">
                <a:latin typeface="Arial" charset="0"/>
              </a:rPr>
              <a:t>In </a:t>
            </a:r>
            <a:r>
              <a:rPr lang="it-IT" sz="2000" dirty="0">
                <a:latin typeface="Arial" charset="0"/>
              </a:rPr>
              <a:t>realtà ci sono sempre almeno 2 ioni con diversa </a:t>
            </a:r>
            <a:r>
              <a:rPr lang="it-IT" sz="2000" dirty="0" smtClean="0">
                <a:latin typeface="Arial" charset="0"/>
              </a:rPr>
              <a:t>D e u </a:t>
            </a:r>
            <a:r>
              <a:rPr lang="it-IT" sz="2000" dirty="0">
                <a:latin typeface="Arial" charset="0"/>
              </a:rPr>
              <a:t>(mobilità)</a:t>
            </a:r>
          </a:p>
        </p:txBody>
      </p:sp>
      <p:sp>
        <p:nvSpPr>
          <p:cNvPr id="72711" name="Text Box 8"/>
          <p:cNvSpPr txBox="1">
            <a:spLocks noChangeArrowheads="1"/>
          </p:cNvSpPr>
          <p:nvPr/>
        </p:nvSpPr>
        <p:spPr bwMode="auto">
          <a:xfrm>
            <a:off x="5436096" y="2996258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HClO</a:t>
            </a:r>
            <a:r>
              <a:rPr lang="it-IT" sz="2000" baseline="-25000" dirty="0">
                <a:latin typeface="Arial" charset="0"/>
              </a:rPr>
              <a:t>4</a:t>
            </a:r>
          </a:p>
        </p:txBody>
      </p:sp>
      <p:sp>
        <p:nvSpPr>
          <p:cNvPr id="72712" name="Text Box 9"/>
          <p:cNvSpPr txBox="1">
            <a:spLocks noChangeArrowheads="1"/>
          </p:cNvSpPr>
          <p:nvPr/>
        </p:nvSpPr>
        <p:spPr bwMode="auto">
          <a:xfrm>
            <a:off x="5436096" y="3788420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m1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125117" y="465326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H</a:t>
            </a:r>
            <a:r>
              <a:rPr lang="it-IT" sz="2000" baseline="30000" dirty="0">
                <a:latin typeface="Arial" charset="0"/>
              </a:rPr>
              <a:t>+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763688" y="5013176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ClO</a:t>
            </a:r>
            <a:r>
              <a:rPr lang="it-IT" sz="2000" baseline="-25000" dirty="0">
                <a:latin typeface="Arial" charset="0"/>
              </a:rPr>
              <a:t>4</a:t>
            </a:r>
            <a:r>
              <a:rPr lang="it-IT" sz="2000" baseline="30000" dirty="0">
                <a:latin typeface="Arial" charset="0"/>
              </a:rPr>
              <a:t>-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2699792" y="4869160"/>
            <a:ext cx="22336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2699792" y="5229200"/>
            <a:ext cx="1152525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827584" y="1556792"/>
            <a:ext cx="3024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 smtClean="0">
                <a:latin typeface="Arial" charset="0"/>
              </a:rPr>
              <a:t>ma </a:t>
            </a:r>
            <a:r>
              <a:rPr lang="it-IT" sz="2000" b="1" dirty="0" smtClean="0">
                <a:latin typeface="Arial" charset="0"/>
              </a:rPr>
              <a:t>D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>
                <a:latin typeface="Arial" charset="0"/>
              </a:rPr>
              <a:t>H</a:t>
            </a:r>
            <a:r>
              <a:rPr lang="it-IT" sz="2000" baseline="30000" dirty="0">
                <a:latin typeface="Arial" charset="0"/>
              </a:rPr>
              <a:t>+</a:t>
            </a:r>
            <a:r>
              <a:rPr lang="it-IT" sz="2000" dirty="0">
                <a:latin typeface="Arial" charset="0"/>
              </a:rPr>
              <a:t> &gt; </a:t>
            </a:r>
            <a:r>
              <a:rPr lang="it-IT" sz="2000" b="1" dirty="0">
                <a:latin typeface="Arial" charset="0"/>
              </a:rPr>
              <a:t>D</a:t>
            </a:r>
            <a:r>
              <a:rPr lang="it-IT" sz="2000" dirty="0">
                <a:latin typeface="Arial" charset="0"/>
              </a:rPr>
              <a:t> ClO</a:t>
            </a:r>
            <a:r>
              <a:rPr lang="it-IT" sz="2000" baseline="-25000" dirty="0">
                <a:latin typeface="Arial" charset="0"/>
              </a:rPr>
              <a:t>4</a:t>
            </a:r>
            <a:r>
              <a:rPr lang="it-IT" sz="2000" baseline="30000" dirty="0">
                <a:latin typeface="Arial" charset="0"/>
              </a:rPr>
              <a:t>-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483768" y="2708920"/>
            <a:ext cx="71913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solidFill>
                  <a:srgbClr val="000099"/>
                </a:solidFill>
                <a:latin typeface="Arial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dirty="0">
                <a:solidFill>
                  <a:srgbClr val="000099"/>
                </a:solidFill>
                <a:latin typeface="Arial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dirty="0">
                <a:solidFill>
                  <a:srgbClr val="000099"/>
                </a:solidFill>
                <a:latin typeface="Arial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dirty="0">
                <a:solidFill>
                  <a:srgbClr val="000099"/>
                </a:solidFill>
                <a:latin typeface="Arial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endParaRPr lang="it-IT" sz="20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788024" y="2708920"/>
            <a:ext cx="6492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endParaRPr lang="it-IT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516216" y="6237312"/>
            <a:ext cx="2133600" cy="476250"/>
          </a:xfrm>
        </p:spPr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83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827584" y="54868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es. si considerino due soluzioni di HClO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m1 e m2 con m2 &gt; m1</a:t>
            </a:r>
            <a:endParaRPr lang="it-IT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27584" y="112474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Per diffusione HClO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tende a diffondere da m2 a m1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7584" y="206084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a sin si forma un eccesso di </a:t>
            </a:r>
            <a:r>
              <a:rPr 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mentre a dx un eccesso di 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it-IT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80112" y="530120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it-IT" baseline="-25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≠ 0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  <p:bldP spid="36876" grpId="0"/>
      <p:bldP spid="36877" grpId="0" animBg="1"/>
      <p:bldP spid="36878" grpId="0" animBg="1"/>
      <p:bldP spid="36879" grpId="0"/>
      <p:bldP spid="36880" grpId="0"/>
      <p:bldP spid="3688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95536" y="620688"/>
            <a:ext cx="5256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intuitivamente E</a:t>
            </a:r>
            <a:r>
              <a:rPr lang="it-IT" sz="2000" baseline="-25000" dirty="0">
                <a:latin typeface="Arial" charset="0"/>
              </a:rPr>
              <a:t>L</a:t>
            </a:r>
            <a:r>
              <a:rPr lang="it-IT" sz="2000" dirty="0">
                <a:latin typeface="Arial" charset="0"/>
              </a:rPr>
              <a:t> dipende da D</a:t>
            </a:r>
            <a:r>
              <a:rPr lang="it-IT" sz="2000" baseline="-25000" dirty="0">
                <a:latin typeface="Arial" charset="0"/>
              </a:rPr>
              <a:t>i</a:t>
            </a:r>
            <a:r>
              <a:rPr lang="it-IT" sz="2000" dirty="0">
                <a:latin typeface="Arial" charset="0"/>
              </a:rPr>
              <a:t> o </a:t>
            </a:r>
            <a:r>
              <a:rPr lang="it-IT" sz="2000" dirty="0" err="1">
                <a:latin typeface="Arial" charset="0"/>
              </a:rPr>
              <a:t>u</a:t>
            </a:r>
            <a:r>
              <a:rPr lang="it-IT" sz="2000" baseline="-25000" dirty="0" err="1">
                <a:latin typeface="Arial" charset="0"/>
              </a:rPr>
              <a:t>i</a:t>
            </a:r>
            <a:endParaRPr lang="it-IT" sz="2000" baseline="-25000" dirty="0">
              <a:latin typeface="Arial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799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Arial" charset="0"/>
              </a:rPr>
              <a:t>E</a:t>
            </a:r>
            <a:r>
              <a:rPr lang="it-IT" baseline="-25000" dirty="0">
                <a:latin typeface="Arial" charset="0"/>
              </a:rPr>
              <a:t>L</a:t>
            </a:r>
            <a:r>
              <a:rPr lang="it-IT" dirty="0">
                <a:latin typeface="Arial" charset="0"/>
              </a:rPr>
              <a:t> tende ad annullarsi per sali in cui u</a:t>
            </a:r>
            <a:r>
              <a:rPr lang="it-IT" baseline="-25000" dirty="0">
                <a:latin typeface="Arial" charset="0"/>
              </a:rPr>
              <a:t>+</a:t>
            </a:r>
            <a:r>
              <a:rPr lang="it-IT" dirty="0">
                <a:latin typeface="Arial" charset="0"/>
              </a:rPr>
              <a:t> = u</a:t>
            </a:r>
            <a:r>
              <a:rPr lang="it-IT" baseline="-25000" dirty="0">
                <a:latin typeface="Arial" charset="0"/>
              </a:rPr>
              <a:t>-</a:t>
            </a:r>
            <a:r>
              <a:rPr lang="it-IT" dirty="0">
                <a:latin typeface="Arial" charset="0"/>
              </a:rPr>
              <a:t> ovvero t</a:t>
            </a:r>
            <a:r>
              <a:rPr lang="it-IT" baseline="-25000" dirty="0">
                <a:latin typeface="Arial" charset="0"/>
              </a:rPr>
              <a:t>+</a:t>
            </a:r>
            <a:r>
              <a:rPr lang="it-IT" dirty="0">
                <a:latin typeface="Arial" charset="0"/>
              </a:rPr>
              <a:t> = t</a:t>
            </a:r>
            <a:r>
              <a:rPr lang="it-IT" baseline="-25000" dirty="0">
                <a:latin typeface="Arial" charset="0"/>
              </a:rPr>
              <a:t>-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95536" y="3573016"/>
            <a:ext cx="720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 err="1">
                <a:latin typeface="Arial" charset="0"/>
              </a:rPr>
              <a:t>CsCl</a:t>
            </a:r>
            <a:r>
              <a:rPr lang="it-IT" sz="2000" dirty="0">
                <a:latin typeface="Arial" charset="0"/>
              </a:rPr>
              <a:t>, </a:t>
            </a:r>
            <a:r>
              <a:rPr lang="it-IT" sz="2000" dirty="0" err="1">
                <a:latin typeface="Arial" charset="0"/>
              </a:rPr>
              <a:t>CsBr</a:t>
            </a:r>
            <a:r>
              <a:rPr lang="it-IT" sz="2000" dirty="0">
                <a:latin typeface="Arial" charset="0"/>
              </a:rPr>
              <a:t>, </a:t>
            </a:r>
            <a:r>
              <a:rPr lang="it-IT" sz="2000" dirty="0" err="1">
                <a:latin typeface="Arial" charset="0"/>
              </a:rPr>
              <a:t>CsI</a:t>
            </a:r>
            <a:r>
              <a:rPr lang="it-IT" sz="2000" dirty="0">
                <a:latin typeface="Arial" charset="0"/>
              </a:rPr>
              <a:t>, </a:t>
            </a:r>
            <a:r>
              <a:rPr lang="it-IT" sz="2000" dirty="0" err="1">
                <a:latin typeface="Arial" charset="0"/>
              </a:rPr>
              <a:t>RbCl</a:t>
            </a:r>
            <a:r>
              <a:rPr lang="it-IT" sz="2000" dirty="0">
                <a:latin typeface="Arial" charset="0"/>
              </a:rPr>
              <a:t>, </a:t>
            </a:r>
            <a:r>
              <a:rPr lang="it-IT" sz="2000" dirty="0" err="1">
                <a:latin typeface="Arial" charset="0"/>
              </a:rPr>
              <a:t>RbBr</a:t>
            </a:r>
            <a:r>
              <a:rPr lang="it-IT" sz="2000" dirty="0">
                <a:latin typeface="Arial" charset="0"/>
              </a:rPr>
              <a:t>, </a:t>
            </a:r>
            <a:r>
              <a:rPr lang="it-IT" sz="2000" b="1" dirty="0" err="1">
                <a:solidFill>
                  <a:srgbClr val="FF3300"/>
                </a:solidFill>
                <a:latin typeface="Arial" charset="0"/>
              </a:rPr>
              <a:t>KCl</a:t>
            </a:r>
            <a:r>
              <a:rPr lang="it-IT" sz="2000" dirty="0">
                <a:latin typeface="Arial" charset="0"/>
              </a:rPr>
              <a:t>, </a:t>
            </a:r>
            <a:r>
              <a:rPr lang="it-IT" sz="2000" dirty="0" err="1">
                <a:latin typeface="Arial" charset="0"/>
              </a:rPr>
              <a:t>KBr</a:t>
            </a:r>
            <a:r>
              <a:rPr lang="it-IT" sz="2000" dirty="0">
                <a:latin typeface="Arial" charset="0"/>
              </a:rPr>
              <a:t>, KI, KNO</a:t>
            </a:r>
            <a:r>
              <a:rPr lang="it-IT" sz="2000" baseline="-25000" dirty="0">
                <a:latin typeface="Arial" charset="0"/>
              </a:rPr>
              <a:t>3</a:t>
            </a:r>
            <a:r>
              <a:rPr lang="it-IT" sz="2000" dirty="0">
                <a:latin typeface="Arial" charset="0"/>
              </a:rPr>
              <a:t>, NH</a:t>
            </a:r>
            <a:r>
              <a:rPr lang="it-IT" sz="2000" baseline="-25000" dirty="0">
                <a:latin typeface="Arial" charset="0"/>
              </a:rPr>
              <a:t>4</a:t>
            </a:r>
            <a:r>
              <a:rPr lang="it-IT" sz="2000" dirty="0">
                <a:latin typeface="Arial" charset="0"/>
              </a:rPr>
              <a:t>Cl, ...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84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95536" y="256490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Sono detti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equitrasferenti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quei sali in cui u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= u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-</a:t>
            </a:r>
            <a:endParaRPr lang="it-IT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30689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esempi di sali nei quali u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e u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sono molto simili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95536" y="260648"/>
            <a:ext cx="6984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 smtClean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CO-PRESENZA DI SPECIE </a:t>
            </a:r>
            <a:r>
              <a:rPr lang="it-IT" b="1" dirty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DIVERSE</a:t>
            </a:r>
            <a:endParaRPr lang="it-IT" dirty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95536" y="764704"/>
            <a:ext cx="727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gli effetti possono sommarsi o compensarsi</a:t>
            </a: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3240088" y="34290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5327650" y="34290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58" name="Text Box 7"/>
          <p:cNvSpPr txBox="1">
            <a:spLocks noChangeArrowheads="1"/>
          </p:cNvSpPr>
          <p:nvPr/>
        </p:nvSpPr>
        <p:spPr bwMode="auto">
          <a:xfrm>
            <a:off x="2232025" y="3860800"/>
            <a:ext cx="1258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 err="1">
                <a:latin typeface="Arial" charset="0"/>
              </a:rPr>
              <a:t>KAc</a:t>
            </a:r>
            <a:endParaRPr lang="it-IT" sz="2000" dirty="0">
              <a:latin typeface="Arial" charset="0"/>
            </a:endParaRPr>
          </a:p>
        </p:txBody>
      </p:sp>
      <p:sp>
        <p:nvSpPr>
          <p:cNvPr id="74759" name="Text Box 8"/>
          <p:cNvSpPr txBox="1">
            <a:spLocks noChangeArrowheads="1"/>
          </p:cNvSpPr>
          <p:nvPr/>
        </p:nvSpPr>
        <p:spPr bwMode="auto">
          <a:xfrm>
            <a:off x="5688013" y="3860800"/>
            <a:ext cx="2376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LiNO</a:t>
            </a:r>
            <a:r>
              <a:rPr lang="it-IT" sz="2000" baseline="-25000">
                <a:latin typeface="Arial" charset="0"/>
              </a:rPr>
              <a:t>3</a:t>
            </a:r>
          </a:p>
        </p:txBody>
      </p:sp>
      <p:sp>
        <p:nvSpPr>
          <p:cNvPr id="74760" name="Text Box 10"/>
          <p:cNvSpPr txBox="1">
            <a:spLocks noChangeArrowheads="1"/>
          </p:cNvSpPr>
          <p:nvPr/>
        </p:nvSpPr>
        <p:spPr bwMode="auto">
          <a:xfrm>
            <a:off x="3024188" y="2205038"/>
            <a:ext cx="14398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K</a:t>
            </a:r>
            <a:r>
              <a:rPr lang="it-IT" sz="2000" baseline="30000">
                <a:latin typeface="Arial" charset="0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Ac</a:t>
            </a:r>
            <a:r>
              <a:rPr lang="it-IT" sz="2000" baseline="30000">
                <a:latin typeface="Arial" charset="0"/>
              </a:rPr>
              <a:t>-</a:t>
            </a:r>
          </a:p>
        </p:txBody>
      </p:sp>
      <p:sp>
        <p:nvSpPr>
          <p:cNvPr id="74761" name="Text Box 11"/>
          <p:cNvSpPr txBox="1">
            <a:spLocks noChangeArrowheads="1"/>
          </p:cNvSpPr>
          <p:nvPr/>
        </p:nvSpPr>
        <p:spPr bwMode="auto">
          <a:xfrm>
            <a:off x="5256213" y="5589588"/>
            <a:ext cx="10810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Li</a:t>
            </a:r>
            <a:r>
              <a:rPr lang="it-IT" sz="2000" baseline="30000">
                <a:latin typeface="Arial" charset="0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NO</a:t>
            </a:r>
            <a:r>
              <a:rPr lang="it-IT" sz="2000" baseline="-25000">
                <a:latin typeface="Arial" charset="0"/>
              </a:rPr>
              <a:t>3</a:t>
            </a:r>
            <a:r>
              <a:rPr lang="it-IT" sz="2000" baseline="30000">
                <a:latin typeface="Arial" charset="0"/>
              </a:rPr>
              <a:t>-</a:t>
            </a:r>
          </a:p>
        </p:txBody>
      </p:sp>
      <p:sp>
        <p:nvSpPr>
          <p:cNvPr id="74762" name="Line 12"/>
          <p:cNvSpPr>
            <a:spLocks noChangeShapeType="1"/>
          </p:cNvSpPr>
          <p:nvPr/>
        </p:nvSpPr>
        <p:spPr bwMode="auto">
          <a:xfrm>
            <a:off x="3744913" y="2349500"/>
            <a:ext cx="16557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3" name="Line 13"/>
          <p:cNvSpPr>
            <a:spLocks noChangeShapeType="1"/>
          </p:cNvSpPr>
          <p:nvPr/>
        </p:nvSpPr>
        <p:spPr bwMode="auto">
          <a:xfrm>
            <a:off x="3744913" y="2781300"/>
            <a:ext cx="1150937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4" name="Line 14"/>
          <p:cNvSpPr>
            <a:spLocks noChangeShapeType="1"/>
          </p:cNvSpPr>
          <p:nvPr/>
        </p:nvSpPr>
        <p:spPr bwMode="auto">
          <a:xfrm rot="10800000" flipV="1">
            <a:off x="3529013" y="6237288"/>
            <a:ext cx="16557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5" name="Line 15"/>
          <p:cNvSpPr>
            <a:spLocks noChangeShapeType="1"/>
          </p:cNvSpPr>
          <p:nvPr/>
        </p:nvSpPr>
        <p:spPr bwMode="auto">
          <a:xfrm rot="10800000">
            <a:off x="4032250" y="5805488"/>
            <a:ext cx="1150938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6" name="Text Box 16"/>
          <p:cNvSpPr txBox="1">
            <a:spLocks noChangeArrowheads="1"/>
          </p:cNvSpPr>
          <p:nvPr/>
        </p:nvSpPr>
        <p:spPr bwMode="auto">
          <a:xfrm>
            <a:off x="6335713" y="4510088"/>
            <a:ext cx="280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D NO</a:t>
            </a:r>
            <a:r>
              <a:rPr lang="it-IT" sz="2000" baseline="-25000">
                <a:latin typeface="Arial" charset="0"/>
              </a:rPr>
              <a:t>3</a:t>
            </a:r>
            <a:r>
              <a:rPr lang="it-IT" sz="2000" baseline="30000">
                <a:latin typeface="Arial" charset="0"/>
              </a:rPr>
              <a:t>-</a:t>
            </a:r>
            <a:r>
              <a:rPr lang="it-IT" sz="2000">
                <a:latin typeface="Arial" charset="0"/>
              </a:rPr>
              <a:t> &gt; D Li</a:t>
            </a:r>
            <a:r>
              <a:rPr lang="it-IT" sz="2000" baseline="30000">
                <a:latin typeface="Arial" charset="0"/>
              </a:rPr>
              <a:t>+</a:t>
            </a:r>
          </a:p>
        </p:txBody>
      </p:sp>
      <p:sp>
        <p:nvSpPr>
          <p:cNvPr id="74767" name="Text Box 17"/>
          <p:cNvSpPr txBox="1">
            <a:spLocks noChangeArrowheads="1"/>
          </p:cNvSpPr>
          <p:nvPr/>
        </p:nvSpPr>
        <p:spPr bwMode="auto">
          <a:xfrm>
            <a:off x="0" y="3213100"/>
            <a:ext cx="2268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000">
              <a:latin typeface="Arial" charset="0"/>
            </a:endParaRPr>
          </a:p>
        </p:txBody>
      </p:sp>
      <p:sp>
        <p:nvSpPr>
          <p:cNvPr id="74768" name="Text Box 18"/>
          <p:cNvSpPr txBox="1">
            <a:spLocks noChangeArrowheads="1"/>
          </p:cNvSpPr>
          <p:nvPr/>
        </p:nvSpPr>
        <p:spPr bwMode="auto">
          <a:xfrm>
            <a:off x="468313" y="3068638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D K</a:t>
            </a:r>
            <a:r>
              <a:rPr lang="it-IT" sz="2000" baseline="30000">
                <a:latin typeface="Arial" charset="0"/>
              </a:rPr>
              <a:t>+</a:t>
            </a:r>
            <a:r>
              <a:rPr lang="it-IT" sz="2000">
                <a:latin typeface="Arial" charset="0"/>
              </a:rPr>
              <a:t> &gt; D Ac</a:t>
            </a:r>
            <a:r>
              <a:rPr lang="it-IT" sz="2000" baseline="30000">
                <a:latin typeface="Arial" charset="0"/>
              </a:rPr>
              <a:t>-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2916238" y="3429000"/>
            <a:ext cx="7191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000099"/>
                </a:solidFill>
                <a:latin typeface="Arial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000099"/>
                </a:solidFill>
                <a:latin typeface="Arial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000099"/>
                </a:solidFill>
                <a:latin typeface="Arial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000099"/>
                </a:solidFill>
                <a:latin typeface="Arial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endParaRPr lang="it-IT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5364163" y="3500438"/>
            <a:ext cx="6492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endParaRPr lang="it-IT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4771" name="Text Box 21"/>
          <p:cNvSpPr txBox="1">
            <a:spLocks noChangeArrowheads="1"/>
          </p:cNvSpPr>
          <p:nvPr/>
        </p:nvSpPr>
        <p:spPr bwMode="auto">
          <a:xfrm>
            <a:off x="468314" y="1484313"/>
            <a:ext cx="239315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  <a:latin typeface="Arial" charset="0"/>
              </a:rPr>
              <a:t>caso somma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11960" y="1412776"/>
            <a:ext cx="4248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es. siano presenti: sin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KAc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	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	         dx LiNO</a:t>
            </a:r>
            <a:r>
              <a:rPr lang="it-IT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it-IT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85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5" grpId="0"/>
      <p:bldP spid="3995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698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>
                <a:solidFill>
                  <a:srgbClr val="00FF00"/>
                </a:solidFill>
                <a:latin typeface="Arial" charset="0"/>
              </a:rPr>
              <a:t>caso compensazione</a:t>
            </a:r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>
            <a:off x="3492500" y="29972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5580063" y="29972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484438" y="3430588"/>
            <a:ext cx="1258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KAc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940425" y="3429000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NaAc</a:t>
            </a:r>
            <a:endParaRPr lang="it-IT" sz="2000" baseline="-25000">
              <a:latin typeface="Arial" charset="0"/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3276600" y="1773238"/>
            <a:ext cx="14398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K</a:t>
            </a:r>
            <a:r>
              <a:rPr lang="it-IT" sz="2000" baseline="30000">
                <a:latin typeface="Arial" charset="0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Ac</a:t>
            </a:r>
            <a:r>
              <a:rPr lang="it-IT" sz="2000" baseline="30000">
                <a:latin typeface="Arial" charset="0"/>
              </a:rPr>
              <a:t>-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508625" y="5157788"/>
            <a:ext cx="10810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Na</a:t>
            </a:r>
            <a:r>
              <a:rPr lang="it-IT" sz="2000" baseline="30000">
                <a:latin typeface="Arial" charset="0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Ac</a:t>
            </a:r>
            <a:r>
              <a:rPr lang="it-IT" sz="2000" baseline="30000">
                <a:latin typeface="Arial" charset="0"/>
              </a:rPr>
              <a:t>-</a:t>
            </a:r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3997325" y="1917700"/>
            <a:ext cx="16557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3997325" y="2349500"/>
            <a:ext cx="1150938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rot="10800000" flipV="1">
            <a:off x="3779838" y="5373688"/>
            <a:ext cx="16557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rot="10800000">
            <a:off x="4284663" y="5805488"/>
            <a:ext cx="1150937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720725" y="2636838"/>
            <a:ext cx="259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D K</a:t>
            </a:r>
            <a:r>
              <a:rPr lang="it-IT" sz="2000" baseline="30000">
                <a:latin typeface="Arial" charset="0"/>
              </a:rPr>
              <a:t>+</a:t>
            </a:r>
            <a:r>
              <a:rPr lang="it-IT" sz="2000">
                <a:latin typeface="Arial" charset="0"/>
              </a:rPr>
              <a:t> &gt; D Ac</a:t>
            </a:r>
            <a:r>
              <a:rPr lang="it-IT" sz="2000" baseline="30000">
                <a:latin typeface="Arial" charset="0"/>
              </a:rPr>
              <a:t>-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3168650" y="2997200"/>
            <a:ext cx="71913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000099"/>
                </a:solidFill>
                <a:latin typeface="Arial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000099"/>
                </a:solidFill>
                <a:latin typeface="Arial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000099"/>
                </a:solidFill>
                <a:latin typeface="Arial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000099"/>
                </a:solidFill>
                <a:latin typeface="Arial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endParaRPr lang="it-IT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5616575" y="3068638"/>
            <a:ext cx="6492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endParaRPr lang="it-IT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6084888" y="4005263"/>
            <a:ext cx="280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D Na+ &gt; D Ac</a:t>
            </a:r>
            <a:r>
              <a:rPr lang="it-IT" sz="2000" baseline="30000">
                <a:latin typeface="Arial" charset="0"/>
              </a:rPr>
              <a:t>-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709095" y="933450"/>
            <a:ext cx="5113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es. siano presenti: sin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KAc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	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	         dx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NaAc</a:t>
            </a:r>
            <a:endParaRPr lang="it-IT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86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/>
      <p:bldP spid="3892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135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>
                <a:latin typeface="Arial" charset="0"/>
              </a:rPr>
              <a:t>E</a:t>
            </a:r>
            <a:r>
              <a:rPr lang="it-IT" b="1" baseline="-25000" dirty="0">
                <a:latin typeface="Arial" charset="0"/>
              </a:rPr>
              <a:t>L</a:t>
            </a:r>
            <a:r>
              <a:rPr lang="it-IT" dirty="0">
                <a:latin typeface="Arial" charset="0"/>
              </a:rPr>
              <a:t> </a:t>
            </a:r>
            <a:r>
              <a:rPr lang="it-IT" dirty="0" smtClean="0">
                <a:latin typeface="Arial" charset="0"/>
              </a:rPr>
              <a:t>è inevitabilmente </a:t>
            </a:r>
            <a:r>
              <a:rPr lang="it-IT" dirty="0">
                <a:latin typeface="Arial" charset="0"/>
              </a:rPr>
              <a:t>presente in ogni catena in cui ci sia separazione di liquidi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1375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convenzione IUPAC 1953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0033CC"/>
                </a:solidFill>
                <a:latin typeface="Arial" charset="0"/>
              </a:rPr>
              <a:t>Per una pila scritta col polo + a dx, E</a:t>
            </a:r>
            <a:r>
              <a:rPr lang="it-IT" sz="2000" baseline="-25000">
                <a:solidFill>
                  <a:srgbClr val="0033CC"/>
                </a:solidFill>
                <a:latin typeface="Arial" charset="0"/>
              </a:rPr>
              <a:t>L</a:t>
            </a:r>
            <a:r>
              <a:rPr lang="it-IT" sz="2000">
                <a:solidFill>
                  <a:srgbClr val="0033CC"/>
                </a:solidFill>
                <a:latin typeface="Arial" charset="0"/>
              </a:rPr>
              <a:t> &gt; 0 se soluzione dx è carica positivamente rispetto a quella di sinistra 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250825" y="2852738"/>
            <a:ext cx="8066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87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31797" y="476672"/>
            <a:ext cx="7777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 smtClean="0">
                <a:latin typeface="Arial" charset="0"/>
              </a:rPr>
              <a:t>Date </a:t>
            </a:r>
            <a:r>
              <a:rPr lang="it-IT" sz="2000" dirty="0">
                <a:latin typeface="Arial" charset="0"/>
              </a:rPr>
              <a:t>2 soluzioni </a:t>
            </a:r>
            <a:r>
              <a:rPr lang="it-IT" sz="2000" dirty="0" smtClean="0">
                <a:latin typeface="Arial" charset="0"/>
              </a:rPr>
              <a:t>di vari ioni con </a:t>
            </a:r>
            <a:r>
              <a:rPr lang="it-IT" sz="2000" dirty="0">
                <a:latin typeface="Arial" charset="0"/>
              </a:rPr>
              <a:t>molalità </a:t>
            </a:r>
            <a:r>
              <a:rPr lang="it-IT" sz="2000" dirty="0">
                <a:solidFill>
                  <a:srgbClr val="FF0000"/>
                </a:solidFill>
                <a:latin typeface="Arial" charset="0"/>
              </a:rPr>
              <a:t>m</a:t>
            </a:r>
            <a:r>
              <a:rPr lang="it-IT" sz="2000" baseline="-25000" dirty="0">
                <a:solidFill>
                  <a:srgbClr val="FF0000"/>
                </a:solidFill>
                <a:latin typeface="Arial" charset="0"/>
              </a:rPr>
              <a:t>i</a:t>
            </a:r>
            <a:r>
              <a:rPr lang="it-IT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000" dirty="0" smtClean="0">
                <a:latin typeface="Arial" charset="0"/>
              </a:rPr>
              <a:t>e </a:t>
            </a:r>
            <a:r>
              <a:rPr lang="it-IT" sz="2000" dirty="0" smtClean="0">
                <a:solidFill>
                  <a:srgbClr val="000099"/>
                </a:solidFill>
                <a:latin typeface="Arial" charset="0"/>
              </a:rPr>
              <a:t>m</a:t>
            </a:r>
            <a:r>
              <a:rPr lang="it-IT" sz="2000" baseline="-25000" dirty="0" smtClean="0">
                <a:solidFill>
                  <a:srgbClr val="000099"/>
                </a:solidFill>
                <a:latin typeface="Arial" charset="0"/>
              </a:rPr>
              <a:t>i </a:t>
            </a:r>
            <a:r>
              <a:rPr lang="it-IT" sz="2000" dirty="0" smtClean="0">
                <a:solidFill>
                  <a:srgbClr val="000099"/>
                </a:solidFill>
                <a:latin typeface="Arial" charset="0"/>
              </a:rPr>
              <a:t>+ </a:t>
            </a:r>
            <a:r>
              <a:rPr lang="it-IT" sz="2000" dirty="0" err="1" smtClean="0">
                <a:solidFill>
                  <a:srgbClr val="000099"/>
                </a:solidFill>
                <a:latin typeface="Arial" charset="0"/>
              </a:rPr>
              <a:t>dm</a:t>
            </a:r>
            <a:r>
              <a:rPr lang="it-IT" sz="2000" baseline="-25000" dirty="0" err="1" smtClean="0">
                <a:solidFill>
                  <a:srgbClr val="000099"/>
                </a:solidFill>
                <a:latin typeface="Arial" charset="0"/>
              </a:rPr>
              <a:t>i</a:t>
            </a:r>
            <a:r>
              <a:rPr lang="it-IT" sz="20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it-IT" sz="2000" dirty="0" smtClean="0">
                <a:latin typeface="Arial" charset="0"/>
              </a:rPr>
              <a:t>in </a:t>
            </a:r>
            <a:r>
              <a:rPr lang="it-IT" sz="2000" dirty="0">
                <a:latin typeface="Arial" charset="0"/>
              </a:rPr>
              <a:t>contatto attraverso </a:t>
            </a:r>
            <a:r>
              <a:rPr lang="it-IT" sz="2000" dirty="0" smtClean="0">
                <a:latin typeface="Arial" charset="0"/>
              </a:rPr>
              <a:t>un setto</a:t>
            </a:r>
            <a:endParaRPr lang="it-IT" sz="2000" dirty="0">
              <a:latin typeface="Arial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3235" y="3645024"/>
            <a:ext cx="77057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smtClean="0">
                <a:latin typeface="Arial" charset="0"/>
              </a:rPr>
              <a:t>Siano </a:t>
            </a:r>
            <a:r>
              <a:rPr lang="it-IT" sz="2000" err="1" smtClean="0">
                <a:latin typeface="Arial" charset="0"/>
              </a:rPr>
              <a:t>z</a:t>
            </a:r>
            <a:r>
              <a:rPr lang="it-IT" sz="2000" baseline="-25000" err="1" smtClean="0">
                <a:latin typeface="Arial" charset="0"/>
              </a:rPr>
              <a:t>1</a:t>
            </a:r>
            <a:r>
              <a:rPr lang="it-IT" sz="2000" smtClean="0">
                <a:latin typeface="Arial" charset="0"/>
              </a:rPr>
              <a:t>, </a:t>
            </a:r>
            <a:r>
              <a:rPr lang="it-IT" sz="2000" err="1" smtClean="0">
                <a:latin typeface="Arial" charset="0"/>
              </a:rPr>
              <a:t>z</a:t>
            </a:r>
            <a:r>
              <a:rPr lang="it-IT" sz="2000" baseline="-25000" err="1" smtClean="0">
                <a:latin typeface="Arial" charset="0"/>
              </a:rPr>
              <a:t>2</a:t>
            </a:r>
            <a:r>
              <a:rPr lang="it-IT" sz="2000" smtClean="0">
                <a:latin typeface="Arial" charset="0"/>
              </a:rPr>
              <a:t>,... le cariche e </a:t>
            </a:r>
            <a:r>
              <a:rPr lang="it-IT" sz="2000" err="1" smtClean="0">
                <a:latin typeface="Arial" charset="0"/>
              </a:rPr>
              <a:t>t</a:t>
            </a:r>
            <a:r>
              <a:rPr lang="it-IT" sz="2000" baseline="-25000" err="1" smtClean="0">
                <a:latin typeface="Arial" charset="0"/>
              </a:rPr>
              <a:t>1</a:t>
            </a:r>
            <a:r>
              <a:rPr lang="it-IT" sz="2000" smtClean="0">
                <a:latin typeface="Arial" charset="0"/>
              </a:rPr>
              <a:t>, </a:t>
            </a:r>
            <a:r>
              <a:rPr lang="it-IT" sz="2000" err="1" smtClean="0">
                <a:latin typeface="Arial" charset="0"/>
              </a:rPr>
              <a:t>t</a:t>
            </a:r>
            <a:r>
              <a:rPr lang="it-IT" sz="2000" baseline="-25000" err="1" smtClean="0">
                <a:latin typeface="Arial" charset="0"/>
              </a:rPr>
              <a:t>2</a:t>
            </a:r>
            <a:r>
              <a:rPr lang="it-IT" sz="2000" smtClean="0">
                <a:latin typeface="Arial" charset="0"/>
              </a:rPr>
              <a:t>,... i numeri di trasporto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smtClean="0">
                <a:latin typeface="Arial" charset="0"/>
              </a:rPr>
              <a:t>Se </a:t>
            </a:r>
            <a:r>
              <a:rPr lang="it-IT" sz="2000">
                <a:latin typeface="Arial" charset="0"/>
              </a:rPr>
              <a:t>passa 1 </a:t>
            </a:r>
            <a:r>
              <a:rPr lang="it-IT" sz="2000" smtClean="0">
                <a:latin typeface="Arial" charset="0"/>
              </a:rPr>
              <a:t>F di </a:t>
            </a:r>
            <a:r>
              <a:rPr lang="it-IT" sz="2000">
                <a:latin typeface="Arial" charset="0"/>
              </a:rPr>
              <a:t>carica allora t</a:t>
            </a:r>
            <a:r>
              <a:rPr lang="it-IT" sz="2000" baseline="-25000">
                <a:latin typeface="Arial" charset="0"/>
              </a:rPr>
              <a:t>i </a:t>
            </a:r>
            <a:r>
              <a:rPr lang="it-IT" sz="2000">
                <a:latin typeface="Arial" charset="0"/>
              </a:rPr>
              <a:t>/z</a:t>
            </a:r>
            <a:r>
              <a:rPr lang="it-IT" sz="2000" baseline="-25000">
                <a:latin typeface="Arial" charset="0"/>
              </a:rPr>
              <a:t>i</a:t>
            </a:r>
            <a:r>
              <a:rPr lang="it-IT" sz="2000">
                <a:latin typeface="Arial" charset="0"/>
              </a:rPr>
              <a:t> cariche si muovono attraverso la </a:t>
            </a:r>
            <a:r>
              <a:rPr lang="it-IT" sz="2000" err="1">
                <a:latin typeface="Arial" charset="0"/>
              </a:rPr>
              <a:t>sup</a:t>
            </a:r>
            <a:r>
              <a:rPr lang="it-IT" sz="2000">
                <a:latin typeface="Arial" charset="0"/>
              </a:rPr>
              <a:t> di contatto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3829070" y="1700808"/>
            <a:ext cx="0" cy="1510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942276" y="1855875"/>
            <a:ext cx="628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it-IT" sz="2000" baseline="-25000" err="1" smtClean="0">
                <a:latin typeface="Arial" pitchFamily="34" charset="0"/>
                <a:cs typeface="Arial" pitchFamily="34" charset="0"/>
              </a:rPr>
              <a:t>1</a:t>
            </a:r>
            <a:endParaRPr lang="it-IT" sz="2000" baseline="-25000" smtClean="0">
              <a:latin typeface="Arial" pitchFamily="34" charset="0"/>
              <a:cs typeface="Arial" pitchFamily="34" charset="0"/>
            </a:endParaRPr>
          </a:p>
          <a:p>
            <a:r>
              <a:rPr lang="it-IT" sz="200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it-IT" sz="2000" baseline="-25000" err="1" smtClean="0">
                <a:latin typeface="Arial" pitchFamily="34" charset="0"/>
                <a:cs typeface="Arial" pitchFamily="34" charset="0"/>
              </a:rPr>
              <a:t>2</a:t>
            </a:r>
            <a:endParaRPr lang="it-IT" sz="2000" baseline="-25000" smtClean="0">
              <a:latin typeface="Arial" pitchFamily="34" charset="0"/>
              <a:cs typeface="Arial" pitchFamily="34" charset="0"/>
            </a:endParaRPr>
          </a:p>
          <a:p>
            <a:r>
              <a:rPr lang="it-IT" sz="2000" smtClean="0"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it-IT" sz="200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it-IT" sz="2000" baseline="-25000" err="1" smtClean="0">
                <a:latin typeface="Arial" pitchFamily="34" charset="0"/>
                <a:cs typeface="Arial" pitchFamily="34" charset="0"/>
              </a:rPr>
              <a:t>z</a:t>
            </a:r>
            <a:endParaRPr lang="it-IT" sz="20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140354" y="1855875"/>
            <a:ext cx="1583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it-IT" sz="2000" baseline="-25000" err="1" smtClean="0">
                <a:latin typeface="Arial" pitchFamily="34" charset="0"/>
                <a:cs typeface="Arial" pitchFamily="34" charset="0"/>
              </a:rPr>
              <a:t>1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 + </a:t>
            </a:r>
            <a:r>
              <a:rPr lang="it-IT" sz="2000" err="1" smtClean="0">
                <a:latin typeface="Arial" pitchFamily="34" charset="0"/>
                <a:cs typeface="Arial" pitchFamily="34" charset="0"/>
              </a:rPr>
              <a:t>dm</a:t>
            </a:r>
            <a:r>
              <a:rPr lang="it-IT" sz="2000" baseline="-25000" err="1" smtClean="0">
                <a:latin typeface="Arial" pitchFamily="34" charset="0"/>
                <a:cs typeface="Arial" pitchFamily="34" charset="0"/>
              </a:rPr>
              <a:t>1</a:t>
            </a:r>
            <a:endParaRPr lang="it-IT" sz="2000" baseline="-25000" smtClean="0">
              <a:latin typeface="Arial" pitchFamily="34" charset="0"/>
              <a:cs typeface="Arial" pitchFamily="34" charset="0"/>
            </a:endParaRPr>
          </a:p>
          <a:p>
            <a:r>
              <a:rPr lang="it-IT" sz="200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it-IT" sz="2000" baseline="-25000" err="1" smtClean="0">
                <a:latin typeface="Arial" pitchFamily="34" charset="0"/>
                <a:cs typeface="Arial" pitchFamily="34" charset="0"/>
              </a:rPr>
              <a:t>2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>
                <a:latin typeface="Arial" pitchFamily="34" charset="0"/>
                <a:cs typeface="Arial" pitchFamily="34" charset="0"/>
              </a:rPr>
              <a:t>+ </a:t>
            </a:r>
            <a:r>
              <a:rPr lang="it-IT" sz="2000" err="1" smtClean="0">
                <a:latin typeface="Arial" pitchFamily="34" charset="0"/>
                <a:cs typeface="Arial" pitchFamily="34" charset="0"/>
              </a:rPr>
              <a:t>dm</a:t>
            </a:r>
            <a:r>
              <a:rPr lang="it-IT" sz="2000" baseline="-25000" err="1" smtClean="0">
                <a:latin typeface="Arial" pitchFamily="34" charset="0"/>
                <a:cs typeface="Arial" pitchFamily="34" charset="0"/>
              </a:rPr>
              <a:t>2</a:t>
            </a:r>
            <a:endParaRPr lang="it-IT" sz="2000" baseline="-25000" smtClean="0">
              <a:latin typeface="Arial" pitchFamily="34" charset="0"/>
              <a:cs typeface="Arial" pitchFamily="34" charset="0"/>
            </a:endParaRPr>
          </a:p>
          <a:p>
            <a:r>
              <a:rPr lang="it-IT" sz="2000" smtClean="0">
                <a:latin typeface="Arial" pitchFamily="34" charset="0"/>
                <a:cs typeface="Arial" pitchFamily="34" charset="0"/>
              </a:rPr>
              <a:t>..............</a:t>
            </a:r>
          </a:p>
          <a:p>
            <a:r>
              <a:rPr lang="it-IT" sz="200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it-IT" sz="2000" baseline="-2500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>
                <a:latin typeface="Arial" pitchFamily="34" charset="0"/>
                <a:cs typeface="Arial" pitchFamily="34" charset="0"/>
              </a:rPr>
              <a:t>+ </a:t>
            </a:r>
            <a:r>
              <a:rPr lang="it-IT" sz="2000" err="1" smtClean="0">
                <a:latin typeface="Arial" pitchFamily="34" charset="0"/>
                <a:cs typeface="Arial" pitchFamily="34" charset="0"/>
              </a:rPr>
              <a:t>dm</a:t>
            </a:r>
            <a:r>
              <a:rPr lang="it-IT" sz="2000" baseline="-25000" err="1" smtClean="0">
                <a:latin typeface="Arial" pitchFamily="34" charset="0"/>
                <a:cs typeface="Arial" pitchFamily="34" charset="0"/>
              </a:rPr>
              <a:t>z</a:t>
            </a:r>
            <a:endParaRPr lang="it-IT" sz="20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3235" y="5157192"/>
            <a:ext cx="8065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>
                <a:latin typeface="Arial" pitchFamily="34" charset="0"/>
                <a:cs typeface="Arial" pitchFamily="34" charset="0"/>
              </a:rPr>
              <a:t>si considerino i potenziali chimici di uno ione i</a:t>
            </a:r>
          </a:p>
          <a:p>
            <a:r>
              <a:rPr lang="it-IT" sz="2000" smtClean="0">
                <a:latin typeface="Symbol" pitchFamily="18" charset="2"/>
              </a:rPr>
              <a:t>m</a:t>
            </a:r>
            <a:r>
              <a:rPr lang="it-IT" sz="2000" baseline="-25000" smtClean="0">
                <a:latin typeface="Arial" charset="0"/>
              </a:rPr>
              <a:t>i</a:t>
            </a:r>
            <a:r>
              <a:rPr lang="it-IT" sz="2000" smtClean="0">
                <a:latin typeface="Symbol" pitchFamily="18" charset="2"/>
              </a:rPr>
              <a:t>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a sin </a:t>
            </a:r>
          </a:p>
          <a:p>
            <a:r>
              <a:rPr lang="it-IT" sz="2000" smtClean="0">
                <a:latin typeface="Symbol" pitchFamily="18" charset="2"/>
              </a:rPr>
              <a:t>m</a:t>
            </a:r>
            <a:r>
              <a:rPr lang="it-IT" sz="2000" baseline="-25000" smtClean="0">
                <a:latin typeface="Arial" charset="0"/>
              </a:rPr>
              <a:t>i</a:t>
            </a:r>
            <a:r>
              <a:rPr lang="it-IT" sz="2000" smtClean="0">
                <a:latin typeface="Arial" charset="0"/>
              </a:rPr>
              <a:t> + </a:t>
            </a:r>
            <a:r>
              <a:rPr lang="it-IT" sz="2000" err="1" smtClean="0">
                <a:latin typeface="Arial" charset="0"/>
              </a:rPr>
              <a:t>d</a:t>
            </a:r>
            <a:r>
              <a:rPr lang="it-IT" sz="2000" err="1" smtClean="0">
                <a:latin typeface="Symbol" pitchFamily="18" charset="2"/>
              </a:rPr>
              <a:t>m</a:t>
            </a:r>
            <a:r>
              <a:rPr lang="it-IT" sz="2000" baseline="-25000" err="1" smtClean="0">
                <a:latin typeface="Arial" charset="0"/>
              </a:rPr>
              <a:t>i</a:t>
            </a:r>
            <a:r>
              <a:rPr lang="it-IT" sz="2000" smtClean="0">
                <a:latin typeface="Arial" charset="0"/>
              </a:rPr>
              <a:t> 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a dx     </a:t>
            </a:r>
            <a:endParaRPr lang="it-IT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88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0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663655" y="1268065"/>
            <a:ext cx="352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err="1">
                <a:latin typeface="Arial" charset="0"/>
              </a:rPr>
              <a:t>d</a:t>
            </a:r>
            <a:r>
              <a:rPr lang="it-IT" sz="2000" err="1">
                <a:latin typeface="Symbol" pitchFamily="18" charset="2"/>
              </a:rPr>
              <a:t>D</a:t>
            </a:r>
            <a:r>
              <a:rPr lang="it-IT" sz="2000" err="1">
                <a:latin typeface="Arial" charset="0"/>
              </a:rPr>
              <a:t>G</a:t>
            </a:r>
            <a:r>
              <a:rPr lang="it-IT" sz="2000">
                <a:latin typeface="Arial" charset="0"/>
              </a:rPr>
              <a:t> = </a:t>
            </a:r>
            <a:r>
              <a:rPr lang="it-IT" sz="2000">
                <a:latin typeface="Symbol" pitchFamily="18" charset="2"/>
              </a:rPr>
              <a:t>m</a:t>
            </a:r>
            <a:r>
              <a:rPr lang="it-IT" sz="2000" baseline="-25000">
                <a:latin typeface="Arial" charset="0"/>
              </a:rPr>
              <a:t>i</a:t>
            </a:r>
            <a:r>
              <a:rPr lang="it-IT" sz="2000">
                <a:latin typeface="Arial" charset="0"/>
              </a:rPr>
              <a:t> - (</a:t>
            </a:r>
            <a:r>
              <a:rPr lang="it-IT" sz="2000" smtClean="0">
                <a:latin typeface="Symbol" pitchFamily="18" charset="2"/>
              </a:rPr>
              <a:t>m</a:t>
            </a:r>
            <a:r>
              <a:rPr lang="it-IT" sz="2000" baseline="-25000" smtClean="0">
                <a:latin typeface="Arial" charset="0"/>
              </a:rPr>
              <a:t>i</a:t>
            </a:r>
            <a:r>
              <a:rPr lang="it-IT" sz="2000" smtClean="0">
                <a:latin typeface="Arial" charset="0"/>
              </a:rPr>
              <a:t> + </a:t>
            </a:r>
            <a:r>
              <a:rPr lang="it-IT" sz="2000" err="1" smtClean="0">
                <a:latin typeface="Arial" charset="0"/>
              </a:rPr>
              <a:t>d</a:t>
            </a:r>
            <a:r>
              <a:rPr lang="it-IT" sz="2000" err="1" smtClean="0">
                <a:latin typeface="Symbol" pitchFamily="18" charset="2"/>
              </a:rPr>
              <a:t>m</a:t>
            </a:r>
            <a:r>
              <a:rPr lang="it-IT" sz="2000" baseline="-25000" err="1" smtClean="0">
                <a:latin typeface="Arial" charset="0"/>
              </a:rPr>
              <a:t>i</a:t>
            </a:r>
            <a:r>
              <a:rPr lang="it-IT" sz="2000">
                <a:latin typeface="Arial" charset="0"/>
              </a:rPr>
              <a:t>) = -</a:t>
            </a:r>
            <a:r>
              <a:rPr lang="it-IT" sz="2000" err="1">
                <a:latin typeface="Arial" charset="0"/>
              </a:rPr>
              <a:t>d</a:t>
            </a:r>
            <a:r>
              <a:rPr lang="it-IT" sz="2000" err="1">
                <a:latin typeface="Symbol" pitchFamily="18" charset="2"/>
              </a:rPr>
              <a:t>m</a:t>
            </a:r>
            <a:r>
              <a:rPr lang="it-IT" sz="2000" baseline="-25000" err="1">
                <a:latin typeface="Arial" charset="0"/>
              </a:rPr>
              <a:t>i</a:t>
            </a:r>
            <a:endParaRPr lang="it-IT" sz="2000" baseline="-25000">
              <a:latin typeface="Arial" charset="0"/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44633"/>
              </p:ext>
            </p:extLst>
          </p:nvPr>
        </p:nvGraphicFramePr>
        <p:xfrm>
          <a:off x="3345736" y="2400875"/>
          <a:ext cx="230346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56" name="Equation" r:id="rId3" imgW="1384300" imgH="444500" progId="Equation.DSMT4">
                  <p:embed/>
                </p:oleObj>
              </mc:Choice>
              <mc:Fallback>
                <p:oleObj name="Equation" r:id="rId3" imgW="13843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736" y="2400875"/>
                        <a:ext cx="2303463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63973" y="2572326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per 1 F di carica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21916" y="3399731"/>
            <a:ext cx="386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poiché </a:t>
            </a:r>
            <a:r>
              <a:rPr lang="it-IT" sz="2000" smtClean="0">
                <a:latin typeface="Symbol" pitchFamily="18" charset="2"/>
              </a:rPr>
              <a:t>m</a:t>
            </a:r>
            <a:r>
              <a:rPr lang="it-IT" sz="2000" baseline="-25000">
                <a:latin typeface="Arial" charset="0"/>
              </a:rPr>
              <a:t>i</a:t>
            </a:r>
            <a:r>
              <a:rPr lang="it-IT" sz="2000" smtClean="0">
                <a:latin typeface="Arial" charset="0"/>
              </a:rPr>
              <a:t> </a:t>
            </a:r>
            <a:r>
              <a:rPr lang="it-IT" sz="2000">
                <a:latin typeface="Arial" charset="0"/>
              </a:rPr>
              <a:t>= </a:t>
            </a:r>
            <a:r>
              <a:rPr lang="it-IT" sz="2000" err="1" smtClean="0">
                <a:latin typeface="Symbol" pitchFamily="18" charset="2"/>
              </a:rPr>
              <a:t>m</a:t>
            </a:r>
            <a:r>
              <a:rPr lang="it-IT" sz="2000" err="1" smtClean="0">
                <a:latin typeface="Arial" charset="0"/>
              </a:rPr>
              <a:t>°</a:t>
            </a:r>
            <a:r>
              <a:rPr lang="it-IT" sz="2000" baseline="-25000" err="1">
                <a:latin typeface="Arial" charset="0"/>
              </a:rPr>
              <a:t>i</a:t>
            </a:r>
            <a:r>
              <a:rPr lang="it-IT" sz="2000" smtClean="0">
                <a:latin typeface="Arial" charset="0"/>
              </a:rPr>
              <a:t> </a:t>
            </a:r>
            <a:r>
              <a:rPr lang="it-IT" sz="2000">
                <a:latin typeface="Arial" charset="0"/>
              </a:rPr>
              <a:t>+ </a:t>
            </a:r>
            <a:r>
              <a:rPr lang="it-IT" sz="2000" err="1">
                <a:latin typeface="Arial" charset="0"/>
              </a:rPr>
              <a:t>RT</a:t>
            </a:r>
            <a:r>
              <a:rPr lang="it-IT" sz="2000">
                <a:latin typeface="Arial" charset="0"/>
              </a:rPr>
              <a:t> ln </a:t>
            </a:r>
            <a:r>
              <a:rPr lang="it-IT" sz="2000" smtClean="0">
                <a:latin typeface="Arial" charset="0"/>
              </a:rPr>
              <a:t>a</a:t>
            </a:r>
            <a:r>
              <a:rPr lang="it-IT" sz="2000" baseline="-25000">
                <a:latin typeface="Arial" charset="0"/>
              </a:rPr>
              <a:t>i</a:t>
            </a:r>
            <a:r>
              <a:rPr lang="it-IT" sz="2000" smtClean="0">
                <a:latin typeface="Arial" charset="0"/>
              </a:rPr>
              <a:t> </a:t>
            </a:r>
            <a:endParaRPr lang="it-IT" sz="2000">
              <a:latin typeface="Arial" charset="0"/>
            </a:endParaRP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673468"/>
              </p:ext>
            </p:extLst>
          </p:nvPr>
        </p:nvGraphicFramePr>
        <p:xfrm>
          <a:off x="748903" y="4047431"/>
          <a:ext cx="501491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57" name="Equation" r:id="rId5" imgW="2794000" imgH="444500" progId="Equation.DSMT4">
                  <p:embed/>
                </p:oleObj>
              </mc:Choice>
              <mc:Fallback>
                <p:oleObj name="Equation" r:id="rId5" imgW="2794000" imgH="444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03" y="4047431"/>
                        <a:ext cx="5014913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648807" y="40466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>
                <a:latin typeface="Arial" pitchFamily="34" charset="0"/>
                <a:cs typeface="Arial" pitchFamily="34" charset="0"/>
              </a:rPr>
              <a:t>La differenza di G connessa col trasferimento di 1 </a:t>
            </a:r>
            <a:r>
              <a:rPr lang="it-IT" sz="2000" err="1" smtClean="0">
                <a:latin typeface="Arial" pitchFamily="34" charset="0"/>
                <a:cs typeface="Arial" pitchFamily="34" charset="0"/>
              </a:rPr>
              <a:t>mol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 di specie i da m</a:t>
            </a:r>
            <a:r>
              <a:rPr lang="it-IT" sz="2000" baseline="-25000" smtClean="0">
                <a:latin typeface="Arial" pitchFamily="34" charset="0"/>
                <a:cs typeface="Arial" pitchFamily="34" charset="0"/>
              </a:rPr>
              <a:t>i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+ </a:t>
            </a:r>
            <a:r>
              <a:rPr lang="it-IT" sz="2000" err="1" smtClean="0">
                <a:latin typeface="Arial" pitchFamily="34" charset="0"/>
                <a:cs typeface="Arial" pitchFamily="34" charset="0"/>
              </a:rPr>
              <a:t>dm</a:t>
            </a:r>
            <a:r>
              <a:rPr lang="it-IT" sz="2000" baseline="-2500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 a m</a:t>
            </a:r>
            <a:r>
              <a:rPr lang="it-IT" sz="2000" baseline="-25000" smtClean="0">
                <a:latin typeface="Arial" pitchFamily="34" charset="0"/>
                <a:cs typeface="Arial" pitchFamily="34" charset="0"/>
              </a:rPr>
              <a:t>i</a:t>
            </a:r>
            <a:endParaRPr lang="it-IT" sz="20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89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83768" y="1772816"/>
            <a:ext cx="3168352" cy="1008112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855767"/>
              </p:ext>
            </p:extLst>
          </p:nvPr>
        </p:nvGraphicFramePr>
        <p:xfrm>
          <a:off x="2932683" y="1917304"/>
          <a:ext cx="219551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3" name="Equation" r:id="rId3" imgW="1143000" imgH="393480" progId="Equation.DSMT4">
                  <p:embed/>
                </p:oleObj>
              </mc:Choice>
              <mc:Fallback>
                <p:oleObj name="Equation" r:id="rId3" imgW="1143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683" y="1917304"/>
                        <a:ext cx="219551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763688" y="2925416"/>
            <a:ext cx="5042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Equazione di 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Nernst</a:t>
            </a:r>
            <a:r>
              <a:rPr lang="it-IT" smtClean="0">
                <a:latin typeface="Arial" pitchFamily="34" charset="0"/>
                <a:cs typeface="Arial" pitchFamily="34" charset="0"/>
              </a:rPr>
              <a:t> valida per I = 0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560" y="4293096"/>
            <a:ext cx="77771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smtClean="0">
                <a:latin typeface="Arial" charset="0"/>
              </a:rPr>
              <a:t>Significato delle tabelle </a:t>
            </a:r>
            <a:r>
              <a:rPr lang="it-IT" b="1">
                <a:latin typeface="Arial" charset="0"/>
              </a:rPr>
              <a:t>di potenziali standard di riduzione</a:t>
            </a:r>
            <a:r>
              <a:rPr lang="it-IT"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su tutti i libri di chimica, chimica fisica, elettrochimica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44650" y="4046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Da ricordare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5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619672" y="2564904"/>
            <a:ext cx="4608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err="1">
                <a:latin typeface="Symbol" pitchFamily="18" charset="2"/>
              </a:rPr>
              <a:t>m</a:t>
            </a:r>
            <a:r>
              <a:rPr lang="it-IT" sz="2000" err="1">
                <a:latin typeface="Arial" charset="0"/>
              </a:rPr>
              <a:t>°</a:t>
            </a:r>
            <a:r>
              <a:rPr lang="it-IT" sz="2000" baseline="-25000" err="1">
                <a:latin typeface="Arial" charset="0"/>
              </a:rPr>
              <a:t>i</a:t>
            </a:r>
            <a:r>
              <a:rPr lang="it-IT" sz="2000">
                <a:latin typeface="Arial" charset="0"/>
              </a:rPr>
              <a:t> è </a:t>
            </a:r>
            <a:r>
              <a:rPr lang="it-IT" sz="2000" smtClean="0">
                <a:latin typeface="Arial" charset="0"/>
              </a:rPr>
              <a:t>costante e se a anche T costante</a:t>
            </a:r>
            <a:endParaRPr lang="it-IT" sz="2000">
              <a:latin typeface="Arial" charset="0"/>
            </a:endParaRPr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180247"/>
              </p:ext>
            </p:extLst>
          </p:nvPr>
        </p:nvGraphicFramePr>
        <p:xfrm>
          <a:off x="1619672" y="3501008"/>
          <a:ext cx="30543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21" name="Equation" r:id="rId3" imgW="1892300" imgH="444500" progId="Equation.DSMT4">
                  <p:embed/>
                </p:oleObj>
              </mc:Choice>
              <mc:Fallback>
                <p:oleObj name="Equation" r:id="rId3" imgW="1892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501008"/>
                        <a:ext cx="30543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068253"/>
              </p:ext>
            </p:extLst>
          </p:nvPr>
        </p:nvGraphicFramePr>
        <p:xfrm>
          <a:off x="1619672" y="1196752"/>
          <a:ext cx="501491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22" name="Equation" r:id="rId5" imgW="2794000" imgH="444500" progId="Equation.DSMT4">
                  <p:embed/>
                </p:oleObj>
              </mc:Choice>
              <mc:Fallback>
                <p:oleObj name="Equation" r:id="rId5" imgW="2794000" imgH="444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196752"/>
                        <a:ext cx="5014913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619672" y="443827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>
                <a:latin typeface="Arial" pitchFamily="34" charset="0"/>
                <a:cs typeface="Arial" pitchFamily="34" charset="0"/>
              </a:rPr>
              <a:t>ma </a:t>
            </a:r>
            <a:r>
              <a:rPr lang="it-IT" sz="2000" err="1" smtClean="0">
                <a:latin typeface="Arial" pitchFamily="34" charset="0"/>
                <a:cs typeface="Arial" pitchFamily="34" charset="0"/>
              </a:rPr>
              <a:t>dE</a:t>
            </a:r>
            <a:r>
              <a:rPr lang="it-IT" sz="2000" baseline="-2500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 = -</a:t>
            </a:r>
            <a:r>
              <a:rPr lang="it-IT" sz="200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it-IT" sz="2000" err="1" smtClean="0">
                <a:latin typeface="Symbol" panose="05050102010706020507" pitchFamily="18" charset="2"/>
                <a:cs typeface="Arial" pitchFamily="34" charset="0"/>
              </a:rPr>
              <a:t>D</a:t>
            </a:r>
            <a:r>
              <a:rPr lang="it-IT" sz="200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/F</a:t>
            </a:r>
            <a:endParaRPr lang="it-IT" sz="20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516798"/>
              </p:ext>
            </p:extLst>
          </p:nvPr>
        </p:nvGraphicFramePr>
        <p:xfrm>
          <a:off x="1623120" y="5157192"/>
          <a:ext cx="34099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23" name="Equation" r:id="rId7" imgW="1854000" imgH="444240" progId="Equation.DSMT4">
                  <p:embed/>
                </p:oleObj>
              </mc:Choice>
              <mc:Fallback>
                <p:oleObj name="Equation" r:id="rId7" imgW="185400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120" y="5157192"/>
                        <a:ext cx="340995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90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47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395536" y="548680"/>
            <a:ext cx="8280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smtClean="0">
                <a:latin typeface="Arial" charset="0"/>
              </a:rPr>
              <a:t>Passando </a:t>
            </a:r>
            <a:r>
              <a:rPr lang="it-IT" sz="2000">
                <a:latin typeface="Arial" charset="0"/>
              </a:rPr>
              <a:t>dagli infinitesimi ai </a:t>
            </a:r>
            <a:r>
              <a:rPr lang="it-IT" sz="2000" smtClean="0">
                <a:latin typeface="Arial" charset="0"/>
              </a:rPr>
              <a:t>finiti e quindi le due concentrazioni siano </a:t>
            </a:r>
            <a:r>
              <a:rPr lang="it-IT" sz="2000" err="1" smtClean="0">
                <a:latin typeface="Arial" charset="0"/>
              </a:rPr>
              <a:t>m</a:t>
            </a:r>
            <a:r>
              <a:rPr lang="it-IT" sz="2000" baseline="-25000" err="1" smtClean="0">
                <a:latin typeface="Arial" charset="0"/>
              </a:rPr>
              <a:t>1</a:t>
            </a:r>
            <a:r>
              <a:rPr lang="it-IT" sz="2000" smtClean="0">
                <a:latin typeface="Arial" charset="0"/>
              </a:rPr>
              <a:t> e </a:t>
            </a:r>
            <a:r>
              <a:rPr lang="it-IT" sz="2000" err="1" smtClean="0">
                <a:latin typeface="Arial" charset="0"/>
              </a:rPr>
              <a:t>m</a:t>
            </a:r>
            <a:r>
              <a:rPr lang="it-IT" sz="2000" baseline="-25000" err="1" smtClean="0">
                <a:latin typeface="Arial" charset="0"/>
              </a:rPr>
              <a:t>2</a:t>
            </a:r>
            <a:r>
              <a:rPr lang="it-IT" sz="2000" smtClean="0">
                <a:latin typeface="Arial" charset="0"/>
              </a:rPr>
              <a:t>, le attività corrispondenti </a:t>
            </a:r>
            <a:r>
              <a:rPr lang="it-IT" sz="2000" err="1" smtClean="0">
                <a:latin typeface="Arial" charset="0"/>
              </a:rPr>
              <a:t>a</a:t>
            </a:r>
            <a:r>
              <a:rPr lang="it-IT" sz="2000" baseline="-25000" err="1" smtClean="0">
                <a:latin typeface="Arial" charset="0"/>
              </a:rPr>
              <a:t>1</a:t>
            </a:r>
            <a:r>
              <a:rPr lang="it-IT" sz="2000" smtClean="0">
                <a:latin typeface="Arial" charset="0"/>
              </a:rPr>
              <a:t> e </a:t>
            </a:r>
            <a:r>
              <a:rPr lang="it-IT" sz="2000" err="1" smtClean="0">
                <a:latin typeface="Arial" charset="0"/>
              </a:rPr>
              <a:t>a</a:t>
            </a:r>
            <a:r>
              <a:rPr lang="it-IT" sz="2000" baseline="-25000" err="1" smtClean="0">
                <a:latin typeface="Arial" charset="0"/>
              </a:rPr>
              <a:t>2</a:t>
            </a:r>
            <a:r>
              <a:rPr lang="it-IT" sz="2000" smtClean="0">
                <a:latin typeface="Arial" charset="0"/>
              </a:rPr>
              <a:t> e i </a:t>
            </a:r>
            <a:r>
              <a:rPr lang="it-IT" sz="2000" err="1" smtClean="0">
                <a:latin typeface="Arial" charset="0"/>
              </a:rPr>
              <a:t>coeff</a:t>
            </a:r>
            <a:r>
              <a:rPr lang="it-IT" sz="2000" smtClean="0">
                <a:latin typeface="Arial" charset="0"/>
              </a:rPr>
              <a:t>. di attività </a:t>
            </a:r>
            <a:r>
              <a:rPr lang="it-IT" sz="2000" err="1" smtClean="0">
                <a:latin typeface="Symbol" panose="05050102010706020507" pitchFamily="18" charset="2"/>
              </a:rPr>
              <a:t>g</a:t>
            </a:r>
            <a:r>
              <a:rPr lang="it-IT" sz="2000" baseline="-25000" err="1" smtClean="0">
                <a:latin typeface="Arial" charset="0"/>
              </a:rPr>
              <a:t>1</a:t>
            </a:r>
            <a:r>
              <a:rPr lang="it-IT" sz="2000" smtClean="0">
                <a:latin typeface="Arial" charset="0"/>
              </a:rPr>
              <a:t> </a:t>
            </a:r>
            <a:r>
              <a:rPr lang="it-IT" sz="2000">
                <a:latin typeface="Arial" charset="0"/>
              </a:rPr>
              <a:t>e </a:t>
            </a:r>
            <a:r>
              <a:rPr lang="it-IT" sz="2000" err="1">
                <a:latin typeface="Symbol" panose="05050102010706020507" pitchFamily="18" charset="2"/>
              </a:rPr>
              <a:t>g</a:t>
            </a:r>
            <a:r>
              <a:rPr lang="it-IT" sz="2000" baseline="-25000" err="1" smtClean="0">
                <a:latin typeface="Arial" charset="0"/>
              </a:rPr>
              <a:t>2</a:t>
            </a:r>
            <a:endParaRPr lang="it-IT" sz="2000" baseline="-25000">
              <a:latin typeface="Arial" charset="0"/>
            </a:endParaRPr>
          </a:p>
        </p:txBody>
      </p:sp>
      <p:graphicFrame>
        <p:nvGraphicFramePr>
          <p:cNvPr id="788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012049"/>
              </p:ext>
            </p:extLst>
          </p:nvPr>
        </p:nvGraphicFramePr>
        <p:xfrm>
          <a:off x="2247146" y="1772816"/>
          <a:ext cx="3455987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38" name="Equation" r:id="rId3" imgW="1879600" imgH="482600" progId="Equation.DSMT4">
                  <p:embed/>
                </p:oleObj>
              </mc:Choice>
              <mc:Fallback>
                <p:oleObj name="Equation" r:id="rId3" imgW="18796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146" y="1772816"/>
                        <a:ext cx="3455987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577531"/>
              </p:ext>
            </p:extLst>
          </p:nvPr>
        </p:nvGraphicFramePr>
        <p:xfrm>
          <a:off x="899592" y="3140968"/>
          <a:ext cx="656113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39" name="Equation" r:id="rId5" imgW="3568680" imgH="495000" progId="Equation.DSMT4">
                  <p:embed/>
                </p:oleObj>
              </mc:Choice>
              <mc:Fallback>
                <p:oleObj name="Equation" r:id="rId5" imgW="3568680" imgH="495000" progId="Equation.DSMT4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140968"/>
                        <a:ext cx="656113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nettore 2 3"/>
          <p:cNvCxnSpPr/>
          <p:nvPr/>
        </p:nvCxnSpPr>
        <p:spPr>
          <a:xfrm flipH="1">
            <a:off x="2386598" y="4365104"/>
            <a:ext cx="504056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6043156" y="4221088"/>
            <a:ext cx="360214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054450" y="566124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>
                <a:latin typeface="Arial" pitchFamily="34" charset="0"/>
                <a:cs typeface="Arial" pitchFamily="34" charset="0"/>
              </a:rPr>
              <a:t>parte ideale di </a:t>
            </a:r>
            <a:r>
              <a:rPr lang="it-IT" sz="200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it-IT" sz="2000" baseline="-25000" err="1" smtClean="0">
                <a:latin typeface="Arial" pitchFamily="34" charset="0"/>
                <a:cs typeface="Arial" pitchFamily="34" charset="0"/>
              </a:rPr>
              <a:t>L</a:t>
            </a:r>
            <a:endParaRPr lang="it-IT" sz="20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906878" y="566124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>
                <a:latin typeface="Arial" pitchFamily="34" charset="0"/>
                <a:cs typeface="Arial" pitchFamily="34" charset="0"/>
              </a:rPr>
              <a:t>parte non ideale di </a:t>
            </a:r>
            <a:r>
              <a:rPr lang="it-IT" sz="200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it-IT" sz="2000" baseline="-25000" err="1" smtClean="0">
                <a:latin typeface="Arial" pitchFamily="34" charset="0"/>
                <a:cs typeface="Arial" pitchFamily="34" charset="0"/>
              </a:rPr>
              <a:t>L</a:t>
            </a:r>
            <a:endParaRPr lang="it-IT" sz="20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91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552" y="908720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smtClean="0">
                <a:latin typeface="Arial" charset="0"/>
              </a:rPr>
              <a:t>a e t possono variare tra le due concentrazioni ma nel </a:t>
            </a:r>
            <a:r>
              <a:rPr lang="it-IT" sz="2000">
                <a:latin typeface="Arial" charset="0"/>
              </a:rPr>
              <a:t>caso di specie </a:t>
            </a:r>
            <a:r>
              <a:rPr lang="it-IT" sz="2000" smtClean="0">
                <a:latin typeface="Arial" charset="0"/>
              </a:rPr>
              <a:t>1:1 e </a:t>
            </a:r>
            <a:r>
              <a:rPr lang="it-IT" sz="2000">
                <a:latin typeface="Arial" charset="0"/>
              </a:rPr>
              <a:t>approssimando t indipendente dalla variazione di a</a:t>
            </a: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061029"/>
              </p:ext>
            </p:extLst>
          </p:nvPr>
        </p:nvGraphicFramePr>
        <p:xfrm>
          <a:off x="1763688" y="1916832"/>
          <a:ext cx="42481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58" name="Equation" r:id="rId3" imgW="2286000" imgH="469900" progId="Equation.DSMT4">
                  <p:embed/>
                </p:oleObj>
              </mc:Choice>
              <mc:Fallback>
                <p:oleObj name="Equation" r:id="rId3" imgW="22860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916832"/>
                        <a:ext cx="42481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92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25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223262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dalla </a:t>
            </a:r>
            <a:r>
              <a:rPr lang="it-IT" sz="2000" smtClean="0">
                <a:latin typeface="Arial" charset="0"/>
              </a:rPr>
              <a:t>t</a:t>
            </a:r>
            <a:r>
              <a:rPr lang="it-IT" sz="2000" baseline="-25000" smtClean="0">
                <a:latin typeface="Arial" charset="0"/>
              </a:rPr>
              <a:t>-  </a:t>
            </a:r>
            <a:r>
              <a:rPr lang="it-IT" sz="2000" smtClean="0">
                <a:latin typeface="Arial" charset="0"/>
              </a:rPr>
              <a:t>= 1 - t</a:t>
            </a:r>
            <a:r>
              <a:rPr lang="it-IT" sz="2000" baseline="-25000" smtClean="0">
                <a:latin typeface="Arial" charset="0"/>
              </a:rPr>
              <a:t>+</a:t>
            </a:r>
            <a:endParaRPr lang="it-IT" sz="2000" baseline="-2500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514454"/>
              </p:ext>
            </p:extLst>
          </p:nvPr>
        </p:nvGraphicFramePr>
        <p:xfrm>
          <a:off x="1289050" y="1139825"/>
          <a:ext cx="4767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11" name="Equation" r:id="rId3" imgW="2565360" imgH="533160" progId="Equation.DSMT4">
                  <p:embed/>
                </p:oleObj>
              </mc:Choice>
              <mc:Fallback>
                <p:oleObj name="Equation" r:id="rId3" imgW="256536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1139825"/>
                        <a:ext cx="47672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612074"/>
              </p:ext>
            </p:extLst>
          </p:nvPr>
        </p:nvGraphicFramePr>
        <p:xfrm>
          <a:off x="1259632" y="2492896"/>
          <a:ext cx="4697412" cy="936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12" name="Equation" r:id="rId5" imgW="2527200" imgH="533160" progId="Equation.DSMT4">
                  <p:embed/>
                </p:oleObj>
              </mc:Choice>
              <mc:Fallback>
                <p:oleObj name="Equation" r:id="rId5" imgW="2527200" imgH="533160" progId="Equation.DSMT4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492896"/>
                        <a:ext cx="4697412" cy="936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291650" y="3846239"/>
            <a:ext cx="205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>
                <a:latin typeface="Arial" pitchFamily="34" charset="0"/>
                <a:cs typeface="Arial" pitchFamily="34" charset="0"/>
              </a:rPr>
              <a:t>se a</a:t>
            </a:r>
            <a:r>
              <a:rPr lang="it-IT" sz="2000" baseline="-25000" smtClean="0">
                <a:latin typeface="Arial" pitchFamily="34" charset="0"/>
                <a:cs typeface="Arial" pitchFamily="34" charset="0"/>
              </a:rPr>
              <a:t>±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 = a</a:t>
            </a:r>
            <a:r>
              <a:rPr lang="it-IT" sz="2000" baseline="-2500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 = a</a:t>
            </a:r>
            <a:r>
              <a:rPr lang="it-IT" sz="2000" baseline="-25000" smtClean="0">
                <a:latin typeface="Arial" pitchFamily="34" charset="0"/>
                <a:cs typeface="Arial" pitchFamily="34" charset="0"/>
              </a:rPr>
              <a:t>-</a:t>
            </a:r>
            <a:endParaRPr lang="it-IT" sz="2000" baseline="-250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692109"/>
              </p:ext>
            </p:extLst>
          </p:nvPr>
        </p:nvGraphicFramePr>
        <p:xfrm>
          <a:off x="1266825" y="4691063"/>
          <a:ext cx="29448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13" name="Equation" r:id="rId7" imgW="1663560" imgH="507960" progId="Equation.DSMT4">
                  <p:embed/>
                </p:oleObj>
              </mc:Choice>
              <mc:Fallback>
                <p:oleObj name="Equation" r:id="rId7" imgW="166356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4691063"/>
                        <a:ext cx="294481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93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3276202" y="1556817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642362"/>
              </p:ext>
            </p:extLst>
          </p:nvPr>
        </p:nvGraphicFramePr>
        <p:xfrm>
          <a:off x="3132211" y="524123"/>
          <a:ext cx="289718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2" name="Equation" r:id="rId3" imgW="1638000" imgH="507960" progId="Equation.DSMT4">
                  <p:embed/>
                </p:oleObj>
              </mc:Choice>
              <mc:Fallback>
                <p:oleObj name="Equation" r:id="rId3" imgW="16380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211" y="524123"/>
                        <a:ext cx="2897187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276202" y="278077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15615" y="3212579"/>
            <a:ext cx="56890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E</a:t>
            </a:r>
            <a:r>
              <a:rPr lang="it-IT" sz="2000" baseline="-25000" dirty="0">
                <a:latin typeface="Arial" charset="0"/>
              </a:rPr>
              <a:t>L</a:t>
            </a:r>
            <a:r>
              <a:rPr lang="it-IT" sz="2000" dirty="0">
                <a:latin typeface="Arial" charset="0"/>
              </a:rPr>
              <a:t> cresce al crescere della differenza tra t</a:t>
            </a:r>
            <a:r>
              <a:rPr lang="it-IT" sz="2000" baseline="-25000" dirty="0">
                <a:latin typeface="Arial" charset="0"/>
              </a:rPr>
              <a:t>+</a:t>
            </a:r>
            <a:r>
              <a:rPr lang="it-IT" sz="2000" dirty="0">
                <a:latin typeface="Arial" charset="0"/>
              </a:rPr>
              <a:t> e t</a:t>
            </a:r>
            <a:r>
              <a:rPr lang="it-IT" sz="2000" baseline="-25000" dirty="0">
                <a:latin typeface="Arial" charset="0"/>
              </a:rPr>
              <a:t>-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15616" y="4365104"/>
            <a:ext cx="662510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si raggiunge un E</a:t>
            </a:r>
            <a:r>
              <a:rPr lang="it-IT" sz="2000" baseline="-25000" dirty="0">
                <a:latin typeface="Arial" charset="0"/>
              </a:rPr>
              <a:t>L</a:t>
            </a:r>
            <a:r>
              <a:rPr lang="it-IT" sz="2000" dirty="0">
                <a:latin typeface="Arial" charset="0"/>
              </a:rPr>
              <a:t> limite se una membrana impedisce la diffusione di uno dei 2 ioni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276202" y="3788842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94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09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7632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Casi + complessi portano ad equazioni più complesse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95288" y="1628775"/>
            <a:ext cx="8137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Nel caso di elettroliti univalenti con uno ione a comune e stessa concentrazione es: NaCl e KCl</a:t>
            </a: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3492500" y="26368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2843213" y="3357563"/>
          <a:ext cx="19431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90" name="Equation" r:id="rId3" imgW="1244600" imgH="444500" progId="Equation.DSMT4">
                  <p:embed/>
                </p:oleObj>
              </mc:Choice>
              <mc:Fallback>
                <p:oleObj name="Equation" r:id="rId3" imgW="12446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357563"/>
                        <a:ext cx="1943100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547813" y="4365625"/>
            <a:ext cx="4824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equazione di Lewis-Sargent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95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971550" y="404813"/>
            <a:ext cx="76327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Esempio: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Determinare come variano i valori di E</a:t>
            </a:r>
            <a:r>
              <a:rPr lang="it-IT" sz="2000" baseline="-25000">
                <a:latin typeface="Arial" charset="0"/>
              </a:rPr>
              <a:t>L </a:t>
            </a:r>
            <a:r>
              <a:rPr lang="it-IT" sz="2000">
                <a:latin typeface="Arial" charset="0"/>
              </a:rPr>
              <a:t>per 2 soluzioni a contatto, rispettivamente di NaCl e HCl, dai dati seguenti: 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c = 0.01 M: </a:t>
            </a:r>
            <a:r>
              <a:rPr lang="it-IT" sz="2000">
                <a:latin typeface="Symbol" pitchFamily="18" charset="2"/>
              </a:rPr>
              <a:t>L</a:t>
            </a:r>
            <a:r>
              <a:rPr lang="it-IT" sz="2000">
                <a:latin typeface="Arial" charset="0"/>
              </a:rPr>
              <a:t> HCl =412.00	 </a:t>
            </a:r>
            <a:r>
              <a:rPr lang="it-IT" sz="2000">
                <a:latin typeface="Symbol" pitchFamily="18" charset="2"/>
              </a:rPr>
              <a:t>L</a:t>
            </a:r>
            <a:r>
              <a:rPr lang="it-IT" sz="2000">
                <a:latin typeface="Arial" charset="0"/>
              </a:rPr>
              <a:t> NaCl =118,51 </a:t>
            </a:r>
            <a:r>
              <a:rPr lang="it-IT" sz="2000">
                <a:latin typeface="Symbol" pitchFamily="18" charset="2"/>
              </a:rPr>
              <a:t>W</a:t>
            </a:r>
            <a:r>
              <a:rPr lang="it-IT" sz="2000" baseline="30000">
                <a:latin typeface="Arial" charset="0"/>
              </a:rPr>
              <a:t>-1 </a:t>
            </a:r>
            <a:r>
              <a:rPr lang="it-IT" sz="2000">
                <a:latin typeface="Arial" charset="0"/>
              </a:rPr>
              <a:t>cm</a:t>
            </a:r>
            <a:r>
              <a:rPr lang="it-IT" sz="2000" baseline="30000">
                <a:latin typeface="Arial" charset="0"/>
              </a:rPr>
              <a:t>2 </a:t>
            </a:r>
            <a:r>
              <a:rPr lang="it-IT" sz="2000">
                <a:latin typeface="Arial" charset="0"/>
              </a:rPr>
              <a:t>equiv</a:t>
            </a:r>
            <a:r>
              <a:rPr lang="it-IT" sz="2000" baseline="30000">
                <a:latin typeface="Arial" charset="0"/>
              </a:rPr>
              <a:t>-1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c = 0.1   M: </a:t>
            </a:r>
            <a:r>
              <a:rPr lang="it-IT" sz="2000">
                <a:latin typeface="Symbol" pitchFamily="18" charset="2"/>
              </a:rPr>
              <a:t>L</a:t>
            </a:r>
            <a:r>
              <a:rPr lang="it-IT" sz="2000">
                <a:latin typeface="Arial" charset="0"/>
              </a:rPr>
              <a:t> HCl =391.32	 </a:t>
            </a:r>
            <a:r>
              <a:rPr lang="it-IT" sz="2000">
                <a:latin typeface="Symbol" pitchFamily="18" charset="2"/>
              </a:rPr>
              <a:t>L</a:t>
            </a:r>
            <a:r>
              <a:rPr lang="it-IT" sz="2000">
                <a:latin typeface="Arial" charset="0"/>
              </a:rPr>
              <a:t> NaCl =106.74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1114425" y="3502025"/>
          <a:ext cx="46085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2" name="Equation" r:id="rId3" imgW="2476500" imgH="393700" progId="Equation.DSMT4">
                  <p:embed/>
                </p:oleObj>
              </mc:Choice>
              <mc:Fallback>
                <p:oleObj name="Equation" r:id="rId3" imgW="24765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3502025"/>
                        <a:ext cx="4608513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042988" y="4581525"/>
            <a:ext cx="554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E</a:t>
            </a:r>
            <a:r>
              <a:rPr lang="it-IT" sz="2000" baseline="-25000">
                <a:latin typeface="Arial" charset="0"/>
              </a:rPr>
              <a:t>L2</a:t>
            </a:r>
            <a:r>
              <a:rPr lang="it-IT" sz="2000">
                <a:latin typeface="Arial" charset="0"/>
              </a:rPr>
              <a:t> = 0.033 V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96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476375" y="404813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b="1">
                <a:latin typeface="Arial" charset="0"/>
              </a:rPr>
              <a:t>PONTE SALINO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7559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Per minimizzare E</a:t>
            </a:r>
            <a:r>
              <a:rPr lang="it-IT" sz="2000" baseline="-25000">
                <a:latin typeface="Arial" charset="0"/>
              </a:rPr>
              <a:t>L</a:t>
            </a:r>
            <a:r>
              <a:rPr lang="it-IT" sz="2000">
                <a:latin typeface="Arial" charset="0"/>
              </a:rPr>
              <a:t> si interpone tra le due soluzioni un ponte contenente un sale 1:1 equitrasferente.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39750" y="2276475"/>
            <a:ext cx="64087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sale migliore </a:t>
            </a:r>
            <a:r>
              <a:rPr lang="it-IT" sz="2000" err="1">
                <a:latin typeface="Arial" charset="0"/>
              </a:rPr>
              <a:t>CsCl</a:t>
            </a:r>
            <a:r>
              <a:rPr lang="it-IT" sz="2000">
                <a:latin typeface="Arial" charset="0"/>
              </a:rPr>
              <a:t> che fornisce soluzioni fino a 11.3 m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t</a:t>
            </a:r>
            <a:r>
              <a:rPr lang="it-IT" sz="2000" baseline="-25000">
                <a:latin typeface="Arial" charset="0"/>
              </a:rPr>
              <a:t>+</a:t>
            </a:r>
            <a:r>
              <a:rPr lang="it-IT" sz="2000">
                <a:latin typeface="Arial" charset="0"/>
              </a:rPr>
              <a:t> = 0.502      t</a:t>
            </a:r>
            <a:r>
              <a:rPr lang="it-IT" sz="2000" baseline="-25000">
                <a:latin typeface="Arial" charset="0"/>
              </a:rPr>
              <a:t>- </a:t>
            </a:r>
            <a:r>
              <a:rPr lang="it-IT" sz="2000">
                <a:latin typeface="Arial" charset="0"/>
              </a:rPr>
              <a:t>= </a:t>
            </a:r>
            <a:r>
              <a:rPr lang="it-IT" sz="2000" smtClean="0">
                <a:latin typeface="Arial" charset="0"/>
              </a:rPr>
              <a:t>0.498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smtClean="0">
                <a:latin typeface="Arial" charset="0"/>
              </a:rPr>
              <a:t>problema: costo elevato: </a:t>
            </a:r>
            <a:r>
              <a:rPr lang="it-IT" sz="2000" err="1" smtClean="0">
                <a:latin typeface="Arial" charset="0"/>
              </a:rPr>
              <a:t>5g</a:t>
            </a:r>
            <a:r>
              <a:rPr lang="it-IT" sz="2000" smtClean="0">
                <a:latin typeface="Arial" charset="0"/>
              </a:rPr>
              <a:t> 100 euro</a:t>
            </a:r>
            <a:endParaRPr lang="it-IT" sz="2000">
              <a:latin typeface="Arial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572000" y="5734050"/>
            <a:ext cx="367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b="1">
                <a:latin typeface="Arial" charset="0"/>
              </a:rPr>
              <a:t>si costruiscono </a:t>
            </a:r>
            <a:r>
              <a:rPr lang="it-IT" sz="2000" b="1">
                <a:solidFill>
                  <a:srgbClr val="FF3300"/>
                </a:solidFill>
                <a:latin typeface="Arial" charset="0"/>
              </a:rPr>
              <a:t>2</a:t>
            </a:r>
            <a:r>
              <a:rPr lang="it-IT" sz="2000" b="1">
                <a:latin typeface="Arial" charset="0"/>
              </a:rPr>
              <a:t> giunzioni</a:t>
            </a:r>
            <a:r>
              <a:rPr lang="it-IT" sz="2000">
                <a:latin typeface="Arial" charset="0"/>
              </a:rPr>
              <a:t> </a:t>
            </a:r>
          </a:p>
        </p:txBody>
      </p:sp>
      <p:graphicFrame>
        <p:nvGraphicFramePr>
          <p:cNvPr id="82950" name="Object 6"/>
          <p:cNvGraphicFramePr>
            <a:graphicFrameLocks noChangeAspect="1"/>
          </p:cNvGraphicFramePr>
          <p:nvPr/>
        </p:nvGraphicFramePr>
        <p:xfrm>
          <a:off x="5076825" y="2708275"/>
          <a:ext cx="3094038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1" name="Documento" r:id="rId3" imgW="2389632" imgH="1987296" progId="Word.Document.8">
                  <p:embed/>
                </p:oleObj>
              </mc:Choice>
              <mc:Fallback>
                <p:oleObj name="Documento" r:id="rId3" imgW="2389632" imgH="1987296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708275"/>
                        <a:ext cx="3094038" cy="257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1" name="Line 8"/>
          <p:cNvSpPr>
            <a:spLocks noChangeShapeType="1"/>
          </p:cNvSpPr>
          <p:nvPr/>
        </p:nvSpPr>
        <p:spPr bwMode="auto">
          <a:xfrm flipV="1">
            <a:off x="6877050" y="4292600"/>
            <a:ext cx="431800" cy="1296988"/>
          </a:xfrm>
          <a:prstGeom prst="line">
            <a:avLst/>
          </a:prstGeom>
          <a:noFill/>
          <a:ln w="19050" cap="rnd">
            <a:solidFill>
              <a:srgbClr val="0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52" name="Line 9"/>
          <p:cNvSpPr>
            <a:spLocks noChangeShapeType="1"/>
          </p:cNvSpPr>
          <p:nvPr/>
        </p:nvSpPr>
        <p:spPr bwMode="auto">
          <a:xfrm flipH="1" flipV="1">
            <a:off x="5940425" y="4292600"/>
            <a:ext cx="142875" cy="1296988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53" name="Text Box 10"/>
          <p:cNvSpPr txBox="1">
            <a:spLocks noChangeArrowheads="1"/>
          </p:cNvSpPr>
          <p:nvPr/>
        </p:nvSpPr>
        <p:spPr bwMode="auto">
          <a:xfrm>
            <a:off x="539749" y="4360862"/>
            <a:ext cx="27352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sale più usato </a:t>
            </a:r>
            <a:r>
              <a:rPr lang="it-IT" sz="2000" err="1">
                <a:latin typeface="Arial" charset="0"/>
              </a:rPr>
              <a:t>KCl</a:t>
            </a:r>
            <a:endParaRPr lang="it-IT" sz="20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t</a:t>
            </a:r>
            <a:r>
              <a:rPr lang="it-IT" sz="2000" baseline="-25000">
                <a:latin typeface="Arial" charset="0"/>
              </a:rPr>
              <a:t>+</a:t>
            </a:r>
            <a:r>
              <a:rPr lang="it-IT" sz="2000">
                <a:latin typeface="Arial" charset="0"/>
              </a:rPr>
              <a:t> = 0.490      t</a:t>
            </a:r>
            <a:r>
              <a:rPr lang="it-IT" sz="2000" baseline="-25000">
                <a:latin typeface="Arial" charset="0"/>
              </a:rPr>
              <a:t>- </a:t>
            </a:r>
            <a:r>
              <a:rPr lang="it-IT" sz="2000">
                <a:latin typeface="Arial" charset="0"/>
              </a:rPr>
              <a:t>= 0.510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97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 descr="FG21_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340768"/>
            <a:ext cx="3916363" cy="3687762"/>
          </a:xfrm>
          <a:noFill/>
        </p:spPr>
      </p:pic>
      <p:sp>
        <p:nvSpPr>
          <p:cNvPr id="2" name="CasellaDiTesto 1"/>
          <p:cNvSpPr txBox="1"/>
          <p:nvPr/>
        </p:nvSpPr>
        <p:spPr>
          <a:xfrm>
            <a:off x="5220072" y="1844824"/>
            <a:ext cx="338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In questo caso non si può usare </a:t>
            </a:r>
            <a:r>
              <a:rPr lang="it-IT" err="1" smtClean="0">
                <a:latin typeface="Arial" pitchFamily="34" charset="0"/>
                <a:cs typeface="Arial" pitchFamily="34" charset="0"/>
              </a:rPr>
              <a:t>KCl</a:t>
            </a:r>
            <a:r>
              <a:rPr lang="it-IT" smtClean="0"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Perché?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D6069-D54F-427E-B901-9750F8B7889E}" type="slidenum">
              <a:rPr lang="it-IT" smtClean="0"/>
              <a:pPr>
                <a:defRPr/>
              </a:pPr>
              <a:t>98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4"/>
          <p:cNvSpPr txBox="1">
            <a:spLocks noChangeArrowheads="1"/>
          </p:cNvSpPr>
          <p:nvPr/>
        </p:nvSpPr>
        <p:spPr bwMode="auto">
          <a:xfrm>
            <a:off x="827088" y="476250"/>
            <a:ext cx="806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Con la pila di </a:t>
            </a:r>
            <a:r>
              <a:rPr lang="it-IT" sz="2000">
                <a:solidFill>
                  <a:srgbClr val="FF3300"/>
                </a:solidFill>
                <a:latin typeface="Arial" charset="0"/>
              </a:rPr>
              <a:t>Guggenheim</a:t>
            </a:r>
            <a:r>
              <a:rPr lang="it-IT" sz="2000">
                <a:latin typeface="Arial" charset="0"/>
              </a:rPr>
              <a:t> si misurano E</a:t>
            </a:r>
            <a:r>
              <a:rPr lang="it-IT" sz="2000" baseline="-25000">
                <a:latin typeface="Arial" charset="0"/>
              </a:rPr>
              <a:t>L </a:t>
            </a:r>
            <a:r>
              <a:rPr lang="it-IT" sz="2000">
                <a:latin typeface="Arial" charset="0"/>
              </a:rPr>
              <a:t>per KCl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827088" y="908050"/>
            <a:ext cx="7561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>
                <a:latin typeface="Arial" charset="0"/>
              </a:rPr>
              <a:t>-Ag|AgCl|HCl(m = 0.1)</a:t>
            </a:r>
            <a:r>
              <a:rPr lang="it-IT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||</a:t>
            </a:r>
            <a:r>
              <a:rPr lang="it-IT" sz="2000">
                <a:latin typeface="Arial" charset="0"/>
              </a:rPr>
              <a:t>KCl(m = x)</a:t>
            </a:r>
            <a:r>
              <a:rPr lang="it-IT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||</a:t>
            </a:r>
            <a:r>
              <a:rPr lang="it-IT" sz="2000">
                <a:latin typeface="Arial" charset="0"/>
              </a:rPr>
              <a:t>KCl(m = 0.1)|AgCl|Ag+</a:t>
            </a:r>
          </a:p>
        </p:txBody>
      </p:sp>
      <p:graphicFrame>
        <p:nvGraphicFramePr>
          <p:cNvPr id="47150" name="Group 46"/>
          <p:cNvGraphicFramePr>
            <a:graphicFrameLocks noGrp="1"/>
          </p:cNvGraphicFramePr>
          <p:nvPr/>
        </p:nvGraphicFramePr>
        <p:xfrm>
          <a:off x="2627313" y="1412875"/>
          <a:ext cx="2305050" cy="2925824"/>
        </p:xfrm>
        <a:graphic>
          <a:graphicData uri="http://schemas.openxmlformats.org/drawingml/2006/table">
            <a:tbl>
              <a:tblPr/>
              <a:tblGrid>
                <a:gridCol w="86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(m)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mV 25°C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1.75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5025" name="Text Box 43"/>
          <p:cNvSpPr txBox="1">
            <a:spLocks noChangeArrowheads="1"/>
          </p:cNvSpPr>
          <p:nvPr/>
        </p:nvSpPr>
        <p:spPr bwMode="auto">
          <a:xfrm>
            <a:off x="827088" y="4365625"/>
            <a:ext cx="66246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E</a:t>
            </a:r>
            <a:r>
              <a:rPr lang="it-IT" sz="2000" baseline="-25000">
                <a:latin typeface="Arial" charset="0"/>
              </a:rPr>
              <a:t>L</a:t>
            </a:r>
            <a:r>
              <a:rPr lang="it-IT" sz="2000">
                <a:latin typeface="Arial" charset="0"/>
              </a:rPr>
              <a:t> dipende 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1) dalla differenza di t: diminuisce se t</a:t>
            </a:r>
            <a:r>
              <a:rPr lang="it-IT" sz="2000" baseline="-25000">
                <a:latin typeface="Arial" charset="0"/>
              </a:rPr>
              <a:t>+</a:t>
            </a:r>
            <a:r>
              <a:rPr lang="it-IT" sz="2000">
                <a:latin typeface="Arial" charset="0"/>
              </a:rPr>
              <a:t>/t</a:t>
            </a:r>
            <a:r>
              <a:rPr lang="it-IT" sz="2000" baseline="-25000">
                <a:latin typeface="Arial" charset="0"/>
              </a:rPr>
              <a:t>- </a:t>
            </a:r>
            <a:r>
              <a:rPr lang="it-IT" sz="2000">
                <a:latin typeface="Arial" charset="0"/>
                <a:cs typeface="Arial" charset="0"/>
              </a:rPr>
              <a:t>→ 1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2) dalla concentrazione del sale: diminuisce al crescere della conc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403E-2A6A-44F4-9BD6-779AF9885620}" type="slidenum">
              <a:rPr lang="it-IT" smtClean="0"/>
              <a:pPr>
                <a:defRPr/>
              </a:pPr>
              <a:t>99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4248</TotalTime>
  <Words>5832</Words>
  <Application>Microsoft Office PowerPoint</Application>
  <PresentationFormat>Presentazione su schermo (4:3)</PresentationFormat>
  <Paragraphs>857</Paragraphs>
  <Slides>110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110</vt:i4>
      </vt:variant>
    </vt:vector>
  </HeadingPairs>
  <TitlesOfParts>
    <vt:vector size="124" baseType="lpstr">
      <vt:lpstr>Arial</vt:lpstr>
      <vt:lpstr>Arial Narrow</vt:lpstr>
      <vt:lpstr>Calibri</vt:lpstr>
      <vt:lpstr>Cambria Math</vt:lpstr>
      <vt:lpstr>Math A</vt:lpstr>
      <vt:lpstr>Symbol</vt:lpstr>
      <vt:lpstr>tci1</vt:lpstr>
      <vt:lpstr>tci3</vt:lpstr>
      <vt:lpstr>Times New Roman</vt:lpstr>
      <vt:lpstr>Struttura predefinita</vt:lpstr>
      <vt:lpstr>Equation</vt:lpstr>
      <vt:lpstr>Diapositiva</vt:lpstr>
      <vt:lpstr>Chart</vt:lpstr>
      <vt:lpstr>Documento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Claudio</dc:creator>
  <cp:lastModifiedBy>Claudio Tavagnacco</cp:lastModifiedBy>
  <cp:revision>2160</cp:revision>
  <dcterms:created xsi:type="dcterms:W3CDTF">2006-05-24T22:13:36Z</dcterms:created>
  <dcterms:modified xsi:type="dcterms:W3CDTF">2020-05-27T11:43:15Z</dcterms:modified>
</cp:coreProperties>
</file>