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3"/>
  </p:notesMasterIdLst>
  <p:sldIdLst>
    <p:sldId id="306" r:id="rId2"/>
    <p:sldId id="257" r:id="rId3"/>
    <p:sldId id="258" r:id="rId4"/>
    <p:sldId id="259" r:id="rId5"/>
    <p:sldId id="307" r:id="rId6"/>
    <p:sldId id="321" r:id="rId7"/>
    <p:sldId id="260" r:id="rId8"/>
    <p:sldId id="261" r:id="rId9"/>
    <p:sldId id="308" r:id="rId10"/>
    <p:sldId id="309" r:id="rId11"/>
    <p:sldId id="262" r:id="rId12"/>
    <p:sldId id="263" r:id="rId13"/>
    <p:sldId id="310" r:id="rId14"/>
    <p:sldId id="314" r:id="rId15"/>
    <p:sldId id="265" r:id="rId16"/>
    <p:sldId id="266" r:id="rId17"/>
    <p:sldId id="264" r:id="rId18"/>
    <p:sldId id="315" r:id="rId19"/>
    <p:sldId id="319" r:id="rId20"/>
    <p:sldId id="267" r:id="rId21"/>
    <p:sldId id="316" r:id="rId22"/>
    <p:sldId id="268" r:id="rId23"/>
    <p:sldId id="269" r:id="rId24"/>
    <p:sldId id="270" r:id="rId25"/>
    <p:sldId id="271" r:id="rId26"/>
    <p:sldId id="311" r:id="rId27"/>
    <p:sldId id="272" r:id="rId28"/>
    <p:sldId id="273" r:id="rId29"/>
    <p:sldId id="322" r:id="rId30"/>
    <p:sldId id="278" r:id="rId31"/>
    <p:sldId id="353" r:id="rId32"/>
    <p:sldId id="280" r:id="rId33"/>
    <p:sldId id="312" r:id="rId34"/>
    <p:sldId id="284" r:id="rId35"/>
    <p:sldId id="285" r:id="rId36"/>
    <p:sldId id="282" r:id="rId37"/>
    <p:sldId id="283" r:id="rId38"/>
    <p:sldId id="288" r:id="rId39"/>
    <p:sldId id="286" r:id="rId40"/>
    <p:sldId id="293" r:id="rId41"/>
    <p:sldId id="276" r:id="rId42"/>
    <p:sldId id="320" r:id="rId43"/>
    <p:sldId id="294" r:id="rId44"/>
    <p:sldId id="351" r:id="rId45"/>
    <p:sldId id="313" r:id="rId46"/>
    <p:sldId id="352" r:id="rId47"/>
    <p:sldId id="317" r:id="rId48"/>
    <p:sldId id="350" r:id="rId49"/>
    <p:sldId id="349" r:id="rId50"/>
    <p:sldId id="318" r:id="rId51"/>
    <p:sldId id="295" r:id="rId52"/>
    <p:sldId id="297" r:id="rId53"/>
    <p:sldId id="298" r:id="rId54"/>
    <p:sldId id="296" r:id="rId55"/>
    <p:sldId id="299" r:id="rId56"/>
    <p:sldId id="300" r:id="rId57"/>
    <p:sldId id="301" r:id="rId58"/>
    <p:sldId id="302" r:id="rId59"/>
    <p:sldId id="303" r:id="rId60"/>
    <p:sldId id="304" r:id="rId61"/>
    <p:sldId id="305" r:id="rId62"/>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847"/>
    <p:restoredTop sz="94715"/>
  </p:normalViewPr>
  <p:slideViewPr>
    <p:cSldViewPr>
      <p:cViewPr varScale="1">
        <p:scale>
          <a:sx n="122" d="100"/>
          <a:sy n="122" d="100"/>
        </p:scale>
        <p:origin x="560"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Grp="1" noChangeArrowheads="1"/>
          </p:cNvSpPr>
          <p:nvPr>
            <p:ph type="hdr"/>
          </p:nvPr>
        </p:nvSpPr>
        <p:spPr bwMode="auto">
          <a:xfrm>
            <a:off x="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Arial Black" panose="020B0A04020102020204" pitchFamily="34" charset="0"/>
                <a:cs typeface="Arial Unicode MS" pitchFamily="32" charset="0"/>
              </a:defRPr>
            </a:lvl1pPr>
          </a:lstStyle>
          <a:p>
            <a:endParaRPr lang="it-IT" altLang="it-IT"/>
          </a:p>
        </p:txBody>
      </p:sp>
      <p:sp>
        <p:nvSpPr>
          <p:cNvPr id="2053" name="Rectangle 5"/>
          <p:cNvSpPr>
            <a:spLocks noGrp="1" noChangeArrowheads="1"/>
          </p:cNvSpPr>
          <p:nvPr>
            <p:ph type="dt"/>
          </p:nvPr>
        </p:nvSpPr>
        <p:spPr bwMode="auto">
          <a:xfrm>
            <a:off x="388620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Arial Black" panose="020B0A04020102020204" pitchFamily="34" charset="0"/>
                <a:cs typeface="Arial Unicode MS" pitchFamily="32" charset="0"/>
              </a:defRPr>
            </a:lvl1pPr>
          </a:lstStyle>
          <a:p>
            <a:endParaRPr lang="it-IT" altLang="it-IT"/>
          </a:p>
        </p:txBody>
      </p:sp>
      <p:sp>
        <p:nvSpPr>
          <p:cNvPr id="2054" name="Rectangle 6"/>
          <p:cNvSpPr>
            <a:spLocks noGrp="1" noRot="1" noChangeAspect="1" noChangeArrowheads="1"/>
          </p:cNvSpPr>
          <p:nvPr>
            <p:ph type="sldImg"/>
          </p:nvPr>
        </p:nvSpPr>
        <p:spPr bwMode="auto">
          <a:xfrm>
            <a:off x="1143000" y="685800"/>
            <a:ext cx="4567238" cy="342423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5" name="Rectangle 7"/>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6" name="Rectangle 8"/>
          <p:cNvSpPr>
            <a:spLocks noGrp="1" noChangeArrowheads="1"/>
          </p:cNvSpPr>
          <p:nvPr>
            <p:ph type="ftr"/>
          </p:nvPr>
        </p:nvSpPr>
        <p:spPr bwMode="auto">
          <a:xfrm>
            <a:off x="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Arial Black" panose="020B0A04020102020204" pitchFamily="34" charset="0"/>
                <a:cs typeface="Arial Unicode MS" pitchFamily="32" charset="0"/>
              </a:defRPr>
            </a:lvl1pPr>
          </a:lstStyle>
          <a:p>
            <a:endParaRPr lang="it-IT" altLang="it-IT"/>
          </a:p>
        </p:txBody>
      </p:sp>
      <p:sp>
        <p:nvSpPr>
          <p:cNvPr id="2057" name="Rectangle 9"/>
          <p:cNvSpPr>
            <a:spLocks noGrp="1" noChangeArrowheads="1"/>
          </p:cNvSpPr>
          <p:nvPr>
            <p:ph type="sldNum"/>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Arial Black" panose="020B0A04020102020204" pitchFamily="34" charset="0"/>
                <a:cs typeface="Arial Unicode MS" pitchFamily="32" charset="0"/>
              </a:defRPr>
            </a:lvl1pPr>
          </a:lstStyle>
          <a:p>
            <a:fld id="{812B7B58-0134-4E9C-B9FA-A817880117B8}"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F107B4A-7531-4FFA-9AC6-BEC10FED462C}" type="slidenum">
              <a:rPr lang="it-IT" altLang="it-IT"/>
              <a:pPr/>
              <a:t>2</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341E5D4-D9CA-45A8-869A-00502501BA33}" type="slidenum">
              <a:rPr lang="it-IT" altLang="it-IT"/>
              <a:pPr/>
              <a:t>16</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E5EC87F-E61E-4901-8152-B71B92197BDF}" type="slidenum">
              <a:rPr lang="it-IT" altLang="it-IT"/>
              <a:pPr/>
              <a:t>17</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FD34BD0-2EBF-431D-8872-C8E9CCA39941}" type="slidenum">
              <a:rPr lang="it-IT" altLang="it-IT"/>
              <a:pPr/>
              <a:t>20</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6FC6E63-DAB7-4191-B598-550F71996A09}" type="slidenum">
              <a:rPr lang="it-IT" altLang="it-IT"/>
              <a:pPr/>
              <a:t>22</a:t>
            </a:fld>
            <a:endParaRPr lang="it-IT" altLang="it-IT"/>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9235163-0172-47CE-A83F-A3C8C1F3B44F}" type="slidenum">
              <a:rPr lang="it-IT" altLang="it-IT"/>
              <a:pPr/>
              <a:t>23</a:t>
            </a:fld>
            <a:endParaRPr lang="it-IT" altLang="it-IT"/>
          </a:p>
        </p:txBody>
      </p:sp>
      <p:sp>
        <p:nvSpPr>
          <p:cNvPr id="67585"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76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204F761-57EE-484D-A948-4E413FECED2D}" type="slidenum">
              <a:rPr lang="it-IT" altLang="it-IT"/>
              <a:pPr/>
              <a:t>24</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2B34E8F-39BA-4444-A4AA-865336972FF8}" type="slidenum">
              <a:rPr lang="it-IT" altLang="it-IT"/>
              <a:pPr/>
              <a:t>25</a:t>
            </a:fld>
            <a:endParaRPr lang="it-IT" altLang="it-IT"/>
          </a:p>
        </p:txBody>
      </p:sp>
      <p:sp>
        <p:nvSpPr>
          <p:cNvPr id="69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80B0416-4B65-4D5F-83BB-E2B5D07159B2}" type="slidenum">
              <a:rPr lang="it-IT" altLang="it-IT"/>
              <a:pPr/>
              <a:t>27</a:t>
            </a:fld>
            <a:endParaRPr lang="it-IT" altLang="it-IT"/>
          </a:p>
        </p:txBody>
      </p:sp>
      <p:sp>
        <p:nvSpPr>
          <p:cNvPr id="706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8544ACE-A03A-49FB-A746-9B0DEAD08C96}" type="slidenum">
              <a:rPr lang="it-IT" altLang="it-IT"/>
              <a:pPr/>
              <a:t>28</a:t>
            </a:fld>
            <a:endParaRPr lang="it-IT" altLang="it-IT"/>
          </a:p>
        </p:txBody>
      </p:sp>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6CE439C-DFBF-468A-A6E8-69FB1B1DC3AE}" type="slidenum">
              <a:rPr lang="it-IT" altLang="it-IT"/>
              <a:pPr/>
              <a:t>29</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3516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7E83D8E-0BF5-4768-8890-36A85110FD49}" type="slidenum">
              <a:rPr lang="it-IT" altLang="it-IT"/>
              <a:pPr/>
              <a:t>3</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5DB9B07-DCE8-41A2-BF3F-41F12E705476}" type="slidenum">
              <a:rPr lang="it-IT" altLang="it-IT"/>
              <a:pPr/>
              <a:t>30</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95055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585B16E-7CDC-4810-99A6-878E150990FB}" type="slidenum">
              <a:rPr lang="it-IT" altLang="it-IT"/>
              <a:pPr/>
              <a:t>31</a:t>
            </a:fld>
            <a:endParaRPr lang="it-IT" altLang="it-IT"/>
          </a:p>
        </p:txBody>
      </p:sp>
      <p:sp>
        <p:nvSpPr>
          <p:cNvPr id="74753" name="Rectangle 1"/>
          <p:cNvSpPr txBox="1">
            <a:spLocks noGrp="1" noRot="1" noChangeAspect="1" noChangeArrowheads="1"/>
          </p:cNvSpPr>
          <p:nvPr>
            <p:ph type="sldImg"/>
          </p:nvPr>
        </p:nvSpPr>
        <p:spPr bwMode="auto">
          <a:xfrm>
            <a:off x="1143000" y="685800"/>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45135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37BF5B5-9D93-4449-B186-E18CB7333A28}" type="slidenum">
              <a:rPr lang="it-IT" altLang="it-IT"/>
              <a:pPr/>
              <a:t>32</a:t>
            </a:fld>
            <a:endParaRPr lang="it-IT" altLang="it-IT"/>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6082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CABEE4C-6921-43E7-B9AC-3072B5E48330}" type="slidenum">
              <a:rPr lang="it-IT" altLang="it-IT"/>
              <a:pPr/>
              <a:t>33</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7706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8E9D3D5-BFFC-42E7-99A1-488CF088C2E3}" type="slidenum">
              <a:rPr lang="it-IT" altLang="it-IT"/>
              <a:pPr/>
              <a:t>34</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37478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7012F7A-AE29-4099-B4A9-A4F26C6BDC85}" type="slidenum">
              <a:rPr lang="it-IT" altLang="it-IT"/>
              <a:pPr/>
              <a:t>35</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1444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5ED1576-8C3C-408E-A395-9298D7AEC878}" type="slidenum">
              <a:rPr lang="it-IT" altLang="it-IT"/>
              <a:pPr/>
              <a:t>36</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21070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27EF080-4114-4DB5-8E60-2B56AC05AC10}" type="slidenum">
              <a:rPr lang="it-IT" altLang="it-IT"/>
              <a:pPr/>
              <a:t>37</a:t>
            </a:fld>
            <a:endParaRPr lang="it-IT" altLang="it-IT"/>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07268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0E7BE7B-9EC0-4EBA-AB14-D3C44F7215A0}" type="slidenum">
              <a:rPr lang="it-IT" altLang="it-IT"/>
              <a:pPr/>
              <a:t>38</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4403C7C-A4EE-46BB-920B-A416FD3D4F6A}" type="slidenum">
              <a:rPr lang="it-IT" altLang="it-IT"/>
              <a:pPr/>
              <a:t>39</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09A6BE2-B73C-4040-B585-D2EADA9CC173}" type="slidenum">
              <a:rPr lang="it-IT" altLang="it-IT"/>
              <a:pPr/>
              <a:t>4</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80A8F5D-1C17-4EBF-BEF6-9732277C3B04}" type="slidenum">
              <a:rPr lang="it-IT" altLang="it-IT"/>
              <a:pPr/>
              <a:t>40</a:t>
            </a:fld>
            <a:endParaRPr lang="it-IT" altLang="it-IT"/>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585B16E-7CDC-4810-99A6-878E150990FB}" type="slidenum">
              <a:rPr lang="it-IT" altLang="it-IT"/>
              <a:pPr/>
              <a:t>41</a:t>
            </a:fld>
            <a:endParaRPr lang="it-IT" altLang="it-IT"/>
          </a:p>
        </p:txBody>
      </p:sp>
      <p:sp>
        <p:nvSpPr>
          <p:cNvPr id="74753" name="Rectangle 1"/>
          <p:cNvSpPr txBox="1">
            <a:spLocks noGrp="1" noRot="1" noChangeAspect="1" noChangeArrowheads="1"/>
          </p:cNvSpPr>
          <p:nvPr>
            <p:ph type="sldImg"/>
          </p:nvPr>
        </p:nvSpPr>
        <p:spPr bwMode="auto">
          <a:xfrm>
            <a:off x="1143000" y="685800"/>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25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7B88C15-4E7D-4A6B-9619-8DC0314E6F23}" type="slidenum">
              <a:rPr lang="it-IT" altLang="it-IT"/>
              <a:pPr/>
              <a:t>43</a:t>
            </a:fld>
            <a:endParaRPr lang="it-IT" altLang="it-IT"/>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7B88C15-4E7D-4A6B-9619-8DC0314E6F23}" type="slidenum">
              <a:rPr lang="it-IT" altLang="it-IT"/>
              <a:pPr/>
              <a:t>45</a:t>
            </a:fld>
            <a:endParaRPr lang="it-IT" altLang="it-IT"/>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83606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7B88C15-4E7D-4A6B-9619-8DC0314E6F23}" type="slidenum">
              <a:rPr lang="it-IT" altLang="it-IT"/>
              <a:pPr/>
              <a:t>47</a:t>
            </a:fld>
            <a:endParaRPr lang="it-IT" altLang="it-IT"/>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00526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9F1967B9-7146-4A4F-B2AA-E9AAB14A9FED}"/>
              </a:ext>
            </a:extLst>
          </p:cNvPr>
          <p:cNvSpPr>
            <a:spLocks noGrp="1" noChangeArrowheads="1"/>
          </p:cNvSpPr>
          <p:nvPr>
            <p:ph type="sldNum"/>
          </p:nvPr>
        </p:nvSpPr>
        <p:spPr>
          <a:ln/>
        </p:spPr>
        <p:txBody>
          <a:bodyPr/>
          <a:lstStyle/>
          <a:p>
            <a:fld id="{2E63AFEB-BED2-F747-9F02-C0F4A3FF44FA}" type="slidenum">
              <a:rPr lang="it-IT" altLang="it-IT"/>
              <a:pPr/>
              <a:t>49</a:t>
            </a:fld>
            <a:endParaRPr lang="it-IT" altLang="it-IT"/>
          </a:p>
        </p:txBody>
      </p:sp>
      <p:sp>
        <p:nvSpPr>
          <p:cNvPr id="184322" name="Text Box 2">
            <a:extLst>
              <a:ext uri="{FF2B5EF4-FFF2-40B4-BE49-F238E27FC236}">
                <a16:creationId xmlns:a16="http://schemas.microsoft.com/office/drawing/2014/main" id="{C12F2E66-93CD-404F-B6B1-2194CCAFF870}"/>
              </a:ext>
            </a:extLst>
          </p:cNvPr>
          <p:cNvSpPr txBox="1">
            <a:spLocks noGrp="1" noRot="1" noChangeAspect="1" noChangeArrowheads="1" noTextEdit="1"/>
          </p:cNvSpPr>
          <p:nvPr>
            <p:ph type="sldImg"/>
          </p:nvPr>
        </p:nvSpPr>
        <p:spPr>
          <a:xfrm>
            <a:off x="1143000" y="685800"/>
            <a:ext cx="4572000" cy="3429000"/>
          </a:xfrm>
          <a:ln/>
        </p:spPr>
      </p:sp>
      <p:sp>
        <p:nvSpPr>
          <p:cNvPr id="184323" name="Text Box 3">
            <a:extLst>
              <a:ext uri="{FF2B5EF4-FFF2-40B4-BE49-F238E27FC236}">
                <a16:creationId xmlns:a16="http://schemas.microsoft.com/office/drawing/2014/main" id="{2F7C3C1E-5EE2-8C46-9334-FC1494344BDE}"/>
              </a:ext>
            </a:extLst>
          </p:cNvPr>
          <p:cNvSpPr txBox="1">
            <a:spLocks noGrp="1" noChangeArrowheads="1"/>
          </p:cNvSpPr>
          <p:nvPr>
            <p:ph type="body" idx="1"/>
          </p:nvPr>
        </p:nvSpPr>
        <p:spPr>
          <a:xfrm>
            <a:off x="914400" y="4343400"/>
            <a:ext cx="5027613" cy="4114800"/>
          </a:xfrm>
          <a:noFill/>
          <a:ln/>
        </p:spPr>
        <p:txBody>
          <a:bodyPr wrap="none" anchor="ctr"/>
          <a:lstStyle/>
          <a:p>
            <a:endParaRPr lang="it-IT" altLang="it-IT"/>
          </a:p>
        </p:txBody>
      </p:sp>
    </p:spTree>
    <p:extLst>
      <p:ext uri="{BB962C8B-B14F-4D97-AF65-F5344CB8AC3E}">
        <p14:creationId xmlns:p14="http://schemas.microsoft.com/office/powerpoint/2010/main" val="1645380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D14348C-330B-496A-88B7-019D341C115C}" type="slidenum">
              <a:rPr lang="it-IT" altLang="it-IT"/>
              <a:pPr/>
              <a:t>51</a:t>
            </a:fld>
            <a:endParaRPr lang="it-IT" altLang="it-IT"/>
          </a:p>
        </p:txBody>
      </p:sp>
      <p:sp>
        <p:nvSpPr>
          <p:cNvPr id="94209"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914400" y="4343400"/>
            <a:ext cx="50276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949E0FF-F650-454B-B255-F04A223E1198}" type="slidenum">
              <a:rPr lang="it-IT" altLang="it-IT"/>
              <a:pPr/>
              <a:t>52</a:t>
            </a:fld>
            <a:endParaRPr lang="it-IT" altLang="it-IT"/>
          </a:p>
        </p:txBody>
      </p:sp>
      <p:sp>
        <p:nvSpPr>
          <p:cNvPr id="96257"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914400" y="4343400"/>
            <a:ext cx="50276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53BFC58-A551-46B6-980F-1D19776B95F8}" type="slidenum">
              <a:rPr lang="it-IT" altLang="it-IT"/>
              <a:pPr/>
              <a:t>53</a:t>
            </a:fld>
            <a:endParaRPr lang="it-IT" altLang="it-IT"/>
          </a:p>
        </p:txBody>
      </p:sp>
      <p:sp>
        <p:nvSpPr>
          <p:cNvPr id="97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336BB5F-A6AA-4AD0-959F-A17E88D8170F}" type="slidenum">
              <a:rPr lang="it-IT" altLang="it-IT"/>
              <a:pPr/>
              <a:t>54</a:t>
            </a:fld>
            <a:endParaRPr lang="it-IT" altLang="it-IT"/>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09A6BE2-B73C-4040-B585-D2EADA9CC173}" type="slidenum">
              <a:rPr lang="it-IT" altLang="it-IT"/>
              <a:pPr/>
              <a:t>6</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75869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99DAE19-9635-4DA2-8191-0710DF213791}" type="slidenum">
              <a:rPr lang="it-IT" altLang="it-IT"/>
              <a:pPr/>
              <a:t>55</a:t>
            </a:fld>
            <a:endParaRPr lang="it-IT" altLang="it-IT"/>
          </a:p>
        </p:txBody>
      </p:sp>
      <p:sp>
        <p:nvSpPr>
          <p:cNvPr id="98305"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914400" y="4343400"/>
            <a:ext cx="50276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1B42A9D-909F-4AFA-9D0E-6D4F22D57784}" type="slidenum">
              <a:rPr lang="it-IT" altLang="it-IT"/>
              <a:pPr/>
              <a:t>56</a:t>
            </a:fld>
            <a:endParaRPr lang="it-IT" altLang="it-IT"/>
          </a:p>
        </p:txBody>
      </p:sp>
      <p:sp>
        <p:nvSpPr>
          <p:cNvPr id="99329"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43400"/>
            <a:ext cx="50276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97B1421-4987-48D2-818B-32502E259C1E}" type="slidenum">
              <a:rPr lang="it-IT" altLang="it-IT"/>
              <a:pPr/>
              <a:t>57</a:t>
            </a:fld>
            <a:endParaRPr lang="it-IT" altLang="it-IT"/>
          </a:p>
        </p:txBody>
      </p:sp>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9CB63D0-AF8E-462E-A1D8-DD8D5C3414A0}" type="slidenum">
              <a:rPr lang="it-IT" altLang="it-IT"/>
              <a:pPr/>
              <a:t>58</a:t>
            </a:fld>
            <a:endParaRPr lang="it-IT" altLang="it-IT"/>
          </a:p>
        </p:txBody>
      </p:sp>
      <p:sp>
        <p:nvSpPr>
          <p:cNvPr id="101377"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43400"/>
            <a:ext cx="50276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2103438-A148-46AB-87DB-0ED939F494B0}" type="slidenum">
              <a:rPr lang="it-IT" altLang="it-IT"/>
              <a:pPr/>
              <a:t>59</a:t>
            </a:fld>
            <a:endParaRPr lang="it-IT" altLang="it-IT"/>
          </a:p>
        </p:txBody>
      </p:sp>
      <p:sp>
        <p:nvSpPr>
          <p:cNvPr id="102401"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43400"/>
            <a:ext cx="50276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B3ADF0B-1B45-4FA0-85C2-28079D7BE220}" type="slidenum">
              <a:rPr lang="it-IT" altLang="it-IT"/>
              <a:pPr/>
              <a:t>60</a:t>
            </a:fld>
            <a:endParaRPr lang="it-IT" altLang="it-IT"/>
          </a:p>
        </p:txBody>
      </p:sp>
      <p:sp>
        <p:nvSpPr>
          <p:cNvPr id="103425"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p:cNvSpPr txBox="1">
            <a:spLocks noGrp="1" noChangeArrowheads="1"/>
          </p:cNvSpPr>
          <p:nvPr>
            <p:ph type="body" idx="1"/>
          </p:nvPr>
        </p:nvSpPr>
        <p:spPr bwMode="auto">
          <a:xfrm>
            <a:off x="914400" y="4343400"/>
            <a:ext cx="50276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EE421D4-D930-43C3-86E9-5EB3CE2E7813}" type="slidenum">
              <a:rPr lang="it-IT" altLang="it-IT"/>
              <a:pPr/>
              <a:t>61</a:t>
            </a:fld>
            <a:endParaRPr lang="it-IT" altLang="it-IT"/>
          </a:p>
        </p:txBody>
      </p:sp>
      <p:sp>
        <p:nvSpPr>
          <p:cNvPr id="1044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02137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3C29C46-B45C-449F-B1CD-EB0136D2895D}" type="slidenum">
              <a:rPr lang="it-IT" altLang="it-IT"/>
              <a:pPr/>
              <a:t>7</a:t>
            </a:fld>
            <a:endParaRPr lang="it-IT" altLang="it-IT"/>
          </a:p>
        </p:txBody>
      </p:sp>
      <p:sp>
        <p:nvSpPr>
          <p:cNvPr id="58369"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76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9"/>
          <p:cNvSpPr>
            <a:spLocks noGrp="1" noChangeArrowheads="1"/>
          </p:cNvSpPr>
          <p:nvPr>
            <p:ph type="sldNum"/>
          </p:nvPr>
        </p:nvSpPr>
        <p:spPr>
          <a:ln/>
        </p:spPr>
        <p:txBody>
          <a:bodyPr/>
          <a:lstStyle/>
          <a:p>
            <a:fld id="{BC3BBAAF-7A71-44DA-8A3F-66F920979686}" type="slidenum">
              <a:rPr lang="it-IT" altLang="it-IT"/>
              <a:pPr/>
              <a:t>8</a:t>
            </a:fld>
            <a:endParaRPr lang="it-IT" altLang="it-IT"/>
          </a:p>
        </p:txBody>
      </p:sp>
      <p:sp>
        <p:nvSpPr>
          <p:cNvPr id="5939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r">
              <a:buClrTx/>
              <a:buFontTx/>
              <a:buNone/>
            </a:pPr>
            <a:fld id="{B32EB69F-4E93-47E8-9D3B-82F8879AA678}" type="slidenum">
              <a:rPr lang="it-IT" altLang="it-IT" sz="1200">
                <a:solidFill>
                  <a:srgbClr val="000000"/>
                </a:solidFill>
                <a:latin typeface="Arial Black" panose="020B0A04020102020204" pitchFamily="34" charset="0"/>
                <a:cs typeface="Arial Unicode MS" pitchFamily="32" charset="0"/>
              </a:rPr>
              <a:pPr algn="r">
                <a:buClrTx/>
                <a:buFontTx/>
                <a:buNone/>
              </a:pPr>
              <a:t>8</a:t>
            </a:fld>
            <a:endParaRPr lang="it-IT" altLang="it-IT" sz="1200">
              <a:solidFill>
                <a:srgbClr val="000000"/>
              </a:solidFill>
              <a:latin typeface="Arial Black" panose="020B0A04020102020204" pitchFamily="34" charset="0"/>
              <a:cs typeface="Arial Unicode MS" pitchFamily="32" charset="0"/>
            </a:endParaRPr>
          </a:p>
        </p:txBody>
      </p:sp>
      <p:sp>
        <p:nvSpPr>
          <p:cNvPr id="59394" name="Text Box 2"/>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latin typeface="Arial Black" panose="020B0A04020102020204" pitchFamily="34" charset="0"/>
              <a:cs typeface="Arial Unicode MS" pitchFamily="32" charset="0"/>
            </a:endParaRPr>
          </a:p>
        </p:txBody>
      </p:sp>
      <p:sp>
        <p:nvSpPr>
          <p:cNvPr id="59395"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latin typeface="Arial Black" panose="020B0A04020102020204" pitchFamily="34" charset="0"/>
              <a:cs typeface="Arial Unicode MS" pitchFamily="32" charset="0"/>
            </a:endParaRPr>
          </a:p>
        </p:txBody>
      </p:sp>
      <p:sp>
        <p:nvSpPr>
          <p:cNvPr id="59396" name="Text Box 4"/>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r">
              <a:buClrTx/>
              <a:buFontTx/>
              <a:buNone/>
            </a:pPr>
            <a:endParaRPr lang="it-IT" altLang="it-IT" sz="1200">
              <a:solidFill>
                <a:srgbClr val="000000"/>
              </a:solidFill>
              <a:latin typeface="Arial Black" panose="020B0A04020102020204" pitchFamily="34" charset="0"/>
              <a:cs typeface="Arial Unicode MS" pitchFamily="32" charset="0"/>
            </a:endParaRPr>
          </a:p>
        </p:txBody>
      </p:sp>
      <p:sp>
        <p:nvSpPr>
          <p:cNvPr id="59397" name="Rectangle 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8" name="Rectangle 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391FE48-9DCA-46BA-8EBE-BE25D0D723E5}" type="slidenum">
              <a:rPr lang="it-IT" altLang="it-IT"/>
              <a:pPr/>
              <a:t>11</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9146364-EFFA-4E6B-84A1-4AD632DC58BC}" type="slidenum">
              <a:rPr lang="it-IT" altLang="it-IT"/>
              <a:pPr/>
              <a:t>12</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369BB00-D889-47BD-8685-D4F532814780}" type="slidenum">
              <a:rPr lang="it-IT" altLang="it-IT"/>
              <a:pPr/>
              <a:t>15</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9F2956F7-A332-40AC-9122-C7271F3B0931}" type="slidenum">
              <a:rPr lang="it-IT" altLang="it-IT"/>
              <a:pPr/>
              <a:t>‹N›</a:t>
            </a:fld>
            <a:endParaRPr lang="it-IT" altLang="it-IT"/>
          </a:p>
        </p:txBody>
      </p:sp>
    </p:spTree>
    <p:extLst>
      <p:ext uri="{BB962C8B-B14F-4D97-AF65-F5344CB8AC3E}">
        <p14:creationId xmlns:p14="http://schemas.microsoft.com/office/powerpoint/2010/main" val="1145477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1EA1E24-B193-43CD-B773-8B94DD7A3C18}" type="slidenum">
              <a:rPr lang="it-IT" altLang="it-IT"/>
              <a:pPr/>
              <a:t>‹N›</a:t>
            </a:fld>
            <a:endParaRPr lang="it-IT" altLang="it-IT"/>
          </a:p>
        </p:txBody>
      </p:sp>
    </p:spTree>
    <p:extLst>
      <p:ext uri="{BB962C8B-B14F-4D97-AF65-F5344CB8AC3E}">
        <p14:creationId xmlns:p14="http://schemas.microsoft.com/office/powerpoint/2010/main" val="378706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463550"/>
            <a:ext cx="1941513" cy="57483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3725" cy="57483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720AF3AD-45E1-411D-B911-AEEEE1049865}" type="slidenum">
              <a:rPr lang="it-IT" altLang="it-IT"/>
              <a:pPr/>
              <a:t>‹N›</a:t>
            </a:fld>
            <a:endParaRPr lang="it-IT" altLang="it-IT"/>
          </a:p>
        </p:txBody>
      </p:sp>
    </p:spTree>
    <p:extLst>
      <p:ext uri="{BB962C8B-B14F-4D97-AF65-F5344CB8AC3E}">
        <p14:creationId xmlns:p14="http://schemas.microsoft.com/office/powerpoint/2010/main" val="3735195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67638" cy="1430338"/>
          </a:xfrm>
        </p:spPr>
        <p:txBody>
          <a:bodyPr/>
          <a:lstStyle/>
          <a:p>
            <a:r>
              <a:rPr lang="it-IT"/>
              <a:t>Fare clic per modificare lo stile del titolo</a:t>
            </a:r>
          </a:p>
        </p:txBody>
      </p:sp>
      <p:sp>
        <p:nvSpPr>
          <p:cNvPr id="3" name="Segnaposto data 2"/>
          <p:cNvSpPr>
            <a:spLocks noGrp="1"/>
          </p:cNvSpPr>
          <p:nvPr>
            <p:ph type="dt" idx="10"/>
          </p:nvPr>
        </p:nvSpPr>
        <p:spPr>
          <a:xfrm>
            <a:off x="685800" y="6248400"/>
            <a:ext cx="1900238" cy="455613"/>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248400"/>
            <a:ext cx="2890838" cy="455613"/>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248400"/>
            <a:ext cx="1900238" cy="455613"/>
          </a:xfrm>
        </p:spPr>
        <p:txBody>
          <a:bodyPr/>
          <a:lstStyle>
            <a:lvl1pPr>
              <a:defRPr/>
            </a:lvl1pPr>
          </a:lstStyle>
          <a:p>
            <a:fld id="{C7B6A674-DD5E-4311-9586-69781E790181}" type="slidenum">
              <a:rPr lang="it-IT" altLang="it-IT"/>
              <a:pPr/>
              <a:t>‹N›</a:t>
            </a:fld>
            <a:endParaRPr lang="it-IT" altLang="it-IT"/>
          </a:p>
        </p:txBody>
      </p:sp>
    </p:spTree>
    <p:extLst>
      <p:ext uri="{BB962C8B-B14F-4D97-AF65-F5344CB8AC3E}">
        <p14:creationId xmlns:p14="http://schemas.microsoft.com/office/powerpoint/2010/main" val="3371744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986484C-2B6B-44EF-83AB-4E5E76827A09}" type="slidenum">
              <a:rPr lang="it-IT" altLang="it-IT"/>
              <a:pPr/>
              <a:t>‹N›</a:t>
            </a:fld>
            <a:endParaRPr lang="it-IT" altLang="it-IT"/>
          </a:p>
        </p:txBody>
      </p:sp>
    </p:spTree>
    <p:extLst>
      <p:ext uri="{BB962C8B-B14F-4D97-AF65-F5344CB8AC3E}">
        <p14:creationId xmlns:p14="http://schemas.microsoft.com/office/powerpoint/2010/main" val="3334443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432B4F4-F603-4C4D-9491-27489DC6474E}" type="slidenum">
              <a:rPr lang="it-IT" altLang="it-IT"/>
              <a:pPr/>
              <a:t>‹N›</a:t>
            </a:fld>
            <a:endParaRPr lang="it-IT" altLang="it-IT"/>
          </a:p>
        </p:txBody>
      </p:sp>
    </p:spTree>
    <p:extLst>
      <p:ext uri="{BB962C8B-B14F-4D97-AF65-F5344CB8AC3E}">
        <p14:creationId xmlns:p14="http://schemas.microsoft.com/office/powerpoint/2010/main" val="413127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BB3D7E9-EA6C-4285-9715-9CE66168AF8D}" type="slidenum">
              <a:rPr lang="it-IT" altLang="it-IT"/>
              <a:pPr/>
              <a:t>‹N›</a:t>
            </a:fld>
            <a:endParaRPr lang="it-IT" altLang="it-IT"/>
          </a:p>
        </p:txBody>
      </p:sp>
    </p:spTree>
    <p:extLst>
      <p:ext uri="{BB962C8B-B14F-4D97-AF65-F5344CB8AC3E}">
        <p14:creationId xmlns:p14="http://schemas.microsoft.com/office/powerpoint/2010/main" val="991697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8DF636BD-8DB7-4C51-A336-89F1CE3F31D5}" type="slidenum">
              <a:rPr lang="it-IT" altLang="it-IT"/>
              <a:pPr/>
              <a:t>‹N›</a:t>
            </a:fld>
            <a:endParaRPr lang="it-IT" altLang="it-IT"/>
          </a:p>
        </p:txBody>
      </p:sp>
    </p:spTree>
    <p:extLst>
      <p:ext uri="{BB962C8B-B14F-4D97-AF65-F5344CB8AC3E}">
        <p14:creationId xmlns:p14="http://schemas.microsoft.com/office/powerpoint/2010/main" val="23019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B0370721-B18D-4DFB-934C-10C467B20FDA}" type="slidenum">
              <a:rPr lang="it-IT" altLang="it-IT"/>
              <a:pPr/>
              <a:t>‹N›</a:t>
            </a:fld>
            <a:endParaRPr lang="it-IT" altLang="it-IT"/>
          </a:p>
        </p:txBody>
      </p:sp>
    </p:spTree>
    <p:extLst>
      <p:ext uri="{BB962C8B-B14F-4D97-AF65-F5344CB8AC3E}">
        <p14:creationId xmlns:p14="http://schemas.microsoft.com/office/powerpoint/2010/main" val="223370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229B68D-D92B-43B2-B2FA-E504D555C0C0}" type="slidenum">
              <a:rPr lang="it-IT" altLang="it-IT"/>
              <a:pPr/>
              <a:t>‹N›</a:t>
            </a:fld>
            <a:endParaRPr lang="it-IT" altLang="it-IT"/>
          </a:p>
        </p:txBody>
      </p:sp>
    </p:spTree>
    <p:extLst>
      <p:ext uri="{BB962C8B-B14F-4D97-AF65-F5344CB8AC3E}">
        <p14:creationId xmlns:p14="http://schemas.microsoft.com/office/powerpoint/2010/main" val="338524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D379340-EF2B-4470-9CAF-C08D49C74F78}" type="slidenum">
              <a:rPr lang="it-IT" altLang="it-IT"/>
              <a:pPr/>
              <a:t>‹N›</a:t>
            </a:fld>
            <a:endParaRPr lang="it-IT" altLang="it-IT"/>
          </a:p>
        </p:txBody>
      </p:sp>
    </p:spTree>
    <p:extLst>
      <p:ext uri="{BB962C8B-B14F-4D97-AF65-F5344CB8AC3E}">
        <p14:creationId xmlns:p14="http://schemas.microsoft.com/office/powerpoint/2010/main" val="15169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21BB843E-F796-4E3F-9323-857ECBBA8821}" type="slidenum">
              <a:rPr lang="it-IT" altLang="it-IT"/>
              <a:pPr/>
              <a:t>‹N›</a:t>
            </a:fld>
            <a:endParaRPr lang="it-IT" altLang="it-IT"/>
          </a:p>
        </p:txBody>
      </p:sp>
    </p:spTree>
    <p:extLst>
      <p:ext uri="{BB962C8B-B14F-4D97-AF65-F5344CB8AC3E}">
        <p14:creationId xmlns:p14="http://schemas.microsoft.com/office/powerpoint/2010/main" val="2007059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67638" cy="143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7638" cy="423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02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08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02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339F43CC-DF5A-4920-8090-13E3395578A3}"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23.png"/><Relationship Id="rId2" Type="http://schemas.openxmlformats.org/officeDocument/2006/relationships/audio" Target="../media/media31.m4a"/><Relationship Id="rId1" Type="http://schemas.microsoft.com/office/2007/relationships/media" Target="../media/media31.m4a"/><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notesSlide" Target="../notesSlides/notesSlide21.xml"/><Relationship Id="rId9"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4.jpeg"/><Relationship Id="rId5" Type="http://schemas.openxmlformats.org/officeDocument/2006/relationships/image" Target="../media/image25.jpeg"/><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4.jpeg"/><Relationship Id="rId5" Type="http://schemas.openxmlformats.org/officeDocument/2006/relationships/image" Target="../media/image25.jpeg"/><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28.xml"/><Relationship Id="rId9"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5.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png"/><Relationship Id="rId5" Type="http://schemas.openxmlformats.org/officeDocument/2006/relationships/image" Target="../media/image30.jpeg"/><Relationship Id="rId4"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png"/><Relationship Id="rId5" Type="http://schemas.openxmlformats.org/officeDocument/2006/relationships/image" Target="../media/image34.jpeg"/><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png"/><Relationship Id="rId4" Type="http://schemas.openxmlformats.org/officeDocument/2006/relationships/image" Target="../media/image35.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png"/><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png"/><Relationship Id="rId5" Type="http://schemas.openxmlformats.org/officeDocument/2006/relationships/image" Target="../media/image37.jpeg"/><Relationship Id="rId4"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png"/><Relationship Id="rId5" Type="http://schemas.openxmlformats.org/officeDocument/2006/relationships/image" Target="../media/image40.jpeg"/><Relationship Id="rId4" Type="http://schemas.openxmlformats.org/officeDocument/2006/relationships/notesSlide" Target="../notesSlides/notesSlide3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0.jpeg"/><Relationship Id="rId5" Type="http://schemas.openxmlformats.org/officeDocument/2006/relationships/image" Target="../media/image41.jpeg"/><Relationship Id="rId4"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1.png"/><Relationship Id="rId5" Type="http://schemas.openxmlformats.org/officeDocument/2006/relationships/image" Target="../media/image44.jpeg"/><Relationship Id="rId4"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1.png"/><Relationship Id="rId5" Type="http://schemas.openxmlformats.org/officeDocument/2006/relationships/image" Target="../media/image45.jpeg"/><Relationship Id="rId4" Type="http://schemas.openxmlformats.org/officeDocument/2006/relationships/notesSlide" Target="../notesSlides/notesSlide4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1.png"/><Relationship Id="rId5" Type="http://schemas.openxmlformats.org/officeDocument/2006/relationships/image" Target="../media/image46.jpeg"/><Relationship Id="rId4" Type="http://schemas.openxmlformats.org/officeDocument/2006/relationships/notesSlide" Target="../notesSlides/notesSlide43.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4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1.png"/><Relationship Id="rId5" Type="http://schemas.openxmlformats.org/officeDocument/2006/relationships/image" Target="../media/image45.jpeg"/><Relationship Id="rId4" Type="http://schemas.openxmlformats.org/officeDocument/2006/relationships/notesSlide" Target="../notesSlides/notesSlide4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E36282F-3F93-F544-A136-DA6AC57B5F4D}"/>
              </a:ext>
            </a:extLst>
          </p:cNvPr>
          <p:cNvSpPr>
            <a:spLocks noGrp="1"/>
          </p:cNvSpPr>
          <p:nvPr>
            <p:ph type="title"/>
          </p:nvPr>
        </p:nvSpPr>
        <p:spPr>
          <a:xfrm>
            <a:off x="827584" y="2564904"/>
            <a:ext cx="7767638" cy="1430338"/>
          </a:xfrm>
        </p:spPr>
        <p:txBody>
          <a:bodyPr/>
          <a:lstStyle/>
          <a:p>
            <a:r>
              <a:rPr lang="it-IT" sz="4000" b="1" dirty="0">
                <a:solidFill>
                  <a:schemeClr val="tx1"/>
                </a:solidFill>
                <a:latin typeface="Gurmukhi MN" panose="02020600050405020304" pitchFamily="18" charset="0"/>
                <a:cs typeface="Gurmukhi MN" panose="02020600050405020304" pitchFamily="18" charset="0"/>
              </a:rPr>
              <a:t>SISTEMA  RESPIRATORIO</a:t>
            </a:r>
          </a:p>
        </p:txBody>
      </p:sp>
      <p:pic>
        <p:nvPicPr>
          <p:cNvPr id="2" name="Audio 1">
            <a:hlinkClick r:id="" action="ppaction://media"/>
            <a:extLst>
              <a:ext uri="{FF2B5EF4-FFF2-40B4-BE49-F238E27FC236}">
                <a16:creationId xmlns:a16="http://schemas.microsoft.com/office/drawing/2014/main" id="{421D3845-1F0E-A44A-9E4F-025246C97F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74157927"/>
      </p:ext>
    </p:extLst>
  </p:cSld>
  <p:clrMapOvr>
    <a:masterClrMapping/>
  </p:clrMapOvr>
  <mc:AlternateContent xmlns:mc="http://schemas.openxmlformats.org/markup-compatibility/2006" xmlns:p14="http://schemas.microsoft.com/office/powerpoint/2010/main">
    <mc:Choice Requires="p14">
      <p:transition spd="slow" p14:dur="2000" advTm="4508"/>
    </mc:Choice>
    <mc:Fallback xmlns="">
      <p:transition spd="slow" advTm="4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1A749B-D878-DF45-B43D-0AB0BFD4FD45}"/>
              </a:ext>
            </a:extLst>
          </p:cNvPr>
          <p:cNvSpPr>
            <a:spLocks noGrp="1"/>
          </p:cNvSpPr>
          <p:nvPr>
            <p:ph type="title"/>
          </p:nvPr>
        </p:nvSpPr>
        <p:spPr>
          <a:xfrm>
            <a:off x="539552" y="2420888"/>
            <a:ext cx="7767638" cy="1430338"/>
          </a:xfrm>
        </p:spPr>
        <p:txBody>
          <a:bodyPr/>
          <a:lstStyle/>
          <a:p>
            <a:r>
              <a:rPr lang="it-IT" sz="4000" b="1" dirty="0">
                <a:solidFill>
                  <a:schemeClr val="tx1"/>
                </a:solidFill>
                <a:latin typeface="Gurmukhi MN" panose="02020600050405020304" pitchFamily="18" charset="0"/>
                <a:cs typeface="Gurmukhi MN" panose="02020600050405020304" pitchFamily="18" charset="0"/>
              </a:rPr>
              <a:t>L A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I </a:t>
            </a:r>
            <a:r>
              <a:rPr lang="it-IT" sz="4000" b="1" dirty="0" err="1">
                <a:solidFill>
                  <a:schemeClr val="tx1"/>
                </a:solidFill>
                <a:latin typeface="Gurmukhi MN" panose="02020600050405020304" pitchFamily="18" charset="0"/>
                <a:cs typeface="Gurmukhi MN" panose="02020600050405020304" pitchFamily="18" charset="0"/>
              </a:rPr>
              <a:t>N</a:t>
            </a:r>
            <a:r>
              <a:rPr lang="it-IT" sz="4000" b="1" dirty="0">
                <a:solidFill>
                  <a:schemeClr val="tx1"/>
                </a:solidFill>
                <a:latin typeface="Gurmukhi MN" panose="02020600050405020304" pitchFamily="18" charset="0"/>
                <a:cs typeface="Gurmukhi MN" panose="02020600050405020304" pitchFamily="18" charset="0"/>
              </a:rPr>
              <a:t> G E</a:t>
            </a:r>
          </a:p>
        </p:txBody>
      </p:sp>
      <p:pic>
        <p:nvPicPr>
          <p:cNvPr id="3" name="Audio 2">
            <a:hlinkClick r:id="" action="ppaction://media"/>
            <a:extLst>
              <a:ext uri="{FF2B5EF4-FFF2-40B4-BE49-F238E27FC236}">
                <a16:creationId xmlns:a16="http://schemas.microsoft.com/office/drawing/2014/main" id="{834C97D4-7C82-C04B-A80E-AAF792038A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89878835"/>
      </p:ext>
    </p:extLst>
  </p:cSld>
  <p:clrMapOvr>
    <a:masterClrMapping/>
  </p:clrMapOvr>
  <mc:AlternateContent xmlns:mc="http://schemas.openxmlformats.org/markup-compatibility/2006" xmlns:p14="http://schemas.microsoft.com/office/powerpoint/2010/main">
    <mc:Choice Requires="p14">
      <p:transition spd="slow" p14:dur="2000" advTm="29416"/>
    </mc:Choice>
    <mc:Fallback xmlns="">
      <p:transition spd="slow" advTm="29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0" y="188640"/>
            <a:ext cx="86868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LARINGE</a:t>
            </a:r>
          </a:p>
        </p:txBody>
      </p:sp>
      <p:sp>
        <p:nvSpPr>
          <p:cNvPr id="9218" name="Rectangle 2"/>
          <p:cNvSpPr>
            <a:spLocks noGrp="1" noChangeArrowheads="1"/>
          </p:cNvSpPr>
          <p:nvPr>
            <p:ph type="body" idx="1"/>
          </p:nvPr>
        </p:nvSpPr>
        <p:spPr>
          <a:xfrm>
            <a:off x="683568" y="805946"/>
            <a:ext cx="8335144" cy="5719397"/>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3000" dirty="0">
                <a:solidFill>
                  <a:schemeClr val="tx1"/>
                </a:solidFill>
                <a:latin typeface="Copperplate" panose="02000504000000020004" pitchFamily="2" charset="77"/>
              </a:rPr>
              <a:t>È un ORGANO CAVO, IMPARI e MEDIANO, localizzato nella regione CERVICALE, ad un livello compreso tra le vertebre C4 e C6, inferiormente all’ Osso IOIDE.</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3000" dirty="0">
                <a:solidFill>
                  <a:schemeClr val="tx1"/>
                </a:solidFill>
                <a:latin typeface="Copperplate" panose="02000504000000020004" pitchFamily="2" charset="77"/>
              </a:rPr>
              <a:t>Fa parte delle VIE AEREE ed è coinvolta, sia nel </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3000" dirty="0">
                <a:solidFill>
                  <a:schemeClr val="tx1"/>
                </a:solidFill>
                <a:latin typeface="Copperplate" panose="02000504000000020004" pitchFamily="2" charset="77"/>
              </a:rPr>
              <a:t>   - PASSAGGIO DELL’ ARIA negli atti respiratori, </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3000" dirty="0">
                <a:solidFill>
                  <a:schemeClr val="tx1"/>
                </a:solidFill>
                <a:latin typeface="Copperplate" panose="02000504000000020004" pitchFamily="2" charset="77"/>
              </a:rPr>
              <a:t>sia nel </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3000" dirty="0">
                <a:solidFill>
                  <a:schemeClr val="tx1"/>
                </a:solidFill>
                <a:latin typeface="Copperplate" panose="02000504000000020004" pitchFamily="2" charset="77"/>
              </a:rPr>
              <a:t>   - PROCESSO DI FONAZIONE</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3000" dirty="0">
                <a:solidFill>
                  <a:schemeClr val="tx1"/>
                </a:solidFill>
                <a:latin typeface="Copperplate" panose="02000504000000020004" pitchFamily="2" charset="77"/>
              </a:rPr>
              <a:t>Dimensioni indicative cm 4 X 4 X 3.6</a:t>
            </a:r>
          </a:p>
        </p:txBody>
      </p:sp>
      <p:pic>
        <p:nvPicPr>
          <p:cNvPr id="2" name="Audio 1">
            <a:hlinkClick r:id="" action="ppaction://media"/>
            <a:extLst>
              <a:ext uri="{FF2B5EF4-FFF2-40B4-BE49-F238E27FC236}">
                <a16:creationId xmlns:a16="http://schemas.microsoft.com/office/drawing/2014/main" id="{5F658FC4-3B10-3E47-94C7-50337E690D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565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0" y="0"/>
            <a:ext cx="4572000" cy="32861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724150"/>
            <a:ext cx="4572000" cy="3994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BEC0BDFD-9C21-B545-85A6-8879F0DA41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79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7C4151-B68B-6B4D-BACE-E7BAE0B52751}"/>
              </a:ext>
            </a:extLst>
          </p:cNvPr>
          <p:cNvSpPr>
            <a:spLocks noGrp="1"/>
          </p:cNvSpPr>
          <p:nvPr>
            <p:ph type="title"/>
          </p:nvPr>
        </p:nvSpPr>
        <p:spPr>
          <a:xfrm>
            <a:off x="685800" y="0"/>
            <a:ext cx="7767638" cy="1268760"/>
          </a:xfrm>
        </p:spPr>
        <p:txBody>
          <a:bodyPr/>
          <a:lstStyle/>
          <a:p>
            <a:r>
              <a:rPr lang="it-IT" sz="3200" b="1" dirty="0">
                <a:solidFill>
                  <a:schemeClr val="tx1"/>
                </a:solidFill>
                <a:latin typeface="Gurmukhi MN" panose="02020600050405020304" pitchFamily="18" charset="0"/>
                <a:cs typeface="Gurmukhi MN" panose="02020600050405020304" pitchFamily="18" charset="0"/>
              </a:rPr>
              <a:t>LARINGE</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D35E4A9A-66CA-DA41-9DAB-B2AABD22E31D}"/>
              </a:ext>
            </a:extLst>
          </p:cNvPr>
          <p:cNvSpPr>
            <a:spLocks noGrp="1"/>
          </p:cNvSpPr>
          <p:nvPr>
            <p:ph idx="1"/>
          </p:nvPr>
        </p:nvSpPr>
        <p:spPr>
          <a:xfrm>
            <a:off x="0" y="1268760"/>
            <a:ext cx="9144000" cy="5589240"/>
          </a:xfrm>
        </p:spPr>
        <p:txBody>
          <a:bodyPr/>
          <a:lstStyle/>
          <a:p>
            <a:r>
              <a:rPr lang="it-IT" sz="2800" b="1" dirty="0">
                <a:solidFill>
                  <a:schemeClr val="tx1"/>
                </a:solidFill>
                <a:latin typeface="Comic Sans MS" panose="030F0902030302020204" pitchFamily="66" charset="0"/>
              </a:rPr>
              <a:t>Nella sua posizione topografica, la LARINGE si rapporta:</a:t>
            </a:r>
          </a:p>
          <a:p>
            <a:r>
              <a:rPr lang="it-IT" sz="2800" b="1" dirty="0">
                <a:solidFill>
                  <a:schemeClr val="tx1"/>
                </a:solidFill>
                <a:latin typeface="Comic Sans MS" panose="030F0902030302020204" pitchFamily="66" charset="0"/>
              </a:rPr>
              <a:t>-ANTERIORMENTE con la GHIANDOLA TIROIDE e i MUSCOLI SOTTOIOIDEI;</a:t>
            </a:r>
          </a:p>
          <a:p>
            <a:pPr marL="457200" indent="-457200">
              <a:buFontTx/>
              <a:buChar char="-"/>
            </a:pPr>
            <a:r>
              <a:rPr lang="it-IT" sz="2800" b="1" dirty="0">
                <a:solidFill>
                  <a:schemeClr val="tx1"/>
                </a:solidFill>
                <a:latin typeface="Comic Sans MS" panose="030F0902030302020204" pitchFamily="66" charset="0"/>
              </a:rPr>
              <a:t>SUPERIORMENTE con l’ OSSO IOIDE ;</a:t>
            </a:r>
          </a:p>
          <a:p>
            <a:pPr marL="457200" indent="-457200">
              <a:buFontTx/>
              <a:buChar char="-"/>
            </a:pPr>
            <a:r>
              <a:rPr lang="it-IT" sz="2800" b="1" dirty="0">
                <a:solidFill>
                  <a:schemeClr val="tx1"/>
                </a:solidFill>
                <a:latin typeface="Comic Sans MS" panose="030F0902030302020204" pitchFamily="66" charset="0"/>
              </a:rPr>
              <a:t>LATERALMENTE con il FASCIO VASCOLO-NERVOSO del COLLO (Arteria Carotide Comune, Vena Giugulare Interna e Nervo Vago);</a:t>
            </a:r>
          </a:p>
          <a:p>
            <a:pPr marL="457200" indent="-457200">
              <a:buFontTx/>
              <a:buChar char="-"/>
            </a:pPr>
            <a:r>
              <a:rPr lang="it-IT" sz="2800" b="1" dirty="0">
                <a:solidFill>
                  <a:schemeClr val="tx1"/>
                </a:solidFill>
                <a:latin typeface="Comic Sans MS" panose="030F0902030302020204" pitchFamily="66" charset="0"/>
              </a:rPr>
              <a:t>POSTERIORMENTE con la FARINGE e la Porzione Cervicale dell’ ESOFAGO.</a:t>
            </a:r>
          </a:p>
        </p:txBody>
      </p:sp>
      <p:pic>
        <p:nvPicPr>
          <p:cNvPr id="4" name="Audio 3">
            <a:hlinkClick r:id="" action="ppaction://media"/>
            <a:extLst>
              <a:ext uri="{FF2B5EF4-FFF2-40B4-BE49-F238E27FC236}">
                <a16:creationId xmlns:a16="http://schemas.microsoft.com/office/drawing/2014/main" id="{6002C5FF-AD07-594A-85F0-94C4D6AADD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76620087"/>
      </p:ext>
    </p:extLst>
  </p:cSld>
  <p:clrMapOvr>
    <a:masterClrMapping/>
  </p:clrMapOvr>
  <mc:AlternateContent xmlns:mc="http://schemas.openxmlformats.org/markup-compatibility/2006" xmlns:p14="http://schemas.microsoft.com/office/powerpoint/2010/main">
    <mc:Choice Requires="p14">
      <p:transition spd="slow" p14:dur="2000" advTm="6388"/>
    </mc:Choice>
    <mc:Fallback xmlns="">
      <p:transition spd="slow" advTm="6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05"/>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74613"/>
            <a:ext cx="9144000" cy="6708775"/>
          </a:xfrm>
          <a:prstGeom prst="rect">
            <a:avLst/>
          </a:prstGeom>
          <a:noFill/>
          <a:ln>
            <a:noFill/>
          </a:ln>
        </p:spPr>
      </p:pic>
      <p:pic>
        <p:nvPicPr>
          <p:cNvPr id="3" name="Audio 2">
            <a:hlinkClick r:id="" action="ppaction://media"/>
            <a:extLst>
              <a:ext uri="{FF2B5EF4-FFF2-40B4-BE49-F238E27FC236}">
                <a16:creationId xmlns:a16="http://schemas.microsoft.com/office/drawing/2014/main" id="{9B453746-989A-1149-BD7E-01D5888C16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86847701"/>
      </p:ext>
    </p:extLst>
  </p:cSld>
  <p:clrMapOvr>
    <a:masterClrMapping/>
  </p:clrMapOvr>
  <mc:AlternateContent xmlns:mc="http://schemas.openxmlformats.org/markup-compatibility/2006" xmlns:p14="http://schemas.microsoft.com/office/powerpoint/2010/main">
    <mc:Choice Requires="p14">
      <p:transition spd="slow" p14:dur="2000" advTm="43855"/>
    </mc:Choice>
    <mc:Fallback xmlns="">
      <p:transition spd="slow" advTm="43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0" y="188640"/>
            <a:ext cx="8964613" cy="692696"/>
          </a:xfrm>
          <a:ln/>
        </p:spPr>
        <p:txBody>
          <a:bodyPr/>
          <a:lstStyle/>
          <a:p>
            <a:pPr>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CARTILAGINI LARINGEE</a:t>
            </a:r>
            <a:br>
              <a:rPr lang="it-IT" altLang="it-IT" sz="2800" b="1" dirty="0">
                <a:latin typeface="Arial" panose="020B0604020202020204" pitchFamily="34" charset="0"/>
              </a:rPr>
            </a:br>
            <a:endParaRPr lang="it-IT" altLang="it-IT" sz="2800" dirty="0">
              <a:solidFill>
                <a:schemeClr val="tx1"/>
              </a:solidFill>
              <a:latin typeface="Arial Black" panose="020B0A04020102020204" pitchFamily="34" charset="0"/>
            </a:endParaRPr>
          </a:p>
        </p:txBody>
      </p:sp>
      <p:pic>
        <p:nvPicPr>
          <p:cNvPr id="12290" name="Picture 2"/>
          <p:cNvPicPr>
            <a:picLocks noChangeAspect="1" noChangeArrowheads="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a:off x="2627313" y="1628775"/>
            <a:ext cx="6265862" cy="4857750"/>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Rectangle 3"/>
          <p:cNvSpPr>
            <a:spLocks noChangeArrowheads="1"/>
          </p:cNvSpPr>
          <p:nvPr/>
        </p:nvSpPr>
        <p:spPr bwMode="auto">
          <a:xfrm>
            <a:off x="179388" y="1125538"/>
            <a:ext cx="4572000" cy="378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endParaRPr lang="it-IT" altLang="it-IT" dirty="0">
              <a:latin typeface="Arial" panose="020B0604020202020204" pitchFamily="34" charset="0"/>
            </a:endParaRPr>
          </a:p>
          <a:p>
            <a:pPr>
              <a:buClrTx/>
              <a:buFontTx/>
              <a:buNone/>
            </a:pPr>
            <a:r>
              <a:rPr lang="it-IT" altLang="it-IT" b="1" dirty="0">
                <a:solidFill>
                  <a:schemeClr val="tx1"/>
                </a:solidFill>
                <a:latin typeface="Chalkboard SE" panose="03050602040202020205" pitchFamily="66" charset="77"/>
              </a:rPr>
              <a:t>IMPARI:</a:t>
            </a:r>
          </a:p>
          <a:p>
            <a:pPr>
              <a:buClrTx/>
              <a:buFontTx/>
              <a:buNone/>
            </a:pPr>
            <a:r>
              <a:rPr lang="it-IT" altLang="it-IT" b="1" dirty="0">
                <a:solidFill>
                  <a:schemeClr val="tx1"/>
                </a:solidFill>
                <a:latin typeface="Chalkboard SE" panose="03050602040202020205" pitchFamily="66" charset="77"/>
              </a:rPr>
              <a:t>TIROIDE</a:t>
            </a:r>
          </a:p>
          <a:p>
            <a:pPr>
              <a:buClrTx/>
              <a:buFontTx/>
              <a:buNone/>
            </a:pPr>
            <a:r>
              <a:rPr lang="it-IT" altLang="it-IT" b="1" dirty="0">
                <a:solidFill>
                  <a:schemeClr val="tx1"/>
                </a:solidFill>
                <a:latin typeface="Chalkboard SE" panose="03050602040202020205" pitchFamily="66" charset="77"/>
              </a:rPr>
              <a:t>CRICOIDE</a:t>
            </a:r>
          </a:p>
          <a:p>
            <a:pPr>
              <a:buClrTx/>
              <a:buFontTx/>
              <a:buNone/>
            </a:pPr>
            <a:r>
              <a:rPr lang="it-IT" altLang="it-IT" b="1" dirty="0">
                <a:solidFill>
                  <a:schemeClr val="tx1"/>
                </a:solidFill>
                <a:latin typeface="Chalkboard SE" panose="03050602040202020205" pitchFamily="66" charset="77"/>
              </a:rPr>
              <a:t>EPIGLOTTIDE</a:t>
            </a:r>
          </a:p>
          <a:p>
            <a:pPr>
              <a:buClrTx/>
              <a:buFontTx/>
              <a:buNone/>
            </a:pPr>
            <a:endParaRPr lang="it-IT" altLang="it-IT" dirty="0">
              <a:latin typeface="Arial" panose="020B0604020202020204" pitchFamily="34" charset="0"/>
            </a:endParaRPr>
          </a:p>
          <a:p>
            <a:pPr>
              <a:buClrTx/>
              <a:buFontTx/>
              <a:buNone/>
            </a:pPr>
            <a:r>
              <a:rPr lang="it-IT" altLang="it-IT" b="1" dirty="0">
                <a:solidFill>
                  <a:schemeClr val="tx1"/>
                </a:solidFill>
                <a:latin typeface="Chalkboard SE" panose="03050602040202020205" pitchFamily="66" charset="77"/>
              </a:rPr>
              <a:t>PARI:</a:t>
            </a:r>
          </a:p>
          <a:p>
            <a:pPr>
              <a:buClrTx/>
              <a:buFontTx/>
              <a:buNone/>
            </a:pPr>
            <a:r>
              <a:rPr lang="it-IT" altLang="it-IT" b="1" dirty="0">
                <a:solidFill>
                  <a:schemeClr val="tx1"/>
                </a:solidFill>
                <a:latin typeface="Chalkboard SE" panose="03050602040202020205" pitchFamily="66" charset="77"/>
              </a:rPr>
              <a:t>ARITENOIDI</a:t>
            </a:r>
          </a:p>
          <a:p>
            <a:pPr>
              <a:buClrTx/>
              <a:buFontTx/>
              <a:buNone/>
            </a:pPr>
            <a:r>
              <a:rPr lang="it-IT" altLang="it-IT" b="1" dirty="0">
                <a:solidFill>
                  <a:schemeClr val="tx1"/>
                </a:solidFill>
                <a:latin typeface="Chalkboard SE" panose="03050602040202020205" pitchFamily="66" charset="77"/>
              </a:rPr>
              <a:t>CORNICULATE</a:t>
            </a:r>
          </a:p>
          <a:p>
            <a:pPr>
              <a:buClrTx/>
              <a:buFontTx/>
              <a:buNone/>
            </a:pPr>
            <a:endParaRPr lang="it-IT" altLang="it-IT" dirty="0">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6B6D23FC-5C5E-6A4B-A12F-8A319E8CB0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44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0" y="74613"/>
            <a:ext cx="91440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A04020102020204" pitchFamily="34" charset="0"/>
              </a:rPr>
              <a:t>MEMBRANE ELASTICHE DELLA LARINGE</a:t>
            </a:r>
          </a:p>
        </p:txBody>
      </p:sp>
      <p:sp>
        <p:nvSpPr>
          <p:cNvPr id="13314" name="Rectangle 2"/>
          <p:cNvSpPr>
            <a:spLocks noGrp="1" noChangeArrowheads="1"/>
          </p:cNvSpPr>
          <p:nvPr>
            <p:ph type="body" idx="1"/>
          </p:nvPr>
        </p:nvSpPr>
        <p:spPr>
          <a:xfrm>
            <a:off x="-71974" y="758492"/>
            <a:ext cx="3336389" cy="5310187"/>
          </a:xfrm>
          <a:ln/>
        </p:spPr>
        <p:txBody>
          <a:bodyPr/>
          <a:lstStyle/>
          <a:p>
            <a:pPr>
              <a:spcBef>
                <a:spcPts val="70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dirty="0">
                <a:solidFill>
                  <a:schemeClr val="tx1"/>
                </a:solidFill>
                <a:latin typeface="Copperplate Gothic Bold" panose="020E0705020206020404" pitchFamily="34" charset="77"/>
              </a:rPr>
              <a:t>Tese sotto alla TONACA MUCOSA</a:t>
            </a:r>
          </a:p>
          <a:p>
            <a:pPr>
              <a:spcBef>
                <a:spcPts val="70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dirty="0">
                <a:solidFill>
                  <a:schemeClr val="tx1"/>
                </a:solidFill>
                <a:latin typeface="Copperplate Gothic Bold" panose="020E0705020206020404" pitchFamily="34" charset="77"/>
              </a:rPr>
              <a:t>Servono a completare il lume dell’organo dove mancano gli elementi cartilaginei</a:t>
            </a:r>
          </a:p>
          <a:p>
            <a:pPr>
              <a:spcBef>
                <a:spcPts val="70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dirty="0">
                <a:solidFill>
                  <a:schemeClr val="tx1"/>
                </a:solidFill>
                <a:latin typeface="Copperplate Gothic Bold" panose="020E0705020206020404" pitchFamily="34" charset="77"/>
              </a:rPr>
              <a:t>Si descrivono:</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0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dirty="0">
                <a:solidFill>
                  <a:schemeClr val="tx1"/>
                </a:solidFill>
                <a:latin typeface="Copperplate Gothic Bold" panose="020E0705020206020404" pitchFamily="34" charset="77"/>
              </a:rPr>
              <a:t>   - MEMBRANE QUADRANGOLARI (o QUADRILATERE), superiormente</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0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dirty="0">
                <a:solidFill>
                  <a:schemeClr val="tx1"/>
                </a:solidFill>
                <a:latin typeface="Copperplate Gothic Bold" panose="020E0705020206020404" pitchFamily="34" charset="77"/>
              </a:rPr>
              <a:t>  - CONI ELASTICI, inferiormente</a:t>
            </a:r>
          </a:p>
        </p:txBody>
      </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l="7858" t="11601" r="7884" b="18495"/>
          <a:stretch>
            <a:fillRect/>
          </a:stretch>
        </p:blipFill>
        <p:spPr bwMode="auto">
          <a:xfrm>
            <a:off x="3131840" y="1773238"/>
            <a:ext cx="6012160" cy="3783012"/>
          </a:xfrm>
          <a:prstGeom prst="rect">
            <a:avLst/>
          </a:prstGeom>
          <a:noFill/>
          <a:ln>
            <a:noFill/>
          </a:ln>
          <a:effectLst/>
          <a:extLst>
            <a:ext uri="{909E8E84-426E-40DD-AFC4-6F175D3DCCD1}">
              <a14:hiddenFill xmlns:a14="http://schemas.microsoft.com/office/drawing/2010/main">
                <a:blipFill dpi="0" rotWithShape="0">
                  <a:blip/>
                  <a:srcRect l="7858" t="11601" r="7884" b="1849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Line 4"/>
          <p:cNvSpPr>
            <a:spLocks noChangeShapeType="1"/>
          </p:cNvSpPr>
          <p:nvPr/>
        </p:nvSpPr>
        <p:spPr bwMode="auto">
          <a:xfrm>
            <a:off x="5292725" y="3500438"/>
            <a:ext cx="719138" cy="1587"/>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3317" name="Line 5"/>
          <p:cNvSpPr>
            <a:spLocks noChangeShapeType="1"/>
          </p:cNvSpPr>
          <p:nvPr/>
        </p:nvSpPr>
        <p:spPr bwMode="auto">
          <a:xfrm>
            <a:off x="5292725" y="3500438"/>
            <a:ext cx="647700" cy="360362"/>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3318" name="Line 6"/>
          <p:cNvSpPr>
            <a:spLocks noChangeShapeType="1"/>
          </p:cNvSpPr>
          <p:nvPr/>
        </p:nvSpPr>
        <p:spPr bwMode="auto">
          <a:xfrm>
            <a:off x="5940425" y="3500438"/>
            <a:ext cx="1588" cy="433387"/>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3319" name="Line 7"/>
          <p:cNvSpPr>
            <a:spLocks noChangeShapeType="1"/>
          </p:cNvSpPr>
          <p:nvPr/>
        </p:nvSpPr>
        <p:spPr bwMode="auto">
          <a:xfrm flipV="1">
            <a:off x="5076825" y="2633663"/>
            <a:ext cx="358775" cy="222250"/>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3320" name="Line 8"/>
          <p:cNvSpPr>
            <a:spLocks noChangeShapeType="1"/>
          </p:cNvSpPr>
          <p:nvPr/>
        </p:nvSpPr>
        <p:spPr bwMode="auto">
          <a:xfrm>
            <a:off x="5076825" y="2852738"/>
            <a:ext cx="358775" cy="504825"/>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3321" name="Line 9"/>
          <p:cNvSpPr>
            <a:spLocks noChangeShapeType="1"/>
          </p:cNvSpPr>
          <p:nvPr/>
        </p:nvSpPr>
        <p:spPr bwMode="auto">
          <a:xfrm>
            <a:off x="5435600" y="2636838"/>
            <a:ext cx="504825" cy="720725"/>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3322" name="Line 10"/>
          <p:cNvSpPr>
            <a:spLocks noChangeShapeType="1"/>
          </p:cNvSpPr>
          <p:nvPr/>
        </p:nvSpPr>
        <p:spPr bwMode="auto">
          <a:xfrm>
            <a:off x="5435600" y="3357563"/>
            <a:ext cx="504825" cy="1587"/>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3323" name="Text Box 11"/>
          <p:cNvSpPr txBox="1">
            <a:spLocks noChangeArrowheads="1"/>
          </p:cNvSpPr>
          <p:nvPr/>
        </p:nvSpPr>
        <p:spPr bwMode="auto">
          <a:xfrm>
            <a:off x="3203575" y="4129088"/>
            <a:ext cx="1733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sz="1000">
                <a:solidFill>
                  <a:srgbClr val="000000"/>
                </a:solidFill>
                <a:latin typeface="Arial Black" panose="020B0A04020102020204" pitchFamily="34" charset="0"/>
              </a:rPr>
              <a:t>CORDA VOCALE VERA</a:t>
            </a:r>
          </a:p>
        </p:txBody>
      </p:sp>
      <p:sp>
        <p:nvSpPr>
          <p:cNvPr id="13324" name="Rectangle 12"/>
          <p:cNvSpPr>
            <a:spLocks noChangeArrowheads="1"/>
          </p:cNvSpPr>
          <p:nvPr/>
        </p:nvSpPr>
        <p:spPr bwMode="auto">
          <a:xfrm>
            <a:off x="3203575" y="4076700"/>
            <a:ext cx="1655763" cy="288925"/>
          </a:xfrm>
          <a:prstGeom prst="rect">
            <a:avLst/>
          </a:prstGeom>
          <a:noFill/>
          <a:ln w="93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3325" name="Text Box 13"/>
          <p:cNvSpPr txBox="1">
            <a:spLocks noChangeArrowheads="1"/>
          </p:cNvSpPr>
          <p:nvPr/>
        </p:nvSpPr>
        <p:spPr bwMode="auto">
          <a:xfrm>
            <a:off x="6948488" y="2349500"/>
            <a:ext cx="1522412"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sz="1000">
                <a:solidFill>
                  <a:srgbClr val="000000"/>
                </a:solidFill>
                <a:latin typeface="Arial Black" panose="020B0A04020102020204" pitchFamily="34" charset="0"/>
              </a:rPr>
              <a:t>Corda Vocale Falsa</a:t>
            </a:r>
          </a:p>
        </p:txBody>
      </p:sp>
      <p:sp>
        <p:nvSpPr>
          <p:cNvPr id="13326" name="Rectangle 14"/>
          <p:cNvSpPr>
            <a:spLocks noChangeArrowheads="1"/>
          </p:cNvSpPr>
          <p:nvPr/>
        </p:nvSpPr>
        <p:spPr bwMode="auto">
          <a:xfrm>
            <a:off x="6948488" y="2276475"/>
            <a:ext cx="1511300" cy="288925"/>
          </a:xfrm>
          <a:prstGeom prst="rect">
            <a:avLst/>
          </a:prstGeom>
          <a:noFill/>
          <a:ln w="9360" cap="sq">
            <a:solidFill>
              <a:srgbClr val="33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3327" name="Text Box 15"/>
          <p:cNvSpPr txBox="1">
            <a:spLocks noChangeArrowheads="1"/>
          </p:cNvSpPr>
          <p:nvPr/>
        </p:nvSpPr>
        <p:spPr bwMode="auto">
          <a:xfrm>
            <a:off x="2843213" y="5681663"/>
            <a:ext cx="6300787"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sz="2000" b="1">
                <a:solidFill>
                  <a:srgbClr val="FFFFFF"/>
                </a:solidFill>
                <a:latin typeface="Arial" panose="020B0604020202020204" pitchFamily="34" charset="0"/>
              </a:rPr>
              <a:t>Muscolatura Striata Scheletrica, facendo variare le la tensione e la posizione delle corde vocali vere, permette l’emissione dei suoni diversi. </a:t>
            </a:r>
          </a:p>
        </p:txBody>
      </p:sp>
      <p:pic>
        <p:nvPicPr>
          <p:cNvPr id="3" name="Audio 2">
            <a:hlinkClick r:id="" action="ppaction://media"/>
            <a:extLst>
              <a:ext uri="{FF2B5EF4-FFF2-40B4-BE49-F238E27FC236}">
                <a16:creationId xmlns:a16="http://schemas.microsoft.com/office/drawing/2014/main" id="{849F9EF9-5B3A-7442-B076-B80B457B13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576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188640"/>
            <a:ext cx="86868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LARINGE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ARCHITETTURA GENERALE</a:t>
            </a:r>
          </a:p>
        </p:txBody>
      </p:sp>
      <p:sp>
        <p:nvSpPr>
          <p:cNvPr id="11266" name="Rectangle 2"/>
          <p:cNvSpPr>
            <a:spLocks noGrp="1" noChangeArrowheads="1"/>
          </p:cNvSpPr>
          <p:nvPr>
            <p:ph type="body" idx="1"/>
          </p:nvPr>
        </p:nvSpPr>
        <p:spPr>
          <a:xfrm>
            <a:off x="683568" y="1052513"/>
            <a:ext cx="8136904" cy="54864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La LARINGE è formata da ELEMENTI CARTILAGINEI che si articolano variamente tra loro</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Queste CARTILAGINI delimitano una CAVITA’ (LUME) tappezzata da una TONACA MUCOSA (Epitelio Cilindrico </a:t>
            </a:r>
            <a:r>
              <a:rPr lang="it-IT" altLang="it-IT" sz="2800" b="1" dirty="0" err="1">
                <a:solidFill>
                  <a:schemeClr val="tx1"/>
                </a:solidFill>
                <a:latin typeface="Chalkboard SE" panose="03050602040202020205" pitchFamily="66" charset="77"/>
              </a:rPr>
              <a:t>Pseudostratificato</a:t>
            </a:r>
            <a:r>
              <a:rPr lang="it-IT" altLang="it-IT" sz="2800" b="1" dirty="0">
                <a:solidFill>
                  <a:schemeClr val="tx1"/>
                </a:solidFill>
                <a:latin typeface="Chalkboard SE" panose="03050602040202020205" pitchFamily="66" charset="77"/>
              </a:rPr>
              <a:t> Ciliato), profondamente alla quale si trova una struttura FIBRO-ELASTICA (costituita dalla MEMBRANA QUADRANGOLARE e dal CONO ELASTICO), che connette in più punti le cartilagini medesime</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0C67BAB5-CB2F-B840-9623-2F26EBDFEE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394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06"/>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435100" y="0"/>
            <a:ext cx="6273800" cy="6858000"/>
          </a:xfrm>
          <a:prstGeom prst="rect">
            <a:avLst/>
          </a:prstGeom>
          <a:noFill/>
          <a:ln>
            <a:noFill/>
          </a:ln>
        </p:spPr>
      </p:pic>
      <p:pic>
        <p:nvPicPr>
          <p:cNvPr id="3" name="Audio 2">
            <a:hlinkClick r:id="" action="ppaction://media"/>
            <a:extLst>
              <a:ext uri="{FF2B5EF4-FFF2-40B4-BE49-F238E27FC236}">
                <a16:creationId xmlns:a16="http://schemas.microsoft.com/office/drawing/2014/main" id="{26BCE0DB-E883-D340-9102-E51F608879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95549031"/>
      </p:ext>
    </p:extLst>
  </p:cSld>
  <p:clrMapOvr>
    <a:masterClrMapping/>
  </p:clrMapOvr>
  <mc:AlternateContent xmlns:mc="http://schemas.openxmlformats.org/markup-compatibility/2006" xmlns:p14="http://schemas.microsoft.com/office/powerpoint/2010/main">
    <mc:Choice Requires="p14">
      <p:transition spd="slow" p14:dur="2000" advTm="98091"/>
    </mc:Choice>
    <mc:Fallback xmlns="">
      <p:transition spd="slow" advTm="98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B0C7E5-1DDA-0E4D-9279-DD0FFDCC77B7}"/>
              </a:ext>
            </a:extLst>
          </p:cNvPr>
          <p:cNvSpPr>
            <a:spLocks noGrp="1"/>
          </p:cNvSpPr>
          <p:nvPr>
            <p:ph type="title"/>
          </p:nvPr>
        </p:nvSpPr>
        <p:spPr>
          <a:xfrm>
            <a:off x="24024" y="-171400"/>
            <a:ext cx="9144000" cy="1430338"/>
          </a:xfrm>
        </p:spPr>
        <p:txBody>
          <a:bodyPr/>
          <a:lstStyle/>
          <a:p>
            <a:r>
              <a:rPr lang="it-IT" sz="3200" b="1" dirty="0">
                <a:solidFill>
                  <a:schemeClr val="tx1"/>
                </a:solidFill>
                <a:latin typeface="Gurmukhi MN" panose="02020600050405020304" pitchFamily="18" charset="0"/>
                <a:cs typeface="Gurmukhi MN" panose="02020600050405020304" pitchFamily="18" charset="0"/>
              </a:rPr>
              <a:t>PIEGHE VESTIBOLARI (Corde Vocali False)</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PIEGHE VOCALI (Corde Vocali Vere)</a:t>
            </a:r>
          </a:p>
        </p:txBody>
      </p:sp>
      <p:sp>
        <p:nvSpPr>
          <p:cNvPr id="3" name="Segnaposto contenuto 2">
            <a:extLst>
              <a:ext uri="{FF2B5EF4-FFF2-40B4-BE49-F238E27FC236}">
                <a16:creationId xmlns:a16="http://schemas.microsoft.com/office/drawing/2014/main" id="{0AA0978F-EB4F-C34C-A34F-C5123D63BFE5}"/>
              </a:ext>
            </a:extLst>
          </p:cNvPr>
          <p:cNvSpPr>
            <a:spLocks noGrp="1"/>
          </p:cNvSpPr>
          <p:nvPr>
            <p:ph idx="1"/>
          </p:nvPr>
        </p:nvSpPr>
        <p:spPr>
          <a:xfrm>
            <a:off x="599580" y="1054878"/>
            <a:ext cx="7992888" cy="5517232"/>
          </a:xfrm>
        </p:spPr>
        <p:txBody>
          <a:bodyPr/>
          <a:lstStyle/>
          <a:p>
            <a:r>
              <a:rPr lang="it-IT" sz="2800" b="1" dirty="0">
                <a:solidFill>
                  <a:schemeClr val="tx1"/>
                </a:solidFill>
                <a:latin typeface="Comic Sans MS" panose="030F0902030302020204" pitchFamily="66" charset="0"/>
              </a:rPr>
              <a:t>Le PIEGHE VESTIBOLARI sono determinate dal Margine Inferiore della Membrana Quadrangolare</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Le PIEGHE VOCALI sono determinate dal Margine Superiore del Cono Elastico e costituiscono le CORDE VOCALI VERE, che delimitano la RIMA della GLOTTIDE</a:t>
            </a:r>
          </a:p>
          <a:p>
            <a:r>
              <a:rPr lang="it-IT" sz="2800" b="1" dirty="0">
                <a:solidFill>
                  <a:schemeClr val="tx1"/>
                </a:solidFill>
                <a:latin typeface="Comic Sans MS" panose="030F0902030302020204" pitchFamily="66" charset="0"/>
              </a:rPr>
              <a:t>Essendo soggette a sollecitazioni di tipo meccanico nella Fonazione, sono rivestite da EPITELIO PAVIMENTOSO PLURISTRATIFICATO</a:t>
            </a:r>
          </a:p>
          <a:p>
            <a:endParaRPr lang="it-IT" sz="2800" b="1" dirty="0">
              <a:solidFill>
                <a:schemeClr val="tx1"/>
              </a:solidFill>
              <a:latin typeface="Comic Sans MS" panose="030F0902030302020204" pitchFamily="66" charset="0"/>
            </a:endParaRPr>
          </a:p>
        </p:txBody>
      </p:sp>
      <p:pic>
        <p:nvPicPr>
          <p:cNvPr id="4" name="Audio 3">
            <a:hlinkClick r:id="" action="ppaction://media"/>
            <a:extLst>
              <a:ext uri="{FF2B5EF4-FFF2-40B4-BE49-F238E27FC236}">
                <a16:creationId xmlns:a16="http://schemas.microsoft.com/office/drawing/2014/main" id="{FE126E3A-A8C7-CB4C-851F-69E689E450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08872186"/>
      </p:ext>
    </p:extLst>
  </p:cSld>
  <p:clrMapOvr>
    <a:masterClrMapping/>
  </p:clrMapOvr>
  <mc:AlternateContent xmlns:mc="http://schemas.openxmlformats.org/markup-compatibility/2006" xmlns:p14="http://schemas.microsoft.com/office/powerpoint/2010/main">
    <mc:Choice Requires="p14">
      <p:transition spd="slow" p14:dur="2000" advTm="7450"/>
    </mc:Choice>
    <mc:Fallback xmlns="">
      <p:transition spd="slow" advTm="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684213" y="26035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RESPIRATORIO</a:t>
            </a:r>
          </a:p>
        </p:txBody>
      </p:sp>
      <p:sp>
        <p:nvSpPr>
          <p:cNvPr id="4098" name="Rectangle 2"/>
          <p:cNvSpPr>
            <a:spLocks noGrp="1" noChangeArrowheads="1"/>
          </p:cNvSpPr>
          <p:nvPr>
            <p:ph type="body" idx="1"/>
          </p:nvPr>
        </p:nvSpPr>
        <p:spPr>
          <a:xfrm>
            <a:off x="251520" y="1700808"/>
            <a:ext cx="3816350" cy="4608512"/>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Consta di ORGANI CAVI (VIE AEREE o AERIFERE) deputati a garantire il FLUSSO DI ARIA verso e dai POLMONI (ORGANI PIENI), nei quali avvengono gli scambi gassosi con le cellule del sangue a ciò adibite (eritrociti) </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1341438"/>
            <a:ext cx="5148262" cy="4492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EAA537E4-F220-1A4B-B9EB-A6CB3B6F83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362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2286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CONFIGURAZIONE  INTERNA</a:t>
            </a:r>
          </a:p>
        </p:txBody>
      </p:sp>
      <p:sp>
        <p:nvSpPr>
          <p:cNvPr id="14338" name="Rectangle 2"/>
          <p:cNvSpPr>
            <a:spLocks noGrp="1" noChangeArrowheads="1"/>
          </p:cNvSpPr>
          <p:nvPr>
            <p:ph type="body" idx="1"/>
          </p:nvPr>
        </p:nvSpPr>
        <p:spPr>
          <a:xfrm>
            <a:off x="109587" y="958248"/>
            <a:ext cx="3335288" cy="5410200"/>
          </a:xfrm>
          <a:ln/>
        </p:spPr>
        <p:txBody>
          <a:bodyPr/>
          <a:lstStyle/>
          <a:p>
            <a:pPr>
              <a:lnSpc>
                <a:spcPct val="80000"/>
              </a:lnSpc>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APERTURA SUPERIORE o ADITO LARINGEO (ADITUS AD LARINGEM)</a:t>
            </a:r>
          </a:p>
          <a:p>
            <a:pPr marL="346075">
              <a:lnSpc>
                <a:spcPct val="80000"/>
              </a:lnSpc>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omic Sans MS" panose="030F0902030302020204" pitchFamily="66" charset="0"/>
            </a:endParaRPr>
          </a:p>
          <a:p>
            <a:pPr>
              <a:lnSpc>
                <a:spcPct val="80000"/>
              </a:lnSpc>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CAVITA’ LARINGEA costituita da cranio-</a:t>
            </a:r>
            <a:r>
              <a:rPr lang="it-IT" altLang="it-IT" sz="2400" b="1" dirty="0" err="1">
                <a:solidFill>
                  <a:schemeClr val="tx1"/>
                </a:solidFill>
                <a:latin typeface="Comic Sans MS" panose="030F0902030302020204" pitchFamily="66" charset="0"/>
              </a:rPr>
              <a:t>caudalmente</a:t>
            </a:r>
            <a:r>
              <a:rPr lang="it-IT" altLang="it-IT" sz="2400" b="1" dirty="0">
                <a:solidFill>
                  <a:schemeClr val="tx1"/>
                </a:solidFill>
                <a:latin typeface="Comic Sans MS" panose="030F0902030302020204" pitchFamily="66" charset="0"/>
              </a:rPr>
              <a:t>:</a:t>
            </a:r>
          </a:p>
          <a:p>
            <a:pPr marL="341313" indent="-338138">
              <a:lnSpc>
                <a:spcPct val="80000"/>
              </a:lnSpc>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VESTIBOLO  LARINGEO</a:t>
            </a:r>
          </a:p>
          <a:p>
            <a:pPr marL="341313" indent="-338138">
              <a:lnSpc>
                <a:spcPct val="80000"/>
              </a:lnSpc>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SEGMENTO MEDIO</a:t>
            </a:r>
          </a:p>
          <a:p>
            <a:pPr marL="341313" indent="-338138">
              <a:lnSpc>
                <a:spcPct val="80000"/>
              </a:lnSpc>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SEGMENTO INFERIORE</a:t>
            </a:r>
          </a:p>
        </p:txBody>
      </p:sp>
      <p:pic>
        <p:nvPicPr>
          <p:cNvPr id="14339" name="Picture 3"/>
          <p:cNvPicPr>
            <a:picLocks noChangeAspect="1" noChangeArrowheads="1"/>
          </p:cNvPicPr>
          <p:nvPr/>
        </p:nvPicPr>
        <p:blipFill>
          <a:blip r:embed="rId5">
            <a:lum contrast="6000"/>
            <a:extLst>
              <a:ext uri="{28A0092B-C50C-407E-A947-70E740481C1C}">
                <a14:useLocalDpi xmlns:a14="http://schemas.microsoft.com/office/drawing/2010/main" val="0"/>
              </a:ext>
            </a:extLst>
          </a:blip>
          <a:srcRect l="2724"/>
          <a:stretch>
            <a:fillRect/>
          </a:stretch>
        </p:blipFill>
        <p:spPr bwMode="auto">
          <a:xfrm>
            <a:off x="3444875" y="1557338"/>
            <a:ext cx="5699125" cy="4440237"/>
          </a:xfrm>
          <a:prstGeom prst="rect">
            <a:avLst/>
          </a:prstGeom>
          <a:noFill/>
          <a:ln>
            <a:noFill/>
          </a:ln>
          <a:effectLst/>
          <a:extLst>
            <a:ext uri="{909E8E84-426E-40DD-AFC4-6F175D3DCCD1}">
              <a14:hiddenFill xmlns:a14="http://schemas.microsoft.com/office/drawing/2010/main">
                <a:blipFill dpi="0" rotWithShape="0">
                  <a:blip>
                    <a:lum contrast="6000"/>
                  </a:blip>
                  <a:srcRect l="272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C56D4F6F-C385-6A48-B17B-E698617305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581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07"/>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1244600"/>
            <a:ext cx="9144000" cy="4368800"/>
          </a:xfrm>
          <a:prstGeom prst="rect">
            <a:avLst/>
          </a:prstGeom>
          <a:noFill/>
          <a:ln>
            <a:noFill/>
          </a:ln>
        </p:spPr>
      </p:pic>
      <p:pic>
        <p:nvPicPr>
          <p:cNvPr id="3" name="Audio 2">
            <a:hlinkClick r:id="" action="ppaction://media"/>
            <a:extLst>
              <a:ext uri="{FF2B5EF4-FFF2-40B4-BE49-F238E27FC236}">
                <a16:creationId xmlns:a16="http://schemas.microsoft.com/office/drawing/2014/main" id="{7EDB1613-C9E2-5242-82EF-CD6397D684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12545812"/>
      </p:ext>
    </p:extLst>
  </p:cSld>
  <p:clrMapOvr>
    <a:masterClrMapping/>
  </p:clrMapOvr>
  <mc:AlternateContent xmlns:mc="http://schemas.openxmlformats.org/markup-compatibility/2006" xmlns:p14="http://schemas.microsoft.com/office/powerpoint/2010/main">
    <mc:Choice Requires="p14">
      <p:transition spd="slow" p14:dur="2000" advTm="53506"/>
    </mc:Choice>
    <mc:Fallback xmlns="">
      <p:transition spd="slow" advTm="5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6324600" y="784225"/>
            <a:ext cx="2819400" cy="15557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ESAME della LARINGE</a:t>
            </a:r>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068763"/>
            <a:ext cx="7239000" cy="2789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016625" cy="373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68B41426-30E7-9C41-8606-00B2A8BA65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866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0" y="0"/>
            <a:ext cx="9144000" cy="7651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TRACHEA e BRONCHI EXTRAPOLMONARI</a:t>
            </a:r>
          </a:p>
        </p:txBody>
      </p:sp>
      <p:sp>
        <p:nvSpPr>
          <p:cNvPr id="16386" name="Rectangle 2"/>
          <p:cNvSpPr>
            <a:spLocks noGrp="1" noChangeArrowheads="1"/>
          </p:cNvSpPr>
          <p:nvPr>
            <p:ph type="body" idx="1"/>
          </p:nvPr>
        </p:nvSpPr>
        <p:spPr>
          <a:xfrm>
            <a:off x="0" y="1052513"/>
            <a:ext cx="5651500" cy="5616575"/>
          </a:xfrm>
          <a:ln/>
        </p:spPr>
        <p:txBody>
          <a:bodyPr/>
          <a:lstStyle/>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La TRACHEA è un ORGANO CAVO, IMPARI e MEDIANO, che si estende dalla regione del COLLO al MEDIASTINO del Torace</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La sua impalcatura è data dalla sovrapposizione di 18-20 ANELLI di CARTILAGINE IALINA, incompleti posteriormente</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A livello della Vertebra T4, essa si biforca nei 2 BRONCHI EXTRAPOLMONARI</a:t>
            </a:r>
          </a:p>
        </p:txBody>
      </p:sp>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r="51683" b="10182"/>
          <a:stretch>
            <a:fillRect/>
          </a:stretch>
        </p:blipFill>
        <p:spPr bwMode="auto">
          <a:xfrm>
            <a:off x="5532438" y="981075"/>
            <a:ext cx="3611562" cy="5876925"/>
          </a:xfrm>
          <a:prstGeom prst="rect">
            <a:avLst/>
          </a:prstGeom>
          <a:noFill/>
          <a:ln>
            <a:noFill/>
          </a:ln>
          <a:effectLst/>
          <a:extLst>
            <a:ext uri="{909E8E84-426E-40DD-AFC4-6F175D3DCCD1}">
              <a14:hiddenFill xmlns:a14="http://schemas.microsoft.com/office/drawing/2010/main">
                <a:blipFill dpi="0" rotWithShape="0">
                  <a:blip/>
                  <a:srcRect r="51683" b="1018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5F317009-083B-8F43-B9B8-6BC8039A7D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483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0" y="260350"/>
            <a:ext cx="9144000" cy="5873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STRUTTURA di TRACHEA e BRONCHI EXTRAPOLMONARI</a:t>
            </a: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l="46092" t="1735" b="7506"/>
          <a:stretch>
            <a:fillRect/>
          </a:stretch>
        </p:blipFill>
        <p:spPr bwMode="auto">
          <a:xfrm>
            <a:off x="4951413" y="981075"/>
            <a:ext cx="4192587" cy="5876925"/>
          </a:xfrm>
          <a:prstGeom prst="rect">
            <a:avLst/>
          </a:prstGeom>
          <a:noFill/>
          <a:ln>
            <a:noFill/>
          </a:ln>
          <a:effectLst/>
          <a:extLst>
            <a:ext uri="{909E8E84-426E-40DD-AFC4-6F175D3DCCD1}">
              <a14:hiddenFill xmlns:a14="http://schemas.microsoft.com/office/drawing/2010/main">
                <a:blipFill dpi="0" rotWithShape="0">
                  <a:blip/>
                  <a:srcRect l="46092" t="1735" b="750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Text Box 3"/>
          <p:cNvSpPr txBox="1">
            <a:spLocks noChangeArrowheads="1"/>
          </p:cNvSpPr>
          <p:nvPr/>
        </p:nvSpPr>
        <p:spPr bwMode="auto">
          <a:xfrm>
            <a:off x="212523" y="981075"/>
            <a:ext cx="4392613" cy="5388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sz="1800" b="1" dirty="0">
                <a:solidFill>
                  <a:schemeClr val="tx1"/>
                </a:solidFill>
                <a:latin typeface="Copperplate Gothic Bold" panose="020E0705020206020404" pitchFamily="34" charset="77"/>
              </a:rPr>
              <a:t>TONACA MUCOSA:</a:t>
            </a:r>
          </a:p>
          <a:p>
            <a:pPr>
              <a:buClrTx/>
              <a:buFontTx/>
              <a:buNone/>
            </a:pPr>
            <a:r>
              <a:rPr lang="it-IT" altLang="it-IT" sz="1800" b="1" dirty="0">
                <a:solidFill>
                  <a:schemeClr val="tx1"/>
                </a:solidFill>
                <a:latin typeface="Copperplate Gothic Bold" panose="020E0705020206020404" pitchFamily="34" charset="77"/>
              </a:rPr>
              <a:t>Epitelio Cilindrico </a:t>
            </a:r>
            <a:r>
              <a:rPr lang="it-IT" altLang="it-IT" sz="1800" b="1" dirty="0" err="1">
                <a:solidFill>
                  <a:schemeClr val="tx1"/>
                </a:solidFill>
                <a:latin typeface="Copperplate Gothic Bold" panose="020E0705020206020404" pitchFamily="34" charset="77"/>
              </a:rPr>
              <a:t>Pseudostratificato</a:t>
            </a:r>
            <a:r>
              <a:rPr lang="it-IT" altLang="it-IT" sz="1800" b="1" dirty="0">
                <a:solidFill>
                  <a:schemeClr val="tx1"/>
                </a:solidFill>
                <a:latin typeface="Copperplate Gothic Bold" panose="020E0705020206020404" pitchFamily="34" charset="77"/>
              </a:rPr>
              <a:t> Ciliato con Cellule Caliciformi Mucipare</a:t>
            </a:r>
          </a:p>
          <a:p>
            <a:pPr>
              <a:buClrTx/>
              <a:buFontTx/>
              <a:buNone/>
            </a:pPr>
            <a:r>
              <a:rPr lang="it-IT" altLang="it-IT" sz="1800" b="1" dirty="0">
                <a:solidFill>
                  <a:schemeClr val="tx1"/>
                </a:solidFill>
                <a:latin typeface="Copperplate Gothic Bold" panose="020E0705020206020404" pitchFamily="34" charset="77"/>
              </a:rPr>
              <a:t>Lamina Propria di Tessuto Connettivo Lasso </a:t>
            </a:r>
          </a:p>
          <a:p>
            <a:pPr>
              <a:buClrTx/>
              <a:buFontTx/>
              <a:buNone/>
            </a:pPr>
            <a:endParaRPr lang="it-IT" altLang="it-IT" sz="1800" b="1" dirty="0">
              <a:solidFill>
                <a:schemeClr val="tx1"/>
              </a:solidFill>
              <a:latin typeface="Copperplate Gothic Bold" panose="020E0705020206020404" pitchFamily="34" charset="77"/>
            </a:endParaRPr>
          </a:p>
          <a:p>
            <a:pPr>
              <a:buClrTx/>
              <a:buFontTx/>
              <a:buNone/>
            </a:pPr>
            <a:r>
              <a:rPr lang="it-IT" altLang="it-IT" sz="1800" b="1" dirty="0">
                <a:solidFill>
                  <a:schemeClr val="tx1"/>
                </a:solidFill>
                <a:latin typeface="Copperplate Gothic Bold" panose="020E0705020206020404" pitchFamily="34" charset="77"/>
              </a:rPr>
              <a:t>TONACA SOTTOMUCOSA</a:t>
            </a:r>
          </a:p>
          <a:p>
            <a:pPr>
              <a:buClrTx/>
              <a:buFontTx/>
              <a:buNone/>
            </a:pPr>
            <a:r>
              <a:rPr lang="it-IT" altLang="it-IT" sz="1800" b="1" dirty="0">
                <a:solidFill>
                  <a:schemeClr val="tx1"/>
                </a:solidFill>
                <a:latin typeface="Copperplate Gothic Bold" panose="020E0705020206020404" pitchFamily="34" charset="77"/>
              </a:rPr>
              <a:t>con Ghiandole a Secrezione Siero-Mucosa</a:t>
            </a:r>
          </a:p>
          <a:p>
            <a:pPr>
              <a:buClrTx/>
              <a:buFontTx/>
              <a:buNone/>
            </a:pPr>
            <a:endParaRPr lang="it-IT" altLang="it-IT" sz="1800" b="1" dirty="0">
              <a:solidFill>
                <a:schemeClr val="tx1"/>
              </a:solidFill>
              <a:latin typeface="Copperplate Gothic Bold" panose="020E0705020206020404" pitchFamily="34" charset="77"/>
            </a:endParaRPr>
          </a:p>
          <a:p>
            <a:pPr>
              <a:buClrTx/>
              <a:buFontTx/>
              <a:buNone/>
            </a:pPr>
            <a:r>
              <a:rPr lang="it-IT" altLang="it-IT" sz="1800" b="1" dirty="0">
                <a:solidFill>
                  <a:schemeClr val="tx1"/>
                </a:solidFill>
                <a:latin typeface="Copperplate Gothic Bold" panose="020E0705020206020404" pitchFamily="34" charset="77"/>
              </a:rPr>
              <a:t>ANELLO CARTILAGINEO IALINO</a:t>
            </a:r>
          </a:p>
          <a:p>
            <a:pPr>
              <a:buClrTx/>
              <a:buFontTx/>
              <a:buNone/>
            </a:pPr>
            <a:endParaRPr lang="it-IT" altLang="it-IT" sz="1800" b="1" dirty="0">
              <a:solidFill>
                <a:schemeClr val="tx1"/>
              </a:solidFill>
              <a:latin typeface="Copperplate Gothic Bold" panose="020E0705020206020404" pitchFamily="34" charset="77"/>
            </a:endParaRPr>
          </a:p>
          <a:p>
            <a:pPr>
              <a:buClrTx/>
              <a:buFontTx/>
              <a:buNone/>
            </a:pPr>
            <a:r>
              <a:rPr lang="it-IT" altLang="it-IT" sz="1800" b="1" dirty="0">
                <a:solidFill>
                  <a:schemeClr val="tx1"/>
                </a:solidFill>
                <a:latin typeface="Copperplate Gothic Bold" panose="020E0705020206020404" pitchFamily="34" charset="77"/>
              </a:rPr>
              <a:t>Nella parte posteriore dell’ anello (incompleto) si trova TESSUTO FIBROELASTICO in rapporto con Tessuto MUSCOLARE LISCIO (MUSCOLO TRACHEALE</a:t>
            </a:r>
            <a:r>
              <a:rPr lang="it-IT" altLang="it-IT" sz="2000" b="1" dirty="0">
                <a:solidFill>
                  <a:schemeClr val="tx1"/>
                </a:solidFill>
                <a:latin typeface="Copperplate Gothic Bold" panose="020E0705020206020404" pitchFamily="34" charset="77"/>
              </a:rPr>
              <a:t>)</a:t>
            </a:r>
          </a:p>
        </p:txBody>
      </p:sp>
      <p:pic>
        <p:nvPicPr>
          <p:cNvPr id="2" name="Audio 1">
            <a:hlinkClick r:id="" action="ppaction://media"/>
            <a:extLst>
              <a:ext uri="{FF2B5EF4-FFF2-40B4-BE49-F238E27FC236}">
                <a16:creationId xmlns:a16="http://schemas.microsoft.com/office/drawing/2014/main" id="{336E5C04-37F0-2A40-82AB-7E947A2492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13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148263" cy="3378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3398838"/>
            <a:ext cx="4643437" cy="3459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6B0C679A-BE98-FC42-A7A9-DC0745B7AA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35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68C3A1-07B4-1D42-839E-0EFEEDA5D701}"/>
              </a:ext>
            </a:extLst>
          </p:cNvPr>
          <p:cNvSpPr>
            <a:spLocks noGrp="1"/>
          </p:cNvSpPr>
          <p:nvPr>
            <p:ph type="title"/>
          </p:nvPr>
        </p:nvSpPr>
        <p:spPr>
          <a:xfrm>
            <a:off x="683568" y="2564904"/>
            <a:ext cx="7767638" cy="1430338"/>
          </a:xfrm>
        </p:spPr>
        <p:txBody>
          <a:bodyPr/>
          <a:lstStyle/>
          <a:p>
            <a:r>
              <a:rPr lang="it-IT" sz="4000" b="1" dirty="0" err="1">
                <a:solidFill>
                  <a:schemeClr val="tx1"/>
                </a:solidFill>
                <a:latin typeface="Gurmukhi MN" panose="02020600050405020304" pitchFamily="18" charset="0"/>
                <a:cs typeface="Gurmukhi MN" panose="02020600050405020304" pitchFamily="18" charset="0"/>
              </a:rPr>
              <a:t>P</a:t>
            </a:r>
            <a:r>
              <a:rPr lang="it-IT" sz="4000" b="1" dirty="0">
                <a:solidFill>
                  <a:schemeClr val="tx1"/>
                </a:solidFill>
                <a:latin typeface="Gurmukhi MN" panose="02020600050405020304" pitchFamily="18" charset="0"/>
                <a:cs typeface="Gurmukhi MN" panose="02020600050405020304" pitchFamily="18" charset="0"/>
              </a:rPr>
              <a:t> O L M O </a:t>
            </a:r>
            <a:r>
              <a:rPr lang="it-IT" sz="4000" b="1" dirty="0" err="1">
                <a:solidFill>
                  <a:schemeClr val="tx1"/>
                </a:solidFill>
                <a:latin typeface="Gurmukhi MN" panose="02020600050405020304" pitchFamily="18" charset="0"/>
                <a:cs typeface="Gurmukhi MN" panose="02020600050405020304" pitchFamily="18" charset="0"/>
              </a:rPr>
              <a:t>N</a:t>
            </a:r>
            <a:r>
              <a:rPr lang="it-IT" sz="4000" b="1" dirty="0">
                <a:solidFill>
                  <a:schemeClr val="tx1"/>
                </a:solidFill>
                <a:latin typeface="Gurmukhi MN" panose="02020600050405020304" pitchFamily="18" charset="0"/>
                <a:cs typeface="Gurmukhi MN" panose="02020600050405020304" pitchFamily="18" charset="0"/>
              </a:rPr>
              <a:t> I</a:t>
            </a:r>
          </a:p>
        </p:txBody>
      </p:sp>
      <p:pic>
        <p:nvPicPr>
          <p:cNvPr id="3" name="Audio 2">
            <a:hlinkClick r:id="" action="ppaction://media"/>
            <a:extLst>
              <a:ext uri="{FF2B5EF4-FFF2-40B4-BE49-F238E27FC236}">
                <a16:creationId xmlns:a16="http://schemas.microsoft.com/office/drawing/2014/main" id="{E6F386B2-9C48-1147-9AEA-69DFBEEA87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55775800"/>
      </p:ext>
    </p:extLst>
  </p:cSld>
  <p:clrMapOvr>
    <a:masterClrMapping/>
  </p:clrMapOvr>
  <mc:AlternateContent xmlns:mc="http://schemas.openxmlformats.org/markup-compatibility/2006" xmlns:p14="http://schemas.microsoft.com/office/powerpoint/2010/main">
    <mc:Choice Requires="p14">
      <p:transition spd="slow" p14:dur="2000" advTm="37204"/>
    </mc:Choice>
    <mc:Fallback xmlns="">
      <p:transition spd="slow" advTm="37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228600" y="0"/>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POLMONI</a:t>
            </a:r>
          </a:p>
        </p:txBody>
      </p:sp>
      <p:pic>
        <p:nvPicPr>
          <p:cNvPr id="19458" name="Picture 2"/>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1524000" y="909638"/>
            <a:ext cx="6581775" cy="594836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524078EE-4AA6-524F-B1D7-82551C9D06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871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0" y="19583"/>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POLMONI</a:t>
            </a:r>
          </a:p>
        </p:txBody>
      </p:sp>
      <p:sp>
        <p:nvSpPr>
          <p:cNvPr id="20482" name="Rectangle 2"/>
          <p:cNvSpPr>
            <a:spLocks noGrp="1" noChangeArrowheads="1"/>
          </p:cNvSpPr>
          <p:nvPr>
            <p:ph type="body" idx="1"/>
          </p:nvPr>
        </p:nvSpPr>
        <p:spPr>
          <a:xfrm>
            <a:off x="755576" y="836712"/>
            <a:ext cx="7848872" cy="5410200"/>
          </a:xfrm>
          <a:ln/>
        </p:spPr>
        <p:txBody>
          <a:bodyPr/>
          <a:lstStyle/>
          <a:p>
            <a:pPr marL="0" indent="0">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Sono ORGANI PIENI, PARI, in cui avvengono gli SCAMBI GASSOSI tra ARIA e SANGUE, al fine di garantirne l’ Ossigenazione e l’ Asportazione dell’ Anidride Carbonica.</a:t>
            </a:r>
          </a:p>
          <a:p>
            <a:pPr marL="341313" indent="-338138">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b="1" dirty="0">
              <a:solidFill>
                <a:schemeClr val="tx1"/>
              </a:solidFill>
              <a:latin typeface="Comic Sans MS" panose="030F0902030302020204" pitchFamily="66" charset="0"/>
            </a:endParaRPr>
          </a:p>
          <a:p>
            <a:pPr marL="0" indent="0">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Sono contenuti nelle LOGGE PLEURO-POLMONARI della CAVITA’ TORACICA, che, a loro volta, sono separate dalla interposizione del MEDIASTINO.</a:t>
            </a:r>
          </a:p>
          <a:p>
            <a:pPr marL="0" indent="0">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Riferimenti Scheletrici: l’ APICE POLMONARE »sconfina» nella Regione Cervicale SUPERIORMENTE alla 1ma Costa. La BASE corrisponde alla 7ma Costa </a:t>
            </a:r>
          </a:p>
        </p:txBody>
      </p:sp>
      <p:pic>
        <p:nvPicPr>
          <p:cNvPr id="2" name="Audio 1">
            <a:hlinkClick r:id="" action="ppaction://media"/>
            <a:extLst>
              <a:ext uri="{FF2B5EF4-FFF2-40B4-BE49-F238E27FC236}">
                <a16:creationId xmlns:a16="http://schemas.microsoft.com/office/drawing/2014/main" id="{1556DA72-3A80-FD49-B974-E466E52709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74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1528763" y="228600"/>
            <a:ext cx="6537325" cy="66294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433D6849-4FDB-2147-B425-9DFBE34141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56829397"/>
      </p:ext>
    </p:extLst>
  </p:cSld>
  <p:clrMapOvr>
    <a:masterClrMapping/>
  </p:clrMapOvr>
  <p:transition spd="med" advTm="1263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755576" y="19439"/>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AEREE</a:t>
            </a:r>
          </a:p>
        </p:txBody>
      </p:sp>
      <p:sp>
        <p:nvSpPr>
          <p:cNvPr id="5122" name="Rectangle 2"/>
          <p:cNvSpPr>
            <a:spLocks noGrp="1" noChangeArrowheads="1"/>
          </p:cNvSpPr>
          <p:nvPr>
            <p:ph type="body" idx="1"/>
          </p:nvPr>
        </p:nvSpPr>
        <p:spPr>
          <a:xfrm>
            <a:off x="107504" y="1052736"/>
            <a:ext cx="9036496" cy="5805264"/>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b="1" dirty="0">
                <a:solidFill>
                  <a:schemeClr val="tx1"/>
                </a:solidFill>
                <a:latin typeface="Chalkboard SE" panose="03050602040202020205" pitchFamily="66" charset="77"/>
              </a:rPr>
              <a:t>Le VIE AEREE sono un insieme di ORGANI CAVI e constano di:</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b="1" dirty="0">
              <a:solidFill>
                <a:schemeClr val="tx1"/>
              </a:solidFill>
              <a:latin typeface="Chalkboard SE" panose="03050602040202020205" pitchFamily="66"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b="1" dirty="0">
                <a:solidFill>
                  <a:schemeClr val="tx1"/>
                </a:solidFill>
                <a:latin typeface="Chalkboard SE" panose="03050602040202020205" pitchFamily="66" charset="77"/>
              </a:rPr>
              <a:t>    - NASO, CAVITA’ NASALI e </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b="1" dirty="0">
                <a:solidFill>
                  <a:schemeClr val="tx1"/>
                </a:solidFill>
                <a:latin typeface="Chalkboard SE" panose="03050602040202020205" pitchFamily="66" charset="77"/>
              </a:rPr>
              <a:t>      SENI PARANASALI</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b="1" dirty="0">
                <a:solidFill>
                  <a:schemeClr val="tx1"/>
                </a:solidFill>
                <a:latin typeface="Chalkboard SE" panose="03050602040202020205" pitchFamily="66" charset="77"/>
              </a:rPr>
              <a:t>    - FARINGE</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b="1" dirty="0">
                <a:solidFill>
                  <a:schemeClr val="tx1"/>
                </a:solidFill>
                <a:latin typeface="Chalkboard SE" panose="03050602040202020205" pitchFamily="66" charset="77"/>
              </a:rPr>
              <a:t>    - LARINGE</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b="1" dirty="0">
                <a:solidFill>
                  <a:schemeClr val="tx1"/>
                </a:solidFill>
                <a:latin typeface="Chalkboard SE" panose="03050602040202020205" pitchFamily="66" charset="77"/>
              </a:rPr>
              <a:t>    - TRACHEA</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b="1" dirty="0">
                <a:solidFill>
                  <a:schemeClr val="tx1"/>
                </a:solidFill>
                <a:latin typeface="Chalkboard SE" panose="03050602040202020205" pitchFamily="66" charset="77"/>
              </a:rPr>
              <a:t>    - BRONCHI EXTRAPOLMONARI</a:t>
            </a:r>
          </a:p>
        </p:txBody>
      </p:sp>
      <p:pic>
        <p:nvPicPr>
          <p:cNvPr id="2" name="Audio 1">
            <a:hlinkClick r:id="" action="ppaction://media"/>
            <a:extLst>
              <a:ext uri="{FF2B5EF4-FFF2-40B4-BE49-F238E27FC236}">
                <a16:creationId xmlns:a16="http://schemas.microsoft.com/office/drawing/2014/main" id="{C089F49B-E957-504B-9B70-AE8E447C3B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33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250930" y="221408"/>
            <a:ext cx="9372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POLMONI</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ANATOMIA  MACROSCOPICA</a:t>
            </a:r>
          </a:p>
        </p:txBody>
      </p:sp>
      <p:sp>
        <p:nvSpPr>
          <p:cNvPr id="25602" name="Rectangle 2"/>
          <p:cNvSpPr>
            <a:spLocks noGrp="1" noChangeArrowheads="1"/>
          </p:cNvSpPr>
          <p:nvPr>
            <p:ph type="body" idx="1"/>
          </p:nvPr>
        </p:nvSpPr>
        <p:spPr>
          <a:xfrm>
            <a:off x="827584" y="1004503"/>
            <a:ext cx="7992888" cy="5661248"/>
          </a:xfrm>
          <a:ln/>
        </p:spPr>
        <p:txBody>
          <a:bodyPr/>
          <a:lstStyle/>
          <a:p>
            <a:pPr marL="4763"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600" b="1" dirty="0">
                <a:solidFill>
                  <a:schemeClr val="tx1"/>
                </a:solidFill>
                <a:latin typeface="Comic Sans MS" panose="030F0902030302020204" pitchFamily="66" charset="0"/>
              </a:rPr>
              <a:t>Il Polmone DESTRO ha un peso sui 680 g, mentre il SINISTRO attorno ai 620 g.</a:t>
            </a:r>
          </a:p>
          <a:p>
            <a:pPr marL="4763"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600" b="1" dirty="0">
              <a:solidFill>
                <a:schemeClr val="tx1"/>
              </a:solidFill>
              <a:latin typeface="Comic Sans MS" panose="030F0902030302020204" pitchFamily="66" charset="0"/>
            </a:endParaRPr>
          </a:p>
          <a:p>
            <a:pPr marL="4763"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600" b="1" dirty="0">
                <a:solidFill>
                  <a:schemeClr val="tx1"/>
                </a:solidFill>
                <a:latin typeface="Comic Sans MS" panose="030F0902030302020204" pitchFamily="66" charset="0"/>
              </a:rPr>
              <a:t>Il Volume Totale di aria presente nei due polmoni è circa 1500 cm</a:t>
            </a:r>
            <a:r>
              <a:rPr lang="it-IT" altLang="it-IT" sz="2600" b="1" baseline="30000" dirty="0">
                <a:solidFill>
                  <a:schemeClr val="tx1"/>
                </a:solidFill>
                <a:latin typeface="Comic Sans MS" panose="030F0902030302020204" pitchFamily="66" charset="0"/>
              </a:rPr>
              <a:t>3</a:t>
            </a:r>
            <a:r>
              <a:rPr lang="it-IT" altLang="it-IT" sz="2600" b="1" dirty="0">
                <a:solidFill>
                  <a:schemeClr val="tx1"/>
                </a:solidFill>
                <a:latin typeface="Comic Sans MS" panose="030F0902030302020204" pitchFamily="66" charset="0"/>
              </a:rPr>
              <a:t>.</a:t>
            </a:r>
          </a:p>
          <a:p>
            <a:pPr marL="4763"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600" b="1" dirty="0">
              <a:solidFill>
                <a:schemeClr val="tx1"/>
              </a:solidFill>
              <a:latin typeface="Comic Sans MS" panose="030F0902030302020204" pitchFamily="66" charset="0"/>
            </a:endParaRPr>
          </a:p>
          <a:p>
            <a:pPr marL="4763"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600" b="1" dirty="0">
                <a:solidFill>
                  <a:schemeClr val="tx1"/>
                </a:solidFill>
                <a:latin typeface="Comic Sans MS" panose="030F0902030302020204" pitchFamily="66" charset="0"/>
              </a:rPr>
              <a:t>Hanno una consistenza molle e spugnosa.</a:t>
            </a:r>
          </a:p>
          <a:p>
            <a:pPr marL="4763"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600" b="1" dirty="0">
              <a:solidFill>
                <a:schemeClr val="tx1"/>
              </a:solidFill>
              <a:latin typeface="Comic Sans MS" panose="030F0902030302020204" pitchFamily="66" charset="0"/>
            </a:endParaRPr>
          </a:p>
          <a:p>
            <a:pPr marL="4763"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600" b="1" dirty="0">
                <a:solidFill>
                  <a:schemeClr val="tx1"/>
                </a:solidFill>
                <a:latin typeface="Comic Sans MS" panose="030F0902030302020204" pitchFamily="66" charset="0"/>
              </a:rPr>
              <a:t>Il COLORE varia da ROSSO BRUNO alla nascita, a ROSEO nel bambino, BIANCASTRO nell’ adulto ad un COLORE PIU’ SCURO nell’ età più AVANZATA causa ANTRACOSI (da particelle CARBONIOSE inalate)</a:t>
            </a:r>
          </a:p>
          <a:p>
            <a:pPr marL="4763"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800" b="1" dirty="0">
              <a:solidFill>
                <a:schemeClr val="tx1"/>
              </a:solidFill>
              <a:latin typeface="Comic Sans MS" panose="030F0902030302020204" pitchFamily="66" charset="0"/>
            </a:endParaRPr>
          </a:p>
          <a:p>
            <a:pPr marL="4763"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800" b="1" dirty="0">
              <a:solidFill>
                <a:schemeClr val="tx1"/>
              </a:solidFill>
              <a:latin typeface="Comic Sans MS" panose="030F0902030302020204" pitchFamily="66" charset="0"/>
            </a:endParaRPr>
          </a:p>
          <a:p>
            <a:pPr marL="341313" indent="-336550">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800" dirty="0">
              <a:latin typeface="Arial Black" panose="020B0A04020102020204" pitchFamily="34" charset="0"/>
            </a:endParaRPr>
          </a:p>
        </p:txBody>
      </p:sp>
      <p:pic>
        <p:nvPicPr>
          <p:cNvPr id="3" name="Audio 2">
            <a:hlinkClick r:id="" action="ppaction://media"/>
            <a:extLst>
              <a:ext uri="{FF2B5EF4-FFF2-40B4-BE49-F238E27FC236}">
                <a16:creationId xmlns:a16="http://schemas.microsoft.com/office/drawing/2014/main" id="{6EB1A55F-7606-8241-9EA6-C3409522C5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84177850"/>
      </p:ext>
    </p:extLst>
  </p:cSld>
  <p:clrMapOvr>
    <a:masterClrMapping/>
  </p:clrMapOvr>
  <p:transition spd="med" advTm="62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8000" contrast="12000"/>
                    </a14:imgEffect>
                  </a14:imgLayer>
                </a14:imgProps>
              </a:ext>
              <a:ext uri="{28A0092B-C50C-407E-A947-70E740481C1C}">
                <a14:useLocalDpi xmlns:a14="http://schemas.microsoft.com/office/drawing/2010/main" val="0"/>
              </a:ext>
            </a:extLst>
          </a:blip>
          <a:srcRect/>
          <a:stretch>
            <a:fillRect/>
          </a:stretch>
        </p:blipFill>
        <p:spPr bwMode="auto">
          <a:xfrm>
            <a:off x="3778" y="0"/>
            <a:ext cx="4706668" cy="568836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
            <a:extLst>
              <a:ext uri="{FF2B5EF4-FFF2-40B4-BE49-F238E27FC236}">
                <a16:creationId xmlns:a16="http://schemas.microsoft.com/office/drawing/2014/main" id="{8623F086-3978-7745-86A8-F34FFC437A8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23000"/>
                    </a14:imgEffect>
                  </a14:imgLayer>
                </a14:imgProps>
              </a:ext>
              <a:ext uri="{28A0092B-C50C-407E-A947-70E740481C1C}">
                <a14:useLocalDpi xmlns:a14="http://schemas.microsoft.com/office/drawing/2010/main" val="0"/>
              </a:ext>
            </a:extLst>
          </a:blip>
          <a:srcRect/>
          <a:stretch>
            <a:fillRect/>
          </a:stretch>
        </p:blipFill>
        <p:spPr bwMode="auto">
          <a:xfrm>
            <a:off x="4710446" y="12762"/>
            <a:ext cx="4433553" cy="56628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48FCA47A-5A56-F54C-B828-CE3E253C4993}"/>
              </a:ext>
            </a:extLst>
          </p:cNvPr>
          <p:cNvSpPr txBox="1"/>
          <p:nvPr/>
        </p:nvSpPr>
        <p:spPr>
          <a:xfrm>
            <a:off x="1115616" y="5805264"/>
            <a:ext cx="1928733" cy="461665"/>
          </a:xfrm>
          <a:prstGeom prst="rect">
            <a:avLst/>
          </a:prstGeom>
          <a:noFill/>
        </p:spPr>
        <p:txBody>
          <a:bodyPr wrap="none" rtlCol="0">
            <a:spAutoFit/>
          </a:bodyPr>
          <a:lstStyle/>
          <a:p>
            <a:r>
              <a:rPr lang="it-IT" dirty="0">
                <a:solidFill>
                  <a:schemeClr val="tx1"/>
                </a:solidFill>
                <a:latin typeface="Gurmukhi MN" panose="02020600050405020304" pitchFamily="18" charset="0"/>
                <a:cs typeface="Gurmukhi MN" panose="02020600050405020304" pitchFamily="18" charset="0"/>
              </a:rPr>
              <a:t>ANTERIORE</a:t>
            </a:r>
          </a:p>
        </p:txBody>
      </p:sp>
      <p:sp>
        <p:nvSpPr>
          <p:cNvPr id="6" name="CasellaDiTesto 5">
            <a:extLst>
              <a:ext uri="{FF2B5EF4-FFF2-40B4-BE49-F238E27FC236}">
                <a16:creationId xmlns:a16="http://schemas.microsoft.com/office/drawing/2014/main" id="{A2C58494-7DB8-EE42-B979-8B4A3D9059B4}"/>
              </a:ext>
            </a:extLst>
          </p:cNvPr>
          <p:cNvSpPr txBox="1"/>
          <p:nvPr/>
        </p:nvSpPr>
        <p:spPr>
          <a:xfrm>
            <a:off x="5868144" y="5805264"/>
            <a:ext cx="2520280" cy="461665"/>
          </a:xfrm>
          <a:prstGeom prst="rect">
            <a:avLst/>
          </a:prstGeom>
          <a:noFill/>
        </p:spPr>
        <p:txBody>
          <a:bodyPr wrap="square" rtlCol="0">
            <a:spAutoFit/>
          </a:bodyPr>
          <a:lstStyle/>
          <a:p>
            <a:r>
              <a:rPr lang="it-IT" dirty="0">
                <a:solidFill>
                  <a:schemeClr val="tx1"/>
                </a:solidFill>
                <a:latin typeface="Gurmukhi MN" panose="02020600050405020304" pitchFamily="18" charset="0"/>
                <a:cs typeface="Gurmukhi MN" panose="02020600050405020304" pitchFamily="18" charset="0"/>
              </a:rPr>
              <a:t>POSTERIORE</a:t>
            </a:r>
          </a:p>
        </p:txBody>
      </p:sp>
      <p:pic>
        <p:nvPicPr>
          <p:cNvPr id="4" name="Audio 3">
            <a:hlinkClick r:id="" action="ppaction://media"/>
            <a:extLst>
              <a:ext uri="{FF2B5EF4-FFF2-40B4-BE49-F238E27FC236}">
                <a16:creationId xmlns:a16="http://schemas.microsoft.com/office/drawing/2014/main" id="{161BC610-C7C0-7949-8749-048CD404AD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40337011"/>
      </p:ext>
    </p:extLst>
  </p:cSld>
  <p:clrMapOvr>
    <a:masterClrMapping/>
  </p:clrMapOvr>
  <p:transition spd="med" advTm="957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0" y="0"/>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POLMONI</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ANATOMIA  MACROSCOPICA</a:t>
            </a:r>
            <a:endParaRPr lang="it-IT" altLang="it-IT" sz="3200" dirty="0">
              <a:solidFill>
                <a:schemeClr val="tx1"/>
              </a:solidFill>
              <a:latin typeface="Arial Black" panose="020B0A04020102020204" pitchFamily="34" charset="0"/>
            </a:endParaRPr>
          </a:p>
        </p:txBody>
      </p:sp>
      <p:sp>
        <p:nvSpPr>
          <p:cNvPr id="27650" name="Rectangle 2"/>
          <p:cNvSpPr>
            <a:spLocks noGrp="1" noChangeArrowheads="1"/>
          </p:cNvSpPr>
          <p:nvPr>
            <p:ph type="body" idx="1"/>
          </p:nvPr>
        </p:nvSpPr>
        <p:spPr>
          <a:xfrm>
            <a:off x="467544" y="1089483"/>
            <a:ext cx="8208912" cy="5638800"/>
          </a:xfrm>
          <a:ln/>
        </p:spPr>
        <p:txBody>
          <a:bodyPr/>
          <a:lstStyle/>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pperplate" panose="02000504000000020004" pitchFamily="2" charset="77"/>
              </a:rPr>
              <a:t>La loro FORMA può essere schematizzata come un  CONO in cui sia asportata la PARTE MEDIALE, per mezzo di un piano di taglio VERTICALE, CONCAVO MEDIALMENTE ed OBLIQUO IN AVANTI ed IN FUORI</a:t>
            </a:r>
          </a:p>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pperplate" panose="02000504000000020004" pitchFamily="2" charset="77"/>
              </a:rPr>
              <a:t>Vi si distinguono:</a:t>
            </a: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pperplate" panose="02000504000000020004" pitchFamily="2" charset="77"/>
              </a:rPr>
              <a:t>  - BASE o FACCIA DIAFRAMMATICA</a:t>
            </a: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pperplate" panose="02000504000000020004" pitchFamily="2" charset="77"/>
              </a:rPr>
              <a:t>  - APICE (che si localizza nella REGIONE </a:t>
            </a: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pperplate" panose="02000504000000020004" pitchFamily="2" charset="77"/>
              </a:rPr>
              <a:t>                 CERVICALE)</a:t>
            </a: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pperplate" panose="02000504000000020004" pitchFamily="2" charset="77"/>
              </a:rPr>
              <a:t>  - FACCIA LATERALE (o COSTOVERTEBRALE)</a:t>
            </a: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pperplate" panose="02000504000000020004" pitchFamily="2" charset="77"/>
              </a:rPr>
              <a:t>   - FACCIA MEDIALE</a:t>
            </a: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pperplate" panose="02000504000000020004" pitchFamily="2" charset="77"/>
              </a:rPr>
              <a:t>  - 3 MARGINI (anteriore, posteriore, </a:t>
            </a: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pperplate" panose="02000504000000020004" pitchFamily="2" charset="77"/>
              </a:rPr>
              <a:t>                        inferiore)</a:t>
            </a:r>
          </a:p>
          <a:p>
            <a:pPr marL="339725"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dirty="0">
                <a:solidFill>
                  <a:schemeClr val="tx1"/>
                </a:solidFill>
                <a:latin typeface="Arial Black" panose="020B0A04020102020204" pitchFamily="34" charset="0"/>
              </a:rPr>
              <a:t>  </a:t>
            </a:r>
          </a:p>
        </p:txBody>
      </p:sp>
      <p:pic>
        <p:nvPicPr>
          <p:cNvPr id="2" name="Audio 1">
            <a:hlinkClick r:id="" action="ppaction://media"/>
            <a:extLst>
              <a:ext uri="{FF2B5EF4-FFF2-40B4-BE49-F238E27FC236}">
                <a16:creationId xmlns:a16="http://schemas.microsoft.com/office/drawing/2014/main" id="{4250CD32-C8FB-A949-BC5E-ADC2D03275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62120911"/>
      </p:ext>
    </p:extLst>
  </p:cSld>
  <p:clrMapOvr>
    <a:masterClrMapping/>
  </p:clrMapOvr>
  <p:transition spd="med" advTm="75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POLMONI: FACCIA MEDIALE</a:t>
            </a:r>
          </a:p>
        </p:txBody>
      </p:sp>
      <p:sp>
        <p:nvSpPr>
          <p:cNvPr id="28674" name="Rectangle 2"/>
          <p:cNvSpPr>
            <a:spLocks noGrp="1" noChangeArrowheads="1"/>
          </p:cNvSpPr>
          <p:nvPr>
            <p:ph type="body" idx="1"/>
          </p:nvPr>
        </p:nvSpPr>
        <p:spPr>
          <a:xfrm>
            <a:off x="0" y="533400"/>
            <a:ext cx="4643438" cy="6324600"/>
          </a:xfrm>
          <a:ln/>
        </p:spPr>
        <p:txBody>
          <a:bodyPr/>
          <a:lstStyle/>
          <a:p>
            <a:pPr marL="341313" indent="-336550">
              <a:lnSpc>
                <a:spcPct val="90000"/>
              </a:lnSpc>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400" dirty="0">
              <a:latin typeface="Arial Black" panose="020B0A04020102020204" pitchFamily="34" charset="0"/>
            </a:endParaRPr>
          </a:p>
          <a:p>
            <a:pPr marL="4763" indent="0">
              <a:lnSpc>
                <a:spcPct val="90000"/>
              </a:lnSpc>
              <a:spcBef>
                <a:spcPts val="6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100" b="1" dirty="0">
                <a:solidFill>
                  <a:schemeClr val="tx1"/>
                </a:solidFill>
                <a:latin typeface="Chalkboard SE" panose="03050602040202020205" pitchFamily="66" charset="77"/>
              </a:rPr>
              <a:t>È rivolta verso il MEDIASTINO</a:t>
            </a:r>
          </a:p>
          <a:p>
            <a:pPr marL="4763" indent="0">
              <a:lnSpc>
                <a:spcPct val="90000"/>
              </a:lnSpc>
              <a:spcBef>
                <a:spcPts val="6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100" b="1" dirty="0">
                <a:solidFill>
                  <a:schemeClr val="tx1"/>
                </a:solidFill>
                <a:latin typeface="Chalkboard SE" panose="03050602040202020205" pitchFamily="66" charset="77"/>
              </a:rPr>
              <a:t>Concava, verticale, e delimitata dai MARGINI ANTERIORE e POSTERIORE</a:t>
            </a:r>
          </a:p>
          <a:p>
            <a:pPr marL="4763" indent="0">
              <a:lnSpc>
                <a:spcPct val="90000"/>
              </a:lnSpc>
              <a:spcBef>
                <a:spcPts val="6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100" b="1" dirty="0">
                <a:solidFill>
                  <a:schemeClr val="tx1"/>
                </a:solidFill>
                <a:latin typeface="Chalkboard SE" panose="03050602040202020205" pitchFamily="66" charset="77"/>
              </a:rPr>
              <a:t>In prossimità del margine posteriore c’è l’ ILO, dove la PLEURA PARIETALE si «riflette» (trapassa) in quella VISCERALE, andando a formare i LEGAMENTI POLMONARI</a:t>
            </a:r>
          </a:p>
          <a:p>
            <a:pPr marL="4763" indent="0">
              <a:lnSpc>
                <a:spcPct val="90000"/>
              </a:lnSpc>
              <a:spcBef>
                <a:spcPts val="6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100" b="1" dirty="0">
                <a:solidFill>
                  <a:schemeClr val="tx1"/>
                </a:solidFill>
                <a:latin typeface="Chalkboard SE" panose="03050602040202020205" pitchFamily="66" charset="77"/>
              </a:rPr>
              <a:t>FOSSA CARDIACA: davanti ed inferiormente all’ ILO, più profonda a SINISTRA</a:t>
            </a:r>
          </a:p>
          <a:p>
            <a:pPr marL="4763" indent="0">
              <a:lnSpc>
                <a:spcPct val="90000"/>
              </a:lnSpc>
              <a:spcBef>
                <a:spcPts val="6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100" b="1" dirty="0">
                <a:solidFill>
                  <a:schemeClr val="tx1"/>
                </a:solidFill>
                <a:latin typeface="Chalkboard SE" panose="03050602040202020205" pitchFamily="66" charset="77"/>
              </a:rPr>
              <a:t>DOCCE per:    V. AZYGOS (dx)</a:t>
            </a:r>
          </a:p>
          <a:p>
            <a:pPr marL="4763" indent="0">
              <a:lnSpc>
                <a:spcPct val="90000"/>
              </a:lnSpc>
              <a:spcBef>
                <a:spcPts val="600"/>
              </a:spcBef>
              <a:buClrTx/>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100" b="1" dirty="0">
                <a:solidFill>
                  <a:schemeClr val="tx1"/>
                </a:solidFill>
                <a:latin typeface="Chalkboard SE" panose="03050602040202020205" pitchFamily="66" charset="77"/>
              </a:rPr>
              <a:t>                 AORTA (</a:t>
            </a:r>
            <a:r>
              <a:rPr lang="it-IT" altLang="it-IT" sz="2100" b="1" dirty="0" err="1">
                <a:solidFill>
                  <a:schemeClr val="tx1"/>
                </a:solidFill>
                <a:latin typeface="Chalkboard SE" panose="03050602040202020205" pitchFamily="66" charset="77"/>
              </a:rPr>
              <a:t>sn</a:t>
            </a:r>
            <a:r>
              <a:rPr lang="it-IT" altLang="it-IT" sz="2100" b="1" dirty="0">
                <a:solidFill>
                  <a:schemeClr val="tx1"/>
                </a:solidFill>
                <a:latin typeface="Chalkboard SE" panose="03050602040202020205" pitchFamily="66" charset="77"/>
              </a:rPr>
              <a:t>)</a:t>
            </a:r>
          </a:p>
          <a:p>
            <a:pPr marL="4763" indent="0">
              <a:lnSpc>
                <a:spcPct val="90000"/>
              </a:lnSpc>
              <a:spcBef>
                <a:spcPts val="600"/>
              </a:spcBef>
              <a:buClrTx/>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100" b="1" dirty="0">
                <a:solidFill>
                  <a:schemeClr val="tx1"/>
                </a:solidFill>
                <a:latin typeface="Chalkboard SE" panose="03050602040202020205" pitchFamily="66" charset="77"/>
              </a:rPr>
              <a:t>                 V. CAVA SUP. (dx)</a:t>
            </a:r>
          </a:p>
          <a:p>
            <a:pPr marL="4763" indent="0">
              <a:lnSpc>
                <a:spcPct val="90000"/>
              </a:lnSpc>
              <a:spcBef>
                <a:spcPts val="600"/>
              </a:spcBef>
              <a:buClrTx/>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100" b="1" dirty="0">
                <a:solidFill>
                  <a:schemeClr val="tx1"/>
                </a:solidFill>
                <a:latin typeface="Chalkboard SE" panose="03050602040202020205" pitchFamily="66" charset="77"/>
              </a:rPr>
              <a:t>                 V. ANONIMA SN (</a:t>
            </a:r>
            <a:r>
              <a:rPr lang="it-IT" altLang="it-IT" sz="2100" b="1" dirty="0" err="1">
                <a:solidFill>
                  <a:schemeClr val="tx1"/>
                </a:solidFill>
                <a:latin typeface="Chalkboard SE" panose="03050602040202020205" pitchFamily="66" charset="77"/>
              </a:rPr>
              <a:t>sn</a:t>
            </a:r>
            <a:r>
              <a:rPr lang="it-IT" altLang="it-IT" sz="2100" b="1" dirty="0">
                <a:solidFill>
                  <a:schemeClr val="tx1"/>
                </a:solidFill>
                <a:latin typeface="Chalkboard SE" panose="03050602040202020205" pitchFamily="66" charset="77"/>
              </a:rPr>
              <a:t>)</a:t>
            </a:r>
          </a:p>
          <a:p>
            <a:pPr marL="341313" indent="-336550">
              <a:lnSpc>
                <a:spcPct val="90000"/>
              </a:lnSpc>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dirty="0">
                <a:latin typeface="Arial Black" panose="020B0A04020102020204" pitchFamily="34" charset="0"/>
              </a:rPr>
              <a:t>                 </a:t>
            </a:r>
          </a:p>
          <a:p>
            <a:pPr marL="341313" indent="-336550">
              <a:lnSpc>
                <a:spcPct val="90000"/>
              </a:lnSpc>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400" dirty="0">
              <a:latin typeface="Arial Black" panose="020B0A04020102020204" pitchFamily="34" charset="0"/>
            </a:endParaRPr>
          </a:p>
        </p:txBody>
      </p:sp>
      <p:pic>
        <p:nvPicPr>
          <p:cNvPr id="28675" name="Picture 3"/>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l="19164" r="20226" b="3412"/>
          <a:stretch>
            <a:fillRect/>
          </a:stretch>
        </p:blipFill>
        <p:spPr bwMode="auto">
          <a:xfrm>
            <a:off x="4535488" y="765175"/>
            <a:ext cx="4608512" cy="5903913"/>
          </a:xfrm>
          <a:prstGeom prst="rect">
            <a:avLst/>
          </a:prstGeom>
          <a:noFill/>
          <a:ln>
            <a:noFill/>
          </a:ln>
          <a:effectLst/>
          <a:extLst>
            <a:ext uri="{909E8E84-426E-40DD-AFC4-6F175D3DCCD1}">
              <a14:hiddenFill xmlns:a14="http://schemas.microsoft.com/office/drawing/2010/main">
                <a:blipFill dpi="0" rotWithShape="0">
                  <a:blip>
                    <a:lum bright="-6000" contrast="6000"/>
                  </a:blip>
                  <a:srcRect l="19164" r="20226" b="341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6" name="Text Box 4"/>
          <p:cNvSpPr txBox="1">
            <a:spLocks noChangeArrowheads="1"/>
          </p:cNvSpPr>
          <p:nvPr/>
        </p:nvSpPr>
        <p:spPr bwMode="auto">
          <a:xfrm>
            <a:off x="4551363" y="793750"/>
            <a:ext cx="4191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a:solidFill>
                  <a:srgbClr val="FF3300"/>
                </a:solidFill>
                <a:latin typeface="Arial Black" panose="020B0A04020102020204" pitchFamily="34" charset="0"/>
              </a:rPr>
              <a:t>A</a:t>
            </a:r>
          </a:p>
        </p:txBody>
      </p:sp>
      <p:sp>
        <p:nvSpPr>
          <p:cNvPr id="28677" name="Text Box 5"/>
          <p:cNvSpPr txBox="1">
            <a:spLocks noChangeArrowheads="1"/>
          </p:cNvSpPr>
          <p:nvPr/>
        </p:nvSpPr>
        <p:spPr bwMode="auto">
          <a:xfrm>
            <a:off x="6227763" y="765175"/>
            <a:ext cx="4000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a:solidFill>
                  <a:srgbClr val="FF3300"/>
                </a:solidFill>
                <a:latin typeface="Arial Black" panose="020B0A04020102020204" pitchFamily="34" charset="0"/>
              </a:rPr>
              <a:t>P</a:t>
            </a:r>
          </a:p>
        </p:txBody>
      </p:sp>
      <p:sp>
        <p:nvSpPr>
          <p:cNvPr id="28678" name="Text Box 6"/>
          <p:cNvSpPr txBox="1">
            <a:spLocks noChangeArrowheads="1"/>
          </p:cNvSpPr>
          <p:nvPr/>
        </p:nvSpPr>
        <p:spPr bwMode="auto">
          <a:xfrm>
            <a:off x="4716463" y="3716338"/>
            <a:ext cx="4000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a:solidFill>
                  <a:srgbClr val="FF3300"/>
                </a:solidFill>
                <a:latin typeface="Arial Black" panose="020B0A04020102020204" pitchFamily="34" charset="0"/>
              </a:rPr>
              <a:t>P</a:t>
            </a:r>
          </a:p>
        </p:txBody>
      </p:sp>
      <p:sp>
        <p:nvSpPr>
          <p:cNvPr id="28679" name="Text Box 7"/>
          <p:cNvSpPr txBox="1">
            <a:spLocks noChangeArrowheads="1"/>
          </p:cNvSpPr>
          <p:nvPr/>
        </p:nvSpPr>
        <p:spPr bwMode="auto">
          <a:xfrm>
            <a:off x="6084888" y="3716338"/>
            <a:ext cx="4191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a:solidFill>
                  <a:srgbClr val="FF3300"/>
                </a:solidFill>
                <a:latin typeface="Arial Black" panose="020B0A04020102020204" pitchFamily="34" charset="0"/>
              </a:rPr>
              <a:t>A</a:t>
            </a:r>
          </a:p>
        </p:txBody>
      </p:sp>
      <p:sp>
        <p:nvSpPr>
          <p:cNvPr id="28680" name="Line 8"/>
          <p:cNvSpPr>
            <a:spLocks noChangeShapeType="1"/>
          </p:cNvSpPr>
          <p:nvPr/>
        </p:nvSpPr>
        <p:spPr bwMode="auto">
          <a:xfrm>
            <a:off x="4572000" y="3789363"/>
            <a:ext cx="4572000" cy="1587"/>
          </a:xfrm>
          <a:prstGeom prst="line">
            <a:avLst/>
          </a:prstGeom>
          <a:noFill/>
          <a:ln w="572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1" name="Text Box 9"/>
          <p:cNvSpPr txBox="1">
            <a:spLocks noChangeArrowheads="1"/>
          </p:cNvSpPr>
          <p:nvPr/>
        </p:nvSpPr>
        <p:spPr bwMode="auto">
          <a:xfrm>
            <a:off x="7359650" y="3168650"/>
            <a:ext cx="15684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a:solidFill>
                  <a:srgbClr val="000000"/>
                </a:solidFill>
                <a:latin typeface="Arial Black" panose="020B0A04020102020204" pitchFamily="34" charset="0"/>
              </a:rPr>
              <a:t>DESTRO</a:t>
            </a:r>
          </a:p>
        </p:txBody>
      </p:sp>
      <p:sp>
        <p:nvSpPr>
          <p:cNvPr id="28682" name="Text Box 10"/>
          <p:cNvSpPr txBox="1">
            <a:spLocks noChangeArrowheads="1"/>
          </p:cNvSpPr>
          <p:nvPr/>
        </p:nvSpPr>
        <p:spPr bwMode="auto">
          <a:xfrm>
            <a:off x="7359650" y="6192838"/>
            <a:ext cx="18240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a:solidFill>
                  <a:srgbClr val="000000"/>
                </a:solidFill>
                <a:latin typeface="Arial Black" panose="020B0A04020102020204" pitchFamily="34" charset="0"/>
              </a:rPr>
              <a:t>SINISTRO</a:t>
            </a:r>
          </a:p>
        </p:txBody>
      </p:sp>
      <p:pic>
        <p:nvPicPr>
          <p:cNvPr id="2" name="Audio 1">
            <a:hlinkClick r:id="" action="ppaction://media"/>
            <a:extLst>
              <a:ext uri="{FF2B5EF4-FFF2-40B4-BE49-F238E27FC236}">
                <a16:creationId xmlns:a16="http://schemas.microsoft.com/office/drawing/2014/main" id="{C80EBE52-2FBF-2F42-97A5-B5BE1B516B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35451934"/>
      </p:ext>
    </p:extLst>
  </p:cSld>
  <p:clrMapOvr>
    <a:masterClrMapping/>
  </p:clrMapOvr>
  <p:transition spd="med" advTm="870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236538"/>
            <a:ext cx="6228184"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FACCIA LATERALE DEL POLMONE DESTRO</a:t>
            </a:r>
          </a:p>
        </p:txBody>
      </p:sp>
      <p:sp>
        <p:nvSpPr>
          <p:cNvPr id="31746" name="Rectangle 2"/>
          <p:cNvSpPr>
            <a:spLocks noGrp="1" noChangeArrowheads="1"/>
          </p:cNvSpPr>
          <p:nvPr>
            <p:ph type="body" idx="1"/>
          </p:nvPr>
        </p:nvSpPr>
        <p:spPr>
          <a:xfrm>
            <a:off x="665820" y="1395412"/>
            <a:ext cx="4896544" cy="5462588"/>
          </a:xfrm>
          <a:ln/>
        </p:spPr>
        <p:txBody>
          <a:bodyPr/>
          <a:lstStyle/>
          <a:p>
            <a:pPr marL="0" indent="0">
              <a:lnSpc>
                <a:spcPct val="8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1950" dirty="0">
                <a:solidFill>
                  <a:schemeClr val="tx1"/>
                </a:solidFill>
                <a:latin typeface="Arial Black" panose="020B0A04020102020204" pitchFamily="34" charset="0"/>
              </a:rPr>
              <a:t>È percorsa da SCISSURE o FESSURE che si approfondano fino a livello dell’ ILO</a:t>
            </a:r>
          </a:p>
          <a:p>
            <a:pPr marL="3175" indent="0">
              <a:lnSpc>
                <a:spcPct val="8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1950" dirty="0">
              <a:solidFill>
                <a:schemeClr val="tx1"/>
              </a:solidFill>
              <a:latin typeface="Arial Black" panose="020B0A04020102020204" pitchFamily="34" charset="0"/>
            </a:endParaRPr>
          </a:p>
          <a:p>
            <a:pPr marL="0" indent="0">
              <a:lnSpc>
                <a:spcPct val="8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1950" dirty="0">
                <a:solidFill>
                  <a:schemeClr val="tx1"/>
                </a:solidFill>
                <a:latin typeface="Arial Black" panose="020B0A04020102020204" pitchFamily="34" charset="0"/>
              </a:rPr>
              <a:t>Esse suddividono l’ organo in LOBI</a:t>
            </a:r>
          </a:p>
          <a:p>
            <a:pPr marL="3175" indent="0">
              <a:lnSpc>
                <a:spcPct val="8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1950" dirty="0">
              <a:solidFill>
                <a:schemeClr val="tx1"/>
              </a:solidFill>
              <a:latin typeface="Arial Black" panose="020B0A04020102020204" pitchFamily="34" charset="0"/>
            </a:endParaRPr>
          </a:p>
          <a:p>
            <a:pPr marL="0" indent="0">
              <a:lnSpc>
                <a:spcPct val="8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1950" dirty="0">
                <a:solidFill>
                  <a:schemeClr val="tx1"/>
                </a:solidFill>
                <a:latin typeface="Arial Black" panose="020B0A04020102020204" pitchFamily="34" charset="0"/>
              </a:rPr>
              <a:t>A DESTRA le SCISSURE sono DUE:</a:t>
            </a:r>
          </a:p>
          <a:p>
            <a:pPr marL="3175" indent="0">
              <a:lnSpc>
                <a:spcPct val="8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1950" dirty="0">
              <a:solidFill>
                <a:schemeClr val="tx1"/>
              </a:solidFill>
              <a:latin typeface="Arial Black" panose="020B0A04020102020204" pitchFamily="34" charset="0"/>
            </a:endParaRPr>
          </a:p>
          <a:p>
            <a:pPr marL="3175" indent="0">
              <a:lnSpc>
                <a:spcPct val="8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1950" dirty="0">
                <a:solidFill>
                  <a:schemeClr val="tx1"/>
                </a:solidFill>
                <a:latin typeface="Arial Black" panose="020B0A04020102020204" pitchFamily="34" charset="0"/>
              </a:rPr>
              <a:t>  - PRINCIPALE od OBLIQUA: origina dall’ ILO e si porta poi obliquamente ed in basso fino alla BASE, per poi portarsi a risalire obliquamente la faccia laterale;</a:t>
            </a:r>
          </a:p>
          <a:p>
            <a:pPr marL="3175" indent="0">
              <a:lnSpc>
                <a:spcPct val="8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1950" dirty="0">
              <a:solidFill>
                <a:schemeClr val="tx1"/>
              </a:solidFill>
              <a:latin typeface="Arial Black" panose="020B0A04020102020204" pitchFamily="34" charset="0"/>
            </a:endParaRPr>
          </a:p>
          <a:p>
            <a:pPr marL="3175" indent="0">
              <a:lnSpc>
                <a:spcPct val="8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1950" dirty="0">
                <a:solidFill>
                  <a:schemeClr val="tx1"/>
                </a:solidFill>
                <a:latin typeface="Arial Black" panose="020B0A04020102020204" pitchFamily="34" charset="0"/>
              </a:rPr>
              <a:t>  - SECONDARIA od ORIZZONTALE: si stacca sulla faccia laterale dalla scissura principale, si porta medialmente e termina all’ ILO.</a:t>
            </a:r>
          </a:p>
        </p:txBody>
      </p:sp>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l="17909" t="3117" r="53094" b="55489"/>
          <a:stretch>
            <a:fillRect/>
          </a:stretch>
        </p:blipFill>
        <p:spPr bwMode="auto">
          <a:xfrm>
            <a:off x="5738813" y="0"/>
            <a:ext cx="3405187" cy="3573463"/>
          </a:xfrm>
          <a:prstGeom prst="rect">
            <a:avLst/>
          </a:prstGeom>
          <a:noFill/>
          <a:ln>
            <a:noFill/>
          </a:ln>
          <a:effectLst/>
          <a:extLst>
            <a:ext uri="{909E8E84-426E-40DD-AFC4-6F175D3DCCD1}">
              <a14:hiddenFill xmlns:a14="http://schemas.microsoft.com/office/drawing/2010/main">
                <a:blipFill dpi="0" rotWithShape="0">
                  <a:blip/>
                  <a:srcRect l="17909" t="3117" r="53094" b="554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4"/>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l="19164" r="43037" b="50815"/>
          <a:stretch>
            <a:fillRect/>
          </a:stretch>
        </p:blipFill>
        <p:spPr bwMode="auto">
          <a:xfrm>
            <a:off x="5724525" y="3521075"/>
            <a:ext cx="3419475" cy="3336925"/>
          </a:xfrm>
          <a:prstGeom prst="rect">
            <a:avLst/>
          </a:prstGeom>
          <a:noFill/>
          <a:ln>
            <a:noFill/>
          </a:ln>
          <a:effectLst/>
          <a:extLst>
            <a:ext uri="{909E8E84-426E-40DD-AFC4-6F175D3DCCD1}">
              <a14:hiddenFill xmlns:a14="http://schemas.microsoft.com/office/drawing/2010/main">
                <a:blipFill dpi="0" rotWithShape="0">
                  <a:blip>
                    <a:lum bright="-6000" contrast="6000"/>
                  </a:blip>
                  <a:srcRect l="19164" r="43037" b="5081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Audio 3">
            <a:hlinkClick r:id="" action="ppaction://media"/>
            <a:extLst>
              <a:ext uri="{FF2B5EF4-FFF2-40B4-BE49-F238E27FC236}">
                <a16:creationId xmlns:a16="http://schemas.microsoft.com/office/drawing/2014/main" id="{751BEE2F-4836-9943-B76A-35D6CB58EC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16425411"/>
      </p:ext>
    </p:extLst>
  </p:cSld>
  <p:clrMapOvr>
    <a:masterClrMapping/>
  </p:clrMapOvr>
  <p:transition spd="med" advTm="790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FACCIA LATERALE DEL POLMONE SINISTRO</a:t>
            </a:r>
          </a:p>
        </p:txBody>
      </p:sp>
      <p:sp>
        <p:nvSpPr>
          <p:cNvPr id="32770" name="Rectangle 2"/>
          <p:cNvSpPr>
            <a:spLocks noGrp="1" noChangeArrowheads="1"/>
          </p:cNvSpPr>
          <p:nvPr>
            <p:ph type="body" idx="1"/>
          </p:nvPr>
        </p:nvSpPr>
        <p:spPr>
          <a:xfrm>
            <a:off x="467544" y="914400"/>
            <a:ext cx="4824536" cy="5943600"/>
          </a:xfrm>
          <a:ln/>
        </p:spPr>
        <p:txBody>
          <a:bodyPr/>
          <a:lstStyle/>
          <a:p>
            <a:pPr marL="341313" indent="-336550">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800" dirty="0">
              <a:latin typeface="Arial Black" panose="020B0A04020102020204" pitchFamily="34" charset="0"/>
            </a:endParaRPr>
          </a:p>
          <a:p>
            <a:pPr marL="4763" indent="0" algn="ctr">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800" b="1" dirty="0">
                <a:solidFill>
                  <a:schemeClr val="tx1"/>
                </a:solidFill>
                <a:latin typeface="Comic Sans MS" panose="030F0902030302020204" pitchFamily="66" charset="0"/>
              </a:rPr>
              <a:t>Il POLMONE SINISTRO presenta la SOLA SCISSURA che corrisponde alla scissura obliqua del polmone destro</a:t>
            </a:r>
          </a:p>
          <a:p>
            <a:pPr marL="4763" indent="0" algn="ctr">
              <a:spcBef>
                <a:spcPts val="700"/>
              </a:spcBef>
              <a:buClrTx/>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800" b="1" dirty="0">
              <a:solidFill>
                <a:schemeClr val="tx1"/>
              </a:solidFill>
              <a:latin typeface="Comic Sans MS" panose="030F0902030302020204" pitchFamily="66" charset="0"/>
            </a:endParaRPr>
          </a:p>
          <a:p>
            <a:pPr marL="4763" indent="0" algn="ctr">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800" b="1" dirty="0">
                <a:solidFill>
                  <a:schemeClr val="tx1"/>
                </a:solidFill>
                <a:latin typeface="Comic Sans MS" panose="030F0902030302020204" pitchFamily="66" charset="0"/>
              </a:rPr>
              <a:t>Pertanto, viene suddiviso in 2 LOBI</a:t>
            </a:r>
          </a:p>
        </p:txBody>
      </p:sp>
      <p:pic>
        <p:nvPicPr>
          <p:cNvPr id="32771" name="Picture 3"/>
          <p:cNvPicPr>
            <a:picLocks noChangeAspect="1" noChangeArrowheads="1"/>
          </p:cNvPicPr>
          <p:nvPr/>
        </p:nvPicPr>
        <p:blipFill>
          <a:blip r:embed="rId5">
            <a:extLst>
              <a:ext uri="{28A0092B-C50C-407E-A947-70E740481C1C}">
                <a14:useLocalDpi xmlns:a14="http://schemas.microsoft.com/office/drawing/2010/main" val="0"/>
              </a:ext>
            </a:extLst>
          </a:blip>
          <a:srcRect l="49991" t="3384" r="19183" b="54132"/>
          <a:stretch>
            <a:fillRect/>
          </a:stretch>
        </p:blipFill>
        <p:spPr bwMode="auto">
          <a:xfrm>
            <a:off x="6037263" y="692150"/>
            <a:ext cx="3106737" cy="3097213"/>
          </a:xfrm>
          <a:prstGeom prst="rect">
            <a:avLst/>
          </a:prstGeom>
          <a:noFill/>
          <a:ln>
            <a:noFill/>
          </a:ln>
          <a:effectLst/>
          <a:extLst>
            <a:ext uri="{909E8E84-426E-40DD-AFC4-6F175D3DCCD1}">
              <a14:hiddenFill xmlns:a14="http://schemas.microsoft.com/office/drawing/2010/main">
                <a:blipFill dpi="0" rotWithShape="0">
                  <a:blip/>
                  <a:srcRect l="49991" t="3384" r="19183" b="541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4"/>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l="20103" t="51788" r="44958" b="3412"/>
          <a:stretch>
            <a:fillRect/>
          </a:stretch>
        </p:blipFill>
        <p:spPr bwMode="auto">
          <a:xfrm>
            <a:off x="6011863" y="3846513"/>
            <a:ext cx="3132137" cy="3011487"/>
          </a:xfrm>
          <a:prstGeom prst="rect">
            <a:avLst/>
          </a:prstGeom>
          <a:noFill/>
          <a:ln>
            <a:noFill/>
          </a:ln>
          <a:effectLst/>
          <a:extLst>
            <a:ext uri="{909E8E84-426E-40DD-AFC4-6F175D3DCCD1}">
              <a14:hiddenFill xmlns:a14="http://schemas.microsoft.com/office/drawing/2010/main">
                <a:blipFill dpi="0" rotWithShape="0">
                  <a:blip>
                    <a:lum bright="-6000" contrast="6000"/>
                  </a:blip>
                  <a:srcRect l="20103" t="51788" r="44958" b="341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a:extLst>
              <a:ext uri="{FF2B5EF4-FFF2-40B4-BE49-F238E27FC236}">
                <a16:creationId xmlns:a16="http://schemas.microsoft.com/office/drawing/2014/main" id="{69BD1E6B-F026-FF45-8515-49B2A107F4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34469560"/>
      </p:ext>
    </p:extLst>
  </p:cSld>
  <p:clrMapOvr>
    <a:masterClrMapping/>
  </p:clrMapOvr>
  <p:transition spd="med" advTm="322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POLMONE: MARGINE ANTERIORE</a:t>
            </a:r>
          </a:p>
        </p:txBody>
      </p:sp>
      <p:sp>
        <p:nvSpPr>
          <p:cNvPr id="29698" name="Rectangle 2"/>
          <p:cNvSpPr>
            <a:spLocks noGrp="1" noChangeArrowheads="1"/>
          </p:cNvSpPr>
          <p:nvPr>
            <p:ph type="body" idx="1"/>
          </p:nvPr>
        </p:nvSpPr>
        <p:spPr>
          <a:xfrm>
            <a:off x="611560" y="990600"/>
            <a:ext cx="4860107" cy="58674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Sottile e convesso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Sia a Sinistra sia a Destra, presenta INCISURA CARDIACA</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A Sinistra, la LINGULA si situa nel punto di passaggio tra il MARGINE ANTERIORE e quello INFERIORE</a:t>
            </a:r>
          </a:p>
        </p:txBody>
      </p:sp>
      <p:pic>
        <p:nvPicPr>
          <p:cNvPr id="29699" name="Picture 3"/>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l="19164" r="43037" b="50815"/>
          <a:stretch>
            <a:fillRect/>
          </a:stretch>
        </p:blipFill>
        <p:spPr bwMode="auto">
          <a:xfrm>
            <a:off x="6084888" y="765175"/>
            <a:ext cx="3059112" cy="2984500"/>
          </a:xfrm>
          <a:prstGeom prst="rect">
            <a:avLst/>
          </a:prstGeom>
          <a:noFill/>
          <a:ln>
            <a:noFill/>
          </a:ln>
          <a:effectLst/>
          <a:extLst>
            <a:ext uri="{909E8E84-426E-40DD-AFC4-6F175D3DCCD1}">
              <a14:hiddenFill xmlns:a14="http://schemas.microsoft.com/office/drawing/2010/main">
                <a:blipFill dpi="0" rotWithShape="0">
                  <a:blip>
                    <a:lum bright="-6000" contrast="6000"/>
                  </a:blip>
                  <a:srcRect l="19164" r="43037" b="5081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0" name="Picture 4"/>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l="20103" t="51788" r="44958" b="3412"/>
          <a:stretch>
            <a:fillRect/>
          </a:stretch>
        </p:blipFill>
        <p:spPr bwMode="auto">
          <a:xfrm>
            <a:off x="6011863" y="3846513"/>
            <a:ext cx="3132137" cy="3011487"/>
          </a:xfrm>
          <a:prstGeom prst="rect">
            <a:avLst/>
          </a:prstGeom>
          <a:noFill/>
          <a:ln>
            <a:noFill/>
          </a:ln>
          <a:effectLst/>
          <a:extLst>
            <a:ext uri="{909E8E84-426E-40DD-AFC4-6F175D3DCCD1}">
              <a14:hiddenFill xmlns:a14="http://schemas.microsoft.com/office/drawing/2010/main">
                <a:blipFill dpi="0" rotWithShape="0">
                  <a:blip>
                    <a:lum bright="-6000" contrast="6000"/>
                  </a:blip>
                  <a:srcRect l="20103" t="51788" r="44958" b="341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ornice 1">
            <a:extLst>
              <a:ext uri="{FF2B5EF4-FFF2-40B4-BE49-F238E27FC236}">
                <a16:creationId xmlns:a16="http://schemas.microsoft.com/office/drawing/2014/main" id="{8CCB2821-0789-A04D-913F-04E598D94EAC}"/>
              </a:ext>
            </a:extLst>
          </p:cNvPr>
          <p:cNvSpPr/>
          <p:nvPr/>
        </p:nvSpPr>
        <p:spPr bwMode="auto">
          <a:xfrm>
            <a:off x="6228184" y="1700808"/>
            <a:ext cx="720080" cy="216024"/>
          </a:xfrm>
          <a:prstGeom prst="fram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7" name="Cornice 6">
            <a:extLst>
              <a:ext uri="{FF2B5EF4-FFF2-40B4-BE49-F238E27FC236}">
                <a16:creationId xmlns:a16="http://schemas.microsoft.com/office/drawing/2014/main" id="{08CE2074-9DA4-7144-A158-247333DBAF0D}"/>
              </a:ext>
            </a:extLst>
          </p:cNvPr>
          <p:cNvSpPr/>
          <p:nvPr/>
        </p:nvSpPr>
        <p:spPr bwMode="auto">
          <a:xfrm>
            <a:off x="8316416" y="5085184"/>
            <a:ext cx="803039" cy="360040"/>
          </a:xfrm>
          <a:prstGeom prst="fram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9" name="Cornice 8">
            <a:extLst>
              <a:ext uri="{FF2B5EF4-FFF2-40B4-BE49-F238E27FC236}">
                <a16:creationId xmlns:a16="http://schemas.microsoft.com/office/drawing/2014/main" id="{006094DC-F860-3542-A3A4-28F9B5B143E9}"/>
              </a:ext>
            </a:extLst>
          </p:cNvPr>
          <p:cNvSpPr/>
          <p:nvPr/>
        </p:nvSpPr>
        <p:spPr bwMode="auto">
          <a:xfrm>
            <a:off x="395536" y="990600"/>
            <a:ext cx="3528392" cy="566192"/>
          </a:xfrm>
          <a:prstGeom prst="fram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pic>
        <p:nvPicPr>
          <p:cNvPr id="3" name="Audio 2">
            <a:hlinkClick r:id="" action="ppaction://media"/>
            <a:extLst>
              <a:ext uri="{FF2B5EF4-FFF2-40B4-BE49-F238E27FC236}">
                <a16:creationId xmlns:a16="http://schemas.microsoft.com/office/drawing/2014/main" id="{5575B299-6255-4F45-A320-A63334EFB7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38353208"/>
      </p:ext>
    </p:extLst>
  </p:cSld>
  <p:clrMapOvr>
    <a:masterClrMapping/>
  </p:clrMapOvr>
  <p:transition spd="med" advTm="507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179512" y="36513"/>
            <a:ext cx="9144000" cy="868362"/>
          </a:xfrm>
          <a:ln/>
        </p:spPr>
        <p:txBody>
          <a:bodyPr/>
          <a:lstStyle/>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POLMONE: MARGINI POSTERIORE ed INFERIORE</a:t>
            </a:r>
          </a:p>
        </p:txBody>
      </p:sp>
      <p:sp>
        <p:nvSpPr>
          <p:cNvPr id="30722" name="Rectangle 2"/>
          <p:cNvSpPr>
            <a:spLocks noGrp="1" noChangeArrowheads="1"/>
          </p:cNvSpPr>
          <p:nvPr>
            <p:ph type="body" idx="1"/>
          </p:nvPr>
        </p:nvSpPr>
        <p:spPr>
          <a:xfrm>
            <a:off x="539552" y="1094264"/>
            <a:ext cx="5256584" cy="5791200"/>
          </a:xfrm>
          <a:ln/>
        </p:spPr>
        <p:txBody>
          <a:bodyPr/>
          <a:lstStyle/>
          <a:p>
            <a:pPr marL="0" indent="0">
              <a:lnSpc>
                <a:spcPct val="8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halkboard SE" panose="03050602040202020205" pitchFamily="66" charset="77"/>
              </a:rPr>
              <a:t>POSTERIORE: è ARROTONDATO</a:t>
            </a:r>
          </a:p>
          <a:p>
            <a:pPr marL="3175" indent="0">
              <a:lnSpc>
                <a:spcPct val="8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halkboard SE" panose="03050602040202020205" pitchFamily="66" charset="77"/>
              </a:rPr>
              <a:t>   in senso cranio-caudale, partendo dall’ APICE, provvede a separare la faccia LATERALE dalla FACCIA MEDIALE</a:t>
            </a:r>
          </a:p>
          <a:p>
            <a:pPr marL="3175" indent="0">
              <a:lnSpc>
                <a:spcPct val="8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latin typeface="Arial Black" panose="020B0A04020102020204" pitchFamily="34" charset="0"/>
              </a:rPr>
              <a:t>   </a:t>
            </a:r>
            <a:endParaRPr lang="it-IT" altLang="it-IT" sz="2500" b="1" dirty="0">
              <a:solidFill>
                <a:schemeClr val="tx1"/>
              </a:solidFill>
              <a:latin typeface="Copperplate" panose="02000504000000020004" pitchFamily="2" charset="77"/>
            </a:endParaRPr>
          </a:p>
          <a:p>
            <a:pPr marL="3175" indent="0">
              <a:lnSpc>
                <a:spcPct val="8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500" b="1" dirty="0">
              <a:solidFill>
                <a:schemeClr val="tx1"/>
              </a:solidFill>
              <a:latin typeface="Copperplate" panose="02000504000000020004" pitchFamily="2" charset="77"/>
            </a:endParaRPr>
          </a:p>
          <a:p>
            <a:pPr marL="0" indent="0">
              <a:lnSpc>
                <a:spcPct val="8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opperplate" panose="02000504000000020004" pitchFamily="2" charset="77"/>
              </a:rPr>
              <a:t>INFERIORE: presenta un TRATTO LATERALE CONVESSO (separa la BASE dalla FACCIA LATERALE) ed uno MEDIALE CONCAVO (separa la BASE dalla FACCIA MEDIALE).</a:t>
            </a:r>
          </a:p>
        </p:txBody>
      </p:sp>
      <p:pic>
        <p:nvPicPr>
          <p:cNvPr id="30723" name="Picture 3"/>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l="20103" t="51788" r="44958" b="3412"/>
          <a:stretch>
            <a:fillRect/>
          </a:stretch>
        </p:blipFill>
        <p:spPr bwMode="auto">
          <a:xfrm>
            <a:off x="6050369" y="3932878"/>
            <a:ext cx="3059112" cy="2941637"/>
          </a:xfrm>
          <a:prstGeom prst="rect">
            <a:avLst/>
          </a:prstGeom>
          <a:noFill/>
          <a:ln>
            <a:noFill/>
          </a:ln>
          <a:effectLst/>
          <a:extLst>
            <a:ext uri="{909E8E84-426E-40DD-AFC4-6F175D3DCCD1}">
              <a14:hiddenFill xmlns:a14="http://schemas.microsoft.com/office/drawing/2010/main">
                <a:blipFill dpi="0" rotWithShape="0">
                  <a:blip>
                    <a:lum bright="-6000" contrast="6000"/>
                  </a:blip>
                  <a:srcRect l="20103" t="51788" r="44958" b="341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Picture 4"/>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l="19164" r="43037" b="50815"/>
          <a:stretch>
            <a:fillRect/>
          </a:stretch>
        </p:blipFill>
        <p:spPr bwMode="auto">
          <a:xfrm>
            <a:off x="6054997" y="918369"/>
            <a:ext cx="3059112" cy="2984500"/>
          </a:xfrm>
          <a:prstGeom prst="rect">
            <a:avLst/>
          </a:prstGeom>
          <a:noFill/>
          <a:ln>
            <a:noFill/>
          </a:ln>
          <a:effectLst/>
          <a:extLst>
            <a:ext uri="{909E8E84-426E-40DD-AFC4-6F175D3DCCD1}">
              <a14:hiddenFill xmlns:a14="http://schemas.microsoft.com/office/drawing/2010/main">
                <a:blipFill dpi="0" rotWithShape="0">
                  <a:blip>
                    <a:lum bright="-6000" contrast="6000"/>
                  </a:blip>
                  <a:srcRect l="19164" r="43037" b="5081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ornice 1">
            <a:extLst>
              <a:ext uri="{FF2B5EF4-FFF2-40B4-BE49-F238E27FC236}">
                <a16:creationId xmlns:a16="http://schemas.microsoft.com/office/drawing/2014/main" id="{9AAF275D-8E4F-8C46-A6B5-9CA6D116CD96}"/>
              </a:ext>
            </a:extLst>
          </p:cNvPr>
          <p:cNvSpPr/>
          <p:nvPr/>
        </p:nvSpPr>
        <p:spPr bwMode="auto">
          <a:xfrm>
            <a:off x="539552" y="980728"/>
            <a:ext cx="5112568" cy="576064"/>
          </a:xfrm>
          <a:prstGeom prst="frame">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7" name="Cornice 6">
            <a:extLst>
              <a:ext uri="{FF2B5EF4-FFF2-40B4-BE49-F238E27FC236}">
                <a16:creationId xmlns:a16="http://schemas.microsoft.com/office/drawing/2014/main" id="{385A15B2-194C-F84E-99E1-B5103CB4810E}"/>
              </a:ext>
            </a:extLst>
          </p:cNvPr>
          <p:cNvSpPr/>
          <p:nvPr/>
        </p:nvSpPr>
        <p:spPr bwMode="auto">
          <a:xfrm flipH="1">
            <a:off x="8388424" y="2060848"/>
            <a:ext cx="504056" cy="145709"/>
          </a:xfrm>
          <a:prstGeom prst="frame">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8" name="Cornice 7">
            <a:extLst>
              <a:ext uri="{FF2B5EF4-FFF2-40B4-BE49-F238E27FC236}">
                <a16:creationId xmlns:a16="http://schemas.microsoft.com/office/drawing/2014/main" id="{E4B5672E-976F-E547-85F0-44520F2FE4C7}"/>
              </a:ext>
            </a:extLst>
          </p:cNvPr>
          <p:cNvSpPr/>
          <p:nvPr/>
        </p:nvSpPr>
        <p:spPr bwMode="auto">
          <a:xfrm flipH="1">
            <a:off x="6030297" y="4941168"/>
            <a:ext cx="504056" cy="145709"/>
          </a:xfrm>
          <a:prstGeom prst="frame">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4" name="Freccia sinistra 3">
            <a:extLst>
              <a:ext uri="{FF2B5EF4-FFF2-40B4-BE49-F238E27FC236}">
                <a16:creationId xmlns:a16="http://schemas.microsoft.com/office/drawing/2014/main" id="{55CBD523-20E7-DF4B-AD03-82610344FB5C}"/>
              </a:ext>
            </a:extLst>
          </p:cNvPr>
          <p:cNvSpPr/>
          <p:nvPr/>
        </p:nvSpPr>
        <p:spPr bwMode="auto">
          <a:xfrm>
            <a:off x="8100392" y="2133702"/>
            <a:ext cx="288032" cy="72855"/>
          </a:xfrm>
          <a:prstGeom prst="leftArrow">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5" name="Freccia destra 4">
            <a:extLst>
              <a:ext uri="{FF2B5EF4-FFF2-40B4-BE49-F238E27FC236}">
                <a16:creationId xmlns:a16="http://schemas.microsoft.com/office/drawing/2014/main" id="{EF541E16-2F6B-EC45-B3A5-BA04278A868C}"/>
              </a:ext>
            </a:extLst>
          </p:cNvPr>
          <p:cNvSpPr/>
          <p:nvPr/>
        </p:nvSpPr>
        <p:spPr bwMode="auto">
          <a:xfrm>
            <a:off x="6554425" y="4941168"/>
            <a:ext cx="249823" cy="118573"/>
          </a:xfrm>
          <a:prstGeom prst="rightArrow">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6" name="Cornice 5">
            <a:extLst>
              <a:ext uri="{FF2B5EF4-FFF2-40B4-BE49-F238E27FC236}">
                <a16:creationId xmlns:a16="http://schemas.microsoft.com/office/drawing/2014/main" id="{E8C5021C-126F-0941-ACA0-9028B286280B}"/>
              </a:ext>
            </a:extLst>
          </p:cNvPr>
          <p:cNvSpPr/>
          <p:nvPr/>
        </p:nvSpPr>
        <p:spPr bwMode="auto">
          <a:xfrm>
            <a:off x="539552" y="3573016"/>
            <a:ext cx="1944216" cy="359862"/>
          </a:xfrm>
          <a:prstGeom prst="frame">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14" name="Cornice 13">
            <a:extLst>
              <a:ext uri="{FF2B5EF4-FFF2-40B4-BE49-F238E27FC236}">
                <a16:creationId xmlns:a16="http://schemas.microsoft.com/office/drawing/2014/main" id="{86FC7226-21AB-8445-8209-588FB4A2D54B}"/>
              </a:ext>
            </a:extLst>
          </p:cNvPr>
          <p:cNvSpPr/>
          <p:nvPr/>
        </p:nvSpPr>
        <p:spPr bwMode="auto">
          <a:xfrm>
            <a:off x="7453246" y="3539419"/>
            <a:ext cx="1440160" cy="212436"/>
          </a:xfrm>
          <a:prstGeom prst="frame">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15" name="Cornice 14">
            <a:extLst>
              <a:ext uri="{FF2B5EF4-FFF2-40B4-BE49-F238E27FC236}">
                <a16:creationId xmlns:a16="http://schemas.microsoft.com/office/drawing/2014/main" id="{B5E5DAA5-2DAD-3C4B-8304-79D507CF116A}"/>
              </a:ext>
            </a:extLst>
          </p:cNvPr>
          <p:cNvSpPr/>
          <p:nvPr/>
        </p:nvSpPr>
        <p:spPr bwMode="auto">
          <a:xfrm>
            <a:off x="6062556" y="6489243"/>
            <a:ext cx="1440160" cy="212436"/>
          </a:xfrm>
          <a:prstGeom prst="frame">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pic>
        <p:nvPicPr>
          <p:cNvPr id="9" name="Audio 8">
            <a:hlinkClick r:id="" action="ppaction://media"/>
            <a:extLst>
              <a:ext uri="{FF2B5EF4-FFF2-40B4-BE49-F238E27FC236}">
                <a16:creationId xmlns:a16="http://schemas.microsoft.com/office/drawing/2014/main" id="{4CAAC49A-F9C0-DD4E-8A40-9C6731CF18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87787821"/>
      </p:ext>
    </p:extLst>
  </p:cSld>
  <p:clrMapOvr>
    <a:masterClrMapping/>
  </p:clrMapOvr>
  <p:transition spd="med" advTm="653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3707904" cy="3241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0"/>
            <a:ext cx="4001269" cy="33370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4" name="Text Box 4"/>
          <p:cNvSpPr txBox="1">
            <a:spLocks noChangeArrowheads="1"/>
          </p:cNvSpPr>
          <p:nvPr/>
        </p:nvSpPr>
        <p:spPr bwMode="auto">
          <a:xfrm>
            <a:off x="250825" y="5373688"/>
            <a:ext cx="4398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PROIEZIONE ANTERIORE</a:t>
            </a:r>
          </a:p>
        </p:txBody>
      </p:sp>
      <p:pic>
        <p:nvPicPr>
          <p:cNvPr id="10" name="Picture 2">
            <a:extLst>
              <a:ext uri="{FF2B5EF4-FFF2-40B4-BE49-F238E27FC236}">
                <a16:creationId xmlns:a16="http://schemas.microsoft.com/office/drawing/2014/main" id="{952738CD-76EE-FB4D-9C5D-5F89C200A7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23514"/>
            <a:ext cx="4703541" cy="3356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
            <a:extLst>
              <a:ext uri="{FF2B5EF4-FFF2-40B4-BE49-F238E27FC236}">
                <a16:creationId xmlns:a16="http://schemas.microsoft.com/office/drawing/2014/main" id="{397A7C82-70E3-2B4B-9E89-8886CC2B49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4044" y="3448076"/>
            <a:ext cx="4319956" cy="31409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0D0E5ACE-9377-0E48-B227-D1E268EDB7C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cSld>
  <p:clrMapOvr>
    <a:masterClrMapping/>
  </p:clrMapOvr>
  <p:transition spd="med" advTm="1640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0" y="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ULTERIORI SUDDIVISIONI dei POLMONI</a:t>
            </a:r>
          </a:p>
        </p:txBody>
      </p:sp>
      <p:sp>
        <p:nvSpPr>
          <p:cNvPr id="33794" name="Rectangle 2"/>
          <p:cNvSpPr>
            <a:spLocks noGrp="1" noChangeArrowheads="1"/>
          </p:cNvSpPr>
          <p:nvPr>
            <p:ph type="body" idx="1"/>
          </p:nvPr>
        </p:nvSpPr>
        <p:spPr>
          <a:xfrm>
            <a:off x="503548" y="762001"/>
            <a:ext cx="8136904" cy="5979368"/>
          </a:xfrm>
          <a:ln/>
        </p:spPr>
        <p:txBody>
          <a:bodyPr/>
          <a:lstStyle/>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LOBI: determinati dalle Scissure, rappresentano il PRIMO ORDINE di SUDDIVISIONE dei POLMONI</a:t>
            </a: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omic Sans MS" panose="030F0902030302020204" pitchFamily="66" charset="0"/>
            </a:endParaRPr>
          </a:p>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ZONE o SEGMENTI: parti di parenchima polmonare relative a VASCOLARIZZAZIONE e VENTILAZIONE INDIPENDENTI. Infatti vi si possono descrivere:</a:t>
            </a: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   ARTERIA ZONALE (appartenente alla Circolazione </a:t>
            </a: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                                    Polmonare)</a:t>
            </a: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   BRONCO ZONALE</a:t>
            </a: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   RETE VENOSA PERIZONALE (appartenente alla circolazione polmonare). Ogni POLMONE è suddiviso in 10 ZONE</a:t>
            </a: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omic Sans MS" panose="030F0902030302020204" pitchFamily="66" charset="0"/>
            </a:endParaRP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LOBULI: Suddivisioni rilevanti per quanto concerne l’ Anatomia Microscopica dell’ organo.</a:t>
            </a:r>
          </a:p>
          <a:p>
            <a:pPr marL="3175"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omic Sans MS" panose="030F0902030302020204" pitchFamily="66" charset="0"/>
            </a:endParaRPr>
          </a:p>
          <a:p>
            <a:pPr marL="339725"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latin typeface="Arial Black" panose="020B0A04020102020204" pitchFamily="34" charset="0"/>
            </a:endParaRPr>
          </a:p>
          <a:p>
            <a:pPr marL="339725"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42A581D9-5CD3-1A4C-9FA8-3CC2804063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86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179388" y="260350"/>
            <a:ext cx="896461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NASO ESTERNO e CAVITA’ NASALI</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1225550"/>
            <a:ext cx="4110038" cy="2708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933825"/>
            <a:ext cx="4211638" cy="289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3924300"/>
            <a:ext cx="3635375" cy="293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774FA652-BDA0-5442-BF3D-6788ED3587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cSld>
  <p:clrMapOvr>
    <a:masterClrMapping/>
  </p:clrMapOvr>
  <p:transition spd="med" advTm="75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0" y="-198437"/>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PLEURE (SIEROSE PLEURICHE)</a:t>
            </a:r>
          </a:p>
        </p:txBody>
      </p:sp>
      <p:sp>
        <p:nvSpPr>
          <p:cNvPr id="40962" name="Rectangle 2"/>
          <p:cNvSpPr>
            <a:spLocks noGrp="1" noChangeArrowheads="1"/>
          </p:cNvSpPr>
          <p:nvPr>
            <p:ph type="body" idx="1"/>
          </p:nvPr>
        </p:nvSpPr>
        <p:spPr>
          <a:xfrm>
            <a:off x="0" y="480705"/>
            <a:ext cx="3384689" cy="5472112"/>
          </a:xfrm>
          <a:ln/>
        </p:spPr>
        <p:txBody>
          <a:bodyPr/>
          <a:lstStyle/>
          <a:p>
            <a:pPr marL="339725" indent="-338138">
              <a:lnSpc>
                <a:spcPct val="80000"/>
              </a:lnSpc>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800" dirty="0">
              <a:latin typeface="Arial Black" panose="020B0A04020102020204" pitchFamily="34" charset="0"/>
            </a:endParaRPr>
          </a:p>
          <a:p>
            <a:pPr marL="1588" indent="0">
              <a:lnSpc>
                <a:spcPct val="80000"/>
              </a:lnSpc>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000" b="1" dirty="0">
                <a:solidFill>
                  <a:schemeClr val="tx1"/>
                </a:solidFill>
                <a:latin typeface="Copperplate" panose="02000504000000020004" pitchFamily="2" charset="77"/>
              </a:rPr>
              <a:t>I Polmoni sono avvolti dalle PLEURE</a:t>
            </a:r>
          </a:p>
          <a:p>
            <a:pPr marL="1588" indent="0">
              <a:lnSpc>
                <a:spcPct val="80000"/>
              </a:lnSpc>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000" b="1" dirty="0">
                <a:solidFill>
                  <a:schemeClr val="tx1"/>
                </a:solidFill>
                <a:latin typeface="Copperplate" panose="02000504000000020004" pitchFamily="2" charset="77"/>
              </a:rPr>
              <a:t>Sono SACCHE SIEROSE che rivestono ciascuno </a:t>
            </a:r>
          </a:p>
          <a:p>
            <a:pPr marL="3175" indent="0">
              <a:lnSpc>
                <a:spcPct val="80000"/>
              </a:lnSpc>
              <a:spcBef>
                <a:spcPts val="700"/>
              </a:spcBef>
              <a:buClrTx/>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000" b="1" dirty="0">
                <a:solidFill>
                  <a:schemeClr val="tx1"/>
                </a:solidFill>
                <a:latin typeface="Copperplate" panose="02000504000000020004" pitchFamily="2" charset="77"/>
              </a:rPr>
              <a:t>     dei polmoni</a:t>
            </a:r>
          </a:p>
          <a:p>
            <a:pPr marL="1588" indent="0">
              <a:lnSpc>
                <a:spcPct val="80000"/>
              </a:lnSpc>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000" b="1" dirty="0">
                <a:solidFill>
                  <a:schemeClr val="tx1"/>
                </a:solidFill>
                <a:latin typeface="Copperplate" panose="02000504000000020004" pitchFamily="2" charset="77"/>
              </a:rPr>
              <a:t>Constano di :</a:t>
            </a:r>
          </a:p>
          <a:p>
            <a:pPr marL="3175" indent="0">
              <a:lnSpc>
                <a:spcPct val="80000"/>
              </a:lnSpc>
              <a:spcBef>
                <a:spcPts val="700"/>
              </a:spcBef>
              <a:buClrTx/>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000" b="1" dirty="0">
                <a:solidFill>
                  <a:schemeClr val="tx1"/>
                </a:solidFill>
                <a:latin typeface="Copperplate" panose="02000504000000020004" pitchFamily="2" charset="77"/>
              </a:rPr>
              <a:t>   - PLEURA VISCERALE, che intimamente riveste i polmoni</a:t>
            </a:r>
          </a:p>
          <a:p>
            <a:pPr marL="3175" indent="0">
              <a:lnSpc>
                <a:spcPct val="80000"/>
              </a:lnSpc>
              <a:spcBef>
                <a:spcPts val="700"/>
              </a:spcBef>
              <a:buClrTx/>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000" b="1" dirty="0">
                <a:solidFill>
                  <a:schemeClr val="tx1"/>
                </a:solidFill>
                <a:latin typeface="Copperplate" panose="02000504000000020004" pitchFamily="2" charset="77"/>
              </a:rPr>
              <a:t>   - PLEURA PARIETALE: aderisce alle pareti toraciche</a:t>
            </a:r>
          </a:p>
          <a:p>
            <a:pPr marL="3175" indent="0">
              <a:lnSpc>
                <a:spcPct val="80000"/>
              </a:lnSpc>
              <a:spcBef>
                <a:spcPts val="700"/>
              </a:spcBef>
              <a:buClrTx/>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000" b="1" dirty="0">
              <a:solidFill>
                <a:schemeClr val="tx1"/>
              </a:solidFill>
              <a:latin typeface="Copperplate" panose="02000504000000020004" pitchFamily="2" charset="77"/>
            </a:endParaRPr>
          </a:p>
          <a:p>
            <a:pPr marL="3175" indent="0">
              <a:lnSpc>
                <a:spcPct val="80000"/>
              </a:lnSpc>
              <a:spcBef>
                <a:spcPts val="700"/>
              </a:spcBef>
              <a:buClrTx/>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000" b="1" dirty="0">
                <a:solidFill>
                  <a:schemeClr val="tx1"/>
                </a:solidFill>
                <a:latin typeface="Copperplate" panose="02000504000000020004" pitchFamily="2" charset="77"/>
              </a:rPr>
              <a:t>Tra le due si delimita la CAVITA’ PLEURICA: spazio virtuale tra le due pleure, contenente LIQUIDO PLEURICO che facilita lo scorrimento dei polmoni rispetto le pareti toraciche</a:t>
            </a:r>
          </a:p>
        </p:txBody>
      </p:sp>
      <p:pic>
        <p:nvPicPr>
          <p:cNvPr id="40963" name="Picture 3"/>
          <p:cNvPicPr>
            <a:picLocks noChangeAspect="1" noChangeArrowheads="1"/>
          </p:cNvPicPr>
          <p:nvPr/>
        </p:nvPicPr>
        <p:blipFill>
          <a:blip r:embed="rId5">
            <a:extLst>
              <a:ext uri="{28A0092B-C50C-407E-A947-70E740481C1C}">
                <a14:useLocalDpi xmlns:a14="http://schemas.microsoft.com/office/drawing/2010/main" val="0"/>
              </a:ext>
            </a:extLst>
          </a:blip>
          <a:srcRect l="6636" r="7774" b="22287"/>
          <a:stretch>
            <a:fillRect/>
          </a:stretch>
        </p:blipFill>
        <p:spPr bwMode="auto">
          <a:xfrm>
            <a:off x="3297167" y="1763688"/>
            <a:ext cx="5846833" cy="4174083"/>
          </a:xfrm>
          <a:prstGeom prst="rect">
            <a:avLst/>
          </a:prstGeom>
          <a:noFill/>
          <a:ln>
            <a:noFill/>
          </a:ln>
          <a:effectLst/>
          <a:extLst>
            <a:ext uri="{909E8E84-426E-40DD-AFC4-6F175D3DCCD1}">
              <a14:hiddenFill xmlns:a14="http://schemas.microsoft.com/office/drawing/2010/main">
                <a:blipFill dpi="0" rotWithShape="0">
                  <a:blip/>
                  <a:srcRect l="6636" r="7774" b="222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D8775EEF-59F3-4B4A-928C-580BF20A68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670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5">
            <a:lum bright="-18000" contrast="12000"/>
            <a:extLst>
              <a:ext uri="{28A0092B-C50C-407E-A947-70E740481C1C}">
                <a14:useLocalDpi xmlns:a14="http://schemas.microsoft.com/office/drawing/2010/main" val="0"/>
              </a:ext>
            </a:extLst>
          </a:blip>
          <a:srcRect/>
          <a:stretch>
            <a:fillRect/>
          </a:stretch>
        </p:blipFill>
        <p:spPr bwMode="auto">
          <a:xfrm>
            <a:off x="3779" y="620688"/>
            <a:ext cx="4706668" cy="568836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
            <a:extLst>
              <a:ext uri="{FF2B5EF4-FFF2-40B4-BE49-F238E27FC236}">
                <a16:creationId xmlns:a16="http://schemas.microsoft.com/office/drawing/2014/main" id="{8623F086-3978-7745-86A8-F34FFC437A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0446" y="620688"/>
            <a:ext cx="4433553" cy="56628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2B54B13D-6901-8F40-9216-B4436FEB7E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62302560"/>
      </p:ext>
    </p:extLst>
  </p:cSld>
  <p:clrMapOvr>
    <a:masterClrMapping/>
  </p:clrMapOvr>
  <p:transition spd="med" advTm="98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EE746C-1C6F-AA4B-A8AC-3C856FEE221B}"/>
              </a:ext>
            </a:extLst>
          </p:cNvPr>
          <p:cNvSpPr>
            <a:spLocks noGrp="1"/>
          </p:cNvSpPr>
          <p:nvPr>
            <p:ph type="title"/>
          </p:nvPr>
        </p:nvSpPr>
        <p:spPr>
          <a:xfrm>
            <a:off x="685800" y="25410"/>
            <a:ext cx="7767638" cy="1027326"/>
          </a:xfrm>
        </p:spPr>
        <p:txBody>
          <a:bodyPr/>
          <a:lstStyle/>
          <a:p>
            <a:r>
              <a:rPr lang="it-IT" sz="3200" b="1" dirty="0">
                <a:solidFill>
                  <a:schemeClr val="tx1"/>
                </a:solidFill>
                <a:latin typeface="Gurmukhi MN" panose="02020600050405020304" pitchFamily="18" charset="0"/>
                <a:cs typeface="Gurmukhi MN" panose="02020600050405020304" pitchFamily="18" charset="0"/>
              </a:rPr>
              <a:t>PLEURE (Sierose Pleuriche)</a:t>
            </a:r>
          </a:p>
        </p:txBody>
      </p:sp>
      <p:sp>
        <p:nvSpPr>
          <p:cNvPr id="3" name="Segnaposto contenuto 2">
            <a:extLst>
              <a:ext uri="{FF2B5EF4-FFF2-40B4-BE49-F238E27FC236}">
                <a16:creationId xmlns:a16="http://schemas.microsoft.com/office/drawing/2014/main" id="{F9A26C2A-AA9D-8049-A00E-6BB432FEA385}"/>
              </a:ext>
            </a:extLst>
          </p:cNvPr>
          <p:cNvSpPr>
            <a:spLocks noGrp="1"/>
          </p:cNvSpPr>
          <p:nvPr>
            <p:ph idx="1"/>
          </p:nvPr>
        </p:nvSpPr>
        <p:spPr>
          <a:xfrm>
            <a:off x="107504" y="1340768"/>
            <a:ext cx="9036496" cy="5517232"/>
          </a:xfrm>
        </p:spPr>
        <p:txBody>
          <a:bodyPr/>
          <a:lstStyle/>
          <a:p>
            <a:r>
              <a:rPr lang="it-IT" sz="2800" b="1" dirty="0">
                <a:solidFill>
                  <a:schemeClr val="tx1"/>
                </a:solidFill>
                <a:latin typeface="Chalkboard SE" panose="03050602040202020205" pitchFamily="66" charset="77"/>
              </a:rPr>
              <a:t>Le PLEURE costituiscono le LOGGE PLEURICHE che presentano i seguenti RECESSI o SENI:</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 SENO PLEURICO COSTO-DIAFRAMMATICO, posto inferiormente alla Base Polmonare fino alla 9na Costa (Anteriormente) ed alla 12ma Costa (Posteriormente);</a:t>
            </a:r>
          </a:p>
          <a:p>
            <a:r>
              <a:rPr lang="it-IT" sz="2800" b="1" dirty="0">
                <a:solidFill>
                  <a:schemeClr val="tx1"/>
                </a:solidFill>
                <a:latin typeface="Chalkboard SE" panose="03050602040202020205" pitchFamily="66" charset="77"/>
              </a:rPr>
              <a:t>- SENO PLEURICO COSTO-MEDIASTINICO, localizzato Medialmente, in rapporto con la Sierosa Pericardica.</a:t>
            </a:r>
          </a:p>
        </p:txBody>
      </p:sp>
      <p:pic>
        <p:nvPicPr>
          <p:cNvPr id="4" name="Audio 3">
            <a:hlinkClick r:id="" action="ppaction://media"/>
            <a:extLst>
              <a:ext uri="{FF2B5EF4-FFF2-40B4-BE49-F238E27FC236}">
                <a16:creationId xmlns:a16="http://schemas.microsoft.com/office/drawing/2014/main" id="{7C564212-EE01-D74F-8CF8-CFF6A6D9C3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37775681"/>
      </p:ext>
    </p:extLst>
  </p:cSld>
  <p:clrMapOvr>
    <a:masterClrMapping/>
  </p:clrMapOvr>
  <mc:AlternateContent xmlns:mc="http://schemas.openxmlformats.org/markup-compatibility/2006">
    <mc:Choice xmlns:p14="http://schemas.microsoft.com/office/powerpoint/2010/main" Requires="p14">
      <p:transition spd="slow" p14:dur="2000" advTm="6356"/>
    </mc:Choice>
    <mc:Fallback>
      <p:transition spd="slow" advTm="6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228600" y="0"/>
            <a:ext cx="8610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POLMONI</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41986" name="Rectangle 2"/>
          <p:cNvSpPr>
            <a:spLocks noGrp="1" noChangeArrowheads="1"/>
          </p:cNvSpPr>
          <p:nvPr>
            <p:ph type="body" idx="1"/>
          </p:nvPr>
        </p:nvSpPr>
        <p:spPr>
          <a:xfrm>
            <a:off x="611560" y="1143000"/>
            <a:ext cx="8227640" cy="57150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Presentano una DUPLICE IRRORAZIONE sanguifera, UNA derivante della GRANDE CIRCOLAZIONE, l’ ALTRA derivante dalla PICCOLA CIRCOLAZIONE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L’ una è una circolazione NUTRITIZIA, che apporta OSSIGENO e METABOLITI al PARENCHIMA POLMONARE, l’ altra è una circolazione FUNZIONALE che è deputata all’ OSSIGENAZIONE del sangue nell’ ambito degli ALVEOLI POLMONARI.</a:t>
            </a:r>
          </a:p>
        </p:txBody>
      </p:sp>
      <p:pic>
        <p:nvPicPr>
          <p:cNvPr id="2" name="Audio 1">
            <a:hlinkClick r:id="" action="ppaction://media"/>
            <a:extLst>
              <a:ext uri="{FF2B5EF4-FFF2-40B4-BE49-F238E27FC236}">
                <a16:creationId xmlns:a16="http://schemas.microsoft.com/office/drawing/2014/main" id="{47F375F2-6D32-7540-AC83-0E05ED4253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648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2" name="Picture 4" descr="01_30">
            <a:extLst>
              <a:ext uri="{FF2B5EF4-FFF2-40B4-BE49-F238E27FC236}">
                <a16:creationId xmlns:a16="http://schemas.microsoft.com/office/drawing/2014/main" id="{BD4209B7-C860-FE40-B1E6-A0F0FA81A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0" t="14355" r="7883" b="17105"/>
          <a:stretch>
            <a:fillRect/>
          </a:stretch>
        </p:blipFill>
        <p:spPr bwMode="auto">
          <a:xfrm>
            <a:off x="4356100" y="3938588"/>
            <a:ext cx="4787900" cy="2919412"/>
          </a:xfrm>
          <a:prstGeom prst="rect">
            <a:avLst/>
          </a:prstGeom>
          <a:noFill/>
          <a:extLst>
            <a:ext uri="{909E8E84-426E-40DD-AFC4-6F175D3DCCD1}">
              <a14:hiddenFill xmlns:a14="http://schemas.microsoft.com/office/drawing/2010/main">
                <a:solidFill>
                  <a:srgbClr val="FFFFFF"/>
                </a:solidFill>
              </a14:hiddenFill>
            </a:ext>
          </a:extLst>
        </p:spPr>
      </p:pic>
      <p:pic>
        <p:nvPicPr>
          <p:cNvPr id="186373" name="Picture 5" descr="194 arterie e vene polmonari">
            <a:extLst>
              <a:ext uri="{FF2B5EF4-FFF2-40B4-BE49-F238E27FC236}">
                <a16:creationId xmlns:a16="http://schemas.microsoft.com/office/drawing/2014/main" id="{980A2EA2-B724-994F-88C4-281BC5B39D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916"/>
          <a:stretch>
            <a:fillRect/>
          </a:stretch>
        </p:blipFill>
        <p:spPr bwMode="auto">
          <a:xfrm>
            <a:off x="0" y="0"/>
            <a:ext cx="4338638" cy="5300663"/>
          </a:xfrm>
          <a:prstGeom prst="rect">
            <a:avLst/>
          </a:prstGeom>
          <a:noFill/>
          <a:extLst>
            <a:ext uri="{909E8E84-426E-40DD-AFC4-6F175D3DCCD1}">
              <a14:hiddenFill xmlns:a14="http://schemas.microsoft.com/office/drawing/2010/main">
                <a:solidFill>
                  <a:srgbClr val="FFFFFF"/>
                </a:solidFill>
              </a14:hiddenFill>
            </a:ext>
          </a:extLst>
        </p:spPr>
      </p:pic>
      <p:sp>
        <p:nvSpPr>
          <p:cNvPr id="186374" name="Text Box 6">
            <a:extLst>
              <a:ext uri="{FF2B5EF4-FFF2-40B4-BE49-F238E27FC236}">
                <a16:creationId xmlns:a16="http://schemas.microsoft.com/office/drawing/2014/main" id="{E12A4AB6-B5D4-A946-BC5D-BE2226F005BD}"/>
              </a:ext>
            </a:extLst>
          </p:cNvPr>
          <p:cNvSpPr txBox="1">
            <a:spLocks noChangeArrowheads="1"/>
          </p:cNvSpPr>
          <p:nvPr/>
        </p:nvSpPr>
        <p:spPr bwMode="auto">
          <a:xfrm>
            <a:off x="4500563" y="765175"/>
            <a:ext cx="4427537" cy="156966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sz="3200" dirty="0">
                <a:solidFill>
                  <a:schemeClr val="tx1"/>
                </a:solidFill>
                <a:latin typeface="Arial Black" panose="020B0604020202020204" pitchFamily="34" charset="0"/>
              </a:rPr>
              <a:t>ARTERIE </a:t>
            </a:r>
          </a:p>
          <a:p>
            <a:pPr algn="ctr"/>
            <a:r>
              <a:rPr lang="it-IT" altLang="it-IT" sz="3200" dirty="0">
                <a:solidFill>
                  <a:schemeClr val="tx1"/>
                </a:solidFill>
                <a:latin typeface="Arial Black" panose="020B0604020202020204" pitchFamily="34" charset="0"/>
              </a:rPr>
              <a:t>e </a:t>
            </a:r>
          </a:p>
          <a:p>
            <a:pPr algn="ctr"/>
            <a:r>
              <a:rPr lang="it-IT" altLang="it-IT" sz="3200" dirty="0">
                <a:solidFill>
                  <a:schemeClr val="tx1"/>
                </a:solidFill>
                <a:latin typeface="Arial Black" panose="020B0604020202020204" pitchFamily="34" charset="0"/>
              </a:rPr>
              <a:t>VENE POLMONARI</a:t>
            </a:r>
          </a:p>
        </p:txBody>
      </p:sp>
      <p:pic>
        <p:nvPicPr>
          <p:cNvPr id="2" name="Audio 1">
            <a:hlinkClick r:id="" action="ppaction://media"/>
            <a:extLst>
              <a:ext uri="{FF2B5EF4-FFF2-40B4-BE49-F238E27FC236}">
                <a16:creationId xmlns:a16="http://schemas.microsoft.com/office/drawing/2014/main" id="{583CB85A-DFAD-6641-8864-71280378D0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84287922"/>
      </p:ext>
    </p:extLst>
  </p:cSld>
  <p:clrMapOvr>
    <a:masterClrMapping/>
  </p:clrMapOvr>
  <mc:AlternateContent xmlns:mc="http://schemas.openxmlformats.org/markup-compatibility/2006">
    <mc:Choice xmlns:p14="http://schemas.microsoft.com/office/powerpoint/2010/main" Requires="p14">
      <p:transition spd="slow" p14:dur="2000" advTm="65687"/>
    </mc:Choice>
    <mc:Fallback>
      <p:transition spd="slow" advTm="65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228600" y="-99392"/>
            <a:ext cx="8610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POLMONI</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41986" name="Rectangle 2"/>
          <p:cNvSpPr>
            <a:spLocks noGrp="1" noChangeArrowheads="1"/>
          </p:cNvSpPr>
          <p:nvPr>
            <p:ph type="body" idx="1"/>
          </p:nvPr>
        </p:nvSpPr>
        <p:spPr>
          <a:xfrm>
            <a:off x="395536" y="1043608"/>
            <a:ext cx="8432030" cy="5715000"/>
          </a:xfrm>
          <a:ln/>
        </p:spPr>
        <p:txBody>
          <a:bodyPr/>
          <a:lstStyle/>
          <a:p>
            <a:pPr marL="0" indent="0" algn="ctr">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CIRCOLAZIONE POLMONARE </a:t>
            </a:r>
          </a:p>
          <a:p>
            <a:pPr marL="0" indent="0" algn="ctr">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(Piccola Circolazione)</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L’ apporto di SANGUE NON OSSIGENATO proviene dalle ARTERIE POLMONARI (che si originano dal TRONCO ARTERIOSO POLMONARE) e, seguendo le Ramificazioni Bronchiali Intrapolmonari, penetrano nei LOBULI POLMONARI e raggiungono gli ALVEOLI, dove formano Microcircoli. Da essi, si dipartono le Ramificazioni Venose Polmonari, che veicolano il Sangue Ossigenato, tramite le 4 VENE POLMONARI, all’ Atrio Sinistro del Cuore. </a:t>
            </a:r>
          </a:p>
        </p:txBody>
      </p:sp>
      <p:pic>
        <p:nvPicPr>
          <p:cNvPr id="2" name="Audio 1">
            <a:hlinkClick r:id="" action="ppaction://media"/>
            <a:extLst>
              <a:ext uri="{FF2B5EF4-FFF2-40B4-BE49-F238E27FC236}">
                <a16:creationId xmlns:a16="http://schemas.microsoft.com/office/drawing/2014/main" id="{E643AAB8-5D1E-B84B-9078-0F56063FF8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96184825"/>
      </p:ext>
    </p:extLst>
  </p:cSld>
  <p:clrMapOvr>
    <a:masterClrMapping/>
  </p:clrMapOvr>
  <p:transition spd="med" advTm="73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6" name="Picture 4" descr="196 arterie e vene bronchiali">
            <a:extLst>
              <a:ext uri="{FF2B5EF4-FFF2-40B4-BE49-F238E27FC236}">
                <a16:creationId xmlns:a16="http://schemas.microsoft.com/office/drawing/2014/main" id="{175E3878-24FA-6E4F-9C8B-236DF7040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592"/>
          <a:stretch>
            <a:fillRect/>
          </a:stretch>
        </p:blipFill>
        <p:spPr bwMode="auto">
          <a:xfrm>
            <a:off x="0" y="0"/>
            <a:ext cx="5508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87397" name="Text Box 5">
            <a:extLst>
              <a:ext uri="{FF2B5EF4-FFF2-40B4-BE49-F238E27FC236}">
                <a16:creationId xmlns:a16="http://schemas.microsoft.com/office/drawing/2014/main" id="{E8BE7E3E-1A72-1447-9CF7-4C349BD657E8}"/>
              </a:ext>
            </a:extLst>
          </p:cNvPr>
          <p:cNvSpPr txBox="1">
            <a:spLocks noChangeArrowheads="1"/>
          </p:cNvSpPr>
          <p:nvPr/>
        </p:nvSpPr>
        <p:spPr bwMode="auto">
          <a:xfrm>
            <a:off x="5508625" y="765175"/>
            <a:ext cx="3635375" cy="206210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sz="3200" dirty="0">
                <a:solidFill>
                  <a:schemeClr val="tx1"/>
                </a:solidFill>
                <a:latin typeface="Arial Black" panose="020B0604020202020204" pitchFamily="34" charset="0"/>
              </a:rPr>
              <a:t>ARTERIE </a:t>
            </a:r>
          </a:p>
          <a:p>
            <a:pPr algn="ctr"/>
            <a:r>
              <a:rPr lang="it-IT" altLang="it-IT" sz="3200" dirty="0">
                <a:solidFill>
                  <a:schemeClr val="tx1"/>
                </a:solidFill>
                <a:latin typeface="Arial Black" panose="020B0604020202020204" pitchFamily="34" charset="0"/>
              </a:rPr>
              <a:t>e </a:t>
            </a:r>
          </a:p>
          <a:p>
            <a:pPr algn="ctr"/>
            <a:r>
              <a:rPr lang="it-IT" altLang="it-IT" sz="3200" dirty="0">
                <a:solidFill>
                  <a:schemeClr val="tx1"/>
                </a:solidFill>
                <a:latin typeface="Arial Black" panose="020B0604020202020204" pitchFamily="34" charset="0"/>
              </a:rPr>
              <a:t>VENE BRONCHIALI</a:t>
            </a:r>
          </a:p>
        </p:txBody>
      </p:sp>
      <p:pic>
        <p:nvPicPr>
          <p:cNvPr id="2" name="Audio 1">
            <a:hlinkClick r:id="" action="ppaction://media"/>
            <a:extLst>
              <a:ext uri="{FF2B5EF4-FFF2-40B4-BE49-F238E27FC236}">
                <a16:creationId xmlns:a16="http://schemas.microsoft.com/office/drawing/2014/main" id="{31A07652-513A-EB4A-A706-0B4A167313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331820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228600" y="0"/>
            <a:ext cx="8610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POLMONI</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41986" name="Rectangle 2"/>
          <p:cNvSpPr>
            <a:spLocks noGrp="1" noChangeArrowheads="1"/>
          </p:cNvSpPr>
          <p:nvPr>
            <p:ph type="body" idx="1"/>
          </p:nvPr>
        </p:nvSpPr>
        <p:spPr>
          <a:xfrm>
            <a:off x="611560" y="1143000"/>
            <a:ext cx="8227640" cy="5715000"/>
          </a:xfrm>
          <a:ln/>
        </p:spPr>
        <p:txBody>
          <a:bodyPr/>
          <a:lstStyle/>
          <a:p>
            <a:pPr marL="0" indent="0" algn="ctr">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700" b="1" dirty="0">
                <a:solidFill>
                  <a:schemeClr val="tx1"/>
                </a:solidFill>
                <a:latin typeface="Comic Sans MS" panose="030F0902030302020204" pitchFamily="66" charset="0"/>
              </a:rPr>
              <a:t>CIRCOLAZIONE BRONCHIALE </a:t>
            </a:r>
          </a:p>
          <a:p>
            <a:pPr marL="0" indent="0" algn="ctr">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700" b="1" dirty="0">
                <a:solidFill>
                  <a:schemeClr val="tx1"/>
                </a:solidFill>
                <a:latin typeface="Comic Sans MS" panose="030F0902030302020204" pitchFamily="66" charset="0"/>
              </a:rPr>
              <a:t>(dalla Grande Circolazione)</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700" b="1" dirty="0">
                <a:solidFill>
                  <a:schemeClr val="tx1"/>
                </a:solidFill>
                <a:latin typeface="Comic Sans MS" panose="030F0902030302020204" pitchFamily="66" charset="0"/>
              </a:rPr>
              <a:t>Per garantire l’ Ossigenazione dei Tessuti Polmonari nelle aree di parenchima dove non è possibile uno scambio diretto con l’ aria degli Alveoli, è necessaria l’ IRRORAZIONE da parte delle Arterie BRONCHIALI. Le </a:t>
            </a:r>
            <a:r>
              <a:rPr lang="it-IT" altLang="it-IT" sz="2700" b="1" dirty="0" err="1">
                <a:solidFill>
                  <a:schemeClr val="tx1"/>
                </a:solidFill>
                <a:latin typeface="Comic Sans MS" panose="030F0902030302020204" pitchFamily="66" charset="0"/>
              </a:rPr>
              <a:t>piu’</a:t>
            </a:r>
            <a:r>
              <a:rPr lang="it-IT" altLang="it-IT" sz="2700" b="1" dirty="0">
                <a:solidFill>
                  <a:schemeClr val="tx1"/>
                </a:solidFill>
                <a:latin typeface="Comic Sans MS" panose="030F0902030302020204" pitchFamily="66" charset="0"/>
              </a:rPr>
              <a:t> fini ramificazioni NON penetrano nei Lobuli Polmonari Il Sangue Refluo del Circolo Bronchiale, tramite le VENE BRONCHIALI, affluisce al SISTEMA VENOSO AZYGOS-EMIAZYGOS, per confluire nella VENA CAVA SUPERIORE.</a:t>
            </a:r>
          </a:p>
        </p:txBody>
      </p:sp>
      <p:pic>
        <p:nvPicPr>
          <p:cNvPr id="2" name="Audio 1">
            <a:hlinkClick r:id="" action="ppaction://media"/>
            <a:extLst>
              <a:ext uri="{FF2B5EF4-FFF2-40B4-BE49-F238E27FC236}">
                <a16:creationId xmlns:a16="http://schemas.microsoft.com/office/drawing/2014/main" id="{B0A63788-0390-E44C-9011-CA2C45F49E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93773922"/>
      </p:ext>
    </p:extLst>
  </p:cSld>
  <p:clrMapOvr>
    <a:masterClrMapping/>
  </p:clrMapOvr>
  <p:transition spd="med" advTm="76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descr="01_29">
            <a:extLst>
              <a:ext uri="{FF2B5EF4-FFF2-40B4-BE49-F238E27FC236}">
                <a16:creationId xmlns:a16="http://schemas.microsoft.com/office/drawing/2014/main" id="{89728900-75D1-BB4C-A7CB-6C48DBF4EA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668" t="44514" r="12004" b="3415"/>
          <a:stretch/>
        </p:blipFill>
        <p:spPr bwMode="auto">
          <a:xfrm>
            <a:off x="1187624" y="958988"/>
            <a:ext cx="7303368" cy="5899012"/>
          </a:xfrm>
          <a:prstGeom prst="rect">
            <a:avLst/>
          </a:prstGeom>
          <a:noFill/>
          <a:extLst>
            <a:ext uri="{909E8E84-426E-40DD-AFC4-6F175D3DCCD1}">
              <a14:hiddenFill xmlns:a14="http://schemas.microsoft.com/office/drawing/2010/main">
                <a:solidFill>
                  <a:srgbClr val="FFFFFF"/>
                </a:solidFill>
              </a14:hiddenFill>
            </a:ext>
          </a:extLst>
        </p:spPr>
      </p:pic>
      <p:sp>
        <p:nvSpPr>
          <p:cNvPr id="185349" name="Text Box 5">
            <a:extLst>
              <a:ext uri="{FF2B5EF4-FFF2-40B4-BE49-F238E27FC236}">
                <a16:creationId xmlns:a16="http://schemas.microsoft.com/office/drawing/2014/main" id="{16B5FD64-F113-A140-9228-9F945AB255FB}"/>
              </a:ext>
            </a:extLst>
          </p:cNvPr>
          <p:cNvSpPr txBox="1">
            <a:spLocks noChangeArrowheads="1"/>
          </p:cNvSpPr>
          <p:nvPr/>
        </p:nvSpPr>
        <p:spPr bwMode="auto">
          <a:xfrm>
            <a:off x="0" y="0"/>
            <a:ext cx="9144000" cy="10156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sz="2000" dirty="0">
                <a:solidFill>
                  <a:schemeClr val="tx1"/>
                </a:solidFill>
                <a:latin typeface="Arial Black" panose="020B0604020202020204" pitchFamily="34" charset="0"/>
              </a:rPr>
              <a:t>Esistono ANASTOMOSI tra il CIRCOLO POLMONARE e il CIRCOLO BRONCHIALE, in particolare tra i Microcircoli Bronchiali e le Vene Polmonari</a:t>
            </a:r>
          </a:p>
        </p:txBody>
      </p:sp>
      <p:pic>
        <p:nvPicPr>
          <p:cNvPr id="2" name="Audio 1">
            <a:hlinkClick r:id="" action="ppaction://media"/>
            <a:extLst>
              <a:ext uri="{FF2B5EF4-FFF2-40B4-BE49-F238E27FC236}">
                <a16:creationId xmlns:a16="http://schemas.microsoft.com/office/drawing/2014/main" id="{4D9DC9F7-D442-D849-B2A3-9869C6A738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33459681"/>
      </p:ext>
    </p:extLst>
  </p:cSld>
  <p:clrMapOvr>
    <a:masterClrMapping/>
  </p:clrMapOvr>
  <mc:AlternateContent xmlns:mc="http://schemas.openxmlformats.org/markup-compatibility/2006">
    <mc:Choice xmlns:p14="http://schemas.microsoft.com/office/powerpoint/2010/main" Requires="p14">
      <p:transition spd="slow" p14:dur="2000" advTm="34374"/>
    </mc:Choice>
    <mc:Fallback>
      <p:transition spd="slow" advTm="34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E5A3986C-CC3F-B745-A245-0EB78C09EF88}"/>
              </a:ext>
            </a:extLst>
          </p:cNvPr>
          <p:cNvSpPr>
            <a:spLocks noGrp="1" noChangeArrowheads="1"/>
          </p:cNvSpPr>
          <p:nvPr>
            <p:ph type="title"/>
          </p:nvPr>
        </p:nvSpPr>
        <p:spPr>
          <a:xfrm>
            <a:off x="304800" y="0"/>
            <a:ext cx="8610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DRENAGGIO  LINFATICO</a:t>
            </a:r>
          </a:p>
        </p:txBody>
      </p:sp>
      <p:sp>
        <p:nvSpPr>
          <p:cNvPr id="183299" name="Rectangle 3">
            <a:extLst>
              <a:ext uri="{FF2B5EF4-FFF2-40B4-BE49-F238E27FC236}">
                <a16:creationId xmlns:a16="http://schemas.microsoft.com/office/drawing/2014/main" id="{0C950C3B-478B-9546-9FE3-18E02C92B06D}"/>
              </a:ext>
            </a:extLst>
          </p:cNvPr>
          <p:cNvSpPr>
            <a:spLocks noGrp="1" noChangeArrowheads="1"/>
          </p:cNvSpPr>
          <p:nvPr>
            <p:ph type="body" idx="1"/>
          </p:nvPr>
        </p:nvSpPr>
        <p:spPr>
          <a:xfrm>
            <a:off x="304800" y="990600"/>
            <a:ext cx="3690938" cy="5246688"/>
          </a:xfrm>
          <a:ln/>
        </p:spPr>
        <p:txBody>
          <a:bodyPr/>
          <a:lstStyle/>
          <a:p>
            <a:pPr marL="339725" indent="-339725">
              <a:lnSpc>
                <a:spcPct val="80000"/>
              </a:lnSpc>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000" dirty="0">
                <a:solidFill>
                  <a:schemeClr val="tx1"/>
                </a:solidFill>
                <a:latin typeface="Arial Black" panose="020B0604020202020204" pitchFamily="34" charset="0"/>
              </a:rPr>
              <a:t>LINFONODI BRONCOPOLMONARI</a:t>
            </a:r>
          </a:p>
          <a:p>
            <a:pPr marL="0" indent="0">
              <a:lnSpc>
                <a:spcPct val="80000"/>
              </a:lnSpc>
              <a:spcBef>
                <a:spcPts val="700"/>
              </a:spcBef>
              <a:buClr>
                <a:schemeClr val="tx1"/>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000" dirty="0">
                <a:solidFill>
                  <a:schemeClr val="tx1"/>
                </a:solidFill>
                <a:latin typeface="Arial Black" panose="020B0604020202020204" pitchFamily="34" charset="0"/>
              </a:rPr>
              <a:t>	in prossimità dell’ ILO. Da 	qui, la Linfa si porta ai 	LINFONODI TRACHEO-BRONCHIALI, quindi ai TRONCHI LINFATICI   </a:t>
            </a:r>
          </a:p>
          <a:p>
            <a:pPr marL="0" indent="0">
              <a:lnSpc>
                <a:spcPct val="80000"/>
              </a:lnSpc>
              <a:spcBef>
                <a:spcPts val="700"/>
              </a:spcBef>
              <a:buClr>
                <a:schemeClr val="tx1"/>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000" dirty="0">
                <a:solidFill>
                  <a:schemeClr val="tx1"/>
                </a:solidFill>
                <a:latin typeface="Arial Black" panose="020B0604020202020204" pitchFamily="34" charset="0"/>
              </a:rPr>
              <a:t>BRONCO-	MEDIASTINICI Destro e Sinistro, che convogliano la Linfa, rispettivamente, alla Grande Vena Linfatica di Destra ed al Dotto Toracico </a:t>
            </a:r>
          </a:p>
          <a:p>
            <a:pPr marL="339725" indent="-339725">
              <a:lnSpc>
                <a:spcPct val="80000"/>
              </a:lnSpc>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1800" dirty="0">
                <a:solidFill>
                  <a:schemeClr val="tx1"/>
                </a:solidFill>
                <a:latin typeface="Arial Black" panose="020B0604020202020204" pitchFamily="34" charset="0"/>
              </a:rPr>
              <a:t>   </a:t>
            </a:r>
          </a:p>
        </p:txBody>
      </p:sp>
      <p:pic>
        <p:nvPicPr>
          <p:cNvPr id="183300" name="Picture 4" descr="01_32">
            <a:extLst>
              <a:ext uri="{FF2B5EF4-FFF2-40B4-BE49-F238E27FC236}">
                <a16:creationId xmlns:a16="http://schemas.microsoft.com/office/drawing/2014/main" id="{FED7EE16-4149-9E4D-A683-C96E7BD16B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79" t="10245" r="5844" b="10275"/>
          <a:stretch>
            <a:fillRect/>
          </a:stretch>
        </p:blipFill>
        <p:spPr bwMode="auto">
          <a:xfrm>
            <a:off x="3911647" y="1898650"/>
            <a:ext cx="5148262" cy="343058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397AF23-4548-BD41-8796-F26F8A38FE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59339678"/>
      </p:ext>
    </p:extLst>
  </p:cSld>
  <p:clrMapOvr>
    <a:masterClrMapping/>
  </p:clrMapOvr>
  <p:transition spd="med" advTm="379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CD1DA8-0007-4B4A-BBDB-FE169F84AB59}"/>
              </a:ext>
            </a:extLst>
          </p:cNvPr>
          <p:cNvSpPr>
            <a:spLocks noGrp="1"/>
          </p:cNvSpPr>
          <p:nvPr>
            <p:ph type="title"/>
          </p:nvPr>
        </p:nvSpPr>
        <p:spPr>
          <a:xfrm>
            <a:off x="0" y="170745"/>
            <a:ext cx="9144000" cy="1430338"/>
          </a:xfrm>
        </p:spPr>
        <p:txBody>
          <a:bodyPr/>
          <a:lstStyle/>
          <a:p>
            <a:r>
              <a:rPr lang="it-IT" sz="3200" b="1" dirty="0">
                <a:solidFill>
                  <a:schemeClr val="tx1"/>
                </a:solidFill>
                <a:latin typeface="Gurmukhi MN" panose="02020600050405020304" pitchFamily="18" charset="0"/>
                <a:cs typeface="Gurmukhi MN" panose="02020600050405020304" pitchFamily="18" charset="0"/>
              </a:rPr>
              <a:t>NASO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(Naso Esterno, Piramide Nasale)</a:t>
            </a:r>
          </a:p>
        </p:txBody>
      </p:sp>
      <p:sp>
        <p:nvSpPr>
          <p:cNvPr id="3" name="Segnaposto contenuto 2">
            <a:extLst>
              <a:ext uri="{FF2B5EF4-FFF2-40B4-BE49-F238E27FC236}">
                <a16:creationId xmlns:a16="http://schemas.microsoft.com/office/drawing/2014/main" id="{25FB2193-2800-174C-83D7-3F6E1842E318}"/>
              </a:ext>
            </a:extLst>
          </p:cNvPr>
          <p:cNvSpPr>
            <a:spLocks noGrp="1"/>
          </p:cNvSpPr>
          <p:nvPr>
            <p:ph idx="1"/>
          </p:nvPr>
        </p:nvSpPr>
        <p:spPr>
          <a:xfrm>
            <a:off x="120163" y="1628800"/>
            <a:ext cx="9036496" cy="5414453"/>
          </a:xfrm>
        </p:spPr>
        <p:txBody>
          <a:bodyPr/>
          <a:lstStyle/>
          <a:p>
            <a:r>
              <a:rPr lang="it-IT" sz="2800" dirty="0">
                <a:solidFill>
                  <a:schemeClr val="tx1"/>
                </a:solidFill>
                <a:latin typeface="Copperplate Gothic Bold" panose="020E0705020206020404" pitchFamily="34" charset="77"/>
              </a:rPr>
              <a:t>È una Struttura IMPARI e MEDIANA che delimita anteriormente il VESTIBOLO delle CAVITA’ NASALI. Ha una forma Piramidale e presenta un’ impalcatura costituita dalle CARTILAGINI del SETTO NASALE, ALARI e LATERALI, nonché da TESSUTO FIBRO-ADIPOSO. Tutto ciò si inserisce alle Ossa Nasali ed all’ OSSO MASCELLARE.</a:t>
            </a:r>
          </a:p>
        </p:txBody>
      </p:sp>
      <p:pic>
        <p:nvPicPr>
          <p:cNvPr id="4" name="Audio 3">
            <a:hlinkClick r:id="" action="ppaction://media"/>
            <a:extLst>
              <a:ext uri="{FF2B5EF4-FFF2-40B4-BE49-F238E27FC236}">
                <a16:creationId xmlns:a16="http://schemas.microsoft.com/office/drawing/2014/main" id="{1C7AA114-1D14-D740-BE5A-139ADA7D0D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68973742"/>
      </p:ext>
    </p:extLst>
  </p:cSld>
  <p:clrMapOvr>
    <a:masterClrMapping/>
  </p:clrMapOvr>
  <mc:AlternateContent xmlns:mc="http://schemas.openxmlformats.org/markup-compatibility/2006" xmlns:p14="http://schemas.microsoft.com/office/powerpoint/2010/main">
    <mc:Choice Requires="p14">
      <p:transition spd="slow" p14:dur="2000" advTm="5915"/>
    </mc:Choice>
    <mc:Fallback xmlns="">
      <p:transition spd="slow" advTm="5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37F44C-CEC9-5E4B-8BDE-3BE87436E19E}"/>
              </a:ext>
            </a:extLst>
          </p:cNvPr>
          <p:cNvSpPr>
            <a:spLocks noGrp="1"/>
          </p:cNvSpPr>
          <p:nvPr>
            <p:ph type="title"/>
          </p:nvPr>
        </p:nvSpPr>
        <p:spPr>
          <a:xfrm>
            <a:off x="692632" y="116632"/>
            <a:ext cx="7767638" cy="836712"/>
          </a:xfrm>
        </p:spPr>
        <p:txBody>
          <a:bodyPr/>
          <a:lstStyle/>
          <a:p>
            <a:r>
              <a:rPr lang="it-IT" sz="3600" b="1" dirty="0">
                <a:solidFill>
                  <a:schemeClr val="tx1"/>
                </a:solidFill>
                <a:latin typeface="Gurmukhi MN" panose="02020600050405020304" pitchFamily="18" charset="0"/>
                <a:cs typeface="Gurmukhi MN" panose="02020600050405020304" pitchFamily="18" charset="0"/>
              </a:rPr>
              <a:t>PARENCHIMA POLMONARE</a:t>
            </a:r>
          </a:p>
        </p:txBody>
      </p:sp>
      <p:sp>
        <p:nvSpPr>
          <p:cNvPr id="3" name="Segnaposto contenuto 2">
            <a:extLst>
              <a:ext uri="{FF2B5EF4-FFF2-40B4-BE49-F238E27FC236}">
                <a16:creationId xmlns:a16="http://schemas.microsoft.com/office/drawing/2014/main" id="{766FF3B3-CD7A-CD4A-8BF5-CEDA9619142D}"/>
              </a:ext>
            </a:extLst>
          </p:cNvPr>
          <p:cNvSpPr>
            <a:spLocks noGrp="1"/>
          </p:cNvSpPr>
          <p:nvPr>
            <p:ph idx="1"/>
          </p:nvPr>
        </p:nvSpPr>
        <p:spPr>
          <a:xfrm>
            <a:off x="685800" y="1124744"/>
            <a:ext cx="7990656" cy="5733256"/>
          </a:xfrm>
        </p:spPr>
        <p:txBody>
          <a:bodyPr/>
          <a:lstStyle/>
          <a:p>
            <a:r>
              <a:rPr lang="it-IT" dirty="0">
                <a:solidFill>
                  <a:schemeClr val="tx1"/>
                </a:solidFill>
                <a:latin typeface="Chalkduster" panose="03050602040202020205" pitchFamily="66" charset="77"/>
              </a:rPr>
              <a:t>Il PARENCHIMA POLMONARE consta di:</a:t>
            </a:r>
          </a:p>
          <a:p>
            <a:pPr marL="457200" indent="-457200">
              <a:buFontTx/>
              <a:buChar char="-"/>
            </a:pPr>
            <a:r>
              <a:rPr lang="it-IT" dirty="0">
                <a:solidFill>
                  <a:schemeClr val="tx1"/>
                </a:solidFill>
                <a:latin typeface="Chalkduster" panose="03050602040202020205" pitchFamily="66" charset="77"/>
              </a:rPr>
              <a:t>RAMIFICAZIONI BRONCHIALI INTRAPOLMONARI;</a:t>
            </a:r>
          </a:p>
          <a:p>
            <a:pPr marL="457200" indent="-457200">
              <a:buFontTx/>
              <a:buChar char="-"/>
            </a:pPr>
            <a:r>
              <a:rPr lang="it-IT" dirty="0">
                <a:solidFill>
                  <a:schemeClr val="tx1"/>
                </a:solidFill>
                <a:latin typeface="Chalkduster" panose="03050602040202020205" pitchFamily="66" charset="77"/>
              </a:rPr>
              <a:t>ALVEOLI POLMONARI.</a:t>
            </a:r>
          </a:p>
          <a:p>
            <a:pPr marL="0" indent="0"/>
            <a:r>
              <a:rPr lang="it-IT" dirty="0">
                <a:solidFill>
                  <a:schemeClr val="tx1"/>
                </a:solidFill>
                <a:latin typeface="Chalkduster" panose="03050602040202020205" pitchFamily="66" charset="77"/>
              </a:rPr>
              <a:t>Pertanto, vi si descrivono diversi rivestimenti delle «</a:t>
            </a:r>
            <a:r>
              <a:rPr lang="it-IT" dirty="0" err="1">
                <a:solidFill>
                  <a:schemeClr val="tx1"/>
                </a:solidFill>
                <a:latin typeface="Chalkduster" panose="03050602040202020205" pitchFamily="66" charset="77"/>
              </a:rPr>
              <a:t>microcavità</a:t>
            </a:r>
            <a:r>
              <a:rPr lang="it-IT" dirty="0">
                <a:solidFill>
                  <a:schemeClr val="tx1"/>
                </a:solidFill>
                <a:latin typeface="Chalkduster" panose="03050602040202020205" pitchFamily="66" charset="77"/>
              </a:rPr>
              <a:t>» presenti nel parenchima.</a:t>
            </a:r>
          </a:p>
        </p:txBody>
      </p:sp>
      <p:pic>
        <p:nvPicPr>
          <p:cNvPr id="4" name="Audio 3">
            <a:hlinkClick r:id="" action="ppaction://media"/>
            <a:extLst>
              <a:ext uri="{FF2B5EF4-FFF2-40B4-BE49-F238E27FC236}">
                <a16:creationId xmlns:a16="http://schemas.microsoft.com/office/drawing/2014/main" id="{DEF71F1E-E1CD-3D40-A4BA-E3EA377745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12326875"/>
      </p:ext>
    </p:extLst>
  </p:cSld>
  <p:clrMapOvr>
    <a:masterClrMapping/>
  </p:clrMapOvr>
  <mc:AlternateContent xmlns:mc="http://schemas.openxmlformats.org/markup-compatibility/2006">
    <mc:Choice xmlns:p14="http://schemas.microsoft.com/office/powerpoint/2010/main" Requires="p14">
      <p:transition spd="slow" p14:dur="2000" advTm="35418"/>
    </mc:Choice>
    <mc:Fallback>
      <p:transition spd="slow" advTm="35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0"/>
            <a:ext cx="4211638" cy="14335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STRUTTURA DEL PARENCHIMA POLMONARE</a:t>
            </a:r>
          </a:p>
        </p:txBody>
      </p:sp>
      <p:sp>
        <p:nvSpPr>
          <p:cNvPr id="43010" name="Rectangle 2"/>
          <p:cNvSpPr>
            <a:spLocks noGrp="1" noChangeArrowheads="1"/>
          </p:cNvSpPr>
          <p:nvPr>
            <p:ph type="body" idx="1"/>
          </p:nvPr>
        </p:nvSpPr>
        <p:spPr>
          <a:xfrm>
            <a:off x="251520" y="1394486"/>
            <a:ext cx="4033143" cy="5373687"/>
          </a:xfrm>
          <a:ln/>
        </p:spPr>
        <p:txBody>
          <a:bodyPr/>
          <a:lstStyle/>
          <a:p>
            <a:pPr indent="-339725">
              <a:lnSpc>
                <a:spcPct val="9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latin typeface="Chalkboard SE" panose="03050602040202020205" pitchFamily="66" charset="77"/>
              </a:rPr>
              <a:t>Il PARENCHIMA del POLMONE è costituito dalle RAMIFICAZIONI INTRAPOLMONARI dei BRONCHI, dai DOTTI ALVEOLARI, dai SACCHI ALVEOLARI e dagli ALVEOLI POLMONARI, nonché dalle RAMIFICAZIONI VASCOLARI SANGUIFERE</a:t>
            </a:r>
          </a:p>
        </p:txBody>
      </p:sp>
      <p:pic>
        <p:nvPicPr>
          <p:cNvPr id="430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0"/>
            <a:ext cx="4859337" cy="3330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3357563"/>
            <a:ext cx="4859337" cy="3500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1920D7F7-754A-694B-B9D4-0CD30C8156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29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395288" y="-22448"/>
            <a:ext cx="6192837" cy="100806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RAMIFICAZIONI BRONCHIALI</a:t>
            </a:r>
          </a:p>
        </p:txBody>
      </p:sp>
      <p:sp>
        <p:nvSpPr>
          <p:cNvPr id="45058" name="Rectangle 2"/>
          <p:cNvSpPr>
            <a:spLocks noGrp="1" noChangeArrowheads="1"/>
          </p:cNvSpPr>
          <p:nvPr>
            <p:ph type="body" idx="1"/>
          </p:nvPr>
        </p:nvSpPr>
        <p:spPr>
          <a:xfrm>
            <a:off x="395288" y="764704"/>
            <a:ext cx="6518275" cy="5589587"/>
          </a:xfrm>
          <a:ln/>
        </p:spPr>
        <p:txBody>
          <a:bodyPr/>
          <a:lstStyle/>
          <a:p>
            <a:pPr indent="-339725">
              <a:lnSpc>
                <a:spcPct val="9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300" b="1" dirty="0">
                <a:solidFill>
                  <a:schemeClr val="tx1"/>
                </a:solidFill>
                <a:latin typeface="Comic Sans MS" panose="030F0902030302020204" pitchFamily="66" charset="0"/>
              </a:rPr>
              <a:t>I BRONCHI EXTRAPOLMONARI (Grossi Bronchi) penetrano nel Polmone a livello dell’ ILO</a:t>
            </a:r>
          </a:p>
          <a:p>
            <a:pPr indent="-339725">
              <a:lnSpc>
                <a:spcPct val="9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300" b="1" dirty="0">
                <a:solidFill>
                  <a:schemeClr val="tx1"/>
                </a:solidFill>
                <a:latin typeface="Comic Sans MS" panose="030F0902030302020204" pitchFamily="66" charset="0"/>
              </a:rPr>
              <a:t>Danno origine ai BRONCHI LOBARI (o SECONDARI)</a:t>
            </a:r>
          </a:p>
          <a:p>
            <a:pPr indent="-339725">
              <a:lnSpc>
                <a:spcPct val="9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300" b="1" dirty="0">
                <a:solidFill>
                  <a:schemeClr val="tx1"/>
                </a:solidFill>
                <a:latin typeface="Comic Sans MS" panose="030F0902030302020204" pitchFamily="66" charset="0"/>
              </a:rPr>
              <a:t>Essi si suddividono DICOTOMICAMENTE (fino a 12-15 Divisioni dicotomiche).</a:t>
            </a:r>
          </a:p>
          <a:p>
            <a:pPr indent="-339725">
              <a:lnSpc>
                <a:spcPct val="9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300" b="1" dirty="0">
                <a:solidFill>
                  <a:schemeClr val="tx1"/>
                </a:solidFill>
                <a:latin typeface="Comic Sans MS" panose="030F0902030302020204" pitchFamily="66" charset="0"/>
              </a:rPr>
              <a:t>I rami terminali di queste suddivisioni sono i </a:t>
            </a:r>
            <a:r>
              <a:rPr lang="it-IT" altLang="it-IT" sz="2300" b="1" dirty="0" err="1">
                <a:solidFill>
                  <a:schemeClr val="tx1"/>
                </a:solidFill>
                <a:latin typeface="Comic Sans MS" panose="030F0902030302020204" pitchFamily="66" charset="0"/>
              </a:rPr>
              <a:t>BRONCHIOLI,che</a:t>
            </a:r>
            <a:r>
              <a:rPr lang="it-IT" altLang="it-IT" sz="2300" b="1" dirty="0">
                <a:solidFill>
                  <a:schemeClr val="tx1"/>
                </a:solidFill>
                <a:latin typeface="Comic Sans MS" panose="030F0902030302020204" pitchFamily="66" charset="0"/>
              </a:rPr>
              <a:t> penetrano nei LOBULI, dove ciascuno si ramifica in 5-7 BRONCHIOLI TERMINALI e, poi, in 4-8 generazioni di BRONCHIOLI RESPIRATORI.</a:t>
            </a:r>
          </a:p>
          <a:p>
            <a:pPr indent="-339725">
              <a:lnSpc>
                <a:spcPct val="9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300" b="1" dirty="0">
                <a:solidFill>
                  <a:schemeClr val="tx1"/>
                </a:solidFill>
                <a:latin typeface="Comic Sans MS" panose="030F0902030302020204" pitchFamily="66" charset="0"/>
              </a:rPr>
              <a:t>I BRONCHIOLI RESPIRATORI penetrano nell’ ACINO POLMONARE, dove si dilatano nei SACCHI ALVEOLARI, contenenti gli ALVEOLI </a:t>
            </a:r>
          </a:p>
          <a:p>
            <a:pPr indent="-339725">
              <a:lnSpc>
                <a:spcPct val="9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latin typeface="Arial" panose="020B0604020202020204" pitchFamily="34" charset="0"/>
            </a:endParaRPr>
          </a:p>
        </p:txBody>
      </p:sp>
      <p:pic>
        <p:nvPicPr>
          <p:cNvPr id="45059" name="Picture 3"/>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r="69206" b="6944"/>
          <a:stretch>
            <a:fillRect/>
          </a:stretch>
        </p:blipFill>
        <p:spPr bwMode="auto">
          <a:xfrm>
            <a:off x="7019925" y="0"/>
            <a:ext cx="2124075" cy="6858000"/>
          </a:xfrm>
          <a:prstGeom prst="rect">
            <a:avLst/>
          </a:prstGeom>
          <a:noFill/>
          <a:ln>
            <a:noFill/>
          </a:ln>
          <a:effectLst/>
          <a:extLst>
            <a:ext uri="{909E8E84-426E-40DD-AFC4-6F175D3DCCD1}">
              <a14:hiddenFill xmlns:a14="http://schemas.microsoft.com/office/drawing/2010/main">
                <a:blipFill dpi="0" rotWithShape="0">
                  <a:blip>
                    <a:lum bright="-12000" contrast="6000"/>
                  </a:blip>
                  <a:srcRect r="69206" b="69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9DE7F57C-5054-5D4D-8B3D-3950F9A585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955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638" y="2438189"/>
            <a:ext cx="3408362" cy="4449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6">
            <a:lum bright="-18000" contrast="12000"/>
            <a:extLst>
              <a:ext uri="{28A0092B-C50C-407E-A947-70E740481C1C}">
                <a14:useLocalDpi xmlns:a14="http://schemas.microsoft.com/office/drawing/2010/main" val="0"/>
              </a:ext>
            </a:extLst>
          </a:blip>
          <a:srcRect/>
          <a:stretch>
            <a:fillRect/>
          </a:stretch>
        </p:blipFill>
        <p:spPr bwMode="auto">
          <a:xfrm>
            <a:off x="-19879" y="260648"/>
            <a:ext cx="5957888" cy="685800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4"/>
          <p:cNvSpPr txBox="1">
            <a:spLocks noChangeArrowheads="1"/>
          </p:cNvSpPr>
          <p:nvPr/>
        </p:nvSpPr>
        <p:spPr bwMode="auto">
          <a:xfrm>
            <a:off x="6052463" y="549275"/>
            <a:ext cx="2866787" cy="1110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buClrTx/>
              <a:buFontTx/>
              <a:buNone/>
            </a:pPr>
            <a:r>
              <a:rPr lang="it-IT" altLang="it-IT" sz="2200" b="1" dirty="0">
                <a:solidFill>
                  <a:schemeClr val="tx1"/>
                </a:solidFill>
                <a:latin typeface="Gurmukhi MN" panose="02020600050405020304" pitchFamily="18" charset="0"/>
                <a:cs typeface="Gurmukhi MN" panose="02020600050405020304" pitchFamily="18" charset="0"/>
              </a:rPr>
              <a:t>RAMIFICAZIONI</a:t>
            </a:r>
          </a:p>
          <a:p>
            <a:pPr algn="ctr">
              <a:buClrTx/>
              <a:buFontTx/>
              <a:buNone/>
            </a:pPr>
            <a:r>
              <a:rPr lang="it-IT" altLang="it-IT" sz="2200" b="1" dirty="0">
                <a:solidFill>
                  <a:schemeClr val="tx1"/>
                </a:solidFill>
                <a:latin typeface="Gurmukhi MN" panose="02020600050405020304" pitchFamily="18" charset="0"/>
                <a:cs typeface="Gurmukhi MN" panose="02020600050405020304" pitchFamily="18" charset="0"/>
              </a:rPr>
              <a:t>BRONCHIALI</a:t>
            </a:r>
          </a:p>
          <a:p>
            <a:pPr algn="ctr">
              <a:buClrTx/>
              <a:buFontTx/>
              <a:buNone/>
            </a:pPr>
            <a:r>
              <a:rPr lang="it-IT" altLang="it-IT" sz="2200" b="1" dirty="0">
                <a:solidFill>
                  <a:schemeClr val="tx1"/>
                </a:solidFill>
                <a:latin typeface="Gurmukhi MN" panose="02020600050405020304" pitchFamily="18" charset="0"/>
                <a:cs typeface="Gurmukhi MN" panose="02020600050405020304" pitchFamily="18" charset="0"/>
              </a:rPr>
              <a:t>INTRAPOLMONARI</a:t>
            </a:r>
          </a:p>
        </p:txBody>
      </p:sp>
      <p:pic>
        <p:nvPicPr>
          <p:cNvPr id="2" name="Audio 1">
            <a:hlinkClick r:id="" action="ppaction://media"/>
            <a:extLst>
              <a:ext uri="{FF2B5EF4-FFF2-40B4-BE49-F238E27FC236}">
                <a16:creationId xmlns:a16="http://schemas.microsoft.com/office/drawing/2014/main" id="{99F29B23-58BA-AF41-A4F3-9B69908FBD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342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1214438"/>
            <a:ext cx="4787900" cy="5643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316413" cy="450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5825B402-15D2-4B43-BC42-EF14100731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413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0" y="0"/>
            <a:ext cx="9144000" cy="8778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STRUTTURA BRONCHI INTRAPOLMONARI</a:t>
            </a:r>
          </a:p>
        </p:txBody>
      </p:sp>
      <p:sp>
        <p:nvSpPr>
          <p:cNvPr id="47106" name="Rectangle 2"/>
          <p:cNvSpPr>
            <a:spLocks noGrp="1" noChangeArrowheads="1"/>
          </p:cNvSpPr>
          <p:nvPr>
            <p:ph type="body" idx="1"/>
          </p:nvPr>
        </p:nvSpPr>
        <p:spPr>
          <a:xfrm>
            <a:off x="250825" y="836613"/>
            <a:ext cx="4537075" cy="5805487"/>
          </a:xfrm>
          <a:ln/>
        </p:spPr>
        <p:txBody>
          <a:bodyPr/>
          <a:lstStyle/>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200" b="1" dirty="0">
                <a:solidFill>
                  <a:schemeClr val="tx1"/>
                </a:solidFill>
                <a:latin typeface="Copperplate Gothic Bold" panose="020E0705020206020404" pitchFamily="34" charset="77"/>
              </a:rPr>
              <a:t>TONACA MUCOSA:</a:t>
            </a:r>
          </a:p>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200" b="1" dirty="0">
                <a:solidFill>
                  <a:schemeClr val="tx1"/>
                </a:solidFill>
                <a:latin typeface="Copperplate Gothic Bold" panose="020E0705020206020404" pitchFamily="34" charset="77"/>
              </a:rPr>
              <a:t>Epitelio Cilindrico </a:t>
            </a:r>
            <a:r>
              <a:rPr lang="it-IT" altLang="it-IT" sz="2200" b="1" dirty="0" err="1">
                <a:solidFill>
                  <a:schemeClr val="tx1"/>
                </a:solidFill>
                <a:latin typeface="Copperplate Gothic Bold" panose="020E0705020206020404" pitchFamily="34" charset="77"/>
              </a:rPr>
              <a:t>Pseudostratificato</a:t>
            </a:r>
            <a:r>
              <a:rPr lang="it-IT" altLang="it-IT" sz="2200" b="1" dirty="0">
                <a:solidFill>
                  <a:schemeClr val="tx1"/>
                </a:solidFill>
                <a:latin typeface="Copperplate Gothic Bold" panose="020E0705020206020404" pitchFamily="34" charset="77"/>
              </a:rPr>
              <a:t> Ciliato con Cellule Caliciformi Mucipare</a:t>
            </a:r>
          </a:p>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200" b="1" dirty="0">
              <a:solidFill>
                <a:schemeClr val="tx1"/>
              </a:solidFill>
              <a:latin typeface="Copperplate Gothic Bold" panose="020E0705020206020404" pitchFamily="34" charset="77"/>
            </a:endParaRPr>
          </a:p>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200" b="1" dirty="0">
                <a:solidFill>
                  <a:schemeClr val="tx1"/>
                </a:solidFill>
                <a:latin typeface="Copperplate Gothic Bold" panose="020E0705020206020404" pitchFamily="34" charset="77"/>
              </a:rPr>
              <a:t>Lamina Propria di Tessuto Connettivo Lasso e Fibrocellule Muscolari Lisce e con Ghiandole a Secrezione Siero-Mucosa</a:t>
            </a:r>
          </a:p>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200" b="1" dirty="0">
              <a:solidFill>
                <a:schemeClr val="tx1"/>
              </a:solidFill>
              <a:latin typeface="Copperplate Gothic Bold" panose="020E0705020206020404" pitchFamily="34" charset="77"/>
            </a:endParaRPr>
          </a:p>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200" b="1" dirty="0">
                <a:solidFill>
                  <a:schemeClr val="tx1"/>
                </a:solidFill>
                <a:latin typeface="Copperplate Gothic Bold" panose="020E0705020206020404" pitchFamily="34" charset="77"/>
              </a:rPr>
              <a:t>ANELLO CARTILAGINEO IALINO, che viene sostituito da PLACCHE CARTILAGINEE, man mano che il calibro diminuisce</a:t>
            </a:r>
          </a:p>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b="1" dirty="0">
              <a:solidFill>
                <a:srgbClr val="FFFFFF"/>
              </a:solidFill>
              <a:latin typeface="Arial" panose="020B0604020202020204" pitchFamily="34" charset="0"/>
            </a:endParaRPr>
          </a:p>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b="1" dirty="0">
              <a:solidFill>
                <a:srgbClr val="FFFFFF"/>
              </a:solidFill>
            </a:endParaRPr>
          </a:p>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b="1" dirty="0">
              <a:solidFill>
                <a:srgbClr val="FFFFFF"/>
              </a:solidFill>
            </a:endParaRPr>
          </a:p>
        </p:txBody>
      </p:sp>
      <p:pic>
        <p:nvPicPr>
          <p:cNvPr id="471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989138"/>
            <a:ext cx="4067175" cy="359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78DB3DDD-6C57-514C-8C3E-3C6F4E40CE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430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body"/>
          </p:nvPr>
        </p:nvSpPr>
        <p:spPr>
          <a:xfrm>
            <a:off x="539552" y="1196975"/>
            <a:ext cx="8280920" cy="5661025"/>
          </a:xfrm>
          <a:ln/>
        </p:spPr>
        <p:txBody>
          <a:bodyPr anchor="t"/>
          <a:lstStyle/>
          <a:p>
            <a:pPr marL="342900" indent="-339725" algn="l">
              <a:lnSpc>
                <a:spcPct val="90000"/>
              </a:lnSpc>
              <a:spcBef>
                <a:spcPts val="8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halkboard SE" panose="03050602040202020205" pitchFamily="66" charset="77"/>
              </a:rPr>
              <a:t>Sono PRIVI di Anelli o Placche Cartilaginee</a:t>
            </a:r>
          </a:p>
          <a:p>
            <a:pPr marL="342900" indent="-339725" algn="l">
              <a:lnSpc>
                <a:spcPct val="90000"/>
              </a:lnSpc>
              <a:spcBef>
                <a:spcPts val="8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halkboard SE" panose="03050602040202020205" pitchFamily="66" charset="77"/>
              </a:rPr>
              <a:t>Tonaca Mucosa: Epitelio Cilindrico </a:t>
            </a:r>
            <a:r>
              <a:rPr lang="it-IT" altLang="it-IT" sz="2800" b="1" dirty="0" err="1">
                <a:solidFill>
                  <a:schemeClr val="tx1"/>
                </a:solidFill>
                <a:latin typeface="Chalkboard SE" panose="03050602040202020205" pitchFamily="66" charset="77"/>
              </a:rPr>
              <a:t>Pseudostratificato</a:t>
            </a:r>
            <a:r>
              <a:rPr lang="it-IT" altLang="it-IT" sz="2800" b="1" dirty="0">
                <a:solidFill>
                  <a:schemeClr val="tx1"/>
                </a:solidFill>
                <a:latin typeface="Chalkboard SE" panose="03050602040202020205" pitchFamily="66" charset="77"/>
              </a:rPr>
              <a:t> Ciliato, che diviene Cilindrico o Cubico Monostratificato nei Bronchioli di Calibro Minore. </a:t>
            </a:r>
          </a:p>
          <a:p>
            <a:pPr marL="342900" indent="-339725" algn="l">
              <a:lnSpc>
                <a:spcPct val="90000"/>
              </a:lnSpc>
              <a:spcBef>
                <a:spcPts val="8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halkboard SE" panose="03050602040202020205" pitchFamily="66" charset="77"/>
              </a:rPr>
              <a:t>La LAMINA PROPRIA presenta FIBROCELLULE MUSCOLARI LISCE e FIBRE ELASTICHE, che si contraggono per Stimolazione Vagale Parasimpatica e si dilatano per Stimolazione Ortosimpatica.</a:t>
            </a:r>
          </a:p>
          <a:p>
            <a:pPr marL="342900" indent="-339725" algn="l">
              <a:lnSpc>
                <a:spcPct val="90000"/>
              </a:lnSpc>
              <a:spcBef>
                <a:spcPts val="8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halkboard SE" panose="03050602040202020205" pitchFamily="66" charset="77"/>
              </a:rPr>
              <a:t>I BRONCHIOLI RESPIRATORI hanno parete simile ai Bronchioli, ma è interrotta dalle DILATAZIONI degli ALVEOLI</a:t>
            </a:r>
          </a:p>
          <a:p>
            <a:pPr marL="342900" indent="-339725" algn="l">
              <a:lnSpc>
                <a:spcPct val="90000"/>
              </a:lnSpc>
              <a:spcBef>
                <a:spcPts val="8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800" dirty="0">
              <a:latin typeface="Arial" panose="020B0604020202020204" pitchFamily="34" charset="0"/>
            </a:endParaRPr>
          </a:p>
        </p:txBody>
      </p:sp>
      <p:sp>
        <p:nvSpPr>
          <p:cNvPr id="48130" name="Rectangle 2"/>
          <p:cNvSpPr>
            <a:spLocks noGrp="1" noChangeArrowheads="1"/>
          </p:cNvSpPr>
          <p:nvPr>
            <p:ph type="title" idx="1"/>
          </p:nvPr>
        </p:nvSpPr>
        <p:spPr>
          <a:xfrm>
            <a:off x="0" y="260648"/>
            <a:ext cx="9144000" cy="719137"/>
          </a:xfrm>
          <a:ln/>
        </p:spPr>
        <p:txBody>
          <a:bodyPr anchor="ctr"/>
          <a:lstStyle/>
          <a:p>
            <a:pPr marL="0" indent="0" algn="ctr">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STRUTTURA BRONCHIOLI e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BRONCHIOLI RESPIRATORI</a:t>
            </a:r>
          </a:p>
        </p:txBody>
      </p:sp>
      <p:pic>
        <p:nvPicPr>
          <p:cNvPr id="2" name="Audio 1">
            <a:hlinkClick r:id="" action="ppaction://media"/>
            <a:extLst>
              <a:ext uri="{FF2B5EF4-FFF2-40B4-BE49-F238E27FC236}">
                <a16:creationId xmlns:a16="http://schemas.microsoft.com/office/drawing/2014/main" id="{87D59579-593E-354F-A9B0-E3D0A4340D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77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5">
            <a:extLst>
              <a:ext uri="{28A0092B-C50C-407E-A947-70E740481C1C}">
                <a14:useLocalDpi xmlns:a14="http://schemas.microsoft.com/office/drawing/2010/main" val="0"/>
              </a:ext>
            </a:extLst>
          </a:blip>
          <a:srcRect l="4085" b="48959"/>
          <a:stretch>
            <a:fillRect/>
          </a:stretch>
        </p:blipFill>
        <p:spPr bwMode="auto">
          <a:xfrm>
            <a:off x="15204" y="404664"/>
            <a:ext cx="9144000" cy="5544616"/>
          </a:xfrm>
          <a:prstGeom prst="rect">
            <a:avLst/>
          </a:prstGeom>
          <a:noFill/>
          <a:ln>
            <a:noFill/>
          </a:ln>
          <a:effectLst/>
          <a:extLst>
            <a:ext uri="{909E8E84-426E-40DD-AFC4-6F175D3DCCD1}">
              <a14:hiddenFill xmlns:a14="http://schemas.microsoft.com/office/drawing/2010/main">
                <a:blipFill dpi="0" rotWithShape="0">
                  <a:blip/>
                  <a:srcRect l="4085" b="489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19E8D6A4-09F8-C549-9C2B-47B7F1F9AC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40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0"/>
            <a:ext cx="9144000" cy="9810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DOTTI ALVEOLARI e SACCHI ALVEOLARI</a:t>
            </a:r>
          </a:p>
        </p:txBody>
      </p:sp>
      <p:sp>
        <p:nvSpPr>
          <p:cNvPr id="50178" name="Rectangle 2"/>
          <p:cNvSpPr>
            <a:spLocks noGrp="1" noChangeArrowheads="1"/>
          </p:cNvSpPr>
          <p:nvPr>
            <p:ph type="body" idx="1"/>
          </p:nvPr>
        </p:nvSpPr>
        <p:spPr>
          <a:xfrm>
            <a:off x="467544" y="981075"/>
            <a:ext cx="4285431" cy="5589588"/>
          </a:xfrm>
          <a:ln/>
        </p:spPr>
        <p:txBody>
          <a:bodyPr/>
          <a:lstStyle/>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Chalkboard SE" panose="03050602040202020205" pitchFamily="66" charset="77"/>
              </a:rPr>
              <a:t>Sono rivestiti di EPITELIO PAVIMENTOSO MONOSTRATIFICATO con una LAMINA PROPRIA nella quale sono presenti FIBROCELLULE MUSCOLARI LISCE</a:t>
            </a:r>
          </a:p>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b="1" dirty="0">
              <a:solidFill>
                <a:schemeClr val="tx1"/>
              </a:solidFill>
              <a:latin typeface="Chalkboard SE" panose="03050602040202020205" pitchFamily="66" charset="77"/>
            </a:endParaRPr>
          </a:p>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Chalkboard SE" panose="03050602040202020205" pitchFamily="66" charset="77"/>
              </a:rPr>
              <a:t>I Dotti Alveolari si aprono negli ATRII che comunicano con i SACCHI ALVEOLARI che presentano una fitta rete di FIBRE ELASTICHE, che permettono l’ espansione durante l’ inspirazione e la contrazione passiva durante l’ espirazione. </a:t>
            </a:r>
          </a:p>
        </p:txBody>
      </p:sp>
      <p:pic>
        <p:nvPicPr>
          <p:cNvPr id="501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725" y="1528763"/>
            <a:ext cx="4105275" cy="5329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0" name="Text Box 4"/>
          <p:cNvSpPr txBox="1">
            <a:spLocks noChangeArrowheads="1"/>
          </p:cNvSpPr>
          <p:nvPr/>
        </p:nvSpPr>
        <p:spPr bwMode="auto">
          <a:xfrm>
            <a:off x="5510213" y="2133600"/>
            <a:ext cx="925512"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buClrTx/>
              <a:buFontTx/>
              <a:buNone/>
            </a:pPr>
            <a:r>
              <a:rPr lang="it-IT" altLang="it-IT" sz="1200">
                <a:solidFill>
                  <a:srgbClr val="000000"/>
                </a:solidFill>
                <a:latin typeface="Arial Black" panose="020B0A04020102020204" pitchFamily="34" charset="0"/>
              </a:rPr>
              <a:t>BRON</a:t>
            </a:r>
          </a:p>
          <a:p>
            <a:pPr algn="ctr">
              <a:buClrTx/>
              <a:buFontTx/>
              <a:buNone/>
            </a:pPr>
            <a:r>
              <a:rPr lang="it-IT" altLang="it-IT" sz="1200">
                <a:solidFill>
                  <a:srgbClr val="000000"/>
                </a:solidFill>
                <a:latin typeface="Arial Black" panose="020B0A04020102020204" pitchFamily="34" charset="0"/>
              </a:rPr>
              <a:t>CHIOLO</a:t>
            </a:r>
          </a:p>
          <a:p>
            <a:pPr algn="ctr">
              <a:buClrTx/>
              <a:buFontTx/>
              <a:buNone/>
            </a:pPr>
            <a:r>
              <a:rPr lang="it-IT" altLang="it-IT" sz="1200">
                <a:solidFill>
                  <a:srgbClr val="000000"/>
                </a:solidFill>
                <a:latin typeface="Arial Black" panose="020B0A04020102020204" pitchFamily="34" charset="0"/>
              </a:rPr>
              <a:t>RESPIRA</a:t>
            </a:r>
          </a:p>
          <a:p>
            <a:pPr algn="ctr">
              <a:buClrTx/>
              <a:buFontTx/>
              <a:buNone/>
            </a:pPr>
            <a:r>
              <a:rPr lang="it-IT" altLang="it-IT" sz="1200">
                <a:solidFill>
                  <a:srgbClr val="000000"/>
                </a:solidFill>
                <a:latin typeface="Arial Black" panose="020B0A04020102020204" pitchFamily="34" charset="0"/>
              </a:rPr>
              <a:t>TORIO</a:t>
            </a:r>
          </a:p>
        </p:txBody>
      </p:sp>
      <p:sp>
        <p:nvSpPr>
          <p:cNvPr id="50181" name="Text Box 5"/>
          <p:cNvSpPr txBox="1">
            <a:spLocks noChangeArrowheads="1"/>
          </p:cNvSpPr>
          <p:nvPr/>
        </p:nvSpPr>
        <p:spPr bwMode="auto">
          <a:xfrm>
            <a:off x="5772150" y="3933825"/>
            <a:ext cx="1206500"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buClrTx/>
              <a:buFontTx/>
              <a:buNone/>
            </a:pPr>
            <a:r>
              <a:rPr lang="it-IT" altLang="it-IT" sz="1200">
                <a:solidFill>
                  <a:srgbClr val="000000"/>
                </a:solidFill>
                <a:latin typeface="Arial Black" panose="020B0A04020102020204" pitchFamily="34" charset="0"/>
              </a:rPr>
              <a:t>DOTTO</a:t>
            </a:r>
          </a:p>
          <a:p>
            <a:pPr algn="ctr">
              <a:buClrTx/>
              <a:buFontTx/>
              <a:buNone/>
            </a:pPr>
            <a:r>
              <a:rPr lang="it-IT" altLang="it-IT" sz="1200">
                <a:solidFill>
                  <a:srgbClr val="000000"/>
                </a:solidFill>
                <a:latin typeface="Arial Black" panose="020B0A04020102020204" pitchFamily="34" charset="0"/>
              </a:rPr>
              <a:t>ALVEOLARE</a:t>
            </a:r>
          </a:p>
        </p:txBody>
      </p:sp>
      <p:pic>
        <p:nvPicPr>
          <p:cNvPr id="2" name="Audio 1">
            <a:hlinkClick r:id="" action="ppaction://media"/>
            <a:extLst>
              <a:ext uri="{FF2B5EF4-FFF2-40B4-BE49-F238E27FC236}">
                <a16:creationId xmlns:a16="http://schemas.microsoft.com/office/drawing/2014/main" id="{5185CB40-2263-EC4D-892B-2029C7E906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410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684213" y="188913"/>
            <a:ext cx="7769225" cy="8778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ALVEOLI  POLMONARI </a:t>
            </a:r>
          </a:p>
        </p:txBody>
      </p:sp>
      <p:sp>
        <p:nvSpPr>
          <p:cNvPr id="51202" name="Rectangle 2"/>
          <p:cNvSpPr>
            <a:spLocks noGrp="1" noChangeArrowheads="1"/>
          </p:cNvSpPr>
          <p:nvPr>
            <p:ph type="body" idx="1"/>
          </p:nvPr>
        </p:nvSpPr>
        <p:spPr>
          <a:xfrm>
            <a:off x="0" y="1341438"/>
            <a:ext cx="9144000" cy="5732462"/>
          </a:xfrm>
          <a:ln/>
        </p:spPr>
        <p:txBody>
          <a:bodyPr/>
          <a:lstStyle/>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pperplate Gothic Bold" panose="020E0705020206020404" pitchFamily="34" charset="77"/>
              </a:rPr>
              <a:t>Evaginazioni Sacciformi dei BRONCHIOLI RESPIRATORI</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pperplate Gothic Bold" panose="020E0705020206020404" pitchFamily="34" charset="77"/>
              </a:rPr>
              <a:t>Sono reciprocamente separati dal SETTO INTERALVEOLARE, costituito da 2 sottili strati di EPITELIO PAVIMENTOSO MONOSTRATIFICATO, fra i quali sono localizzati CAPILLARI SANGUIFERI, FIBRE ELASTICHE e RETICOLARI, MATRICE e CELLULE dei CONNETTIVI (il cosiddetto INTERSTIZIO)</a:t>
            </a:r>
          </a:p>
        </p:txBody>
      </p:sp>
      <p:pic>
        <p:nvPicPr>
          <p:cNvPr id="2" name="Audio 1">
            <a:hlinkClick r:id="" action="ppaction://media"/>
            <a:extLst>
              <a:ext uri="{FF2B5EF4-FFF2-40B4-BE49-F238E27FC236}">
                <a16:creationId xmlns:a16="http://schemas.microsoft.com/office/drawing/2014/main" id="{7C2104DE-9167-0D4B-979C-1F1FBFC8B3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724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179388" y="260350"/>
            <a:ext cx="896461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CAVITA’ NASALI</a:t>
            </a:r>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96752"/>
            <a:ext cx="4729735" cy="32518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9" y="3226565"/>
            <a:ext cx="4499992" cy="36314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F4D5EC89-B77C-BB41-A2E9-F1907A63EF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26769925"/>
      </p:ext>
    </p:extLst>
  </p:cSld>
  <p:clrMapOvr>
    <a:masterClrMapping/>
  </p:clrMapOvr>
  <p:transition spd="med" advTm="104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0" y="0"/>
            <a:ext cx="9144000" cy="9810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ALVEOLI POLMONARI </a:t>
            </a:r>
          </a:p>
        </p:txBody>
      </p:sp>
      <p:sp>
        <p:nvSpPr>
          <p:cNvPr id="52226" name="Rectangle 2"/>
          <p:cNvSpPr>
            <a:spLocks noGrp="1" noChangeArrowheads="1"/>
          </p:cNvSpPr>
          <p:nvPr>
            <p:ph type="body" idx="1"/>
          </p:nvPr>
        </p:nvSpPr>
        <p:spPr>
          <a:xfrm>
            <a:off x="0" y="836613"/>
            <a:ext cx="4211638" cy="5661025"/>
          </a:xfrm>
          <a:ln/>
        </p:spPr>
        <p:txBody>
          <a:bodyPr/>
          <a:lstStyle/>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800" dirty="0">
                <a:solidFill>
                  <a:schemeClr val="tx1"/>
                </a:solidFill>
                <a:latin typeface="Comic Sans MS" panose="030F0902030302020204" pitchFamily="66" charset="0"/>
              </a:rPr>
              <a:t>Condividono la MEMBRANA BASALE con quella dei CAPILLARI SANGUIFERI</a:t>
            </a:r>
          </a:p>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800" dirty="0">
              <a:solidFill>
                <a:schemeClr val="tx1"/>
              </a:solidFill>
              <a:latin typeface="Comic Sans MS" panose="030F0902030302020204" pitchFamily="66" charset="0"/>
            </a:endParaRPr>
          </a:p>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800" dirty="0">
                <a:solidFill>
                  <a:schemeClr val="tx1"/>
                </a:solidFill>
                <a:latin typeface="Comic Sans MS" panose="030F0902030302020204" pitchFamily="66" charset="0"/>
              </a:rPr>
              <a:t>Consta di un EPITELIO PAVIMENTOSO MONOSTRATIFICATO con:</a:t>
            </a:r>
          </a:p>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800" dirty="0">
              <a:solidFill>
                <a:schemeClr val="tx1"/>
              </a:solidFill>
              <a:latin typeface="Comic Sans MS" panose="030F0902030302020204" pitchFamily="66" charset="0"/>
            </a:endParaRPr>
          </a:p>
          <a:p>
            <a:pPr marL="339725" indent="-336550">
              <a:lnSpc>
                <a:spcPct val="80000"/>
              </a:lnSpc>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800" dirty="0">
                <a:solidFill>
                  <a:schemeClr val="tx1"/>
                </a:solidFill>
                <a:latin typeface="Comic Sans MS" panose="030F0902030302020204" pitchFamily="66" charset="0"/>
              </a:rPr>
              <a:t>PNEUMOCITI di TIPO I (o di Primo Ordine) estremamente sottili e con GIUNZIONI OCCLUDENTI. Sono coinvolte negli SCAMBI GASSOSI.</a:t>
            </a:r>
          </a:p>
          <a:p>
            <a:pPr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800" dirty="0">
              <a:solidFill>
                <a:schemeClr val="tx1"/>
              </a:solidFill>
              <a:latin typeface="Comic Sans MS" panose="030F0902030302020204" pitchFamily="66" charset="0"/>
            </a:endParaRPr>
          </a:p>
          <a:p>
            <a:pPr marL="339725" indent="-336550">
              <a:lnSpc>
                <a:spcPct val="80000"/>
              </a:lnSpc>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800" dirty="0">
                <a:solidFill>
                  <a:schemeClr val="tx1"/>
                </a:solidFill>
                <a:latin typeface="Comic Sans MS" panose="030F0902030302020204" pitchFamily="66" charset="0"/>
              </a:rPr>
              <a:t>PNEUMOCITI di TIPO II (o di Secondo Ordine). Contengono i CORPI LAMELLARI contenenti il SURFATTANTE, che abbassa la Tensione Superficiale degli Alveoli impedendone il </a:t>
            </a:r>
            <a:r>
              <a:rPr lang="it-IT" altLang="it-IT" sz="1800" dirty="0" err="1">
                <a:solidFill>
                  <a:schemeClr val="tx1"/>
                </a:solidFill>
                <a:latin typeface="Comic Sans MS" panose="030F0902030302020204" pitchFamily="66" charset="0"/>
              </a:rPr>
              <a:t>Collassamento</a:t>
            </a:r>
            <a:endParaRPr lang="it-IT" altLang="it-IT" sz="1800" dirty="0">
              <a:solidFill>
                <a:schemeClr val="tx1"/>
              </a:solidFill>
              <a:latin typeface="Comic Sans MS" panose="030F0902030302020204" pitchFamily="66" charset="0"/>
            </a:endParaRPr>
          </a:p>
          <a:p>
            <a:pPr marL="341313" indent="-339725">
              <a:lnSpc>
                <a:spcPct val="8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800" dirty="0">
              <a:solidFill>
                <a:schemeClr val="tx1"/>
              </a:solidFill>
              <a:latin typeface="Comic Sans MS" panose="030F0902030302020204" pitchFamily="66" charset="0"/>
            </a:endParaRPr>
          </a:p>
          <a:p>
            <a:pPr marL="339725" indent="-336550">
              <a:lnSpc>
                <a:spcPct val="80000"/>
              </a:lnSpc>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800" dirty="0">
                <a:solidFill>
                  <a:schemeClr val="tx1"/>
                </a:solidFill>
                <a:latin typeface="Comic Sans MS" panose="030F0902030302020204" pitchFamily="66" charset="0"/>
              </a:rPr>
              <a:t>MACROFAGI ALVEOLARI (o CELLULE della POLVERE)</a:t>
            </a:r>
          </a:p>
        </p:txBody>
      </p:sp>
      <p:pic>
        <p:nvPicPr>
          <p:cNvPr id="522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3852863"/>
            <a:ext cx="4356100" cy="3005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908050"/>
            <a:ext cx="4427537" cy="2947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BDA9FF06-C425-C849-9177-16CF1176A1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1051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5">
            <a:extLst>
              <a:ext uri="{28A0092B-C50C-407E-A947-70E740481C1C}">
                <a14:useLocalDpi xmlns:a14="http://schemas.microsoft.com/office/drawing/2010/main" val="0"/>
              </a:ext>
            </a:extLst>
          </a:blip>
          <a:srcRect l="3323" t="52109"/>
          <a:stretch>
            <a:fillRect/>
          </a:stretch>
        </p:blipFill>
        <p:spPr bwMode="auto">
          <a:xfrm>
            <a:off x="0" y="2073275"/>
            <a:ext cx="9144000" cy="4784725"/>
          </a:xfrm>
          <a:prstGeom prst="rect">
            <a:avLst/>
          </a:prstGeom>
          <a:noFill/>
          <a:ln>
            <a:noFill/>
          </a:ln>
          <a:effectLst/>
          <a:extLst>
            <a:ext uri="{909E8E84-426E-40DD-AFC4-6F175D3DCCD1}">
              <a14:hiddenFill xmlns:a14="http://schemas.microsoft.com/office/drawing/2010/main">
                <a:blipFill dpi="0" rotWithShape="0">
                  <a:blip/>
                  <a:srcRect l="3323" t="5210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0" name="Text Box 2"/>
          <p:cNvSpPr txBox="1">
            <a:spLocks noChangeArrowheads="1"/>
          </p:cNvSpPr>
          <p:nvPr/>
        </p:nvSpPr>
        <p:spPr bwMode="auto">
          <a:xfrm>
            <a:off x="0" y="404813"/>
            <a:ext cx="91440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buClrTx/>
              <a:buFontTx/>
              <a:buNone/>
            </a:pPr>
            <a:r>
              <a:rPr lang="it-IT" altLang="it-IT">
                <a:solidFill>
                  <a:srgbClr val="FFFFFF"/>
                </a:solidFill>
                <a:latin typeface="Arial Black" panose="020B0A04020102020204" pitchFamily="34" charset="0"/>
              </a:rPr>
              <a:t>SCHEMA DEI MECCANISMI DI SCAMBIO </a:t>
            </a:r>
          </a:p>
          <a:p>
            <a:pPr algn="ctr">
              <a:buClrTx/>
              <a:buFontTx/>
              <a:buNone/>
            </a:pPr>
            <a:r>
              <a:rPr lang="it-IT" altLang="it-IT">
                <a:solidFill>
                  <a:srgbClr val="FFFFFF"/>
                </a:solidFill>
                <a:latin typeface="Arial Black" panose="020B0A04020102020204" pitchFamily="34" charset="0"/>
              </a:rPr>
              <a:t>GASSOSO NEGLI ALVEOLI POLMONARI</a:t>
            </a:r>
          </a:p>
        </p:txBody>
      </p:sp>
      <p:pic>
        <p:nvPicPr>
          <p:cNvPr id="2" name="Audio 1">
            <a:hlinkClick r:id="" action="ppaction://media"/>
            <a:extLst>
              <a:ext uri="{FF2B5EF4-FFF2-40B4-BE49-F238E27FC236}">
                <a16:creationId xmlns:a16="http://schemas.microsoft.com/office/drawing/2014/main" id="{3073FF2C-97AF-E740-B81E-8255748E00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59761852"/>
      </p:ext>
    </p:extLst>
  </p:cSld>
  <p:clrMapOvr>
    <a:masterClrMapping/>
  </p:clrMapOvr>
  <p:transition spd="med" advTm="405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0" y="0"/>
            <a:ext cx="9144000" cy="863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STRUTTURA DELLE CAVITA’ NASALI</a:t>
            </a:r>
          </a:p>
        </p:txBody>
      </p:sp>
      <p:sp>
        <p:nvSpPr>
          <p:cNvPr id="7170" name="Rectangle 2"/>
          <p:cNvSpPr>
            <a:spLocks noGrp="1" noChangeArrowheads="1"/>
          </p:cNvSpPr>
          <p:nvPr>
            <p:ph type="body" idx="1"/>
          </p:nvPr>
        </p:nvSpPr>
        <p:spPr>
          <a:xfrm>
            <a:off x="287337" y="692696"/>
            <a:ext cx="8569325" cy="5256212"/>
          </a:xfrm>
          <a:ln/>
        </p:spPr>
        <p:txBody>
          <a:bodyPr/>
          <a:lstStyle/>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mic Sans MS" panose="030F0902030302020204" pitchFamily="66" charset="0"/>
              </a:rPr>
              <a:t>Comunicano con l’ ESTERNO tramite il VESTIBOLO delle CAVITA’ NASALI</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mic Sans MS" panose="030F0902030302020204" pitchFamily="66" charset="0"/>
              </a:rPr>
              <a:t>Comunicano POSTERIORMENTE con la RINOFARINGE tramite le COANE</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mic Sans MS" panose="030F0902030302020204" pitchFamily="66" charset="0"/>
              </a:rPr>
              <a:t>Comunicano con i SENI PARANASALI che sono:</a:t>
            </a:r>
          </a:p>
          <a:p>
            <a:pPr marL="339725" indent="-336550">
              <a:buFont typeface="Arial" panose="020B06040202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mic Sans MS" panose="030F0902030302020204" pitchFamily="66" charset="0"/>
              </a:rPr>
              <a:t>SENO FRONTALE</a:t>
            </a:r>
          </a:p>
          <a:p>
            <a:pPr marL="339725" indent="-336550">
              <a:buFont typeface="Arial" panose="020B06040202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mic Sans MS" panose="030F0902030302020204" pitchFamily="66" charset="0"/>
              </a:rPr>
              <a:t>SENO MASCELLARE</a:t>
            </a:r>
          </a:p>
          <a:p>
            <a:pPr marL="339725" indent="-336550">
              <a:buFont typeface="Arial" panose="020B06040202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mic Sans MS" panose="030F0902030302020204" pitchFamily="66" charset="0"/>
              </a:rPr>
              <a:t>SENO SFENOIDALE</a:t>
            </a:r>
          </a:p>
          <a:p>
            <a:pPr marL="339725" indent="-336550">
              <a:buFont typeface="Arial" panose="020B06040202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mic Sans MS" panose="030F0902030302020204" pitchFamily="66" charset="0"/>
              </a:rPr>
              <a:t>CELLETTE AEREE ETMOIDALI</a:t>
            </a:r>
          </a:p>
          <a:p>
            <a:pPr marL="3175" inden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mic Sans MS" panose="030F0902030302020204" pitchFamily="66" charset="0"/>
              </a:rPr>
              <a:t>I Seni Paranasali permettono di far fluire l’aria attraverso di essi, in modo da renderla ad una temperatura più compatibile con la temperatura corporea (effetto di «riscaldamento») e, nel contempo, provvedere ad un’azione di «vigilanza e difesa» verso agenti patogeni.</a:t>
            </a:r>
          </a:p>
        </p:txBody>
      </p:sp>
      <p:pic>
        <p:nvPicPr>
          <p:cNvPr id="2" name="Audio 1">
            <a:hlinkClick r:id="" action="ppaction://media"/>
            <a:extLst>
              <a:ext uri="{FF2B5EF4-FFF2-40B4-BE49-F238E27FC236}">
                <a16:creationId xmlns:a16="http://schemas.microsoft.com/office/drawing/2014/main" id="{7485C261-7191-A045-9063-92F05E55F1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63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4213" y="404813"/>
            <a:ext cx="7772400" cy="73183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MUCOSA  OLFATTIVA</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855" y="955651"/>
            <a:ext cx="8801145" cy="55696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a:extLst>
              <a:ext uri="{FF2B5EF4-FFF2-40B4-BE49-F238E27FC236}">
                <a16:creationId xmlns:a16="http://schemas.microsoft.com/office/drawing/2014/main" id="{0F727CAE-D7E4-1346-85CE-BE0A7994E1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679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6DF19E-E4EA-184D-B659-5767210F818A}"/>
              </a:ext>
            </a:extLst>
          </p:cNvPr>
          <p:cNvSpPr>
            <a:spLocks noGrp="1"/>
          </p:cNvSpPr>
          <p:nvPr>
            <p:ph type="title"/>
          </p:nvPr>
        </p:nvSpPr>
        <p:spPr>
          <a:xfrm>
            <a:off x="654652" y="0"/>
            <a:ext cx="7767638" cy="1196752"/>
          </a:xfrm>
        </p:spPr>
        <p:txBody>
          <a:bodyPr/>
          <a:lstStyle/>
          <a:p>
            <a:r>
              <a:rPr lang="it-IT" altLang="it-IT" sz="3200" b="1" dirty="0">
                <a:solidFill>
                  <a:schemeClr val="tx1"/>
                </a:solidFill>
                <a:latin typeface="Gurmukhi MN" panose="02020600050405020304" pitchFamily="18" charset="0"/>
                <a:cs typeface="Gurmukhi MN" panose="02020600050405020304" pitchFamily="18" charset="0"/>
              </a:rPr>
              <a:t>STRUTTURA DELLE CAVITA’ NASALI</a:t>
            </a:r>
            <a:endParaRPr lang="it-IT" sz="3200" dirty="0"/>
          </a:p>
        </p:txBody>
      </p:sp>
      <p:sp>
        <p:nvSpPr>
          <p:cNvPr id="3" name="Segnaposto contenuto 2">
            <a:extLst>
              <a:ext uri="{FF2B5EF4-FFF2-40B4-BE49-F238E27FC236}">
                <a16:creationId xmlns:a16="http://schemas.microsoft.com/office/drawing/2014/main" id="{22036D99-5DD6-464E-B179-09B62E551DBD}"/>
              </a:ext>
            </a:extLst>
          </p:cNvPr>
          <p:cNvSpPr>
            <a:spLocks noGrp="1"/>
          </p:cNvSpPr>
          <p:nvPr>
            <p:ph idx="1"/>
          </p:nvPr>
        </p:nvSpPr>
        <p:spPr>
          <a:xfrm>
            <a:off x="268394" y="1194087"/>
            <a:ext cx="8856984" cy="5445224"/>
          </a:xfrm>
        </p:spPr>
        <p:txBody>
          <a:bodyPr/>
          <a:lstStyle/>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omic Sans MS" panose="030F0902030302020204" pitchFamily="66" charset="0"/>
              </a:rPr>
              <a:t>La  TONACA MUCOSA delle Cavità Nasali si suddivide in:</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800" b="1" dirty="0">
              <a:solidFill>
                <a:schemeClr val="tx1"/>
              </a:solidFill>
              <a:latin typeface="Comic Sans MS" panose="030F0902030302020204" pitchFamily="66" charset="0"/>
            </a:endParaRP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omic Sans MS" panose="030F0902030302020204" pitchFamily="66" charset="0"/>
              </a:rPr>
              <a:t>   - MUCOSA RESPIRATORIA con EPITELIO CILINDRICO PSEUDOSTRATIFICATO CILIATO con intercalate CELLULE MUCIPARE CALICIFORMI </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omic Sans MS" panose="030F0902030302020204" pitchFamily="66" charset="0"/>
              </a:rPr>
              <a:t>   - MUCOSA OLFATTIVA per lo SPECIFICO SENSO dell’ OLFATTO, dove sono presenti i NEURONI di SCHULTZ, da cui si dipartono gli ASSONI che formano il NERVO OLFATTIVO </a:t>
            </a:r>
          </a:p>
          <a:p>
            <a:endParaRPr lang="it-IT" dirty="0"/>
          </a:p>
        </p:txBody>
      </p:sp>
      <p:pic>
        <p:nvPicPr>
          <p:cNvPr id="5" name="Audio 4">
            <a:hlinkClick r:id="" action="ppaction://media"/>
            <a:extLst>
              <a:ext uri="{FF2B5EF4-FFF2-40B4-BE49-F238E27FC236}">
                <a16:creationId xmlns:a16="http://schemas.microsoft.com/office/drawing/2014/main" id="{BFDB4459-58A8-E848-840D-624726C3A4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25848315"/>
      </p:ext>
    </p:extLst>
  </p:cSld>
  <p:clrMapOvr>
    <a:masterClrMapping/>
  </p:clrMapOvr>
  <mc:AlternateContent xmlns:mc="http://schemas.openxmlformats.org/markup-compatibility/2006" xmlns:p14="http://schemas.microsoft.com/office/powerpoint/2010/main">
    <mc:Choice Requires="p14">
      <p:transition spd="slow" p14:dur="2000" advTm="6742"/>
    </mc:Choice>
    <mc:Fallback xmlns="">
      <p:transition spd="slow" advTm="6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13894</TotalTime>
  <Words>2329</Words>
  <Application>Microsoft Macintosh PowerPoint</Application>
  <PresentationFormat>Presentazione su schermo (4:3)</PresentationFormat>
  <Paragraphs>323</Paragraphs>
  <Slides>61</Slides>
  <Notes>46</Notes>
  <HiddenSlides>0</HiddenSlides>
  <MMClips>61</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61</vt:i4>
      </vt:variant>
    </vt:vector>
  </HeadingPairs>
  <TitlesOfParts>
    <vt:vector size="74" baseType="lpstr">
      <vt:lpstr>Arial Unicode MS</vt:lpstr>
      <vt:lpstr>SimSun</vt:lpstr>
      <vt:lpstr>Arial</vt:lpstr>
      <vt:lpstr>Arial Black</vt:lpstr>
      <vt:lpstr>Chalkboard SE</vt:lpstr>
      <vt:lpstr>Chalkduster</vt:lpstr>
      <vt:lpstr>Comic Sans MS</vt:lpstr>
      <vt:lpstr>Copperplate</vt:lpstr>
      <vt:lpstr>Copperplate Gothic Bold</vt:lpstr>
      <vt:lpstr>Gurmukhi MN</vt:lpstr>
      <vt:lpstr>Times New Roman</vt:lpstr>
      <vt:lpstr>Wingdings</vt:lpstr>
      <vt:lpstr>Tema di Office</vt:lpstr>
      <vt:lpstr>SISTEMA  RESPIRATORIO</vt:lpstr>
      <vt:lpstr>SISTEMA RESPIRATORIO</vt:lpstr>
      <vt:lpstr>VIE AEREE</vt:lpstr>
      <vt:lpstr>NASO ESTERNO e CAVITA’ NASALI</vt:lpstr>
      <vt:lpstr>NASO (Naso Esterno, Piramide Nasale)</vt:lpstr>
      <vt:lpstr>CAVITA’ NASALI</vt:lpstr>
      <vt:lpstr>STRUTTURA DELLE CAVITA’ NASALI</vt:lpstr>
      <vt:lpstr>MUCOSA  OLFATTIVA</vt:lpstr>
      <vt:lpstr>STRUTTURA DELLE CAVITA’ NASALI</vt:lpstr>
      <vt:lpstr>L A R I N G E</vt:lpstr>
      <vt:lpstr>LARINGE</vt:lpstr>
      <vt:lpstr>Presentazione standard di PowerPoint</vt:lpstr>
      <vt:lpstr>LARINGE PRINCIPALI RAPPORTI</vt:lpstr>
      <vt:lpstr>Presentazione standard di PowerPoint</vt:lpstr>
      <vt:lpstr>CARTILAGINI LARINGEE </vt:lpstr>
      <vt:lpstr>MEMBRANE ELASTICHE DELLA LARINGE</vt:lpstr>
      <vt:lpstr>LARINGE ARCHITETTURA GENERALE</vt:lpstr>
      <vt:lpstr>Presentazione standard di PowerPoint</vt:lpstr>
      <vt:lpstr>PIEGHE VESTIBOLARI (Corde Vocali False) PIEGHE VOCALI (Corde Vocali Vere)</vt:lpstr>
      <vt:lpstr>CONFIGURAZIONE  INTERNA</vt:lpstr>
      <vt:lpstr>Presentazione standard di PowerPoint</vt:lpstr>
      <vt:lpstr>ESAME della LARINGE</vt:lpstr>
      <vt:lpstr>TRACHEA e BRONCHI EXTRAPOLMONARI</vt:lpstr>
      <vt:lpstr>STRUTTURA di TRACHEA e BRONCHI EXTRAPOLMONARI</vt:lpstr>
      <vt:lpstr>Presentazione standard di PowerPoint</vt:lpstr>
      <vt:lpstr>P O L M O N I</vt:lpstr>
      <vt:lpstr>POLMONI</vt:lpstr>
      <vt:lpstr>POLMONI</vt:lpstr>
      <vt:lpstr>Presentazione standard di PowerPoint</vt:lpstr>
      <vt:lpstr>POLMONI ANATOMIA  MACROSCOPICA</vt:lpstr>
      <vt:lpstr>Presentazione standard di PowerPoint</vt:lpstr>
      <vt:lpstr>POLMONI ANATOMIA  MACROSCOPICA</vt:lpstr>
      <vt:lpstr>POLMONI: FACCIA MEDIALE</vt:lpstr>
      <vt:lpstr>FACCIA LATERALE DEL POLMONE DESTRO</vt:lpstr>
      <vt:lpstr>FACCIA LATERALE DEL POLMONE SINISTRO</vt:lpstr>
      <vt:lpstr>POLMONE: MARGINE ANTERIORE</vt:lpstr>
      <vt:lpstr>POLMONE: MARGINI POSTERIORE ed INFERIORE</vt:lpstr>
      <vt:lpstr>Presentazione standard di PowerPoint</vt:lpstr>
      <vt:lpstr>ULTERIORI SUDDIVISIONI dei POLMONI</vt:lpstr>
      <vt:lpstr>PLEURE (SIEROSE PLEURICHE)</vt:lpstr>
      <vt:lpstr>Presentazione standard di PowerPoint</vt:lpstr>
      <vt:lpstr>PLEURE (Sierose Pleuriche)</vt:lpstr>
      <vt:lpstr>POLMONI VASCOLARIZZAZIONE</vt:lpstr>
      <vt:lpstr>Presentazione standard di PowerPoint</vt:lpstr>
      <vt:lpstr>POLMONI VASCOLARIZZAZIONE</vt:lpstr>
      <vt:lpstr>Presentazione standard di PowerPoint</vt:lpstr>
      <vt:lpstr>POLMONI VASCOLARIZZAZIONE</vt:lpstr>
      <vt:lpstr>Presentazione standard di PowerPoint</vt:lpstr>
      <vt:lpstr>DRENAGGIO  LINFATICO</vt:lpstr>
      <vt:lpstr>PARENCHIMA POLMONARE</vt:lpstr>
      <vt:lpstr>STRUTTURA DEL PARENCHIMA POLMONARE</vt:lpstr>
      <vt:lpstr>RAMIFICAZIONI BRONCHIALI</vt:lpstr>
      <vt:lpstr>Presentazione standard di PowerPoint</vt:lpstr>
      <vt:lpstr>Presentazione standard di PowerPoint</vt:lpstr>
      <vt:lpstr>STRUTTURA BRONCHI INTRAPOLMONARI</vt:lpstr>
      <vt:lpstr>STRUTTURA BRONCHIOLI e  BRONCHIOLI RESPIRATORI</vt:lpstr>
      <vt:lpstr>Presentazione standard di PowerPoint</vt:lpstr>
      <vt:lpstr>DOTTI ALVEOLARI e SACCHI ALVEOLARI</vt:lpstr>
      <vt:lpstr>ALVEOLI  POLMONARI </vt:lpstr>
      <vt:lpstr>ALVEOLI POLMONARI </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LARINGE</dc:title>
  <dc:creator>Prof. Vittorio Grill</dc:creator>
  <cp:lastModifiedBy>Utente di Microsoft Office</cp:lastModifiedBy>
  <cp:revision>316</cp:revision>
  <cp:lastPrinted>2020-02-29T15:30:59Z</cp:lastPrinted>
  <dcterms:created xsi:type="dcterms:W3CDTF">2001-03-21T13:10:24Z</dcterms:created>
  <dcterms:modified xsi:type="dcterms:W3CDTF">2020-05-19T19:07:01Z</dcterms:modified>
</cp:coreProperties>
</file>