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1" r:id="rId2"/>
    <p:sldId id="282" r:id="rId3"/>
    <p:sldId id="271" r:id="rId4"/>
    <p:sldId id="275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4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50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Geografia </a:t>
            </a:r>
            <a:r>
              <a:rPr lang="it-IT" sz="4800" dirty="0" smtClean="0">
                <a:solidFill>
                  <a:srgbClr val="FF0000"/>
                </a:solidFill>
              </a:rPr>
              <a:t>politica</a:t>
            </a: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6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5"/>
    </mc:Choice>
    <mc:Fallback xmlns="">
      <p:transition spd="slow" advTm="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024E4-E381-9440-8D52-FB85F131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elettorale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EDD26C-FB8F-2F46-824E-2870EC634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719104" cy="3581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Studia gli aspetti spaziali del voto. Quindi le caratteristiche della divisione del territorio in distretti elettorali e le variazioni del voto. </a:t>
            </a:r>
          </a:p>
          <a:p>
            <a:pPr marL="0" indent="0">
              <a:buNone/>
            </a:pPr>
            <a:r>
              <a:rPr lang="it-IT" dirty="0"/>
              <a:t>Su questa base si possono anche discutere le relazione fra distribuzione del voto e evoluzione del territorio (la corrispondenza fra condizione della società e indirizzo politico espresso), le correlazioni fra voto politico e le caratteristiche dei contesti spaziali (nazionali, regionali e locali. E le conseguenze sul paesaggio.  </a:t>
            </a:r>
          </a:p>
          <a:p>
            <a:pPr marL="0" indent="0">
              <a:buNone/>
            </a:pPr>
            <a:r>
              <a:rPr lang="it-IT" dirty="0" err="1"/>
              <a:t>Gerrymandering</a:t>
            </a:r>
            <a:r>
              <a:rPr lang="it-IT" dirty="0"/>
              <a:t>: metodo per </a:t>
            </a:r>
            <a:r>
              <a:rPr lang="it-IT" dirty="0" err="1"/>
              <a:t>addattare</a:t>
            </a:r>
            <a:r>
              <a:rPr lang="it-IT" dirty="0"/>
              <a:t> i collegi elettorali alla distribuzione del consenso, in funzione della ottimizzazione del risultato (da </a:t>
            </a:r>
            <a:r>
              <a:rPr lang="it-IT" dirty="0" err="1"/>
              <a:t>Eldbridge</a:t>
            </a:r>
            <a:r>
              <a:rPr lang="it-IT" dirty="0"/>
              <a:t> Gerry, governatore del Massachusetts e vicepresidente USA – 1744/1814, + «</a:t>
            </a:r>
            <a:r>
              <a:rPr lang="it-IT" dirty="0" err="1"/>
              <a:t>salamander</a:t>
            </a:r>
            <a:r>
              <a:rPr lang="it-IT" dirty="0"/>
              <a:t>»)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7CB9EF-4698-1244-9F91-E424638FC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81" y="2558005"/>
            <a:ext cx="3637178" cy="35895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86"/>
    </mc:Choice>
    <mc:Fallback xmlns="">
      <p:transition spd="slow" advTm="378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FA471-C617-BC47-891A-B5E5BFCD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19-21 popolari</a:t>
            </a:r>
          </a:p>
        </p:txBody>
      </p:sp>
      <p:pic>
        <p:nvPicPr>
          <p:cNvPr id="8" name="Segnaposto contenuto 8">
            <a:extLst>
              <a:ext uri="{FF2B5EF4-FFF2-40B4-BE49-F238E27FC236}">
                <a16:creationId xmlns:a16="http://schemas.microsoft.com/office/drawing/2014/main" id="{5047E32D-9A94-7849-908B-0214785AB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12123"/>
            <a:ext cx="4960140" cy="4351338"/>
          </a:xfr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67DCF49E-F853-234E-8186-44D1A8B52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340" y="1983089"/>
            <a:ext cx="4961422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6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59"/>
    </mc:Choice>
    <mc:Fallback xmlns="">
      <p:transition spd="slow" advTm="53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200" dirty="0"/>
              <a:t>1946, elezioni per la Costituente.</a:t>
            </a:r>
            <a:br>
              <a:rPr lang="it-IT" sz="2200" dirty="0"/>
            </a:br>
            <a:r>
              <a:rPr lang="it-IT" sz="2200" dirty="0"/>
              <a:t>Comuni nei quali le singole sono maggioritarie e superano o sfiorano la metà dei voti. </a:t>
            </a:r>
            <a:br>
              <a:rPr lang="it-IT" sz="2200" dirty="0"/>
            </a:br>
            <a:r>
              <a:rPr lang="it-IT" sz="2200" dirty="0"/>
              <a:t/>
            </a:r>
            <a:br>
              <a:rPr lang="it-IT" sz="2200" dirty="0"/>
            </a:br>
            <a:r>
              <a:rPr lang="it-IT" sz="1800" dirty="0"/>
              <a:t/>
            </a:r>
            <a:br>
              <a:rPr lang="it-IT" sz="1800" dirty="0"/>
            </a:br>
            <a:r>
              <a:rPr lang="it-IT" sz="2200" dirty="0"/>
              <a:t>Democrazia cristiana                                                                    </a:t>
            </a:r>
            <a:r>
              <a:rPr lang="it-IT" sz="2200" dirty="0" err="1"/>
              <a:t>Pci+Psi</a:t>
            </a:r>
            <a:endParaRPr lang="it-IT" sz="2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rcRect l="-29791" r="-29791"/>
          <a:stretch>
            <a:fillRect/>
          </a:stretch>
        </p:blipFill>
        <p:spPr>
          <a:xfrm>
            <a:off x="719458" y="2765357"/>
            <a:ext cx="6494896" cy="357194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264" y="2765357"/>
            <a:ext cx="4174392" cy="36636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32"/>
    </mc:Choice>
    <mc:Fallback xmlns="">
      <p:transition spd="slow" advTm="21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1953, elezioni politiche. </a:t>
            </a:r>
            <a:br>
              <a:rPr lang="it-IT" sz="2000" dirty="0"/>
            </a:br>
            <a:r>
              <a:rPr lang="it-IT" sz="2000" dirty="0"/>
              <a:t>Comuni nei quali la Democrazia cristiana è (nettamente) il primo partito.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rcRect l="-29953" r="-29953"/>
          <a:stretch>
            <a:fillRect/>
          </a:stretch>
        </p:blipFill>
        <p:spPr>
          <a:xfrm>
            <a:off x="1524000" y="1600200"/>
            <a:ext cx="9560306" cy="52578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52"/>
    </mc:Choice>
    <mc:Fallback xmlns="">
      <p:transition spd="slow" advTm="13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20401" y="327153"/>
            <a:ext cx="8940686" cy="1807313"/>
          </a:xfrm>
        </p:spPr>
        <p:txBody>
          <a:bodyPr>
            <a:normAutofit/>
          </a:bodyPr>
          <a:lstStyle/>
          <a:p>
            <a:r>
              <a:rPr lang="it-IT" sz="2000" dirty="0"/>
              <a:t>1976, elezioni politiche. </a:t>
            </a:r>
            <a:br>
              <a:rPr lang="it-IT" sz="2000" dirty="0"/>
            </a:br>
            <a:r>
              <a:rPr lang="it-IT" sz="2000" dirty="0"/>
              <a:t>A sinistra sono indicati i comuni nei quali la Democrazia cristiana è la formazione di maggioranza relativa e a destra quelli in cui la somma dei voti socialista e comunista (in grigio) supera l’ammontare di quelli democristiani. Nel riquadro di destra sono inoltre indicati (in neretto) i comuni in cui il Partito comunista è maggioritario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00" y="2226184"/>
            <a:ext cx="4516628" cy="39639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953" y="2226184"/>
            <a:ext cx="4621134" cy="40556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60"/>
    </mc:Choice>
    <mc:Fallback xmlns="">
      <p:transition spd="slow" advTm="9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5166" y="456482"/>
            <a:ext cx="2976444" cy="501227"/>
          </a:xfrm>
        </p:spPr>
        <p:txBody>
          <a:bodyPr>
            <a:normAutofit/>
          </a:bodyPr>
          <a:lstStyle/>
          <a:p>
            <a:r>
              <a:rPr lang="it-IT" sz="2000" dirty="0"/>
              <a:t>1994, elezioni politiche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297" y="1152391"/>
            <a:ext cx="2718313" cy="23856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379" y="1139550"/>
            <a:ext cx="2694717" cy="23649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556" y="3796430"/>
            <a:ext cx="2811054" cy="24670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379" y="3835553"/>
            <a:ext cx="2694717" cy="2364984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394569" y="3199702"/>
            <a:ext cx="1323482" cy="37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Lega Nord 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81924" y="3132836"/>
            <a:ext cx="1323482" cy="37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Forza Italia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225166" y="5955718"/>
            <a:ext cx="1794003" cy="48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Partito popolare 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81924" y="5776854"/>
            <a:ext cx="1151444" cy="500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Pds </a:t>
            </a:r>
          </a:p>
        </p:txBody>
      </p:sp>
      <p:pic>
        <p:nvPicPr>
          <p:cNvPr id="12" name="Segnaposto contenuto 3">
            <a:extLst>
              <a:ext uri="{FF2B5EF4-FFF2-40B4-BE49-F238E27FC236}">
                <a16:creationId xmlns:a16="http://schemas.microsoft.com/office/drawing/2014/main" id="{6FC6EC01-7E0B-8C48-823A-A00377975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881" y="1139550"/>
            <a:ext cx="3844626" cy="3656164"/>
          </a:xfr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352E381-889C-7943-967A-A155A07944BD}"/>
              </a:ext>
            </a:extLst>
          </p:cNvPr>
          <p:cNvSpPr/>
          <p:nvPr/>
        </p:nvSpPr>
        <p:spPr>
          <a:xfrm>
            <a:off x="8593663" y="456482"/>
            <a:ext cx="2453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2018, elezioni politiche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948"/>
    </mc:Choice>
    <mc:Fallback xmlns="">
      <p:transition spd="slow" advTm="48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2488</TotalTime>
  <Words>173</Words>
  <Application>Microsoft Office PowerPoint</Application>
  <PresentationFormat>Widescreen</PresentationFormat>
  <Paragraphs>23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0" baseType="lpstr">
      <vt:lpstr>Franklin Gothic Book</vt:lpstr>
      <vt:lpstr>Ritaglio</vt:lpstr>
      <vt:lpstr>Geografia  Sergio Zilli</vt:lpstr>
      <vt:lpstr>Presentazione n. 50 (con audio)</vt:lpstr>
      <vt:lpstr>La geografia elettorale</vt:lpstr>
      <vt:lpstr>19-21 popolari</vt:lpstr>
      <vt:lpstr>1946, elezioni per la Costituente. Comuni nei quali le singole sono maggioritarie e superano o sfiorano la metà dei voti.    Democrazia cristiana                                                                    Pci+Psi</vt:lpstr>
      <vt:lpstr>1953, elezioni politiche.  Comuni nei quali la Democrazia cristiana è (nettamente) il primo partito. </vt:lpstr>
      <vt:lpstr>1976, elezioni politiche.  A sinistra sono indicati i comuni nei quali la Democrazia cristiana è la formazione di maggioranza relativa e a destra quelli in cui la somma dei voti socialista e comunista (in grigio) supera l’ammontare di quelli democristiani. Nel riquadro di destra sono inoltre indicati (in neretto) i comuni in cui il Partito comunista è maggioritario </vt:lpstr>
      <vt:lpstr>1994, elezioni politiche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29</cp:revision>
  <dcterms:created xsi:type="dcterms:W3CDTF">2020-05-12T16:17:53Z</dcterms:created>
  <dcterms:modified xsi:type="dcterms:W3CDTF">2020-05-19T21:02:34Z</dcterms:modified>
</cp:coreProperties>
</file>