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media/image74.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92"/>
  </p:notesMasterIdLst>
  <p:sldIdLst>
    <p:sldId id="363" r:id="rId2"/>
    <p:sldId id="454" r:id="rId3"/>
    <p:sldId id="365" r:id="rId4"/>
    <p:sldId id="366" r:id="rId5"/>
    <p:sldId id="367" r:id="rId6"/>
    <p:sldId id="368" r:id="rId7"/>
    <p:sldId id="369" r:id="rId8"/>
    <p:sldId id="370" r:id="rId9"/>
    <p:sldId id="371" r:id="rId10"/>
    <p:sldId id="372" r:id="rId11"/>
    <p:sldId id="373" r:id="rId12"/>
    <p:sldId id="374" r:id="rId13"/>
    <p:sldId id="375" r:id="rId14"/>
    <p:sldId id="382" r:id="rId15"/>
    <p:sldId id="383" r:id="rId16"/>
    <p:sldId id="384" r:id="rId17"/>
    <p:sldId id="385" r:id="rId18"/>
    <p:sldId id="386" r:id="rId19"/>
    <p:sldId id="387" r:id="rId20"/>
    <p:sldId id="388" r:id="rId21"/>
    <p:sldId id="389" r:id="rId22"/>
    <p:sldId id="390" r:id="rId23"/>
    <p:sldId id="391" r:id="rId24"/>
    <p:sldId id="392" r:id="rId25"/>
    <p:sldId id="403" r:id="rId26"/>
    <p:sldId id="404" r:id="rId27"/>
    <p:sldId id="406" r:id="rId28"/>
    <p:sldId id="407" r:id="rId29"/>
    <p:sldId id="405" r:id="rId30"/>
    <p:sldId id="409" r:id="rId31"/>
    <p:sldId id="410" r:id="rId32"/>
    <p:sldId id="408" r:id="rId33"/>
    <p:sldId id="439" r:id="rId34"/>
    <p:sldId id="393" r:id="rId35"/>
    <p:sldId id="394" r:id="rId36"/>
    <p:sldId id="395" r:id="rId37"/>
    <p:sldId id="397" r:id="rId38"/>
    <p:sldId id="440" r:id="rId39"/>
    <p:sldId id="398" r:id="rId40"/>
    <p:sldId id="399" r:id="rId41"/>
    <p:sldId id="396" r:id="rId42"/>
    <p:sldId id="402" r:id="rId43"/>
    <p:sldId id="376" r:id="rId44"/>
    <p:sldId id="441" r:id="rId45"/>
    <p:sldId id="401" r:id="rId46"/>
    <p:sldId id="442" r:id="rId47"/>
    <p:sldId id="377" r:id="rId48"/>
    <p:sldId id="378" r:id="rId49"/>
    <p:sldId id="379" r:id="rId50"/>
    <p:sldId id="380" r:id="rId51"/>
    <p:sldId id="381" r:id="rId52"/>
    <p:sldId id="443" r:id="rId53"/>
    <p:sldId id="445" r:id="rId54"/>
    <p:sldId id="444" r:id="rId55"/>
    <p:sldId id="432" r:id="rId56"/>
    <p:sldId id="411" r:id="rId57"/>
    <p:sldId id="412" r:id="rId58"/>
    <p:sldId id="413" r:id="rId59"/>
    <p:sldId id="414" r:id="rId60"/>
    <p:sldId id="415" r:id="rId61"/>
    <p:sldId id="416" r:id="rId62"/>
    <p:sldId id="417" r:id="rId63"/>
    <p:sldId id="418" r:id="rId64"/>
    <p:sldId id="419" r:id="rId65"/>
    <p:sldId id="420" r:id="rId66"/>
    <p:sldId id="421" r:id="rId67"/>
    <p:sldId id="422" r:id="rId68"/>
    <p:sldId id="423" r:id="rId69"/>
    <p:sldId id="424" r:id="rId70"/>
    <p:sldId id="425" r:id="rId71"/>
    <p:sldId id="426" r:id="rId72"/>
    <p:sldId id="427" r:id="rId73"/>
    <p:sldId id="428" r:id="rId74"/>
    <p:sldId id="429" r:id="rId75"/>
    <p:sldId id="430" r:id="rId76"/>
    <p:sldId id="431" r:id="rId77"/>
    <p:sldId id="433" r:id="rId78"/>
    <p:sldId id="434" r:id="rId79"/>
    <p:sldId id="435" r:id="rId80"/>
    <p:sldId id="436" r:id="rId81"/>
    <p:sldId id="437" r:id="rId82"/>
    <p:sldId id="438" r:id="rId83"/>
    <p:sldId id="446" r:id="rId84"/>
    <p:sldId id="447" r:id="rId85"/>
    <p:sldId id="448" r:id="rId86"/>
    <p:sldId id="449" r:id="rId87"/>
    <p:sldId id="450" r:id="rId88"/>
    <p:sldId id="451" r:id="rId89"/>
    <p:sldId id="452" r:id="rId90"/>
    <p:sldId id="453" r:id="rId91"/>
  </p:sldIdLst>
  <p:sldSz cx="9144000" cy="6858000" type="screen4x3"/>
  <p:notesSz cx="6858000" cy="9144000"/>
  <p:defaultTextStyle>
    <a:defPPr>
      <a:defRPr lang="it-IT"/>
    </a:defPPr>
    <a:lvl1pPr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020C3"/>
    <a:srgbClr val="3366FF"/>
    <a:srgbClr val="3366CC"/>
    <a:srgbClr val="33CCFF"/>
    <a:srgbClr val="0099FF"/>
    <a:srgbClr val="C0C0C0"/>
    <a:srgbClr val="FF0000"/>
    <a:srgbClr val="FEA9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3" autoAdjust="0"/>
    <p:restoredTop sz="94411" autoAdjust="0"/>
  </p:normalViewPr>
  <p:slideViewPr>
    <p:cSldViewPr>
      <p:cViewPr varScale="1">
        <p:scale>
          <a:sx n="71" d="100"/>
          <a:sy n="71" d="100"/>
        </p:scale>
        <p:origin x="1084" y="40"/>
      </p:cViewPr>
      <p:guideLst>
        <p:guide orient="horz" pos="2160"/>
        <p:guide pos="2880"/>
      </p:guideLst>
    </p:cSldViewPr>
  </p:slideViewPr>
  <p:outlineViewPr>
    <p:cViewPr>
      <p:scale>
        <a:sx n="33" d="100"/>
        <a:sy n="33" d="100"/>
      </p:scale>
      <p:origin x="0" y="366"/>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image" Target="../media/image48.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0">
                <a:latin typeface="Arial" charset="0"/>
              </a:defRPr>
            </a:lvl1pPr>
          </a:lstStyle>
          <a:p>
            <a:pPr>
              <a:defRPr/>
            </a:pPr>
            <a:endParaRPr lang="it-IT"/>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defRPr>
            </a:lvl1pPr>
          </a:lstStyle>
          <a:p>
            <a:pPr>
              <a:defRPr/>
            </a:pPr>
            <a:endParaRPr lang="it-IT"/>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smtClean="0"/>
              <a:t>Click to edit Master text styles</a:t>
            </a:r>
          </a:p>
          <a:p>
            <a:pPr lvl="1"/>
            <a:r>
              <a:rPr lang="it-IT" noProof="0" smtClean="0"/>
              <a:t>Second level</a:t>
            </a:r>
          </a:p>
          <a:p>
            <a:pPr lvl="2"/>
            <a:r>
              <a:rPr lang="it-IT" noProof="0" smtClean="0"/>
              <a:t>Third level</a:t>
            </a:r>
          </a:p>
          <a:p>
            <a:pPr lvl="3"/>
            <a:r>
              <a:rPr lang="it-IT" noProof="0" smtClean="0"/>
              <a:t>Fourth level</a:t>
            </a:r>
          </a:p>
          <a:p>
            <a:pPr lvl="4"/>
            <a:r>
              <a:rPr lang="it-IT" noProof="0"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latin typeface="Arial" charset="0"/>
              </a:defRPr>
            </a:lvl1pPr>
          </a:lstStyle>
          <a:p>
            <a:pPr>
              <a:defRPr/>
            </a:pPr>
            <a:endParaRPr lang="it-IT"/>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lvl1pPr>
          </a:lstStyle>
          <a:p>
            <a:pPr>
              <a:defRPr/>
            </a:pPr>
            <a:fld id="{55214363-279E-4C18-83D6-FEE7798A07BE}" type="slidenum">
              <a:rPr lang="it-IT" altLang="it-IT"/>
              <a:pPr>
                <a:defRPr/>
              </a:pPr>
              <a:t>‹#›</a:t>
            </a:fld>
            <a:endParaRPr lang="it-IT" altLang="it-IT"/>
          </a:p>
        </p:txBody>
      </p:sp>
    </p:spTree>
    <p:extLst>
      <p:ext uri="{BB962C8B-B14F-4D97-AF65-F5344CB8AC3E}">
        <p14:creationId xmlns:p14="http://schemas.microsoft.com/office/powerpoint/2010/main" val="86405351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pPr>
            <a:fld id="{B0912F96-0897-42BF-9596-C23AF546DD36}" type="slidenum">
              <a:rPr lang="it-IT" altLang="it-IT"/>
              <a:pPr eaLnBrk="1" hangingPunct="1">
                <a:spcBef>
                  <a:spcPct val="0"/>
                </a:spcBef>
              </a:pPr>
              <a:t>3</a:t>
            </a:fld>
            <a:endParaRPr lang="it-IT" altLang="it-IT"/>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1158589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pPr>
            <a:fld id="{BECCCA95-3465-4C42-A55C-2EED732F2193}" type="slidenum">
              <a:rPr lang="it-IT" altLang="it-IT"/>
              <a:pPr eaLnBrk="1" hangingPunct="1">
                <a:spcBef>
                  <a:spcPct val="0"/>
                </a:spcBef>
              </a:pPr>
              <a:t>12</a:t>
            </a:fld>
            <a:endParaRPr lang="it-IT" altLang="it-IT"/>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36381870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pPr>
            <a:fld id="{C409EA66-2566-4017-9755-A3FB60BA2656}" type="slidenum">
              <a:rPr lang="it-IT" altLang="it-IT"/>
              <a:pPr eaLnBrk="1" hangingPunct="1">
                <a:spcBef>
                  <a:spcPct val="0"/>
                </a:spcBef>
              </a:pPr>
              <a:t>13</a:t>
            </a:fld>
            <a:endParaRPr lang="it-IT" altLang="it-IT"/>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17569513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pPr>
            <a:fld id="{1FDD9735-820B-4C8C-ABEB-D384AE096A33}" type="slidenum">
              <a:rPr lang="it-IT" altLang="it-IT"/>
              <a:pPr eaLnBrk="1" hangingPunct="1">
                <a:spcBef>
                  <a:spcPct val="0"/>
                </a:spcBef>
              </a:pPr>
              <a:t>14</a:t>
            </a:fld>
            <a:endParaRPr lang="it-IT" altLang="it-IT"/>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22068198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pPr>
            <a:fld id="{3723EBF3-F234-4AAD-A468-CD9EE6357958}" type="slidenum">
              <a:rPr lang="it-IT" altLang="it-IT"/>
              <a:pPr eaLnBrk="1" hangingPunct="1">
                <a:spcBef>
                  <a:spcPct val="0"/>
                </a:spcBef>
              </a:pPr>
              <a:t>15</a:t>
            </a:fld>
            <a:endParaRPr lang="it-IT" altLang="it-IT"/>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2713986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pPr>
            <a:fld id="{2CBD0AC9-7208-4BC4-8754-5338AD64518B}" type="slidenum">
              <a:rPr lang="it-IT" altLang="it-IT"/>
              <a:pPr eaLnBrk="1" hangingPunct="1">
                <a:spcBef>
                  <a:spcPct val="0"/>
                </a:spcBef>
              </a:pPr>
              <a:t>16</a:t>
            </a:fld>
            <a:endParaRPr lang="it-IT" altLang="it-IT"/>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28332710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pPr>
            <a:fld id="{C5199500-B657-424A-92A5-F7D6E014B067}" type="slidenum">
              <a:rPr lang="it-IT" altLang="it-IT"/>
              <a:pPr eaLnBrk="1" hangingPunct="1">
                <a:spcBef>
                  <a:spcPct val="0"/>
                </a:spcBef>
              </a:pPr>
              <a:t>17</a:t>
            </a:fld>
            <a:endParaRPr lang="it-IT" altLang="it-IT"/>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35076483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pPr>
            <a:fld id="{9F4E480A-E337-4055-854A-93BEF7198BCE}" type="slidenum">
              <a:rPr lang="it-IT" altLang="it-IT"/>
              <a:pPr eaLnBrk="1" hangingPunct="1">
                <a:spcBef>
                  <a:spcPct val="0"/>
                </a:spcBef>
              </a:pPr>
              <a:t>18</a:t>
            </a:fld>
            <a:endParaRPr lang="it-IT" altLang="it-IT"/>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15618397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pPr>
            <a:fld id="{1C1F1887-29B7-487C-986A-108DB54B0B52}" type="slidenum">
              <a:rPr lang="it-IT" altLang="it-IT"/>
              <a:pPr eaLnBrk="1" hangingPunct="1">
                <a:spcBef>
                  <a:spcPct val="0"/>
                </a:spcBef>
              </a:pPr>
              <a:t>19</a:t>
            </a:fld>
            <a:endParaRPr lang="it-IT" altLang="it-IT"/>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10613989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pPr>
            <a:fld id="{D8AADF74-A61E-4357-8E3A-D3125F93D71C}" type="slidenum">
              <a:rPr lang="it-IT" altLang="it-IT"/>
              <a:pPr eaLnBrk="1" hangingPunct="1">
                <a:spcBef>
                  <a:spcPct val="0"/>
                </a:spcBef>
              </a:pPr>
              <a:t>20</a:t>
            </a:fld>
            <a:endParaRPr lang="it-IT" altLang="it-IT"/>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19206437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pPr>
            <a:fld id="{435F7B24-226A-4048-B339-13C564656A48}" type="slidenum">
              <a:rPr lang="it-IT" altLang="it-IT"/>
              <a:pPr eaLnBrk="1" hangingPunct="1">
                <a:spcBef>
                  <a:spcPct val="0"/>
                </a:spcBef>
              </a:pPr>
              <a:t>21</a:t>
            </a:fld>
            <a:endParaRPr lang="it-IT" altLang="it-IT"/>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3407712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pPr>
            <a:fld id="{CFF7CF11-967A-4FBB-9AF9-CE0135FD0D8C}" type="slidenum">
              <a:rPr lang="it-IT" altLang="it-IT"/>
              <a:pPr eaLnBrk="1" hangingPunct="1">
                <a:spcBef>
                  <a:spcPct val="0"/>
                </a:spcBef>
              </a:pPr>
              <a:t>4</a:t>
            </a:fld>
            <a:endParaRPr lang="it-IT" altLang="it-IT"/>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26347968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pPr>
            <a:fld id="{F34933FD-75AC-46E4-AEAB-BC534014F788}" type="slidenum">
              <a:rPr lang="it-IT" altLang="it-IT"/>
              <a:pPr eaLnBrk="1" hangingPunct="1">
                <a:spcBef>
                  <a:spcPct val="0"/>
                </a:spcBef>
              </a:pPr>
              <a:t>22</a:t>
            </a:fld>
            <a:endParaRPr lang="it-IT" altLang="it-IT"/>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34621958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pPr>
            <a:fld id="{A4DDDBF6-619B-4BD7-9A10-77F5B9C79101}" type="slidenum">
              <a:rPr lang="it-IT" altLang="it-IT"/>
              <a:pPr eaLnBrk="1" hangingPunct="1">
                <a:spcBef>
                  <a:spcPct val="0"/>
                </a:spcBef>
              </a:pPr>
              <a:t>23</a:t>
            </a:fld>
            <a:endParaRPr lang="it-IT" altLang="it-IT"/>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12302207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pPr>
            <a:fld id="{0EB76779-B04B-4529-9FD7-FF2ED8D338D7}" type="slidenum">
              <a:rPr lang="it-IT" altLang="it-IT"/>
              <a:pPr eaLnBrk="1" hangingPunct="1">
                <a:spcBef>
                  <a:spcPct val="0"/>
                </a:spcBef>
              </a:pPr>
              <a:t>24</a:t>
            </a:fld>
            <a:endParaRPr lang="it-IT" altLang="it-IT"/>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20499879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pPr>
            <a:fld id="{35EB23BC-97DA-4DCC-93B5-AA24EEF96A66}" type="slidenum">
              <a:rPr lang="it-IT" altLang="it-IT"/>
              <a:pPr eaLnBrk="1" hangingPunct="1">
                <a:spcBef>
                  <a:spcPct val="0"/>
                </a:spcBef>
              </a:pPr>
              <a:t>25</a:t>
            </a:fld>
            <a:endParaRPr lang="it-IT" altLang="it-IT"/>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10723516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pPr>
            <a:fld id="{5EF4BDCE-8D9A-4EFF-893C-6F0317274644}" type="slidenum">
              <a:rPr lang="it-IT" altLang="it-IT"/>
              <a:pPr eaLnBrk="1" hangingPunct="1">
                <a:spcBef>
                  <a:spcPct val="0"/>
                </a:spcBef>
              </a:pPr>
              <a:t>26</a:t>
            </a:fld>
            <a:endParaRPr lang="it-IT" altLang="it-IT"/>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12805117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pPr>
            <a:fld id="{3531D2D6-9922-4042-8ECC-DC8278A9FFFB}" type="slidenum">
              <a:rPr lang="it-IT" altLang="it-IT"/>
              <a:pPr eaLnBrk="1" hangingPunct="1">
                <a:spcBef>
                  <a:spcPct val="0"/>
                </a:spcBef>
              </a:pPr>
              <a:t>27</a:t>
            </a:fld>
            <a:endParaRPr lang="it-IT" altLang="it-IT"/>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36525669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pPr>
            <a:fld id="{3B375895-67FE-4C4B-9FA5-5623251C6D17}" type="slidenum">
              <a:rPr lang="it-IT" altLang="it-IT"/>
              <a:pPr eaLnBrk="1" hangingPunct="1">
                <a:spcBef>
                  <a:spcPct val="0"/>
                </a:spcBef>
              </a:pPr>
              <a:t>28</a:t>
            </a:fld>
            <a:endParaRPr lang="it-IT" altLang="it-IT"/>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37676251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pPr>
            <a:fld id="{6C6B35B9-B4BB-4E6E-AD00-67B6F7D3D406}" type="slidenum">
              <a:rPr lang="it-IT" altLang="it-IT"/>
              <a:pPr eaLnBrk="1" hangingPunct="1">
                <a:spcBef>
                  <a:spcPct val="0"/>
                </a:spcBef>
              </a:pPr>
              <a:t>29</a:t>
            </a:fld>
            <a:endParaRPr lang="it-IT" altLang="it-IT"/>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41992801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pPr>
            <a:fld id="{D744539F-F763-49D5-9274-FE23908F619B}" type="slidenum">
              <a:rPr lang="it-IT" altLang="it-IT"/>
              <a:pPr eaLnBrk="1" hangingPunct="1">
                <a:spcBef>
                  <a:spcPct val="0"/>
                </a:spcBef>
              </a:pPr>
              <a:t>30</a:t>
            </a:fld>
            <a:endParaRPr lang="it-IT" altLang="it-IT"/>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41457079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pPr>
            <a:fld id="{797B3097-D1B3-41C8-9B2C-3E63019BB1A3}" type="slidenum">
              <a:rPr lang="it-IT" altLang="it-IT"/>
              <a:pPr eaLnBrk="1" hangingPunct="1">
                <a:spcBef>
                  <a:spcPct val="0"/>
                </a:spcBef>
              </a:pPr>
              <a:t>31</a:t>
            </a:fld>
            <a:endParaRPr lang="it-IT" altLang="it-IT"/>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4117992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pPr>
            <a:fld id="{8C6DA9CA-7EAF-4D66-9F95-9616955A8F63}" type="slidenum">
              <a:rPr lang="it-IT" altLang="it-IT"/>
              <a:pPr eaLnBrk="1" hangingPunct="1">
                <a:spcBef>
                  <a:spcPct val="0"/>
                </a:spcBef>
              </a:pPr>
              <a:t>5</a:t>
            </a:fld>
            <a:endParaRPr lang="it-IT" altLang="it-IT"/>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1061031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pPr>
            <a:fld id="{E1B80D07-A5D3-4F60-8D18-6198D7AD4F73}" type="slidenum">
              <a:rPr lang="it-IT" altLang="it-IT"/>
              <a:pPr eaLnBrk="1" hangingPunct="1">
                <a:spcBef>
                  <a:spcPct val="0"/>
                </a:spcBef>
              </a:pPr>
              <a:t>32</a:t>
            </a:fld>
            <a:endParaRPr lang="it-IT" altLang="it-IT"/>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3900468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pPr>
            <a:fld id="{2F8A46E0-7874-4917-BF5E-0E34DDAC4A31}" type="slidenum">
              <a:rPr lang="it-IT" altLang="it-IT"/>
              <a:pPr eaLnBrk="1" hangingPunct="1">
                <a:spcBef>
                  <a:spcPct val="0"/>
                </a:spcBef>
              </a:pPr>
              <a:t>34</a:t>
            </a:fld>
            <a:endParaRPr lang="it-IT" altLang="it-IT"/>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33792739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pPr>
            <a:fld id="{2473A57C-D4F9-4314-A7A2-ABD6AE708304}" type="slidenum">
              <a:rPr lang="it-IT" altLang="it-IT"/>
              <a:pPr eaLnBrk="1" hangingPunct="1">
                <a:spcBef>
                  <a:spcPct val="0"/>
                </a:spcBef>
              </a:pPr>
              <a:t>35</a:t>
            </a:fld>
            <a:endParaRPr lang="it-IT" altLang="it-IT"/>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33775270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pPr>
            <a:fld id="{6097F543-F792-4B20-B724-0E8BB4FD8916}" type="slidenum">
              <a:rPr lang="it-IT" altLang="it-IT"/>
              <a:pPr eaLnBrk="1" hangingPunct="1">
                <a:spcBef>
                  <a:spcPct val="0"/>
                </a:spcBef>
              </a:pPr>
              <a:t>36</a:t>
            </a:fld>
            <a:endParaRPr lang="it-IT" altLang="it-IT"/>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33900289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pPr>
            <a:fld id="{422BB1F2-23E8-405A-8E83-746853872975}" type="slidenum">
              <a:rPr lang="it-IT" altLang="it-IT"/>
              <a:pPr eaLnBrk="1" hangingPunct="1">
                <a:spcBef>
                  <a:spcPct val="0"/>
                </a:spcBef>
              </a:pPr>
              <a:t>37</a:t>
            </a:fld>
            <a:endParaRPr lang="it-IT" altLang="it-IT"/>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3832846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pPr>
            <a:fld id="{51ED9B09-9DC3-4511-A4E6-61D07FBF2FE0}" type="slidenum">
              <a:rPr lang="it-IT" altLang="it-IT"/>
              <a:pPr eaLnBrk="1" hangingPunct="1">
                <a:spcBef>
                  <a:spcPct val="0"/>
                </a:spcBef>
              </a:pPr>
              <a:t>39</a:t>
            </a:fld>
            <a:endParaRPr lang="it-IT" altLang="it-IT"/>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8781624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pPr>
            <a:fld id="{31A8CE39-115A-436C-8FA4-03BA54C24CC0}" type="slidenum">
              <a:rPr lang="it-IT" altLang="it-IT"/>
              <a:pPr eaLnBrk="1" hangingPunct="1">
                <a:spcBef>
                  <a:spcPct val="0"/>
                </a:spcBef>
              </a:pPr>
              <a:t>40</a:t>
            </a:fld>
            <a:endParaRPr lang="it-IT" altLang="it-IT"/>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12784549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pPr>
            <a:fld id="{E56B633F-1121-4250-A308-264EC837450E}" type="slidenum">
              <a:rPr lang="it-IT" altLang="it-IT"/>
              <a:pPr eaLnBrk="1" hangingPunct="1">
                <a:spcBef>
                  <a:spcPct val="0"/>
                </a:spcBef>
              </a:pPr>
              <a:t>41</a:t>
            </a:fld>
            <a:endParaRPr lang="it-IT" altLang="it-IT"/>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24922385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pPr>
            <a:fld id="{B8BEE603-57BF-4B0B-9E88-47E60D4F1C2A}" type="slidenum">
              <a:rPr lang="it-IT" altLang="it-IT"/>
              <a:pPr eaLnBrk="1" hangingPunct="1">
                <a:spcBef>
                  <a:spcPct val="0"/>
                </a:spcBef>
              </a:pPr>
              <a:t>42</a:t>
            </a:fld>
            <a:endParaRPr lang="it-IT" altLang="it-IT"/>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40797310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pPr>
            <a:fld id="{03DDDE01-0744-4932-B0CD-13408FD19DA3}" type="slidenum">
              <a:rPr lang="it-IT" altLang="it-IT"/>
              <a:pPr eaLnBrk="1" hangingPunct="1">
                <a:spcBef>
                  <a:spcPct val="0"/>
                </a:spcBef>
              </a:pPr>
              <a:t>43</a:t>
            </a:fld>
            <a:endParaRPr lang="it-IT" altLang="it-IT"/>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4073968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pPr>
            <a:fld id="{600A549E-2C88-4740-B8A6-0170CFDEAAF0}" type="slidenum">
              <a:rPr lang="it-IT" altLang="it-IT"/>
              <a:pPr eaLnBrk="1" hangingPunct="1">
                <a:spcBef>
                  <a:spcPct val="0"/>
                </a:spcBef>
              </a:pPr>
              <a:t>6</a:t>
            </a:fld>
            <a:endParaRPr lang="it-IT" altLang="it-IT"/>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2585320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pPr>
            <a:fld id="{5D30D685-7865-4BF6-969F-33961EA6B20A}" type="slidenum">
              <a:rPr lang="it-IT" altLang="it-IT"/>
              <a:pPr eaLnBrk="1" hangingPunct="1">
                <a:spcBef>
                  <a:spcPct val="0"/>
                </a:spcBef>
              </a:pPr>
              <a:t>44</a:t>
            </a:fld>
            <a:endParaRPr lang="it-IT" altLang="it-IT"/>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37538702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pPr>
            <a:fld id="{5D30D685-7865-4BF6-969F-33961EA6B20A}" type="slidenum">
              <a:rPr lang="it-IT" altLang="it-IT"/>
              <a:pPr eaLnBrk="1" hangingPunct="1">
                <a:spcBef>
                  <a:spcPct val="0"/>
                </a:spcBef>
              </a:pPr>
              <a:t>45</a:t>
            </a:fld>
            <a:endParaRPr lang="it-IT" altLang="it-IT"/>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2189504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pPr>
            <a:fld id="{05357A99-BAE9-49A6-931E-5A87FC5E99E6}" type="slidenum">
              <a:rPr lang="it-IT" altLang="it-IT"/>
              <a:pPr eaLnBrk="1" hangingPunct="1">
                <a:spcBef>
                  <a:spcPct val="0"/>
                </a:spcBef>
              </a:pPr>
              <a:t>47</a:t>
            </a:fld>
            <a:endParaRPr lang="it-IT" altLang="it-IT"/>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35707800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pPr>
            <a:fld id="{59D1F3AF-2BED-4286-92F4-875DB9099678}" type="slidenum">
              <a:rPr lang="it-IT" altLang="it-IT"/>
              <a:pPr eaLnBrk="1" hangingPunct="1">
                <a:spcBef>
                  <a:spcPct val="0"/>
                </a:spcBef>
              </a:pPr>
              <a:t>48</a:t>
            </a:fld>
            <a:endParaRPr lang="it-IT" altLang="it-IT"/>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34172517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pPr>
            <a:fld id="{E1412C21-CFE2-4FB7-964B-CB1F2698B2AB}" type="slidenum">
              <a:rPr lang="it-IT" altLang="it-IT"/>
              <a:pPr eaLnBrk="1" hangingPunct="1">
                <a:spcBef>
                  <a:spcPct val="0"/>
                </a:spcBef>
              </a:pPr>
              <a:t>49</a:t>
            </a:fld>
            <a:endParaRPr lang="it-IT" altLang="it-IT"/>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24308742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pPr>
            <a:fld id="{E293BB88-3C2E-4FEC-B117-CE4A9D5852A0}" type="slidenum">
              <a:rPr lang="it-IT" altLang="it-IT"/>
              <a:pPr eaLnBrk="1" hangingPunct="1">
                <a:spcBef>
                  <a:spcPct val="0"/>
                </a:spcBef>
              </a:pPr>
              <a:t>50</a:t>
            </a:fld>
            <a:endParaRPr lang="it-IT" altLang="it-IT"/>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6570151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pPr>
            <a:fld id="{54FEC9C6-3BA7-4E6A-A9A4-1648BCAF7F4E}" type="slidenum">
              <a:rPr lang="it-IT" altLang="it-IT"/>
              <a:pPr eaLnBrk="1" hangingPunct="1">
                <a:spcBef>
                  <a:spcPct val="0"/>
                </a:spcBef>
              </a:pPr>
              <a:t>51</a:t>
            </a:fld>
            <a:endParaRPr lang="it-IT" altLang="it-IT"/>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26657610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pPr>
            <a:fld id="{4ECB22CC-E354-4D7C-860C-FAD42C733550}" type="slidenum">
              <a:rPr lang="it-IT" altLang="it-IT"/>
              <a:pPr eaLnBrk="1" hangingPunct="1">
                <a:spcBef>
                  <a:spcPct val="0"/>
                </a:spcBef>
              </a:pPr>
              <a:t>55</a:t>
            </a:fld>
            <a:endParaRPr lang="it-IT" altLang="it-IT"/>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14246159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pPr>
            <a:fld id="{B325C576-8BD5-453F-8D92-B18B6993CEE4}" type="slidenum">
              <a:rPr lang="it-IT" altLang="it-IT"/>
              <a:pPr eaLnBrk="1" hangingPunct="1">
                <a:spcBef>
                  <a:spcPct val="0"/>
                </a:spcBef>
              </a:pPr>
              <a:t>56</a:t>
            </a:fld>
            <a:endParaRPr lang="it-IT" altLang="it-IT"/>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21435198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pPr>
            <a:fld id="{211E18DB-D40F-43F7-ADDB-CD5DF8C1FD4A}" type="slidenum">
              <a:rPr lang="it-IT" altLang="it-IT"/>
              <a:pPr eaLnBrk="1" hangingPunct="1">
                <a:spcBef>
                  <a:spcPct val="0"/>
                </a:spcBef>
              </a:pPr>
              <a:t>57</a:t>
            </a:fld>
            <a:endParaRPr lang="it-IT" altLang="it-IT"/>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842613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pPr>
            <a:fld id="{07672B0A-10EE-40E3-A8F4-ABC4E7EDE1F7}" type="slidenum">
              <a:rPr lang="it-IT" altLang="it-IT"/>
              <a:pPr eaLnBrk="1" hangingPunct="1">
                <a:spcBef>
                  <a:spcPct val="0"/>
                </a:spcBef>
              </a:pPr>
              <a:t>7</a:t>
            </a:fld>
            <a:endParaRPr lang="it-IT" altLang="it-IT"/>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32709999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pPr>
            <a:fld id="{F6FD550F-5BD4-479C-9ACA-AB6356646ADA}" type="slidenum">
              <a:rPr lang="it-IT" altLang="it-IT"/>
              <a:pPr eaLnBrk="1" hangingPunct="1">
                <a:spcBef>
                  <a:spcPct val="0"/>
                </a:spcBef>
              </a:pPr>
              <a:t>58</a:t>
            </a:fld>
            <a:endParaRPr lang="it-IT" altLang="it-IT"/>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35797186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pPr>
            <a:fld id="{7A3DF29A-C22A-4489-9AC3-3A914F8FCE85}" type="slidenum">
              <a:rPr lang="it-IT" altLang="it-IT"/>
              <a:pPr eaLnBrk="1" hangingPunct="1">
                <a:spcBef>
                  <a:spcPct val="0"/>
                </a:spcBef>
              </a:pPr>
              <a:t>59</a:t>
            </a:fld>
            <a:endParaRPr lang="it-IT" altLang="it-IT"/>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14783567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pPr>
            <a:fld id="{FAD9CC19-8797-4E5B-A1BA-A1B472D61AD9}" type="slidenum">
              <a:rPr lang="it-IT" altLang="it-IT"/>
              <a:pPr eaLnBrk="1" hangingPunct="1">
                <a:spcBef>
                  <a:spcPct val="0"/>
                </a:spcBef>
              </a:pPr>
              <a:t>60</a:t>
            </a:fld>
            <a:endParaRPr lang="it-IT" altLang="it-IT"/>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24624276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pPr>
            <a:fld id="{93A33AFA-1906-4B60-8615-88C45A4261D6}" type="slidenum">
              <a:rPr lang="it-IT" altLang="it-IT"/>
              <a:pPr eaLnBrk="1" hangingPunct="1">
                <a:spcBef>
                  <a:spcPct val="0"/>
                </a:spcBef>
              </a:pPr>
              <a:t>61</a:t>
            </a:fld>
            <a:endParaRPr lang="it-IT" altLang="it-IT"/>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12831105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pPr>
            <a:fld id="{AA5B81B3-0FB6-4692-9520-F7F21BBFB56A}" type="slidenum">
              <a:rPr lang="it-IT" altLang="it-IT"/>
              <a:pPr eaLnBrk="1" hangingPunct="1">
                <a:spcBef>
                  <a:spcPct val="0"/>
                </a:spcBef>
              </a:pPr>
              <a:t>62</a:t>
            </a:fld>
            <a:endParaRPr lang="it-IT" altLang="it-IT"/>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22228063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pPr>
            <a:fld id="{906A1AE2-1A57-4B29-8F9C-33575393206C}" type="slidenum">
              <a:rPr lang="it-IT" altLang="it-IT"/>
              <a:pPr eaLnBrk="1" hangingPunct="1">
                <a:spcBef>
                  <a:spcPct val="0"/>
                </a:spcBef>
              </a:pPr>
              <a:t>63</a:t>
            </a:fld>
            <a:endParaRPr lang="it-IT" altLang="it-IT"/>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16446800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pPr>
            <a:fld id="{EB2B6424-6084-469B-B1EB-501FDD6C3C09}" type="slidenum">
              <a:rPr lang="it-IT" altLang="it-IT"/>
              <a:pPr eaLnBrk="1" hangingPunct="1">
                <a:spcBef>
                  <a:spcPct val="0"/>
                </a:spcBef>
              </a:pPr>
              <a:t>64</a:t>
            </a:fld>
            <a:endParaRPr lang="it-IT" altLang="it-IT"/>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41082194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pPr>
            <a:fld id="{4D40FC7A-7980-4039-A17C-174CAE5460F5}" type="slidenum">
              <a:rPr lang="it-IT" altLang="it-IT"/>
              <a:pPr eaLnBrk="1" hangingPunct="1">
                <a:spcBef>
                  <a:spcPct val="0"/>
                </a:spcBef>
              </a:pPr>
              <a:t>65</a:t>
            </a:fld>
            <a:endParaRPr lang="it-IT" altLang="it-IT"/>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156030955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pPr>
            <a:fld id="{99A22120-1E75-4B5E-8691-3D8CB1E1A0E2}" type="slidenum">
              <a:rPr lang="it-IT" altLang="it-IT"/>
              <a:pPr eaLnBrk="1" hangingPunct="1">
                <a:spcBef>
                  <a:spcPct val="0"/>
                </a:spcBef>
              </a:pPr>
              <a:t>66</a:t>
            </a:fld>
            <a:endParaRPr lang="it-IT" altLang="it-IT"/>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131073296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pPr>
            <a:fld id="{0EB7FC43-80BE-4FD8-9578-EA8D0B77EDC5}" type="slidenum">
              <a:rPr lang="it-IT" altLang="it-IT"/>
              <a:pPr eaLnBrk="1" hangingPunct="1">
                <a:spcBef>
                  <a:spcPct val="0"/>
                </a:spcBef>
              </a:pPr>
              <a:t>67</a:t>
            </a:fld>
            <a:endParaRPr lang="it-IT" altLang="it-IT"/>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414084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pPr>
            <a:fld id="{E9AE7A57-F5E2-42CD-A95E-290A5CFCE876}" type="slidenum">
              <a:rPr lang="it-IT" altLang="it-IT"/>
              <a:pPr eaLnBrk="1" hangingPunct="1">
                <a:spcBef>
                  <a:spcPct val="0"/>
                </a:spcBef>
              </a:pPr>
              <a:t>8</a:t>
            </a:fld>
            <a:endParaRPr lang="it-IT" altLang="it-IT"/>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336882263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pPr>
            <a:fld id="{64D59BD7-3344-4DEE-88E5-5B777CAE95E4}" type="slidenum">
              <a:rPr lang="it-IT" altLang="it-IT"/>
              <a:pPr eaLnBrk="1" hangingPunct="1">
                <a:spcBef>
                  <a:spcPct val="0"/>
                </a:spcBef>
              </a:pPr>
              <a:t>68</a:t>
            </a:fld>
            <a:endParaRPr lang="it-IT" altLang="it-IT"/>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273424858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pPr>
            <a:fld id="{3EFF371D-4C4C-416F-88BA-99BFDF13F96E}" type="slidenum">
              <a:rPr lang="it-IT" altLang="it-IT"/>
              <a:pPr eaLnBrk="1" hangingPunct="1">
                <a:spcBef>
                  <a:spcPct val="0"/>
                </a:spcBef>
              </a:pPr>
              <a:t>69</a:t>
            </a:fld>
            <a:endParaRPr lang="it-IT" altLang="it-IT"/>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32107379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pPr>
            <a:fld id="{63F2DD0B-D608-493C-838A-80BAC67F97DE}" type="slidenum">
              <a:rPr lang="it-IT" altLang="it-IT"/>
              <a:pPr eaLnBrk="1" hangingPunct="1">
                <a:spcBef>
                  <a:spcPct val="0"/>
                </a:spcBef>
              </a:pPr>
              <a:t>70</a:t>
            </a:fld>
            <a:endParaRPr lang="it-IT" altLang="it-IT"/>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32895048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pPr>
            <a:fld id="{C5CF48B9-9893-40CC-A127-2775F8A332C4}" type="slidenum">
              <a:rPr lang="it-IT" altLang="it-IT"/>
              <a:pPr eaLnBrk="1" hangingPunct="1">
                <a:spcBef>
                  <a:spcPct val="0"/>
                </a:spcBef>
              </a:pPr>
              <a:t>71</a:t>
            </a:fld>
            <a:endParaRPr lang="it-IT" altLang="it-IT"/>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326009699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pPr>
            <a:fld id="{1E50702C-7DDC-45AB-AAF7-7324F7B4B068}" type="slidenum">
              <a:rPr lang="it-IT" altLang="it-IT"/>
              <a:pPr eaLnBrk="1" hangingPunct="1">
                <a:spcBef>
                  <a:spcPct val="0"/>
                </a:spcBef>
              </a:pPr>
              <a:t>72</a:t>
            </a:fld>
            <a:endParaRPr lang="it-IT" altLang="it-IT"/>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166186069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pPr>
            <a:fld id="{BC7814CA-A40F-469D-96FB-A48C4E4FCDE5}" type="slidenum">
              <a:rPr lang="it-IT" altLang="it-IT"/>
              <a:pPr eaLnBrk="1" hangingPunct="1">
                <a:spcBef>
                  <a:spcPct val="0"/>
                </a:spcBef>
              </a:pPr>
              <a:t>73</a:t>
            </a:fld>
            <a:endParaRPr lang="it-IT" altLang="it-IT"/>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301110694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pPr>
            <a:fld id="{C8350B9D-92C4-4B1F-AAF9-21145425E896}" type="slidenum">
              <a:rPr lang="it-IT" altLang="it-IT"/>
              <a:pPr eaLnBrk="1" hangingPunct="1">
                <a:spcBef>
                  <a:spcPct val="0"/>
                </a:spcBef>
              </a:pPr>
              <a:t>74</a:t>
            </a:fld>
            <a:endParaRPr lang="it-IT" altLang="it-IT"/>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94368737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pPr>
            <a:fld id="{3186418B-D44B-41FD-8DDE-8E04EB51C23D}" type="slidenum">
              <a:rPr lang="it-IT" altLang="it-IT"/>
              <a:pPr eaLnBrk="1" hangingPunct="1">
                <a:spcBef>
                  <a:spcPct val="0"/>
                </a:spcBef>
              </a:pPr>
              <a:t>75</a:t>
            </a:fld>
            <a:endParaRPr lang="it-IT" altLang="it-IT"/>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61263281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pPr>
            <a:fld id="{4368007C-FB4C-49E0-AD49-CF14E6CF4237}" type="slidenum">
              <a:rPr lang="it-IT" altLang="it-IT"/>
              <a:pPr eaLnBrk="1" hangingPunct="1">
                <a:spcBef>
                  <a:spcPct val="0"/>
                </a:spcBef>
              </a:pPr>
              <a:t>76</a:t>
            </a:fld>
            <a:endParaRPr lang="it-IT" altLang="it-IT"/>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312028625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pPr>
            <a:fld id="{17EC41C5-68DB-4928-B19A-DA4A01AFEDA1}" type="slidenum">
              <a:rPr lang="it-IT" altLang="it-IT"/>
              <a:pPr eaLnBrk="1" hangingPunct="1">
                <a:spcBef>
                  <a:spcPct val="0"/>
                </a:spcBef>
              </a:pPr>
              <a:t>77</a:t>
            </a:fld>
            <a:endParaRPr lang="it-IT" altLang="it-IT"/>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1811673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pPr>
            <a:fld id="{085F02B2-9F20-47E6-8691-19FCCCB5B3FA}" type="slidenum">
              <a:rPr lang="it-IT" altLang="it-IT"/>
              <a:pPr eaLnBrk="1" hangingPunct="1">
                <a:spcBef>
                  <a:spcPct val="0"/>
                </a:spcBef>
              </a:pPr>
              <a:t>9</a:t>
            </a:fld>
            <a:endParaRPr lang="it-IT" altLang="it-IT"/>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44919970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pPr>
            <a:fld id="{2F5A51EE-FB8A-4835-9064-8ED1F3ACB741}" type="slidenum">
              <a:rPr lang="it-IT" altLang="it-IT"/>
              <a:pPr eaLnBrk="1" hangingPunct="1">
                <a:spcBef>
                  <a:spcPct val="0"/>
                </a:spcBef>
              </a:pPr>
              <a:t>78</a:t>
            </a:fld>
            <a:endParaRPr lang="it-IT" altLang="it-IT"/>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6952572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pPr>
            <a:fld id="{95A68DAB-8329-4A96-8CB1-230B81E2A0E9}" type="slidenum">
              <a:rPr lang="it-IT" altLang="it-IT"/>
              <a:pPr eaLnBrk="1" hangingPunct="1">
                <a:spcBef>
                  <a:spcPct val="0"/>
                </a:spcBef>
              </a:pPr>
              <a:t>79</a:t>
            </a:fld>
            <a:endParaRPr lang="it-IT" altLang="it-IT"/>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47533657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pPr>
            <a:fld id="{F99C66E6-5330-4986-8C5A-AED442967AB0}" type="slidenum">
              <a:rPr lang="it-IT" altLang="it-IT"/>
              <a:pPr eaLnBrk="1" hangingPunct="1">
                <a:spcBef>
                  <a:spcPct val="0"/>
                </a:spcBef>
              </a:pPr>
              <a:t>80</a:t>
            </a:fld>
            <a:endParaRPr lang="it-IT" altLang="it-IT"/>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81696392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pPr>
            <a:fld id="{093829A7-840A-4F23-BDE9-ABB6B3EC11D5}" type="slidenum">
              <a:rPr lang="it-IT" altLang="it-IT"/>
              <a:pPr eaLnBrk="1" hangingPunct="1">
                <a:spcBef>
                  <a:spcPct val="0"/>
                </a:spcBef>
              </a:pPr>
              <a:t>81</a:t>
            </a:fld>
            <a:endParaRPr lang="it-IT" altLang="it-IT"/>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263041814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pPr>
            <a:fld id="{A6F5DC21-B095-4F77-B894-DCFD6C3EACFF}" type="slidenum">
              <a:rPr lang="it-IT" altLang="it-IT"/>
              <a:pPr eaLnBrk="1" hangingPunct="1">
                <a:spcBef>
                  <a:spcPct val="0"/>
                </a:spcBef>
              </a:pPr>
              <a:t>82</a:t>
            </a:fld>
            <a:endParaRPr lang="it-IT" altLang="it-IT"/>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811867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pPr>
            <a:fld id="{D4228983-9E85-4916-A599-0092210AF86C}" type="slidenum">
              <a:rPr lang="it-IT" altLang="it-IT"/>
              <a:pPr eaLnBrk="1" hangingPunct="1">
                <a:spcBef>
                  <a:spcPct val="0"/>
                </a:spcBef>
              </a:pPr>
              <a:t>10</a:t>
            </a:fld>
            <a:endParaRPr lang="it-IT" altLang="it-IT"/>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1139060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pPr>
            <a:fld id="{4E2AF53F-9F65-4461-A242-6C67D40DF674}" type="slidenum">
              <a:rPr lang="it-IT" altLang="it-IT"/>
              <a:pPr eaLnBrk="1" hangingPunct="1">
                <a:spcBef>
                  <a:spcPct val="0"/>
                </a:spcBef>
              </a:pPr>
              <a:t>11</a:t>
            </a:fld>
            <a:endParaRPr lang="it-IT" altLang="it-IT"/>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81150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FA15B73-FD53-4C51-9547-40DDD5064F93}"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5/18/2020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Il terremoto, a 40 anni dall'evento del Friuli </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953897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4EA945C-5E91-4642-A2E3-871E01855A02}"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5/18/2020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Il terremoto, a 40 anni dall'evento del Friuli </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381211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D33EF2A-19EE-449E-81FE-695337ABEC70}"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5/18/2020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Il terremoto, a 40 anni dall'evento del Friuli </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18619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EC7C695-C658-4B65-8778-BB3A848E0630}"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5/18/2020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Il terremoto, a 40 anni dall'evento del Friuli </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E482DC-2269-4F26-9D2A-7E44B1A4CD8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956355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C30F75E-777F-4D9F-B92A-CE6B68B9CC3C}"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5/18/2020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Il terremoto, a 40 anni dall'evento del Friuli </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606863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4A513E2-507D-40E3-9206-B87930B4E04A}"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5/18/2020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Il terremoto, a 40 anni dall'evento del Friuli </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802542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024C02E-894D-4329-85A3-8F164AAEAF80}"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5/18/2020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Il terremoto, a 40 anni dall'evento del Friuli </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716634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23FB2C0-94BC-488B-BCCC-BCB870A2CD0C}"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5/18/2020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Il terremoto, a 40 anni dall'evento del Friuli </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856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5BA21CA-B192-46DF-A720-BAB25DF91A34}"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5/18/2020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Il terremoto, a 40 anni dall'evento del Friuli </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190051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CF699FE-A884-4958-AF84-5E0CD85463A9}"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5/18/2020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Il terremoto, a 40 anni dall'evento del Friuli </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94643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3DADB12-34D8-4A6B-B396-9C6F64812468}"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5/18/2020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Il terremoto, a 40 anni dall'evento del Friuli </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79609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DE4C52E7-3D33-4CB7-9A14-6C4E733F9BB8}"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5/18/2020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Il terremoto, a 40 anni dall'evento del Friuli </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7069822" y="617696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090347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34.jpeg"/></Relationships>
</file>

<file path=ppt/slides/_rels/slide5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1.xml"/><Relationship Id="rId1" Type="http://schemas.openxmlformats.org/officeDocument/2006/relationships/slideLayout" Target="../slideLayouts/slideLayout6.xml"/><Relationship Id="rId5" Type="http://schemas.openxmlformats.org/officeDocument/2006/relationships/image" Target="../media/image37.jpeg"/><Relationship Id="rId4" Type="http://schemas.openxmlformats.org/officeDocument/2006/relationships/image" Target="../media/image36.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2.xml"/><Relationship Id="rId1" Type="http://schemas.openxmlformats.org/officeDocument/2006/relationships/slideLayout" Target="../slideLayouts/slideLayout6.xml"/><Relationship Id="rId5" Type="http://schemas.openxmlformats.org/officeDocument/2006/relationships/image" Target="../media/image40.jpeg"/><Relationship Id="rId4" Type="http://schemas.openxmlformats.org/officeDocument/2006/relationships/image" Target="../media/image39.jpeg"/></Relationships>
</file>

<file path=ppt/slides/_rels/slide6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42.jpeg"/></Relationships>
</file>

<file path=ppt/slides/_rels/slide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9.xml"/><Relationship Id="rId7" Type="http://schemas.openxmlformats.org/officeDocument/2006/relationships/image" Target="../media/image49.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48.png"/><Relationship Id="rId4" Type="http://schemas.openxmlformats.org/officeDocument/2006/relationships/oleObject" Target="../embeddings/oleObject1.bin"/></Relationships>
</file>

<file path=ppt/slides/_rels/slide68.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60.xml"/><Relationship Id="rId7" Type="http://schemas.openxmlformats.org/officeDocument/2006/relationships/image" Target="../media/image51.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50.png"/><Relationship Id="rId4" Type="http://schemas.openxmlformats.org/officeDocument/2006/relationships/oleObject" Target="../embeddings/oleObject3.bin"/><Relationship Id="rId9" Type="http://schemas.openxmlformats.org/officeDocument/2006/relationships/image" Target="../media/image52.png"/></Relationships>
</file>

<file path=ppt/slides/_rels/slide6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7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7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7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7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7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7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47598" y="909563"/>
            <a:ext cx="8611200" cy="554882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5443" b="0" i="1" u="none" strike="noStrike" kern="1200" cap="none" spc="0" normalizeH="0" baseline="0" noProof="0" dirty="0" err="1">
                <a:ln>
                  <a:noFill/>
                </a:ln>
                <a:solidFill>
                  <a:srgbClr val="5B9BD5">
                    <a:lumMod val="75000"/>
                  </a:srgbClr>
                </a:solidFill>
                <a:effectLst>
                  <a:outerShdw blurRad="38100" dist="38100" dir="2700000" algn="tl">
                    <a:srgbClr val="000000">
                      <a:alpha val="43137"/>
                    </a:srgbClr>
                  </a:outerShdw>
                </a:effectLst>
                <a:uLnTx/>
                <a:uFillTx/>
                <a:latin typeface="Calibri" panose="020F0502020204030204"/>
                <a:ea typeface="+mn-ea"/>
                <a:cs typeface="+mn-cs"/>
              </a:rPr>
              <a:t>Sismometria</a:t>
            </a:r>
            <a:endParaRPr kumimoji="0" lang="en-GB" sz="5443" b="0" i="1" u="none" strike="noStrike" kern="1200" cap="none" spc="0" normalizeH="0" baseline="0" noProof="0" dirty="0">
              <a:ln>
                <a:noFill/>
              </a:ln>
              <a:solidFill>
                <a:srgbClr val="5B9BD5">
                  <a:lumMod val="75000"/>
                </a:srgbClr>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5443" b="0" i="1" u="none" strike="noStrike" kern="1200" cap="none" spc="0" normalizeH="0" baseline="0" noProof="0" dirty="0">
                <a:ln>
                  <a:noFill/>
                </a:ln>
                <a:solidFill>
                  <a:srgbClr val="5B9BD5">
                    <a:lumMod val="75000"/>
                  </a:srgbClr>
                </a:solidFill>
                <a:effectLst>
                  <a:outerShdw blurRad="38100" dist="38100" dir="2700000" algn="tl">
                    <a:srgbClr val="000000">
                      <a:alpha val="43137"/>
                    </a:srgbClr>
                  </a:outerShdw>
                </a:effectLst>
                <a:uLnTx/>
                <a:uFillTx/>
                <a:latin typeface="Calibri" panose="020F0502020204030204"/>
                <a:ea typeface="+mn-ea"/>
                <a:cs typeface="+mn-cs"/>
              </a:rPr>
              <a:t> 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5443" b="0" i="1" u="none" strike="noStrike" kern="1200" cap="none" spc="0" normalizeH="0" baseline="0" noProof="0" dirty="0" err="1">
                <a:ln>
                  <a:noFill/>
                </a:ln>
                <a:solidFill>
                  <a:srgbClr val="5B9BD5">
                    <a:lumMod val="75000"/>
                  </a:srgbClr>
                </a:solidFill>
                <a:effectLst>
                  <a:outerShdw blurRad="38100" dist="38100" dir="2700000" algn="tl">
                    <a:srgbClr val="000000">
                      <a:alpha val="43137"/>
                    </a:srgbClr>
                  </a:outerShdw>
                </a:effectLst>
                <a:uLnTx/>
                <a:uFillTx/>
                <a:latin typeface="Calibri" panose="020F0502020204030204"/>
                <a:ea typeface="+mn-ea"/>
                <a:cs typeface="+mn-cs"/>
              </a:rPr>
              <a:t>Monitoraggio</a:t>
            </a:r>
            <a:r>
              <a:rPr kumimoji="0" lang="en-GB" sz="5443" b="0" i="1" u="none" strike="noStrike" kern="1200" cap="none" spc="0" normalizeH="0" baseline="0" noProof="0" dirty="0">
                <a:ln>
                  <a:noFill/>
                </a:ln>
                <a:solidFill>
                  <a:srgbClr val="5B9BD5">
                    <a:lumMod val="75000"/>
                  </a:srgbClr>
                </a:solidFill>
                <a:effectLst>
                  <a:outerShdw blurRad="38100" dist="38100" dir="2700000" algn="tl">
                    <a:srgbClr val="000000">
                      <a:alpha val="43137"/>
                    </a:srgbClr>
                  </a:outerShdw>
                </a:effectLst>
                <a:uLnTx/>
                <a:uFillTx/>
                <a:latin typeface="Calibri" panose="020F0502020204030204"/>
                <a:ea typeface="+mn-ea"/>
                <a:cs typeface="+mn-cs"/>
              </a:rPr>
              <a:t> </a:t>
            </a:r>
            <a:r>
              <a:rPr kumimoji="0" lang="en-GB" sz="5443" b="0" i="1" u="none" strike="noStrike" kern="1200" cap="none" spc="0" normalizeH="0" baseline="0" noProof="0" dirty="0" err="1" smtClean="0">
                <a:ln>
                  <a:noFill/>
                </a:ln>
                <a:solidFill>
                  <a:srgbClr val="5B9BD5">
                    <a:lumMod val="75000"/>
                  </a:srgbClr>
                </a:solidFill>
                <a:effectLst>
                  <a:outerShdw blurRad="38100" dist="38100" dir="2700000" algn="tl">
                    <a:srgbClr val="000000">
                      <a:alpha val="43137"/>
                    </a:srgbClr>
                  </a:outerShdw>
                </a:effectLst>
                <a:uLnTx/>
                <a:uFillTx/>
                <a:latin typeface="Calibri" panose="020F0502020204030204"/>
                <a:ea typeface="+mn-ea"/>
                <a:cs typeface="+mn-cs"/>
              </a:rPr>
              <a:t>Sismico</a:t>
            </a:r>
            <a:endParaRPr kumimoji="0" lang="en-GB" sz="5443" b="0" i="1" u="none" strike="noStrike" kern="1200" cap="none" spc="0" normalizeH="0" baseline="0" noProof="0" dirty="0">
              <a:ln>
                <a:noFill/>
              </a:ln>
              <a:solidFill>
                <a:srgbClr val="5B9BD5">
                  <a:lumMod val="75000"/>
                </a:srgbClr>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5443" b="0" i="1" u="none" strike="noStrike" kern="1200" cap="none" spc="0" normalizeH="0" baseline="0" noProof="0" dirty="0" smtClean="0">
              <a:ln>
                <a:noFill/>
              </a:ln>
              <a:solidFill>
                <a:srgbClr val="5B9BD5">
                  <a:lumMod val="75000"/>
                </a:srgbClr>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smtClean="0">
                <a:ln>
                  <a:noFill/>
                </a:ln>
                <a:solidFill>
                  <a:srgbClr val="5B9BD5">
                    <a:lumMod val="75000"/>
                  </a:srgbClr>
                </a:solidFill>
                <a:effectLst>
                  <a:outerShdw blurRad="38100" dist="38100" dir="2700000" algn="tl">
                    <a:srgbClr val="000000">
                      <a:alpha val="43137"/>
                    </a:srgbClr>
                  </a:outerShdw>
                </a:effectLst>
                <a:uLnTx/>
                <a:uFillTx/>
                <a:latin typeface="Calibri" panose="020F0502020204030204"/>
                <a:ea typeface="+mn-ea"/>
                <a:cs typeface="+mn-cs"/>
              </a:rPr>
              <a:t>Giovanni Costa</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5443" b="0" i="1" u="none" strike="noStrike" kern="1200" cap="none" spc="0" normalizeH="0" baseline="0" noProof="0" dirty="0">
              <a:ln>
                <a:noFill/>
              </a:ln>
              <a:solidFill>
                <a:srgbClr val="5B9BD5">
                  <a:lumMod val="75000"/>
                </a:srgbClr>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5443" b="0" i="1" u="none" strike="noStrike" kern="1200" cap="none" spc="0" normalizeH="0" baseline="0" noProof="0" dirty="0">
                <a:ln>
                  <a:noFill/>
                </a:ln>
                <a:solidFill>
                  <a:srgbClr val="5B9BD5">
                    <a:lumMod val="75000"/>
                  </a:srgbClr>
                </a:solidFill>
                <a:effectLst>
                  <a:outerShdw blurRad="38100" dist="38100" dir="2700000" algn="tl">
                    <a:srgbClr val="000000">
                      <a:alpha val="43137"/>
                    </a:srgbClr>
                  </a:outerShdw>
                </a:effectLst>
                <a:uLnTx/>
                <a:uFillTx/>
                <a:latin typeface="Calibri" panose="020F0502020204030204"/>
                <a:ea typeface="+mn-ea"/>
                <a:cs typeface="+mn-cs"/>
              </a:rPr>
              <a:t>2019/20</a:t>
            </a:r>
            <a:endParaRPr kumimoji="0" lang="it-IT" sz="5443" b="0" i="1" u="none" strike="noStrike" kern="1200" cap="none" spc="0" normalizeH="0" baseline="0" noProof="0" dirty="0">
              <a:ln>
                <a:noFill/>
              </a:ln>
              <a:solidFill>
                <a:srgbClr val="5B9BD5">
                  <a:lumMod val="75000"/>
                </a:srgb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405"/>
            <a:ext cx="2874259" cy="625913"/>
          </a:xfrm>
          <a:prstGeom prst="rect">
            <a:avLst/>
          </a:prstGeom>
        </p:spPr>
      </p:pic>
    </p:spTree>
    <p:extLst>
      <p:ext uri="{BB962C8B-B14F-4D97-AF65-F5344CB8AC3E}">
        <p14:creationId xmlns:p14="http://schemas.microsoft.com/office/powerpoint/2010/main" val="360140551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266700" y="914399"/>
            <a:ext cx="8686800" cy="5415379"/>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endParaRPr lang="it-IT" altLang="it-IT">
              <a:latin typeface="Arial" panose="020B0604020202020204" pitchFamily="34" charset="0"/>
            </a:endParaRPr>
          </a:p>
        </p:txBody>
      </p:sp>
      <p:sp>
        <p:nvSpPr>
          <p:cNvPr id="10243" name="Text Box 3"/>
          <p:cNvSpPr txBox="1">
            <a:spLocks noChangeArrowheads="1"/>
          </p:cNvSpPr>
          <p:nvPr/>
        </p:nvSpPr>
        <p:spPr bwMode="auto">
          <a:xfrm>
            <a:off x="457200" y="1052736"/>
            <a:ext cx="8305800"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it-IT" sz="2400" b="1" dirty="0" smtClean="0">
                <a:solidFill>
                  <a:srgbClr val="00FF00"/>
                </a:solidFill>
                <a:latin typeface="Arial" panose="020B0604020202020204" pitchFamily="34" charset="0"/>
              </a:rPr>
              <a:t>1 </a:t>
            </a:r>
            <a:r>
              <a:rPr lang="en-US" altLang="it-IT" sz="2400" b="1" dirty="0">
                <a:solidFill>
                  <a:srgbClr val="00FF00"/>
                </a:solidFill>
                <a:latin typeface="Arial" panose="020B0604020202020204" pitchFamily="34" charset="0"/>
              </a:rPr>
              <a:t>– </a:t>
            </a:r>
            <a:r>
              <a:rPr lang="en-US" altLang="it-IT" sz="2400" dirty="0" err="1">
                <a:solidFill>
                  <a:srgbClr val="00FF00"/>
                </a:solidFill>
                <a:latin typeface="Arial" panose="020B0604020202020204" pitchFamily="34" charset="0"/>
              </a:rPr>
              <a:t>rilevabilità</a:t>
            </a:r>
            <a:r>
              <a:rPr lang="en-US" altLang="it-IT" sz="2400" b="1" dirty="0">
                <a:solidFill>
                  <a:srgbClr val="00FF00"/>
                </a:solidFill>
                <a:latin typeface="Arial" panose="020B0604020202020204" pitchFamily="34" charset="0"/>
              </a:rPr>
              <a:t> </a:t>
            </a:r>
            <a:endParaRPr lang="en-US" altLang="it-IT" sz="2400" b="1" dirty="0" smtClean="0">
              <a:solidFill>
                <a:srgbClr val="00FF00"/>
              </a:solidFill>
              <a:latin typeface="Arial" panose="020B0604020202020204" pitchFamily="34" charset="0"/>
            </a:endParaRPr>
          </a:p>
          <a:p>
            <a:pPr algn="just" eaLnBrk="1" hangingPunct="1">
              <a:spcBef>
                <a:spcPct val="0"/>
              </a:spcBef>
              <a:buFontTx/>
              <a:buNone/>
            </a:pPr>
            <a:endParaRPr lang="en-US" altLang="it-IT" sz="2400" dirty="0">
              <a:solidFill>
                <a:srgbClr val="FF0000"/>
              </a:solidFill>
              <a:latin typeface="Arial" panose="020B0604020202020204" pitchFamily="34" charset="0"/>
            </a:endParaRPr>
          </a:p>
          <a:p>
            <a:pPr algn="just" eaLnBrk="1" hangingPunct="1">
              <a:spcBef>
                <a:spcPct val="0"/>
              </a:spcBef>
              <a:buFontTx/>
              <a:buNone/>
            </a:pPr>
            <a:r>
              <a:rPr lang="it-IT" altLang="it-IT" sz="2400" dirty="0">
                <a:latin typeface="Arial" panose="020B0604020202020204" pitchFamily="34" charset="0"/>
              </a:rPr>
              <a:t>La maggior parte delle attrezzature contemporanee soddisfa ogni desiderio. Di conseguenza, la </a:t>
            </a:r>
            <a:r>
              <a:rPr lang="it-IT" altLang="it-IT" sz="2400" dirty="0">
                <a:solidFill>
                  <a:srgbClr val="FF0000"/>
                </a:solidFill>
                <a:latin typeface="Arial" panose="020B0604020202020204" pitchFamily="34" charset="0"/>
              </a:rPr>
              <a:t>rilevabilità</a:t>
            </a:r>
            <a:r>
              <a:rPr lang="it-IT" altLang="it-IT" sz="2400" dirty="0">
                <a:latin typeface="Arial" panose="020B0604020202020204" pitchFamily="34" charset="0"/>
              </a:rPr>
              <a:t> è limitata dal </a:t>
            </a:r>
            <a:r>
              <a:rPr lang="it-IT" altLang="it-IT" sz="2400" dirty="0">
                <a:solidFill>
                  <a:srgbClr val="FF0000"/>
                </a:solidFill>
                <a:latin typeface="Arial" panose="020B0604020202020204" pitchFamily="34" charset="0"/>
              </a:rPr>
              <a:t>rumore sismico </a:t>
            </a:r>
            <a:r>
              <a:rPr lang="it-IT" altLang="it-IT" sz="2400" dirty="0">
                <a:latin typeface="Arial" panose="020B0604020202020204" pitchFamily="34" charset="0"/>
              </a:rPr>
              <a:t>nella maggior parte delle stazioni sismiche a funzionamento continuo e in tutte le stazioni gestite in modalità </a:t>
            </a:r>
            <a:r>
              <a:rPr lang="it-IT" altLang="it-IT" sz="2400" dirty="0" smtClean="0">
                <a:latin typeface="Arial" panose="020B0604020202020204" pitchFamily="34" charset="0"/>
              </a:rPr>
              <a:t>trigger. </a:t>
            </a:r>
            <a:r>
              <a:rPr lang="it-IT" altLang="it-IT" sz="2400" dirty="0">
                <a:latin typeface="Arial" panose="020B0604020202020204" pitchFamily="34" charset="0"/>
              </a:rPr>
              <a:t>Questo è vero anche per i migliori </a:t>
            </a:r>
            <a:r>
              <a:rPr lang="it-IT" altLang="it-IT" sz="2400" dirty="0" smtClean="0">
                <a:latin typeface="Arial" panose="020B0604020202020204" pitchFamily="34" charset="0"/>
              </a:rPr>
              <a:t>moderni sensori strong-motion nella </a:t>
            </a:r>
            <a:r>
              <a:rPr lang="it-IT" altLang="it-IT" sz="2400" dirty="0">
                <a:latin typeface="Arial" panose="020B0604020202020204" pitchFamily="34" charset="0"/>
              </a:rPr>
              <a:t>maggior parte dei siti</a:t>
            </a:r>
            <a:r>
              <a:rPr lang="it-IT" altLang="it-IT" sz="2400" dirty="0" smtClean="0">
                <a:latin typeface="Arial" panose="020B0604020202020204" pitchFamily="34" charset="0"/>
              </a:rPr>
              <a:t>.</a:t>
            </a:r>
          </a:p>
          <a:p>
            <a:pPr algn="just" eaLnBrk="1" hangingPunct="1">
              <a:spcBef>
                <a:spcPct val="0"/>
              </a:spcBef>
              <a:buFontTx/>
              <a:buNone/>
            </a:pPr>
            <a:r>
              <a:rPr lang="en-US" altLang="it-IT" sz="2400" dirty="0">
                <a:solidFill>
                  <a:srgbClr val="FF0000"/>
                </a:solidFill>
                <a:latin typeface="Arial" panose="020B0604020202020204" pitchFamily="34" charset="0"/>
              </a:rPr>
              <a:t> </a:t>
            </a:r>
          </a:p>
          <a:p>
            <a:pPr algn="just" eaLnBrk="1" hangingPunct="1">
              <a:spcBef>
                <a:spcPct val="0"/>
              </a:spcBef>
              <a:buFontTx/>
              <a:buNone/>
            </a:pPr>
            <a:r>
              <a:rPr lang="it-IT" altLang="it-IT" sz="2400" dirty="0">
                <a:solidFill>
                  <a:srgbClr val="FF0000"/>
                </a:solidFill>
                <a:latin typeface="Arial" panose="020B0604020202020204" pitchFamily="34" charset="0"/>
              </a:rPr>
              <a:t>La qualità della registrazione sismica in termini di rilevabilità è quindi una questione di selezione e preparazione del sito sismico e non </a:t>
            </a:r>
            <a:r>
              <a:rPr lang="it-IT" altLang="it-IT" sz="2400" dirty="0" smtClean="0">
                <a:solidFill>
                  <a:srgbClr val="FF0000"/>
                </a:solidFill>
                <a:latin typeface="Arial" panose="020B0604020202020204" pitchFamily="34" charset="0"/>
              </a:rPr>
              <a:t>della strumentazione.</a:t>
            </a:r>
            <a:r>
              <a:rPr lang="en-US" altLang="it-IT" sz="2400" dirty="0">
                <a:solidFill>
                  <a:srgbClr val="FF0000"/>
                </a:solidFill>
                <a:latin typeface="Arial" panose="020B0604020202020204" pitchFamily="34" charset="0"/>
              </a:rPr>
              <a:t> </a:t>
            </a:r>
          </a:p>
          <a:p>
            <a:pPr algn="just" eaLnBrk="1" hangingPunct="1">
              <a:spcBef>
                <a:spcPct val="0"/>
              </a:spcBef>
              <a:buFontTx/>
              <a:buNone/>
            </a:pPr>
            <a:endParaRPr lang="en-GB" altLang="it-IT" sz="2400" dirty="0">
              <a:latin typeface="Arial" panose="020B0604020202020204" pitchFamily="34" charset="0"/>
            </a:endParaRPr>
          </a:p>
        </p:txBody>
      </p:sp>
    </p:spTree>
    <p:extLst>
      <p:ext uri="{BB962C8B-B14F-4D97-AF65-F5344CB8AC3E}">
        <p14:creationId xmlns:p14="http://schemas.microsoft.com/office/powerpoint/2010/main" val="323948036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ransparency_1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692696"/>
            <a:ext cx="6552728" cy="562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137741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Transparency_2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692696"/>
            <a:ext cx="4752528" cy="562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985099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Transparency_3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908720"/>
            <a:ext cx="3496624" cy="5140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202836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266700" y="914400"/>
            <a:ext cx="8686800" cy="4876800"/>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endParaRPr lang="it-IT" altLang="it-IT">
              <a:latin typeface="Arial" panose="020B0604020202020204" pitchFamily="34" charset="0"/>
            </a:endParaRPr>
          </a:p>
        </p:txBody>
      </p:sp>
      <p:sp>
        <p:nvSpPr>
          <p:cNvPr id="20483" name="Text Box 3"/>
          <p:cNvSpPr txBox="1">
            <a:spLocks noChangeArrowheads="1"/>
          </p:cNvSpPr>
          <p:nvPr/>
        </p:nvSpPr>
        <p:spPr bwMode="auto">
          <a:xfrm>
            <a:off x="457200" y="1066800"/>
            <a:ext cx="83058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it-IT" sz="2400" b="1" dirty="0" smtClean="0">
                <a:solidFill>
                  <a:srgbClr val="00FF00"/>
                </a:solidFill>
                <a:latin typeface="Arial" panose="020B0604020202020204" pitchFamily="34" charset="0"/>
              </a:rPr>
              <a:t>2 – </a:t>
            </a:r>
            <a:r>
              <a:rPr lang="en-US" altLang="it-IT" sz="2400" b="1" dirty="0" err="1" smtClean="0">
                <a:solidFill>
                  <a:srgbClr val="00FF00"/>
                </a:solidFill>
                <a:latin typeface="Arial" panose="020B0604020202020204" pitchFamily="34" charset="0"/>
              </a:rPr>
              <a:t>completezza</a:t>
            </a:r>
            <a:r>
              <a:rPr lang="en-US" altLang="it-IT" sz="2400" b="1" dirty="0" smtClean="0">
                <a:solidFill>
                  <a:srgbClr val="00FF00"/>
                </a:solidFill>
                <a:latin typeface="Arial" panose="020B0604020202020204" pitchFamily="34" charset="0"/>
              </a:rPr>
              <a:t> del dataset</a:t>
            </a:r>
            <a:endParaRPr lang="en-US" altLang="it-IT" sz="2400" dirty="0">
              <a:solidFill>
                <a:srgbClr val="FF0000"/>
              </a:solidFill>
              <a:latin typeface="Arial" panose="020B0604020202020204" pitchFamily="34" charset="0"/>
            </a:endParaRPr>
          </a:p>
          <a:p>
            <a:pPr algn="ctr" eaLnBrk="1" hangingPunct="1">
              <a:spcBef>
                <a:spcPct val="0"/>
              </a:spcBef>
              <a:buFontTx/>
              <a:buNone/>
            </a:pPr>
            <a:r>
              <a:rPr lang="en-US" altLang="it-IT" sz="2400" dirty="0">
                <a:solidFill>
                  <a:srgbClr val="FF0000"/>
                </a:solidFill>
                <a:latin typeface="Arial" panose="020B0604020202020204" pitchFamily="34" charset="0"/>
              </a:rPr>
              <a:t> </a:t>
            </a:r>
          </a:p>
          <a:p>
            <a:pPr algn="just" eaLnBrk="1" hangingPunct="1">
              <a:spcBef>
                <a:spcPct val="0"/>
              </a:spcBef>
              <a:buFontTx/>
              <a:buNone/>
            </a:pPr>
            <a:r>
              <a:rPr lang="it-IT" altLang="it-IT" sz="2400" dirty="0">
                <a:latin typeface="Arial" panose="020B0604020202020204" pitchFamily="34" charset="0"/>
              </a:rPr>
              <a:t>La completezza del set di dati </a:t>
            </a:r>
            <a:r>
              <a:rPr lang="it-IT" altLang="it-IT" sz="2400" dirty="0" smtClean="0">
                <a:latin typeface="Arial" panose="020B0604020202020204" pitchFamily="34" charset="0"/>
              </a:rPr>
              <a:t>dipende da vari aspetti:</a:t>
            </a:r>
          </a:p>
          <a:p>
            <a:pPr eaLnBrk="1" hangingPunct="1">
              <a:spcBef>
                <a:spcPct val="0"/>
              </a:spcBef>
              <a:buFontTx/>
              <a:buNone/>
            </a:pPr>
            <a:endParaRPr lang="en-US" altLang="it-IT" sz="2400" dirty="0">
              <a:latin typeface="Arial" panose="020B0604020202020204" pitchFamily="34" charset="0"/>
            </a:endParaRPr>
          </a:p>
          <a:p>
            <a:pPr marL="798513" indent="-287338" eaLnBrk="1" hangingPunct="1">
              <a:spcBef>
                <a:spcPct val="0"/>
              </a:spcBef>
              <a:buFontTx/>
              <a:buNone/>
              <a:tabLst>
                <a:tab pos="1147763" algn="l"/>
              </a:tabLst>
            </a:pPr>
            <a:r>
              <a:rPr lang="en-US" altLang="it-IT" sz="2400" dirty="0">
                <a:latin typeface="Arial" panose="020B0604020202020204" pitchFamily="34" charset="0"/>
              </a:rPr>
              <a:t>	a</a:t>
            </a:r>
            <a:r>
              <a:rPr lang="en-US" altLang="it-IT" sz="2400" dirty="0" smtClean="0">
                <a:latin typeface="Arial" panose="020B0604020202020204" pitchFamily="34" charset="0"/>
              </a:rPr>
              <a:t>)</a:t>
            </a:r>
            <a:r>
              <a:rPr lang="en-US" altLang="it-IT" sz="2400" dirty="0">
                <a:solidFill>
                  <a:srgbClr val="FF0000"/>
                </a:solidFill>
                <a:latin typeface="Arial" panose="020B0604020202020204" pitchFamily="34" charset="0"/>
              </a:rPr>
              <a:t> </a:t>
            </a:r>
            <a:r>
              <a:rPr lang="en-US" altLang="it-IT" sz="2400" dirty="0" err="1" smtClean="0">
                <a:solidFill>
                  <a:srgbClr val="FF0000"/>
                </a:solidFill>
                <a:latin typeface="Arial" panose="020B0604020202020204" pitchFamily="34" charset="0"/>
              </a:rPr>
              <a:t>l’affidabilità</a:t>
            </a:r>
            <a:r>
              <a:rPr lang="en-US" altLang="it-IT" sz="2400" dirty="0" smtClean="0">
                <a:solidFill>
                  <a:srgbClr val="FF0000"/>
                </a:solidFill>
                <a:latin typeface="Arial" panose="020B0604020202020204" pitchFamily="34" charset="0"/>
              </a:rPr>
              <a:t> </a:t>
            </a:r>
            <a:r>
              <a:rPr lang="en-US" altLang="it-IT" sz="2400" dirty="0" err="1" smtClean="0">
                <a:solidFill>
                  <a:srgbClr val="FF0000"/>
                </a:solidFill>
                <a:latin typeface="Arial" panose="020B0604020202020204" pitchFamily="34" charset="0"/>
              </a:rPr>
              <a:t>della</a:t>
            </a:r>
            <a:r>
              <a:rPr lang="en-US" altLang="it-IT" sz="2400" dirty="0" smtClean="0">
                <a:solidFill>
                  <a:srgbClr val="FF0000"/>
                </a:solidFill>
                <a:latin typeface="Arial" panose="020B0604020202020204" pitchFamily="34" charset="0"/>
              </a:rPr>
              <a:t> </a:t>
            </a:r>
            <a:r>
              <a:rPr lang="en-US" altLang="it-IT" sz="2400" dirty="0" err="1" smtClean="0">
                <a:solidFill>
                  <a:srgbClr val="FF0000"/>
                </a:solidFill>
                <a:latin typeface="Arial" panose="020B0604020202020204" pitchFamily="34" charset="0"/>
              </a:rPr>
              <a:t>strumentazione</a:t>
            </a:r>
            <a:r>
              <a:rPr lang="en-US" altLang="it-IT" sz="2400" dirty="0" smtClean="0">
                <a:latin typeface="Arial" panose="020B0604020202020204" pitchFamily="34" charset="0"/>
              </a:rPr>
              <a:t>,</a:t>
            </a:r>
            <a:endParaRPr lang="en-US" altLang="it-IT" sz="2400" dirty="0">
              <a:latin typeface="Arial" panose="020B0604020202020204" pitchFamily="34" charset="0"/>
            </a:endParaRPr>
          </a:p>
          <a:p>
            <a:pPr marL="798513" indent="-287338" eaLnBrk="1" hangingPunct="1">
              <a:spcBef>
                <a:spcPct val="0"/>
              </a:spcBef>
              <a:buFontTx/>
              <a:buNone/>
              <a:tabLst>
                <a:tab pos="1147763" algn="l"/>
              </a:tabLst>
            </a:pPr>
            <a:r>
              <a:rPr lang="en-US" altLang="it-IT" sz="2400" dirty="0">
                <a:latin typeface="Arial" panose="020B0604020202020204" pitchFamily="34" charset="0"/>
              </a:rPr>
              <a:t>	b)</a:t>
            </a:r>
            <a:r>
              <a:rPr lang="en-US" altLang="it-IT" sz="2400" dirty="0">
                <a:solidFill>
                  <a:srgbClr val="FF0000"/>
                </a:solidFill>
                <a:latin typeface="Arial" panose="020B0604020202020204" pitchFamily="34" charset="0"/>
              </a:rPr>
              <a:t> </a:t>
            </a:r>
            <a:r>
              <a:rPr lang="it-IT" altLang="it-IT" sz="2400" dirty="0" smtClean="0">
                <a:solidFill>
                  <a:srgbClr val="FF0000"/>
                </a:solidFill>
                <a:latin typeface="Arial" panose="020B0604020202020204" pitchFamily="34" charset="0"/>
              </a:rPr>
              <a:t>progettazione </a:t>
            </a:r>
            <a:r>
              <a:rPr lang="it-IT" altLang="it-IT" sz="2400" dirty="0">
                <a:solidFill>
                  <a:srgbClr val="FF0000"/>
                </a:solidFill>
                <a:latin typeface="Arial" panose="020B0604020202020204" pitchFamily="34" charset="0"/>
              </a:rPr>
              <a:t>della rete </a:t>
            </a:r>
            <a:r>
              <a:rPr lang="it-IT" altLang="it-IT" sz="2400" dirty="0">
                <a:latin typeface="Arial" panose="020B0604020202020204" pitchFamily="34" charset="0"/>
              </a:rPr>
              <a:t>(corretta selezione della geometria della rete)</a:t>
            </a:r>
            <a:r>
              <a:rPr lang="it-IT" altLang="it-IT" sz="2400" dirty="0">
                <a:solidFill>
                  <a:srgbClr val="FF0000"/>
                </a:solidFill>
                <a:latin typeface="Arial" panose="020B0604020202020204" pitchFamily="34" charset="0"/>
              </a:rPr>
              <a:t> e selezione dei siti sismici</a:t>
            </a:r>
            <a:r>
              <a:rPr lang="it-IT" altLang="it-IT" sz="2400" dirty="0" smtClean="0">
                <a:solidFill>
                  <a:srgbClr val="FF0000"/>
                </a:solidFill>
                <a:latin typeface="Arial" panose="020B0604020202020204" pitchFamily="34" charset="0"/>
              </a:rPr>
              <a:t>,</a:t>
            </a:r>
            <a:endParaRPr lang="en-US" altLang="it-IT" sz="2400" dirty="0">
              <a:solidFill>
                <a:srgbClr val="FF0000"/>
              </a:solidFill>
              <a:latin typeface="Arial" panose="020B0604020202020204" pitchFamily="34" charset="0"/>
            </a:endParaRPr>
          </a:p>
          <a:p>
            <a:pPr marL="798513" indent="-287338" eaLnBrk="1" hangingPunct="1">
              <a:spcBef>
                <a:spcPct val="0"/>
              </a:spcBef>
              <a:buFontTx/>
              <a:buNone/>
              <a:tabLst>
                <a:tab pos="1147763" algn="l"/>
              </a:tabLst>
            </a:pPr>
            <a:r>
              <a:rPr lang="en-US" altLang="it-IT" sz="2400" dirty="0">
                <a:latin typeface="Arial" panose="020B0604020202020204" pitchFamily="34" charset="0"/>
              </a:rPr>
              <a:t>	c)</a:t>
            </a:r>
            <a:r>
              <a:rPr lang="en-US" altLang="it-IT" sz="2400" dirty="0">
                <a:solidFill>
                  <a:srgbClr val="FF0000"/>
                </a:solidFill>
                <a:latin typeface="Arial" panose="020B0604020202020204" pitchFamily="34" charset="0"/>
              </a:rPr>
              <a:t> </a:t>
            </a:r>
            <a:r>
              <a:rPr lang="en-US" altLang="it-IT" sz="2400" dirty="0" err="1" smtClean="0">
                <a:solidFill>
                  <a:srgbClr val="FF0000"/>
                </a:solidFill>
                <a:latin typeface="Arial" panose="020B0604020202020204" pitchFamily="34" charset="0"/>
              </a:rPr>
              <a:t>preparazione</a:t>
            </a:r>
            <a:r>
              <a:rPr lang="en-US" altLang="it-IT" sz="2400" dirty="0" smtClean="0">
                <a:solidFill>
                  <a:srgbClr val="FF0000"/>
                </a:solidFill>
                <a:latin typeface="Arial" panose="020B0604020202020204" pitchFamily="34" charset="0"/>
              </a:rPr>
              <a:t> </a:t>
            </a:r>
            <a:r>
              <a:rPr lang="en-US" altLang="it-IT" sz="2400" dirty="0" err="1" smtClean="0">
                <a:solidFill>
                  <a:srgbClr val="FF0000"/>
                </a:solidFill>
                <a:latin typeface="Arial" panose="020B0604020202020204" pitchFamily="34" charset="0"/>
              </a:rPr>
              <a:t>dei</a:t>
            </a:r>
            <a:r>
              <a:rPr lang="en-US" altLang="it-IT" sz="2400" dirty="0" smtClean="0">
                <a:solidFill>
                  <a:srgbClr val="FF0000"/>
                </a:solidFill>
                <a:latin typeface="Arial" panose="020B0604020202020204" pitchFamily="34" charset="0"/>
              </a:rPr>
              <a:t> </a:t>
            </a:r>
            <a:r>
              <a:rPr lang="en-US" altLang="it-IT" sz="2400" dirty="0" err="1" smtClean="0">
                <a:solidFill>
                  <a:srgbClr val="FF0000"/>
                </a:solidFill>
                <a:latin typeface="Arial" panose="020B0604020202020204" pitchFamily="34" charset="0"/>
              </a:rPr>
              <a:t>siti</a:t>
            </a:r>
            <a:r>
              <a:rPr lang="en-US" altLang="it-IT" sz="2400" dirty="0" smtClean="0">
                <a:solidFill>
                  <a:srgbClr val="FF0000"/>
                </a:solidFill>
                <a:latin typeface="Arial" panose="020B0604020202020204" pitchFamily="34" charset="0"/>
              </a:rPr>
              <a:t>, </a:t>
            </a:r>
            <a:r>
              <a:rPr lang="en-US" altLang="it-IT" sz="2400" dirty="0">
                <a:latin typeface="Arial" panose="020B0604020202020204" pitchFamily="34" charset="0"/>
              </a:rPr>
              <a:t>e</a:t>
            </a:r>
            <a:r>
              <a:rPr lang="en-US" altLang="it-IT" sz="2400" dirty="0" smtClean="0">
                <a:latin typeface="Arial" panose="020B0604020202020204" pitchFamily="34" charset="0"/>
              </a:rPr>
              <a:t> </a:t>
            </a:r>
            <a:endParaRPr lang="en-US" altLang="it-IT" sz="2400" dirty="0">
              <a:latin typeface="Arial" panose="020B0604020202020204" pitchFamily="34" charset="0"/>
            </a:endParaRPr>
          </a:p>
          <a:p>
            <a:pPr marL="798513" indent="-287338" eaLnBrk="1" hangingPunct="1">
              <a:spcBef>
                <a:spcPct val="0"/>
              </a:spcBef>
              <a:buFontTx/>
              <a:buNone/>
              <a:tabLst>
                <a:tab pos="1147763" algn="l"/>
              </a:tabLst>
            </a:pPr>
            <a:r>
              <a:rPr lang="en-US" altLang="it-IT" sz="2400" dirty="0">
                <a:latin typeface="Arial" panose="020B0604020202020204" pitchFamily="34" charset="0"/>
              </a:rPr>
              <a:t>	d)</a:t>
            </a:r>
            <a:r>
              <a:rPr lang="en-US" altLang="it-IT" sz="2400" dirty="0">
                <a:solidFill>
                  <a:srgbClr val="FF0000"/>
                </a:solidFill>
                <a:latin typeface="Arial" panose="020B0604020202020204" pitchFamily="34" charset="0"/>
              </a:rPr>
              <a:t> </a:t>
            </a:r>
            <a:r>
              <a:rPr lang="en-US" altLang="it-IT" sz="2400" dirty="0" err="1" smtClean="0">
                <a:solidFill>
                  <a:srgbClr val="FF0000"/>
                </a:solidFill>
                <a:latin typeface="Arial" panose="020B0604020202020204" pitchFamily="34" charset="0"/>
              </a:rPr>
              <a:t>funzionamento</a:t>
            </a:r>
            <a:r>
              <a:rPr lang="en-US" altLang="it-IT" sz="2400" dirty="0" smtClean="0">
                <a:solidFill>
                  <a:srgbClr val="FF0000"/>
                </a:solidFill>
                <a:latin typeface="Arial" panose="020B0604020202020204" pitchFamily="34" charset="0"/>
              </a:rPr>
              <a:t> </a:t>
            </a:r>
            <a:r>
              <a:rPr lang="en-US" altLang="it-IT" sz="2400" dirty="0" err="1" smtClean="0">
                <a:solidFill>
                  <a:srgbClr val="FF0000"/>
                </a:solidFill>
                <a:latin typeface="Arial" panose="020B0604020202020204" pitchFamily="34" charset="0"/>
              </a:rPr>
              <a:t>della</a:t>
            </a:r>
            <a:r>
              <a:rPr lang="en-US" altLang="it-IT" sz="2400" dirty="0" smtClean="0">
                <a:solidFill>
                  <a:srgbClr val="FF0000"/>
                </a:solidFill>
                <a:latin typeface="Arial" panose="020B0604020202020204" pitchFamily="34" charset="0"/>
              </a:rPr>
              <a:t> rete. </a:t>
            </a:r>
            <a:endParaRPr lang="en-US" altLang="it-IT" sz="2400" dirty="0">
              <a:solidFill>
                <a:srgbClr val="FF0000"/>
              </a:solidFill>
              <a:latin typeface="Arial" panose="020B0604020202020204" pitchFamily="34" charset="0"/>
            </a:endParaRPr>
          </a:p>
          <a:p>
            <a:pPr marL="798513" indent="-287338" eaLnBrk="1" hangingPunct="1">
              <a:spcBef>
                <a:spcPct val="0"/>
              </a:spcBef>
              <a:buFontTx/>
              <a:buNone/>
              <a:tabLst>
                <a:tab pos="1147763" algn="l"/>
              </a:tabLst>
            </a:pPr>
            <a:r>
              <a:rPr lang="en-US" altLang="it-IT" sz="2400" dirty="0">
                <a:solidFill>
                  <a:srgbClr val="FF0000"/>
                </a:solidFill>
                <a:latin typeface="Arial" panose="020B0604020202020204" pitchFamily="34" charset="0"/>
              </a:rPr>
              <a:t> </a:t>
            </a:r>
          </a:p>
          <a:p>
            <a:pPr eaLnBrk="1" hangingPunct="1">
              <a:spcBef>
                <a:spcPct val="0"/>
              </a:spcBef>
              <a:buFontTx/>
              <a:buNone/>
            </a:pPr>
            <a:endParaRPr lang="en-GB" altLang="it-IT" sz="2400" dirty="0">
              <a:latin typeface="Arial" panose="020B0604020202020204" pitchFamily="34" charset="0"/>
            </a:endParaRPr>
          </a:p>
        </p:txBody>
      </p:sp>
    </p:spTree>
    <p:extLst>
      <p:ext uri="{BB962C8B-B14F-4D97-AF65-F5344CB8AC3E}">
        <p14:creationId xmlns:p14="http://schemas.microsoft.com/office/powerpoint/2010/main" val="22744753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228600" y="939800"/>
            <a:ext cx="8686800" cy="5369520"/>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endParaRPr lang="it-IT" altLang="it-IT">
              <a:latin typeface="Arial" panose="020B0604020202020204" pitchFamily="34" charset="0"/>
            </a:endParaRPr>
          </a:p>
        </p:txBody>
      </p:sp>
      <p:sp>
        <p:nvSpPr>
          <p:cNvPr id="21507" name="Text Box 3"/>
          <p:cNvSpPr txBox="1">
            <a:spLocks noChangeArrowheads="1"/>
          </p:cNvSpPr>
          <p:nvPr/>
        </p:nvSpPr>
        <p:spPr bwMode="auto">
          <a:xfrm>
            <a:off x="533400" y="1052736"/>
            <a:ext cx="86995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a:spcBef>
                <a:spcPct val="0"/>
              </a:spcBef>
              <a:buFontTx/>
              <a:buNone/>
            </a:pPr>
            <a:r>
              <a:rPr lang="en-US" altLang="it-IT" sz="2400" b="1" dirty="0">
                <a:latin typeface="Arial" panose="020B0604020202020204" pitchFamily="34" charset="0"/>
              </a:rPr>
              <a:t>a) </a:t>
            </a:r>
            <a:r>
              <a:rPr lang="en-US" altLang="it-IT" sz="2400" b="1" dirty="0" err="1" smtClean="0">
                <a:solidFill>
                  <a:srgbClr val="FF0000"/>
                </a:solidFill>
                <a:latin typeface="Arial" panose="020B0604020202020204" pitchFamily="34" charset="0"/>
              </a:rPr>
              <a:t>Affidabilità</a:t>
            </a:r>
            <a:r>
              <a:rPr lang="en-US" altLang="it-IT" sz="2400" b="1" dirty="0" smtClean="0">
                <a:solidFill>
                  <a:srgbClr val="FF0000"/>
                </a:solidFill>
                <a:latin typeface="Arial" panose="020B0604020202020204" pitchFamily="34" charset="0"/>
              </a:rPr>
              <a:t> </a:t>
            </a:r>
            <a:r>
              <a:rPr lang="en-US" altLang="it-IT" sz="2400" b="1" dirty="0" err="1" smtClean="0">
                <a:solidFill>
                  <a:srgbClr val="FF0000"/>
                </a:solidFill>
                <a:latin typeface="Arial" panose="020B0604020202020204" pitchFamily="34" charset="0"/>
              </a:rPr>
              <a:t>della</a:t>
            </a:r>
            <a:r>
              <a:rPr lang="en-US" altLang="it-IT" sz="2400" b="1" dirty="0" smtClean="0">
                <a:solidFill>
                  <a:srgbClr val="FF0000"/>
                </a:solidFill>
                <a:latin typeface="Arial" panose="020B0604020202020204" pitchFamily="34" charset="0"/>
              </a:rPr>
              <a:t> </a:t>
            </a:r>
            <a:r>
              <a:rPr lang="en-US" altLang="it-IT" sz="2400" b="1" dirty="0" err="1" smtClean="0">
                <a:solidFill>
                  <a:srgbClr val="FF0000"/>
                </a:solidFill>
                <a:latin typeface="Arial" panose="020B0604020202020204" pitchFamily="34" charset="0"/>
              </a:rPr>
              <a:t>strumentazione</a:t>
            </a:r>
            <a:endParaRPr lang="en-US" altLang="it-IT" sz="2400" b="1" dirty="0">
              <a:latin typeface="Arial" panose="020B0604020202020204" pitchFamily="34" charset="0"/>
            </a:endParaRPr>
          </a:p>
          <a:p>
            <a:pPr algn="ctr">
              <a:spcBef>
                <a:spcPct val="0"/>
              </a:spcBef>
              <a:buFontTx/>
              <a:buNone/>
            </a:pPr>
            <a:endParaRPr lang="en-US" altLang="it-IT" sz="2400" b="1" dirty="0">
              <a:latin typeface="Arial" panose="020B0604020202020204" pitchFamily="34" charset="0"/>
            </a:endParaRPr>
          </a:p>
          <a:p>
            <a:pPr>
              <a:spcBef>
                <a:spcPct val="0"/>
              </a:spcBef>
              <a:buFontTx/>
              <a:buNone/>
            </a:pPr>
            <a:r>
              <a:rPr lang="it-IT" altLang="it-IT" sz="2400" dirty="0">
                <a:latin typeface="Arial" panose="020B0604020202020204" pitchFamily="34" charset="0"/>
              </a:rPr>
              <a:t>La pratica mostra che </a:t>
            </a:r>
            <a:r>
              <a:rPr lang="it-IT" altLang="it-IT" sz="2400" dirty="0" smtClean="0">
                <a:latin typeface="Arial" panose="020B0604020202020204" pitchFamily="34" charset="0"/>
              </a:rPr>
              <a:t>i due </a:t>
            </a:r>
            <a:r>
              <a:rPr lang="it-IT" altLang="it-IT" sz="2400" dirty="0">
                <a:latin typeface="Arial" panose="020B0604020202020204" pitchFamily="34" charset="0"/>
              </a:rPr>
              <a:t>motivi tecnici più frequenti</a:t>
            </a:r>
          </a:p>
          <a:p>
            <a:pPr>
              <a:spcBef>
                <a:spcPct val="0"/>
              </a:spcBef>
              <a:buFontTx/>
              <a:buNone/>
            </a:pPr>
            <a:r>
              <a:rPr lang="it-IT" altLang="it-IT" sz="2400" dirty="0" smtClean="0">
                <a:latin typeface="Arial" panose="020B0604020202020204" pitchFamily="34" charset="0"/>
              </a:rPr>
              <a:t>dei </a:t>
            </a:r>
            <a:r>
              <a:rPr lang="it-IT" altLang="it-IT" sz="2400" dirty="0">
                <a:latin typeface="Arial" panose="020B0604020202020204" pitchFamily="34" charset="0"/>
              </a:rPr>
              <a:t>guasti delle stazioni e delle reti sismiche sono:</a:t>
            </a:r>
            <a:endParaRPr lang="en-GB" altLang="it-IT" sz="2400" b="1" dirty="0">
              <a:solidFill>
                <a:srgbClr val="FF0000"/>
              </a:solidFill>
              <a:latin typeface="Arial" panose="020B0604020202020204" pitchFamily="34" charset="0"/>
            </a:endParaRPr>
          </a:p>
        </p:txBody>
      </p:sp>
      <p:sp>
        <p:nvSpPr>
          <p:cNvPr id="110596" name="Text Box 4"/>
          <p:cNvSpPr txBox="1">
            <a:spLocks noChangeArrowheads="1"/>
          </p:cNvSpPr>
          <p:nvPr/>
        </p:nvSpPr>
        <p:spPr bwMode="auto">
          <a:xfrm>
            <a:off x="381000" y="2780928"/>
            <a:ext cx="83820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342900" indent="-342900" algn="just" eaLnBrk="1" hangingPunct="1">
              <a:spcBef>
                <a:spcPct val="0"/>
              </a:spcBef>
              <a:buFontTx/>
              <a:buChar char="-"/>
            </a:pPr>
            <a:r>
              <a:rPr lang="it-IT" altLang="it-IT" sz="2400" dirty="0" smtClean="0">
                <a:solidFill>
                  <a:srgbClr val="FF00FF"/>
                </a:solidFill>
                <a:latin typeface="Arial" panose="020B0604020202020204" pitchFamily="34" charset="0"/>
              </a:rPr>
              <a:t>Errori </a:t>
            </a:r>
            <a:r>
              <a:rPr lang="it-IT" altLang="it-IT" sz="2400" dirty="0">
                <a:solidFill>
                  <a:srgbClr val="FF00FF"/>
                </a:solidFill>
                <a:latin typeface="Arial" panose="020B0604020202020204" pitchFamily="34" charset="0"/>
              </a:rPr>
              <a:t>dei collegamenti di comunicazione dati </a:t>
            </a:r>
            <a:r>
              <a:rPr lang="it-IT" altLang="it-IT" sz="2400" dirty="0">
                <a:latin typeface="Arial" panose="020B0604020202020204" pitchFamily="34" charset="0"/>
              </a:rPr>
              <a:t>(troppo spesso accade che siano stati selezionati </a:t>
            </a:r>
            <a:r>
              <a:rPr lang="it-IT" altLang="it-IT" sz="2400" dirty="0" smtClean="0">
                <a:latin typeface="Arial" panose="020B0604020202020204" pitchFamily="34" charset="0"/>
              </a:rPr>
              <a:t>collegamenti </a:t>
            </a:r>
            <a:r>
              <a:rPr lang="it-IT" altLang="it-IT" sz="2400" dirty="0">
                <a:latin typeface="Arial" panose="020B0604020202020204" pitchFamily="34" charset="0"/>
              </a:rPr>
              <a:t>di comunicazione troppo inaffidabili </a:t>
            </a:r>
            <a:r>
              <a:rPr lang="it-IT" altLang="it-IT" sz="2400" dirty="0" smtClean="0">
                <a:latin typeface="Arial" panose="020B0604020202020204" pitchFamily="34" charset="0"/>
              </a:rPr>
              <a:t>per </a:t>
            </a:r>
            <a:r>
              <a:rPr lang="it-IT" altLang="it-IT" sz="2400" dirty="0">
                <a:latin typeface="Arial" panose="020B0604020202020204" pitchFamily="34" charset="0"/>
              </a:rPr>
              <a:t>essere utilizzati in una nuova rete) </a:t>
            </a:r>
            <a:endParaRPr lang="it-IT" altLang="it-IT" sz="2400" dirty="0" smtClean="0">
              <a:latin typeface="Arial" panose="020B0604020202020204" pitchFamily="34" charset="0"/>
            </a:endParaRPr>
          </a:p>
          <a:p>
            <a:pPr algn="ctr" eaLnBrk="1" hangingPunct="1">
              <a:spcBef>
                <a:spcPct val="0"/>
              </a:spcBef>
              <a:buNone/>
            </a:pPr>
            <a:r>
              <a:rPr lang="it-IT" altLang="it-IT" sz="2400" dirty="0" smtClean="0">
                <a:latin typeface="Arial" panose="020B0604020202020204" pitchFamily="34" charset="0"/>
              </a:rPr>
              <a:t>e</a:t>
            </a:r>
            <a:endParaRPr lang="en-US" altLang="it-IT" sz="2400" dirty="0">
              <a:latin typeface="Arial" panose="020B0604020202020204" pitchFamily="34" charset="0"/>
            </a:endParaRPr>
          </a:p>
          <a:p>
            <a:pPr algn="just" eaLnBrk="1" hangingPunct="1">
              <a:spcBef>
                <a:spcPct val="0"/>
              </a:spcBef>
              <a:buFontTx/>
              <a:buNone/>
            </a:pPr>
            <a:endParaRPr lang="en-US" altLang="it-IT" sz="2400" dirty="0">
              <a:latin typeface="Arial" panose="020B0604020202020204" pitchFamily="34" charset="0"/>
            </a:endParaRPr>
          </a:p>
          <a:p>
            <a:pPr algn="just" eaLnBrk="1" hangingPunct="1">
              <a:spcBef>
                <a:spcPct val="0"/>
              </a:spcBef>
              <a:buFontTx/>
              <a:buNone/>
            </a:pPr>
            <a:endParaRPr lang="en-GB" altLang="it-IT" sz="2400" dirty="0">
              <a:latin typeface="Arial" panose="020B0604020202020204" pitchFamily="34" charset="0"/>
            </a:endParaRPr>
          </a:p>
        </p:txBody>
      </p:sp>
      <p:sp>
        <p:nvSpPr>
          <p:cNvPr id="110597" name="Text Box 5"/>
          <p:cNvSpPr txBox="1">
            <a:spLocks noChangeArrowheads="1"/>
          </p:cNvSpPr>
          <p:nvPr/>
        </p:nvSpPr>
        <p:spPr bwMode="auto">
          <a:xfrm>
            <a:off x="533400" y="4647620"/>
            <a:ext cx="8382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it-IT" sz="2400" dirty="0">
                <a:latin typeface="Arial" panose="020B0604020202020204" pitchFamily="34" charset="0"/>
              </a:rPr>
              <a:t>- </a:t>
            </a:r>
            <a:r>
              <a:rPr lang="en-US" altLang="it-IT" sz="2400" dirty="0" err="1">
                <a:solidFill>
                  <a:srgbClr val="FF00FF"/>
                </a:solidFill>
                <a:latin typeface="Arial" panose="020B0604020202020204" pitchFamily="34" charset="0"/>
              </a:rPr>
              <a:t>Guasti</a:t>
            </a:r>
            <a:r>
              <a:rPr lang="en-US" altLang="it-IT" sz="2400" dirty="0">
                <a:solidFill>
                  <a:srgbClr val="FF00FF"/>
                </a:solidFill>
                <a:latin typeface="Arial" panose="020B0604020202020204" pitchFamily="34" charset="0"/>
              </a:rPr>
              <a:t> </a:t>
            </a:r>
            <a:r>
              <a:rPr lang="en-US" altLang="it-IT" sz="2400" dirty="0" err="1">
                <a:solidFill>
                  <a:srgbClr val="FF00FF"/>
                </a:solidFill>
                <a:latin typeface="Arial" panose="020B0604020202020204" pitchFamily="34" charset="0"/>
              </a:rPr>
              <a:t>della</a:t>
            </a:r>
            <a:r>
              <a:rPr lang="en-US" altLang="it-IT" sz="2400" dirty="0">
                <a:solidFill>
                  <a:srgbClr val="FF00FF"/>
                </a:solidFill>
                <a:latin typeface="Arial" panose="020B0604020202020204" pitchFamily="34" charset="0"/>
              </a:rPr>
              <a:t> </a:t>
            </a:r>
            <a:r>
              <a:rPr lang="en-US" altLang="it-IT" sz="2400" dirty="0" err="1">
                <a:solidFill>
                  <a:srgbClr val="FF00FF"/>
                </a:solidFill>
                <a:latin typeface="Arial" panose="020B0604020202020204" pitchFamily="34" charset="0"/>
              </a:rPr>
              <a:t>batteria</a:t>
            </a:r>
            <a:r>
              <a:rPr lang="en-US" altLang="it-IT" sz="2400" dirty="0">
                <a:solidFill>
                  <a:srgbClr val="FF00FF"/>
                </a:solidFill>
                <a:latin typeface="Arial" panose="020B0604020202020204" pitchFamily="34" charset="0"/>
              </a:rPr>
              <a:t> </a:t>
            </a:r>
            <a:r>
              <a:rPr lang="en-US" altLang="it-IT" sz="2400" dirty="0" smtClean="0">
                <a:latin typeface="Arial" panose="020B0604020202020204" pitchFamily="34" charset="0"/>
              </a:rPr>
              <a:t>(</a:t>
            </a:r>
            <a:r>
              <a:rPr lang="it-IT" altLang="it-IT" sz="2400" dirty="0">
                <a:latin typeface="Arial" panose="020B0604020202020204" pitchFamily="34" charset="0"/>
              </a:rPr>
              <a:t>soprattutto durante eventi forti e le loro sequenze di scosse di assestamento, quando l'alimentazione principale si interrompe per un periodo di tempo più lungo</a:t>
            </a:r>
            <a:r>
              <a:rPr lang="en-US" altLang="it-IT" sz="2400" dirty="0" smtClean="0">
                <a:latin typeface="Arial" panose="020B0604020202020204" pitchFamily="34" charset="0"/>
              </a:rPr>
              <a:t>).</a:t>
            </a:r>
            <a:endParaRPr lang="en-US" altLang="it-IT" sz="2400" dirty="0">
              <a:latin typeface="Arial" panose="020B0604020202020204" pitchFamily="34" charset="0"/>
            </a:endParaRPr>
          </a:p>
          <a:p>
            <a:pPr eaLnBrk="1" hangingPunct="1">
              <a:spcBef>
                <a:spcPct val="0"/>
              </a:spcBef>
              <a:buFontTx/>
              <a:buNone/>
            </a:pPr>
            <a:endParaRPr lang="en-GB" altLang="it-IT" sz="2400" dirty="0">
              <a:latin typeface="Arial" panose="020B0604020202020204" pitchFamily="34" charset="0"/>
            </a:endParaRPr>
          </a:p>
        </p:txBody>
      </p:sp>
    </p:spTree>
    <p:extLst>
      <p:ext uri="{BB962C8B-B14F-4D97-AF65-F5344CB8AC3E}">
        <p14:creationId xmlns:p14="http://schemas.microsoft.com/office/powerpoint/2010/main" val="173134240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10596"/>
                                        </p:tgtEl>
                                        <p:attrNameLst>
                                          <p:attrName>style.visibility</p:attrName>
                                        </p:attrNameLst>
                                      </p:cBhvr>
                                      <p:to>
                                        <p:strVal val="visible"/>
                                      </p:to>
                                    </p:set>
                                    <p:anim calcmode="lin" valueType="num">
                                      <p:cBhvr>
                                        <p:cTn id="7" dur="500" fill="hold"/>
                                        <p:tgtEl>
                                          <p:spTgt spid="110596"/>
                                        </p:tgtEl>
                                        <p:attrNameLst>
                                          <p:attrName>ppt_w</p:attrName>
                                        </p:attrNameLst>
                                      </p:cBhvr>
                                      <p:tavLst>
                                        <p:tav tm="0">
                                          <p:val>
                                            <p:fltVal val="0"/>
                                          </p:val>
                                        </p:tav>
                                        <p:tav tm="100000">
                                          <p:val>
                                            <p:strVal val="#ppt_w"/>
                                          </p:val>
                                        </p:tav>
                                      </p:tavLst>
                                    </p:anim>
                                    <p:anim calcmode="lin" valueType="num">
                                      <p:cBhvr>
                                        <p:cTn id="8" dur="500" fill="hold"/>
                                        <p:tgtEl>
                                          <p:spTgt spid="11059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10597"/>
                                        </p:tgtEl>
                                        <p:attrNameLst>
                                          <p:attrName>style.visibility</p:attrName>
                                        </p:attrNameLst>
                                      </p:cBhvr>
                                      <p:to>
                                        <p:strVal val="visible"/>
                                      </p:to>
                                    </p:set>
                                    <p:anim calcmode="lin" valueType="num">
                                      <p:cBhvr>
                                        <p:cTn id="13" dur="500" fill="hold"/>
                                        <p:tgtEl>
                                          <p:spTgt spid="110597"/>
                                        </p:tgtEl>
                                        <p:attrNameLst>
                                          <p:attrName>ppt_w</p:attrName>
                                        </p:attrNameLst>
                                      </p:cBhvr>
                                      <p:tavLst>
                                        <p:tav tm="0">
                                          <p:val>
                                            <p:fltVal val="0"/>
                                          </p:val>
                                        </p:tav>
                                        <p:tav tm="100000">
                                          <p:val>
                                            <p:strVal val="#ppt_w"/>
                                          </p:val>
                                        </p:tav>
                                      </p:tavLst>
                                    </p:anim>
                                    <p:anim calcmode="lin" valueType="num">
                                      <p:cBhvr>
                                        <p:cTn id="14" dur="500" fill="hold"/>
                                        <p:tgtEl>
                                          <p:spTgt spid="11059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6" grpId="0" autoUpdateAnimBg="0"/>
      <p:bldP spid="110597"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228600" y="939800"/>
            <a:ext cx="8686800" cy="4876800"/>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endParaRPr lang="it-IT" altLang="it-IT">
              <a:latin typeface="Arial" panose="020B0604020202020204" pitchFamily="34" charset="0"/>
            </a:endParaRPr>
          </a:p>
        </p:txBody>
      </p:sp>
      <p:sp>
        <p:nvSpPr>
          <p:cNvPr id="22531" name="Text Box 3"/>
          <p:cNvSpPr txBox="1">
            <a:spLocks noChangeArrowheads="1"/>
          </p:cNvSpPr>
          <p:nvPr/>
        </p:nvSpPr>
        <p:spPr bwMode="auto">
          <a:xfrm>
            <a:off x="228600" y="1295400"/>
            <a:ext cx="8699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a:spcBef>
                <a:spcPct val="0"/>
              </a:spcBef>
              <a:buFontTx/>
              <a:buNone/>
            </a:pPr>
            <a:r>
              <a:rPr lang="en-US" altLang="it-IT" sz="2400" b="1" dirty="0">
                <a:latin typeface="Arial" panose="020B0604020202020204" pitchFamily="34" charset="0"/>
              </a:rPr>
              <a:t>b) </a:t>
            </a:r>
            <a:r>
              <a:rPr lang="en-US" altLang="it-IT" sz="2400" b="1" dirty="0" err="1" smtClean="0">
                <a:solidFill>
                  <a:srgbClr val="FF0000"/>
                </a:solidFill>
                <a:latin typeface="Arial" panose="020B0604020202020204" pitchFamily="34" charset="0"/>
              </a:rPr>
              <a:t>Progettazione</a:t>
            </a:r>
            <a:r>
              <a:rPr lang="en-US" altLang="it-IT" sz="2400" b="1" dirty="0" smtClean="0">
                <a:solidFill>
                  <a:srgbClr val="FF0000"/>
                </a:solidFill>
                <a:latin typeface="Arial" panose="020B0604020202020204" pitchFamily="34" charset="0"/>
              </a:rPr>
              <a:t> </a:t>
            </a:r>
            <a:r>
              <a:rPr lang="en-US" altLang="it-IT" sz="2400" b="1" dirty="0" err="1" smtClean="0">
                <a:solidFill>
                  <a:srgbClr val="FF0000"/>
                </a:solidFill>
                <a:latin typeface="Arial" panose="020B0604020202020204" pitchFamily="34" charset="0"/>
              </a:rPr>
              <a:t>della</a:t>
            </a:r>
            <a:r>
              <a:rPr lang="en-US" altLang="it-IT" sz="2400" b="1" dirty="0" smtClean="0">
                <a:solidFill>
                  <a:srgbClr val="FF0000"/>
                </a:solidFill>
                <a:latin typeface="Arial" panose="020B0604020202020204" pitchFamily="34" charset="0"/>
              </a:rPr>
              <a:t> rete</a:t>
            </a:r>
            <a:endParaRPr lang="en-US" altLang="it-IT" sz="2400" b="1" dirty="0">
              <a:latin typeface="Arial" panose="020B0604020202020204" pitchFamily="34" charset="0"/>
            </a:endParaRPr>
          </a:p>
        </p:txBody>
      </p:sp>
      <p:sp>
        <p:nvSpPr>
          <p:cNvPr id="111620" name="Text Box 4"/>
          <p:cNvSpPr txBox="1">
            <a:spLocks noChangeArrowheads="1"/>
          </p:cNvSpPr>
          <p:nvPr/>
        </p:nvSpPr>
        <p:spPr bwMode="auto">
          <a:xfrm>
            <a:off x="381000" y="2438400"/>
            <a:ext cx="83820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it-IT" altLang="it-IT" sz="2400" dirty="0">
                <a:latin typeface="Arial" panose="020B0604020202020204" pitchFamily="34" charset="0"/>
              </a:rPr>
              <a:t>L'apparecchiatura più affidabile non funzionerà, se i siti delle stazioni sono posizionati </a:t>
            </a:r>
            <a:r>
              <a:rPr lang="it-IT" altLang="it-IT" sz="2400" dirty="0" smtClean="0">
                <a:latin typeface="Arial" panose="020B0604020202020204" pitchFamily="34" charset="0"/>
              </a:rPr>
              <a:t>con </a:t>
            </a:r>
            <a:r>
              <a:rPr lang="it-IT" altLang="it-IT" sz="2400" dirty="0">
                <a:latin typeface="Arial" panose="020B0604020202020204" pitchFamily="34" charset="0"/>
              </a:rPr>
              <a:t>una </a:t>
            </a:r>
            <a:r>
              <a:rPr lang="it-IT" altLang="it-IT" sz="2400" dirty="0">
                <a:solidFill>
                  <a:srgbClr val="D020C3"/>
                </a:solidFill>
                <a:latin typeface="Arial" panose="020B0604020202020204" pitchFamily="34" charset="0"/>
              </a:rPr>
              <a:t>geometria di rete </a:t>
            </a:r>
            <a:r>
              <a:rPr lang="it-IT" altLang="it-IT" sz="2400" dirty="0" smtClean="0">
                <a:solidFill>
                  <a:srgbClr val="D020C3"/>
                </a:solidFill>
                <a:latin typeface="Arial" panose="020B0604020202020204" pitchFamily="34" charset="0"/>
              </a:rPr>
              <a:t>inadeguata,</a:t>
            </a:r>
            <a:r>
              <a:rPr lang="it-IT" altLang="it-IT" sz="2400" dirty="0" smtClean="0">
                <a:latin typeface="Arial" panose="020B0604020202020204" pitchFamily="34" charset="0"/>
              </a:rPr>
              <a:t> </a:t>
            </a:r>
            <a:r>
              <a:rPr lang="it-IT" altLang="it-IT" sz="2400" dirty="0">
                <a:latin typeface="Arial" panose="020B0604020202020204" pitchFamily="34" charset="0"/>
              </a:rPr>
              <a:t>con conseguente scarsa localizzazione degli eventi all'interno di punti ciechi</a:t>
            </a:r>
            <a:r>
              <a:rPr lang="en-US" altLang="it-IT" sz="2400" dirty="0" smtClean="0">
                <a:latin typeface="Arial" panose="020B0604020202020204" pitchFamily="34" charset="0"/>
              </a:rPr>
              <a:t>.</a:t>
            </a:r>
            <a:r>
              <a:rPr lang="en-GB" altLang="it-IT" sz="2400" dirty="0" smtClean="0">
                <a:latin typeface="Arial" panose="020B0604020202020204" pitchFamily="34" charset="0"/>
              </a:rPr>
              <a:t> </a:t>
            </a:r>
            <a:endParaRPr lang="en-US" altLang="it-IT" sz="2400" dirty="0">
              <a:latin typeface="Arial" panose="020B0604020202020204" pitchFamily="34" charset="0"/>
            </a:endParaRPr>
          </a:p>
          <a:p>
            <a:pPr eaLnBrk="1" hangingPunct="1">
              <a:spcBef>
                <a:spcPct val="0"/>
              </a:spcBef>
              <a:buFontTx/>
              <a:buNone/>
            </a:pPr>
            <a:endParaRPr lang="en-US" altLang="it-IT" sz="2400" dirty="0">
              <a:latin typeface="Arial" panose="020B0604020202020204" pitchFamily="34" charset="0"/>
            </a:endParaRPr>
          </a:p>
          <a:p>
            <a:pPr eaLnBrk="1" hangingPunct="1">
              <a:spcBef>
                <a:spcPct val="0"/>
              </a:spcBef>
              <a:buFontTx/>
              <a:buNone/>
            </a:pPr>
            <a:endParaRPr lang="en-GB" altLang="it-IT" sz="2400" dirty="0">
              <a:latin typeface="Arial" panose="020B0604020202020204" pitchFamily="34" charset="0"/>
            </a:endParaRPr>
          </a:p>
        </p:txBody>
      </p:sp>
    </p:spTree>
    <p:extLst>
      <p:ext uri="{BB962C8B-B14F-4D97-AF65-F5344CB8AC3E}">
        <p14:creationId xmlns:p14="http://schemas.microsoft.com/office/powerpoint/2010/main" val="336187254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11620"/>
                                        </p:tgtEl>
                                        <p:attrNameLst>
                                          <p:attrName>style.visibility</p:attrName>
                                        </p:attrNameLst>
                                      </p:cBhvr>
                                      <p:to>
                                        <p:strVal val="visible"/>
                                      </p:to>
                                    </p:set>
                                    <p:anim calcmode="lin" valueType="num">
                                      <p:cBhvr>
                                        <p:cTn id="7" dur="500" fill="hold"/>
                                        <p:tgtEl>
                                          <p:spTgt spid="111620"/>
                                        </p:tgtEl>
                                        <p:attrNameLst>
                                          <p:attrName>ppt_w</p:attrName>
                                        </p:attrNameLst>
                                      </p:cBhvr>
                                      <p:tavLst>
                                        <p:tav tm="0">
                                          <p:val>
                                            <p:fltVal val="0"/>
                                          </p:val>
                                        </p:tav>
                                        <p:tav tm="100000">
                                          <p:val>
                                            <p:strVal val="#ppt_w"/>
                                          </p:val>
                                        </p:tav>
                                      </p:tavLst>
                                    </p:anim>
                                    <p:anim calcmode="lin" valueType="num">
                                      <p:cBhvr>
                                        <p:cTn id="8" dur="500" fill="hold"/>
                                        <p:tgtEl>
                                          <p:spTgt spid="11162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0"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228600" y="939800"/>
            <a:ext cx="8686800" cy="4876800"/>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endParaRPr lang="it-IT" altLang="it-IT">
              <a:latin typeface="Arial" panose="020B0604020202020204" pitchFamily="34" charset="0"/>
            </a:endParaRPr>
          </a:p>
        </p:txBody>
      </p:sp>
      <p:sp>
        <p:nvSpPr>
          <p:cNvPr id="23555" name="Text Box 3"/>
          <p:cNvSpPr txBox="1">
            <a:spLocks noChangeArrowheads="1"/>
          </p:cNvSpPr>
          <p:nvPr/>
        </p:nvSpPr>
        <p:spPr bwMode="auto">
          <a:xfrm>
            <a:off x="228600" y="1295400"/>
            <a:ext cx="8699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a:spcBef>
                <a:spcPct val="0"/>
              </a:spcBef>
              <a:buFontTx/>
              <a:buNone/>
            </a:pPr>
            <a:r>
              <a:rPr lang="en-US" altLang="it-IT" sz="2400" b="1" dirty="0">
                <a:latin typeface="Arial" panose="020B0604020202020204" pitchFamily="34" charset="0"/>
              </a:rPr>
              <a:t>c) </a:t>
            </a:r>
            <a:r>
              <a:rPr lang="en-US" altLang="it-IT" sz="2400" b="1" dirty="0" err="1" smtClean="0">
                <a:solidFill>
                  <a:srgbClr val="FF0000"/>
                </a:solidFill>
                <a:latin typeface="Arial" panose="020B0604020202020204" pitchFamily="34" charset="0"/>
              </a:rPr>
              <a:t>Preparazione</a:t>
            </a:r>
            <a:r>
              <a:rPr lang="en-US" altLang="it-IT" sz="2400" b="1" dirty="0" smtClean="0">
                <a:solidFill>
                  <a:srgbClr val="FF0000"/>
                </a:solidFill>
                <a:latin typeface="Arial" panose="020B0604020202020204" pitchFamily="34" charset="0"/>
              </a:rPr>
              <a:t> del </a:t>
            </a:r>
            <a:r>
              <a:rPr lang="en-US" altLang="it-IT" sz="2400" b="1" dirty="0" err="1" smtClean="0">
                <a:solidFill>
                  <a:srgbClr val="FF0000"/>
                </a:solidFill>
                <a:latin typeface="Arial" panose="020B0604020202020204" pitchFamily="34" charset="0"/>
              </a:rPr>
              <a:t>sito</a:t>
            </a:r>
            <a:endParaRPr lang="en-US" altLang="it-IT" sz="2400" b="1" dirty="0">
              <a:solidFill>
                <a:srgbClr val="FF0000"/>
              </a:solidFill>
              <a:latin typeface="Arial" panose="020B0604020202020204" pitchFamily="34" charset="0"/>
            </a:endParaRPr>
          </a:p>
        </p:txBody>
      </p:sp>
      <p:sp>
        <p:nvSpPr>
          <p:cNvPr id="112644" name="Text Box 4"/>
          <p:cNvSpPr txBox="1">
            <a:spLocks noChangeArrowheads="1"/>
          </p:cNvSpPr>
          <p:nvPr/>
        </p:nvSpPr>
        <p:spPr bwMode="auto">
          <a:xfrm>
            <a:off x="381000" y="2438400"/>
            <a:ext cx="8382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just" eaLnBrk="1" hangingPunct="1">
              <a:spcBef>
                <a:spcPct val="0"/>
              </a:spcBef>
              <a:buFontTx/>
              <a:buNone/>
            </a:pPr>
            <a:r>
              <a:rPr lang="it-IT" altLang="it-IT" sz="2400" dirty="0">
                <a:latin typeface="Arial" panose="020B0604020202020204" pitchFamily="34" charset="0"/>
              </a:rPr>
              <a:t>I potenziali danni da fulmine dovuti a protezione inadeguata, intrusione di acqua e considerazioni di vandalismo devono essere adeguatamente trattati</a:t>
            </a:r>
            <a:endParaRPr lang="en-GB" altLang="it-IT" sz="2400" dirty="0">
              <a:latin typeface="Arial" panose="020B0604020202020204" pitchFamily="34" charset="0"/>
            </a:endParaRPr>
          </a:p>
        </p:txBody>
      </p:sp>
    </p:spTree>
    <p:extLst>
      <p:ext uri="{BB962C8B-B14F-4D97-AF65-F5344CB8AC3E}">
        <p14:creationId xmlns:p14="http://schemas.microsoft.com/office/powerpoint/2010/main" val="47043627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12644"/>
                                        </p:tgtEl>
                                        <p:attrNameLst>
                                          <p:attrName>style.visibility</p:attrName>
                                        </p:attrNameLst>
                                      </p:cBhvr>
                                      <p:to>
                                        <p:strVal val="visible"/>
                                      </p:to>
                                    </p:set>
                                    <p:anim calcmode="lin" valueType="num">
                                      <p:cBhvr>
                                        <p:cTn id="7" dur="500" fill="hold"/>
                                        <p:tgtEl>
                                          <p:spTgt spid="112644"/>
                                        </p:tgtEl>
                                        <p:attrNameLst>
                                          <p:attrName>ppt_w</p:attrName>
                                        </p:attrNameLst>
                                      </p:cBhvr>
                                      <p:tavLst>
                                        <p:tav tm="0">
                                          <p:val>
                                            <p:fltVal val="0"/>
                                          </p:val>
                                        </p:tav>
                                        <p:tav tm="100000">
                                          <p:val>
                                            <p:strVal val="#ppt_w"/>
                                          </p:val>
                                        </p:tav>
                                      </p:tavLst>
                                    </p:anim>
                                    <p:anim calcmode="lin" valueType="num">
                                      <p:cBhvr>
                                        <p:cTn id="8" dur="500" fill="hold"/>
                                        <p:tgtEl>
                                          <p:spTgt spid="11264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4"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228600" y="939800"/>
            <a:ext cx="8686800" cy="4876800"/>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endParaRPr lang="it-IT" altLang="it-IT">
              <a:latin typeface="Arial" panose="020B0604020202020204" pitchFamily="34" charset="0"/>
            </a:endParaRPr>
          </a:p>
        </p:txBody>
      </p:sp>
      <p:sp>
        <p:nvSpPr>
          <p:cNvPr id="24579" name="Text Box 3"/>
          <p:cNvSpPr txBox="1">
            <a:spLocks noChangeArrowheads="1"/>
          </p:cNvSpPr>
          <p:nvPr/>
        </p:nvSpPr>
        <p:spPr bwMode="auto">
          <a:xfrm>
            <a:off x="228600" y="1295400"/>
            <a:ext cx="8699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a:spcBef>
                <a:spcPct val="0"/>
              </a:spcBef>
              <a:buFontTx/>
              <a:buNone/>
            </a:pPr>
            <a:r>
              <a:rPr lang="en-US" altLang="it-IT" sz="2400" b="1" dirty="0">
                <a:latin typeface="Arial" panose="020B0604020202020204" pitchFamily="34" charset="0"/>
              </a:rPr>
              <a:t>d) </a:t>
            </a:r>
            <a:r>
              <a:rPr lang="en-US" altLang="it-IT" sz="2400" b="1" dirty="0" err="1" smtClean="0">
                <a:solidFill>
                  <a:srgbClr val="FF0000"/>
                </a:solidFill>
                <a:latin typeface="Arial" panose="020B0604020202020204" pitchFamily="34" charset="0"/>
              </a:rPr>
              <a:t>Gestione</a:t>
            </a:r>
            <a:r>
              <a:rPr lang="en-US" altLang="it-IT" sz="2400" b="1" dirty="0" smtClean="0">
                <a:solidFill>
                  <a:srgbClr val="FF0000"/>
                </a:solidFill>
                <a:latin typeface="Arial" panose="020B0604020202020204" pitchFamily="34" charset="0"/>
              </a:rPr>
              <a:t> </a:t>
            </a:r>
            <a:r>
              <a:rPr lang="en-US" altLang="it-IT" sz="2400" b="1" dirty="0" err="1" smtClean="0">
                <a:solidFill>
                  <a:srgbClr val="FF0000"/>
                </a:solidFill>
                <a:latin typeface="Arial" panose="020B0604020202020204" pitchFamily="34" charset="0"/>
              </a:rPr>
              <a:t>della</a:t>
            </a:r>
            <a:r>
              <a:rPr lang="en-US" altLang="it-IT" sz="2400" b="1" dirty="0" smtClean="0">
                <a:solidFill>
                  <a:srgbClr val="FF0000"/>
                </a:solidFill>
                <a:latin typeface="Arial" panose="020B0604020202020204" pitchFamily="34" charset="0"/>
              </a:rPr>
              <a:t> rete</a:t>
            </a:r>
            <a:endParaRPr lang="en-US" altLang="it-IT" sz="2400" b="1" dirty="0">
              <a:solidFill>
                <a:srgbClr val="FF0000"/>
              </a:solidFill>
              <a:latin typeface="Arial" panose="020B0604020202020204" pitchFamily="34" charset="0"/>
            </a:endParaRPr>
          </a:p>
        </p:txBody>
      </p:sp>
      <p:sp>
        <p:nvSpPr>
          <p:cNvPr id="113668" name="Text Box 4"/>
          <p:cNvSpPr txBox="1">
            <a:spLocks noChangeArrowheads="1"/>
          </p:cNvSpPr>
          <p:nvPr/>
        </p:nvSpPr>
        <p:spPr bwMode="auto">
          <a:xfrm>
            <a:off x="381000" y="2438400"/>
            <a:ext cx="8382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just" eaLnBrk="1" hangingPunct="1">
              <a:spcBef>
                <a:spcPct val="0"/>
              </a:spcBef>
              <a:buFontTx/>
              <a:buNone/>
            </a:pPr>
            <a:r>
              <a:rPr lang="it-IT" altLang="it-IT" sz="2400" dirty="0">
                <a:solidFill>
                  <a:srgbClr val="FF00FF"/>
                </a:solidFill>
                <a:latin typeface="Arial" panose="020B0604020202020204" pitchFamily="34" charset="0"/>
              </a:rPr>
              <a:t>Il mantenimento regolare </a:t>
            </a:r>
            <a:r>
              <a:rPr lang="it-IT" altLang="it-IT" sz="2400" dirty="0">
                <a:latin typeface="Arial" panose="020B0604020202020204" pitchFamily="34" charset="0"/>
              </a:rPr>
              <a:t>dovrebbe basarsi su una filosofia "agire prima che qualcosa fallisca". In caso di guasti tecnici, devono essere disponibili sufficienti parti di ricambio e personale tecnico tempestivamente disponibile.</a:t>
            </a:r>
            <a:endParaRPr lang="en-GB" altLang="it-IT" sz="2400" dirty="0">
              <a:latin typeface="Arial" panose="020B0604020202020204" pitchFamily="34" charset="0"/>
            </a:endParaRPr>
          </a:p>
        </p:txBody>
      </p:sp>
    </p:spTree>
    <p:extLst>
      <p:ext uri="{BB962C8B-B14F-4D97-AF65-F5344CB8AC3E}">
        <p14:creationId xmlns:p14="http://schemas.microsoft.com/office/powerpoint/2010/main" val="95489321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13668"/>
                                        </p:tgtEl>
                                        <p:attrNameLst>
                                          <p:attrName>style.visibility</p:attrName>
                                        </p:attrNameLst>
                                      </p:cBhvr>
                                      <p:to>
                                        <p:strVal val="visible"/>
                                      </p:to>
                                    </p:set>
                                    <p:anim calcmode="lin" valueType="num">
                                      <p:cBhvr>
                                        <p:cTn id="7" dur="500" fill="hold"/>
                                        <p:tgtEl>
                                          <p:spTgt spid="113668"/>
                                        </p:tgtEl>
                                        <p:attrNameLst>
                                          <p:attrName>ppt_w</p:attrName>
                                        </p:attrNameLst>
                                      </p:cBhvr>
                                      <p:tavLst>
                                        <p:tav tm="0">
                                          <p:val>
                                            <p:fltVal val="0"/>
                                          </p:val>
                                        </p:tav>
                                        <p:tav tm="100000">
                                          <p:val>
                                            <p:strVal val="#ppt_w"/>
                                          </p:val>
                                        </p:tav>
                                      </p:tavLst>
                                    </p:anim>
                                    <p:anim calcmode="lin" valueType="num">
                                      <p:cBhvr>
                                        <p:cTn id="8" dur="500" fill="hold"/>
                                        <p:tgtEl>
                                          <p:spTgt spid="11366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8"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228600" y="939800"/>
            <a:ext cx="8686800" cy="4876800"/>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endParaRPr lang="it-IT" altLang="it-IT">
              <a:latin typeface="Arial" panose="020B0604020202020204" pitchFamily="34" charset="0"/>
            </a:endParaRPr>
          </a:p>
        </p:txBody>
      </p:sp>
      <p:sp>
        <p:nvSpPr>
          <p:cNvPr id="25603" name="Text Box 3"/>
          <p:cNvSpPr txBox="1">
            <a:spLocks noChangeArrowheads="1"/>
          </p:cNvSpPr>
          <p:nvPr/>
        </p:nvSpPr>
        <p:spPr bwMode="auto">
          <a:xfrm>
            <a:off x="467544" y="1052736"/>
            <a:ext cx="801370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a:spcBef>
                <a:spcPct val="0"/>
              </a:spcBef>
              <a:buFontTx/>
              <a:buNone/>
            </a:pPr>
            <a:r>
              <a:rPr lang="en-US" altLang="it-IT" sz="2400" b="1" dirty="0" smtClean="0">
                <a:solidFill>
                  <a:srgbClr val="00FF00"/>
                </a:solidFill>
                <a:latin typeface="Arial" panose="020B0604020202020204" pitchFamily="34" charset="0"/>
              </a:rPr>
              <a:t>3 </a:t>
            </a:r>
            <a:r>
              <a:rPr lang="en-US" altLang="it-IT" sz="2400" b="1" dirty="0">
                <a:solidFill>
                  <a:srgbClr val="00FF00"/>
                </a:solidFill>
                <a:latin typeface="Arial" panose="020B0604020202020204" pitchFamily="34" charset="0"/>
              </a:rPr>
              <a:t>– </a:t>
            </a:r>
            <a:r>
              <a:rPr lang="it-IT" altLang="it-IT" sz="2400" dirty="0">
                <a:solidFill>
                  <a:srgbClr val="00FF00"/>
                </a:solidFill>
                <a:latin typeface="Arial" panose="020B0604020202020204" pitchFamily="34" charset="0"/>
              </a:rPr>
              <a:t>fedeltà della registrazione del movimento al suolo</a:t>
            </a:r>
            <a:endParaRPr lang="en-US" altLang="it-IT" sz="2400" b="1" dirty="0">
              <a:solidFill>
                <a:srgbClr val="FF0000"/>
              </a:solidFill>
              <a:latin typeface="Arial" panose="020B0604020202020204" pitchFamily="34" charset="0"/>
            </a:endParaRPr>
          </a:p>
          <a:p>
            <a:pPr>
              <a:spcBef>
                <a:spcPct val="0"/>
              </a:spcBef>
              <a:buFontTx/>
              <a:buNone/>
            </a:pPr>
            <a:r>
              <a:rPr lang="en-US" altLang="it-IT" sz="2400" b="1" dirty="0">
                <a:solidFill>
                  <a:srgbClr val="FF0000"/>
                </a:solidFill>
                <a:latin typeface="Arial" panose="020B0604020202020204" pitchFamily="34" charset="0"/>
              </a:rPr>
              <a:t> </a:t>
            </a:r>
          </a:p>
          <a:p>
            <a:pPr marL="53975" indent="0" algn="just">
              <a:spcBef>
                <a:spcPct val="0"/>
              </a:spcBef>
              <a:buFontTx/>
              <a:buNone/>
            </a:pPr>
            <a:r>
              <a:rPr lang="it-IT" altLang="it-IT" sz="2400" dirty="0">
                <a:latin typeface="Arial" panose="020B0604020202020204" pitchFamily="34" charset="0"/>
              </a:rPr>
              <a:t>Questo aspetto è principalmente una questione di tecnologia (può </a:t>
            </a:r>
            <a:r>
              <a:rPr lang="it-IT" altLang="it-IT" sz="2400" dirty="0" smtClean="0">
                <a:latin typeface="Arial" panose="020B0604020202020204" pitchFamily="34" charset="0"/>
              </a:rPr>
              <a:t>essere limitata </a:t>
            </a:r>
            <a:r>
              <a:rPr lang="it-IT" altLang="it-IT" sz="2400" dirty="0">
                <a:latin typeface="Arial" panose="020B0604020202020204" pitchFamily="34" charset="0"/>
              </a:rPr>
              <a:t>da ragioni strumentali, risoluzione </a:t>
            </a:r>
            <a:r>
              <a:rPr lang="it-IT" altLang="it-IT" sz="2400" dirty="0" smtClean="0">
                <a:latin typeface="Arial" panose="020B0604020202020204" pitchFamily="34" charset="0"/>
              </a:rPr>
              <a:t>insufficiente e/o </a:t>
            </a:r>
            <a:r>
              <a:rPr lang="it-IT" altLang="it-IT" sz="2400" dirty="0">
                <a:latin typeface="Arial" panose="020B0604020202020204" pitchFamily="34" charset="0"/>
              </a:rPr>
              <a:t>gamma dinamica, rumore strumentale, non </a:t>
            </a:r>
            <a:r>
              <a:rPr lang="it-IT" altLang="it-IT" sz="2400" dirty="0" smtClean="0">
                <a:latin typeface="Arial" panose="020B0604020202020204" pitchFamily="34" charset="0"/>
              </a:rPr>
              <a:t>linearità, clipping</a:t>
            </a:r>
            <a:r>
              <a:rPr lang="it-IT" altLang="it-IT" sz="2400" dirty="0">
                <a:latin typeface="Arial" panose="020B0604020202020204" pitchFamily="34" charset="0"/>
              </a:rPr>
              <a:t>, armoniche superiori, effetti di </a:t>
            </a:r>
            <a:r>
              <a:rPr lang="it-IT" altLang="it-IT" sz="2400" dirty="0" smtClean="0">
                <a:latin typeface="Arial" panose="020B0604020202020204" pitchFamily="34" charset="0"/>
              </a:rPr>
              <a:t>intermodulazione, effetti </a:t>
            </a:r>
            <a:r>
              <a:rPr lang="it-IT" altLang="it-IT" sz="2400" dirty="0">
                <a:latin typeface="Arial" panose="020B0604020202020204" pitchFamily="34" charset="0"/>
              </a:rPr>
              <a:t>di rettifica, deriva </a:t>
            </a:r>
            <a:r>
              <a:rPr lang="it-IT" altLang="it-IT" sz="2400" dirty="0" smtClean="0">
                <a:latin typeface="Arial" panose="020B0604020202020204" pitchFamily="34" charset="0"/>
              </a:rPr>
              <a:t>e/o </a:t>
            </a:r>
            <a:r>
              <a:rPr lang="it-IT" altLang="it-IT" sz="2400" dirty="0">
                <a:latin typeface="Arial" panose="020B0604020202020204" pitchFamily="34" charset="0"/>
              </a:rPr>
              <a:t>da altri non </a:t>
            </a:r>
            <a:r>
              <a:rPr lang="it-IT" altLang="it-IT" sz="2400" dirty="0" smtClean="0">
                <a:latin typeface="Arial" panose="020B0604020202020204" pitchFamily="34" charset="0"/>
              </a:rPr>
              <a:t>strumentali ragioni </a:t>
            </a:r>
            <a:r>
              <a:rPr lang="it-IT" altLang="it-IT" sz="2400" dirty="0">
                <a:latin typeface="Arial" panose="020B0604020202020204" pitchFamily="34" charset="0"/>
              </a:rPr>
              <a:t>come eccessivo rumore sismico). Oggi </a:t>
            </a:r>
            <a:r>
              <a:rPr lang="it-IT" altLang="it-IT" sz="2400" dirty="0" smtClean="0">
                <a:latin typeface="Arial" panose="020B0604020202020204" pitchFamily="34" charset="0"/>
              </a:rPr>
              <a:t>la registrazione a 24 bit, il principio </a:t>
            </a:r>
            <a:r>
              <a:rPr lang="it-IT" altLang="it-IT" sz="2400" dirty="0">
                <a:latin typeface="Arial" panose="020B0604020202020204" pitchFamily="34" charset="0"/>
              </a:rPr>
              <a:t>di sovracampionamento </a:t>
            </a:r>
            <a:r>
              <a:rPr lang="it-IT" altLang="it-IT" sz="2400" dirty="0" smtClean="0">
                <a:latin typeface="Arial" panose="020B0604020202020204" pitchFamily="34" charset="0"/>
              </a:rPr>
              <a:t>e i </a:t>
            </a:r>
            <a:r>
              <a:rPr lang="it-IT" altLang="it-IT" sz="2400" dirty="0">
                <a:latin typeface="Arial" panose="020B0604020202020204" pitchFamily="34" charset="0"/>
              </a:rPr>
              <a:t>sensori di tipo feedback forzato </a:t>
            </a:r>
            <a:r>
              <a:rPr lang="it-IT" altLang="it-IT" sz="2400" dirty="0" smtClean="0">
                <a:latin typeface="Arial" panose="020B0604020202020204" pitchFamily="34" charset="0"/>
              </a:rPr>
              <a:t>assicurano </a:t>
            </a:r>
            <a:r>
              <a:rPr lang="it-IT" altLang="it-IT" sz="2400" dirty="0">
                <a:latin typeface="Arial" panose="020B0604020202020204" pitchFamily="34" charset="0"/>
              </a:rPr>
              <a:t>un'eccellente fedeltà. </a:t>
            </a:r>
            <a:endParaRPr lang="it-IT" altLang="it-IT" sz="2400" dirty="0" smtClean="0">
              <a:latin typeface="Arial" panose="020B0604020202020204" pitchFamily="34" charset="0"/>
            </a:endParaRPr>
          </a:p>
          <a:p>
            <a:pPr marL="53975" indent="0" algn="just">
              <a:spcBef>
                <a:spcPct val="0"/>
              </a:spcBef>
              <a:buFontTx/>
              <a:buNone/>
            </a:pPr>
            <a:endParaRPr lang="it-IT" altLang="it-IT" sz="2400" dirty="0" smtClean="0">
              <a:latin typeface="Arial" panose="020B0604020202020204" pitchFamily="34" charset="0"/>
            </a:endParaRPr>
          </a:p>
        </p:txBody>
      </p:sp>
    </p:spTree>
    <p:extLst>
      <p:ext uri="{BB962C8B-B14F-4D97-AF65-F5344CB8AC3E}">
        <p14:creationId xmlns:p14="http://schemas.microsoft.com/office/powerpoint/2010/main" val="103207044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Rectangle 2"/>
          <p:cNvSpPr/>
          <p:nvPr/>
        </p:nvSpPr>
        <p:spPr>
          <a:xfrm>
            <a:off x="1187624" y="3645024"/>
            <a:ext cx="7488832" cy="523220"/>
          </a:xfrm>
          <a:prstGeom prst="rect">
            <a:avLst/>
          </a:prstGeom>
        </p:spPr>
        <p:txBody>
          <a:bodyPr wrap="square">
            <a:spAutoFit/>
          </a:bodyPr>
          <a:lstStyle/>
          <a:p>
            <a:r>
              <a:rPr lang="en-US" sz="2800"/>
              <a:t>http://www.geopsy.org/download.php</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1880" y="908720"/>
            <a:ext cx="2016224" cy="2040517"/>
          </a:xfrm>
          <a:prstGeom prst="rect">
            <a:avLst/>
          </a:prstGeom>
        </p:spPr>
      </p:pic>
    </p:spTree>
    <p:extLst>
      <p:ext uri="{BB962C8B-B14F-4D97-AF65-F5344CB8AC3E}">
        <p14:creationId xmlns:p14="http://schemas.microsoft.com/office/powerpoint/2010/main" val="14986211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179512" y="620688"/>
            <a:ext cx="8686800" cy="5544616"/>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endParaRPr lang="it-IT" altLang="it-IT">
              <a:latin typeface="Arial" panose="020B0604020202020204" pitchFamily="34" charset="0"/>
            </a:endParaRPr>
          </a:p>
        </p:txBody>
      </p:sp>
      <p:sp>
        <p:nvSpPr>
          <p:cNvPr id="26627" name="Text Box 3"/>
          <p:cNvSpPr txBox="1">
            <a:spLocks noChangeArrowheads="1"/>
          </p:cNvSpPr>
          <p:nvPr/>
        </p:nvSpPr>
        <p:spPr bwMode="auto">
          <a:xfrm>
            <a:off x="179512" y="823888"/>
            <a:ext cx="8686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a:spcBef>
                <a:spcPct val="0"/>
              </a:spcBef>
              <a:buFontTx/>
              <a:buNone/>
            </a:pPr>
            <a:r>
              <a:rPr lang="en-US" altLang="it-IT" sz="2400" b="1" dirty="0">
                <a:latin typeface="Arial" panose="020B0604020202020204" pitchFamily="34" charset="0"/>
              </a:rPr>
              <a:t>1)</a:t>
            </a:r>
            <a:r>
              <a:rPr lang="en-US" altLang="it-IT" sz="2400" b="1" dirty="0">
                <a:solidFill>
                  <a:srgbClr val="FF0000"/>
                </a:solidFill>
                <a:latin typeface="Arial" panose="020B0604020202020204" pitchFamily="34" charset="0"/>
              </a:rPr>
              <a:t> </a:t>
            </a:r>
            <a:r>
              <a:rPr lang="en-US" altLang="it-IT" sz="2400" b="1" dirty="0" smtClean="0">
                <a:solidFill>
                  <a:srgbClr val="FF0000"/>
                </a:solidFill>
                <a:latin typeface="Arial" panose="020B0604020202020204" pitchFamily="34" charset="0"/>
              </a:rPr>
              <a:t>La </a:t>
            </a:r>
            <a:r>
              <a:rPr lang="en-US" altLang="it-IT" sz="2400" b="1" dirty="0" err="1" smtClean="0">
                <a:solidFill>
                  <a:srgbClr val="FF0000"/>
                </a:solidFill>
                <a:latin typeface="Arial" panose="020B0604020202020204" pitchFamily="34" charset="0"/>
              </a:rPr>
              <a:t>preparazione</a:t>
            </a:r>
            <a:r>
              <a:rPr lang="en-US" altLang="it-IT" sz="2400" b="1" dirty="0" smtClean="0">
                <a:solidFill>
                  <a:srgbClr val="FF0000"/>
                </a:solidFill>
                <a:latin typeface="Arial" panose="020B0604020202020204" pitchFamily="34" charset="0"/>
              </a:rPr>
              <a:t> del </a:t>
            </a:r>
            <a:r>
              <a:rPr lang="en-US" altLang="it-IT" sz="2400" b="1" dirty="0" err="1" smtClean="0">
                <a:solidFill>
                  <a:srgbClr val="FF0000"/>
                </a:solidFill>
                <a:latin typeface="Arial" panose="020B0604020202020204" pitchFamily="34" charset="0"/>
              </a:rPr>
              <a:t>sito</a:t>
            </a:r>
            <a:r>
              <a:rPr lang="en-US" altLang="it-IT" sz="2400" b="1" dirty="0" smtClean="0">
                <a:solidFill>
                  <a:srgbClr val="FF0000"/>
                </a:solidFill>
                <a:latin typeface="Arial" panose="020B0604020202020204" pitchFamily="34" charset="0"/>
              </a:rPr>
              <a:t> </a:t>
            </a:r>
            <a:r>
              <a:rPr lang="en-US" altLang="it-IT" sz="2400" b="1" dirty="0" smtClean="0">
                <a:latin typeface="Arial" panose="020B0604020202020204" pitchFamily="34" charset="0"/>
              </a:rPr>
              <a:t>ha </a:t>
            </a:r>
            <a:r>
              <a:rPr lang="en-US" altLang="it-IT" sz="2400" b="1" dirty="0" err="1" smtClean="0">
                <a:latin typeface="Arial" panose="020B0604020202020204" pitchFamily="34" charset="0"/>
              </a:rPr>
              <a:t>un’influenza</a:t>
            </a:r>
            <a:r>
              <a:rPr lang="en-US" altLang="it-IT" sz="2400" b="1" dirty="0" smtClean="0">
                <a:latin typeface="Arial" panose="020B0604020202020204" pitchFamily="34" charset="0"/>
              </a:rPr>
              <a:t> </a:t>
            </a:r>
            <a:r>
              <a:rPr lang="en-US" altLang="it-IT" sz="2400" b="1" dirty="0" err="1" smtClean="0">
                <a:latin typeface="Arial" panose="020B0604020202020204" pitchFamily="34" charset="0"/>
              </a:rPr>
              <a:t>cruciale</a:t>
            </a:r>
            <a:r>
              <a:rPr lang="en-US" altLang="it-IT" sz="2400" b="1" dirty="0" smtClean="0">
                <a:latin typeface="Arial" panose="020B0604020202020204" pitchFamily="34" charset="0"/>
              </a:rPr>
              <a:t> </a:t>
            </a:r>
            <a:r>
              <a:rPr lang="en-US" altLang="it-IT" sz="2400" b="1" dirty="0" err="1" smtClean="0">
                <a:latin typeface="Arial" panose="020B0604020202020204" pitchFamily="34" charset="0"/>
              </a:rPr>
              <a:t>nei</a:t>
            </a:r>
            <a:r>
              <a:rPr lang="en-US" altLang="it-IT" sz="2400" b="1" dirty="0" smtClean="0">
                <a:latin typeface="Arial" panose="020B0604020202020204" pitchFamily="34" charset="0"/>
              </a:rPr>
              <a:t> </a:t>
            </a:r>
            <a:r>
              <a:rPr lang="en-US" altLang="it-IT" sz="2400" b="1" dirty="0" err="1" smtClean="0">
                <a:latin typeface="Arial" panose="020B0604020202020204" pitchFamily="34" charset="0"/>
              </a:rPr>
              <a:t>risultati</a:t>
            </a:r>
            <a:r>
              <a:rPr lang="en-US" altLang="it-IT" sz="2400" b="1" dirty="0" smtClean="0">
                <a:latin typeface="Arial" panose="020B0604020202020204" pitchFamily="34" charset="0"/>
              </a:rPr>
              <a:t>:</a:t>
            </a:r>
            <a:r>
              <a:rPr lang="en-US" altLang="it-IT" sz="2400" b="1" dirty="0" smtClean="0">
                <a:solidFill>
                  <a:srgbClr val="FF0000"/>
                </a:solidFill>
                <a:latin typeface="Arial" panose="020B0604020202020204" pitchFamily="34" charset="0"/>
              </a:rPr>
              <a:t> </a:t>
            </a:r>
            <a:endParaRPr lang="en-US" altLang="it-IT" sz="2400" b="1" dirty="0">
              <a:solidFill>
                <a:srgbClr val="FF0000"/>
              </a:solidFill>
              <a:latin typeface="Arial" panose="020B0604020202020204" pitchFamily="34" charset="0"/>
            </a:endParaRPr>
          </a:p>
        </p:txBody>
      </p:sp>
      <p:sp>
        <p:nvSpPr>
          <p:cNvPr id="115716" name="Text Box 4"/>
          <p:cNvSpPr txBox="1">
            <a:spLocks noChangeArrowheads="1"/>
          </p:cNvSpPr>
          <p:nvPr/>
        </p:nvSpPr>
        <p:spPr bwMode="auto">
          <a:xfrm>
            <a:off x="460031" y="1699416"/>
            <a:ext cx="8382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just" eaLnBrk="1" hangingPunct="1">
              <a:spcBef>
                <a:spcPct val="0"/>
              </a:spcBef>
              <a:buFontTx/>
              <a:buNone/>
            </a:pPr>
            <a:r>
              <a:rPr lang="en-US" altLang="it-IT" sz="2400" dirty="0">
                <a:latin typeface="Arial" panose="020B0604020202020204" pitchFamily="34" charset="0"/>
              </a:rPr>
              <a:t>- </a:t>
            </a:r>
            <a:r>
              <a:rPr lang="en-US" altLang="it-IT" sz="2400" dirty="0" err="1" smtClean="0">
                <a:solidFill>
                  <a:srgbClr val="FF00FF"/>
                </a:solidFill>
                <a:latin typeface="Arial" panose="020B0604020202020204" pitchFamily="34" charset="0"/>
              </a:rPr>
              <a:t>Variazione</a:t>
            </a:r>
            <a:r>
              <a:rPr lang="en-US" altLang="it-IT" sz="2400" dirty="0" smtClean="0">
                <a:solidFill>
                  <a:srgbClr val="FF00FF"/>
                </a:solidFill>
                <a:latin typeface="Arial" panose="020B0604020202020204" pitchFamily="34" charset="0"/>
              </a:rPr>
              <a:t> di </a:t>
            </a:r>
            <a:r>
              <a:rPr lang="en-US" altLang="it-IT" sz="2400" dirty="0" err="1" smtClean="0">
                <a:solidFill>
                  <a:srgbClr val="FF00FF"/>
                </a:solidFill>
                <a:latin typeface="Arial" panose="020B0604020202020204" pitchFamily="34" charset="0"/>
              </a:rPr>
              <a:t>temperatura</a:t>
            </a:r>
            <a:r>
              <a:rPr lang="en-US" altLang="it-IT" sz="2400" dirty="0" smtClean="0">
                <a:latin typeface="Arial" panose="020B0604020202020204" pitchFamily="34" charset="0"/>
              </a:rPr>
              <a:t> </a:t>
            </a:r>
            <a:r>
              <a:rPr lang="en-US" altLang="it-IT" sz="2400" dirty="0">
                <a:latin typeface="Arial" panose="020B0604020202020204" pitchFamily="34" charset="0"/>
              </a:rPr>
              <a:t>- </a:t>
            </a:r>
            <a:r>
              <a:rPr lang="it-IT" altLang="it-IT" sz="2400" dirty="0">
                <a:latin typeface="Arial" panose="020B0604020202020204" pitchFamily="34" charset="0"/>
              </a:rPr>
              <a:t>direttamente </a:t>
            </a:r>
            <a:r>
              <a:rPr lang="it-IT" altLang="it-IT" sz="2400" dirty="0" smtClean="0">
                <a:latin typeface="Arial" panose="020B0604020202020204" pitchFamily="34" charset="0"/>
              </a:rPr>
              <a:t>e/o </a:t>
            </a:r>
            <a:r>
              <a:rPr lang="it-IT" altLang="it-IT" sz="2400" dirty="0">
                <a:latin typeface="Arial" panose="020B0604020202020204" pitchFamily="34" charset="0"/>
              </a:rPr>
              <a:t>attraverso inclinazioni indotte determinano le prestazioni dei sensori a basse frequenze,</a:t>
            </a:r>
          </a:p>
        </p:txBody>
      </p:sp>
      <p:sp>
        <p:nvSpPr>
          <p:cNvPr id="115717" name="Text Box 5"/>
          <p:cNvSpPr txBox="1">
            <a:spLocks noChangeArrowheads="1"/>
          </p:cNvSpPr>
          <p:nvPr/>
        </p:nvSpPr>
        <p:spPr bwMode="auto">
          <a:xfrm>
            <a:off x="460031" y="2822277"/>
            <a:ext cx="8382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it-IT" sz="2400" dirty="0">
                <a:latin typeface="Arial" panose="020B0604020202020204" pitchFamily="34" charset="0"/>
              </a:rPr>
              <a:t>- </a:t>
            </a:r>
            <a:r>
              <a:rPr lang="en-US" altLang="it-IT" sz="2400" dirty="0" err="1" smtClean="0">
                <a:solidFill>
                  <a:srgbClr val="FF00FF"/>
                </a:solidFill>
                <a:latin typeface="Arial" panose="020B0604020202020204" pitchFamily="34" charset="0"/>
              </a:rPr>
              <a:t>Contatto</a:t>
            </a:r>
            <a:r>
              <a:rPr lang="en-US" altLang="it-IT" sz="2400" dirty="0" smtClean="0">
                <a:solidFill>
                  <a:srgbClr val="FF00FF"/>
                </a:solidFill>
                <a:latin typeface="Arial" panose="020B0604020202020204" pitchFamily="34" charset="0"/>
              </a:rPr>
              <a:t> </a:t>
            </a:r>
            <a:r>
              <a:rPr lang="en-US" altLang="it-IT" sz="2400" dirty="0" err="1">
                <a:solidFill>
                  <a:srgbClr val="FF00FF"/>
                </a:solidFill>
                <a:latin typeface="Arial" panose="020B0604020202020204" pitchFamily="34" charset="0"/>
              </a:rPr>
              <a:t>i</a:t>
            </a:r>
            <a:r>
              <a:rPr lang="en-US" altLang="it-IT" sz="2400" dirty="0" err="1" smtClean="0">
                <a:solidFill>
                  <a:srgbClr val="FF00FF"/>
                </a:solidFill>
                <a:latin typeface="Arial" panose="020B0604020202020204" pitchFamily="34" charset="0"/>
              </a:rPr>
              <a:t>nadequato</a:t>
            </a:r>
            <a:r>
              <a:rPr lang="en-US" altLang="it-IT" sz="2400" dirty="0" smtClean="0">
                <a:solidFill>
                  <a:srgbClr val="FF00FF"/>
                </a:solidFill>
                <a:latin typeface="Arial" panose="020B0604020202020204" pitchFamily="34" charset="0"/>
              </a:rPr>
              <a:t> del </a:t>
            </a:r>
            <a:r>
              <a:rPr lang="en-US" altLang="it-IT" sz="2400" dirty="0" err="1" smtClean="0">
                <a:solidFill>
                  <a:srgbClr val="FF00FF"/>
                </a:solidFill>
                <a:latin typeface="Arial" panose="020B0604020202020204" pitchFamily="34" charset="0"/>
              </a:rPr>
              <a:t>sensore</a:t>
            </a:r>
            <a:r>
              <a:rPr lang="en-US" altLang="it-IT" sz="2400" dirty="0" smtClean="0">
                <a:solidFill>
                  <a:srgbClr val="FF00FF"/>
                </a:solidFill>
                <a:latin typeface="Arial" panose="020B0604020202020204" pitchFamily="34" charset="0"/>
              </a:rPr>
              <a:t> con la </a:t>
            </a:r>
            <a:r>
              <a:rPr lang="en-US" altLang="it-IT" sz="2400" dirty="0" err="1" smtClean="0">
                <a:solidFill>
                  <a:srgbClr val="FF00FF"/>
                </a:solidFill>
                <a:latin typeface="Arial" panose="020B0604020202020204" pitchFamily="34" charset="0"/>
              </a:rPr>
              <a:t>roccia</a:t>
            </a:r>
            <a:r>
              <a:rPr lang="en-US" altLang="it-IT" sz="2400" dirty="0" smtClean="0">
                <a:latin typeface="Arial" panose="020B0604020202020204" pitchFamily="34" charset="0"/>
              </a:rPr>
              <a:t> </a:t>
            </a:r>
            <a:r>
              <a:rPr lang="en-US" altLang="it-IT" sz="2400" dirty="0" err="1" smtClean="0">
                <a:latin typeface="Arial" panose="020B0604020202020204" pitchFamily="34" charset="0"/>
              </a:rPr>
              <a:t>può</a:t>
            </a:r>
            <a:r>
              <a:rPr lang="en-US" altLang="it-IT" sz="2400" dirty="0" smtClean="0">
                <a:latin typeface="Arial" panose="020B0604020202020204" pitchFamily="34" charset="0"/>
              </a:rPr>
              <a:t> </a:t>
            </a:r>
            <a:r>
              <a:rPr lang="en-US" altLang="it-IT" sz="2400" dirty="0" err="1" smtClean="0">
                <a:latin typeface="Arial" panose="020B0604020202020204" pitchFamily="34" charset="0"/>
              </a:rPr>
              <a:t>rendere</a:t>
            </a:r>
            <a:r>
              <a:rPr lang="en-US" altLang="it-IT" sz="2400" dirty="0" smtClean="0">
                <a:latin typeface="Arial" panose="020B0604020202020204" pitchFamily="34" charset="0"/>
              </a:rPr>
              <a:t> le </a:t>
            </a:r>
            <a:r>
              <a:rPr lang="en-US" altLang="it-IT" sz="2400" dirty="0" err="1" smtClean="0">
                <a:latin typeface="Arial" panose="020B0604020202020204" pitchFamily="34" charset="0"/>
              </a:rPr>
              <a:t>registrazioni</a:t>
            </a:r>
            <a:r>
              <a:rPr lang="en-US" altLang="it-IT" sz="2400" dirty="0" smtClean="0">
                <a:latin typeface="Arial" panose="020B0604020202020204" pitchFamily="34" charset="0"/>
              </a:rPr>
              <a:t> VBB e </a:t>
            </a:r>
            <a:r>
              <a:rPr lang="en-US" altLang="it-IT" sz="2400" dirty="0" err="1" smtClean="0">
                <a:latin typeface="Arial" panose="020B0604020202020204" pitchFamily="34" charset="0"/>
              </a:rPr>
              <a:t>anche</a:t>
            </a:r>
            <a:r>
              <a:rPr lang="en-US" altLang="it-IT" sz="2400" dirty="0" smtClean="0">
                <a:latin typeface="Arial" panose="020B0604020202020204" pitchFamily="34" charset="0"/>
              </a:rPr>
              <a:t> BB </a:t>
            </a:r>
            <a:r>
              <a:rPr lang="en-US" altLang="it-IT" sz="2400" dirty="0" err="1" smtClean="0">
                <a:latin typeface="Arial" panose="020B0604020202020204" pitchFamily="34" charset="0"/>
              </a:rPr>
              <a:t>inutilizzabili</a:t>
            </a:r>
            <a:r>
              <a:rPr lang="en-US" altLang="it-IT" sz="2400" dirty="0" smtClean="0">
                <a:latin typeface="Arial" panose="020B0604020202020204" pitchFamily="34" charset="0"/>
              </a:rPr>
              <a:t> a </a:t>
            </a:r>
            <a:r>
              <a:rPr lang="en-US" altLang="it-IT" sz="2400" dirty="0" err="1" smtClean="0">
                <a:latin typeface="Arial" panose="020B0604020202020204" pitchFamily="34" charset="0"/>
              </a:rPr>
              <a:t>bassa</a:t>
            </a:r>
            <a:r>
              <a:rPr lang="en-US" altLang="it-IT" sz="2400" dirty="0" smtClean="0">
                <a:latin typeface="Arial" panose="020B0604020202020204" pitchFamily="34" charset="0"/>
              </a:rPr>
              <a:t> </a:t>
            </a:r>
            <a:r>
              <a:rPr lang="en-US" altLang="it-IT" sz="2400" dirty="0" err="1" smtClean="0">
                <a:latin typeface="Arial" panose="020B0604020202020204" pitchFamily="34" charset="0"/>
              </a:rPr>
              <a:t>frequenza</a:t>
            </a:r>
            <a:r>
              <a:rPr lang="en-US" altLang="it-IT" sz="2400" dirty="0" smtClean="0">
                <a:latin typeface="Arial" panose="020B0604020202020204" pitchFamily="34" charset="0"/>
              </a:rPr>
              <a:t>.</a:t>
            </a:r>
            <a:r>
              <a:rPr lang="en-GB" altLang="it-IT" sz="2400" dirty="0" smtClean="0">
                <a:latin typeface="Arial" panose="020B0604020202020204" pitchFamily="34" charset="0"/>
              </a:rPr>
              <a:t> </a:t>
            </a:r>
            <a:endParaRPr lang="en-GB" altLang="it-IT" sz="2400" dirty="0">
              <a:latin typeface="Arial" panose="020B0604020202020204" pitchFamily="34" charset="0"/>
            </a:endParaRPr>
          </a:p>
        </p:txBody>
      </p:sp>
      <p:sp>
        <p:nvSpPr>
          <p:cNvPr id="115718" name="Text Box 6"/>
          <p:cNvSpPr txBox="1">
            <a:spLocks noChangeArrowheads="1"/>
          </p:cNvSpPr>
          <p:nvPr/>
        </p:nvSpPr>
        <p:spPr bwMode="auto">
          <a:xfrm>
            <a:off x="496453" y="4005711"/>
            <a:ext cx="8382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it-IT" sz="2400" dirty="0">
                <a:latin typeface="Arial" panose="020B0604020202020204" pitchFamily="34" charset="0"/>
              </a:rPr>
              <a:t>- </a:t>
            </a:r>
            <a:r>
              <a:rPr lang="en-US" altLang="it-IT" sz="2400" dirty="0" err="1" smtClean="0">
                <a:solidFill>
                  <a:srgbClr val="FF00FF"/>
                </a:solidFill>
                <a:latin typeface="Arial" panose="020B0604020202020204" pitchFamily="34" charset="0"/>
              </a:rPr>
              <a:t>Interferenze</a:t>
            </a:r>
            <a:r>
              <a:rPr lang="en-US" altLang="it-IT" sz="2400" dirty="0" smtClean="0">
                <a:solidFill>
                  <a:srgbClr val="FF00FF"/>
                </a:solidFill>
                <a:latin typeface="Arial" panose="020B0604020202020204" pitchFamily="34" charset="0"/>
              </a:rPr>
              <a:t> </a:t>
            </a:r>
            <a:r>
              <a:rPr lang="en-US" altLang="it-IT" sz="2400" dirty="0" err="1" smtClean="0">
                <a:solidFill>
                  <a:srgbClr val="FF00FF"/>
                </a:solidFill>
                <a:latin typeface="Arial" panose="020B0604020202020204" pitchFamily="34" charset="0"/>
              </a:rPr>
              <a:t>elettriche</a:t>
            </a:r>
            <a:r>
              <a:rPr lang="en-US" altLang="it-IT" sz="2400" dirty="0" smtClean="0">
                <a:latin typeface="Arial" panose="020B0604020202020204" pitchFamily="34" charset="0"/>
              </a:rPr>
              <a:t> (</a:t>
            </a:r>
            <a:r>
              <a:rPr lang="en-US" altLang="it-IT" sz="2400" dirty="0" err="1" smtClean="0">
                <a:latin typeface="Arial" panose="020B0604020202020204" pitchFamily="34" charset="0"/>
              </a:rPr>
              <a:t>schermatura</a:t>
            </a:r>
            <a:r>
              <a:rPr lang="en-US" altLang="it-IT" sz="2400" dirty="0" smtClean="0">
                <a:latin typeface="Arial" panose="020B0604020202020204" pitchFamily="34" charset="0"/>
              </a:rPr>
              <a:t> e </a:t>
            </a:r>
            <a:r>
              <a:rPr lang="en-US" altLang="it-IT" sz="2400" dirty="0" err="1" smtClean="0">
                <a:latin typeface="Arial" panose="020B0604020202020204" pitchFamily="34" charset="0"/>
              </a:rPr>
              <a:t>messa</a:t>
            </a:r>
            <a:r>
              <a:rPr lang="en-US" altLang="it-IT" sz="2400" dirty="0" smtClean="0">
                <a:latin typeface="Arial" panose="020B0604020202020204" pitchFamily="34" charset="0"/>
              </a:rPr>
              <a:t> a terra ) </a:t>
            </a:r>
            <a:r>
              <a:rPr lang="en-US" altLang="it-IT" sz="2400" dirty="0" err="1" smtClean="0">
                <a:latin typeface="Arial" panose="020B0604020202020204" pitchFamily="34" charset="0"/>
              </a:rPr>
              <a:t>possono</a:t>
            </a:r>
            <a:r>
              <a:rPr lang="en-US" altLang="it-IT" sz="2400" dirty="0" smtClean="0">
                <a:latin typeface="Arial" panose="020B0604020202020204" pitchFamily="34" charset="0"/>
              </a:rPr>
              <a:t> </a:t>
            </a:r>
            <a:r>
              <a:rPr lang="en-US" altLang="it-IT" sz="2400" dirty="0" err="1" smtClean="0">
                <a:latin typeface="Arial" panose="020B0604020202020204" pitchFamily="34" charset="0"/>
              </a:rPr>
              <a:t>facilmente</a:t>
            </a:r>
            <a:r>
              <a:rPr lang="en-US" altLang="it-IT" sz="2400" dirty="0" smtClean="0">
                <a:latin typeface="Arial" panose="020B0604020202020204" pitchFamily="34" charset="0"/>
              </a:rPr>
              <a:t> </a:t>
            </a:r>
            <a:r>
              <a:rPr lang="en-US" altLang="it-IT" sz="2400" dirty="0" err="1" smtClean="0">
                <a:latin typeface="Arial" panose="020B0604020202020204" pitchFamily="34" charset="0"/>
              </a:rPr>
              <a:t>degradare</a:t>
            </a:r>
            <a:r>
              <a:rPr lang="en-US" altLang="it-IT" sz="2400" dirty="0" smtClean="0">
                <a:latin typeface="Arial" panose="020B0604020202020204" pitchFamily="34" charset="0"/>
              </a:rPr>
              <a:t> le </a:t>
            </a:r>
            <a:r>
              <a:rPr lang="en-US" altLang="it-IT" sz="2400" dirty="0" err="1" smtClean="0">
                <a:latin typeface="Arial" panose="020B0604020202020204" pitchFamily="34" charset="0"/>
              </a:rPr>
              <a:t>registrazioni</a:t>
            </a:r>
            <a:r>
              <a:rPr lang="en-US" altLang="it-IT" sz="2400" dirty="0" smtClean="0">
                <a:latin typeface="Arial" panose="020B0604020202020204" pitchFamily="34" charset="0"/>
              </a:rPr>
              <a:t> </a:t>
            </a:r>
            <a:r>
              <a:rPr lang="en-US" altLang="it-IT" sz="2400" dirty="0" err="1" smtClean="0">
                <a:latin typeface="Arial" panose="020B0604020202020204" pitchFamily="34" charset="0"/>
              </a:rPr>
              <a:t>dei</a:t>
            </a:r>
            <a:r>
              <a:rPr lang="en-US" altLang="it-IT" sz="2400" dirty="0" smtClean="0">
                <a:latin typeface="Arial" panose="020B0604020202020204" pitchFamily="34" charset="0"/>
              </a:rPr>
              <a:t> </a:t>
            </a:r>
            <a:r>
              <a:rPr lang="en-US" altLang="it-IT" sz="2400" dirty="0" err="1" smtClean="0">
                <a:latin typeface="Arial" panose="020B0604020202020204" pitchFamily="34" charset="0"/>
              </a:rPr>
              <a:t>sensori</a:t>
            </a:r>
            <a:r>
              <a:rPr lang="en-US" altLang="it-IT" sz="2400" dirty="0" smtClean="0">
                <a:latin typeface="Arial" panose="020B0604020202020204" pitchFamily="34" charset="0"/>
              </a:rPr>
              <a:t> ad </a:t>
            </a:r>
            <a:r>
              <a:rPr lang="en-US" altLang="it-IT" sz="2400" dirty="0" err="1" smtClean="0">
                <a:latin typeface="Arial" panose="020B0604020202020204" pitchFamily="34" charset="0"/>
              </a:rPr>
              <a:t>alta</a:t>
            </a:r>
            <a:r>
              <a:rPr lang="en-US" altLang="it-IT" sz="2400" dirty="0" smtClean="0">
                <a:latin typeface="Arial" panose="020B0604020202020204" pitchFamily="34" charset="0"/>
              </a:rPr>
              <a:t> </a:t>
            </a:r>
            <a:r>
              <a:rPr lang="en-US" altLang="it-IT" sz="2400" dirty="0" err="1" smtClean="0">
                <a:latin typeface="Arial" panose="020B0604020202020204" pitchFamily="34" charset="0"/>
              </a:rPr>
              <a:t>frequenza</a:t>
            </a:r>
            <a:r>
              <a:rPr lang="en-US" altLang="it-IT" sz="2400" dirty="0" smtClean="0">
                <a:latin typeface="Arial" panose="020B0604020202020204" pitchFamily="34" charset="0"/>
              </a:rPr>
              <a:t>,</a:t>
            </a:r>
            <a:r>
              <a:rPr lang="en-GB" altLang="it-IT" sz="2400" dirty="0" smtClean="0">
                <a:latin typeface="Arial" panose="020B0604020202020204" pitchFamily="34" charset="0"/>
              </a:rPr>
              <a:t> </a:t>
            </a:r>
            <a:endParaRPr lang="en-GB" altLang="it-IT" sz="2400" dirty="0">
              <a:latin typeface="Arial" panose="020B0604020202020204" pitchFamily="34" charset="0"/>
            </a:endParaRPr>
          </a:p>
        </p:txBody>
      </p:sp>
      <p:sp>
        <p:nvSpPr>
          <p:cNvPr id="115719" name="Text Box 7"/>
          <p:cNvSpPr txBox="1">
            <a:spLocks noChangeArrowheads="1"/>
          </p:cNvSpPr>
          <p:nvPr/>
        </p:nvSpPr>
        <p:spPr bwMode="auto">
          <a:xfrm>
            <a:off x="484312" y="5234385"/>
            <a:ext cx="838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it-IT" sz="2400" dirty="0">
                <a:latin typeface="Arial" panose="020B0604020202020204" pitchFamily="34" charset="0"/>
              </a:rPr>
              <a:t>- </a:t>
            </a:r>
            <a:r>
              <a:rPr lang="en-US" altLang="it-IT" sz="2400" dirty="0" err="1" smtClean="0">
                <a:solidFill>
                  <a:srgbClr val="FF00FF"/>
                </a:solidFill>
                <a:latin typeface="Arial" panose="020B0604020202020204" pitchFamily="34" charset="0"/>
              </a:rPr>
              <a:t>Variazione</a:t>
            </a:r>
            <a:r>
              <a:rPr lang="en-US" altLang="it-IT" sz="2400" dirty="0" smtClean="0">
                <a:solidFill>
                  <a:srgbClr val="FF00FF"/>
                </a:solidFill>
                <a:latin typeface="Arial" panose="020B0604020202020204" pitchFamily="34" charset="0"/>
              </a:rPr>
              <a:t> di </a:t>
            </a:r>
            <a:r>
              <a:rPr lang="en-US" altLang="it-IT" sz="2400" dirty="0" err="1" smtClean="0">
                <a:solidFill>
                  <a:srgbClr val="FF00FF"/>
                </a:solidFill>
                <a:latin typeface="Arial" panose="020B0604020202020204" pitchFamily="34" charset="0"/>
              </a:rPr>
              <a:t>pressione</a:t>
            </a:r>
            <a:r>
              <a:rPr lang="en-US" altLang="it-IT" sz="2400" dirty="0" smtClean="0">
                <a:solidFill>
                  <a:srgbClr val="FF00FF"/>
                </a:solidFill>
                <a:latin typeface="Arial" panose="020B0604020202020204" pitchFamily="34" charset="0"/>
              </a:rPr>
              <a:t> </a:t>
            </a:r>
            <a:r>
              <a:rPr lang="en-US" altLang="it-IT" sz="2400" dirty="0" err="1" smtClean="0">
                <a:solidFill>
                  <a:srgbClr val="FF00FF"/>
                </a:solidFill>
                <a:latin typeface="Arial" panose="020B0604020202020204" pitchFamily="34" charset="0"/>
              </a:rPr>
              <a:t>atmosferica</a:t>
            </a:r>
            <a:r>
              <a:rPr lang="en-US" altLang="it-IT" sz="2400" dirty="0" smtClean="0">
                <a:solidFill>
                  <a:srgbClr val="FF00FF"/>
                </a:solidFill>
                <a:latin typeface="Arial" panose="020B0604020202020204" pitchFamily="34" charset="0"/>
              </a:rPr>
              <a:t> </a:t>
            </a:r>
            <a:r>
              <a:rPr lang="en-US" altLang="it-IT" sz="2400" dirty="0" err="1" smtClean="0">
                <a:latin typeface="Arial" panose="020B0604020202020204" pitchFamily="34" charset="0"/>
              </a:rPr>
              <a:t>possono</a:t>
            </a:r>
            <a:r>
              <a:rPr lang="en-US" altLang="it-IT" sz="2400" dirty="0" smtClean="0">
                <a:latin typeface="Arial" panose="020B0604020202020204" pitchFamily="34" charset="0"/>
              </a:rPr>
              <a:t> </a:t>
            </a:r>
            <a:r>
              <a:rPr lang="en-US" altLang="it-IT" sz="2400" dirty="0" err="1" smtClean="0">
                <a:latin typeface="Arial" panose="020B0604020202020204" pitchFamily="34" charset="0"/>
              </a:rPr>
              <a:t>degradare</a:t>
            </a:r>
            <a:r>
              <a:rPr lang="en-US" altLang="it-IT" sz="2400" dirty="0" smtClean="0">
                <a:latin typeface="Arial" panose="020B0604020202020204" pitchFamily="34" charset="0"/>
              </a:rPr>
              <a:t> le </a:t>
            </a:r>
            <a:r>
              <a:rPr lang="en-US" altLang="it-IT" sz="2400" dirty="0" err="1" smtClean="0">
                <a:latin typeface="Arial" panose="020B0604020202020204" pitchFamily="34" charset="0"/>
              </a:rPr>
              <a:t>registrazioni</a:t>
            </a:r>
            <a:r>
              <a:rPr lang="en-US" altLang="it-IT" sz="2400" dirty="0" smtClean="0">
                <a:latin typeface="Arial" panose="020B0604020202020204" pitchFamily="34" charset="0"/>
              </a:rPr>
              <a:t> VBB a </a:t>
            </a:r>
            <a:r>
              <a:rPr lang="en-US" altLang="it-IT" sz="2400" dirty="0" err="1" smtClean="0">
                <a:latin typeface="Arial" panose="020B0604020202020204" pitchFamily="34" charset="0"/>
              </a:rPr>
              <a:t>lungo</a:t>
            </a:r>
            <a:r>
              <a:rPr lang="en-US" altLang="it-IT" sz="2400" dirty="0" smtClean="0">
                <a:latin typeface="Arial" panose="020B0604020202020204" pitchFamily="34" charset="0"/>
              </a:rPr>
              <a:t> </a:t>
            </a:r>
            <a:r>
              <a:rPr lang="en-US" altLang="it-IT" sz="2400" dirty="0" err="1" smtClean="0">
                <a:latin typeface="Arial" panose="020B0604020202020204" pitchFamily="34" charset="0"/>
              </a:rPr>
              <a:t>periodo</a:t>
            </a:r>
            <a:endParaRPr lang="en-GB" altLang="it-IT" sz="2400" dirty="0">
              <a:latin typeface="Arial" panose="020B0604020202020204" pitchFamily="34" charset="0"/>
            </a:endParaRPr>
          </a:p>
        </p:txBody>
      </p:sp>
    </p:spTree>
    <p:extLst>
      <p:ext uri="{BB962C8B-B14F-4D97-AF65-F5344CB8AC3E}">
        <p14:creationId xmlns:p14="http://schemas.microsoft.com/office/powerpoint/2010/main" val="109778624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15716"/>
                                        </p:tgtEl>
                                        <p:attrNameLst>
                                          <p:attrName>style.visibility</p:attrName>
                                        </p:attrNameLst>
                                      </p:cBhvr>
                                      <p:to>
                                        <p:strVal val="visible"/>
                                      </p:to>
                                    </p:set>
                                    <p:anim calcmode="lin" valueType="num">
                                      <p:cBhvr>
                                        <p:cTn id="7" dur="500" fill="hold"/>
                                        <p:tgtEl>
                                          <p:spTgt spid="115716"/>
                                        </p:tgtEl>
                                        <p:attrNameLst>
                                          <p:attrName>ppt_w</p:attrName>
                                        </p:attrNameLst>
                                      </p:cBhvr>
                                      <p:tavLst>
                                        <p:tav tm="0">
                                          <p:val>
                                            <p:fltVal val="0"/>
                                          </p:val>
                                        </p:tav>
                                        <p:tav tm="100000">
                                          <p:val>
                                            <p:strVal val="#ppt_w"/>
                                          </p:val>
                                        </p:tav>
                                      </p:tavLst>
                                    </p:anim>
                                    <p:anim calcmode="lin" valueType="num">
                                      <p:cBhvr>
                                        <p:cTn id="8" dur="500" fill="hold"/>
                                        <p:tgtEl>
                                          <p:spTgt spid="11571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15717"/>
                                        </p:tgtEl>
                                        <p:attrNameLst>
                                          <p:attrName>style.visibility</p:attrName>
                                        </p:attrNameLst>
                                      </p:cBhvr>
                                      <p:to>
                                        <p:strVal val="visible"/>
                                      </p:to>
                                    </p:set>
                                    <p:anim calcmode="lin" valueType="num">
                                      <p:cBhvr>
                                        <p:cTn id="13" dur="500" fill="hold"/>
                                        <p:tgtEl>
                                          <p:spTgt spid="115717"/>
                                        </p:tgtEl>
                                        <p:attrNameLst>
                                          <p:attrName>ppt_w</p:attrName>
                                        </p:attrNameLst>
                                      </p:cBhvr>
                                      <p:tavLst>
                                        <p:tav tm="0">
                                          <p:val>
                                            <p:fltVal val="0"/>
                                          </p:val>
                                        </p:tav>
                                        <p:tav tm="100000">
                                          <p:val>
                                            <p:strVal val="#ppt_w"/>
                                          </p:val>
                                        </p:tav>
                                      </p:tavLst>
                                    </p:anim>
                                    <p:anim calcmode="lin" valueType="num">
                                      <p:cBhvr>
                                        <p:cTn id="14" dur="500" fill="hold"/>
                                        <p:tgtEl>
                                          <p:spTgt spid="115717"/>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15718"/>
                                        </p:tgtEl>
                                        <p:attrNameLst>
                                          <p:attrName>style.visibility</p:attrName>
                                        </p:attrNameLst>
                                      </p:cBhvr>
                                      <p:to>
                                        <p:strVal val="visible"/>
                                      </p:to>
                                    </p:set>
                                    <p:anim calcmode="lin" valueType="num">
                                      <p:cBhvr>
                                        <p:cTn id="19" dur="500" fill="hold"/>
                                        <p:tgtEl>
                                          <p:spTgt spid="115718"/>
                                        </p:tgtEl>
                                        <p:attrNameLst>
                                          <p:attrName>ppt_w</p:attrName>
                                        </p:attrNameLst>
                                      </p:cBhvr>
                                      <p:tavLst>
                                        <p:tav tm="0">
                                          <p:val>
                                            <p:fltVal val="0"/>
                                          </p:val>
                                        </p:tav>
                                        <p:tav tm="100000">
                                          <p:val>
                                            <p:strVal val="#ppt_w"/>
                                          </p:val>
                                        </p:tav>
                                      </p:tavLst>
                                    </p:anim>
                                    <p:anim calcmode="lin" valueType="num">
                                      <p:cBhvr>
                                        <p:cTn id="20" dur="500" fill="hold"/>
                                        <p:tgtEl>
                                          <p:spTgt spid="115718"/>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15719"/>
                                        </p:tgtEl>
                                        <p:attrNameLst>
                                          <p:attrName>style.visibility</p:attrName>
                                        </p:attrNameLst>
                                      </p:cBhvr>
                                      <p:to>
                                        <p:strVal val="visible"/>
                                      </p:to>
                                    </p:set>
                                    <p:anim calcmode="lin" valueType="num">
                                      <p:cBhvr>
                                        <p:cTn id="25" dur="500" fill="hold"/>
                                        <p:tgtEl>
                                          <p:spTgt spid="115719"/>
                                        </p:tgtEl>
                                        <p:attrNameLst>
                                          <p:attrName>ppt_w</p:attrName>
                                        </p:attrNameLst>
                                      </p:cBhvr>
                                      <p:tavLst>
                                        <p:tav tm="0">
                                          <p:val>
                                            <p:fltVal val="0"/>
                                          </p:val>
                                        </p:tav>
                                        <p:tav tm="100000">
                                          <p:val>
                                            <p:strVal val="#ppt_w"/>
                                          </p:val>
                                        </p:tav>
                                      </p:tavLst>
                                    </p:anim>
                                    <p:anim calcmode="lin" valueType="num">
                                      <p:cBhvr>
                                        <p:cTn id="26" dur="500" fill="hold"/>
                                        <p:tgtEl>
                                          <p:spTgt spid="1157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6" grpId="0" autoUpdateAnimBg="0"/>
      <p:bldP spid="115717" grpId="0" autoUpdateAnimBg="0"/>
      <p:bldP spid="115718" grpId="0" autoUpdateAnimBg="0"/>
      <p:bldP spid="115719"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descr="ne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764704"/>
            <a:ext cx="7600898" cy="5544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314261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228600" y="939800"/>
            <a:ext cx="8686800" cy="4876800"/>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endParaRPr lang="it-IT" altLang="it-IT">
              <a:latin typeface="Arial" panose="020B0604020202020204" pitchFamily="34" charset="0"/>
            </a:endParaRPr>
          </a:p>
        </p:txBody>
      </p:sp>
      <p:sp>
        <p:nvSpPr>
          <p:cNvPr id="28675" name="Text Box 3"/>
          <p:cNvSpPr txBox="1">
            <a:spLocks noChangeArrowheads="1"/>
          </p:cNvSpPr>
          <p:nvPr/>
        </p:nvSpPr>
        <p:spPr bwMode="auto">
          <a:xfrm>
            <a:off x="304800" y="1841500"/>
            <a:ext cx="84709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it-IT" sz="2400" b="1" dirty="0">
                <a:latin typeface="Arial" panose="020B0604020202020204" pitchFamily="34" charset="0"/>
              </a:rPr>
              <a:t>2)</a:t>
            </a:r>
            <a:r>
              <a:rPr lang="en-US" altLang="it-IT" sz="2400" b="1" dirty="0">
                <a:solidFill>
                  <a:srgbClr val="FF0000"/>
                </a:solidFill>
                <a:latin typeface="Arial" panose="020B0604020202020204" pitchFamily="34" charset="0"/>
              </a:rPr>
              <a:t> </a:t>
            </a:r>
            <a:r>
              <a:rPr lang="en-US" altLang="it-IT" sz="2400" b="1" dirty="0" err="1" smtClean="0">
                <a:solidFill>
                  <a:srgbClr val="FF0000"/>
                </a:solidFill>
                <a:latin typeface="Arial" panose="020B0604020202020204" pitchFamily="34" charset="0"/>
              </a:rPr>
              <a:t>Manutenzione</a:t>
            </a:r>
            <a:r>
              <a:rPr lang="en-US" altLang="it-IT" sz="2400" b="1" dirty="0" smtClean="0">
                <a:solidFill>
                  <a:srgbClr val="FF0000"/>
                </a:solidFill>
                <a:latin typeface="Arial" panose="020B0604020202020204" pitchFamily="34" charset="0"/>
              </a:rPr>
              <a:t> </a:t>
            </a:r>
            <a:r>
              <a:rPr lang="en-US" altLang="it-IT" sz="2400" b="1" dirty="0" err="1" smtClean="0">
                <a:solidFill>
                  <a:srgbClr val="FF0000"/>
                </a:solidFill>
                <a:latin typeface="Arial" panose="020B0604020202020204" pitchFamily="34" charset="0"/>
              </a:rPr>
              <a:t>della</a:t>
            </a:r>
            <a:r>
              <a:rPr lang="en-US" altLang="it-IT" sz="2400" b="1" dirty="0" smtClean="0">
                <a:solidFill>
                  <a:srgbClr val="FF0000"/>
                </a:solidFill>
                <a:latin typeface="Arial" panose="020B0604020202020204" pitchFamily="34" charset="0"/>
              </a:rPr>
              <a:t> rete, la </a:t>
            </a:r>
            <a:r>
              <a:rPr lang="en-US" altLang="it-IT" sz="2400" b="1" dirty="0" err="1" smtClean="0">
                <a:solidFill>
                  <a:srgbClr val="FF0000"/>
                </a:solidFill>
                <a:latin typeface="Arial" panose="020B0604020202020204" pitchFamily="34" charset="0"/>
              </a:rPr>
              <a:t>regolare</a:t>
            </a:r>
            <a:r>
              <a:rPr lang="en-US" altLang="it-IT" sz="2400" b="1" dirty="0" smtClean="0">
                <a:solidFill>
                  <a:srgbClr val="FF0000"/>
                </a:solidFill>
                <a:latin typeface="Arial" panose="020B0604020202020204" pitchFamily="34" charset="0"/>
              </a:rPr>
              <a:t> </a:t>
            </a:r>
            <a:r>
              <a:rPr lang="en-US" altLang="it-IT" sz="2400" b="1" dirty="0" err="1" smtClean="0">
                <a:solidFill>
                  <a:srgbClr val="FF00FF"/>
                </a:solidFill>
                <a:latin typeface="Arial" panose="020B0604020202020204" pitchFamily="34" charset="0"/>
              </a:rPr>
              <a:t>calibrazione</a:t>
            </a:r>
            <a:r>
              <a:rPr lang="en-US" altLang="it-IT" sz="2400" b="1" dirty="0" smtClean="0">
                <a:solidFill>
                  <a:srgbClr val="FF00FF"/>
                </a:solidFill>
                <a:latin typeface="Arial" panose="020B0604020202020204" pitchFamily="34" charset="0"/>
              </a:rPr>
              <a:t> </a:t>
            </a:r>
            <a:r>
              <a:rPr lang="en-US" altLang="it-IT" sz="2400" b="1" dirty="0" err="1" smtClean="0">
                <a:solidFill>
                  <a:srgbClr val="FF00FF"/>
                </a:solidFill>
                <a:latin typeface="Arial" panose="020B0604020202020204" pitchFamily="34" charset="0"/>
              </a:rPr>
              <a:t>dei</a:t>
            </a:r>
            <a:r>
              <a:rPr lang="en-US" altLang="it-IT" sz="2400" b="1" dirty="0" smtClean="0">
                <a:solidFill>
                  <a:srgbClr val="FF00FF"/>
                </a:solidFill>
                <a:latin typeface="Arial" panose="020B0604020202020204" pitchFamily="34" charset="0"/>
              </a:rPr>
              <a:t> </a:t>
            </a:r>
            <a:r>
              <a:rPr lang="en-US" altLang="it-IT" sz="2400" b="1" dirty="0" err="1" smtClean="0">
                <a:solidFill>
                  <a:srgbClr val="FF00FF"/>
                </a:solidFill>
                <a:latin typeface="Arial" panose="020B0604020202020204" pitchFamily="34" charset="0"/>
              </a:rPr>
              <a:t>sensori</a:t>
            </a:r>
            <a:r>
              <a:rPr lang="en-US" altLang="it-IT" sz="2400" b="1" dirty="0" smtClean="0">
                <a:solidFill>
                  <a:srgbClr val="FF00FF"/>
                </a:solidFill>
                <a:latin typeface="Arial" panose="020B0604020202020204" pitchFamily="34" charset="0"/>
              </a:rPr>
              <a:t> </a:t>
            </a:r>
            <a:r>
              <a:rPr lang="en-US" altLang="it-IT" sz="2400" b="1" dirty="0" smtClean="0">
                <a:solidFill>
                  <a:srgbClr val="000000"/>
                </a:solidFill>
                <a:latin typeface="Arial" panose="020B0604020202020204" pitchFamily="34" charset="0"/>
              </a:rPr>
              <a:t>è</a:t>
            </a:r>
            <a:r>
              <a:rPr lang="en-US" altLang="it-IT" sz="2400" b="1" dirty="0" smtClean="0">
                <a:solidFill>
                  <a:srgbClr val="FF00FF"/>
                </a:solidFill>
                <a:latin typeface="Arial" panose="020B0604020202020204" pitchFamily="34" charset="0"/>
              </a:rPr>
              <a:t> </a:t>
            </a:r>
            <a:r>
              <a:rPr lang="en-US" altLang="it-IT" sz="2400" dirty="0" smtClean="0">
                <a:solidFill>
                  <a:srgbClr val="000000"/>
                </a:solidFill>
                <a:latin typeface="Arial" panose="020B0604020202020204" pitchFamily="34" charset="0"/>
              </a:rPr>
              <a:t>un </a:t>
            </a:r>
            <a:r>
              <a:rPr lang="en-US" altLang="it-IT" sz="2400" dirty="0" err="1" smtClean="0">
                <a:solidFill>
                  <a:srgbClr val="000000"/>
                </a:solidFill>
                <a:latin typeface="Arial" panose="020B0604020202020204" pitchFamily="34" charset="0"/>
              </a:rPr>
              <a:t>pratica</a:t>
            </a:r>
            <a:r>
              <a:rPr lang="en-US" altLang="it-IT" sz="2400" dirty="0" smtClean="0">
                <a:solidFill>
                  <a:srgbClr val="000000"/>
                </a:solidFill>
                <a:latin typeface="Arial" panose="020B0604020202020204" pitchFamily="34" charset="0"/>
              </a:rPr>
              <a:t> </a:t>
            </a:r>
            <a:r>
              <a:rPr lang="en-US" altLang="it-IT" sz="2400" dirty="0" err="1" smtClean="0">
                <a:solidFill>
                  <a:srgbClr val="000000"/>
                </a:solidFill>
                <a:latin typeface="Arial" panose="020B0604020202020204" pitchFamily="34" charset="0"/>
              </a:rPr>
              <a:t>cruciale</a:t>
            </a:r>
            <a:r>
              <a:rPr lang="en-US" altLang="it-IT" sz="2400" b="1" dirty="0" smtClean="0">
                <a:solidFill>
                  <a:srgbClr val="000000"/>
                </a:solidFill>
                <a:latin typeface="Arial" panose="020B0604020202020204" pitchFamily="34" charset="0"/>
              </a:rPr>
              <a:t>, </a:t>
            </a:r>
            <a:r>
              <a:rPr lang="en-US" altLang="it-IT" sz="2400" b="1" dirty="0" err="1" smtClean="0">
                <a:solidFill>
                  <a:srgbClr val="000000"/>
                </a:solidFill>
                <a:latin typeface="Arial" panose="020B0604020202020204" pitchFamily="34" charset="0"/>
              </a:rPr>
              <a:t>frequentemente</a:t>
            </a:r>
            <a:r>
              <a:rPr lang="en-US" altLang="it-IT" sz="2400" b="1" dirty="0" smtClean="0">
                <a:solidFill>
                  <a:srgbClr val="000000"/>
                </a:solidFill>
                <a:latin typeface="Arial" panose="020B0604020202020204" pitchFamily="34" charset="0"/>
              </a:rPr>
              <a:t> </a:t>
            </a:r>
            <a:r>
              <a:rPr lang="en-US" altLang="it-IT" sz="2400" b="1" dirty="0" err="1" smtClean="0">
                <a:solidFill>
                  <a:srgbClr val="000000"/>
                </a:solidFill>
                <a:latin typeface="Arial" panose="020B0604020202020204" pitchFamily="34" charset="0"/>
              </a:rPr>
              <a:t>sottostimata</a:t>
            </a:r>
            <a:r>
              <a:rPr lang="en-US" altLang="it-IT" sz="2400" b="1" dirty="0" smtClean="0">
                <a:solidFill>
                  <a:srgbClr val="000000"/>
                </a:solidFill>
                <a:latin typeface="Arial" panose="020B0604020202020204" pitchFamily="34" charset="0"/>
              </a:rPr>
              <a:t> o </a:t>
            </a:r>
            <a:r>
              <a:rPr lang="en-US" altLang="it-IT" sz="2400" b="1" dirty="0" err="1" smtClean="0">
                <a:solidFill>
                  <a:srgbClr val="000000"/>
                </a:solidFill>
                <a:latin typeface="Arial" panose="020B0604020202020204" pitchFamily="34" charset="0"/>
              </a:rPr>
              <a:t>anche</a:t>
            </a:r>
            <a:r>
              <a:rPr lang="en-US" altLang="it-IT" sz="2400" b="1" dirty="0" smtClean="0">
                <a:solidFill>
                  <a:srgbClr val="000000"/>
                </a:solidFill>
                <a:latin typeface="Arial" panose="020B0604020202020204" pitchFamily="34" charset="0"/>
              </a:rPr>
              <a:t> </a:t>
            </a:r>
            <a:r>
              <a:rPr lang="en-US" altLang="it-IT" sz="2400" b="1" dirty="0" err="1" smtClean="0">
                <a:solidFill>
                  <a:srgbClr val="000000"/>
                </a:solidFill>
                <a:latin typeface="Arial" panose="020B0604020202020204" pitchFamily="34" charset="0"/>
              </a:rPr>
              <a:t>trascurata</a:t>
            </a:r>
            <a:r>
              <a:rPr lang="en-US" altLang="it-IT" sz="2400" b="1" dirty="0" smtClean="0">
                <a:solidFill>
                  <a:srgbClr val="000000"/>
                </a:solidFill>
                <a:latin typeface="Arial" panose="020B0604020202020204" pitchFamily="34" charset="0"/>
              </a:rPr>
              <a:t>.</a:t>
            </a:r>
            <a:r>
              <a:rPr lang="en-US" altLang="it-IT" sz="2400" b="1" dirty="0" smtClean="0">
                <a:solidFill>
                  <a:srgbClr val="FF0000"/>
                </a:solidFill>
                <a:latin typeface="Arial" panose="020B0604020202020204" pitchFamily="34" charset="0"/>
              </a:rPr>
              <a:t> </a:t>
            </a:r>
          </a:p>
          <a:p>
            <a:pPr>
              <a:spcBef>
                <a:spcPct val="0"/>
              </a:spcBef>
              <a:buFontTx/>
              <a:buNone/>
            </a:pPr>
            <a:endParaRPr lang="en-US" altLang="it-IT" sz="2400" b="1" dirty="0">
              <a:solidFill>
                <a:srgbClr val="FF0000"/>
              </a:solidFill>
              <a:latin typeface="Arial" panose="020B0604020202020204" pitchFamily="34" charset="0"/>
            </a:endParaRPr>
          </a:p>
          <a:p>
            <a:pPr>
              <a:spcBef>
                <a:spcPct val="0"/>
              </a:spcBef>
              <a:buFontTx/>
              <a:buNone/>
            </a:pPr>
            <a:r>
              <a:rPr lang="en-US" altLang="it-IT" sz="2400" b="1" dirty="0">
                <a:solidFill>
                  <a:srgbClr val="FF0000"/>
                </a:solidFill>
                <a:latin typeface="Arial" panose="020B0604020202020204" pitchFamily="34" charset="0"/>
              </a:rPr>
              <a:t>      </a:t>
            </a:r>
            <a:r>
              <a:rPr lang="en-US" altLang="it-IT" sz="2400" b="1" dirty="0" smtClean="0">
                <a:solidFill>
                  <a:srgbClr val="FF0000"/>
                </a:solidFill>
                <a:latin typeface="Arial" panose="020B0604020202020204" pitchFamily="34" charset="0"/>
              </a:rPr>
              <a:t>La </a:t>
            </a:r>
            <a:r>
              <a:rPr lang="en-US" altLang="it-IT" sz="2400" b="1" dirty="0" err="1" smtClean="0">
                <a:solidFill>
                  <a:srgbClr val="FF0000"/>
                </a:solidFill>
                <a:latin typeface="Arial" panose="020B0604020202020204" pitchFamily="34" charset="0"/>
              </a:rPr>
              <a:t>fedeltà</a:t>
            </a:r>
            <a:r>
              <a:rPr lang="en-US" altLang="it-IT" sz="2400" b="1" dirty="0" smtClean="0">
                <a:solidFill>
                  <a:srgbClr val="FF0000"/>
                </a:solidFill>
                <a:latin typeface="Arial" panose="020B0604020202020204" pitchFamily="34" charset="0"/>
              </a:rPr>
              <a:t> di </a:t>
            </a:r>
            <a:r>
              <a:rPr lang="en-US" altLang="it-IT" sz="2400" b="1" dirty="0" err="1" smtClean="0">
                <a:solidFill>
                  <a:srgbClr val="FF0000"/>
                </a:solidFill>
                <a:latin typeface="Arial" panose="020B0604020202020204" pitchFamily="34" charset="0"/>
              </a:rPr>
              <a:t>una</a:t>
            </a:r>
            <a:r>
              <a:rPr lang="en-US" altLang="it-IT" sz="2400" b="1" dirty="0" smtClean="0">
                <a:solidFill>
                  <a:srgbClr val="FF0000"/>
                </a:solidFill>
                <a:latin typeface="Arial" panose="020B0604020202020204" pitchFamily="34" charset="0"/>
              </a:rPr>
              <a:t> </a:t>
            </a:r>
            <a:r>
              <a:rPr lang="en-US" altLang="it-IT" sz="2400" b="1" dirty="0" err="1" smtClean="0">
                <a:solidFill>
                  <a:srgbClr val="FF0000"/>
                </a:solidFill>
                <a:latin typeface="Arial" panose="020B0604020202020204" pitchFamily="34" charset="0"/>
              </a:rPr>
              <a:t>registrazione</a:t>
            </a:r>
            <a:r>
              <a:rPr lang="en-US" altLang="it-IT" sz="2400" b="1" dirty="0" smtClean="0">
                <a:solidFill>
                  <a:srgbClr val="FF0000"/>
                </a:solidFill>
                <a:latin typeface="Arial" panose="020B0604020202020204" pitchFamily="34" charset="0"/>
              </a:rPr>
              <a:t> sismica è </a:t>
            </a:r>
            <a:r>
              <a:rPr lang="en-US" altLang="it-IT" sz="2400" b="1" dirty="0" err="1" smtClean="0">
                <a:solidFill>
                  <a:srgbClr val="FF0000"/>
                </a:solidFill>
                <a:latin typeface="Arial" panose="020B0604020202020204" pitchFamily="34" charset="0"/>
              </a:rPr>
              <a:t>garantita</a:t>
            </a:r>
            <a:r>
              <a:rPr lang="en-US" altLang="it-IT" sz="2400" b="1" dirty="0" smtClean="0">
                <a:solidFill>
                  <a:srgbClr val="FF0000"/>
                </a:solidFill>
                <a:latin typeface="Arial" panose="020B0604020202020204" pitchFamily="34" charset="0"/>
              </a:rPr>
              <a:t> solo </a:t>
            </a:r>
            <a:r>
              <a:rPr lang="en-US" altLang="it-IT" sz="2400" b="1" dirty="0" err="1" smtClean="0">
                <a:solidFill>
                  <a:srgbClr val="FF0000"/>
                </a:solidFill>
                <a:latin typeface="Arial" panose="020B0604020202020204" pitchFamily="34" charset="0"/>
              </a:rPr>
              <a:t>tra</a:t>
            </a:r>
            <a:r>
              <a:rPr lang="en-US" altLang="it-IT" sz="2400" b="1" dirty="0" smtClean="0">
                <a:solidFill>
                  <a:srgbClr val="FF0000"/>
                </a:solidFill>
                <a:latin typeface="Arial" panose="020B0604020202020204" pitchFamily="34" charset="0"/>
              </a:rPr>
              <a:t> due </a:t>
            </a:r>
            <a:r>
              <a:rPr lang="en-US" altLang="it-IT" sz="2400" b="1" dirty="0" err="1" smtClean="0">
                <a:solidFill>
                  <a:srgbClr val="FF0000"/>
                </a:solidFill>
                <a:latin typeface="Arial" panose="020B0604020202020204" pitchFamily="34" charset="0"/>
              </a:rPr>
              <a:t>calibrazioni</a:t>
            </a:r>
            <a:r>
              <a:rPr lang="en-US" altLang="it-IT" sz="2400" dirty="0">
                <a:solidFill>
                  <a:srgbClr val="FF0000"/>
                </a:solidFill>
                <a:latin typeface="Arial" panose="020B0604020202020204" pitchFamily="34" charset="0"/>
              </a:rPr>
              <a:t> </a:t>
            </a:r>
            <a:r>
              <a:rPr lang="en-US" altLang="it-IT" sz="2400" dirty="0" smtClean="0">
                <a:solidFill>
                  <a:srgbClr val="FF0000"/>
                </a:solidFill>
                <a:latin typeface="Arial" panose="020B0604020202020204" pitchFamily="34" charset="0"/>
              </a:rPr>
              <a:t>consecutive</a:t>
            </a:r>
            <a:r>
              <a:rPr lang="en-US" altLang="it-IT" sz="2400" b="1" dirty="0" smtClean="0">
                <a:solidFill>
                  <a:srgbClr val="FF0000"/>
                </a:solidFill>
                <a:latin typeface="Arial" panose="020B0604020202020204" pitchFamily="34" charset="0"/>
              </a:rPr>
              <a:t> </a:t>
            </a:r>
            <a:r>
              <a:rPr lang="en-US" altLang="it-IT" sz="2400" b="1" dirty="0" err="1" smtClean="0">
                <a:solidFill>
                  <a:srgbClr val="FF0000"/>
                </a:solidFill>
                <a:latin typeface="Arial" panose="020B0604020202020204" pitchFamily="34" charset="0"/>
              </a:rPr>
              <a:t>dei</a:t>
            </a:r>
            <a:r>
              <a:rPr lang="en-US" altLang="it-IT" sz="2400" b="1" dirty="0" smtClean="0">
                <a:solidFill>
                  <a:srgbClr val="FF0000"/>
                </a:solidFill>
                <a:latin typeface="Arial" panose="020B0604020202020204" pitchFamily="34" charset="0"/>
              </a:rPr>
              <a:t> </a:t>
            </a:r>
            <a:r>
              <a:rPr lang="en-US" altLang="it-IT" sz="2400" b="1" dirty="0" err="1" smtClean="0">
                <a:solidFill>
                  <a:srgbClr val="FF0000"/>
                </a:solidFill>
                <a:latin typeface="Arial" panose="020B0604020202020204" pitchFamily="34" charset="0"/>
              </a:rPr>
              <a:t>sensori</a:t>
            </a:r>
            <a:r>
              <a:rPr lang="en-US" altLang="it-IT" sz="2400" dirty="0" smtClean="0">
                <a:solidFill>
                  <a:srgbClr val="FF0000"/>
                </a:solidFill>
                <a:latin typeface="Arial" panose="020B0604020202020204" pitchFamily="34" charset="0"/>
              </a:rPr>
              <a:t>, </a:t>
            </a:r>
            <a:r>
              <a:rPr lang="en-US" altLang="it-IT" sz="2400" dirty="0" err="1" smtClean="0">
                <a:solidFill>
                  <a:srgbClr val="FF0000"/>
                </a:solidFill>
                <a:latin typeface="Arial" panose="020B0604020202020204" pitchFamily="34" charset="0"/>
              </a:rPr>
              <a:t>che</a:t>
            </a:r>
            <a:r>
              <a:rPr lang="en-US" altLang="it-IT" sz="2400" dirty="0" smtClean="0">
                <a:solidFill>
                  <a:srgbClr val="FF0000"/>
                </a:solidFill>
                <a:latin typeface="Arial" panose="020B0604020202020204" pitchFamily="34" charset="0"/>
              </a:rPr>
              <a:t> non </a:t>
            </a:r>
            <a:r>
              <a:rPr lang="en-US" altLang="it-IT" sz="2400" dirty="0" err="1" smtClean="0">
                <a:solidFill>
                  <a:srgbClr val="FF0000"/>
                </a:solidFill>
                <a:latin typeface="Arial" panose="020B0604020202020204" pitchFamily="34" charset="0"/>
              </a:rPr>
              <a:t>mostrino</a:t>
            </a:r>
            <a:r>
              <a:rPr lang="en-US" altLang="it-IT" sz="2400" dirty="0" smtClean="0">
                <a:solidFill>
                  <a:srgbClr val="FF0000"/>
                </a:solidFill>
                <a:latin typeface="Arial" panose="020B0604020202020204" pitchFamily="34" charset="0"/>
              </a:rPr>
              <a:t> </a:t>
            </a:r>
            <a:r>
              <a:rPr lang="en-US" altLang="it-IT" sz="2400" dirty="0" err="1" smtClean="0">
                <a:solidFill>
                  <a:srgbClr val="FF0000"/>
                </a:solidFill>
                <a:latin typeface="Arial" panose="020B0604020202020204" pitchFamily="34" charset="0"/>
              </a:rPr>
              <a:t>significanti</a:t>
            </a:r>
            <a:r>
              <a:rPr lang="en-US" altLang="it-IT" sz="2400" dirty="0" smtClean="0">
                <a:solidFill>
                  <a:srgbClr val="FF0000"/>
                </a:solidFill>
                <a:latin typeface="Arial" panose="020B0604020202020204" pitchFamily="34" charset="0"/>
              </a:rPr>
              <a:t> </a:t>
            </a:r>
            <a:r>
              <a:rPr lang="en-US" altLang="it-IT" sz="2400" dirty="0" err="1" smtClean="0">
                <a:solidFill>
                  <a:srgbClr val="FF0000"/>
                </a:solidFill>
                <a:latin typeface="Arial" panose="020B0604020202020204" pitchFamily="34" charset="0"/>
              </a:rPr>
              <a:t>differenze</a:t>
            </a:r>
            <a:r>
              <a:rPr lang="en-US" altLang="it-IT" sz="2400" dirty="0" smtClean="0">
                <a:solidFill>
                  <a:srgbClr val="FF0000"/>
                </a:solidFill>
                <a:latin typeface="Arial" panose="020B0604020202020204" pitchFamily="34" charset="0"/>
              </a:rPr>
              <a:t> </a:t>
            </a:r>
            <a:r>
              <a:rPr lang="en-US" altLang="it-IT" sz="2400" dirty="0" err="1" smtClean="0">
                <a:solidFill>
                  <a:srgbClr val="FF0000"/>
                </a:solidFill>
                <a:latin typeface="Arial" panose="020B0604020202020204" pitchFamily="34" charset="0"/>
              </a:rPr>
              <a:t>tra</a:t>
            </a:r>
            <a:r>
              <a:rPr lang="en-US" altLang="it-IT" sz="2400" dirty="0" smtClean="0">
                <a:solidFill>
                  <a:srgbClr val="FF0000"/>
                </a:solidFill>
                <a:latin typeface="Arial" panose="020B0604020202020204" pitchFamily="34" charset="0"/>
              </a:rPr>
              <a:t> le </a:t>
            </a:r>
            <a:r>
              <a:rPr lang="en-US" altLang="it-IT" sz="2400" dirty="0" err="1" smtClean="0">
                <a:solidFill>
                  <a:srgbClr val="FF0000"/>
                </a:solidFill>
                <a:latin typeface="Arial" panose="020B0604020202020204" pitchFamily="34" charset="0"/>
              </a:rPr>
              <a:t>risposte</a:t>
            </a:r>
            <a:r>
              <a:rPr lang="en-US" altLang="it-IT" sz="2400" dirty="0" smtClean="0">
                <a:solidFill>
                  <a:srgbClr val="FF0000"/>
                </a:solidFill>
                <a:latin typeface="Arial" panose="020B0604020202020204" pitchFamily="34" charset="0"/>
              </a:rPr>
              <a:t> </a:t>
            </a:r>
            <a:r>
              <a:rPr lang="en-US" altLang="it-IT" sz="2400" dirty="0" err="1" smtClean="0">
                <a:solidFill>
                  <a:srgbClr val="FF0000"/>
                </a:solidFill>
                <a:latin typeface="Arial" panose="020B0604020202020204" pitchFamily="34" charset="0"/>
              </a:rPr>
              <a:t>strumentali</a:t>
            </a:r>
            <a:r>
              <a:rPr lang="en-US" altLang="it-IT" sz="2400" dirty="0" smtClean="0">
                <a:solidFill>
                  <a:srgbClr val="FF0000"/>
                </a:solidFill>
                <a:latin typeface="Arial" panose="020B0604020202020204" pitchFamily="34" charset="0"/>
              </a:rPr>
              <a:t>. </a:t>
            </a:r>
            <a:r>
              <a:rPr lang="en-US" altLang="it-IT" sz="2400" dirty="0" err="1" smtClean="0">
                <a:latin typeface="Arial" panose="020B0604020202020204" pitchFamily="34" charset="0"/>
              </a:rPr>
              <a:t>Tutto</a:t>
            </a:r>
            <a:r>
              <a:rPr lang="en-US" altLang="it-IT" sz="2400" dirty="0" smtClean="0">
                <a:latin typeface="Arial" panose="020B0604020202020204" pitchFamily="34" charset="0"/>
              </a:rPr>
              <a:t> </a:t>
            </a:r>
            <a:r>
              <a:rPr lang="en-US" altLang="it-IT" sz="2400" dirty="0" err="1" smtClean="0">
                <a:latin typeface="Arial" panose="020B0604020202020204" pitchFamily="34" charset="0"/>
              </a:rPr>
              <a:t>il</a:t>
            </a:r>
            <a:r>
              <a:rPr lang="en-US" altLang="it-IT" sz="2400" dirty="0" smtClean="0">
                <a:latin typeface="Arial" panose="020B0604020202020204" pitchFamily="34" charset="0"/>
              </a:rPr>
              <a:t> resto è </a:t>
            </a:r>
            <a:r>
              <a:rPr lang="en-US" altLang="it-IT" sz="2400" dirty="0" err="1" smtClean="0">
                <a:latin typeface="Arial" panose="020B0604020202020204" pitchFamily="34" charset="0"/>
              </a:rPr>
              <a:t>discutibile</a:t>
            </a:r>
            <a:r>
              <a:rPr lang="en-US" altLang="it-IT" sz="2400" dirty="0" smtClean="0">
                <a:latin typeface="Arial" panose="020B0604020202020204" pitchFamily="34" charset="0"/>
              </a:rPr>
              <a:t>.</a:t>
            </a:r>
            <a:endParaRPr lang="en-US" altLang="it-IT" sz="2400" b="1" dirty="0">
              <a:latin typeface="Arial" panose="020B0604020202020204" pitchFamily="34" charset="0"/>
            </a:endParaRPr>
          </a:p>
        </p:txBody>
      </p:sp>
    </p:spTree>
    <p:extLst>
      <p:ext uri="{BB962C8B-B14F-4D97-AF65-F5344CB8AC3E}">
        <p14:creationId xmlns:p14="http://schemas.microsoft.com/office/powerpoint/2010/main" val="118790749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228600" y="939800"/>
            <a:ext cx="8686800" cy="4876800"/>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endParaRPr lang="it-IT" altLang="it-IT">
              <a:latin typeface="Arial" panose="020B0604020202020204" pitchFamily="34" charset="0"/>
            </a:endParaRPr>
          </a:p>
        </p:txBody>
      </p:sp>
      <p:sp>
        <p:nvSpPr>
          <p:cNvPr id="29699" name="Text Box 3"/>
          <p:cNvSpPr txBox="1">
            <a:spLocks noChangeArrowheads="1"/>
          </p:cNvSpPr>
          <p:nvPr/>
        </p:nvSpPr>
        <p:spPr bwMode="auto">
          <a:xfrm>
            <a:off x="381000" y="1485374"/>
            <a:ext cx="85344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a:spcBef>
                <a:spcPct val="0"/>
              </a:spcBef>
              <a:buFontTx/>
              <a:buNone/>
            </a:pPr>
            <a:r>
              <a:rPr lang="en-US" altLang="it-IT" sz="2400" b="1" dirty="0" smtClean="0">
                <a:solidFill>
                  <a:srgbClr val="00FF00"/>
                </a:solidFill>
                <a:latin typeface="Arial" panose="020B0604020202020204" pitchFamily="34" charset="0"/>
              </a:rPr>
              <a:t>4 </a:t>
            </a:r>
            <a:r>
              <a:rPr lang="en-US" altLang="it-IT" sz="2400" b="1" dirty="0">
                <a:solidFill>
                  <a:srgbClr val="00FF00"/>
                </a:solidFill>
                <a:latin typeface="Arial" panose="020B0604020202020204" pitchFamily="34" charset="0"/>
              </a:rPr>
              <a:t>-  </a:t>
            </a:r>
            <a:r>
              <a:rPr lang="en-US" altLang="it-IT" sz="2400" b="1" dirty="0" err="1" smtClean="0">
                <a:solidFill>
                  <a:srgbClr val="00FF00"/>
                </a:solidFill>
                <a:latin typeface="Arial" panose="020B0604020202020204" pitchFamily="34" charset="0"/>
              </a:rPr>
              <a:t>Rappresentatività</a:t>
            </a:r>
            <a:r>
              <a:rPr lang="en-US" altLang="it-IT" sz="2400" b="1" dirty="0" smtClean="0">
                <a:solidFill>
                  <a:srgbClr val="00FF00"/>
                </a:solidFill>
                <a:latin typeface="Arial" panose="020B0604020202020204" pitchFamily="34" charset="0"/>
              </a:rPr>
              <a:t> </a:t>
            </a:r>
            <a:r>
              <a:rPr lang="en-US" altLang="it-IT" sz="2400" b="1" dirty="0" err="1" smtClean="0">
                <a:solidFill>
                  <a:srgbClr val="00FF00"/>
                </a:solidFill>
                <a:latin typeface="Arial" panose="020B0604020202020204" pitchFamily="34" charset="0"/>
              </a:rPr>
              <a:t>dei</a:t>
            </a:r>
            <a:r>
              <a:rPr lang="en-US" altLang="it-IT" sz="2400" b="1" dirty="0" smtClean="0">
                <a:solidFill>
                  <a:srgbClr val="00FF00"/>
                </a:solidFill>
                <a:latin typeface="Arial" panose="020B0604020202020204" pitchFamily="34" charset="0"/>
              </a:rPr>
              <a:t> </a:t>
            </a:r>
            <a:r>
              <a:rPr lang="en-US" altLang="it-IT" sz="2400" b="1" dirty="0" err="1" smtClean="0">
                <a:solidFill>
                  <a:srgbClr val="00FF00"/>
                </a:solidFill>
                <a:latin typeface="Arial" panose="020B0604020202020204" pitchFamily="34" charset="0"/>
              </a:rPr>
              <a:t>dati</a:t>
            </a:r>
            <a:endParaRPr lang="en-US" altLang="it-IT" sz="2400" b="1" dirty="0">
              <a:solidFill>
                <a:srgbClr val="FF0000"/>
              </a:solidFill>
              <a:latin typeface="Arial" panose="020B0604020202020204" pitchFamily="34" charset="0"/>
            </a:endParaRPr>
          </a:p>
          <a:p>
            <a:pPr>
              <a:spcBef>
                <a:spcPct val="0"/>
              </a:spcBef>
              <a:buFontTx/>
              <a:buNone/>
            </a:pPr>
            <a:r>
              <a:rPr lang="en-US" altLang="it-IT" sz="2400" b="1" dirty="0">
                <a:solidFill>
                  <a:srgbClr val="FF0000"/>
                </a:solidFill>
                <a:latin typeface="Arial" panose="020B0604020202020204" pitchFamily="34" charset="0"/>
              </a:rPr>
              <a:t> </a:t>
            </a:r>
          </a:p>
          <a:p>
            <a:pPr marL="0" indent="0" algn="just">
              <a:spcBef>
                <a:spcPct val="0"/>
              </a:spcBef>
              <a:buFontTx/>
              <a:buNone/>
            </a:pPr>
            <a:r>
              <a:rPr lang="it-IT" altLang="it-IT" sz="2400" dirty="0">
                <a:solidFill>
                  <a:srgbClr val="FF0000"/>
                </a:solidFill>
                <a:latin typeface="Arial" panose="020B0604020202020204" pitchFamily="34" charset="0"/>
              </a:rPr>
              <a:t>È solo una questione di selezione </a:t>
            </a:r>
            <a:r>
              <a:rPr lang="it-IT" altLang="it-IT" sz="2400" dirty="0" smtClean="0">
                <a:solidFill>
                  <a:srgbClr val="FF0000"/>
                </a:solidFill>
                <a:latin typeface="Arial" panose="020B0604020202020204" pitchFamily="34" charset="0"/>
              </a:rPr>
              <a:t>e preparazione del sito.</a:t>
            </a:r>
          </a:p>
          <a:p>
            <a:pPr marL="0" indent="0" algn="just">
              <a:spcBef>
                <a:spcPct val="0"/>
              </a:spcBef>
              <a:buFontTx/>
              <a:buNone/>
            </a:pPr>
            <a:endParaRPr lang="it-IT" altLang="it-IT" sz="2400" dirty="0" smtClean="0">
              <a:solidFill>
                <a:srgbClr val="FF0000"/>
              </a:solidFill>
              <a:latin typeface="Arial" panose="020B0604020202020204" pitchFamily="34" charset="0"/>
            </a:endParaRPr>
          </a:p>
          <a:p>
            <a:pPr marL="0" indent="0" algn="just">
              <a:spcBef>
                <a:spcPct val="0"/>
              </a:spcBef>
              <a:buFontTx/>
              <a:buNone/>
            </a:pPr>
            <a:r>
              <a:rPr lang="it-IT" altLang="it-IT" sz="2400" dirty="0" smtClean="0">
                <a:solidFill>
                  <a:srgbClr val="FF0000"/>
                </a:solidFill>
                <a:latin typeface="Arial" panose="020B0604020202020204" pitchFamily="34" charset="0"/>
              </a:rPr>
              <a:t> </a:t>
            </a:r>
            <a:r>
              <a:rPr lang="en-US" altLang="it-IT" sz="2400" b="1" dirty="0" smtClean="0">
                <a:solidFill>
                  <a:srgbClr val="FF0000"/>
                </a:solidFill>
                <a:latin typeface="Arial" panose="020B0604020202020204" pitchFamily="34" charset="0"/>
              </a:rPr>
              <a:t>Un </a:t>
            </a:r>
            <a:r>
              <a:rPr lang="en-US" altLang="it-IT" sz="2400" b="1" dirty="0" err="1" smtClean="0">
                <a:solidFill>
                  <a:srgbClr val="FF0000"/>
                </a:solidFill>
                <a:latin typeface="Arial" panose="020B0604020202020204" pitchFamily="34" charset="0"/>
              </a:rPr>
              <a:t>solido</a:t>
            </a:r>
            <a:r>
              <a:rPr lang="en-US" altLang="it-IT" sz="2400" b="1" dirty="0" smtClean="0">
                <a:solidFill>
                  <a:srgbClr val="FF0000"/>
                </a:solidFill>
                <a:latin typeface="Arial" panose="020B0604020202020204" pitchFamily="34" charset="0"/>
              </a:rPr>
              <a:t> </a:t>
            </a:r>
            <a:r>
              <a:rPr lang="en-US" altLang="it-IT" sz="2400" b="1" dirty="0" err="1" smtClean="0">
                <a:solidFill>
                  <a:srgbClr val="FF0000"/>
                </a:solidFill>
                <a:latin typeface="Arial" panose="020B0604020202020204" pitchFamily="34" charset="0"/>
              </a:rPr>
              <a:t>contatto</a:t>
            </a:r>
            <a:r>
              <a:rPr lang="en-US" altLang="it-IT" sz="2400" b="1" dirty="0" smtClean="0">
                <a:solidFill>
                  <a:srgbClr val="FF0000"/>
                </a:solidFill>
                <a:latin typeface="Arial" panose="020B0604020202020204" pitchFamily="34" charset="0"/>
              </a:rPr>
              <a:t> del </a:t>
            </a:r>
            <a:r>
              <a:rPr lang="en-US" altLang="it-IT" sz="2400" b="1" dirty="0" err="1" smtClean="0">
                <a:solidFill>
                  <a:srgbClr val="FF0000"/>
                </a:solidFill>
                <a:latin typeface="Arial" panose="020B0604020202020204" pitchFamily="34" charset="0"/>
              </a:rPr>
              <a:t>sensore</a:t>
            </a:r>
            <a:r>
              <a:rPr lang="en-US" altLang="it-IT" sz="2400" b="1" dirty="0" smtClean="0">
                <a:solidFill>
                  <a:srgbClr val="FF0000"/>
                </a:solidFill>
                <a:latin typeface="Arial" panose="020B0604020202020204" pitchFamily="34" charset="0"/>
              </a:rPr>
              <a:t> con la </a:t>
            </a:r>
            <a:r>
              <a:rPr lang="en-US" altLang="it-IT" sz="2400" dirty="0" err="1" smtClean="0">
                <a:solidFill>
                  <a:srgbClr val="FF00FF"/>
                </a:solidFill>
                <a:latin typeface="Arial" panose="020B0604020202020204" pitchFamily="34" charset="0"/>
              </a:rPr>
              <a:t>roccia</a:t>
            </a:r>
            <a:r>
              <a:rPr lang="en-US" altLang="it-IT" sz="2400" b="1" dirty="0" smtClean="0">
                <a:solidFill>
                  <a:srgbClr val="FF00FF"/>
                </a:solidFill>
                <a:latin typeface="Arial" panose="020B0604020202020204" pitchFamily="34" charset="0"/>
              </a:rPr>
              <a:t> </a:t>
            </a:r>
            <a:r>
              <a:rPr lang="en-US" altLang="it-IT" sz="2400" dirty="0" smtClean="0">
                <a:solidFill>
                  <a:srgbClr val="000000"/>
                </a:solidFill>
                <a:latin typeface="Arial" panose="020B0604020202020204" pitchFamily="34" charset="0"/>
              </a:rPr>
              <a:t>è </a:t>
            </a:r>
            <a:r>
              <a:rPr lang="en-US" altLang="it-IT" sz="2400" dirty="0" err="1" smtClean="0">
                <a:solidFill>
                  <a:srgbClr val="000000"/>
                </a:solidFill>
                <a:latin typeface="Arial" panose="020B0604020202020204" pitchFamily="34" charset="0"/>
              </a:rPr>
              <a:t>richiesto</a:t>
            </a:r>
            <a:r>
              <a:rPr lang="en-US" altLang="it-IT" sz="2400" dirty="0" smtClean="0">
                <a:solidFill>
                  <a:srgbClr val="000000"/>
                </a:solidFill>
                <a:latin typeface="Arial" panose="020B0604020202020204" pitchFamily="34" charset="0"/>
              </a:rPr>
              <a:t> per la </a:t>
            </a:r>
            <a:r>
              <a:rPr lang="en-US" altLang="it-IT" sz="2400" dirty="0" err="1" smtClean="0">
                <a:solidFill>
                  <a:srgbClr val="000000"/>
                </a:solidFill>
                <a:latin typeface="Arial" panose="020B0604020202020204" pitchFamily="34" charset="0"/>
              </a:rPr>
              <a:t>maggioranza</a:t>
            </a:r>
            <a:r>
              <a:rPr lang="en-US" altLang="it-IT" sz="2400" dirty="0" smtClean="0">
                <a:solidFill>
                  <a:srgbClr val="000000"/>
                </a:solidFill>
                <a:latin typeface="Arial" panose="020B0604020202020204" pitchFamily="34" charset="0"/>
              </a:rPr>
              <a:t> </a:t>
            </a:r>
            <a:r>
              <a:rPr lang="en-US" altLang="it-IT" sz="2400" dirty="0" err="1" smtClean="0">
                <a:solidFill>
                  <a:srgbClr val="000000"/>
                </a:solidFill>
                <a:latin typeface="Arial" panose="020B0604020202020204" pitchFamily="34" charset="0"/>
              </a:rPr>
              <a:t>delle</a:t>
            </a:r>
            <a:r>
              <a:rPr lang="en-US" altLang="it-IT" sz="2400" dirty="0" smtClean="0">
                <a:solidFill>
                  <a:srgbClr val="000000"/>
                </a:solidFill>
                <a:latin typeface="Arial" panose="020B0604020202020204" pitchFamily="34" charset="0"/>
              </a:rPr>
              <a:t> </a:t>
            </a:r>
            <a:r>
              <a:rPr lang="en-US" altLang="it-IT" sz="2400" dirty="0" err="1" smtClean="0">
                <a:solidFill>
                  <a:srgbClr val="000000"/>
                </a:solidFill>
                <a:latin typeface="Arial" panose="020B0604020202020204" pitchFamily="34" charset="0"/>
              </a:rPr>
              <a:t>applicazioni</a:t>
            </a:r>
            <a:r>
              <a:rPr lang="en-US" altLang="it-IT" sz="2400" dirty="0" smtClean="0">
                <a:solidFill>
                  <a:srgbClr val="000000"/>
                </a:solidFill>
                <a:latin typeface="Arial" panose="020B0604020202020204" pitchFamily="34" charset="0"/>
              </a:rPr>
              <a:t> </a:t>
            </a:r>
            <a:r>
              <a:rPr lang="en-US" altLang="it-IT" sz="2400" dirty="0" err="1" smtClean="0">
                <a:solidFill>
                  <a:srgbClr val="000000"/>
                </a:solidFill>
                <a:latin typeface="Arial" panose="020B0604020202020204" pitchFamily="34" charset="0"/>
              </a:rPr>
              <a:t>sismologiche</a:t>
            </a:r>
            <a:endParaRPr lang="en-US" altLang="it-IT" sz="2400" dirty="0">
              <a:solidFill>
                <a:srgbClr val="000000"/>
              </a:solidFill>
              <a:latin typeface="Arial" panose="020B0604020202020204" pitchFamily="34" charset="0"/>
            </a:endParaRPr>
          </a:p>
          <a:p>
            <a:pPr marL="0" indent="0" algn="just">
              <a:spcBef>
                <a:spcPct val="0"/>
              </a:spcBef>
              <a:buFontTx/>
              <a:buNone/>
            </a:pPr>
            <a:endParaRPr lang="en-US" altLang="it-IT" sz="2400" dirty="0" smtClean="0">
              <a:solidFill>
                <a:srgbClr val="000000"/>
              </a:solidFill>
              <a:latin typeface="Arial" panose="020B0604020202020204" pitchFamily="34" charset="0"/>
            </a:endParaRPr>
          </a:p>
          <a:p>
            <a:pPr marL="0" indent="0" algn="just">
              <a:spcBef>
                <a:spcPct val="0"/>
              </a:spcBef>
              <a:buFontTx/>
              <a:buNone/>
            </a:pPr>
            <a:r>
              <a:rPr lang="en-US" altLang="it-IT" sz="2400" dirty="0" smtClean="0">
                <a:solidFill>
                  <a:srgbClr val="000000"/>
                </a:solidFill>
                <a:latin typeface="Arial" panose="020B0604020202020204" pitchFamily="34" charset="0"/>
              </a:rPr>
              <a:t> </a:t>
            </a:r>
            <a:r>
              <a:rPr lang="en-US" altLang="it-IT" sz="2400" b="1" dirty="0" smtClean="0">
                <a:solidFill>
                  <a:srgbClr val="FF0000"/>
                </a:solidFill>
                <a:latin typeface="Arial" panose="020B0604020202020204" pitchFamily="34" charset="0"/>
              </a:rPr>
              <a:t>la </a:t>
            </a:r>
            <a:r>
              <a:rPr lang="en-US" altLang="it-IT" sz="2400" b="1" dirty="0" err="1" smtClean="0">
                <a:solidFill>
                  <a:srgbClr val="FF0000"/>
                </a:solidFill>
                <a:latin typeface="Arial" panose="020B0604020202020204" pitchFamily="34" charset="0"/>
              </a:rPr>
              <a:t>stazione</a:t>
            </a:r>
            <a:r>
              <a:rPr lang="en-US" altLang="it-IT" sz="2400" b="1" dirty="0" smtClean="0">
                <a:solidFill>
                  <a:srgbClr val="FF0000"/>
                </a:solidFill>
                <a:latin typeface="Arial" panose="020B0604020202020204" pitchFamily="34" charset="0"/>
              </a:rPr>
              <a:t> </a:t>
            </a:r>
            <a:r>
              <a:rPr lang="en-US" altLang="it-IT" sz="2400" b="1" dirty="0" err="1" smtClean="0">
                <a:solidFill>
                  <a:srgbClr val="FF0000"/>
                </a:solidFill>
                <a:latin typeface="Arial" panose="020B0604020202020204" pitchFamily="34" charset="0"/>
              </a:rPr>
              <a:t>deve</a:t>
            </a:r>
            <a:r>
              <a:rPr lang="en-US" altLang="it-IT" sz="2400" b="1" dirty="0" smtClean="0">
                <a:solidFill>
                  <a:srgbClr val="FF0000"/>
                </a:solidFill>
                <a:latin typeface="Arial" panose="020B0604020202020204" pitchFamily="34" charset="0"/>
              </a:rPr>
              <a:t> </a:t>
            </a:r>
            <a:r>
              <a:rPr lang="en-US" altLang="it-IT" sz="2400" b="1" dirty="0" err="1" smtClean="0">
                <a:solidFill>
                  <a:srgbClr val="FF0000"/>
                </a:solidFill>
                <a:latin typeface="Arial" panose="020B0604020202020204" pitchFamily="34" charset="0"/>
              </a:rPr>
              <a:t>essere</a:t>
            </a:r>
            <a:r>
              <a:rPr lang="en-US" altLang="it-IT" sz="2400" b="1" dirty="0" smtClean="0">
                <a:solidFill>
                  <a:srgbClr val="FF0000"/>
                </a:solidFill>
                <a:latin typeface="Arial" panose="020B0604020202020204" pitchFamily="34" charset="0"/>
              </a:rPr>
              <a:t> </a:t>
            </a:r>
            <a:r>
              <a:rPr lang="en-US" altLang="it-IT" sz="2400" b="1" dirty="0" err="1" smtClean="0">
                <a:solidFill>
                  <a:srgbClr val="FF0000"/>
                </a:solidFill>
                <a:latin typeface="Arial" panose="020B0604020202020204" pitchFamily="34" charset="0"/>
              </a:rPr>
              <a:t>progettata</a:t>
            </a:r>
            <a:r>
              <a:rPr lang="en-US" altLang="it-IT" sz="2400" b="1" dirty="0" smtClean="0">
                <a:solidFill>
                  <a:srgbClr val="FF0000"/>
                </a:solidFill>
                <a:latin typeface="Arial" panose="020B0604020202020204" pitchFamily="34" charset="0"/>
              </a:rPr>
              <a:t> per </a:t>
            </a:r>
            <a:r>
              <a:rPr lang="en-US" altLang="it-IT" sz="2400" b="1" dirty="0" err="1" smtClean="0">
                <a:solidFill>
                  <a:srgbClr val="FF0000"/>
                </a:solidFill>
                <a:latin typeface="Arial" panose="020B0604020202020204" pitchFamily="34" charset="0"/>
              </a:rPr>
              <a:t>una</a:t>
            </a:r>
            <a:r>
              <a:rPr lang="en-US" altLang="it-IT" sz="2400" b="1" dirty="0" smtClean="0">
                <a:solidFill>
                  <a:srgbClr val="FF0000"/>
                </a:solidFill>
                <a:latin typeface="Arial" panose="020B0604020202020204" pitchFamily="34" charset="0"/>
              </a:rPr>
              <a:t> </a:t>
            </a:r>
            <a:r>
              <a:rPr lang="en-US" altLang="it-IT" sz="2400" b="1" dirty="0" smtClean="0">
                <a:solidFill>
                  <a:srgbClr val="FF00FF"/>
                </a:solidFill>
                <a:latin typeface="Arial" panose="020B0604020202020204" pitchFamily="34" charset="0"/>
              </a:rPr>
              <a:t>minima </a:t>
            </a:r>
            <a:r>
              <a:rPr lang="en-US" altLang="it-IT" sz="2400" b="1" dirty="0" err="1" smtClean="0">
                <a:solidFill>
                  <a:srgbClr val="FF00FF"/>
                </a:solidFill>
                <a:latin typeface="Arial" panose="020B0604020202020204" pitchFamily="34" charset="0"/>
              </a:rPr>
              <a:t>interazione</a:t>
            </a:r>
            <a:r>
              <a:rPr lang="en-US" altLang="it-IT" sz="2400" b="1" dirty="0" smtClean="0">
                <a:solidFill>
                  <a:srgbClr val="FF00FF"/>
                </a:solidFill>
                <a:latin typeface="Arial" panose="020B0604020202020204" pitchFamily="34" charset="0"/>
              </a:rPr>
              <a:t> </a:t>
            </a:r>
            <a:r>
              <a:rPr lang="en-US" altLang="it-IT" sz="2400" b="1" dirty="0" err="1" smtClean="0">
                <a:solidFill>
                  <a:srgbClr val="FF00FF"/>
                </a:solidFill>
                <a:latin typeface="Arial" panose="020B0604020202020204" pitchFamily="34" charset="0"/>
              </a:rPr>
              <a:t>tra</a:t>
            </a:r>
            <a:r>
              <a:rPr lang="en-US" altLang="it-IT" sz="2400" b="1" dirty="0" smtClean="0">
                <a:solidFill>
                  <a:srgbClr val="FF00FF"/>
                </a:solidFill>
                <a:latin typeface="Arial" panose="020B0604020202020204" pitchFamily="34" charset="0"/>
              </a:rPr>
              <a:t> </a:t>
            </a:r>
            <a:r>
              <a:rPr lang="en-US" altLang="it-IT" sz="2400" b="1" dirty="0" err="1" smtClean="0">
                <a:solidFill>
                  <a:srgbClr val="FF00FF"/>
                </a:solidFill>
                <a:latin typeface="Arial" panose="020B0604020202020204" pitchFamily="34" charset="0"/>
              </a:rPr>
              <a:t>il</a:t>
            </a:r>
            <a:r>
              <a:rPr lang="en-US" altLang="it-IT" sz="2400" b="1" dirty="0" smtClean="0">
                <a:solidFill>
                  <a:srgbClr val="FF00FF"/>
                </a:solidFill>
                <a:latin typeface="Arial" panose="020B0604020202020204" pitchFamily="34" charset="0"/>
              </a:rPr>
              <a:t> </a:t>
            </a:r>
            <a:r>
              <a:rPr lang="en-US" altLang="it-IT" sz="2400" b="1" dirty="0" err="1" smtClean="0">
                <a:solidFill>
                  <a:srgbClr val="FF00FF"/>
                </a:solidFill>
                <a:latin typeface="Arial" panose="020B0604020202020204" pitchFamily="34" charset="0"/>
              </a:rPr>
              <a:t>suolo</a:t>
            </a:r>
            <a:r>
              <a:rPr lang="en-US" altLang="it-IT" sz="2400" b="1" dirty="0" smtClean="0">
                <a:solidFill>
                  <a:srgbClr val="FF00FF"/>
                </a:solidFill>
                <a:latin typeface="Arial" panose="020B0604020202020204" pitchFamily="34" charset="0"/>
              </a:rPr>
              <a:t> e la </a:t>
            </a:r>
            <a:r>
              <a:rPr lang="en-US" altLang="it-IT" sz="2400" b="1" dirty="0" err="1" smtClean="0">
                <a:solidFill>
                  <a:srgbClr val="FF00FF"/>
                </a:solidFill>
                <a:latin typeface="Arial" panose="020B0604020202020204" pitchFamily="34" charset="0"/>
              </a:rPr>
              <a:t>struttura</a:t>
            </a:r>
            <a:r>
              <a:rPr lang="en-US" altLang="it-IT" sz="2400" b="1" dirty="0" smtClean="0">
                <a:solidFill>
                  <a:srgbClr val="FF00FF"/>
                </a:solidFill>
                <a:latin typeface="Arial" panose="020B0604020202020204" pitchFamily="34" charset="0"/>
              </a:rPr>
              <a:t> </a:t>
            </a:r>
            <a:r>
              <a:rPr lang="en-US" altLang="it-IT" sz="2400" b="1" dirty="0" smtClean="0">
                <a:solidFill>
                  <a:srgbClr val="000000"/>
                </a:solidFill>
                <a:latin typeface="Arial" panose="020B0604020202020204" pitchFamily="34" charset="0"/>
              </a:rPr>
              <a:t>(</a:t>
            </a:r>
            <a:r>
              <a:rPr lang="it-IT" altLang="it-IT" sz="2400" dirty="0">
                <a:solidFill>
                  <a:srgbClr val="000000"/>
                </a:solidFill>
                <a:latin typeface="Arial" panose="020B0604020202020204" pitchFamily="34" charset="0"/>
              </a:rPr>
              <a:t>costruzione leggera, idealmente della stessa densità del terreno circostante</a:t>
            </a:r>
            <a:r>
              <a:rPr lang="en-US" altLang="it-IT" sz="2400" b="1" dirty="0" smtClean="0">
                <a:solidFill>
                  <a:srgbClr val="000000"/>
                </a:solidFill>
                <a:latin typeface="Arial" panose="020B0604020202020204" pitchFamily="34" charset="0"/>
              </a:rPr>
              <a:t>).</a:t>
            </a:r>
            <a:r>
              <a:rPr lang="en-US" altLang="it-IT" sz="2400" b="1" dirty="0" smtClean="0">
                <a:solidFill>
                  <a:srgbClr val="FF0000"/>
                </a:solidFill>
                <a:latin typeface="Arial" panose="020B0604020202020204" pitchFamily="34" charset="0"/>
              </a:rPr>
              <a:t>  </a:t>
            </a:r>
            <a:endParaRPr lang="en-US" altLang="it-IT" sz="2400" b="1" dirty="0">
              <a:solidFill>
                <a:srgbClr val="FF0000"/>
              </a:solidFill>
              <a:latin typeface="Arial" panose="020B0604020202020204" pitchFamily="34" charset="0"/>
            </a:endParaRPr>
          </a:p>
        </p:txBody>
      </p:sp>
    </p:spTree>
    <p:extLst>
      <p:ext uri="{BB962C8B-B14F-4D97-AF65-F5344CB8AC3E}">
        <p14:creationId xmlns:p14="http://schemas.microsoft.com/office/powerpoint/2010/main" val="392885850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228600" y="152400"/>
            <a:ext cx="8686800" cy="6553200"/>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endParaRPr lang="it-IT" altLang="it-IT">
              <a:latin typeface="Arial" panose="020B0604020202020204" pitchFamily="34" charset="0"/>
            </a:endParaRPr>
          </a:p>
        </p:txBody>
      </p:sp>
      <p:sp>
        <p:nvSpPr>
          <p:cNvPr id="30723" name="Text Box 3"/>
          <p:cNvSpPr txBox="1">
            <a:spLocks noChangeArrowheads="1"/>
          </p:cNvSpPr>
          <p:nvPr/>
        </p:nvSpPr>
        <p:spPr bwMode="auto">
          <a:xfrm>
            <a:off x="304800" y="228600"/>
            <a:ext cx="84709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a:spcBef>
                <a:spcPct val="0"/>
              </a:spcBef>
              <a:buFontTx/>
              <a:buNone/>
            </a:pPr>
            <a:r>
              <a:rPr lang="it-IT" altLang="it-IT" sz="2000" dirty="0">
                <a:solidFill>
                  <a:srgbClr val="FF0000"/>
                </a:solidFill>
                <a:latin typeface="Arial" panose="020B0604020202020204" pitchFamily="34" charset="0"/>
              </a:rPr>
              <a:t>Cosa fare per garantire alta </a:t>
            </a:r>
            <a:r>
              <a:rPr lang="it-IT" altLang="it-IT" sz="2000" dirty="0" smtClean="0">
                <a:solidFill>
                  <a:srgbClr val="FF0000"/>
                </a:solidFill>
                <a:latin typeface="Arial" panose="020B0604020202020204" pitchFamily="34" charset="0"/>
              </a:rPr>
              <a:t>qualità nell’ acquisizione </a:t>
            </a:r>
            <a:r>
              <a:rPr lang="it-IT" altLang="it-IT" sz="2000" dirty="0">
                <a:solidFill>
                  <a:srgbClr val="FF0000"/>
                </a:solidFill>
                <a:latin typeface="Arial" panose="020B0604020202020204" pitchFamily="34" charset="0"/>
              </a:rPr>
              <a:t>di dati sismici</a:t>
            </a:r>
            <a:r>
              <a:rPr lang="it-IT" altLang="it-IT" sz="2000" dirty="0" smtClean="0">
                <a:solidFill>
                  <a:srgbClr val="FF0000"/>
                </a:solidFill>
                <a:latin typeface="Arial" panose="020B0604020202020204" pitchFamily="34" charset="0"/>
              </a:rPr>
              <a:t>?</a:t>
            </a:r>
          </a:p>
          <a:p>
            <a:pPr algn="ctr">
              <a:spcBef>
                <a:spcPct val="0"/>
              </a:spcBef>
              <a:buFontTx/>
              <a:buNone/>
            </a:pPr>
            <a:endParaRPr lang="it-IT" altLang="it-IT" sz="2000" dirty="0">
              <a:solidFill>
                <a:srgbClr val="FF0000"/>
              </a:solidFill>
              <a:latin typeface="Arial" panose="020B0604020202020204" pitchFamily="34" charset="0"/>
            </a:endParaRPr>
          </a:p>
          <a:p>
            <a:pPr algn="just">
              <a:spcBef>
                <a:spcPct val="0"/>
              </a:spcBef>
              <a:buFontTx/>
              <a:buNone/>
            </a:pPr>
            <a:r>
              <a:rPr lang="it-IT" altLang="it-IT" sz="2000" dirty="0" smtClean="0">
                <a:latin typeface="Arial" panose="020B0604020202020204" pitchFamily="34" charset="0"/>
              </a:rPr>
              <a:t>La </a:t>
            </a:r>
            <a:r>
              <a:rPr lang="it-IT" altLang="it-IT" sz="2000" dirty="0">
                <a:latin typeface="Arial" panose="020B0604020202020204" pitchFamily="34" charset="0"/>
              </a:rPr>
              <a:t>base è la corretta allocazione dei fondi tra diversi </a:t>
            </a:r>
            <a:r>
              <a:rPr lang="it-IT" altLang="it-IT" sz="2000" dirty="0" smtClean="0">
                <a:latin typeface="Arial" panose="020B0604020202020204" pitchFamily="34" charset="0"/>
              </a:rPr>
              <a:t>punti. </a:t>
            </a:r>
            <a:r>
              <a:rPr lang="it-IT" altLang="it-IT" sz="2000" dirty="0">
                <a:latin typeface="Arial" panose="020B0604020202020204" pitchFamily="34" charset="0"/>
              </a:rPr>
              <a:t>Per un </a:t>
            </a:r>
            <a:r>
              <a:rPr lang="it-IT" altLang="it-IT" sz="2000" dirty="0" smtClean="0">
                <a:latin typeface="Arial" panose="020B0604020202020204" pitchFamily="34" charset="0"/>
              </a:rPr>
              <a:t>nuoava stazione sismica dovrebbe </a:t>
            </a:r>
            <a:r>
              <a:rPr lang="it-IT" altLang="it-IT" sz="2000" dirty="0">
                <a:latin typeface="Arial" panose="020B0604020202020204" pitchFamily="34" charset="0"/>
              </a:rPr>
              <a:t>essere </a:t>
            </a:r>
            <a:r>
              <a:rPr lang="it-IT" altLang="it-IT" sz="2000" dirty="0" smtClean="0">
                <a:latin typeface="Arial" panose="020B0604020202020204" pitchFamily="34" charset="0"/>
              </a:rPr>
              <a:t>speso al </a:t>
            </a:r>
            <a:r>
              <a:rPr lang="it-IT" altLang="it-IT" sz="2000" dirty="0">
                <a:latin typeface="Arial" panose="020B0604020202020204" pitchFamily="34" charset="0"/>
              </a:rPr>
              <a:t>massimo dal 50 </a:t>
            </a:r>
            <a:r>
              <a:rPr lang="it-IT" altLang="it-IT" sz="2000" dirty="0" smtClean="0">
                <a:latin typeface="Arial" panose="020B0604020202020204" pitchFamily="34" charset="0"/>
              </a:rPr>
              <a:t>al 70</a:t>
            </a:r>
            <a:r>
              <a:rPr lang="it-IT" altLang="it-IT" sz="2000" dirty="0">
                <a:latin typeface="Arial" panose="020B0604020202020204" pitchFamily="34" charset="0"/>
              </a:rPr>
              <a:t>% dei fondi </a:t>
            </a:r>
            <a:r>
              <a:rPr lang="it-IT" altLang="it-IT" sz="2000" dirty="0" smtClean="0">
                <a:latin typeface="Arial" panose="020B0604020202020204" pitchFamily="34" charset="0"/>
              </a:rPr>
              <a:t>totali spendere </a:t>
            </a:r>
            <a:r>
              <a:rPr lang="it-IT" altLang="it-IT" sz="2000" dirty="0">
                <a:latin typeface="Arial" panose="020B0604020202020204" pitchFamily="34" charset="0"/>
              </a:rPr>
              <a:t>in strumentazione. Il resto dovrebbe essere speso per</a:t>
            </a:r>
            <a:r>
              <a:rPr lang="it-IT" altLang="it-IT" sz="2000" dirty="0" smtClean="0">
                <a:latin typeface="Arial" panose="020B0604020202020204" pitchFamily="34" charset="0"/>
              </a:rPr>
              <a:t>:</a:t>
            </a:r>
          </a:p>
        </p:txBody>
      </p:sp>
      <p:sp>
        <p:nvSpPr>
          <p:cNvPr id="128004" name="Text Box 4"/>
          <p:cNvSpPr txBox="1">
            <a:spLocks noChangeArrowheads="1"/>
          </p:cNvSpPr>
          <p:nvPr/>
        </p:nvSpPr>
        <p:spPr bwMode="auto">
          <a:xfrm>
            <a:off x="381000" y="2570162"/>
            <a:ext cx="8382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AutoNum type="arabicParenR"/>
            </a:pPr>
            <a:r>
              <a:rPr lang="it-IT" altLang="it-IT" sz="2000" dirty="0">
                <a:solidFill>
                  <a:srgbClr val="D020C3"/>
                </a:solidFill>
                <a:latin typeface="Arial" panose="020B0604020202020204" pitchFamily="34" charset="0"/>
              </a:rPr>
              <a:t>Pianificazione approfondita della rete </a:t>
            </a:r>
            <a:r>
              <a:rPr lang="it-IT" altLang="it-IT" sz="2000" dirty="0">
                <a:latin typeface="Arial" panose="020B0604020202020204" pitchFamily="34" charset="0"/>
              </a:rPr>
              <a:t>e selezione </a:t>
            </a:r>
            <a:r>
              <a:rPr lang="it-IT" altLang="it-IT" sz="2000" dirty="0" smtClean="0">
                <a:latin typeface="Arial" panose="020B0604020202020204" pitchFamily="34" charset="0"/>
              </a:rPr>
              <a:t>del </a:t>
            </a:r>
            <a:r>
              <a:rPr lang="it-IT" altLang="it-IT" sz="2000" dirty="0">
                <a:latin typeface="Arial" panose="020B0604020202020204" pitchFamily="34" charset="0"/>
              </a:rPr>
              <a:t>sito. Lo studio di fattibilità dovrebbe prendere in considerazione</a:t>
            </a:r>
            <a:r>
              <a:rPr lang="en-US" altLang="it-IT" sz="2000" b="1" dirty="0" smtClean="0">
                <a:latin typeface="Arial" panose="020B0604020202020204" pitchFamily="34" charset="0"/>
              </a:rPr>
              <a:t>: </a:t>
            </a:r>
            <a:endParaRPr lang="en-US" altLang="it-IT" sz="2000" b="1" dirty="0">
              <a:latin typeface="Arial" panose="020B0604020202020204" pitchFamily="34" charset="0"/>
            </a:endParaRPr>
          </a:p>
        </p:txBody>
      </p:sp>
      <p:sp>
        <p:nvSpPr>
          <p:cNvPr id="128005" name="Text Box 5"/>
          <p:cNvSpPr txBox="1">
            <a:spLocks noChangeArrowheads="1"/>
          </p:cNvSpPr>
          <p:nvPr/>
        </p:nvSpPr>
        <p:spPr bwMode="auto">
          <a:xfrm>
            <a:off x="406400" y="3797300"/>
            <a:ext cx="8382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it-IT" sz="2000" dirty="0">
                <a:latin typeface="Arial" panose="020B0604020202020204" pitchFamily="34" charset="0"/>
              </a:rPr>
              <a:t>- </a:t>
            </a:r>
            <a:r>
              <a:rPr lang="en-US" altLang="it-IT" sz="2000" dirty="0" err="1" smtClean="0">
                <a:solidFill>
                  <a:srgbClr val="FF00FF"/>
                </a:solidFill>
                <a:latin typeface="Arial" panose="020B0604020202020204" pitchFamily="34" charset="0"/>
              </a:rPr>
              <a:t>livello</a:t>
            </a:r>
            <a:r>
              <a:rPr lang="en-US" altLang="it-IT" sz="2000" dirty="0" smtClean="0">
                <a:solidFill>
                  <a:srgbClr val="FF00FF"/>
                </a:solidFill>
                <a:latin typeface="Arial" panose="020B0604020202020204" pitchFamily="34" charset="0"/>
              </a:rPr>
              <a:t> del </a:t>
            </a:r>
            <a:r>
              <a:rPr lang="en-US" altLang="it-IT" sz="2000" dirty="0" err="1" smtClean="0">
                <a:solidFill>
                  <a:srgbClr val="FF00FF"/>
                </a:solidFill>
                <a:latin typeface="Arial" panose="020B0604020202020204" pitchFamily="34" charset="0"/>
              </a:rPr>
              <a:t>rumore</a:t>
            </a:r>
            <a:r>
              <a:rPr lang="en-US" altLang="it-IT" sz="2000" dirty="0" smtClean="0">
                <a:solidFill>
                  <a:srgbClr val="FF00FF"/>
                </a:solidFill>
                <a:latin typeface="Arial" panose="020B0604020202020204" pitchFamily="34" charset="0"/>
              </a:rPr>
              <a:t> </a:t>
            </a:r>
            <a:r>
              <a:rPr lang="en-US" altLang="it-IT" sz="2000" dirty="0" err="1" smtClean="0">
                <a:solidFill>
                  <a:srgbClr val="FF00FF"/>
                </a:solidFill>
                <a:latin typeface="Arial" panose="020B0604020202020204" pitchFamily="34" charset="0"/>
              </a:rPr>
              <a:t>sismico</a:t>
            </a:r>
            <a:r>
              <a:rPr lang="en-US" altLang="it-IT" sz="2000" dirty="0" smtClean="0">
                <a:solidFill>
                  <a:srgbClr val="FF00FF"/>
                </a:solidFill>
                <a:latin typeface="Arial" panose="020B0604020202020204" pitchFamily="34" charset="0"/>
              </a:rPr>
              <a:t> </a:t>
            </a:r>
            <a:r>
              <a:rPr lang="en-US" altLang="it-IT" sz="2000" dirty="0" smtClean="0">
                <a:latin typeface="Arial" panose="020B0604020202020204" pitchFamily="34" charset="0"/>
              </a:rPr>
              <a:t>(</a:t>
            </a:r>
            <a:r>
              <a:rPr lang="it-IT" altLang="it-IT" sz="2000" dirty="0">
                <a:latin typeface="Arial" panose="020B0604020202020204" pitchFamily="34" charset="0"/>
              </a:rPr>
              <a:t>fonti conosciute: teoricamente, dalle mappe e dalle misurazioni, </a:t>
            </a:r>
            <a:r>
              <a:rPr lang="it-IT" altLang="it-IT" sz="2000" dirty="0" smtClean="0">
                <a:latin typeface="Arial" panose="020B0604020202020204" pitchFamily="34" charset="0"/>
              </a:rPr>
              <a:t>dalla geologia</a:t>
            </a:r>
            <a:r>
              <a:rPr lang="en-US" altLang="it-IT" sz="2000" dirty="0" smtClean="0">
                <a:latin typeface="Arial" panose="020B0604020202020204" pitchFamily="34" charset="0"/>
              </a:rPr>
              <a:t>)</a:t>
            </a:r>
            <a:endParaRPr lang="en-US" altLang="it-IT" sz="2000" dirty="0">
              <a:latin typeface="Arial" panose="020B0604020202020204" pitchFamily="34" charset="0"/>
            </a:endParaRPr>
          </a:p>
        </p:txBody>
      </p:sp>
      <p:sp>
        <p:nvSpPr>
          <p:cNvPr id="128009" name="Text Box 9"/>
          <p:cNvSpPr txBox="1">
            <a:spLocks noChangeArrowheads="1"/>
          </p:cNvSpPr>
          <p:nvPr/>
        </p:nvSpPr>
        <p:spPr bwMode="auto">
          <a:xfrm>
            <a:off x="393700" y="3429000"/>
            <a:ext cx="8382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None/>
            </a:pPr>
            <a:r>
              <a:rPr lang="en-US" altLang="it-IT" sz="2000" dirty="0">
                <a:latin typeface="Arial" panose="020B0604020202020204" pitchFamily="34" charset="0"/>
              </a:rPr>
              <a:t>- </a:t>
            </a:r>
            <a:r>
              <a:rPr lang="en-US" altLang="it-IT" sz="2000" dirty="0">
                <a:solidFill>
                  <a:srgbClr val="FF00FF"/>
                </a:solidFill>
                <a:latin typeface="Arial" panose="020B0604020202020204" pitchFamily="34" charset="0"/>
              </a:rPr>
              <a:t>la </a:t>
            </a:r>
            <a:r>
              <a:rPr lang="en-US" altLang="it-IT" sz="2000" dirty="0" err="1" smtClean="0">
                <a:solidFill>
                  <a:srgbClr val="FF00FF"/>
                </a:solidFill>
                <a:latin typeface="Arial" panose="020B0604020202020204" pitchFamily="34" charset="0"/>
              </a:rPr>
              <a:t>geometria</a:t>
            </a:r>
            <a:r>
              <a:rPr lang="en-US" altLang="it-IT" sz="2000" dirty="0" smtClean="0">
                <a:solidFill>
                  <a:srgbClr val="FF00FF"/>
                </a:solidFill>
                <a:latin typeface="Arial" panose="020B0604020202020204" pitchFamily="34" charset="0"/>
              </a:rPr>
              <a:t>,</a:t>
            </a:r>
            <a:r>
              <a:rPr lang="en-US" altLang="it-IT" sz="2000" dirty="0" smtClean="0">
                <a:latin typeface="Arial" panose="020B0604020202020204" pitchFamily="34" charset="0"/>
              </a:rPr>
              <a:t> </a:t>
            </a:r>
            <a:r>
              <a:rPr lang="en-US" altLang="it-IT" sz="2000" dirty="0" err="1" smtClean="0">
                <a:latin typeface="Arial" panose="020B0604020202020204" pitchFamily="34" charset="0"/>
              </a:rPr>
              <a:t>della</a:t>
            </a:r>
            <a:r>
              <a:rPr lang="en-US" altLang="it-IT" sz="2000" dirty="0" smtClean="0">
                <a:latin typeface="Arial" panose="020B0604020202020204" pitchFamily="34" charset="0"/>
              </a:rPr>
              <a:t> rete;</a:t>
            </a:r>
            <a:endParaRPr lang="en-US" altLang="it-IT" sz="2000" dirty="0">
              <a:latin typeface="Arial" panose="020B0604020202020204" pitchFamily="34" charset="0"/>
            </a:endParaRPr>
          </a:p>
        </p:txBody>
      </p:sp>
      <p:sp>
        <p:nvSpPr>
          <p:cNvPr id="7" name="Text Box 6"/>
          <p:cNvSpPr txBox="1">
            <a:spLocks noChangeArrowheads="1"/>
          </p:cNvSpPr>
          <p:nvPr/>
        </p:nvSpPr>
        <p:spPr bwMode="auto">
          <a:xfrm>
            <a:off x="419100" y="4509120"/>
            <a:ext cx="823789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it-IT" sz="1800" dirty="0">
                <a:latin typeface="Arial" panose="020B0604020202020204" pitchFamily="34" charset="0"/>
              </a:rPr>
              <a:t>- </a:t>
            </a:r>
            <a:r>
              <a:rPr lang="en-US" altLang="it-IT" sz="1800" dirty="0" err="1">
                <a:solidFill>
                  <a:srgbClr val="FF00FF"/>
                </a:solidFill>
                <a:latin typeface="Arial" panose="020B0604020202020204" pitchFamily="34" charset="0"/>
              </a:rPr>
              <a:t>condizioni</a:t>
            </a:r>
            <a:r>
              <a:rPr lang="en-US" altLang="it-IT" sz="1800" dirty="0">
                <a:solidFill>
                  <a:srgbClr val="FF00FF"/>
                </a:solidFill>
                <a:latin typeface="Arial" panose="020B0604020202020204" pitchFamily="34" charset="0"/>
              </a:rPr>
              <a:t> di </a:t>
            </a:r>
            <a:r>
              <a:rPr lang="en-US" altLang="it-IT" sz="1800" dirty="0" err="1">
                <a:solidFill>
                  <a:srgbClr val="FF00FF"/>
                </a:solidFill>
                <a:latin typeface="Arial" panose="020B0604020202020204" pitchFamily="34" charset="0"/>
              </a:rPr>
              <a:t>sfruttamento</a:t>
            </a:r>
            <a:r>
              <a:rPr lang="en-US" altLang="it-IT" sz="1800" dirty="0">
                <a:solidFill>
                  <a:srgbClr val="FF00FF"/>
                </a:solidFill>
                <a:latin typeface="Arial" panose="020B0604020202020204" pitchFamily="34" charset="0"/>
              </a:rPr>
              <a:t> </a:t>
            </a:r>
            <a:r>
              <a:rPr lang="en-US" altLang="it-IT" sz="1800" dirty="0" smtClean="0">
                <a:latin typeface="Arial" panose="020B0604020202020204" pitchFamily="34" charset="0"/>
              </a:rPr>
              <a:t>(</a:t>
            </a:r>
            <a:r>
              <a:rPr lang="en-US" altLang="it-IT" sz="1800" dirty="0" err="1" smtClean="0">
                <a:latin typeface="Arial" panose="020B0604020202020204" pitchFamily="34" charset="0"/>
              </a:rPr>
              <a:t>accesso</a:t>
            </a:r>
            <a:r>
              <a:rPr lang="en-US" altLang="it-IT" sz="1800" dirty="0" smtClean="0">
                <a:latin typeface="Arial" panose="020B0604020202020204" pitchFamily="34" charset="0"/>
              </a:rPr>
              <a:t>, </a:t>
            </a:r>
            <a:r>
              <a:rPr lang="en-US" altLang="it-IT" sz="1800" dirty="0" err="1" smtClean="0">
                <a:latin typeface="Arial" panose="020B0604020202020204" pitchFamily="34" charset="0"/>
              </a:rPr>
              <a:t>disponibilità</a:t>
            </a:r>
            <a:r>
              <a:rPr lang="en-US" altLang="it-IT" sz="1800" dirty="0" smtClean="0">
                <a:latin typeface="Arial" panose="020B0604020202020204" pitchFamily="34" charset="0"/>
              </a:rPr>
              <a:t> </a:t>
            </a:r>
            <a:r>
              <a:rPr lang="en-US" altLang="it-IT" sz="1800" dirty="0" err="1" smtClean="0">
                <a:latin typeface="Arial" panose="020B0604020202020204" pitchFamily="34" charset="0"/>
              </a:rPr>
              <a:t>linea</a:t>
            </a:r>
            <a:r>
              <a:rPr lang="en-US" altLang="it-IT" sz="1800" dirty="0" smtClean="0">
                <a:latin typeface="Arial" panose="020B0604020202020204" pitchFamily="34" charset="0"/>
              </a:rPr>
              <a:t> </a:t>
            </a:r>
            <a:r>
              <a:rPr lang="en-US" altLang="it-IT" sz="1800" dirty="0" err="1" smtClean="0">
                <a:latin typeface="Arial" panose="020B0604020202020204" pitchFamily="34" charset="0"/>
              </a:rPr>
              <a:t>elettrica</a:t>
            </a:r>
            <a:r>
              <a:rPr lang="en-US" altLang="it-IT" sz="1800" dirty="0" smtClean="0">
                <a:latin typeface="Arial" panose="020B0604020202020204" pitchFamily="34" charset="0"/>
              </a:rPr>
              <a:t>, </a:t>
            </a:r>
            <a:r>
              <a:rPr lang="en-US" altLang="it-IT" sz="1800" dirty="0" err="1" smtClean="0">
                <a:latin typeface="Arial" panose="020B0604020202020204" pitchFamily="34" charset="0"/>
              </a:rPr>
              <a:t>infrastrutture</a:t>
            </a:r>
            <a:r>
              <a:rPr lang="en-US" altLang="it-IT" sz="1800" dirty="0" smtClean="0">
                <a:latin typeface="Arial" panose="020B0604020202020204" pitchFamily="34" charset="0"/>
              </a:rPr>
              <a:t> di </a:t>
            </a:r>
            <a:r>
              <a:rPr lang="en-US" altLang="it-IT" sz="1800" dirty="0" err="1" smtClean="0">
                <a:latin typeface="Arial" panose="020B0604020202020204" pitchFamily="34" charset="0"/>
              </a:rPr>
              <a:t>comunicazione</a:t>
            </a:r>
            <a:r>
              <a:rPr lang="en-US" altLang="it-IT" sz="1800" dirty="0" smtClean="0">
                <a:latin typeface="Arial" panose="020B0604020202020204" pitchFamily="34" charset="0"/>
              </a:rPr>
              <a:t>),</a:t>
            </a:r>
            <a:endParaRPr lang="en-US" altLang="it-IT" sz="1800" dirty="0">
              <a:latin typeface="Arial" panose="020B0604020202020204" pitchFamily="34" charset="0"/>
            </a:endParaRPr>
          </a:p>
        </p:txBody>
      </p:sp>
      <p:sp>
        <p:nvSpPr>
          <p:cNvPr id="8" name="Text Box 7"/>
          <p:cNvSpPr txBox="1">
            <a:spLocks noChangeArrowheads="1"/>
          </p:cNvSpPr>
          <p:nvPr/>
        </p:nvSpPr>
        <p:spPr bwMode="auto">
          <a:xfrm>
            <a:off x="419100" y="5155696"/>
            <a:ext cx="81514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it-IT" sz="1800" dirty="0">
                <a:latin typeface="Arial" panose="020B0604020202020204" pitchFamily="34" charset="0"/>
              </a:rPr>
              <a:t>- </a:t>
            </a:r>
            <a:r>
              <a:rPr lang="en-US" altLang="it-IT" sz="1800" dirty="0" err="1" smtClean="0">
                <a:solidFill>
                  <a:srgbClr val="FF00FF"/>
                </a:solidFill>
                <a:latin typeface="Arial" panose="020B0604020202020204" pitchFamily="34" charset="0"/>
              </a:rPr>
              <a:t>Condizioni</a:t>
            </a:r>
            <a:r>
              <a:rPr lang="en-US" altLang="it-IT" sz="1800" dirty="0" smtClean="0">
                <a:solidFill>
                  <a:srgbClr val="FF00FF"/>
                </a:solidFill>
                <a:latin typeface="Arial" panose="020B0604020202020204" pitchFamily="34" charset="0"/>
              </a:rPr>
              <a:t> </a:t>
            </a:r>
            <a:r>
              <a:rPr lang="en-US" altLang="it-IT" sz="1800" dirty="0" err="1" smtClean="0">
                <a:solidFill>
                  <a:srgbClr val="FF00FF"/>
                </a:solidFill>
                <a:latin typeface="Arial" panose="020B0604020202020204" pitchFamily="34" charset="0"/>
              </a:rPr>
              <a:t>topografiche</a:t>
            </a:r>
            <a:r>
              <a:rPr lang="en-US" altLang="it-IT" sz="1800" dirty="0" smtClean="0">
                <a:solidFill>
                  <a:srgbClr val="FF00FF"/>
                </a:solidFill>
                <a:latin typeface="Arial" panose="020B0604020202020204" pitchFamily="34" charset="0"/>
              </a:rPr>
              <a:t> e </a:t>
            </a:r>
            <a:r>
              <a:rPr lang="en-US" altLang="it-IT" sz="1800" dirty="0" err="1" smtClean="0">
                <a:solidFill>
                  <a:srgbClr val="FF00FF"/>
                </a:solidFill>
                <a:latin typeface="Arial" panose="020B0604020202020204" pitchFamily="34" charset="0"/>
              </a:rPr>
              <a:t>climatiche</a:t>
            </a:r>
            <a:r>
              <a:rPr lang="en-US" altLang="it-IT" sz="1800" dirty="0" smtClean="0">
                <a:latin typeface="Arial" panose="020B0604020202020204" pitchFamily="34" charset="0"/>
              </a:rPr>
              <a:t> (</a:t>
            </a:r>
            <a:r>
              <a:rPr lang="en-US" altLang="it-IT" sz="1800" dirty="0" err="1" smtClean="0">
                <a:latin typeface="Arial" panose="020B0604020202020204" pitchFamily="34" charset="0"/>
              </a:rPr>
              <a:t>vento</a:t>
            </a:r>
            <a:r>
              <a:rPr lang="en-US" altLang="it-IT" sz="1800" dirty="0" smtClean="0">
                <a:latin typeface="Arial" panose="020B0604020202020204" pitchFamily="34" charset="0"/>
              </a:rPr>
              <a:t>, </a:t>
            </a:r>
            <a:r>
              <a:rPr lang="en-US" altLang="it-IT" sz="1800" dirty="0" err="1" smtClean="0">
                <a:latin typeface="Arial" panose="020B0604020202020204" pitchFamily="34" charset="0"/>
              </a:rPr>
              <a:t>piogge</a:t>
            </a:r>
            <a:r>
              <a:rPr lang="en-US" altLang="it-IT" sz="1800" dirty="0" smtClean="0">
                <a:latin typeface="Arial" panose="020B0604020202020204" pitchFamily="34" charset="0"/>
              </a:rPr>
              <a:t>),</a:t>
            </a:r>
            <a:endParaRPr lang="en-US" altLang="it-IT" sz="1800" dirty="0">
              <a:latin typeface="Arial" panose="020B0604020202020204" pitchFamily="34" charset="0"/>
            </a:endParaRPr>
          </a:p>
        </p:txBody>
      </p:sp>
      <p:sp>
        <p:nvSpPr>
          <p:cNvPr id="9" name="Text Box 8"/>
          <p:cNvSpPr txBox="1">
            <a:spLocks noChangeArrowheads="1"/>
          </p:cNvSpPr>
          <p:nvPr/>
        </p:nvSpPr>
        <p:spPr bwMode="auto">
          <a:xfrm>
            <a:off x="419100" y="5626720"/>
            <a:ext cx="81514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it-IT" sz="1800" dirty="0" smtClean="0">
                <a:latin typeface="Arial" panose="020B0604020202020204" pitchFamily="34" charset="0"/>
              </a:rPr>
              <a:t>- </a:t>
            </a:r>
            <a:r>
              <a:rPr lang="en-US" altLang="it-IT" sz="1800" dirty="0" err="1" smtClean="0">
                <a:solidFill>
                  <a:srgbClr val="FF00FF"/>
                </a:solidFill>
                <a:latin typeface="Arial" panose="020B0604020202020204" pitchFamily="34" charset="0"/>
              </a:rPr>
              <a:t>Modellazione</a:t>
            </a:r>
            <a:r>
              <a:rPr lang="en-US" altLang="it-IT" sz="1800" dirty="0" smtClean="0">
                <a:solidFill>
                  <a:srgbClr val="FF00FF"/>
                </a:solidFill>
                <a:latin typeface="Arial" panose="020B0604020202020204" pitchFamily="34" charset="0"/>
              </a:rPr>
              <a:t> e </a:t>
            </a:r>
            <a:r>
              <a:rPr lang="en-US" altLang="it-IT" sz="1800" dirty="0" err="1" smtClean="0">
                <a:solidFill>
                  <a:srgbClr val="FF00FF"/>
                </a:solidFill>
                <a:latin typeface="Arial" panose="020B0604020202020204" pitchFamily="34" charset="0"/>
              </a:rPr>
              <a:t>prestazioni</a:t>
            </a:r>
            <a:r>
              <a:rPr lang="en-US" altLang="it-IT" sz="1800" dirty="0" smtClean="0">
                <a:latin typeface="Arial" panose="020B0604020202020204" pitchFamily="34" charset="0"/>
              </a:rPr>
              <a:t> di </a:t>
            </a:r>
            <a:r>
              <a:rPr lang="en-US" altLang="it-IT" sz="1800" dirty="0" err="1" smtClean="0">
                <a:latin typeface="Arial" panose="020B0604020202020204" pitchFamily="34" charset="0"/>
              </a:rPr>
              <a:t>alcune</a:t>
            </a:r>
            <a:r>
              <a:rPr lang="en-US" altLang="it-IT" sz="1800" dirty="0" smtClean="0">
                <a:latin typeface="Arial" panose="020B0604020202020204" pitchFamily="34" charset="0"/>
              </a:rPr>
              <a:t> </a:t>
            </a:r>
            <a:r>
              <a:rPr lang="en-US" altLang="it-IT" sz="1800" dirty="0" err="1" smtClean="0">
                <a:latin typeface="Arial" panose="020B0604020202020204" pitchFamily="34" charset="0"/>
              </a:rPr>
              <a:t>più</a:t>
            </a:r>
            <a:r>
              <a:rPr lang="en-US" altLang="it-IT" sz="1800" dirty="0" smtClean="0">
                <a:latin typeface="Arial" panose="020B0604020202020204" pitchFamily="34" charset="0"/>
              </a:rPr>
              <a:t> </a:t>
            </a:r>
            <a:r>
              <a:rPr lang="en-US" altLang="it-IT" sz="1800" dirty="0" err="1" smtClean="0">
                <a:latin typeface="Arial" panose="020B0604020202020204" pitchFamily="34" charset="0"/>
              </a:rPr>
              <a:t>probabili</a:t>
            </a:r>
            <a:r>
              <a:rPr lang="en-US" altLang="it-IT" sz="1800" dirty="0" smtClean="0">
                <a:latin typeface="Arial" panose="020B0604020202020204" pitchFamily="34" charset="0"/>
              </a:rPr>
              <a:t> </a:t>
            </a:r>
            <a:r>
              <a:rPr lang="en-US" altLang="it-IT" sz="1800" dirty="0" err="1" smtClean="0">
                <a:latin typeface="Arial" panose="020B0604020202020204" pitchFamily="34" charset="0"/>
              </a:rPr>
              <a:t>geometrie</a:t>
            </a:r>
            <a:r>
              <a:rPr lang="en-US" altLang="it-IT" sz="1800" dirty="0" smtClean="0">
                <a:latin typeface="Arial" panose="020B0604020202020204" pitchFamily="34" charset="0"/>
              </a:rPr>
              <a:t> di rete</a:t>
            </a:r>
            <a:endParaRPr lang="en-US" altLang="it-IT" sz="1800" dirty="0">
              <a:latin typeface="Arial" panose="020B0604020202020204" pitchFamily="34" charset="0"/>
            </a:endParaRPr>
          </a:p>
        </p:txBody>
      </p:sp>
    </p:spTree>
    <p:extLst>
      <p:ext uri="{BB962C8B-B14F-4D97-AF65-F5344CB8AC3E}">
        <p14:creationId xmlns:p14="http://schemas.microsoft.com/office/powerpoint/2010/main" val="42454311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28004"/>
                                        </p:tgtEl>
                                        <p:attrNameLst>
                                          <p:attrName>style.visibility</p:attrName>
                                        </p:attrNameLst>
                                      </p:cBhvr>
                                      <p:to>
                                        <p:strVal val="visible"/>
                                      </p:to>
                                    </p:set>
                                    <p:anim calcmode="lin" valueType="num">
                                      <p:cBhvr>
                                        <p:cTn id="7" dur="500" fill="hold"/>
                                        <p:tgtEl>
                                          <p:spTgt spid="128004"/>
                                        </p:tgtEl>
                                        <p:attrNameLst>
                                          <p:attrName>ppt_w</p:attrName>
                                        </p:attrNameLst>
                                      </p:cBhvr>
                                      <p:tavLst>
                                        <p:tav tm="0">
                                          <p:val>
                                            <p:fltVal val="0"/>
                                          </p:val>
                                        </p:tav>
                                        <p:tav tm="100000">
                                          <p:val>
                                            <p:strVal val="#ppt_w"/>
                                          </p:val>
                                        </p:tav>
                                      </p:tavLst>
                                    </p:anim>
                                    <p:anim calcmode="lin" valueType="num">
                                      <p:cBhvr>
                                        <p:cTn id="8" dur="500" fill="hold"/>
                                        <p:tgtEl>
                                          <p:spTgt spid="128004"/>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128009"/>
                                        </p:tgtEl>
                                        <p:attrNameLst>
                                          <p:attrName>style.visibility</p:attrName>
                                        </p:attrNameLst>
                                      </p:cBhvr>
                                      <p:to>
                                        <p:strVal val="visible"/>
                                      </p:to>
                                    </p:set>
                                    <p:anim calcmode="lin" valueType="num">
                                      <p:cBhvr>
                                        <p:cTn id="12" dur="500" fill="hold"/>
                                        <p:tgtEl>
                                          <p:spTgt spid="128009"/>
                                        </p:tgtEl>
                                        <p:attrNameLst>
                                          <p:attrName>ppt_w</p:attrName>
                                        </p:attrNameLst>
                                      </p:cBhvr>
                                      <p:tavLst>
                                        <p:tav tm="0">
                                          <p:val>
                                            <p:fltVal val="0"/>
                                          </p:val>
                                        </p:tav>
                                        <p:tav tm="100000">
                                          <p:val>
                                            <p:strVal val="#ppt_w"/>
                                          </p:val>
                                        </p:tav>
                                      </p:tavLst>
                                    </p:anim>
                                    <p:anim calcmode="lin" valueType="num">
                                      <p:cBhvr>
                                        <p:cTn id="13" dur="500" fill="hold"/>
                                        <p:tgtEl>
                                          <p:spTgt spid="128009"/>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128005"/>
                                        </p:tgtEl>
                                        <p:attrNameLst>
                                          <p:attrName>style.visibility</p:attrName>
                                        </p:attrNameLst>
                                      </p:cBhvr>
                                      <p:to>
                                        <p:strVal val="visible"/>
                                      </p:to>
                                    </p:set>
                                    <p:anim calcmode="lin" valueType="num">
                                      <p:cBhvr>
                                        <p:cTn id="18" dur="500" fill="hold"/>
                                        <p:tgtEl>
                                          <p:spTgt spid="128005"/>
                                        </p:tgtEl>
                                        <p:attrNameLst>
                                          <p:attrName>ppt_w</p:attrName>
                                        </p:attrNameLst>
                                      </p:cBhvr>
                                      <p:tavLst>
                                        <p:tav tm="0">
                                          <p:val>
                                            <p:fltVal val="0"/>
                                          </p:val>
                                        </p:tav>
                                        <p:tav tm="100000">
                                          <p:val>
                                            <p:strVal val="#ppt_w"/>
                                          </p:val>
                                        </p:tav>
                                      </p:tavLst>
                                    </p:anim>
                                    <p:anim calcmode="lin" valueType="num">
                                      <p:cBhvr>
                                        <p:cTn id="19" dur="500" fill="hold"/>
                                        <p:tgtEl>
                                          <p:spTgt spid="128005"/>
                                        </p:tgtEl>
                                        <p:attrNameLst>
                                          <p:attrName>ppt_h</p:attrName>
                                        </p:attrNameLst>
                                      </p:cBhvr>
                                      <p:tavLst>
                                        <p:tav tm="0">
                                          <p:val>
                                            <p:fltVal val="0"/>
                                          </p:val>
                                        </p:tav>
                                        <p:tav tm="100000">
                                          <p:val>
                                            <p:strVal val="#ppt_h"/>
                                          </p:val>
                                        </p:tav>
                                      </p:tavLst>
                                    </p:anim>
                                  </p:childTnLst>
                                </p:cTn>
                              </p:par>
                            </p:childTnLst>
                          </p:cTn>
                        </p:par>
                        <p:par>
                          <p:cTn id="20" fill="hold">
                            <p:stCondLst>
                              <p:cond delay="500"/>
                            </p:stCondLst>
                            <p:childTnLst>
                              <p:par>
                                <p:cTn id="21" presetID="23"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4" grpId="0" autoUpdateAnimBg="0"/>
      <p:bldP spid="128005" grpId="0" autoUpdateAnimBg="0"/>
      <p:bldP spid="128009" grpId="0" autoUpdateAnimBg="0"/>
      <p:bldP spid="7" grpId="0" autoUpdateAnimBg="0"/>
      <p:bldP spid="8" grpId="0" autoUpdateAnimBg="0"/>
      <p:bldP spid="9"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Text Box 1028"/>
          <p:cNvSpPr txBox="1">
            <a:spLocks noChangeArrowheads="1"/>
          </p:cNvSpPr>
          <p:nvPr/>
        </p:nvSpPr>
        <p:spPr bwMode="auto">
          <a:xfrm>
            <a:off x="381000" y="1700808"/>
            <a:ext cx="8382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it-IT" sz="2000" b="1" dirty="0">
                <a:latin typeface="Arial" panose="020B0604020202020204" pitchFamily="34" charset="0"/>
              </a:rPr>
              <a:t>2) </a:t>
            </a:r>
            <a:r>
              <a:rPr lang="en-US" altLang="it-IT" sz="2000" b="1" dirty="0" err="1" smtClean="0">
                <a:latin typeface="Arial" panose="020B0604020202020204" pitchFamily="34" charset="0"/>
              </a:rPr>
              <a:t>Dettagliata</a:t>
            </a:r>
            <a:r>
              <a:rPr lang="en-US" altLang="it-IT" sz="2000" b="1" dirty="0" smtClean="0">
                <a:latin typeface="Arial" panose="020B0604020202020204" pitchFamily="34" charset="0"/>
              </a:rPr>
              <a:t> </a:t>
            </a:r>
            <a:r>
              <a:rPr lang="it-IT" altLang="it-IT" sz="2000" dirty="0">
                <a:latin typeface="Arial" panose="020B0604020202020204" pitchFamily="34" charset="0"/>
              </a:rPr>
              <a:t>p</a:t>
            </a:r>
            <a:r>
              <a:rPr lang="it-IT" altLang="it-IT" sz="2000" dirty="0" smtClean="0">
                <a:latin typeface="Arial" panose="020B0604020202020204" pitchFamily="34" charset="0"/>
              </a:rPr>
              <a:t>rocedura </a:t>
            </a:r>
            <a:r>
              <a:rPr lang="it-IT" altLang="it-IT" sz="2000" dirty="0">
                <a:latin typeface="Arial" panose="020B0604020202020204" pitchFamily="34" charset="0"/>
              </a:rPr>
              <a:t>di </a:t>
            </a:r>
            <a:r>
              <a:rPr lang="it-IT" altLang="it-IT" sz="2000" dirty="0">
                <a:solidFill>
                  <a:srgbClr val="D020C3"/>
                </a:solidFill>
                <a:latin typeface="Arial" panose="020B0604020202020204" pitchFamily="34" charset="0"/>
              </a:rPr>
              <a:t>selezione del </a:t>
            </a:r>
            <a:r>
              <a:rPr lang="it-IT" altLang="it-IT" sz="2000" dirty="0" smtClean="0">
                <a:solidFill>
                  <a:srgbClr val="D020C3"/>
                </a:solidFill>
                <a:latin typeface="Arial" panose="020B0604020202020204" pitchFamily="34" charset="0"/>
              </a:rPr>
              <a:t>sito</a:t>
            </a:r>
            <a:endParaRPr lang="en-US" altLang="it-IT" sz="2000" b="1" dirty="0">
              <a:latin typeface="Arial" panose="020B0604020202020204" pitchFamily="34" charset="0"/>
            </a:endParaRPr>
          </a:p>
        </p:txBody>
      </p:sp>
      <p:sp>
        <p:nvSpPr>
          <p:cNvPr id="43013" name="Text Box 1029"/>
          <p:cNvSpPr txBox="1">
            <a:spLocks noChangeArrowheads="1"/>
          </p:cNvSpPr>
          <p:nvPr/>
        </p:nvSpPr>
        <p:spPr bwMode="auto">
          <a:xfrm>
            <a:off x="431800" y="2348508"/>
            <a:ext cx="8382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it-IT" sz="2000" dirty="0">
                <a:latin typeface="Arial" panose="020B0604020202020204" pitchFamily="34" charset="0"/>
              </a:rPr>
              <a:t>- </a:t>
            </a:r>
            <a:r>
              <a:rPr lang="en-US" altLang="it-IT" sz="2000" dirty="0" err="1" smtClean="0">
                <a:solidFill>
                  <a:srgbClr val="FF00FF"/>
                </a:solidFill>
                <a:latin typeface="Arial" panose="020B0604020202020204" pitchFamily="34" charset="0"/>
              </a:rPr>
              <a:t>Misure</a:t>
            </a:r>
            <a:r>
              <a:rPr lang="en-US" altLang="it-IT" sz="2000" dirty="0" smtClean="0">
                <a:solidFill>
                  <a:srgbClr val="FF00FF"/>
                </a:solidFill>
                <a:latin typeface="Arial" panose="020B0604020202020204" pitchFamily="34" charset="0"/>
              </a:rPr>
              <a:t> di </a:t>
            </a:r>
            <a:r>
              <a:rPr lang="en-US" altLang="it-IT" sz="2000" dirty="0" err="1" smtClean="0">
                <a:solidFill>
                  <a:srgbClr val="FF00FF"/>
                </a:solidFill>
                <a:latin typeface="Arial" panose="020B0604020202020204" pitchFamily="34" charset="0"/>
              </a:rPr>
              <a:t>rumore</a:t>
            </a:r>
            <a:r>
              <a:rPr lang="en-US" altLang="it-IT" sz="2000" dirty="0" smtClean="0">
                <a:solidFill>
                  <a:srgbClr val="FF00FF"/>
                </a:solidFill>
                <a:latin typeface="Arial" panose="020B0604020202020204" pitchFamily="34" charset="0"/>
              </a:rPr>
              <a:t> </a:t>
            </a:r>
            <a:r>
              <a:rPr lang="en-US" altLang="it-IT" sz="2000" dirty="0" err="1" smtClean="0">
                <a:solidFill>
                  <a:srgbClr val="FF00FF"/>
                </a:solidFill>
                <a:latin typeface="Arial" panose="020B0604020202020204" pitchFamily="34" charset="0"/>
              </a:rPr>
              <a:t>ambientale</a:t>
            </a:r>
            <a:r>
              <a:rPr lang="en-US" altLang="it-IT" sz="2000" dirty="0" smtClean="0">
                <a:solidFill>
                  <a:srgbClr val="FF00FF"/>
                </a:solidFill>
                <a:latin typeface="Arial" panose="020B0604020202020204" pitchFamily="34" charset="0"/>
              </a:rPr>
              <a:t>,</a:t>
            </a:r>
            <a:endParaRPr lang="en-US" altLang="it-IT" sz="2000" dirty="0">
              <a:solidFill>
                <a:srgbClr val="FF00FF"/>
              </a:solidFill>
              <a:latin typeface="Arial" panose="020B0604020202020204" pitchFamily="34" charset="0"/>
            </a:endParaRPr>
          </a:p>
        </p:txBody>
      </p:sp>
      <p:sp>
        <p:nvSpPr>
          <p:cNvPr id="43014" name="Text Box 1030"/>
          <p:cNvSpPr txBox="1">
            <a:spLocks noChangeArrowheads="1"/>
          </p:cNvSpPr>
          <p:nvPr/>
        </p:nvSpPr>
        <p:spPr bwMode="auto">
          <a:xfrm>
            <a:off x="444500" y="2780308"/>
            <a:ext cx="84709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it-IT" sz="2000" dirty="0">
                <a:latin typeface="Arial" panose="020B0604020202020204" pitchFamily="34" charset="0"/>
              </a:rPr>
              <a:t>- </a:t>
            </a:r>
            <a:r>
              <a:rPr lang="en-US" altLang="it-IT" sz="2000" dirty="0" err="1" smtClean="0">
                <a:latin typeface="Arial" panose="020B0604020202020204" pitchFamily="34" charset="0"/>
              </a:rPr>
              <a:t>Ricerca</a:t>
            </a:r>
            <a:r>
              <a:rPr lang="en-US" altLang="it-IT" sz="2000" dirty="0" smtClean="0">
                <a:latin typeface="Arial" panose="020B0604020202020204" pitchFamily="34" charset="0"/>
              </a:rPr>
              <a:t> </a:t>
            </a:r>
            <a:r>
              <a:rPr lang="en-US" altLang="it-IT" sz="2000" dirty="0" err="1" smtClean="0">
                <a:latin typeface="Arial" panose="020B0604020202020204" pitchFamily="34" charset="0"/>
              </a:rPr>
              <a:t>delle</a:t>
            </a:r>
            <a:r>
              <a:rPr lang="en-US" altLang="it-IT" sz="2000" dirty="0" smtClean="0">
                <a:latin typeface="Arial" panose="020B0604020202020204" pitchFamily="34" charset="0"/>
              </a:rPr>
              <a:t> </a:t>
            </a:r>
            <a:r>
              <a:rPr lang="en-US" altLang="it-IT" sz="2000" dirty="0" err="1" smtClean="0">
                <a:solidFill>
                  <a:srgbClr val="D020C3"/>
                </a:solidFill>
                <a:latin typeface="Arial" panose="020B0604020202020204" pitchFamily="34" charset="0"/>
              </a:rPr>
              <a:t>sorgenti</a:t>
            </a:r>
            <a:r>
              <a:rPr lang="en-US" altLang="it-IT" sz="2000" dirty="0" smtClean="0">
                <a:solidFill>
                  <a:srgbClr val="D020C3"/>
                </a:solidFill>
                <a:latin typeface="Arial" panose="020B0604020202020204" pitchFamily="34" charset="0"/>
              </a:rPr>
              <a:t> di </a:t>
            </a:r>
            <a:r>
              <a:rPr lang="en-US" altLang="it-IT" sz="2000" dirty="0" err="1" smtClean="0">
                <a:solidFill>
                  <a:srgbClr val="D020C3"/>
                </a:solidFill>
                <a:latin typeface="Arial" panose="020B0604020202020204" pitchFamily="34" charset="0"/>
              </a:rPr>
              <a:t>rumore</a:t>
            </a:r>
            <a:r>
              <a:rPr lang="en-US" altLang="it-IT" sz="2000" dirty="0" smtClean="0">
                <a:solidFill>
                  <a:srgbClr val="D020C3"/>
                </a:solidFill>
                <a:latin typeface="Arial" panose="020B0604020202020204" pitchFamily="34" charset="0"/>
              </a:rPr>
              <a:t> </a:t>
            </a:r>
            <a:r>
              <a:rPr lang="en-US" altLang="it-IT" sz="2000" dirty="0" err="1" smtClean="0">
                <a:latin typeface="Arial" panose="020B0604020202020204" pitchFamily="34" charset="0"/>
              </a:rPr>
              <a:t>artificiale</a:t>
            </a:r>
            <a:r>
              <a:rPr lang="en-US" altLang="it-IT" sz="2000" dirty="0" smtClean="0">
                <a:latin typeface="Arial" panose="020B0604020202020204" pitchFamily="34" charset="0"/>
              </a:rPr>
              <a:t> </a:t>
            </a:r>
            <a:r>
              <a:rPr lang="en-US" altLang="it-IT" sz="2000" dirty="0" err="1" smtClean="0">
                <a:latin typeface="Arial" panose="020B0604020202020204" pitchFamily="34" charset="0"/>
              </a:rPr>
              <a:t>locali</a:t>
            </a:r>
            <a:r>
              <a:rPr lang="en-US" altLang="it-IT" sz="2000" dirty="0" smtClean="0">
                <a:latin typeface="Arial" panose="020B0604020202020204" pitchFamily="34" charset="0"/>
              </a:rPr>
              <a:t> </a:t>
            </a:r>
            <a:r>
              <a:rPr lang="en-US" altLang="it-IT" sz="2000" dirty="0" err="1" smtClean="0">
                <a:latin typeface="Arial" panose="020B0604020202020204" pitchFamily="34" charset="0"/>
              </a:rPr>
              <a:t>intermittenti</a:t>
            </a:r>
            <a:endParaRPr lang="en-US" altLang="it-IT" sz="2000" dirty="0">
              <a:solidFill>
                <a:srgbClr val="FF00FF"/>
              </a:solidFill>
              <a:latin typeface="Arial" panose="020B0604020202020204" pitchFamily="34" charset="0"/>
            </a:endParaRPr>
          </a:p>
        </p:txBody>
      </p:sp>
      <p:sp>
        <p:nvSpPr>
          <p:cNvPr id="155655" name="Text Box 1031"/>
          <p:cNvSpPr txBox="1">
            <a:spLocks noChangeArrowheads="1"/>
          </p:cNvSpPr>
          <p:nvPr/>
        </p:nvSpPr>
        <p:spPr bwMode="auto">
          <a:xfrm>
            <a:off x="457200" y="3262908"/>
            <a:ext cx="8382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it-IT" sz="2000" dirty="0">
                <a:latin typeface="Arial" panose="020B0604020202020204" pitchFamily="34" charset="0"/>
              </a:rPr>
              <a:t>- </a:t>
            </a:r>
            <a:r>
              <a:rPr lang="en-US" altLang="it-IT" sz="2000" dirty="0" err="1" smtClean="0">
                <a:latin typeface="Arial" panose="020B0604020202020204" pitchFamily="34" charset="0"/>
              </a:rPr>
              <a:t>Verifica</a:t>
            </a:r>
            <a:r>
              <a:rPr lang="en-US" altLang="it-IT" sz="2000" dirty="0" smtClean="0">
                <a:latin typeface="Arial" panose="020B0604020202020204" pitchFamily="34" charset="0"/>
              </a:rPr>
              <a:t> </a:t>
            </a:r>
            <a:r>
              <a:rPr lang="en-US" altLang="it-IT" sz="2000" dirty="0" err="1" smtClean="0">
                <a:latin typeface="Arial" panose="020B0604020202020204" pitchFamily="34" charset="0"/>
              </a:rPr>
              <a:t>della</a:t>
            </a:r>
            <a:r>
              <a:rPr lang="en-US" altLang="it-IT" sz="2000" dirty="0" smtClean="0">
                <a:latin typeface="Arial" panose="020B0604020202020204" pitchFamily="34" charset="0"/>
              </a:rPr>
              <a:t> Geologia locale e </a:t>
            </a:r>
            <a:r>
              <a:rPr lang="en-US" altLang="it-IT" sz="2000" dirty="0" err="1" smtClean="0">
                <a:latin typeface="Arial" panose="020B0604020202020204" pitchFamily="34" charset="0"/>
              </a:rPr>
              <a:t>delle</a:t>
            </a:r>
            <a:r>
              <a:rPr lang="en-US" altLang="it-IT" sz="2000" dirty="0" smtClean="0">
                <a:latin typeface="Arial" panose="020B0604020202020204" pitchFamily="34" charset="0"/>
              </a:rPr>
              <a:t> </a:t>
            </a:r>
            <a:r>
              <a:rPr lang="en-US" altLang="it-IT" sz="2000" dirty="0" err="1" smtClean="0">
                <a:latin typeface="Arial" panose="020B0604020202020204" pitchFamily="34" charset="0"/>
              </a:rPr>
              <a:t>condizioni</a:t>
            </a:r>
            <a:r>
              <a:rPr lang="en-US" altLang="it-IT" sz="2000" dirty="0" smtClean="0">
                <a:latin typeface="Arial" panose="020B0604020202020204" pitchFamily="34" charset="0"/>
              </a:rPr>
              <a:t> di </a:t>
            </a:r>
            <a:r>
              <a:rPr lang="en-US" altLang="it-IT" sz="2000" dirty="0" err="1" smtClean="0">
                <a:latin typeface="Arial" panose="020B0604020202020204" pitchFamily="34" charset="0"/>
              </a:rPr>
              <a:t>accesso</a:t>
            </a:r>
            <a:r>
              <a:rPr lang="en-US" altLang="it-IT" sz="2000" dirty="0" smtClean="0">
                <a:latin typeface="Arial" panose="020B0604020202020204" pitchFamily="34" charset="0"/>
              </a:rPr>
              <a:t>,</a:t>
            </a:r>
            <a:endParaRPr lang="en-US" altLang="it-IT" sz="2000" dirty="0">
              <a:solidFill>
                <a:srgbClr val="FF00FF"/>
              </a:solidFill>
              <a:latin typeface="Arial" panose="020B0604020202020204" pitchFamily="34" charset="0"/>
            </a:endParaRPr>
          </a:p>
        </p:txBody>
      </p:sp>
      <p:sp>
        <p:nvSpPr>
          <p:cNvPr id="155656" name="Text Box 1032"/>
          <p:cNvSpPr txBox="1">
            <a:spLocks noChangeArrowheads="1"/>
          </p:cNvSpPr>
          <p:nvPr/>
        </p:nvSpPr>
        <p:spPr bwMode="auto">
          <a:xfrm>
            <a:off x="469900" y="3707408"/>
            <a:ext cx="8382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it-IT" sz="2000" dirty="0">
                <a:latin typeface="Arial" panose="020B0604020202020204" pitchFamily="34" charset="0"/>
              </a:rPr>
              <a:t>- </a:t>
            </a:r>
            <a:r>
              <a:rPr lang="en-US" altLang="it-IT" sz="2000" dirty="0" err="1" smtClean="0">
                <a:latin typeface="Arial" panose="020B0604020202020204" pitchFamily="34" charset="0"/>
              </a:rPr>
              <a:t>Verifica</a:t>
            </a:r>
            <a:r>
              <a:rPr lang="en-US" altLang="it-IT" sz="2000" dirty="0" smtClean="0">
                <a:latin typeface="Arial" panose="020B0604020202020204" pitchFamily="34" charset="0"/>
              </a:rPr>
              <a:t> </a:t>
            </a:r>
            <a:r>
              <a:rPr lang="en-US" altLang="it-IT" sz="2000" dirty="0" err="1" smtClean="0">
                <a:latin typeface="Arial" panose="020B0604020202020204" pitchFamily="34" charset="0"/>
              </a:rPr>
              <a:t>della</a:t>
            </a:r>
            <a:r>
              <a:rPr lang="en-US" altLang="it-IT" sz="2000" dirty="0" smtClean="0">
                <a:latin typeface="Arial" panose="020B0604020202020204" pitchFamily="34" charset="0"/>
              </a:rPr>
              <a:t> </a:t>
            </a:r>
            <a:r>
              <a:rPr lang="en-US" altLang="it-IT" sz="2000" dirty="0" err="1" smtClean="0">
                <a:latin typeface="Arial" panose="020B0604020202020204" pitchFamily="34" charset="0"/>
              </a:rPr>
              <a:t>disponibilità</a:t>
            </a:r>
            <a:r>
              <a:rPr lang="en-US" altLang="it-IT" sz="2000" dirty="0" smtClean="0">
                <a:latin typeface="Arial" panose="020B0604020202020204" pitchFamily="34" charset="0"/>
              </a:rPr>
              <a:t> </a:t>
            </a:r>
            <a:r>
              <a:rPr lang="en-US" altLang="it-IT" sz="2000" dirty="0" err="1" smtClean="0">
                <a:latin typeface="Arial" panose="020B0604020202020204" pitchFamily="34" charset="0"/>
              </a:rPr>
              <a:t>della</a:t>
            </a:r>
            <a:r>
              <a:rPr lang="en-US" altLang="it-IT" sz="2000" dirty="0" smtClean="0">
                <a:latin typeface="Arial" panose="020B0604020202020204" pitchFamily="34" charset="0"/>
              </a:rPr>
              <a:t> rete </a:t>
            </a:r>
            <a:r>
              <a:rPr lang="en-US" altLang="it-IT" sz="2000" dirty="0" err="1" smtClean="0">
                <a:latin typeface="Arial" panose="020B0604020202020204" pitchFamily="34" charset="0"/>
              </a:rPr>
              <a:t>elettrica</a:t>
            </a:r>
            <a:r>
              <a:rPr lang="en-US" altLang="it-IT" sz="2000" dirty="0" smtClean="0">
                <a:latin typeface="Arial" panose="020B0604020202020204" pitchFamily="34" charset="0"/>
              </a:rPr>
              <a:t> e di </a:t>
            </a:r>
            <a:r>
              <a:rPr lang="en-US" altLang="it-IT" sz="2000" dirty="0" err="1" smtClean="0">
                <a:latin typeface="Arial" panose="020B0604020202020204" pitchFamily="34" charset="0"/>
              </a:rPr>
              <a:t>comunicazione</a:t>
            </a:r>
            <a:r>
              <a:rPr lang="en-US" altLang="it-IT" sz="2000" dirty="0">
                <a:latin typeface="Arial" panose="020B0604020202020204" pitchFamily="34" charset="0"/>
              </a:rPr>
              <a:t>,</a:t>
            </a:r>
            <a:endParaRPr lang="en-US" altLang="it-IT" sz="2000" dirty="0">
              <a:solidFill>
                <a:srgbClr val="FF00FF"/>
              </a:solidFill>
              <a:latin typeface="Arial" panose="020B0604020202020204" pitchFamily="34" charset="0"/>
            </a:endParaRPr>
          </a:p>
        </p:txBody>
      </p:sp>
      <p:sp>
        <p:nvSpPr>
          <p:cNvPr id="155657" name="Text Box 1033"/>
          <p:cNvSpPr txBox="1">
            <a:spLocks noChangeArrowheads="1"/>
          </p:cNvSpPr>
          <p:nvPr/>
        </p:nvSpPr>
        <p:spPr bwMode="auto">
          <a:xfrm>
            <a:off x="520700" y="4151908"/>
            <a:ext cx="8382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it-IT" sz="2000" dirty="0">
                <a:latin typeface="Arial" panose="020B0604020202020204" pitchFamily="34" charset="0"/>
              </a:rPr>
              <a:t>- </a:t>
            </a:r>
            <a:r>
              <a:rPr lang="en-US" altLang="it-IT" sz="2000" dirty="0" err="1" smtClean="0">
                <a:latin typeface="Arial" panose="020B0604020202020204" pitchFamily="34" charset="0"/>
              </a:rPr>
              <a:t>Verifica</a:t>
            </a:r>
            <a:r>
              <a:rPr lang="en-US" altLang="it-IT" sz="2000" dirty="0" smtClean="0">
                <a:latin typeface="Arial" panose="020B0604020202020204" pitchFamily="34" charset="0"/>
              </a:rPr>
              <a:t> </a:t>
            </a:r>
            <a:r>
              <a:rPr lang="en-US" altLang="it-IT" sz="2000" dirty="0" err="1" smtClean="0">
                <a:latin typeface="Arial" panose="020B0604020202020204" pitchFamily="34" charset="0"/>
              </a:rPr>
              <a:t>delle</a:t>
            </a:r>
            <a:r>
              <a:rPr lang="en-US" altLang="it-IT" sz="2000" dirty="0" smtClean="0">
                <a:latin typeface="Arial" panose="020B0604020202020204" pitchFamily="34" charset="0"/>
              </a:rPr>
              <a:t> </a:t>
            </a:r>
            <a:r>
              <a:rPr lang="en-US" altLang="it-IT" sz="2000" dirty="0" err="1" smtClean="0">
                <a:latin typeface="Arial" panose="020B0604020202020204" pitchFamily="34" charset="0"/>
              </a:rPr>
              <a:t>condizioni</a:t>
            </a:r>
            <a:r>
              <a:rPr lang="en-US" altLang="it-IT" sz="2000" dirty="0" smtClean="0">
                <a:latin typeface="Arial" panose="020B0604020202020204" pitchFamily="34" charset="0"/>
              </a:rPr>
              <a:t> di </a:t>
            </a:r>
            <a:r>
              <a:rPr lang="en-US" altLang="it-IT" sz="2000" dirty="0" smtClean="0">
                <a:solidFill>
                  <a:srgbClr val="FF00FF"/>
                </a:solidFill>
                <a:latin typeface="Arial" panose="020B0604020202020204" pitchFamily="34" charset="0"/>
              </a:rPr>
              <a:t>RF </a:t>
            </a:r>
            <a:r>
              <a:rPr lang="en-US" altLang="it-IT" sz="2000" dirty="0" smtClean="0">
                <a:latin typeface="Arial" panose="020B0604020202020204" pitchFamily="34" charset="0"/>
              </a:rPr>
              <a:t>(se </a:t>
            </a:r>
            <a:r>
              <a:rPr lang="en-US" altLang="it-IT" sz="2000" dirty="0" err="1" smtClean="0">
                <a:latin typeface="Arial" panose="020B0604020202020204" pitchFamily="34" charset="0"/>
              </a:rPr>
              <a:t>necessario</a:t>
            </a:r>
            <a:r>
              <a:rPr lang="en-US" altLang="it-IT" sz="2000" dirty="0" smtClean="0">
                <a:latin typeface="Arial" panose="020B0604020202020204" pitchFamily="34" charset="0"/>
              </a:rPr>
              <a:t>).</a:t>
            </a:r>
            <a:endParaRPr lang="en-US" altLang="it-IT" sz="2000" dirty="0">
              <a:latin typeface="Arial" panose="020B0604020202020204" pitchFamily="34" charset="0"/>
            </a:endParaRPr>
          </a:p>
        </p:txBody>
      </p:sp>
    </p:spTree>
    <p:extLst>
      <p:ext uri="{BB962C8B-B14F-4D97-AF65-F5344CB8AC3E}">
        <p14:creationId xmlns:p14="http://schemas.microsoft.com/office/powerpoint/2010/main" val="208214011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55655"/>
                                        </p:tgtEl>
                                        <p:attrNameLst>
                                          <p:attrName>style.visibility</p:attrName>
                                        </p:attrNameLst>
                                      </p:cBhvr>
                                      <p:to>
                                        <p:strVal val="visible"/>
                                      </p:to>
                                    </p:set>
                                    <p:anim calcmode="lin" valueType="num">
                                      <p:cBhvr>
                                        <p:cTn id="7" dur="500" fill="hold"/>
                                        <p:tgtEl>
                                          <p:spTgt spid="155655"/>
                                        </p:tgtEl>
                                        <p:attrNameLst>
                                          <p:attrName>ppt_w</p:attrName>
                                        </p:attrNameLst>
                                      </p:cBhvr>
                                      <p:tavLst>
                                        <p:tav tm="0">
                                          <p:val>
                                            <p:fltVal val="0"/>
                                          </p:val>
                                        </p:tav>
                                        <p:tav tm="100000">
                                          <p:val>
                                            <p:strVal val="#ppt_w"/>
                                          </p:val>
                                        </p:tav>
                                      </p:tavLst>
                                    </p:anim>
                                    <p:anim calcmode="lin" valueType="num">
                                      <p:cBhvr>
                                        <p:cTn id="8" dur="500" fill="hold"/>
                                        <p:tgtEl>
                                          <p:spTgt spid="155655"/>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55656"/>
                                        </p:tgtEl>
                                        <p:attrNameLst>
                                          <p:attrName>style.visibility</p:attrName>
                                        </p:attrNameLst>
                                      </p:cBhvr>
                                      <p:to>
                                        <p:strVal val="visible"/>
                                      </p:to>
                                    </p:set>
                                    <p:anim calcmode="lin" valueType="num">
                                      <p:cBhvr>
                                        <p:cTn id="13" dur="500" fill="hold"/>
                                        <p:tgtEl>
                                          <p:spTgt spid="155656"/>
                                        </p:tgtEl>
                                        <p:attrNameLst>
                                          <p:attrName>ppt_w</p:attrName>
                                        </p:attrNameLst>
                                      </p:cBhvr>
                                      <p:tavLst>
                                        <p:tav tm="0">
                                          <p:val>
                                            <p:fltVal val="0"/>
                                          </p:val>
                                        </p:tav>
                                        <p:tav tm="100000">
                                          <p:val>
                                            <p:strVal val="#ppt_w"/>
                                          </p:val>
                                        </p:tav>
                                      </p:tavLst>
                                    </p:anim>
                                    <p:anim calcmode="lin" valueType="num">
                                      <p:cBhvr>
                                        <p:cTn id="14" dur="500" fill="hold"/>
                                        <p:tgtEl>
                                          <p:spTgt spid="155656"/>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55657"/>
                                        </p:tgtEl>
                                        <p:attrNameLst>
                                          <p:attrName>style.visibility</p:attrName>
                                        </p:attrNameLst>
                                      </p:cBhvr>
                                      <p:to>
                                        <p:strVal val="visible"/>
                                      </p:to>
                                    </p:set>
                                    <p:anim calcmode="lin" valueType="num">
                                      <p:cBhvr>
                                        <p:cTn id="19" dur="500" fill="hold"/>
                                        <p:tgtEl>
                                          <p:spTgt spid="155657"/>
                                        </p:tgtEl>
                                        <p:attrNameLst>
                                          <p:attrName>ppt_w</p:attrName>
                                        </p:attrNameLst>
                                      </p:cBhvr>
                                      <p:tavLst>
                                        <p:tav tm="0">
                                          <p:val>
                                            <p:fltVal val="0"/>
                                          </p:val>
                                        </p:tav>
                                        <p:tav tm="100000">
                                          <p:val>
                                            <p:strVal val="#ppt_w"/>
                                          </p:val>
                                        </p:tav>
                                      </p:tavLst>
                                    </p:anim>
                                    <p:anim calcmode="lin" valueType="num">
                                      <p:cBhvr>
                                        <p:cTn id="20" dur="500" fill="hold"/>
                                        <p:tgtEl>
                                          <p:spTgt spid="15565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5" grpId="0" autoUpdateAnimBg="0"/>
      <p:bldP spid="155656" grpId="0" autoUpdateAnimBg="0"/>
      <p:bldP spid="155657"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ChangeArrowheads="1"/>
          </p:cNvSpPr>
          <p:nvPr/>
        </p:nvSpPr>
        <p:spPr bwMode="auto">
          <a:xfrm>
            <a:off x="114300" y="836712"/>
            <a:ext cx="8686800" cy="5135354"/>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endParaRPr lang="it-IT" altLang="it-IT">
              <a:latin typeface="Arial" panose="020B0604020202020204" pitchFamily="34" charset="0"/>
            </a:endParaRPr>
          </a:p>
        </p:txBody>
      </p:sp>
      <p:sp>
        <p:nvSpPr>
          <p:cNvPr id="78852" name="Text Box 4"/>
          <p:cNvSpPr txBox="1">
            <a:spLocks noChangeArrowheads="1"/>
          </p:cNvSpPr>
          <p:nvPr/>
        </p:nvSpPr>
        <p:spPr bwMode="auto">
          <a:xfrm>
            <a:off x="179512" y="1163957"/>
            <a:ext cx="8382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None/>
            </a:pPr>
            <a:r>
              <a:rPr lang="en-US" altLang="it-IT" sz="2000" b="1" dirty="0">
                <a:latin typeface="Arial" panose="020B0604020202020204" pitchFamily="34" charset="0"/>
              </a:rPr>
              <a:t>3) </a:t>
            </a:r>
            <a:r>
              <a:rPr lang="en-US" altLang="it-IT" sz="2000" b="1" dirty="0" err="1" smtClean="0">
                <a:latin typeface="Arial" panose="020B0604020202020204" pitchFamily="34" charset="0"/>
              </a:rPr>
              <a:t>Adeguata</a:t>
            </a:r>
            <a:r>
              <a:rPr lang="en-US" altLang="it-IT" sz="2000" b="1" dirty="0" smtClean="0">
                <a:latin typeface="Arial" panose="020B0604020202020204" pitchFamily="34" charset="0"/>
              </a:rPr>
              <a:t> </a:t>
            </a:r>
            <a:r>
              <a:rPr lang="en-US" altLang="it-IT" sz="2000" dirty="0" err="1" smtClean="0">
                <a:solidFill>
                  <a:srgbClr val="0000FF"/>
                </a:solidFill>
                <a:latin typeface="Arial" panose="020B0604020202020204" pitchFamily="34" charset="0"/>
              </a:rPr>
              <a:t>preparazione</a:t>
            </a:r>
            <a:r>
              <a:rPr lang="en-US" altLang="it-IT" sz="2000" dirty="0" smtClean="0">
                <a:solidFill>
                  <a:srgbClr val="0000FF"/>
                </a:solidFill>
                <a:latin typeface="Arial" panose="020B0604020202020204" pitchFamily="34" charset="0"/>
              </a:rPr>
              <a:t> del </a:t>
            </a:r>
            <a:r>
              <a:rPr lang="en-US" altLang="it-IT" sz="2000" b="1" dirty="0" err="1" smtClean="0">
                <a:solidFill>
                  <a:srgbClr val="0000FF"/>
                </a:solidFill>
                <a:latin typeface="Arial" panose="020B0604020202020204" pitchFamily="34" charset="0"/>
              </a:rPr>
              <a:t>sito</a:t>
            </a:r>
            <a:endParaRPr lang="en-US" altLang="it-IT" sz="2000" b="1" dirty="0">
              <a:solidFill>
                <a:srgbClr val="0000FF"/>
              </a:solidFill>
              <a:latin typeface="Arial" panose="020B0604020202020204" pitchFamily="34" charset="0"/>
            </a:endParaRPr>
          </a:p>
        </p:txBody>
      </p:sp>
      <p:sp>
        <p:nvSpPr>
          <p:cNvPr id="78853" name="Text Box 5"/>
          <p:cNvSpPr txBox="1">
            <a:spLocks noChangeArrowheads="1"/>
          </p:cNvSpPr>
          <p:nvPr/>
        </p:nvSpPr>
        <p:spPr bwMode="auto">
          <a:xfrm>
            <a:off x="217612" y="1570357"/>
            <a:ext cx="8382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it-IT" sz="2000" dirty="0">
                <a:latin typeface="Arial" panose="020B0604020202020204" pitchFamily="34" charset="0"/>
              </a:rPr>
              <a:t>- </a:t>
            </a:r>
            <a:r>
              <a:rPr lang="en-US" altLang="it-IT" sz="2000" dirty="0" err="1">
                <a:latin typeface="Arial" panose="020B0604020202020204" pitchFamily="34" charset="0"/>
              </a:rPr>
              <a:t>A</a:t>
            </a:r>
            <a:r>
              <a:rPr lang="en-US" altLang="it-IT" sz="2000" dirty="0" err="1" smtClean="0">
                <a:latin typeface="Arial" panose="020B0604020202020204" pitchFamily="34" charset="0"/>
              </a:rPr>
              <a:t>ssicurare</a:t>
            </a:r>
            <a:r>
              <a:rPr lang="en-US" altLang="it-IT" sz="2000" dirty="0" smtClean="0">
                <a:latin typeface="Arial" panose="020B0604020202020204" pitchFamily="34" charset="0"/>
              </a:rPr>
              <a:t> </a:t>
            </a:r>
            <a:r>
              <a:rPr lang="en-US" altLang="it-IT" sz="2000" dirty="0" err="1" smtClean="0">
                <a:latin typeface="Arial" panose="020B0604020202020204" pitchFamily="34" charset="0"/>
              </a:rPr>
              <a:t>il</a:t>
            </a:r>
            <a:r>
              <a:rPr lang="en-US" altLang="it-IT" sz="2000" dirty="0" smtClean="0">
                <a:latin typeface="Arial" panose="020B0604020202020204" pitchFamily="34" charset="0"/>
              </a:rPr>
              <a:t> </a:t>
            </a:r>
            <a:r>
              <a:rPr lang="en-US" altLang="it-IT" sz="2000" dirty="0" err="1" smtClean="0">
                <a:latin typeface="Arial" panose="020B0604020202020204" pitchFamily="34" charset="0"/>
              </a:rPr>
              <a:t>corretto</a:t>
            </a:r>
            <a:r>
              <a:rPr lang="en-US" altLang="it-IT" sz="2000" dirty="0" smtClean="0">
                <a:latin typeface="Arial" panose="020B0604020202020204" pitchFamily="34" charset="0"/>
              </a:rPr>
              <a:t> </a:t>
            </a:r>
            <a:r>
              <a:rPr lang="en-US" altLang="it-IT" sz="2000" dirty="0" err="1" smtClean="0">
                <a:latin typeface="Arial" panose="020B0604020202020204" pitchFamily="34" charset="0"/>
              </a:rPr>
              <a:t>contatto</a:t>
            </a:r>
            <a:r>
              <a:rPr lang="en-US" altLang="it-IT" sz="2000" dirty="0" smtClean="0">
                <a:latin typeface="Arial" panose="020B0604020202020204" pitchFamily="34" charset="0"/>
              </a:rPr>
              <a:t> con la </a:t>
            </a:r>
            <a:r>
              <a:rPr lang="en-US" altLang="it-IT" sz="2000" dirty="0" err="1" smtClean="0">
                <a:solidFill>
                  <a:srgbClr val="FF00FF"/>
                </a:solidFill>
                <a:latin typeface="Arial" panose="020B0604020202020204" pitchFamily="34" charset="0"/>
              </a:rPr>
              <a:t>roccia</a:t>
            </a:r>
            <a:r>
              <a:rPr lang="en-US" altLang="it-IT" sz="2000" dirty="0" smtClean="0">
                <a:solidFill>
                  <a:srgbClr val="FF00FF"/>
                </a:solidFill>
                <a:latin typeface="Arial" panose="020B0604020202020204" pitchFamily="34" charset="0"/>
              </a:rPr>
              <a:t>,</a:t>
            </a:r>
            <a:endParaRPr lang="en-US" altLang="it-IT" sz="2000" dirty="0">
              <a:solidFill>
                <a:srgbClr val="FF00FF"/>
              </a:solidFill>
              <a:latin typeface="Arial" panose="020B0604020202020204" pitchFamily="34" charset="0"/>
            </a:endParaRPr>
          </a:p>
        </p:txBody>
      </p:sp>
      <p:sp>
        <p:nvSpPr>
          <p:cNvPr id="78854" name="Text Box 6"/>
          <p:cNvSpPr txBox="1">
            <a:spLocks noChangeArrowheads="1"/>
          </p:cNvSpPr>
          <p:nvPr/>
        </p:nvSpPr>
        <p:spPr bwMode="auto">
          <a:xfrm>
            <a:off x="204912" y="1900557"/>
            <a:ext cx="8470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it-IT" sz="2000" dirty="0">
                <a:latin typeface="Arial" panose="020B0604020202020204" pitchFamily="34" charset="0"/>
              </a:rPr>
              <a:t>- </a:t>
            </a:r>
            <a:r>
              <a:rPr lang="en-US" altLang="it-IT" sz="2000" dirty="0" err="1">
                <a:latin typeface="Arial" panose="020B0604020202020204" pitchFamily="34" charset="0"/>
              </a:rPr>
              <a:t>Ricerca</a:t>
            </a:r>
            <a:r>
              <a:rPr lang="en-US" altLang="it-IT" sz="2000" dirty="0">
                <a:latin typeface="Arial" panose="020B0604020202020204" pitchFamily="34" charset="0"/>
              </a:rPr>
              <a:t> </a:t>
            </a:r>
            <a:r>
              <a:rPr lang="en-US" altLang="it-IT" sz="2000" dirty="0" err="1">
                <a:latin typeface="Arial" panose="020B0604020202020204" pitchFamily="34" charset="0"/>
              </a:rPr>
              <a:t>delle</a:t>
            </a:r>
            <a:r>
              <a:rPr lang="en-US" altLang="it-IT" sz="2000" dirty="0">
                <a:latin typeface="Arial" panose="020B0604020202020204" pitchFamily="34" charset="0"/>
              </a:rPr>
              <a:t> </a:t>
            </a:r>
            <a:r>
              <a:rPr lang="en-US" altLang="it-IT" sz="2000" dirty="0" err="1">
                <a:solidFill>
                  <a:srgbClr val="D020C3"/>
                </a:solidFill>
                <a:latin typeface="Arial" panose="020B0604020202020204" pitchFamily="34" charset="0"/>
              </a:rPr>
              <a:t>sorgenti</a:t>
            </a:r>
            <a:r>
              <a:rPr lang="en-US" altLang="it-IT" sz="2000" dirty="0">
                <a:solidFill>
                  <a:srgbClr val="D020C3"/>
                </a:solidFill>
                <a:latin typeface="Arial" panose="020B0604020202020204" pitchFamily="34" charset="0"/>
              </a:rPr>
              <a:t> di </a:t>
            </a:r>
            <a:r>
              <a:rPr lang="en-US" altLang="it-IT" sz="2000" dirty="0" err="1">
                <a:solidFill>
                  <a:srgbClr val="D020C3"/>
                </a:solidFill>
                <a:latin typeface="Arial" panose="020B0604020202020204" pitchFamily="34" charset="0"/>
              </a:rPr>
              <a:t>rumore</a:t>
            </a:r>
            <a:r>
              <a:rPr lang="en-US" altLang="it-IT" sz="2000" dirty="0">
                <a:solidFill>
                  <a:srgbClr val="D020C3"/>
                </a:solidFill>
                <a:latin typeface="Arial" panose="020B0604020202020204" pitchFamily="34" charset="0"/>
              </a:rPr>
              <a:t> </a:t>
            </a:r>
            <a:r>
              <a:rPr lang="en-US" altLang="it-IT" sz="2000" dirty="0" err="1">
                <a:latin typeface="Arial" panose="020B0604020202020204" pitchFamily="34" charset="0"/>
              </a:rPr>
              <a:t>artificiale</a:t>
            </a:r>
            <a:r>
              <a:rPr lang="en-US" altLang="it-IT" sz="2000" dirty="0">
                <a:latin typeface="Arial" panose="020B0604020202020204" pitchFamily="34" charset="0"/>
              </a:rPr>
              <a:t> </a:t>
            </a:r>
            <a:r>
              <a:rPr lang="en-US" altLang="it-IT" sz="2000" dirty="0" err="1">
                <a:latin typeface="Arial" panose="020B0604020202020204" pitchFamily="34" charset="0"/>
              </a:rPr>
              <a:t>locali</a:t>
            </a:r>
            <a:r>
              <a:rPr lang="en-US" altLang="it-IT" sz="2000" dirty="0">
                <a:latin typeface="Arial" panose="020B0604020202020204" pitchFamily="34" charset="0"/>
              </a:rPr>
              <a:t> </a:t>
            </a:r>
            <a:r>
              <a:rPr lang="en-US" altLang="it-IT" sz="2000" dirty="0" err="1">
                <a:latin typeface="Arial" panose="020B0604020202020204" pitchFamily="34" charset="0"/>
              </a:rPr>
              <a:t>intermittenti</a:t>
            </a:r>
            <a:r>
              <a:rPr lang="en-US" altLang="it-IT" sz="2000" dirty="0" smtClean="0">
                <a:solidFill>
                  <a:srgbClr val="FF00FF"/>
                </a:solidFill>
                <a:latin typeface="Arial" panose="020B0604020202020204" pitchFamily="34" charset="0"/>
              </a:rPr>
              <a:t>,</a:t>
            </a:r>
            <a:endParaRPr lang="en-US" altLang="it-IT" sz="2000" dirty="0">
              <a:solidFill>
                <a:srgbClr val="FF00FF"/>
              </a:solidFill>
              <a:latin typeface="Arial" panose="020B0604020202020204" pitchFamily="34" charset="0"/>
            </a:endParaRPr>
          </a:p>
        </p:txBody>
      </p:sp>
      <p:sp>
        <p:nvSpPr>
          <p:cNvPr id="78855" name="Text Box 7"/>
          <p:cNvSpPr txBox="1">
            <a:spLocks noChangeArrowheads="1"/>
          </p:cNvSpPr>
          <p:nvPr/>
        </p:nvSpPr>
        <p:spPr bwMode="auto">
          <a:xfrm>
            <a:off x="204912" y="2218057"/>
            <a:ext cx="8382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Char char="-"/>
            </a:pPr>
            <a:r>
              <a:rPr lang="en-US" altLang="it-IT" sz="2000" dirty="0">
                <a:latin typeface="Arial" panose="020B0604020202020204" pitchFamily="34" charset="0"/>
              </a:rPr>
              <a:t> </a:t>
            </a:r>
            <a:r>
              <a:rPr lang="it-IT" altLang="it-IT" sz="2000" dirty="0">
                <a:latin typeface="Arial" panose="020B0604020202020204" pitchFamily="34" charset="0"/>
              </a:rPr>
              <a:t>mantenere le condizioni appropriate per sfruttare tutti i vantaggi </a:t>
            </a:r>
            <a:r>
              <a:rPr lang="it-IT" altLang="it-IT" sz="2000" dirty="0" smtClean="0">
                <a:latin typeface="Arial" panose="020B0604020202020204" pitchFamily="34" charset="0"/>
              </a:rPr>
              <a:t>dei moderni  sensori </a:t>
            </a:r>
            <a:r>
              <a:rPr lang="it-IT" altLang="it-IT" sz="2000" dirty="0">
                <a:latin typeface="Arial" panose="020B0604020202020204" pitchFamily="34" charset="0"/>
              </a:rPr>
              <a:t>(sufficiente isolamento termico)</a:t>
            </a:r>
            <a:r>
              <a:rPr lang="en-US" altLang="it-IT" sz="2000" dirty="0" smtClean="0">
                <a:latin typeface="Arial" panose="020B0604020202020204" pitchFamily="34" charset="0"/>
              </a:rPr>
              <a:t>,</a:t>
            </a:r>
            <a:endParaRPr lang="en-US" altLang="it-IT" sz="2000" dirty="0">
              <a:latin typeface="Arial" panose="020B0604020202020204" pitchFamily="34" charset="0"/>
            </a:endParaRPr>
          </a:p>
        </p:txBody>
      </p:sp>
      <p:sp>
        <p:nvSpPr>
          <p:cNvPr id="78856" name="Text Box 8"/>
          <p:cNvSpPr txBox="1">
            <a:spLocks noChangeArrowheads="1"/>
          </p:cNvSpPr>
          <p:nvPr/>
        </p:nvSpPr>
        <p:spPr bwMode="auto">
          <a:xfrm>
            <a:off x="204912" y="2820141"/>
            <a:ext cx="8382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it-IT" sz="2000" dirty="0">
                <a:latin typeface="Arial" panose="020B0604020202020204" pitchFamily="34" charset="0"/>
              </a:rPr>
              <a:t>- </a:t>
            </a:r>
            <a:r>
              <a:rPr lang="en-US" altLang="it-IT" sz="2000" dirty="0" err="1" smtClean="0">
                <a:latin typeface="Arial" panose="020B0604020202020204" pitchFamily="34" charset="0"/>
              </a:rPr>
              <a:t>Applicare</a:t>
            </a:r>
            <a:r>
              <a:rPr lang="en-US" altLang="it-IT" sz="2000" dirty="0" smtClean="0">
                <a:latin typeface="Arial" panose="020B0604020202020204" pitchFamily="34" charset="0"/>
              </a:rPr>
              <a:t> le </a:t>
            </a:r>
            <a:r>
              <a:rPr lang="en-US" altLang="it-IT" sz="2000" dirty="0" err="1" smtClean="0">
                <a:latin typeface="Arial" panose="020B0604020202020204" pitchFamily="34" charset="0"/>
              </a:rPr>
              <a:t>misure</a:t>
            </a:r>
            <a:r>
              <a:rPr lang="en-US" altLang="it-IT" sz="2000" dirty="0" smtClean="0">
                <a:latin typeface="Arial" panose="020B0604020202020204" pitchFamily="34" charset="0"/>
              </a:rPr>
              <a:t> di </a:t>
            </a:r>
            <a:r>
              <a:rPr lang="en-US" altLang="it-IT" sz="2000" dirty="0" err="1" smtClean="0">
                <a:solidFill>
                  <a:srgbClr val="D020C3"/>
                </a:solidFill>
                <a:latin typeface="Arial" panose="020B0604020202020204" pitchFamily="34" charset="0"/>
              </a:rPr>
              <a:t>protezione</a:t>
            </a:r>
            <a:r>
              <a:rPr lang="en-US" altLang="it-IT" sz="2000" dirty="0" smtClean="0">
                <a:solidFill>
                  <a:srgbClr val="D020C3"/>
                </a:solidFill>
                <a:latin typeface="Arial" panose="020B0604020202020204" pitchFamily="34" charset="0"/>
              </a:rPr>
              <a:t> </a:t>
            </a:r>
            <a:r>
              <a:rPr lang="en-US" altLang="it-IT" sz="2000" dirty="0" err="1" smtClean="0">
                <a:solidFill>
                  <a:srgbClr val="D020C3"/>
                </a:solidFill>
                <a:latin typeface="Arial" panose="020B0604020202020204" pitchFamily="34" charset="0"/>
              </a:rPr>
              <a:t>dai</a:t>
            </a:r>
            <a:r>
              <a:rPr lang="en-US" altLang="it-IT" sz="2000" dirty="0" smtClean="0">
                <a:solidFill>
                  <a:srgbClr val="D020C3"/>
                </a:solidFill>
                <a:latin typeface="Arial" panose="020B0604020202020204" pitchFamily="34" charset="0"/>
              </a:rPr>
              <a:t> </a:t>
            </a:r>
            <a:r>
              <a:rPr lang="en-US" altLang="it-IT" sz="2000" dirty="0" err="1" smtClean="0">
                <a:solidFill>
                  <a:srgbClr val="D020C3"/>
                </a:solidFill>
                <a:latin typeface="Arial" panose="020B0604020202020204" pitchFamily="34" charset="0"/>
              </a:rPr>
              <a:t>fulmini</a:t>
            </a:r>
            <a:r>
              <a:rPr lang="en-US" altLang="it-IT" sz="2000" dirty="0" smtClean="0">
                <a:solidFill>
                  <a:srgbClr val="D020C3"/>
                </a:solidFill>
                <a:latin typeface="Arial" panose="020B0604020202020204" pitchFamily="34" charset="0"/>
              </a:rPr>
              <a:t>  </a:t>
            </a:r>
            <a:r>
              <a:rPr lang="it-IT" altLang="it-IT" sz="2000" dirty="0">
                <a:latin typeface="Arial" panose="020B0604020202020204" pitchFamily="34" charset="0"/>
              </a:rPr>
              <a:t>basato sull'effettivo trattamento dei fulmini nei singoli siti e costruzione del sistema di messa a terra</a:t>
            </a:r>
            <a:r>
              <a:rPr lang="en-US" altLang="it-IT" sz="2000" dirty="0" smtClean="0">
                <a:latin typeface="Arial" panose="020B0604020202020204" pitchFamily="34" charset="0"/>
              </a:rPr>
              <a:t>,</a:t>
            </a:r>
            <a:endParaRPr lang="en-US" altLang="it-IT" sz="2000" dirty="0">
              <a:latin typeface="Arial" panose="020B0604020202020204" pitchFamily="34" charset="0"/>
            </a:endParaRPr>
          </a:p>
        </p:txBody>
      </p:sp>
      <p:sp>
        <p:nvSpPr>
          <p:cNvPr id="134153" name="Text Box 9"/>
          <p:cNvSpPr txBox="1">
            <a:spLocks noChangeArrowheads="1"/>
          </p:cNvSpPr>
          <p:nvPr/>
        </p:nvSpPr>
        <p:spPr bwMode="auto">
          <a:xfrm>
            <a:off x="217612" y="3684237"/>
            <a:ext cx="8382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it-IT" sz="2000" dirty="0">
                <a:latin typeface="Arial" panose="020B0604020202020204" pitchFamily="34" charset="0"/>
              </a:rPr>
              <a:t>- </a:t>
            </a:r>
            <a:r>
              <a:rPr lang="en-US" altLang="it-IT" sz="2000" dirty="0" err="1" smtClean="0">
                <a:latin typeface="Arial" panose="020B0604020202020204" pitchFamily="34" charset="0"/>
              </a:rPr>
              <a:t>Assicurare</a:t>
            </a:r>
            <a:r>
              <a:rPr lang="en-US" altLang="it-IT" sz="2000" dirty="0" smtClean="0">
                <a:latin typeface="Arial" panose="020B0604020202020204" pitchFamily="34" charset="0"/>
              </a:rPr>
              <a:t> </a:t>
            </a:r>
            <a:r>
              <a:rPr lang="en-US" altLang="it-IT" sz="2000" dirty="0" err="1" smtClean="0">
                <a:latin typeface="Arial" panose="020B0604020202020204" pitchFamily="34" charset="0"/>
              </a:rPr>
              <a:t>l’</a:t>
            </a:r>
            <a:r>
              <a:rPr lang="en-US" altLang="it-IT" sz="2000" dirty="0" err="1" smtClean="0">
                <a:solidFill>
                  <a:srgbClr val="D020C3"/>
                </a:solidFill>
                <a:latin typeface="Arial" panose="020B0604020202020204" pitchFamily="34" charset="0"/>
              </a:rPr>
              <a:t>impermeabilità</a:t>
            </a:r>
            <a:r>
              <a:rPr lang="en-US" altLang="it-IT" sz="2000" dirty="0" smtClean="0">
                <a:latin typeface="Arial" panose="020B0604020202020204" pitchFamily="34" charset="0"/>
              </a:rPr>
              <a:t> </a:t>
            </a:r>
            <a:r>
              <a:rPr lang="en-US" altLang="it-IT" sz="2000" dirty="0" err="1" smtClean="0">
                <a:latin typeface="Arial" panose="020B0604020202020204" pitchFamily="34" charset="0"/>
              </a:rPr>
              <a:t>dell’installazione</a:t>
            </a:r>
            <a:r>
              <a:rPr lang="en-US" altLang="it-IT" sz="2000" dirty="0" smtClean="0">
                <a:latin typeface="Arial" panose="020B0604020202020204" pitchFamily="34" charset="0"/>
              </a:rPr>
              <a:t>,</a:t>
            </a:r>
            <a:endParaRPr lang="en-US" altLang="it-IT" sz="2000" dirty="0">
              <a:solidFill>
                <a:srgbClr val="FF00FF"/>
              </a:solidFill>
              <a:latin typeface="Arial" panose="020B0604020202020204" pitchFamily="34" charset="0"/>
            </a:endParaRPr>
          </a:p>
        </p:txBody>
      </p:sp>
      <p:sp>
        <p:nvSpPr>
          <p:cNvPr id="134154" name="Text Box 10"/>
          <p:cNvSpPr txBox="1">
            <a:spLocks noChangeArrowheads="1"/>
          </p:cNvSpPr>
          <p:nvPr/>
        </p:nvSpPr>
        <p:spPr bwMode="auto">
          <a:xfrm>
            <a:off x="217612" y="3972269"/>
            <a:ext cx="8382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it-IT" sz="2000" dirty="0">
                <a:latin typeface="Arial" panose="020B0604020202020204" pitchFamily="34" charset="0"/>
              </a:rPr>
              <a:t>- </a:t>
            </a:r>
            <a:r>
              <a:rPr lang="en-US" altLang="it-IT" sz="2000" dirty="0" err="1" smtClean="0">
                <a:latin typeface="Arial" panose="020B0604020202020204" pitchFamily="34" charset="0"/>
              </a:rPr>
              <a:t>Assicurare</a:t>
            </a:r>
            <a:r>
              <a:rPr lang="en-US" altLang="it-IT" sz="2000" dirty="0" smtClean="0">
                <a:latin typeface="Arial" panose="020B0604020202020204" pitchFamily="34" charset="0"/>
              </a:rPr>
              <a:t> la </a:t>
            </a:r>
            <a:r>
              <a:rPr lang="en-US" altLang="it-IT" sz="2000" dirty="0" smtClean="0">
                <a:solidFill>
                  <a:srgbClr val="FF00FF"/>
                </a:solidFill>
                <a:latin typeface="Arial" panose="020B0604020202020204" pitchFamily="34" charset="0"/>
              </a:rPr>
              <a:t> </a:t>
            </a:r>
            <a:r>
              <a:rPr lang="en-US" altLang="it-IT" sz="2000" dirty="0" err="1" smtClean="0">
                <a:solidFill>
                  <a:srgbClr val="FF00FF"/>
                </a:solidFill>
                <a:latin typeface="Arial" panose="020B0604020202020204" pitchFamily="34" charset="0"/>
              </a:rPr>
              <a:t>minimima</a:t>
            </a:r>
            <a:r>
              <a:rPr lang="en-US" altLang="it-IT" sz="2000" dirty="0" smtClean="0">
                <a:solidFill>
                  <a:srgbClr val="FF00FF"/>
                </a:solidFill>
                <a:latin typeface="Arial" panose="020B0604020202020204" pitchFamily="34" charset="0"/>
              </a:rPr>
              <a:t> </a:t>
            </a:r>
            <a:r>
              <a:rPr lang="en-US" altLang="it-IT" sz="2000" dirty="0" err="1" smtClean="0">
                <a:solidFill>
                  <a:srgbClr val="FF00FF"/>
                </a:solidFill>
                <a:latin typeface="Arial" panose="020B0604020202020204" pitchFamily="34" charset="0"/>
              </a:rPr>
              <a:t>interazione</a:t>
            </a:r>
            <a:r>
              <a:rPr lang="en-US" altLang="it-IT" sz="2000" dirty="0" smtClean="0">
                <a:solidFill>
                  <a:srgbClr val="FF00FF"/>
                </a:solidFill>
                <a:latin typeface="Arial" panose="020B0604020202020204" pitchFamily="34" charset="0"/>
              </a:rPr>
              <a:t> </a:t>
            </a:r>
            <a:r>
              <a:rPr lang="en-US" altLang="it-IT" sz="2000" dirty="0" err="1" smtClean="0">
                <a:solidFill>
                  <a:srgbClr val="FF00FF"/>
                </a:solidFill>
                <a:latin typeface="Arial" panose="020B0604020202020204" pitchFamily="34" charset="0"/>
              </a:rPr>
              <a:t>tra</a:t>
            </a:r>
            <a:r>
              <a:rPr lang="en-US" altLang="it-IT" sz="2000" dirty="0" smtClean="0">
                <a:solidFill>
                  <a:srgbClr val="FF00FF"/>
                </a:solidFill>
                <a:latin typeface="Arial" panose="020B0604020202020204" pitchFamily="34" charset="0"/>
              </a:rPr>
              <a:t> </a:t>
            </a:r>
            <a:r>
              <a:rPr lang="en-US" altLang="it-IT" sz="2000" dirty="0" err="1" smtClean="0">
                <a:solidFill>
                  <a:srgbClr val="FF00FF"/>
                </a:solidFill>
                <a:latin typeface="Arial" panose="020B0604020202020204" pitchFamily="34" charset="0"/>
              </a:rPr>
              <a:t>struttura</a:t>
            </a:r>
            <a:r>
              <a:rPr lang="en-US" altLang="it-IT" sz="2000" dirty="0" smtClean="0">
                <a:solidFill>
                  <a:srgbClr val="FF00FF"/>
                </a:solidFill>
                <a:latin typeface="Arial" panose="020B0604020202020204" pitchFamily="34" charset="0"/>
              </a:rPr>
              <a:t> e </a:t>
            </a:r>
            <a:r>
              <a:rPr lang="en-US" altLang="it-IT" sz="2000" dirty="0" err="1" smtClean="0">
                <a:solidFill>
                  <a:srgbClr val="FF00FF"/>
                </a:solidFill>
                <a:latin typeface="Arial" panose="020B0604020202020204" pitchFamily="34" charset="0"/>
              </a:rPr>
              <a:t>suolo</a:t>
            </a:r>
            <a:r>
              <a:rPr lang="en-US" altLang="it-IT" sz="2000" dirty="0" smtClean="0">
                <a:solidFill>
                  <a:srgbClr val="FF00FF"/>
                </a:solidFill>
                <a:latin typeface="Arial" panose="020B0604020202020204" pitchFamily="34" charset="0"/>
              </a:rPr>
              <a:t>,</a:t>
            </a:r>
            <a:endParaRPr lang="en-US" altLang="it-IT" sz="2000" dirty="0">
              <a:latin typeface="Arial" panose="020B0604020202020204" pitchFamily="34" charset="0"/>
            </a:endParaRPr>
          </a:p>
        </p:txBody>
      </p:sp>
      <p:sp>
        <p:nvSpPr>
          <p:cNvPr id="134155" name="Text Box 11"/>
          <p:cNvSpPr txBox="1">
            <a:spLocks noChangeArrowheads="1"/>
          </p:cNvSpPr>
          <p:nvPr/>
        </p:nvSpPr>
        <p:spPr bwMode="auto">
          <a:xfrm>
            <a:off x="230312" y="4293096"/>
            <a:ext cx="8382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Char char="-"/>
            </a:pPr>
            <a:r>
              <a:rPr lang="en-US" altLang="it-IT" sz="2000" dirty="0">
                <a:solidFill>
                  <a:srgbClr val="000000"/>
                </a:solidFill>
                <a:latin typeface="Arial" panose="020B0604020202020204" pitchFamily="34" charset="0"/>
              </a:rPr>
              <a:t> </a:t>
            </a:r>
            <a:r>
              <a:rPr lang="en-US" altLang="it-IT" sz="2000" dirty="0" err="1" smtClean="0">
                <a:solidFill>
                  <a:srgbClr val="000000"/>
                </a:solidFill>
                <a:latin typeface="Arial" panose="020B0604020202020204" pitchFamily="34" charset="0"/>
              </a:rPr>
              <a:t>mitigare</a:t>
            </a:r>
            <a:r>
              <a:rPr lang="en-US" altLang="it-IT" sz="2000" dirty="0" smtClean="0">
                <a:solidFill>
                  <a:srgbClr val="FF00FF"/>
                </a:solidFill>
                <a:latin typeface="Arial" panose="020B0604020202020204" pitchFamily="34" charset="0"/>
              </a:rPr>
              <a:t> </a:t>
            </a:r>
            <a:r>
              <a:rPr lang="en-US" altLang="it-IT" sz="2000" dirty="0" err="1" smtClean="0">
                <a:solidFill>
                  <a:srgbClr val="FF00FF"/>
                </a:solidFill>
                <a:latin typeface="Arial" panose="020B0604020202020204" pitchFamily="34" charset="0"/>
              </a:rPr>
              <a:t>i</a:t>
            </a:r>
            <a:r>
              <a:rPr lang="en-US" altLang="it-IT" sz="2000" dirty="0" smtClean="0">
                <a:solidFill>
                  <a:srgbClr val="FF00FF"/>
                </a:solidFill>
                <a:latin typeface="Arial" panose="020B0604020202020204" pitchFamily="34" charset="0"/>
              </a:rPr>
              <a:t> </a:t>
            </a:r>
            <a:r>
              <a:rPr lang="en-US" altLang="it-IT" sz="2000" dirty="0" err="1" smtClean="0">
                <a:solidFill>
                  <a:srgbClr val="FF00FF"/>
                </a:solidFill>
                <a:latin typeface="Arial" panose="020B0604020202020204" pitchFamily="34" charset="0"/>
              </a:rPr>
              <a:t>rumori</a:t>
            </a:r>
            <a:r>
              <a:rPr lang="en-US" altLang="it-IT" sz="2000" dirty="0" smtClean="0">
                <a:solidFill>
                  <a:srgbClr val="FF00FF"/>
                </a:solidFill>
                <a:latin typeface="Arial" panose="020B0604020202020204" pitchFamily="34" charset="0"/>
              </a:rPr>
              <a:t> sismica </a:t>
            </a:r>
            <a:r>
              <a:rPr lang="en-US" altLang="it-IT" sz="2000" dirty="0" err="1" smtClean="0">
                <a:solidFill>
                  <a:srgbClr val="FF00FF"/>
                </a:solidFill>
                <a:latin typeface="Arial" panose="020B0604020202020204" pitchFamily="34" charset="0"/>
              </a:rPr>
              <a:t>locali</a:t>
            </a:r>
            <a:r>
              <a:rPr lang="en-US" altLang="it-IT" sz="2000" dirty="0" smtClean="0">
                <a:latin typeface="Arial" panose="020B0604020202020204" pitchFamily="34" charset="0"/>
              </a:rPr>
              <a:t> (</a:t>
            </a:r>
            <a:r>
              <a:rPr lang="it-IT" altLang="it-IT" sz="2000" dirty="0">
                <a:latin typeface="Arial" panose="020B0604020202020204" pitchFamily="34" charset="0"/>
              </a:rPr>
              <a:t>vento e </a:t>
            </a:r>
            <a:r>
              <a:rPr lang="it-IT" altLang="it-IT" sz="2000" dirty="0" smtClean="0">
                <a:latin typeface="Arial" panose="020B0604020202020204" pitchFamily="34" charset="0"/>
              </a:rPr>
              <a:t>box, alberi, antenna, recinzioni</a:t>
            </a:r>
            <a:r>
              <a:rPr lang="it-IT" altLang="it-IT" sz="2000" dirty="0">
                <a:latin typeface="Arial" panose="020B0604020202020204" pitchFamily="34" charset="0"/>
              </a:rPr>
              <a:t>, trasformatori di potenza, dispositivi elettromeccanici all'interno </a:t>
            </a:r>
            <a:r>
              <a:rPr lang="it-IT" altLang="it-IT" sz="2000" dirty="0" smtClean="0">
                <a:latin typeface="Arial" panose="020B0604020202020204" pitchFamily="34" charset="0"/>
              </a:rPr>
              <a:t>della stazione</a:t>
            </a:r>
            <a:r>
              <a:rPr lang="en-US" altLang="it-IT" sz="2000" dirty="0" smtClean="0">
                <a:latin typeface="Arial" panose="020B0604020202020204" pitchFamily="34" charset="0"/>
              </a:rPr>
              <a:t>).</a:t>
            </a:r>
            <a:endParaRPr lang="en-US" altLang="it-IT" sz="2000" dirty="0">
              <a:latin typeface="Arial" panose="020B0604020202020204" pitchFamily="34" charset="0"/>
            </a:endParaRPr>
          </a:p>
        </p:txBody>
      </p:sp>
    </p:spTree>
    <p:extLst>
      <p:ext uri="{BB962C8B-B14F-4D97-AF65-F5344CB8AC3E}">
        <p14:creationId xmlns:p14="http://schemas.microsoft.com/office/powerpoint/2010/main" val="135438748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34153"/>
                                        </p:tgtEl>
                                        <p:attrNameLst>
                                          <p:attrName>style.visibility</p:attrName>
                                        </p:attrNameLst>
                                      </p:cBhvr>
                                      <p:to>
                                        <p:strVal val="visible"/>
                                      </p:to>
                                    </p:set>
                                    <p:anim calcmode="lin" valueType="num">
                                      <p:cBhvr>
                                        <p:cTn id="7" dur="500" fill="hold"/>
                                        <p:tgtEl>
                                          <p:spTgt spid="134153"/>
                                        </p:tgtEl>
                                        <p:attrNameLst>
                                          <p:attrName>ppt_w</p:attrName>
                                        </p:attrNameLst>
                                      </p:cBhvr>
                                      <p:tavLst>
                                        <p:tav tm="0">
                                          <p:val>
                                            <p:fltVal val="0"/>
                                          </p:val>
                                        </p:tav>
                                        <p:tav tm="100000">
                                          <p:val>
                                            <p:strVal val="#ppt_w"/>
                                          </p:val>
                                        </p:tav>
                                      </p:tavLst>
                                    </p:anim>
                                    <p:anim calcmode="lin" valueType="num">
                                      <p:cBhvr>
                                        <p:cTn id="8" dur="500" fill="hold"/>
                                        <p:tgtEl>
                                          <p:spTgt spid="134153"/>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34154"/>
                                        </p:tgtEl>
                                        <p:attrNameLst>
                                          <p:attrName>style.visibility</p:attrName>
                                        </p:attrNameLst>
                                      </p:cBhvr>
                                      <p:to>
                                        <p:strVal val="visible"/>
                                      </p:to>
                                    </p:set>
                                    <p:anim calcmode="lin" valueType="num">
                                      <p:cBhvr>
                                        <p:cTn id="13" dur="500" fill="hold"/>
                                        <p:tgtEl>
                                          <p:spTgt spid="134154"/>
                                        </p:tgtEl>
                                        <p:attrNameLst>
                                          <p:attrName>ppt_w</p:attrName>
                                        </p:attrNameLst>
                                      </p:cBhvr>
                                      <p:tavLst>
                                        <p:tav tm="0">
                                          <p:val>
                                            <p:fltVal val="0"/>
                                          </p:val>
                                        </p:tav>
                                        <p:tav tm="100000">
                                          <p:val>
                                            <p:strVal val="#ppt_w"/>
                                          </p:val>
                                        </p:tav>
                                      </p:tavLst>
                                    </p:anim>
                                    <p:anim calcmode="lin" valueType="num">
                                      <p:cBhvr>
                                        <p:cTn id="14" dur="500" fill="hold"/>
                                        <p:tgtEl>
                                          <p:spTgt spid="134154"/>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34155"/>
                                        </p:tgtEl>
                                        <p:attrNameLst>
                                          <p:attrName>style.visibility</p:attrName>
                                        </p:attrNameLst>
                                      </p:cBhvr>
                                      <p:to>
                                        <p:strVal val="visible"/>
                                      </p:to>
                                    </p:set>
                                    <p:anim calcmode="lin" valueType="num">
                                      <p:cBhvr>
                                        <p:cTn id="19" dur="500" fill="hold"/>
                                        <p:tgtEl>
                                          <p:spTgt spid="134155"/>
                                        </p:tgtEl>
                                        <p:attrNameLst>
                                          <p:attrName>ppt_w</p:attrName>
                                        </p:attrNameLst>
                                      </p:cBhvr>
                                      <p:tavLst>
                                        <p:tav tm="0">
                                          <p:val>
                                            <p:fltVal val="0"/>
                                          </p:val>
                                        </p:tav>
                                        <p:tav tm="100000">
                                          <p:val>
                                            <p:strVal val="#ppt_w"/>
                                          </p:val>
                                        </p:tav>
                                      </p:tavLst>
                                    </p:anim>
                                    <p:anim calcmode="lin" valueType="num">
                                      <p:cBhvr>
                                        <p:cTn id="20" dur="500" fill="hold"/>
                                        <p:tgtEl>
                                          <p:spTgt spid="13415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3" grpId="0" autoUpdateAnimBg="0"/>
      <p:bldP spid="134154" grpId="0" autoUpdateAnimBg="0"/>
      <p:bldP spid="134155"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Text Box 3"/>
          <p:cNvSpPr txBox="1">
            <a:spLocks noChangeArrowheads="1"/>
          </p:cNvSpPr>
          <p:nvPr/>
        </p:nvSpPr>
        <p:spPr bwMode="auto">
          <a:xfrm>
            <a:off x="260350" y="1556792"/>
            <a:ext cx="84709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a:spcBef>
                <a:spcPct val="0"/>
              </a:spcBef>
              <a:buFontTx/>
              <a:buNone/>
            </a:pPr>
            <a:r>
              <a:rPr lang="en-US" altLang="it-IT" sz="2000" b="1" dirty="0">
                <a:solidFill>
                  <a:srgbClr val="FF0000"/>
                </a:solidFill>
                <a:latin typeface="Arial" panose="020B0604020202020204" pitchFamily="34" charset="0"/>
              </a:rPr>
              <a:t>Rule #1</a:t>
            </a:r>
          </a:p>
          <a:p>
            <a:pPr algn="ctr">
              <a:spcBef>
                <a:spcPct val="0"/>
              </a:spcBef>
              <a:buFontTx/>
              <a:buNone/>
            </a:pPr>
            <a:r>
              <a:rPr lang="it-IT" altLang="it-IT" sz="2000" dirty="0">
                <a:solidFill>
                  <a:srgbClr val="0000FF"/>
                </a:solidFill>
                <a:latin typeface="Arial" panose="020B0604020202020204" pitchFamily="34" charset="0"/>
              </a:rPr>
              <a:t>Il trattamento antifulmine può variare in un rapporto di 1:&gt; 1.000 tra siti diversi (topografia, clima, latitudine geografica). Pertanto, applicare le stesse misure di protezione su tutti i siti significa sprecare denaro. Non applicarli è di solito uno spreco di denaro ancora peggiore</a:t>
            </a:r>
            <a:r>
              <a:rPr lang="en-US" altLang="it-IT" sz="2000" b="1" dirty="0" smtClean="0">
                <a:solidFill>
                  <a:srgbClr val="0000FF"/>
                </a:solidFill>
                <a:latin typeface="Arial" panose="020B0604020202020204" pitchFamily="34" charset="0"/>
              </a:rPr>
              <a:t>.</a:t>
            </a:r>
            <a:endParaRPr lang="en-US" altLang="it-IT" sz="2000" b="1" dirty="0">
              <a:solidFill>
                <a:srgbClr val="FF0000"/>
              </a:solidFill>
              <a:latin typeface="Arial" panose="020B0604020202020204" pitchFamily="34" charset="0"/>
            </a:endParaRPr>
          </a:p>
        </p:txBody>
      </p:sp>
      <p:sp>
        <p:nvSpPr>
          <p:cNvPr id="138246" name="Text Box 6"/>
          <p:cNvSpPr txBox="1">
            <a:spLocks noChangeArrowheads="1"/>
          </p:cNvSpPr>
          <p:nvPr/>
        </p:nvSpPr>
        <p:spPr bwMode="auto">
          <a:xfrm>
            <a:off x="304800" y="3810000"/>
            <a:ext cx="83820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it-IT" sz="1800" b="1" dirty="0">
                <a:solidFill>
                  <a:srgbClr val="FF0000"/>
                </a:solidFill>
                <a:latin typeface="Arial" panose="020B0604020202020204" pitchFamily="34" charset="0"/>
              </a:rPr>
              <a:t>Rule #2</a:t>
            </a:r>
            <a:endParaRPr lang="en-US" altLang="it-IT" sz="1800" b="1" dirty="0">
              <a:latin typeface="Arial" panose="020B0604020202020204" pitchFamily="34" charset="0"/>
            </a:endParaRPr>
          </a:p>
          <a:p>
            <a:pPr algn="ctr" eaLnBrk="1" hangingPunct="1">
              <a:spcBef>
                <a:spcPct val="0"/>
              </a:spcBef>
              <a:buFontTx/>
              <a:buNone/>
            </a:pPr>
            <a:r>
              <a:rPr lang="it-IT" altLang="it-IT" sz="1800" dirty="0">
                <a:solidFill>
                  <a:srgbClr val="0000FF"/>
                </a:solidFill>
                <a:latin typeface="Arial" panose="020B0604020202020204" pitchFamily="34" charset="0"/>
              </a:rPr>
              <a:t>Applicare misure su tutti i cavi o su </a:t>
            </a:r>
            <a:r>
              <a:rPr lang="it-IT" altLang="it-IT" sz="1800" dirty="0" smtClean="0">
                <a:solidFill>
                  <a:srgbClr val="0000FF"/>
                </a:solidFill>
                <a:latin typeface="Arial" panose="020B0604020202020204" pitchFamily="34" charset="0"/>
              </a:rPr>
              <a:t>no! </a:t>
            </a:r>
            <a:r>
              <a:rPr lang="it-IT" altLang="it-IT" sz="1800" dirty="0">
                <a:solidFill>
                  <a:srgbClr val="0000FF"/>
                </a:solidFill>
                <a:latin typeface="Arial" panose="020B0604020202020204" pitchFamily="34" charset="0"/>
              </a:rPr>
              <a:t>I percorsi per i fulmini sono logicamente </a:t>
            </a:r>
            <a:r>
              <a:rPr lang="it-IT" altLang="it-IT" sz="1800" dirty="0" smtClean="0">
                <a:solidFill>
                  <a:srgbClr val="0000FF"/>
                </a:solidFill>
                <a:latin typeface="Arial" panose="020B0604020202020204" pitchFamily="34" charset="0"/>
              </a:rPr>
              <a:t>i cavi! </a:t>
            </a:r>
            <a:r>
              <a:rPr lang="it-IT" altLang="it-IT" sz="1800" dirty="0">
                <a:solidFill>
                  <a:srgbClr val="0000FF"/>
                </a:solidFill>
                <a:latin typeface="Arial" panose="020B0604020202020204" pitchFamily="34" charset="0"/>
              </a:rPr>
              <a:t>Usa l'aiuto dei professionisti.</a:t>
            </a:r>
            <a:endParaRPr lang="en-US" altLang="it-IT" sz="1800" b="1" dirty="0">
              <a:solidFill>
                <a:srgbClr val="0000FF"/>
              </a:solidFill>
              <a:latin typeface="Arial" panose="020B0604020202020204" pitchFamily="34" charset="0"/>
            </a:endParaRPr>
          </a:p>
        </p:txBody>
      </p:sp>
    </p:spTree>
    <p:extLst>
      <p:ext uri="{BB962C8B-B14F-4D97-AF65-F5344CB8AC3E}">
        <p14:creationId xmlns:p14="http://schemas.microsoft.com/office/powerpoint/2010/main" val="237235388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38246"/>
                                        </p:tgtEl>
                                        <p:attrNameLst>
                                          <p:attrName>style.visibility</p:attrName>
                                        </p:attrNameLst>
                                      </p:cBhvr>
                                      <p:to>
                                        <p:strVal val="visible"/>
                                      </p:to>
                                    </p:set>
                                    <p:anim calcmode="lin" valueType="num">
                                      <p:cBhvr>
                                        <p:cTn id="7" dur="500" fill="hold"/>
                                        <p:tgtEl>
                                          <p:spTgt spid="138246"/>
                                        </p:tgtEl>
                                        <p:attrNameLst>
                                          <p:attrName>ppt_w</p:attrName>
                                        </p:attrNameLst>
                                      </p:cBhvr>
                                      <p:tavLst>
                                        <p:tav tm="0">
                                          <p:val>
                                            <p:fltVal val="0"/>
                                          </p:val>
                                        </p:tav>
                                        <p:tav tm="100000">
                                          <p:val>
                                            <p:strVal val="#ppt_w"/>
                                          </p:val>
                                        </p:tav>
                                      </p:tavLst>
                                    </p:anim>
                                    <p:anim calcmode="lin" valueType="num">
                                      <p:cBhvr>
                                        <p:cTn id="8" dur="500" fill="hold"/>
                                        <p:tgtEl>
                                          <p:spTgt spid="13824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6"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Text Box 3"/>
          <p:cNvSpPr txBox="1">
            <a:spLocks noChangeArrowheads="1"/>
          </p:cNvSpPr>
          <p:nvPr/>
        </p:nvSpPr>
        <p:spPr bwMode="auto">
          <a:xfrm>
            <a:off x="284915" y="630744"/>
            <a:ext cx="84709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a:spcBef>
                <a:spcPct val="0"/>
              </a:spcBef>
              <a:buFontTx/>
              <a:buNone/>
            </a:pPr>
            <a:r>
              <a:rPr lang="it-IT" altLang="it-IT" sz="1800" dirty="0">
                <a:solidFill>
                  <a:srgbClr val="FF0000"/>
                </a:solidFill>
                <a:latin typeface="Arial" panose="020B0604020202020204" pitchFamily="34" charset="0"/>
              </a:rPr>
              <a:t>Cos'è il trattamento dei fulmini?</a:t>
            </a:r>
          </a:p>
          <a:p>
            <a:pPr algn="ctr">
              <a:spcBef>
                <a:spcPct val="0"/>
              </a:spcBef>
              <a:buFontTx/>
              <a:buNone/>
            </a:pPr>
            <a:r>
              <a:rPr lang="it-IT" altLang="it-IT" sz="1800" dirty="0">
                <a:solidFill>
                  <a:srgbClr val="FF0000"/>
                </a:solidFill>
                <a:latin typeface="Arial" panose="020B0604020202020204" pitchFamily="34" charset="0"/>
              </a:rPr>
              <a:t>Correnti di scarica atmosferica da 10 kA a 200 kA, tensioni indotte&gt; 1.000 volte superano la tensione di isolamento della strumentazione</a:t>
            </a:r>
            <a:endParaRPr lang="en-US" altLang="it-IT" sz="1800" dirty="0">
              <a:solidFill>
                <a:srgbClr val="FF0000"/>
              </a:solidFill>
              <a:latin typeface="Arial" panose="020B0604020202020204" pitchFamily="34" charset="0"/>
            </a:endParaRPr>
          </a:p>
        </p:txBody>
      </p:sp>
      <p:sp>
        <p:nvSpPr>
          <p:cNvPr id="139268" name="Text Box 4"/>
          <p:cNvSpPr txBox="1">
            <a:spLocks noChangeArrowheads="1"/>
          </p:cNvSpPr>
          <p:nvPr/>
        </p:nvSpPr>
        <p:spPr bwMode="auto">
          <a:xfrm>
            <a:off x="381000" y="1585174"/>
            <a:ext cx="8382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it-IT" altLang="it-IT" sz="1800" dirty="0">
                <a:latin typeface="Arial" panose="020B0604020202020204" pitchFamily="34" charset="0"/>
              </a:rPr>
              <a:t>Tipo di danno:</a:t>
            </a:r>
          </a:p>
          <a:p>
            <a:pPr eaLnBrk="1" hangingPunct="1">
              <a:spcBef>
                <a:spcPct val="0"/>
              </a:spcBef>
              <a:buFontTx/>
              <a:buNone/>
            </a:pPr>
            <a:r>
              <a:rPr lang="it-IT" altLang="it-IT" sz="1400" dirty="0">
                <a:latin typeface="Arial" panose="020B0604020202020204" pitchFamily="34" charset="0"/>
              </a:rPr>
              <a:t>- danni meccanici,</a:t>
            </a:r>
          </a:p>
          <a:p>
            <a:pPr eaLnBrk="1" hangingPunct="1">
              <a:spcBef>
                <a:spcPct val="0"/>
              </a:spcBef>
              <a:buFontTx/>
              <a:buNone/>
            </a:pPr>
            <a:r>
              <a:rPr lang="it-IT" altLang="it-IT" sz="1400" dirty="0">
                <a:latin typeface="Arial" panose="020B0604020202020204" pitchFamily="34" charset="0"/>
              </a:rPr>
              <a:t>- danni termici,</a:t>
            </a:r>
          </a:p>
          <a:p>
            <a:pPr eaLnBrk="1" hangingPunct="1">
              <a:spcBef>
                <a:spcPct val="0"/>
              </a:spcBef>
              <a:buFontTx/>
              <a:buNone/>
            </a:pPr>
            <a:r>
              <a:rPr lang="it-IT" altLang="it-IT" sz="1400" dirty="0">
                <a:latin typeface="Arial" panose="020B0604020202020204" pitchFamily="34" charset="0"/>
              </a:rPr>
              <a:t>- rottura dell'isolamento di parti e cavi </a:t>
            </a:r>
            <a:r>
              <a:rPr lang="it-IT" altLang="it-IT" sz="1400" dirty="0" smtClean="0">
                <a:latin typeface="Arial" panose="020B0604020202020204" pitchFamily="34" charset="0"/>
              </a:rPr>
              <a:t>elettrici.</a:t>
            </a:r>
            <a:endParaRPr lang="en-US" altLang="it-IT" sz="1400" dirty="0">
              <a:solidFill>
                <a:srgbClr val="000000"/>
              </a:solidFill>
              <a:latin typeface="Arial" panose="020B0604020202020204" pitchFamily="34" charset="0"/>
            </a:endParaRPr>
          </a:p>
        </p:txBody>
      </p:sp>
      <p:sp>
        <p:nvSpPr>
          <p:cNvPr id="139269" name="Text Box 5"/>
          <p:cNvSpPr txBox="1">
            <a:spLocks noChangeArrowheads="1"/>
          </p:cNvSpPr>
          <p:nvPr/>
        </p:nvSpPr>
        <p:spPr bwMode="auto">
          <a:xfrm>
            <a:off x="307112" y="2685548"/>
            <a:ext cx="8382000"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it-IT" altLang="it-IT" sz="1800" dirty="0">
                <a:latin typeface="Arial" panose="020B0604020202020204" pitchFamily="34" charset="0"/>
              </a:rPr>
              <a:t>I danni possono essere causati da:</a:t>
            </a:r>
          </a:p>
          <a:p>
            <a:pPr eaLnBrk="1" hangingPunct="1">
              <a:spcBef>
                <a:spcPct val="0"/>
              </a:spcBef>
              <a:buFontTx/>
              <a:buNone/>
            </a:pPr>
            <a:r>
              <a:rPr lang="it-IT" altLang="it-IT" sz="1400" dirty="0">
                <a:latin typeface="Arial" panose="020B0604020202020204" pitchFamily="34" charset="0"/>
              </a:rPr>
              <a:t>a- </a:t>
            </a:r>
            <a:r>
              <a:rPr lang="it-IT" altLang="it-IT" sz="1400" dirty="0">
                <a:solidFill>
                  <a:srgbClr val="FFC000"/>
                </a:solidFill>
                <a:latin typeface="Arial" panose="020B0604020202020204" pitchFamily="34" charset="0"/>
              </a:rPr>
              <a:t>terra colpita direttamente </a:t>
            </a:r>
            <a:r>
              <a:rPr lang="it-IT" altLang="it-IT" sz="1400" dirty="0" smtClean="0">
                <a:latin typeface="Arial" panose="020B0604020202020204" pitchFamily="34" charset="0"/>
              </a:rPr>
              <a:t>dal percorso nuvola-terra </a:t>
            </a:r>
            <a:r>
              <a:rPr lang="it-IT" altLang="it-IT" sz="1400" dirty="0">
                <a:latin typeface="Arial" panose="020B0604020202020204" pitchFamily="34" charset="0"/>
              </a:rPr>
              <a:t>di scarico principale (l'apparecchiatura deve essere ampiamente protetta per resistere, troppo costosa per la sismologia),</a:t>
            </a:r>
          </a:p>
          <a:p>
            <a:pPr eaLnBrk="1" hangingPunct="1">
              <a:spcBef>
                <a:spcPct val="0"/>
              </a:spcBef>
              <a:buFontTx/>
              <a:buNone/>
            </a:pPr>
            <a:r>
              <a:rPr lang="it-IT" altLang="it-IT" sz="1400" dirty="0">
                <a:latin typeface="Arial" panose="020B0604020202020204" pitchFamily="34" charset="0"/>
              </a:rPr>
              <a:t>b- </a:t>
            </a:r>
            <a:r>
              <a:rPr lang="it-IT" altLang="it-IT" sz="1400" dirty="0" smtClean="0">
                <a:latin typeface="Arial" panose="020B0604020202020204" pitchFamily="34" charset="0"/>
              </a:rPr>
              <a:t>terra colpita direttamente dal </a:t>
            </a:r>
            <a:r>
              <a:rPr lang="it-IT" altLang="it-IT" sz="1400" dirty="0">
                <a:solidFill>
                  <a:srgbClr val="FFC000"/>
                </a:solidFill>
                <a:latin typeface="Arial" panose="020B0604020202020204" pitchFamily="34" charset="0"/>
              </a:rPr>
              <a:t>ramo laterale </a:t>
            </a:r>
            <a:r>
              <a:rPr lang="it-IT" altLang="it-IT" sz="1400" dirty="0" smtClean="0">
                <a:latin typeface="Arial" panose="020B0604020202020204" pitchFamily="34" charset="0"/>
              </a:rPr>
              <a:t>nuvola-terra </a:t>
            </a:r>
            <a:r>
              <a:rPr lang="it-IT" altLang="it-IT" sz="1400" dirty="0">
                <a:latin typeface="Arial" panose="020B0604020202020204" pitchFamily="34" charset="0"/>
              </a:rPr>
              <a:t>(difficile da proteggere ma fattibile),</a:t>
            </a:r>
          </a:p>
          <a:p>
            <a:pPr eaLnBrk="1" hangingPunct="1">
              <a:spcBef>
                <a:spcPct val="0"/>
              </a:spcBef>
              <a:buFontTx/>
              <a:buNone/>
            </a:pPr>
            <a:r>
              <a:rPr lang="it-IT" altLang="it-IT" sz="1400" dirty="0">
                <a:latin typeface="Arial" panose="020B0604020202020204" pitchFamily="34" charset="0"/>
              </a:rPr>
              <a:t>c- l'</a:t>
            </a:r>
            <a:r>
              <a:rPr lang="it-IT" altLang="it-IT" sz="1400" dirty="0">
                <a:solidFill>
                  <a:srgbClr val="FFC000"/>
                </a:solidFill>
                <a:latin typeface="Arial" panose="020B0604020202020204" pitchFamily="34" charset="0"/>
              </a:rPr>
              <a:t>induzione indiretta </a:t>
            </a:r>
            <a:r>
              <a:rPr lang="it-IT" altLang="it-IT" sz="1400" dirty="0">
                <a:latin typeface="Arial" panose="020B0604020202020204" pitchFamily="34" charset="0"/>
              </a:rPr>
              <a:t>causata dalla scarica nuvola-nuvola è più frequente (correnti di ridistribuzione della carica accumulate, induzione di tensione attraverso campi magnetici). In media 1,5 km di zona pericolosa (struttura autonoma) e 5 km con strutture interconnesse (elettricità, linee, linee telefoniche, condotte idriche).</a:t>
            </a:r>
            <a:endParaRPr lang="en-US" altLang="it-IT" sz="1400" dirty="0">
              <a:latin typeface="Arial" panose="020B0604020202020204" pitchFamily="34" charset="0"/>
            </a:endParaRPr>
          </a:p>
        </p:txBody>
      </p:sp>
      <p:sp>
        <p:nvSpPr>
          <p:cNvPr id="139270" name="Text Box 6"/>
          <p:cNvSpPr txBox="1">
            <a:spLocks noChangeArrowheads="1"/>
          </p:cNvSpPr>
          <p:nvPr/>
        </p:nvSpPr>
        <p:spPr bwMode="auto">
          <a:xfrm>
            <a:off x="317916" y="4671479"/>
            <a:ext cx="8382000"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it-IT" sz="1800" b="1" dirty="0">
                <a:latin typeface="Arial" panose="020B0604020202020204" pitchFamily="34" charset="0"/>
              </a:rPr>
              <a:t>Different protection elements in use:</a:t>
            </a:r>
          </a:p>
          <a:p>
            <a:pPr eaLnBrk="1" hangingPunct="1">
              <a:spcBef>
                <a:spcPct val="0"/>
              </a:spcBef>
              <a:buFontTx/>
              <a:buNone/>
            </a:pPr>
            <a:r>
              <a:rPr lang="it-IT" altLang="it-IT" sz="1400" dirty="0">
                <a:solidFill>
                  <a:srgbClr val="0000FF"/>
                </a:solidFill>
                <a:latin typeface="Arial" panose="020B0604020202020204" pitchFamily="34" charset="0"/>
              </a:rPr>
              <a:t>- resistori</a:t>
            </a:r>
          </a:p>
          <a:p>
            <a:pPr eaLnBrk="1" hangingPunct="1">
              <a:spcBef>
                <a:spcPct val="0"/>
              </a:spcBef>
              <a:buFontTx/>
              <a:buNone/>
            </a:pPr>
            <a:r>
              <a:rPr lang="it-IT" altLang="it-IT" sz="1400" dirty="0">
                <a:solidFill>
                  <a:srgbClr val="0000FF"/>
                </a:solidFill>
                <a:latin typeface="Arial" panose="020B0604020202020204" pitchFamily="34" charset="0"/>
              </a:rPr>
              <a:t>- induttori</a:t>
            </a:r>
          </a:p>
          <a:p>
            <a:pPr eaLnBrk="1" hangingPunct="1">
              <a:spcBef>
                <a:spcPct val="0"/>
              </a:spcBef>
              <a:buFontTx/>
              <a:buNone/>
            </a:pPr>
            <a:r>
              <a:rPr lang="it-IT" altLang="it-IT" sz="1400" dirty="0">
                <a:solidFill>
                  <a:srgbClr val="0000FF"/>
                </a:solidFill>
                <a:latin typeface="Arial" panose="020B0604020202020204" pitchFamily="34" charset="0"/>
              </a:rPr>
              <a:t>- dispositivi di scarico del gas</a:t>
            </a:r>
          </a:p>
          <a:p>
            <a:pPr eaLnBrk="1" hangingPunct="1">
              <a:spcBef>
                <a:spcPct val="0"/>
              </a:spcBef>
              <a:buFontTx/>
              <a:buNone/>
            </a:pPr>
            <a:r>
              <a:rPr lang="it-IT" altLang="it-IT" sz="1400" dirty="0">
                <a:solidFill>
                  <a:srgbClr val="0000FF"/>
                </a:solidFill>
                <a:latin typeface="Arial" panose="020B0604020202020204" pitchFamily="34" charset="0"/>
              </a:rPr>
              <a:t>- Resistori PTC</a:t>
            </a:r>
          </a:p>
          <a:p>
            <a:pPr eaLnBrk="1" hangingPunct="1">
              <a:spcBef>
                <a:spcPct val="0"/>
              </a:spcBef>
              <a:buFontTx/>
              <a:buNone/>
            </a:pPr>
            <a:r>
              <a:rPr lang="it-IT" altLang="it-IT" sz="1400" dirty="0">
                <a:solidFill>
                  <a:srgbClr val="0000FF"/>
                </a:solidFill>
                <a:latin typeface="Arial" panose="020B0604020202020204" pitchFamily="34" charset="0"/>
              </a:rPr>
              <a:t>- fusibili termici</a:t>
            </a:r>
          </a:p>
          <a:p>
            <a:pPr eaLnBrk="1" hangingPunct="1">
              <a:spcBef>
                <a:spcPct val="0"/>
              </a:spcBef>
              <a:buFontTx/>
              <a:buNone/>
            </a:pPr>
            <a:r>
              <a:rPr lang="it-IT" altLang="it-IT" sz="1400" dirty="0">
                <a:solidFill>
                  <a:srgbClr val="0000FF"/>
                </a:solidFill>
                <a:latin typeface="Arial" panose="020B0604020202020204" pitchFamily="34" charset="0"/>
              </a:rPr>
              <a:t>- varistori</a:t>
            </a:r>
          </a:p>
          <a:p>
            <a:pPr eaLnBrk="1" hangingPunct="1">
              <a:spcBef>
                <a:spcPct val="0"/>
              </a:spcBef>
              <a:buFontTx/>
              <a:buNone/>
            </a:pPr>
            <a:r>
              <a:rPr lang="it-IT" altLang="it-IT" sz="1400" dirty="0">
                <a:solidFill>
                  <a:srgbClr val="0000FF"/>
                </a:solidFill>
                <a:latin typeface="Arial" panose="020B0604020202020204" pitchFamily="34" charset="0"/>
              </a:rPr>
              <a:t>- diodi soppressori mono e bidirezionali</a:t>
            </a:r>
            <a:endParaRPr lang="en-US" altLang="it-IT" sz="1400" dirty="0">
              <a:solidFill>
                <a:srgbClr val="000000"/>
              </a:solidFill>
              <a:latin typeface="Arial" panose="020B0604020202020204" pitchFamily="34" charset="0"/>
            </a:endParaRPr>
          </a:p>
        </p:txBody>
      </p:sp>
    </p:spTree>
    <p:extLst>
      <p:ext uri="{BB962C8B-B14F-4D97-AF65-F5344CB8AC3E}">
        <p14:creationId xmlns:p14="http://schemas.microsoft.com/office/powerpoint/2010/main" val="266938837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39268"/>
                                        </p:tgtEl>
                                        <p:attrNameLst>
                                          <p:attrName>style.visibility</p:attrName>
                                        </p:attrNameLst>
                                      </p:cBhvr>
                                      <p:to>
                                        <p:strVal val="visible"/>
                                      </p:to>
                                    </p:set>
                                    <p:anim calcmode="lin" valueType="num">
                                      <p:cBhvr>
                                        <p:cTn id="7" dur="500" fill="hold"/>
                                        <p:tgtEl>
                                          <p:spTgt spid="139268"/>
                                        </p:tgtEl>
                                        <p:attrNameLst>
                                          <p:attrName>ppt_w</p:attrName>
                                        </p:attrNameLst>
                                      </p:cBhvr>
                                      <p:tavLst>
                                        <p:tav tm="0">
                                          <p:val>
                                            <p:fltVal val="0"/>
                                          </p:val>
                                        </p:tav>
                                        <p:tav tm="100000">
                                          <p:val>
                                            <p:strVal val="#ppt_w"/>
                                          </p:val>
                                        </p:tav>
                                      </p:tavLst>
                                    </p:anim>
                                    <p:anim calcmode="lin" valueType="num">
                                      <p:cBhvr>
                                        <p:cTn id="8" dur="500" fill="hold"/>
                                        <p:tgtEl>
                                          <p:spTgt spid="139268"/>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39269"/>
                                        </p:tgtEl>
                                        <p:attrNameLst>
                                          <p:attrName>style.visibility</p:attrName>
                                        </p:attrNameLst>
                                      </p:cBhvr>
                                      <p:to>
                                        <p:strVal val="visible"/>
                                      </p:to>
                                    </p:set>
                                    <p:anim calcmode="lin" valueType="num">
                                      <p:cBhvr>
                                        <p:cTn id="13" dur="500" fill="hold"/>
                                        <p:tgtEl>
                                          <p:spTgt spid="139269"/>
                                        </p:tgtEl>
                                        <p:attrNameLst>
                                          <p:attrName>ppt_w</p:attrName>
                                        </p:attrNameLst>
                                      </p:cBhvr>
                                      <p:tavLst>
                                        <p:tav tm="0">
                                          <p:val>
                                            <p:fltVal val="0"/>
                                          </p:val>
                                        </p:tav>
                                        <p:tav tm="100000">
                                          <p:val>
                                            <p:strVal val="#ppt_w"/>
                                          </p:val>
                                        </p:tav>
                                      </p:tavLst>
                                    </p:anim>
                                    <p:anim calcmode="lin" valueType="num">
                                      <p:cBhvr>
                                        <p:cTn id="14" dur="500" fill="hold"/>
                                        <p:tgtEl>
                                          <p:spTgt spid="139269"/>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39270"/>
                                        </p:tgtEl>
                                        <p:attrNameLst>
                                          <p:attrName>style.visibility</p:attrName>
                                        </p:attrNameLst>
                                      </p:cBhvr>
                                      <p:to>
                                        <p:strVal val="visible"/>
                                      </p:to>
                                    </p:set>
                                    <p:anim calcmode="lin" valueType="num">
                                      <p:cBhvr>
                                        <p:cTn id="19" dur="500" fill="hold"/>
                                        <p:tgtEl>
                                          <p:spTgt spid="139270"/>
                                        </p:tgtEl>
                                        <p:attrNameLst>
                                          <p:attrName>ppt_w</p:attrName>
                                        </p:attrNameLst>
                                      </p:cBhvr>
                                      <p:tavLst>
                                        <p:tav tm="0">
                                          <p:val>
                                            <p:fltVal val="0"/>
                                          </p:val>
                                        </p:tav>
                                        <p:tav tm="100000">
                                          <p:val>
                                            <p:strVal val="#ppt_w"/>
                                          </p:val>
                                        </p:tav>
                                      </p:tavLst>
                                    </p:anim>
                                    <p:anim calcmode="lin" valueType="num">
                                      <p:cBhvr>
                                        <p:cTn id="20" dur="500" fill="hold"/>
                                        <p:tgtEl>
                                          <p:spTgt spid="13927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8" grpId="0" autoUpdateAnimBg="0"/>
      <p:bldP spid="139269" grpId="0" autoUpdateAnimBg="0"/>
      <p:bldP spid="139270"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ext Box 3"/>
          <p:cNvSpPr txBox="1">
            <a:spLocks noChangeArrowheads="1"/>
          </p:cNvSpPr>
          <p:nvPr/>
        </p:nvSpPr>
        <p:spPr bwMode="auto">
          <a:xfrm>
            <a:off x="304800" y="228600"/>
            <a:ext cx="84709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a:spcBef>
                <a:spcPct val="0"/>
              </a:spcBef>
              <a:buFontTx/>
              <a:buNone/>
            </a:pPr>
            <a:r>
              <a:rPr lang="it-IT" altLang="it-IT" sz="2000" dirty="0">
                <a:solidFill>
                  <a:srgbClr val="FF0000"/>
                </a:solidFill>
                <a:latin typeface="Arial" panose="020B0604020202020204" pitchFamily="34" charset="0"/>
              </a:rPr>
              <a:t>La protezione contro i fulmini è un presupposto indispensabile per l'infrastruttura per un funzionamento privo di guasti di complesse apparecchiature sismiche.</a:t>
            </a:r>
            <a:endParaRPr lang="en-US" altLang="it-IT" sz="2000" b="1" dirty="0">
              <a:solidFill>
                <a:srgbClr val="FF0000"/>
              </a:solidFill>
              <a:latin typeface="Arial" panose="020B0604020202020204" pitchFamily="34" charset="0"/>
            </a:endParaRPr>
          </a:p>
        </p:txBody>
      </p:sp>
      <p:sp>
        <p:nvSpPr>
          <p:cNvPr id="137220" name="Text Box 4"/>
          <p:cNvSpPr txBox="1">
            <a:spLocks noChangeArrowheads="1"/>
          </p:cNvSpPr>
          <p:nvPr/>
        </p:nvSpPr>
        <p:spPr bwMode="auto">
          <a:xfrm>
            <a:off x="413648" y="1269663"/>
            <a:ext cx="8382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it-IT" altLang="it-IT" sz="1800" dirty="0">
                <a:solidFill>
                  <a:srgbClr val="0000FF"/>
                </a:solidFill>
                <a:latin typeface="Arial" panose="020B0604020202020204" pitchFamily="34" charset="0"/>
              </a:rPr>
              <a:t>La progettazione del sistema di protezione prevede</a:t>
            </a:r>
            <a:r>
              <a:rPr lang="it-IT" altLang="it-IT" sz="1800" dirty="0" smtClean="0">
                <a:solidFill>
                  <a:srgbClr val="0000FF"/>
                </a:solidFill>
                <a:latin typeface="Arial" panose="020B0604020202020204" pitchFamily="34" charset="0"/>
              </a:rPr>
              <a:t>:</a:t>
            </a:r>
          </a:p>
          <a:p>
            <a:pPr eaLnBrk="1" hangingPunct="1">
              <a:spcBef>
                <a:spcPct val="0"/>
              </a:spcBef>
              <a:buFontTx/>
              <a:buNone/>
            </a:pPr>
            <a:r>
              <a:rPr lang="it-IT" altLang="it-IT" sz="1400" dirty="0">
                <a:latin typeface="Arial" panose="020B0604020202020204" pitchFamily="34" charset="0"/>
              </a:rPr>
              <a:t>- Dispositivi di protezione da sovratensioni (SPD) per linee elettriche,</a:t>
            </a:r>
          </a:p>
          <a:p>
            <a:pPr eaLnBrk="1" hangingPunct="1">
              <a:spcBef>
                <a:spcPct val="0"/>
              </a:spcBef>
              <a:buFontTx/>
              <a:buNone/>
            </a:pPr>
            <a:r>
              <a:rPr lang="it-IT" altLang="it-IT" sz="1400" dirty="0">
                <a:latin typeface="Arial" panose="020B0604020202020204" pitchFamily="34" charset="0"/>
              </a:rPr>
              <a:t>- Dispositivi di protezione da sovratensioni per linee telefoniche e / o Ethernet,</a:t>
            </a:r>
          </a:p>
          <a:p>
            <a:pPr eaLnBrk="1" hangingPunct="1">
              <a:spcBef>
                <a:spcPct val="0"/>
              </a:spcBef>
              <a:buFontTx/>
              <a:buNone/>
            </a:pPr>
            <a:r>
              <a:rPr lang="it-IT" altLang="it-IT" sz="1400" dirty="0">
                <a:latin typeface="Arial" panose="020B0604020202020204" pitchFamily="34" charset="0"/>
              </a:rPr>
              <a:t>- Protezione contro le sovratensioni delle linee di segnale locali (sismico analogico, dati, GPS, cavi UHF / VHF / SS RF),</a:t>
            </a:r>
          </a:p>
          <a:p>
            <a:pPr eaLnBrk="1" hangingPunct="1">
              <a:spcBef>
                <a:spcPct val="0"/>
              </a:spcBef>
              <a:buFontTx/>
              <a:buNone/>
            </a:pPr>
            <a:r>
              <a:rPr lang="it-IT" altLang="it-IT" sz="1400" dirty="0">
                <a:latin typeface="Arial" panose="020B0604020202020204" pitchFamily="34" charset="0"/>
              </a:rPr>
              <a:t>- Sistema elettrico di messa a terra e messa a terra,</a:t>
            </a:r>
          </a:p>
          <a:p>
            <a:pPr eaLnBrk="1" hangingPunct="1">
              <a:spcBef>
                <a:spcPct val="0"/>
              </a:spcBef>
              <a:buFontTx/>
              <a:buNone/>
            </a:pPr>
            <a:r>
              <a:rPr lang="it-IT" altLang="it-IT" sz="1400" dirty="0">
                <a:latin typeface="Arial" panose="020B0604020202020204" pitchFamily="34" charset="0"/>
              </a:rPr>
              <a:t>- Schermatura,</a:t>
            </a:r>
          </a:p>
          <a:p>
            <a:pPr eaLnBrk="1" hangingPunct="1">
              <a:spcBef>
                <a:spcPct val="0"/>
              </a:spcBef>
              <a:buFontTx/>
              <a:buNone/>
            </a:pPr>
            <a:r>
              <a:rPr lang="it-IT" altLang="it-IT" sz="1800" dirty="0">
                <a:latin typeface="Arial" panose="020B0604020202020204" pitchFamily="34" charset="0"/>
              </a:rPr>
              <a:t>- Cablaggio adeguato.</a:t>
            </a:r>
            <a:endParaRPr lang="en-US" altLang="it-IT" sz="1800" dirty="0">
              <a:latin typeface="Arial" panose="020B0604020202020204" pitchFamily="34" charset="0"/>
            </a:endParaRPr>
          </a:p>
        </p:txBody>
      </p:sp>
      <p:sp>
        <p:nvSpPr>
          <p:cNvPr id="137221" name="Text Box 5"/>
          <p:cNvSpPr txBox="1">
            <a:spLocks noChangeArrowheads="1"/>
          </p:cNvSpPr>
          <p:nvPr/>
        </p:nvSpPr>
        <p:spPr bwMode="auto">
          <a:xfrm>
            <a:off x="393700" y="3238500"/>
            <a:ext cx="83820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it-IT" altLang="it-IT" sz="1800" dirty="0">
                <a:solidFill>
                  <a:srgbClr val="0000FF"/>
                </a:solidFill>
                <a:latin typeface="Arial" panose="020B0604020202020204" pitchFamily="34" charset="0"/>
              </a:rPr>
              <a:t>La protezione della linea elettrica </a:t>
            </a:r>
            <a:r>
              <a:rPr lang="it-IT" altLang="it-IT" sz="1800" dirty="0" smtClean="0">
                <a:solidFill>
                  <a:srgbClr val="0000FF"/>
                </a:solidFill>
                <a:latin typeface="Arial" panose="020B0604020202020204" pitchFamily="34" charset="0"/>
              </a:rPr>
              <a:t>include:</a:t>
            </a:r>
          </a:p>
          <a:p>
            <a:pPr eaLnBrk="1" hangingPunct="1">
              <a:spcBef>
                <a:spcPct val="0"/>
              </a:spcBef>
              <a:buFontTx/>
              <a:buNone/>
            </a:pPr>
            <a:r>
              <a:rPr lang="it-IT" altLang="it-IT" sz="1400" dirty="0">
                <a:latin typeface="Arial" panose="020B0604020202020204" pitchFamily="34" charset="0"/>
              </a:rPr>
              <a:t>- Protezione SPD Classe A, B, (7m) C e D a prese di corrente a ~ 230 V, più protezione interna dell'apparecchiatura. Assicura:</a:t>
            </a:r>
          </a:p>
          <a:p>
            <a:pPr eaLnBrk="1" hangingPunct="1">
              <a:spcBef>
                <a:spcPct val="0"/>
              </a:spcBef>
              <a:buFontTx/>
              <a:buNone/>
            </a:pPr>
            <a:r>
              <a:rPr lang="it-IT" altLang="it-IT" sz="1400" dirty="0">
                <a:latin typeface="Arial" panose="020B0604020202020204" pitchFamily="34" charset="0"/>
              </a:rPr>
              <a:t>- protezione contro le correnti da fulmine</a:t>
            </a:r>
          </a:p>
          <a:p>
            <a:pPr eaLnBrk="1" hangingPunct="1">
              <a:spcBef>
                <a:spcPct val="0"/>
              </a:spcBef>
              <a:buFontTx/>
              <a:buNone/>
            </a:pPr>
            <a:r>
              <a:rPr lang="it-IT" altLang="it-IT" sz="1400" dirty="0">
                <a:latin typeface="Arial" panose="020B0604020202020204" pitchFamily="34" charset="0"/>
              </a:rPr>
              <a:t>- protezione da sovratensione di modo comune</a:t>
            </a:r>
          </a:p>
          <a:p>
            <a:pPr eaLnBrk="1" hangingPunct="1">
              <a:spcBef>
                <a:spcPct val="0"/>
              </a:spcBef>
              <a:buFontTx/>
              <a:buNone/>
            </a:pPr>
            <a:r>
              <a:rPr lang="it-IT" altLang="it-IT" sz="1400" dirty="0">
                <a:latin typeface="Arial" panose="020B0604020202020204" pitchFamily="34" charset="0"/>
              </a:rPr>
              <a:t>- protezione da sovratensione differenziale</a:t>
            </a:r>
            <a:endParaRPr lang="en-US" altLang="it-IT" sz="1400" dirty="0">
              <a:latin typeface="Arial" panose="020B0604020202020204" pitchFamily="34" charset="0"/>
            </a:endParaRPr>
          </a:p>
        </p:txBody>
      </p:sp>
      <p:sp>
        <p:nvSpPr>
          <p:cNvPr id="137224" name="Text Box 8"/>
          <p:cNvSpPr txBox="1">
            <a:spLocks noChangeArrowheads="1"/>
          </p:cNvSpPr>
          <p:nvPr/>
        </p:nvSpPr>
        <p:spPr bwMode="auto">
          <a:xfrm>
            <a:off x="368300" y="4729163"/>
            <a:ext cx="8382000"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it-IT" sz="1800" dirty="0" err="1">
                <a:solidFill>
                  <a:srgbClr val="0000FF"/>
                </a:solidFill>
                <a:latin typeface="Arial" panose="020B0604020202020204" pitchFamily="34" charset="0"/>
              </a:rPr>
              <a:t>Problemi</a:t>
            </a:r>
            <a:r>
              <a:rPr lang="en-US" altLang="it-IT" sz="1800" dirty="0">
                <a:solidFill>
                  <a:srgbClr val="0000FF"/>
                </a:solidFill>
                <a:latin typeface="Arial" panose="020B0604020202020204" pitchFamily="34" charset="0"/>
              </a:rPr>
              <a:t> </a:t>
            </a:r>
            <a:r>
              <a:rPr lang="en-US" altLang="it-IT" sz="1800" dirty="0" err="1">
                <a:solidFill>
                  <a:srgbClr val="0000FF"/>
                </a:solidFill>
                <a:latin typeface="Arial" panose="020B0604020202020204" pitchFamily="34" charset="0"/>
              </a:rPr>
              <a:t>coinvolti</a:t>
            </a:r>
            <a:r>
              <a:rPr lang="en-US" altLang="it-IT" sz="1800" dirty="0" smtClean="0">
                <a:solidFill>
                  <a:srgbClr val="0000FF"/>
                </a:solidFill>
                <a:latin typeface="Arial" panose="020B0604020202020204" pitchFamily="34" charset="0"/>
              </a:rPr>
              <a:t>:</a:t>
            </a:r>
          </a:p>
          <a:p>
            <a:pPr eaLnBrk="1" hangingPunct="1">
              <a:spcBef>
                <a:spcPct val="0"/>
              </a:spcBef>
              <a:buFontTx/>
              <a:buNone/>
            </a:pPr>
            <a:r>
              <a:rPr lang="it-IT" altLang="it-IT" sz="1400" dirty="0">
                <a:solidFill>
                  <a:srgbClr val="000000"/>
                </a:solidFill>
                <a:latin typeface="Arial" panose="020B0604020202020204" pitchFamily="34" charset="0"/>
              </a:rPr>
              <a:t>- </a:t>
            </a:r>
            <a:r>
              <a:rPr lang="it-IT" altLang="it-IT" sz="1400" dirty="0">
                <a:solidFill>
                  <a:srgbClr val="FF0000"/>
                </a:solidFill>
                <a:latin typeface="Arial" panose="020B0604020202020204" pitchFamily="34" charset="0"/>
              </a:rPr>
              <a:t>probabilità di fulmini</a:t>
            </a:r>
            <a:r>
              <a:rPr lang="it-IT" altLang="it-IT" sz="1400" dirty="0">
                <a:solidFill>
                  <a:srgbClr val="000000"/>
                </a:solidFill>
                <a:latin typeface="Arial" panose="020B0604020202020204" pitchFamily="34" charset="0"/>
              </a:rPr>
              <a:t>,</a:t>
            </a:r>
          </a:p>
          <a:p>
            <a:pPr eaLnBrk="1" hangingPunct="1">
              <a:spcBef>
                <a:spcPct val="0"/>
              </a:spcBef>
              <a:buFontTx/>
              <a:buNone/>
            </a:pPr>
            <a:r>
              <a:rPr lang="it-IT" altLang="it-IT" sz="1400" dirty="0">
                <a:solidFill>
                  <a:srgbClr val="000000"/>
                </a:solidFill>
                <a:latin typeface="Arial" panose="020B0604020202020204" pitchFamily="34" charset="0"/>
              </a:rPr>
              <a:t>- tipo di sistema di distribuzione (messa a terra della sorgente, disposizione del conduttore di protezione e neutro),</a:t>
            </a:r>
          </a:p>
          <a:p>
            <a:pPr eaLnBrk="1" hangingPunct="1">
              <a:spcBef>
                <a:spcPct val="0"/>
              </a:spcBef>
              <a:buFontTx/>
              <a:buNone/>
            </a:pPr>
            <a:r>
              <a:rPr lang="it-IT" altLang="it-IT" sz="1400" dirty="0">
                <a:solidFill>
                  <a:srgbClr val="000000"/>
                </a:solidFill>
                <a:latin typeface="Arial" panose="020B0604020202020204" pitchFamily="34" charset="0"/>
              </a:rPr>
              <a:t>- posizione del misuratore di potenza,</a:t>
            </a:r>
          </a:p>
          <a:p>
            <a:pPr eaLnBrk="1" hangingPunct="1">
              <a:spcBef>
                <a:spcPct val="0"/>
              </a:spcBef>
              <a:buFontTx/>
              <a:buNone/>
            </a:pPr>
            <a:r>
              <a:rPr lang="it-IT" altLang="it-IT" sz="1400" dirty="0">
                <a:solidFill>
                  <a:srgbClr val="000000"/>
                </a:solidFill>
                <a:latin typeface="Arial" panose="020B0604020202020204" pitchFamily="34" charset="0"/>
              </a:rPr>
              <a:t>- tipo di carico (fisso / portatile)</a:t>
            </a:r>
          </a:p>
          <a:p>
            <a:pPr eaLnBrk="1" hangingPunct="1">
              <a:spcBef>
                <a:spcPct val="0"/>
              </a:spcBef>
              <a:buFontTx/>
              <a:buNone/>
            </a:pPr>
            <a:r>
              <a:rPr lang="it-IT" altLang="it-IT" sz="1400" dirty="0">
                <a:solidFill>
                  <a:srgbClr val="000000"/>
                </a:solidFill>
                <a:latin typeface="Arial" panose="020B0604020202020204" pitchFamily="34" charset="0"/>
              </a:rPr>
              <a:t>- resistività del suolo locale.</a:t>
            </a:r>
            <a:endParaRPr lang="en-US" altLang="it-IT" sz="1400" dirty="0">
              <a:solidFill>
                <a:srgbClr val="000000"/>
              </a:solidFill>
              <a:latin typeface="Arial" panose="020B0604020202020204" pitchFamily="34" charset="0"/>
            </a:endParaRPr>
          </a:p>
        </p:txBody>
      </p:sp>
    </p:spTree>
    <p:extLst>
      <p:ext uri="{BB962C8B-B14F-4D97-AF65-F5344CB8AC3E}">
        <p14:creationId xmlns:p14="http://schemas.microsoft.com/office/powerpoint/2010/main" val="12980380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37220"/>
                                        </p:tgtEl>
                                        <p:attrNameLst>
                                          <p:attrName>style.visibility</p:attrName>
                                        </p:attrNameLst>
                                      </p:cBhvr>
                                      <p:to>
                                        <p:strVal val="visible"/>
                                      </p:to>
                                    </p:set>
                                    <p:anim calcmode="lin" valueType="num">
                                      <p:cBhvr>
                                        <p:cTn id="7" dur="500" fill="hold"/>
                                        <p:tgtEl>
                                          <p:spTgt spid="137220"/>
                                        </p:tgtEl>
                                        <p:attrNameLst>
                                          <p:attrName>ppt_w</p:attrName>
                                        </p:attrNameLst>
                                      </p:cBhvr>
                                      <p:tavLst>
                                        <p:tav tm="0">
                                          <p:val>
                                            <p:fltVal val="0"/>
                                          </p:val>
                                        </p:tav>
                                        <p:tav tm="100000">
                                          <p:val>
                                            <p:strVal val="#ppt_w"/>
                                          </p:val>
                                        </p:tav>
                                      </p:tavLst>
                                    </p:anim>
                                    <p:anim calcmode="lin" valueType="num">
                                      <p:cBhvr>
                                        <p:cTn id="8" dur="500" fill="hold"/>
                                        <p:tgtEl>
                                          <p:spTgt spid="13722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37221"/>
                                        </p:tgtEl>
                                        <p:attrNameLst>
                                          <p:attrName>style.visibility</p:attrName>
                                        </p:attrNameLst>
                                      </p:cBhvr>
                                      <p:to>
                                        <p:strVal val="visible"/>
                                      </p:to>
                                    </p:set>
                                    <p:anim calcmode="lin" valueType="num">
                                      <p:cBhvr>
                                        <p:cTn id="13" dur="500" fill="hold"/>
                                        <p:tgtEl>
                                          <p:spTgt spid="137221"/>
                                        </p:tgtEl>
                                        <p:attrNameLst>
                                          <p:attrName>ppt_w</p:attrName>
                                        </p:attrNameLst>
                                      </p:cBhvr>
                                      <p:tavLst>
                                        <p:tav tm="0">
                                          <p:val>
                                            <p:fltVal val="0"/>
                                          </p:val>
                                        </p:tav>
                                        <p:tav tm="100000">
                                          <p:val>
                                            <p:strVal val="#ppt_w"/>
                                          </p:val>
                                        </p:tav>
                                      </p:tavLst>
                                    </p:anim>
                                    <p:anim calcmode="lin" valueType="num">
                                      <p:cBhvr>
                                        <p:cTn id="14" dur="500" fill="hold"/>
                                        <p:tgtEl>
                                          <p:spTgt spid="137221"/>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37224"/>
                                        </p:tgtEl>
                                        <p:attrNameLst>
                                          <p:attrName>style.visibility</p:attrName>
                                        </p:attrNameLst>
                                      </p:cBhvr>
                                      <p:to>
                                        <p:strVal val="visible"/>
                                      </p:to>
                                    </p:set>
                                    <p:anim calcmode="lin" valueType="num">
                                      <p:cBhvr>
                                        <p:cTn id="19" dur="500" fill="hold"/>
                                        <p:tgtEl>
                                          <p:spTgt spid="137224"/>
                                        </p:tgtEl>
                                        <p:attrNameLst>
                                          <p:attrName>ppt_w</p:attrName>
                                        </p:attrNameLst>
                                      </p:cBhvr>
                                      <p:tavLst>
                                        <p:tav tm="0">
                                          <p:val>
                                            <p:fltVal val="0"/>
                                          </p:val>
                                        </p:tav>
                                        <p:tav tm="100000">
                                          <p:val>
                                            <p:strVal val="#ppt_w"/>
                                          </p:val>
                                        </p:tav>
                                      </p:tavLst>
                                    </p:anim>
                                    <p:anim calcmode="lin" valueType="num">
                                      <p:cBhvr>
                                        <p:cTn id="20" dur="500" fill="hold"/>
                                        <p:tgtEl>
                                          <p:spTgt spid="13722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0" grpId="0" autoUpdateAnimBg="0"/>
      <p:bldP spid="137221" grpId="0" autoUpdateAnimBg="0"/>
      <p:bldP spid="137224"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228600" y="1828800"/>
            <a:ext cx="8763000"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it-IT" sz="2800" b="1">
                <a:latin typeface="Arial" panose="020B0604020202020204" pitchFamily="34" charset="0"/>
                <a:cs typeface="Arial" panose="020B0604020202020204" pitchFamily="34" charset="0"/>
              </a:rPr>
              <a:t>Seismic station site selection and preparation – crucial network issues.</a:t>
            </a:r>
          </a:p>
          <a:p>
            <a:pPr algn="ctr" eaLnBrk="1" hangingPunct="1">
              <a:spcBef>
                <a:spcPct val="0"/>
              </a:spcBef>
              <a:buFontTx/>
              <a:buNone/>
            </a:pPr>
            <a:endParaRPr lang="en-US" altLang="it-IT" sz="2800" b="1">
              <a:latin typeface="Arial" panose="020B0604020202020204" pitchFamily="34" charset="0"/>
            </a:endParaRPr>
          </a:p>
          <a:p>
            <a:pPr algn="ctr" eaLnBrk="1" hangingPunct="1">
              <a:spcBef>
                <a:spcPct val="0"/>
              </a:spcBef>
              <a:buFontTx/>
              <a:buNone/>
            </a:pPr>
            <a:r>
              <a:rPr lang="en-US" altLang="it-IT" sz="2400" i="1">
                <a:latin typeface="Arial" panose="020B0604020202020204" pitchFamily="34" charset="0"/>
                <a:cs typeface="Arial" panose="020B0604020202020204" pitchFamily="34" charset="0"/>
              </a:rPr>
              <a:t>Amadej Trnkoczy, Kinemetrics Inc.</a:t>
            </a:r>
            <a:endParaRPr lang="en-US" altLang="it-IT" sz="2400" i="1">
              <a:latin typeface="Arial" panose="020B0604020202020204" pitchFamily="34" charset="0"/>
            </a:endParaRPr>
          </a:p>
          <a:p>
            <a:pPr algn="ctr" eaLnBrk="1" hangingPunct="1">
              <a:spcBef>
                <a:spcPct val="0"/>
              </a:spcBef>
              <a:buFontTx/>
              <a:buNone/>
            </a:pPr>
            <a:r>
              <a:rPr lang="en-US" altLang="it-IT" sz="2400" i="1" u="sng">
                <a:latin typeface="Arial" panose="020B0604020202020204" pitchFamily="34" charset="0"/>
                <a:cs typeface="Arial" panose="020B0604020202020204" pitchFamily="34" charset="0"/>
              </a:rPr>
              <a:t>5230 Bovec, Slovenia.</a:t>
            </a:r>
            <a:r>
              <a:rPr lang="en-US" altLang="it-IT" sz="2800" u="sng">
                <a:latin typeface="Arial" panose="020B0604020202020204" pitchFamily="34" charset="0"/>
                <a:cs typeface="Arial" panose="020B0604020202020204" pitchFamily="34" charset="0"/>
              </a:rPr>
              <a:t>  </a:t>
            </a:r>
            <a:endParaRPr lang="en-US" altLang="it-IT" sz="2800">
              <a:latin typeface="Arial" panose="020B0604020202020204" pitchFamily="34" charset="0"/>
            </a:endParaRPr>
          </a:p>
          <a:p>
            <a:pPr algn="ctr" eaLnBrk="1" hangingPunct="1">
              <a:spcBef>
                <a:spcPct val="0"/>
              </a:spcBef>
              <a:buFontTx/>
              <a:buNone/>
            </a:pPr>
            <a:endParaRPr lang="en-GB" altLang="it-IT" sz="2800">
              <a:latin typeface="Arial" panose="020B0604020202020204" pitchFamily="34" charset="0"/>
            </a:endParaRPr>
          </a:p>
        </p:txBody>
      </p:sp>
    </p:spTree>
    <p:extLst>
      <p:ext uri="{BB962C8B-B14F-4D97-AF65-F5344CB8AC3E}">
        <p14:creationId xmlns:p14="http://schemas.microsoft.com/office/powerpoint/2010/main" val="261527929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Transparency_10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764704"/>
            <a:ext cx="8206571" cy="5256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301707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Transparency_11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764704"/>
            <a:ext cx="7757489" cy="5616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746048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95636" y="871649"/>
            <a:ext cx="8686800" cy="5256584"/>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endParaRPr lang="it-IT" altLang="it-IT">
              <a:latin typeface="Arial" panose="020B0604020202020204" pitchFamily="34" charset="0"/>
            </a:endParaRPr>
          </a:p>
        </p:txBody>
      </p:sp>
      <p:sp>
        <p:nvSpPr>
          <p:cNvPr id="79876" name="Text Box 4"/>
          <p:cNvSpPr txBox="1">
            <a:spLocks noChangeArrowheads="1"/>
          </p:cNvSpPr>
          <p:nvPr/>
        </p:nvSpPr>
        <p:spPr bwMode="auto">
          <a:xfrm>
            <a:off x="349636" y="1412776"/>
            <a:ext cx="8382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it-IT" sz="2000" b="1" dirty="0">
                <a:latin typeface="Arial" panose="020B0604020202020204" pitchFamily="34" charset="0"/>
              </a:rPr>
              <a:t>4) </a:t>
            </a:r>
            <a:r>
              <a:rPr lang="en-US" altLang="it-IT" sz="2000" b="1" dirty="0" err="1" smtClean="0">
                <a:solidFill>
                  <a:srgbClr val="0000FF"/>
                </a:solidFill>
                <a:latin typeface="Arial" panose="020B0604020202020204" pitchFamily="34" charset="0"/>
              </a:rPr>
              <a:t>Manutenzione</a:t>
            </a:r>
            <a:r>
              <a:rPr lang="en-US" altLang="it-IT" sz="2000" b="1" dirty="0" smtClean="0">
                <a:solidFill>
                  <a:srgbClr val="0000FF"/>
                </a:solidFill>
                <a:latin typeface="Arial" panose="020B0604020202020204" pitchFamily="34" charset="0"/>
              </a:rPr>
              <a:t> </a:t>
            </a:r>
            <a:r>
              <a:rPr lang="en-US" altLang="it-IT" sz="2000" dirty="0" err="1" smtClean="0">
                <a:latin typeface="Arial" panose="020B0604020202020204" pitchFamily="34" charset="0"/>
              </a:rPr>
              <a:t>regolare</a:t>
            </a:r>
            <a:endParaRPr lang="en-US" altLang="it-IT" sz="2000" b="1" dirty="0">
              <a:solidFill>
                <a:srgbClr val="0000FF"/>
              </a:solidFill>
              <a:latin typeface="Arial" panose="020B0604020202020204" pitchFamily="34" charset="0"/>
            </a:endParaRPr>
          </a:p>
        </p:txBody>
      </p:sp>
      <p:sp>
        <p:nvSpPr>
          <p:cNvPr id="79877" name="Text Box 5"/>
          <p:cNvSpPr txBox="1">
            <a:spLocks noChangeArrowheads="1"/>
          </p:cNvSpPr>
          <p:nvPr/>
        </p:nvSpPr>
        <p:spPr bwMode="auto">
          <a:xfrm>
            <a:off x="387736" y="1996976"/>
            <a:ext cx="8382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Char char="-"/>
            </a:pPr>
            <a:r>
              <a:rPr lang="en-US" altLang="it-IT" sz="2000" dirty="0">
                <a:latin typeface="Arial" panose="020B0604020202020204" pitchFamily="34" charset="0"/>
              </a:rPr>
              <a:t> </a:t>
            </a:r>
            <a:r>
              <a:rPr lang="en-US" altLang="it-IT" sz="2000" dirty="0" err="1" smtClean="0">
                <a:latin typeface="Arial" panose="020B0604020202020204" pitchFamily="34" charset="0"/>
              </a:rPr>
              <a:t>regolare</a:t>
            </a:r>
            <a:r>
              <a:rPr lang="en-US" altLang="it-IT" sz="2000" dirty="0" smtClean="0">
                <a:latin typeface="Arial" panose="020B0604020202020204" pitchFamily="34" charset="0"/>
              </a:rPr>
              <a:t> </a:t>
            </a:r>
            <a:r>
              <a:rPr lang="en-US" altLang="it-IT" sz="2000" dirty="0" err="1" smtClean="0">
                <a:latin typeface="Arial" panose="020B0604020202020204" pitchFamily="34" charset="0"/>
              </a:rPr>
              <a:t>verifica</a:t>
            </a:r>
            <a:r>
              <a:rPr lang="en-US" altLang="it-IT" sz="2000" dirty="0" smtClean="0">
                <a:solidFill>
                  <a:srgbClr val="FF00FF"/>
                </a:solidFill>
                <a:latin typeface="Arial" panose="020B0604020202020204" pitchFamily="34" charset="0"/>
              </a:rPr>
              <a:t> </a:t>
            </a:r>
            <a:r>
              <a:rPr lang="en-US" altLang="it-IT" sz="2000" dirty="0" smtClean="0">
                <a:latin typeface="Arial" panose="020B0604020202020204" pitchFamily="34" charset="0"/>
              </a:rPr>
              <a:t>(</a:t>
            </a:r>
            <a:r>
              <a:rPr lang="it-IT" altLang="it-IT" sz="2000" dirty="0">
                <a:solidFill>
                  <a:srgbClr val="D020C3"/>
                </a:solidFill>
                <a:latin typeface="Arial" panose="020B0604020202020204" pitchFamily="34" charset="0"/>
              </a:rPr>
              <a:t>misurazioni della capacità di carica</a:t>
            </a:r>
            <a:r>
              <a:rPr lang="en-US" altLang="it-IT" sz="2000" dirty="0" smtClean="0">
                <a:solidFill>
                  <a:srgbClr val="FF00FF"/>
                </a:solidFill>
                <a:latin typeface="Arial" panose="020B0604020202020204" pitchFamily="34" charset="0"/>
              </a:rPr>
              <a:t>, </a:t>
            </a:r>
            <a:r>
              <a:rPr lang="en-US" altLang="it-IT" sz="2000" dirty="0" smtClean="0">
                <a:latin typeface="Arial" panose="020B0604020202020204" pitchFamily="34" charset="0"/>
              </a:rPr>
              <a:t>non </a:t>
            </a:r>
            <a:r>
              <a:rPr lang="en-US" altLang="it-IT" sz="2000" dirty="0" err="1" smtClean="0">
                <a:latin typeface="Arial" panose="020B0604020202020204" pitchFamily="34" charset="0"/>
              </a:rPr>
              <a:t>misurazione</a:t>
            </a:r>
            <a:r>
              <a:rPr lang="en-US" altLang="it-IT" sz="2000" dirty="0" smtClean="0">
                <a:latin typeface="Arial" panose="020B0604020202020204" pitchFamily="34" charset="0"/>
              </a:rPr>
              <a:t> di </a:t>
            </a:r>
            <a:r>
              <a:rPr lang="en-US" altLang="it-IT" sz="2000" dirty="0" err="1" smtClean="0">
                <a:latin typeface="Arial" panose="020B0604020202020204" pitchFamily="34" charset="0"/>
              </a:rPr>
              <a:t>voltaggio</a:t>
            </a:r>
            <a:r>
              <a:rPr lang="en-US" altLang="it-IT" sz="2000" dirty="0" smtClean="0">
                <a:latin typeface="Arial" panose="020B0604020202020204" pitchFamily="34" charset="0"/>
              </a:rPr>
              <a:t>!) e </a:t>
            </a:r>
            <a:r>
              <a:rPr lang="en-US" altLang="it-IT" sz="2000" dirty="0" err="1" smtClean="0">
                <a:latin typeface="Arial" panose="020B0604020202020204" pitchFamily="34" charset="0"/>
              </a:rPr>
              <a:t>pronta</a:t>
            </a:r>
            <a:r>
              <a:rPr lang="en-US" altLang="it-IT" sz="2000" dirty="0" smtClean="0">
                <a:latin typeface="Arial" panose="020B0604020202020204" pitchFamily="34" charset="0"/>
              </a:rPr>
              <a:t> </a:t>
            </a:r>
            <a:r>
              <a:rPr lang="en-US" altLang="it-IT" sz="2000" dirty="0" err="1" smtClean="0">
                <a:latin typeface="Arial" panose="020B0604020202020204" pitchFamily="34" charset="0"/>
              </a:rPr>
              <a:t>sostituzione</a:t>
            </a:r>
            <a:r>
              <a:rPr lang="en-US" altLang="it-IT" sz="2000" dirty="0" smtClean="0">
                <a:latin typeface="Arial" panose="020B0604020202020204" pitchFamily="34" charset="0"/>
              </a:rPr>
              <a:t> </a:t>
            </a:r>
            <a:r>
              <a:rPr lang="en-US" altLang="it-IT" sz="2000" dirty="0" err="1" smtClean="0">
                <a:latin typeface="Arial" panose="020B0604020202020204" pitchFamily="34" charset="0"/>
              </a:rPr>
              <a:t>delle</a:t>
            </a:r>
            <a:r>
              <a:rPr lang="en-US" altLang="it-IT" sz="2000" dirty="0" smtClean="0">
                <a:solidFill>
                  <a:srgbClr val="FF00FF"/>
                </a:solidFill>
                <a:latin typeface="Arial" panose="020B0604020202020204" pitchFamily="34" charset="0"/>
              </a:rPr>
              <a:t> </a:t>
            </a:r>
            <a:r>
              <a:rPr lang="en-US" altLang="it-IT" sz="2000" dirty="0" err="1" smtClean="0">
                <a:solidFill>
                  <a:srgbClr val="FF00FF"/>
                </a:solidFill>
                <a:latin typeface="Arial" panose="020B0604020202020204" pitchFamily="34" charset="0"/>
              </a:rPr>
              <a:t>batterie</a:t>
            </a:r>
            <a:r>
              <a:rPr lang="en-US" altLang="it-IT" sz="2000" dirty="0" smtClean="0">
                <a:solidFill>
                  <a:srgbClr val="FF00FF"/>
                </a:solidFill>
                <a:latin typeface="Arial" panose="020B0604020202020204" pitchFamily="34" charset="0"/>
              </a:rPr>
              <a:t>,</a:t>
            </a:r>
            <a:endParaRPr lang="en-US" altLang="it-IT" sz="2000" dirty="0">
              <a:solidFill>
                <a:srgbClr val="FF00FF"/>
              </a:solidFill>
              <a:latin typeface="Arial" panose="020B0604020202020204" pitchFamily="34" charset="0"/>
            </a:endParaRPr>
          </a:p>
        </p:txBody>
      </p:sp>
      <p:sp>
        <p:nvSpPr>
          <p:cNvPr id="79878" name="Text Box 7"/>
          <p:cNvSpPr txBox="1">
            <a:spLocks noChangeArrowheads="1"/>
          </p:cNvSpPr>
          <p:nvPr/>
        </p:nvSpPr>
        <p:spPr bwMode="auto">
          <a:xfrm>
            <a:off x="375036" y="2636912"/>
            <a:ext cx="8382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Char char="-"/>
            </a:pPr>
            <a:r>
              <a:rPr lang="en-US" altLang="it-IT" sz="2000" dirty="0">
                <a:latin typeface="Arial" panose="020B0604020202020204" pitchFamily="34" charset="0"/>
              </a:rPr>
              <a:t> </a:t>
            </a:r>
            <a:r>
              <a:rPr lang="en-US" altLang="it-IT" sz="2000" dirty="0" err="1" smtClean="0">
                <a:latin typeface="Arial" panose="020B0604020202020204" pitchFamily="34" charset="0"/>
              </a:rPr>
              <a:t>periodico</a:t>
            </a:r>
            <a:r>
              <a:rPr lang="en-US" altLang="it-IT" sz="2000" dirty="0" smtClean="0">
                <a:latin typeface="Arial" panose="020B0604020202020204" pitchFamily="34" charset="0"/>
              </a:rPr>
              <a:t> </a:t>
            </a:r>
            <a:r>
              <a:rPr lang="en-US" altLang="it-IT" sz="2000" dirty="0" err="1" smtClean="0">
                <a:solidFill>
                  <a:srgbClr val="FF00FF"/>
                </a:solidFill>
                <a:latin typeface="Arial" panose="020B0604020202020204" pitchFamily="34" charset="0"/>
              </a:rPr>
              <a:t>controllo</a:t>
            </a:r>
            <a:r>
              <a:rPr lang="en-US" altLang="it-IT" sz="2000" dirty="0" smtClean="0">
                <a:solidFill>
                  <a:srgbClr val="FF00FF"/>
                </a:solidFill>
                <a:latin typeface="Arial" panose="020B0604020202020204" pitchFamily="34" charset="0"/>
              </a:rPr>
              <a:t> remote </a:t>
            </a:r>
            <a:r>
              <a:rPr lang="en-US" altLang="it-IT" sz="2000" dirty="0" err="1" smtClean="0">
                <a:solidFill>
                  <a:srgbClr val="FF00FF"/>
                </a:solidFill>
                <a:latin typeface="Arial" panose="020B0604020202020204" pitchFamily="34" charset="0"/>
              </a:rPr>
              <a:t>dello</a:t>
            </a:r>
            <a:r>
              <a:rPr lang="en-US" altLang="it-IT" sz="2000" dirty="0" smtClean="0">
                <a:solidFill>
                  <a:srgbClr val="FF00FF"/>
                </a:solidFill>
                <a:latin typeface="Arial" panose="020B0604020202020204" pitchFamily="34" charset="0"/>
              </a:rPr>
              <a:t> </a:t>
            </a:r>
            <a:r>
              <a:rPr lang="en-US" altLang="it-IT" sz="2000" dirty="0" err="1" smtClean="0">
                <a:solidFill>
                  <a:srgbClr val="FF00FF"/>
                </a:solidFill>
                <a:latin typeface="Arial" panose="020B0604020202020204" pitchFamily="34" charset="0"/>
              </a:rPr>
              <a:t>stato</a:t>
            </a:r>
            <a:r>
              <a:rPr lang="en-US" altLang="it-IT" sz="2000" dirty="0" smtClean="0">
                <a:solidFill>
                  <a:srgbClr val="FF00FF"/>
                </a:solidFill>
                <a:latin typeface="Arial" panose="020B0604020202020204" pitchFamily="34" charset="0"/>
              </a:rPr>
              <a:t> di salute</a:t>
            </a:r>
            <a:r>
              <a:rPr lang="en-US" altLang="it-IT" sz="2000" dirty="0" smtClean="0">
                <a:latin typeface="Arial" panose="020B0604020202020204" pitchFamily="34" charset="0"/>
              </a:rPr>
              <a:t> </a:t>
            </a:r>
            <a:r>
              <a:rPr lang="en-US" altLang="it-IT" sz="2000" dirty="0" err="1" smtClean="0">
                <a:latin typeface="Arial" panose="020B0604020202020204" pitchFamily="34" charset="0"/>
              </a:rPr>
              <a:t>delle</a:t>
            </a:r>
            <a:r>
              <a:rPr lang="en-US" altLang="it-IT" sz="2000" dirty="0" smtClean="0">
                <a:latin typeface="Arial" panose="020B0604020202020204" pitchFamily="34" charset="0"/>
              </a:rPr>
              <a:t> </a:t>
            </a:r>
            <a:r>
              <a:rPr lang="en-US" altLang="it-IT" sz="2000" dirty="0" err="1" smtClean="0">
                <a:latin typeface="Arial" panose="020B0604020202020204" pitchFamily="34" charset="0"/>
              </a:rPr>
              <a:t>stazioni</a:t>
            </a:r>
            <a:r>
              <a:rPr lang="en-US" altLang="it-IT" sz="2000" dirty="0" smtClean="0">
                <a:latin typeface="Arial" panose="020B0604020202020204" pitchFamily="34" charset="0"/>
              </a:rPr>
              <a:t> (se </a:t>
            </a:r>
            <a:r>
              <a:rPr lang="en-US" altLang="it-IT" sz="2000" dirty="0" err="1" smtClean="0">
                <a:latin typeface="Arial" panose="020B0604020202020204" pitchFamily="34" charset="0"/>
              </a:rPr>
              <a:t>disponibile</a:t>
            </a:r>
            <a:r>
              <a:rPr lang="en-US" altLang="it-IT" sz="2000" dirty="0" smtClean="0">
                <a:latin typeface="Arial" panose="020B0604020202020204" pitchFamily="34" charset="0"/>
              </a:rPr>
              <a:t>),</a:t>
            </a:r>
            <a:r>
              <a:rPr lang="en-GB" altLang="it-IT" sz="2000" dirty="0" smtClean="0">
                <a:latin typeface="Arial" panose="020B0604020202020204" pitchFamily="34" charset="0"/>
              </a:rPr>
              <a:t> </a:t>
            </a:r>
            <a:endParaRPr lang="en-US" altLang="it-IT" sz="2000" dirty="0">
              <a:latin typeface="Arial" panose="020B0604020202020204" pitchFamily="34" charset="0"/>
            </a:endParaRPr>
          </a:p>
        </p:txBody>
      </p:sp>
      <p:sp>
        <p:nvSpPr>
          <p:cNvPr id="79879" name="Text Box 8"/>
          <p:cNvSpPr txBox="1">
            <a:spLocks noChangeArrowheads="1"/>
          </p:cNvSpPr>
          <p:nvPr/>
        </p:nvSpPr>
        <p:spPr bwMode="auto">
          <a:xfrm>
            <a:off x="375036" y="3286993"/>
            <a:ext cx="8382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Char char="-"/>
            </a:pPr>
            <a:r>
              <a:rPr lang="en-US" altLang="it-IT" sz="2000" dirty="0">
                <a:latin typeface="Arial" panose="020B0604020202020204" pitchFamily="34" charset="0"/>
              </a:rPr>
              <a:t> </a:t>
            </a:r>
            <a:r>
              <a:rPr lang="en-US" altLang="it-IT" sz="2000" dirty="0" err="1" smtClean="0">
                <a:latin typeface="Arial" panose="020B0604020202020204" pitchFamily="34" charset="0"/>
              </a:rPr>
              <a:t>periodiche</a:t>
            </a:r>
            <a:r>
              <a:rPr lang="en-US" altLang="it-IT" sz="2000" dirty="0" smtClean="0">
                <a:latin typeface="Arial" panose="020B0604020202020204" pitchFamily="34" charset="0"/>
              </a:rPr>
              <a:t> </a:t>
            </a:r>
            <a:r>
              <a:rPr lang="en-US" altLang="it-IT" sz="2000" dirty="0" err="1" smtClean="0">
                <a:solidFill>
                  <a:srgbClr val="FF00FF"/>
                </a:solidFill>
                <a:latin typeface="Arial" panose="020B0604020202020204" pitchFamily="34" charset="0"/>
              </a:rPr>
              <a:t>visite</a:t>
            </a:r>
            <a:r>
              <a:rPr lang="en-US" altLang="it-IT" sz="2000" dirty="0" smtClean="0">
                <a:solidFill>
                  <a:srgbClr val="FF00FF"/>
                </a:solidFill>
                <a:latin typeface="Arial" panose="020B0604020202020204" pitchFamily="34" charset="0"/>
              </a:rPr>
              <a:t> in </a:t>
            </a:r>
            <a:r>
              <a:rPr lang="en-US" altLang="it-IT" sz="2000" dirty="0">
                <a:solidFill>
                  <a:srgbClr val="FF00FF"/>
                </a:solidFill>
                <a:latin typeface="Arial" panose="020B0604020202020204" pitchFamily="34" charset="0"/>
              </a:rPr>
              <a:t>site </a:t>
            </a:r>
            <a:r>
              <a:rPr lang="en-US" altLang="it-IT" sz="2000" dirty="0">
                <a:solidFill>
                  <a:srgbClr val="000000"/>
                </a:solidFill>
                <a:latin typeface="Arial" panose="020B0604020202020204" pitchFamily="34" charset="0"/>
              </a:rPr>
              <a:t>e</a:t>
            </a:r>
            <a:r>
              <a:rPr lang="en-US" altLang="it-IT" sz="2000" dirty="0" smtClean="0">
                <a:solidFill>
                  <a:srgbClr val="FF00FF"/>
                </a:solidFill>
                <a:latin typeface="Arial" panose="020B0604020202020204" pitchFamily="34" charset="0"/>
              </a:rPr>
              <a:t> </a:t>
            </a:r>
            <a:r>
              <a:rPr lang="en-US" altLang="it-IT" sz="2000" dirty="0" err="1" smtClean="0">
                <a:solidFill>
                  <a:srgbClr val="000000"/>
                </a:solidFill>
                <a:latin typeface="Arial" panose="020B0604020202020204" pitchFamily="34" charset="0"/>
              </a:rPr>
              <a:t>verifica</a:t>
            </a:r>
            <a:r>
              <a:rPr lang="en-US" altLang="it-IT" sz="2000" dirty="0" smtClean="0">
                <a:solidFill>
                  <a:srgbClr val="000000"/>
                </a:solidFill>
                <a:latin typeface="Arial" panose="020B0604020202020204" pitchFamily="34" charset="0"/>
              </a:rPr>
              <a:t> di </a:t>
            </a:r>
            <a:r>
              <a:rPr lang="en-US" altLang="it-IT" sz="2000" dirty="0" err="1" smtClean="0">
                <a:solidFill>
                  <a:srgbClr val="000000"/>
                </a:solidFill>
                <a:latin typeface="Arial" panose="020B0604020202020204" pitchFamily="34" charset="0"/>
              </a:rPr>
              <a:t>potenziali</a:t>
            </a:r>
            <a:r>
              <a:rPr lang="en-US" altLang="it-IT" sz="2000" dirty="0" smtClean="0">
                <a:latin typeface="Arial" panose="020B0604020202020204" pitchFamily="34" charset="0"/>
              </a:rPr>
              <a:t> </a:t>
            </a:r>
            <a:r>
              <a:rPr lang="en-US" altLang="it-IT" sz="2000" dirty="0" err="1" smtClean="0">
                <a:latin typeface="Arial" panose="020B0604020202020204" pitchFamily="34" charset="0"/>
              </a:rPr>
              <a:t>danni</a:t>
            </a:r>
            <a:r>
              <a:rPr lang="en-US" altLang="it-IT" sz="2000" dirty="0" smtClean="0">
                <a:latin typeface="Arial" panose="020B0604020202020204" pitchFamily="34" charset="0"/>
              </a:rPr>
              <a:t> (</a:t>
            </a:r>
            <a:r>
              <a:rPr lang="it-IT" altLang="it-IT" sz="2000" dirty="0" smtClean="0">
                <a:latin typeface="Arial" panose="020B0604020202020204" pitchFamily="34" charset="0"/>
              </a:rPr>
              <a:t>avanzamento della </a:t>
            </a:r>
            <a:r>
              <a:rPr lang="it-IT" altLang="it-IT" sz="2000" dirty="0">
                <a:latin typeface="Arial" panose="020B0604020202020204" pitchFamily="34" charset="0"/>
              </a:rPr>
              <a:t>corrosione, </a:t>
            </a:r>
            <a:r>
              <a:rPr lang="it-IT" altLang="it-IT" sz="2000" dirty="0" smtClean="0">
                <a:latin typeface="Arial" panose="020B0604020202020204" pitchFamily="34" charset="0"/>
              </a:rPr>
              <a:t>cavi, </a:t>
            </a:r>
            <a:r>
              <a:rPr lang="it-IT" altLang="it-IT" sz="2000" dirty="0">
                <a:latin typeface="Arial" panose="020B0604020202020204" pitchFamily="34" charset="0"/>
              </a:rPr>
              <a:t>pannello solare, danni alle antenne, </a:t>
            </a:r>
            <a:r>
              <a:rPr lang="it-IT" altLang="it-IT" sz="2000" dirty="0" smtClean="0">
                <a:latin typeface="Arial" panose="020B0604020202020204" pitchFamily="34" charset="0"/>
              </a:rPr>
              <a:t>infiltrazioni acqua,  </a:t>
            </a:r>
            <a:r>
              <a:rPr lang="it-IT" altLang="it-IT" sz="2000" dirty="0">
                <a:latin typeface="Arial" panose="020B0604020202020204" pitchFamily="34" charset="0"/>
              </a:rPr>
              <a:t>intrusione o di piccoli animali, tentativi di vandalismo, </a:t>
            </a:r>
            <a:r>
              <a:rPr lang="it-IT" altLang="it-IT" sz="2000" dirty="0" smtClean="0">
                <a:latin typeface="Arial" panose="020B0604020202020204" pitchFamily="34" charset="0"/>
              </a:rPr>
              <a:t>pulizia</a:t>
            </a:r>
            <a:r>
              <a:rPr lang="en-US" altLang="it-IT" sz="2000" dirty="0" smtClean="0">
                <a:latin typeface="Arial" panose="020B0604020202020204" pitchFamily="34" charset="0"/>
              </a:rPr>
              <a:t>)</a:t>
            </a:r>
            <a:endParaRPr lang="en-US" altLang="it-IT" sz="2000" dirty="0">
              <a:latin typeface="Arial" panose="020B0604020202020204" pitchFamily="34" charset="0"/>
            </a:endParaRPr>
          </a:p>
        </p:txBody>
      </p:sp>
      <p:sp>
        <p:nvSpPr>
          <p:cNvPr id="135179" name="Text Box 11"/>
          <p:cNvSpPr txBox="1">
            <a:spLocks noChangeArrowheads="1"/>
          </p:cNvSpPr>
          <p:nvPr/>
        </p:nvSpPr>
        <p:spPr bwMode="auto">
          <a:xfrm>
            <a:off x="336936" y="4509120"/>
            <a:ext cx="8382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Char char="-"/>
            </a:pPr>
            <a:r>
              <a:rPr lang="en-US" altLang="it-IT" sz="2000" dirty="0">
                <a:solidFill>
                  <a:srgbClr val="000000"/>
                </a:solidFill>
                <a:latin typeface="Arial" panose="020B0604020202020204" pitchFamily="34" charset="0"/>
              </a:rPr>
              <a:t> </a:t>
            </a:r>
            <a:r>
              <a:rPr lang="en-US" altLang="it-IT" sz="2000" dirty="0" err="1" smtClean="0">
                <a:latin typeface="Arial" panose="020B0604020202020204" pitchFamily="34" charset="0"/>
              </a:rPr>
              <a:t>periodica</a:t>
            </a:r>
            <a:r>
              <a:rPr lang="en-US" altLang="it-IT" sz="2000" dirty="0" smtClean="0">
                <a:latin typeface="Arial" panose="020B0604020202020204" pitchFamily="34" charset="0"/>
              </a:rPr>
              <a:t> </a:t>
            </a:r>
            <a:r>
              <a:rPr lang="en-US" altLang="it-IT" sz="2000" dirty="0" err="1" smtClean="0">
                <a:solidFill>
                  <a:srgbClr val="FF00FF"/>
                </a:solidFill>
                <a:latin typeface="Arial" panose="020B0604020202020204" pitchFamily="34" charset="0"/>
              </a:rPr>
              <a:t>calibratione</a:t>
            </a:r>
            <a:r>
              <a:rPr lang="en-US" altLang="it-IT" sz="2000" dirty="0" smtClean="0">
                <a:solidFill>
                  <a:srgbClr val="FF00FF"/>
                </a:solidFill>
                <a:latin typeface="Arial" panose="020B0604020202020204" pitchFamily="34" charset="0"/>
              </a:rPr>
              <a:t> </a:t>
            </a:r>
            <a:r>
              <a:rPr lang="en-US" altLang="it-IT" sz="2000" dirty="0" err="1" smtClean="0">
                <a:solidFill>
                  <a:srgbClr val="FF00FF"/>
                </a:solidFill>
                <a:latin typeface="Arial" panose="020B0604020202020204" pitchFamily="34" charset="0"/>
              </a:rPr>
              <a:t>dei</a:t>
            </a:r>
            <a:r>
              <a:rPr lang="en-US" altLang="it-IT" sz="2000" dirty="0" smtClean="0">
                <a:solidFill>
                  <a:srgbClr val="FF00FF"/>
                </a:solidFill>
                <a:latin typeface="Arial" panose="020B0604020202020204" pitchFamily="34" charset="0"/>
              </a:rPr>
              <a:t> </a:t>
            </a:r>
            <a:r>
              <a:rPr lang="en-US" altLang="it-IT" sz="2000" dirty="0" err="1" smtClean="0">
                <a:solidFill>
                  <a:srgbClr val="FF00FF"/>
                </a:solidFill>
                <a:latin typeface="Arial" panose="020B0604020202020204" pitchFamily="34" charset="0"/>
              </a:rPr>
              <a:t>sensori</a:t>
            </a:r>
            <a:r>
              <a:rPr lang="en-US" altLang="it-IT" sz="2000" dirty="0" smtClean="0">
                <a:latin typeface="Arial" panose="020B0604020202020204" pitchFamily="34" charset="0"/>
              </a:rPr>
              <a:t>, </a:t>
            </a:r>
            <a:r>
              <a:rPr lang="it-IT" altLang="it-IT" sz="2000" dirty="0">
                <a:latin typeface="Arial" panose="020B0604020202020204" pitchFamily="34" charset="0"/>
              </a:rPr>
              <a:t>documentazione approfondita dei risultati </a:t>
            </a:r>
            <a:r>
              <a:rPr lang="it-IT" altLang="it-IT" sz="2000" dirty="0" smtClean="0">
                <a:latin typeface="Arial" panose="020B0604020202020204" pitchFamily="34" charset="0"/>
              </a:rPr>
              <a:t>e archiviazione</a:t>
            </a:r>
            <a:r>
              <a:rPr lang="en-US" altLang="it-IT" sz="2000" dirty="0" smtClean="0">
                <a:latin typeface="Arial" panose="020B0604020202020204" pitchFamily="34" charset="0"/>
              </a:rPr>
              <a:t>. </a:t>
            </a:r>
            <a:endParaRPr lang="en-US" altLang="it-IT" sz="2000" dirty="0">
              <a:latin typeface="Arial" panose="020B0604020202020204" pitchFamily="34" charset="0"/>
            </a:endParaRPr>
          </a:p>
        </p:txBody>
      </p:sp>
    </p:spTree>
    <p:extLst>
      <p:ext uri="{BB962C8B-B14F-4D97-AF65-F5344CB8AC3E}">
        <p14:creationId xmlns:p14="http://schemas.microsoft.com/office/powerpoint/2010/main" val="382205482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35179"/>
                                        </p:tgtEl>
                                        <p:attrNameLst>
                                          <p:attrName>style.visibility</p:attrName>
                                        </p:attrNameLst>
                                      </p:cBhvr>
                                      <p:to>
                                        <p:strVal val="visible"/>
                                      </p:to>
                                    </p:set>
                                    <p:anim calcmode="lin" valueType="num">
                                      <p:cBhvr>
                                        <p:cTn id="7" dur="500" fill="hold"/>
                                        <p:tgtEl>
                                          <p:spTgt spid="135179"/>
                                        </p:tgtEl>
                                        <p:attrNameLst>
                                          <p:attrName>ppt_w</p:attrName>
                                        </p:attrNameLst>
                                      </p:cBhvr>
                                      <p:tavLst>
                                        <p:tav tm="0">
                                          <p:val>
                                            <p:fltVal val="0"/>
                                          </p:val>
                                        </p:tav>
                                        <p:tav tm="100000">
                                          <p:val>
                                            <p:strVal val="#ppt_w"/>
                                          </p:val>
                                        </p:tav>
                                      </p:tavLst>
                                    </p:anim>
                                    <p:anim calcmode="lin" valueType="num">
                                      <p:cBhvr>
                                        <p:cTn id="8" dur="500" fill="hold"/>
                                        <p:tgtEl>
                                          <p:spTgt spid="13517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9"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Rectangle 2"/>
          <p:cNvSpPr/>
          <p:nvPr/>
        </p:nvSpPr>
        <p:spPr>
          <a:xfrm>
            <a:off x="107504" y="727214"/>
            <a:ext cx="8928992" cy="5355312"/>
          </a:xfrm>
          <a:prstGeom prst="rect">
            <a:avLst/>
          </a:prstGeom>
        </p:spPr>
        <p:txBody>
          <a:bodyPr wrap="square">
            <a:spAutoFit/>
          </a:bodyPr>
          <a:lstStyle/>
          <a:p>
            <a:pPr algn="just"/>
            <a:r>
              <a:rPr lang="it-IT" b="0" dirty="0"/>
              <a:t>La procedura di selezione del sito comprende studi </a:t>
            </a:r>
            <a:r>
              <a:rPr lang="it-IT" b="0" dirty="0" smtClean="0"/>
              <a:t>in </a:t>
            </a:r>
            <a:r>
              <a:rPr lang="it-IT" b="0" dirty="0"/>
              <a:t>sede e lavoro </a:t>
            </a:r>
            <a:r>
              <a:rPr lang="it-IT" b="0" dirty="0" smtClean="0"/>
              <a:t>sul campo.Gli studi in sede </a:t>
            </a:r>
            <a:r>
              <a:rPr lang="it-IT" b="0" dirty="0"/>
              <a:t>sono relativamente economici. Dovrebbero essere eseguiti per primi. Si possono studiare mappe </a:t>
            </a:r>
            <a:r>
              <a:rPr lang="it-IT" b="0" dirty="0" smtClean="0"/>
              <a:t>e raccogliere </a:t>
            </a:r>
            <a:r>
              <a:rPr lang="it-IT" b="0" dirty="0"/>
              <a:t>informazioni sui potenziali siti dagli enti locali e regionali. </a:t>
            </a:r>
            <a:endParaRPr lang="it-IT" b="0" dirty="0" smtClean="0"/>
          </a:p>
          <a:p>
            <a:pPr algn="just"/>
            <a:r>
              <a:rPr lang="it-IT" b="0" dirty="0" smtClean="0"/>
              <a:t>Una </a:t>
            </a:r>
            <a:r>
              <a:rPr lang="it-IT" b="0" dirty="0"/>
              <a:t>volta </a:t>
            </a:r>
            <a:r>
              <a:rPr lang="it-IT" b="0" dirty="0" smtClean="0"/>
              <a:t>raccolte </a:t>
            </a:r>
            <a:r>
              <a:rPr lang="it-IT" b="0" dirty="0"/>
              <a:t>tutte queste informazioni, è probabile che molti potenziali siti vengano eliminati per </a:t>
            </a:r>
            <a:r>
              <a:rPr lang="it-IT" b="0" dirty="0" smtClean="0"/>
              <a:t>una ragione </a:t>
            </a:r>
            <a:r>
              <a:rPr lang="it-IT" b="0" dirty="0"/>
              <a:t>o </a:t>
            </a:r>
            <a:r>
              <a:rPr lang="it-IT" b="0" dirty="0" smtClean="0"/>
              <a:t>l’altra. </a:t>
            </a:r>
            <a:r>
              <a:rPr lang="it-IT" b="0" dirty="0"/>
              <a:t>Ciò ridurrà al minimo le future attività sul campo e i relativi costi</a:t>
            </a:r>
            <a:r>
              <a:rPr lang="it-IT" b="0" dirty="0" smtClean="0"/>
              <a:t>.</a:t>
            </a:r>
          </a:p>
          <a:p>
            <a:pPr algn="just"/>
            <a:endParaRPr lang="it-IT" b="0" dirty="0"/>
          </a:p>
          <a:p>
            <a:pPr algn="just"/>
            <a:r>
              <a:rPr lang="it-IT" b="0" dirty="0"/>
              <a:t>Un elenco di parametri generalmente inclusi nello studio </a:t>
            </a:r>
            <a:r>
              <a:rPr lang="it-IT" b="0" dirty="0" smtClean="0"/>
              <a:t>in </a:t>
            </a:r>
            <a:r>
              <a:rPr lang="it-IT" b="0" dirty="0"/>
              <a:t>sede include:</a:t>
            </a:r>
          </a:p>
          <a:p>
            <a:pPr algn="just"/>
            <a:endParaRPr lang="it-IT" b="0" dirty="0" smtClean="0"/>
          </a:p>
          <a:p>
            <a:pPr marL="1147763" algn="just"/>
            <a:r>
              <a:rPr lang="it-IT" b="0" dirty="0" smtClean="0"/>
              <a:t>· </a:t>
            </a:r>
            <a:r>
              <a:rPr lang="it-IT" b="0" dirty="0"/>
              <a:t>Regione geografica di interesse</a:t>
            </a:r>
          </a:p>
          <a:p>
            <a:pPr marL="1147763" algn="just"/>
            <a:r>
              <a:rPr lang="it-IT" b="0" dirty="0"/>
              <a:t>· Condizioni sismo-geologiche</a:t>
            </a:r>
          </a:p>
          <a:p>
            <a:pPr marL="1147763" algn="just"/>
            <a:r>
              <a:rPr lang="it-IT" b="0" dirty="0"/>
              <a:t>· Condizioni topografiche</a:t>
            </a:r>
          </a:p>
          <a:p>
            <a:pPr marL="1147763" algn="just"/>
            <a:r>
              <a:rPr lang="it-IT" b="0" dirty="0"/>
              <a:t>· Accessibilità</a:t>
            </a:r>
          </a:p>
          <a:p>
            <a:pPr marL="1147763" algn="just"/>
            <a:r>
              <a:rPr lang="it-IT" b="0" dirty="0"/>
              <a:t>· Fonti di rumore sismico nella regione</a:t>
            </a:r>
          </a:p>
          <a:p>
            <a:pPr marL="1147763" algn="just"/>
            <a:r>
              <a:rPr lang="it-IT" b="0" dirty="0"/>
              <a:t>· Considerazioni sulla trasmissione dei </a:t>
            </a:r>
            <a:r>
              <a:rPr lang="it-IT" b="0" dirty="0" smtClean="0"/>
              <a:t>dati e sulla rete eletrica</a:t>
            </a:r>
          </a:p>
          <a:p>
            <a:pPr marL="1147763" algn="just"/>
            <a:r>
              <a:rPr lang="it-IT" b="0" dirty="0" smtClean="0"/>
              <a:t>· </a:t>
            </a:r>
            <a:r>
              <a:rPr lang="it-IT" b="0" dirty="0"/>
              <a:t>Proprietà della terra e futuri problemi di uso del suolo</a:t>
            </a:r>
          </a:p>
          <a:p>
            <a:pPr marL="1147763" algn="just"/>
            <a:r>
              <a:rPr lang="it-IT" b="0" dirty="0"/>
              <a:t>· condizioni climatiche</a:t>
            </a:r>
          </a:p>
          <a:p>
            <a:pPr algn="just"/>
            <a:endParaRPr lang="it-IT" b="0" dirty="0"/>
          </a:p>
        </p:txBody>
      </p:sp>
    </p:spTree>
    <p:extLst>
      <p:ext uri="{BB962C8B-B14F-4D97-AF65-F5344CB8AC3E}">
        <p14:creationId xmlns:p14="http://schemas.microsoft.com/office/powerpoint/2010/main" val="17285674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0382"/>
          <a:stretch/>
        </p:blipFill>
        <p:spPr bwMode="auto">
          <a:xfrm>
            <a:off x="685800" y="476672"/>
            <a:ext cx="8458200" cy="3738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07504" y="4653136"/>
            <a:ext cx="8856984" cy="923330"/>
          </a:xfrm>
          <a:prstGeom prst="rect">
            <a:avLst/>
          </a:prstGeom>
        </p:spPr>
        <p:txBody>
          <a:bodyPr wrap="square">
            <a:spAutoFit/>
          </a:bodyPr>
          <a:lstStyle/>
          <a:p>
            <a:pPr algn="just"/>
            <a:r>
              <a:rPr lang="it-IT" b="0" dirty="0"/>
              <a:t>La regione più ampia scelta per la rete </a:t>
            </a:r>
            <a:r>
              <a:rPr lang="it-IT" b="0" dirty="0" smtClean="0"/>
              <a:t>presso la centrale nucleare di Krsko in </a:t>
            </a:r>
            <a:r>
              <a:rPr lang="it-IT" b="0" dirty="0"/>
              <a:t>Slovenia e </a:t>
            </a:r>
            <a:r>
              <a:rPr lang="it-IT" b="0" dirty="0" smtClean="0"/>
              <a:t>le principali faglie </a:t>
            </a:r>
            <a:r>
              <a:rPr lang="it-IT" b="0" dirty="0"/>
              <a:t>in quest'area (9 </a:t>
            </a:r>
            <a:r>
              <a:rPr lang="it-IT" b="0" dirty="0" smtClean="0"/>
              <a:t>– Artice fault, </a:t>
            </a:r>
            <a:r>
              <a:rPr lang="it-IT" b="0" dirty="0"/>
              <a:t>10 </a:t>
            </a:r>
            <a:r>
              <a:rPr lang="it-IT" b="0" dirty="0" smtClean="0"/>
              <a:t>– Brestanica fault, </a:t>
            </a:r>
            <a:r>
              <a:rPr lang="it-IT" b="0" dirty="0"/>
              <a:t>11 </a:t>
            </a:r>
            <a:r>
              <a:rPr lang="it-IT" b="0" dirty="0" smtClean="0"/>
              <a:t>– Sava fault, 12 – Podbocje fault, 13 – Brezice fault, </a:t>
            </a:r>
            <a:r>
              <a:rPr lang="it-IT" b="0" dirty="0"/>
              <a:t>14 </a:t>
            </a:r>
            <a:r>
              <a:rPr lang="it-IT" b="0" dirty="0" smtClean="0"/>
              <a:t>– Orehovec fault).</a:t>
            </a:r>
            <a:endParaRPr lang="it-IT" b="0" dirty="0"/>
          </a:p>
        </p:txBody>
      </p:sp>
    </p:spTree>
    <p:extLst>
      <p:ext uri="{BB962C8B-B14F-4D97-AF65-F5344CB8AC3E}">
        <p14:creationId xmlns:p14="http://schemas.microsoft.com/office/powerpoint/2010/main" val="22348306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5131"/>
          <a:stretch/>
        </p:blipFill>
        <p:spPr bwMode="auto">
          <a:xfrm>
            <a:off x="457200" y="1143001"/>
            <a:ext cx="8153400" cy="3942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79512" y="5373216"/>
            <a:ext cx="8856984" cy="646331"/>
          </a:xfrm>
          <a:prstGeom prst="rect">
            <a:avLst/>
          </a:prstGeom>
        </p:spPr>
        <p:txBody>
          <a:bodyPr wrap="square">
            <a:spAutoFit/>
          </a:bodyPr>
          <a:lstStyle/>
          <a:p>
            <a:pPr algn="just"/>
            <a:r>
              <a:rPr lang="it-IT" b="0" dirty="0"/>
              <a:t>Terremoti nella regione più ampia sotto inchiesta in Slovenia. I dati </a:t>
            </a:r>
            <a:r>
              <a:rPr lang="it-IT" b="0" dirty="0" smtClean="0"/>
              <a:t>sono stati compilati </a:t>
            </a:r>
            <a:r>
              <a:rPr lang="it-IT" b="0" dirty="0"/>
              <a:t>da tutti i cataloghi di terremoti disponibili</a:t>
            </a:r>
            <a:endParaRPr lang="en-US" b="0" dirty="0"/>
          </a:p>
        </p:txBody>
      </p:sp>
    </p:spTree>
    <p:extLst>
      <p:ext uri="{BB962C8B-B14F-4D97-AF65-F5344CB8AC3E}">
        <p14:creationId xmlns:p14="http://schemas.microsoft.com/office/powerpoint/2010/main" val="39636932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8282"/>
          <a:stretch/>
        </p:blipFill>
        <p:spPr bwMode="auto">
          <a:xfrm>
            <a:off x="533400" y="609600"/>
            <a:ext cx="8077200" cy="46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51520" y="5229200"/>
            <a:ext cx="8784976" cy="923330"/>
          </a:xfrm>
          <a:prstGeom prst="rect">
            <a:avLst/>
          </a:prstGeom>
        </p:spPr>
        <p:txBody>
          <a:bodyPr wrap="square">
            <a:spAutoFit/>
          </a:bodyPr>
          <a:lstStyle/>
          <a:p>
            <a:pPr algn="just"/>
            <a:r>
              <a:rPr lang="it-IT" b="0" dirty="0"/>
              <a:t>Scelta finale dell'area da studiare in dettaglio dalla rete sismica (area tratteggiata</a:t>
            </a:r>
            <a:r>
              <a:rPr lang="it-IT" b="0" dirty="0" smtClean="0"/>
              <a:t>). Sono </a:t>
            </a:r>
            <a:r>
              <a:rPr lang="it-IT" b="0" dirty="0"/>
              <a:t>anche mostrate le isoline di energia sismica log rilasciata durante il periodo di tempo </a:t>
            </a:r>
            <a:r>
              <a:rPr lang="it-IT" b="0" dirty="0" smtClean="0"/>
              <a:t>di cataloghi </a:t>
            </a:r>
            <a:r>
              <a:rPr lang="it-IT" b="0" dirty="0"/>
              <a:t>(in J / km2).</a:t>
            </a:r>
          </a:p>
        </p:txBody>
      </p:sp>
    </p:spTree>
    <p:extLst>
      <p:ext uri="{BB962C8B-B14F-4D97-AF65-F5344CB8AC3E}">
        <p14:creationId xmlns:p14="http://schemas.microsoft.com/office/powerpoint/2010/main" val="398899641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6" descr="Transparency_4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5656" y="692696"/>
            <a:ext cx="5760640" cy="4032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23528" y="5013176"/>
            <a:ext cx="8640960" cy="646331"/>
          </a:xfrm>
          <a:prstGeom prst="rect">
            <a:avLst/>
          </a:prstGeom>
        </p:spPr>
        <p:txBody>
          <a:bodyPr wrap="square">
            <a:spAutoFit/>
          </a:bodyPr>
          <a:lstStyle/>
          <a:p>
            <a:r>
              <a:rPr lang="it-IT" b="0" dirty="0"/>
              <a:t>Suddivisione della </a:t>
            </a:r>
            <a:r>
              <a:rPr lang="it-IT" b="0" dirty="0" smtClean="0"/>
              <a:t>regiione </a:t>
            </a:r>
            <a:r>
              <a:rPr lang="it-IT" b="0" dirty="0"/>
              <a:t>in tre gradi di qualità del substrato roccioso. </a:t>
            </a:r>
            <a:r>
              <a:rPr lang="it-IT" b="0" dirty="0" smtClean="0"/>
              <a:t>I </a:t>
            </a:r>
            <a:r>
              <a:rPr lang="it-IT" b="0" dirty="0"/>
              <a:t>punti segnano le posizioni dei siti delle stazioni considerati.</a:t>
            </a:r>
            <a:endParaRPr lang="en-US" b="0" dirty="0"/>
          </a:p>
        </p:txBody>
      </p:sp>
    </p:spTree>
    <p:extLst>
      <p:ext uri="{BB962C8B-B14F-4D97-AF65-F5344CB8AC3E}">
        <p14:creationId xmlns:p14="http://schemas.microsoft.com/office/powerpoint/2010/main" val="10680889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aphicFrame>
        <p:nvGraphicFramePr>
          <p:cNvPr id="5" name="Table 4"/>
          <p:cNvGraphicFramePr>
            <a:graphicFrameLocks noGrp="1"/>
          </p:cNvGraphicFramePr>
          <p:nvPr>
            <p:extLst>
              <p:ext uri="{D42A27DB-BD31-4B8C-83A1-F6EECF244321}">
                <p14:modId xmlns:p14="http://schemas.microsoft.com/office/powerpoint/2010/main" val="1188289383"/>
              </p:ext>
            </p:extLst>
          </p:nvPr>
        </p:nvGraphicFramePr>
        <p:xfrm>
          <a:off x="179512" y="1268760"/>
          <a:ext cx="8784976" cy="3037840"/>
        </p:xfrm>
        <a:graphic>
          <a:graphicData uri="http://schemas.openxmlformats.org/drawingml/2006/table">
            <a:tbl>
              <a:tblPr firstRow="1" bandRow="1">
                <a:tableStyleId>{5C22544A-7EE6-4342-B048-85BDC9FD1C3A}</a:tableStyleId>
              </a:tblPr>
              <a:tblGrid>
                <a:gridCol w="1349024">
                  <a:extLst>
                    <a:ext uri="{9D8B030D-6E8A-4147-A177-3AD203B41FA5}">
                      <a16:colId xmlns:a16="http://schemas.microsoft.com/office/drawing/2014/main" val="2244009866"/>
                    </a:ext>
                  </a:extLst>
                </a:gridCol>
                <a:gridCol w="5203704">
                  <a:extLst>
                    <a:ext uri="{9D8B030D-6E8A-4147-A177-3AD203B41FA5}">
                      <a16:colId xmlns:a16="http://schemas.microsoft.com/office/drawing/2014/main" val="1416017996"/>
                    </a:ext>
                  </a:extLst>
                </a:gridCol>
                <a:gridCol w="2232248">
                  <a:extLst>
                    <a:ext uri="{9D8B030D-6E8A-4147-A177-3AD203B41FA5}">
                      <a16:colId xmlns:a16="http://schemas.microsoft.com/office/drawing/2014/main" val="3191309123"/>
                    </a:ext>
                  </a:extLst>
                </a:gridCol>
              </a:tblGrid>
              <a:tr h="370840">
                <a:tc>
                  <a:txBody>
                    <a:bodyPr/>
                    <a:lstStyle/>
                    <a:p>
                      <a:pPr algn="ctr"/>
                      <a:r>
                        <a:rPr lang="en-US" dirty="0" smtClean="0"/>
                        <a:t>GRADO</a:t>
                      </a:r>
                      <a:endParaRPr lang="en-US" dirty="0"/>
                    </a:p>
                  </a:txBody>
                  <a:tcPr/>
                </a:tc>
                <a:tc>
                  <a:txBody>
                    <a:bodyPr/>
                    <a:lstStyle/>
                    <a:p>
                      <a:pPr algn="ctr"/>
                      <a:r>
                        <a:rPr lang="en-US" dirty="0" err="1" smtClean="0"/>
                        <a:t>Tipo</a:t>
                      </a:r>
                      <a:r>
                        <a:rPr lang="en-US" dirty="0" smtClean="0"/>
                        <a:t> di </a:t>
                      </a:r>
                      <a:r>
                        <a:rPr lang="en-US" dirty="0" err="1" smtClean="0"/>
                        <a:t>sedimenti</a:t>
                      </a:r>
                      <a:r>
                        <a:rPr lang="en-US" dirty="0" smtClean="0"/>
                        <a:t>/</a:t>
                      </a:r>
                      <a:r>
                        <a:rPr lang="en-US" dirty="0" err="1" smtClean="0"/>
                        <a:t>roccia</a:t>
                      </a:r>
                      <a:endParaRPr lang="en-US" dirty="0"/>
                    </a:p>
                  </a:txBody>
                  <a:tcPr/>
                </a:tc>
                <a:tc>
                  <a:txBody>
                    <a:bodyPr/>
                    <a:lstStyle/>
                    <a:p>
                      <a:pPr algn="ctr"/>
                      <a:r>
                        <a:rPr lang="en-US" dirty="0" err="1" smtClean="0"/>
                        <a:t>Velocità</a:t>
                      </a:r>
                      <a:r>
                        <a:rPr lang="en-US" dirty="0" smtClean="0"/>
                        <a:t> </a:t>
                      </a:r>
                      <a:r>
                        <a:rPr lang="en-US" dirty="0" err="1" smtClean="0"/>
                        <a:t>onde</a:t>
                      </a:r>
                      <a:r>
                        <a:rPr lang="en-US" dirty="0" smtClean="0"/>
                        <a:t> S</a:t>
                      </a:r>
                      <a:endParaRPr lang="en-US" dirty="0"/>
                    </a:p>
                  </a:txBody>
                  <a:tcPr/>
                </a:tc>
                <a:extLst>
                  <a:ext uri="{0D108BD9-81ED-4DB2-BD59-A6C34878D82A}">
                    <a16:rowId xmlns:a16="http://schemas.microsoft.com/office/drawing/2014/main" val="700682180"/>
                  </a:ext>
                </a:extLst>
              </a:tr>
              <a:tr h="370840">
                <a:tc>
                  <a:txBody>
                    <a:bodyPr/>
                    <a:lstStyle/>
                    <a:p>
                      <a:pPr algn="ctr"/>
                      <a:r>
                        <a:rPr lang="en-US" dirty="0" smtClean="0"/>
                        <a:t>1</a:t>
                      </a:r>
                      <a:endParaRPr lang="en-US" dirty="0"/>
                    </a:p>
                  </a:txBody>
                  <a:tcPr/>
                </a:tc>
                <a:tc>
                  <a:txBody>
                    <a:bodyPr/>
                    <a:lstStyle/>
                    <a:p>
                      <a:r>
                        <a:rPr lang="it-IT" dirty="0" smtClean="0"/>
                        <a:t>Sedimenti non consolidati (alluvionali) (argille, sabbie, fango)</a:t>
                      </a:r>
                      <a:endParaRPr lang="en-US" dirty="0"/>
                    </a:p>
                  </a:txBody>
                  <a:tcPr/>
                </a:tc>
                <a:tc>
                  <a:txBody>
                    <a:bodyPr/>
                    <a:lstStyle/>
                    <a:p>
                      <a:r>
                        <a:rPr lang="en-US" dirty="0" smtClean="0"/>
                        <a:t>&lt; 100 – 600 m/s</a:t>
                      </a:r>
                      <a:endParaRPr lang="en-US" dirty="0"/>
                    </a:p>
                  </a:txBody>
                  <a:tcPr/>
                </a:tc>
                <a:extLst>
                  <a:ext uri="{0D108BD9-81ED-4DB2-BD59-A6C34878D82A}">
                    <a16:rowId xmlns:a16="http://schemas.microsoft.com/office/drawing/2014/main" val="4258286006"/>
                  </a:ext>
                </a:extLst>
              </a:tr>
              <a:tr h="370840">
                <a:tc>
                  <a:txBody>
                    <a:bodyPr/>
                    <a:lstStyle/>
                    <a:p>
                      <a:pPr algn="ctr"/>
                      <a:r>
                        <a:rPr lang="en-US" dirty="0" smtClean="0"/>
                        <a:t>2</a:t>
                      </a:r>
                      <a:endParaRPr lang="en-US" dirty="0"/>
                    </a:p>
                  </a:txBody>
                  <a:tcPr/>
                </a:tc>
                <a:tc>
                  <a:txBody>
                    <a:bodyPr/>
                    <a:lstStyle/>
                    <a:p>
                      <a:r>
                        <a:rPr lang="it-IT" dirty="0" smtClean="0"/>
                        <a:t>Sedimenti clastici consolidati (arenaria, marne); scisto</a:t>
                      </a:r>
                      <a:endParaRPr lang="en-US" dirty="0"/>
                    </a:p>
                  </a:txBody>
                  <a:tcPr/>
                </a:tc>
                <a:tc>
                  <a:txBody>
                    <a:bodyPr/>
                    <a:lstStyle/>
                    <a:p>
                      <a:r>
                        <a:rPr lang="en-US" dirty="0" smtClean="0"/>
                        <a:t>500 – 2100 m/s</a:t>
                      </a:r>
                      <a:endParaRPr lang="en-US" dirty="0"/>
                    </a:p>
                  </a:txBody>
                  <a:tcPr/>
                </a:tc>
                <a:extLst>
                  <a:ext uri="{0D108BD9-81ED-4DB2-BD59-A6C34878D82A}">
                    <a16:rowId xmlns:a16="http://schemas.microsoft.com/office/drawing/2014/main" val="2637595321"/>
                  </a:ext>
                </a:extLst>
              </a:tr>
              <a:tr h="370840">
                <a:tc>
                  <a:txBody>
                    <a:bodyPr/>
                    <a:lstStyle/>
                    <a:p>
                      <a:pPr algn="ctr"/>
                      <a:r>
                        <a:rPr lang="en-US" dirty="0" smtClean="0"/>
                        <a:t>3</a:t>
                      </a:r>
                      <a:endParaRPr lang="en-US" dirty="0"/>
                    </a:p>
                  </a:txBody>
                  <a:tcPr/>
                </a:tc>
                <a:tc>
                  <a:txBody>
                    <a:bodyPr/>
                    <a:lstStyle/>
                    <a:p>
                      <a:r>
                        <a:rPr lang="it-IT" dirty="0" smtClean="0"/>
                        <a:t>Rocce carbonatiche meno compatte (calcare, dolomite) e</a:t>
                      </a:r>
                      <a:r>
                        <a:rPr lang="it-IT" baseline="0" dirty="0" smtClean="0"/>
                        <a:t> </a:t>
                      </a:r>
                      <a:r>
                        <a:rPr lang="it-IT" dirty="0" smtClean="0"/>
                        <a:t>rocce metamorfiche meno compatte; conglomerati,</a:t>
                      </a:r>
                      <a:r>
                        <a:rPr lang="it-IT" baseline="0" dirty="0" smtClean="0"/>
                        <a:t> </a:t>
                      </a:r>
                      <a:r>
                        <a:rPr lang="it-IT" dirty="0" smtClean="0"/>
                        <a:t>breccia, ofiolite</a:t>
                      </a:r>
                    </a:p>
                  </a:txBody>
                  <a:tcPr/>
                </a:tc>
                <a:tc>
                  <a:txBody>
                    <a:bodyPr/>
                    <a:lstStyle/>
                    <a:p>
                      <a:r>
                        <a:rPr lang="en-US" dirty="0" smtClean="0"/>
                        <a:t>1800 – 3800 m/s</a:t>
                      </a:r>
                      <a:endParaRPr lang="en-US" dirty="0"/>
                    </a:p>
                  </a:txBody>
                  <a:tcPr/>
                </a:tc>
                <a:extLst>
                  <a:ext uri="{0D108BD9-81ED-4DB2-BD59-A6C34878D82A}">
                    <a16:rowId xmlns:a16="http://schemas.microsoft.com/office/drawing/2014/main" val="565718871"/>
                  </a:ext>
                </a:extLst>
              </a:tr>
              <a:tr h="370840">
                <a:tc>
                  <a:txBody>
                    <a:bodyPr/>
                    <a:lstStyle/>
                    <a:p>
                      <a:pPr algn="ctr"/>
                      <a:r>
                        <a:rPr lang="en-US" dirty="0" smtClean="0"/>
                        <a:t>4</a:t>
                      </a:r>
                      <a:endParaRPr lang="en-US" dirty="0"/>
                    </a:p>
                  </a:txBody>
                  <a:tcPr/>
                </a:tc>
                <a:tc>
                  <a:txBody>
                    <a:bodyPr/>
                    <a:lstStyle/>
                    <a:p>
                      <a:r>
                        <a:rPr lang="it-IT" dirty="0" smtClean="0"/>
                        <a:t>Rocce metamorfiche compatte e rocce</a:t>
                      </a:r>
                      <a:r>
                        <a:rPr lang="it-IT" baseline="0" dirty="0" smtClean="0"/>
                        <a:t> </a:t>
                      </a:r>
                      <a:r>
                        <a:rPr lang="it-IT" dirty="0" smtClean="0"/>
                        <a:t>carbonatiche</a:t>
                      </a:r>
                      <a:endParaRPr lang="en-US" dirty="0"/>
                    </a:p>
                  </a:txBody>
                  <a:tcPr/>
                </a:tc>
                <a:tc>
                  <a:txBody>
                    <a:bodyPr/>
                    <a:lstStyle/>
                    <a:p>
                      <a:r>
                        <a:rPr lang="en-US" dirty="0" smtClean="0"/>
                        <a:t>2100 – 3800 m/s</a:t>
                      </a:r>
                      <a:endParaRPr lang="en-US" dirty="0"/>
                    </a:p>
                  </a:txBody>
                  <a:tcPr/>
                </a:tc>
                <a:extLst>
                  <a:ext uri="{0D108BD9-81ED-4DB2-BD59-A6C34878D82A}">
                    <a16:rowId xmlns:a16="http://schemas.microsoft.com/office/drawing/2014/main" val="1642422465"/>
                  </a:ext>
                </a:extLst>
              </a:tr>
              <a:tr h="370840">
                <a:tc>
                  <a:txBody>
                    <a:bodyPr/>
                    <a:lstStyle/>
                    <a:p>
                      <a:pPr algn="ctr"/>
                      <a:r>
                        <a:rPr lang="en-US" dirty="0" smtClean="0"/>
                        <a:t>5</a:t>
                      </a:r>
                      <a:endParaRPr lang="en-US" dirty="0"/>
                    </a:p>
                  </a:txBody>
                  <a:tcPr/>
                </a:tc>
                <a:tc>
                  <a:txBody>
                    <a:bodyPr/>
                    <a:lstStyle/>
                    <a:p>
                      <a:r>
                        <a:rPr lang="it-IT" dirty="0" smtClean="0"/>
                        <a:t>Rocce magmatiche (graniti, basalti); marmo, quarzite</a:t>
                      </a:r>
                      <a:endParaRPr lang="en-US" dirty="0"/>
                    </a:p>
                  </a:txBody>
                  <a:tcPr/>
                </a:tc>
                <a:tc>
                  <a:txBody>
                    <a:bodyPr/>
                    <a:lstStyle/>
                    <a:p>
                      <a:r>
                        <a:rPr lang="en-US" dirty="0" smtClean="0"/>
                        <a:t>2500 - &gt; 4000 m/s</a:t>
                      </a:r>
                      <a:endParaRPr lang="en-US" dirty="0"/>
                    </a:p>
                  </a:txBody>
                  <a:tcPr/>
                </a:tc>
                <a:extLst>
                  <a:ext uri="{0D108BD9-81ED-4DB2-BD59-A6C34878D82A}">
                    <a16:rowId xmlns:a16="http://schemas.microsoft.com/office/drawing/2014/main" val="3342350054"/>
                  </a:ext>
                </a:extLst>
              </a:tr>
            </a:tbl>
          </a:graphicData>
        </a:graphic>
      </p:graphicFrame>
      <p:sp>
        <p:nvSpPr>
          <p:cNvPr id="6" name="Rectangle 5"/>
          <p:cNvSpPr/>
          <p:nvPr/>
        </p:nvSpPr>
        <p:spPr>
          <a:xfrm>
            <a:off x="207858" y="4948287"/>
            <a:ext cx="8756630" cy="646331"/>
          </a:xfrm>
          <a:prstGeom prst="rect">
            <a:avLst/>
          </a:prstGeom>
        </p:spPr>
        <p:txBody>
          <a:bodyPr wrap="square">
            <a:spAutoFit/>
          </a:bodyPr>
          <a:lstStyle/>
          <a:p>
            <a:pPr algn="just"/>
            <a:r>
              <a:rPr lang="it-IT" b="0" dirty="0"/>
              <a:t>Classificazione dei diversi tipi di formazioni geologiche affioranti in </a:t>
            </a:r>
            <a:r>
              <a:rPr lang="it-IT" b="0" dirty="0" smtClean="0"/>
              <a:t> di "qualità. Il </a:t>
            </a:r>
            <a:r>
              <a:rPr lang="it-IT" b="0" dirty="0"/>
              <a:t>grado 5 è </a:t>
            </a:r>
            <a:r>
              <a:rPr lang="it-IT" b="0" dirty="0" smtClean="0"/>
              <a:t>la roccia migliore per </a:t>
            </a:r>
            <a:r>
              <a:rPr lang="it-IT" b="0" dirty="0"/>
              <a:t>le registrazioni sismiche e il grado 1 è il </a:t>
            </a:r>
            <a:r>
              <a:rPr lang="it-IT" b="0" dirty="0" smtClean="0"/>
              <a:t>peggiore.</a:t>
            </a:r>
            <a:endParaRPr lang="en-US" b="0" dirty="0"/>
          </a:p>
        </p:txBody>
      </p:sp>
    </p:spTree>
    <p:extLst>
      <p:ext uri="{BB962C8B-B14F-4D97-AF65-F5344CB8AC3E}">
        <p14:creationId xmlns:p14="http://schemas.microsoft.com/office/powerpoint/2010/main" val="347842601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Transparency_5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692696"/>
            <a:ext cx="5801072" cy="5714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14078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2"/>
          <p:cNvSpPr txBox="1">
            <a:spLocks noChangeArrowheads="1"/>
          </p:cNvSpPr>
          <p:nvPr/>
        </p:nvSpPr>
        <p:spPr bwMode="auto">
          <a:xfrm>
            <a:off x="539552" y="1196752"/>
            <a:ext cx="7927032" cy="440120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it-IT" sz="2000" b="1" dirty="0" err="1">
                <a:solidFill>
                  <a:srgbClr val="FF0000"/>
                </a:solidFill>
                <a:latin typeface="Arial" panose="020B0604020202020204" pitchFamily="34" charset="0"/>
                <a:cs typeface="Arial" panose="020B0604020202020204" pitchFamily="34" charset="0"/>
              </a:rPr>
              <a:t>Introduzione</a:t>
            </a:r>
            <a:endParaRPr lang="en-US" altLang="it-IT" sz="2000" dirty="0">
              <a:latin typeface="Arial" panose="020B0604020202020204" pitchFamily="34" charset="0"/>
            </a:endParaRPr>
          </a:p>
          <a:p>
            <a:pPr algn="ctr" eaLnBrk="1" hangingPunct="1">
              <a:spcBef>
                <a:spcPct val="0"/>
              </a:spcBef>
              <a:buFontTx/>
              <a:buNone/>
            </a:pPr>
            <a:endParaRPr lang="en-US" altLang="it-IT" sz="2000" dirty="0">
              <a:latin typeface="Arial" panose="020B0604020202020204" pitchFamily="34" charset="0"/>
            </a:endParaRPr>
          </a:p>
          <a:p>
            <a:pPr algn="just" eaLnBrk="1" hangingPunct="1">
              <a:spcBef>
                <a:spcPct val="0"/>
              </a:spcBef>
              <a:buFontTx/>
              <a:buNone/>
            </a:pPr>
            <a:r>
              <a:rPr lang="en-US" altLang="it-IT" sz="2000" dirty="0">
                <a:latin typeface="Arial" panose="020B0604020202020204" pitchFamily="34" charset="0"/>
                <a:cs typeface="Arial" panose="020B0604020202020204" pitchFamily="34" charset="0"/>
              </a:rPr>
              <a:t>Ci </a:t>
            </a:r>
            <a:r>
              <a:rPr lang="en-US" altLang="it-IT" sz="2000" dirty="0" err="1">
                <a:latin typeface="Arial" panose="020B0604020202020204" pitchFamily="34" charset="0"/>
                <a:cs typeface="Arial" panose="020B0604020202020204" pitchFamily="34" charset="0"/>
              </a:rPr>
              <a:t>concentreremo</a:t>
            </a:r>
            <a:r>
              <a:rPr lang="en-US" altLang="it-IT" sz="2000" dirty="0">
                <a:latin typeface="Arial" panose="020B0604020202020204" pitchFamily="34" charset="0"/>
                <a:cs typeface="Arial" panose="020B0604020202020204" pitchFamily="34" charset="0"/>
              </a:rPr>
              <a:t> </a:t>
            </a:r>
            <a:r>
              <a:rPr lang="en-US" altLang="it-IT" sz="2000" dirty="0" err="1">
                <a:latin typeface="Arial" panose="020B0604020202020204" pitchFamily="34" charset="0"/>
                <a:cs typeface="Arial" panose="020B0604020202020204" pitchFamily="34" charset="0"/>
              </a:rPr>
              <a:t>su</a:t>
            </a:r>
            <a:r>
              <a:rPr lang="en-US" altLang="it-IT" sz="2000" dirty="0">
                <a:latin typeface="Arial" panose="020B0604020202020204" pitchFamily="34" charset="0"/>
                <a:cs typeface="Arial" panose="020B0604020202020204" pitchFamily="34" charset="0"/>
              </a:rPr>
              <a:t> </a:t>
            </a:r>
            <a:r>
              <a:rPr lang="en-US" altLang="it-IT" sz="2000" dirty="0" err="1">
                <a:latin typeface="Arial" panose="020B0604020202020204" pitchFamily="34" charset="0"/>
                <a:cs typeface="Arial" panose="020B0604020202020204" pitchFamily="34" charset="0"/>
              </a:rPr>
              <a:t>alcuni</a:t>
            </a:r>
            <a:r>
              <a:rPr lang="en-US" altLang="it-IT" sz="2000" dirty="0">
                <a:latin typeface="Arial" panose="020B0604020202020204" pitchFamily="34" charset="0"/>
                <a:cs typeface="Arial" panose="020B0604020202020204" pitchFamily="34" charset="0"/>
              </a:rPr>
              <a:t> </a:t>
            </a:r>
            <a:r>
              <a:rPr lang="en-US" altLang="it-IT" sz="2000" dirty="0" err="1">
                <a:latin typeface="Arial" panose="020B0604020202020204" pitchFamily="34" charset="0"/>
                <a:cs typeface="Arial" panose="020B0604020202020204" pitchFamily="34" charset="0"/>
              </a:rPr>
              <a:t>punti</a:t>
            </a:r>
            <a:r>
              <a:rPr lang="en-US" altLang="it-IT" sz="2000" dirty="0">
                <a:latin typeface="Arial" panose="020B0604020202020204" pitchFamily="34" charset="0"/>
                <a:cs typeface="Arial" panose="020B0604020202020204" pitchFamily="34" charset="0"/>
              </a:rPr>
              <a:t> </a:t>
            </a:r>
            <a:r>
              <a:rPr lang="en-US" altLang="it-IT" sz="2000" dirty="0" err="1">
                <a:latin typeface="Arial" panose="020B0604020202020204" pitchFamily="34" charset="0"/>
                <a:cs typeface="Arial" panose="020B0604020202020204" pitchFamily="34" charset="0"/>
              </a:rPr>
              <a:t>importanti</a:t>
            </a:r>
            <a:r>
              <a:rPr lang="en-US" altLang="it-IT" sz="2000" dirty="0">
                <a:latin typeface="Arial" panose="020B0604020202020204" pitchFamily="34" charset="0"/>
                <a:cs typeface="Arial" panose="020B0604020202020204" pitchFamily="34" charset="0"/>
              </a:rPr>
              <a:t> per la </a:t>
            </a:r>
            <a:r>
              <a:rPr lang="en-US" altLang="it-IT" sz="2000" dirty="0" err="1">
                <a:latin typeface="Arial" panose="020B0604020202020204" pitchFamily="34" charset="0"/>
                <a:cs typeface="Arial" panose="020B0604020202020204" pitchFamily="34" charset="0"/>
              </a:rPr>
              <a:t>qualità</a:t>
            </a:r>
            <a:r>
              <a:rPr lang="en-US" altLang="it-IT" sz="2000" dirty="0">
                <a:latin typeface="Arial" panose="020B0604020202020204" pitchFamily="34" charset="0"/>
                <a:cs typeface="Arial" panose="020B0604020202020204" pitchFamily="34" charset="0"/>
              </a:rPr>
              <a:t> </a:t>
            </a:r>
            <a:r>
              <a:rPr lang="en-US" altLang="it-IT" sz="2000" dirty="0" err="1">
                <a:latin typeface="Arial" panose="020B0604020202020204" pitchFamily="34" charset="0"/>
                <a:cs typeface="Arial" panose="020B0604020202020204" pitchFamily="34" charset="0"/>
              </a:rPr>
              <a:t>dell’acquisizione</a:t>
            </a:r>
            <a:r>
              <a:rPr lang="en-US" altLang="it-IT" sz="2000" dirty="0">
                <a:latin typeface="Arial" panose="020B0604020202020204" pitchFamily="34" charset="0"/>
                <a:cs typeface="Arial" panose="020B0604020202020204" pitchFamily="34" charset="0"/>
              </a:rPr>
              <a:t> </a:t>
            </a:r>
            <a:r>
              <a:rPr lang="en-US" altLang="it-IT" sz="2000" dirty="0" err="1">
                <a:latin typeface="Arial" panose="020B0604020202020204" pitchFamily="34" charset="0"/>
                <a:cs typeface="Arial" panose="020B0604020202020204" pitchFamily="34" charset="0"/>
              </a:rPr>
              <a:t>dei</a:t>
            </a:r>
            <a:r>
              <a:rPr lang="en-US" altLang="it-IT" sz="2000" dirty="0">
                <a:latin typeface="Arial" panose="020B0604020202020204" pitchFamily="34" charset="0"/>
                <a:cs typeface="Arial" panose="020B0604020202020204" pitchFamily="34" charset="0"/>
              </a:rPr>
              <a:t> </a:t>
            </a:r>
            <a:r>
              <a:rPr lang="en-US" altLang="it-IT" sz="2000" dirty="0" err="1">
                <a:latin typeface="Arial" panose="020B0604020202020204" pitchFamily="34" charset="0"/>
                <a:cs typeface="Arial" panose="020B0604020202020204" pitchFamily="34" charset="0"/>
              </a:rPr>
              <a:t>dati</a:t>
            </a:r>
            <a:r>
              <a:rPr lang="en-US" altLang="it-IT" sz="2000" dirty="0">
                <a:latin typeface="Arial" panose="020B0604020202020204" pitchFamily="34" charset="0"/>
                <a:cs typeface="Arial" panose="020B0604020202020204" pitchFamily="34" charset="0"/>
              </a:rPr>
              <a:t> </a:t>
            </a:r>
            <a:r>
              <a:rPr lang="en-US" altLang="it-IT" sz="2000" dirty="0" err="1">
                <a:latin typeface="Arial" panose="020B0604020202020204" pitchFamily="34" charset="0"/>
                <a:cs typeface="Arial" panose="020B0604020202020204" pitchFamily="34" charset="0"/>
              </a:rPr>
              <a:t>sismologici</a:t>
            </a:r>
            <a:r>
              <a:rPr lang="en-US" altLang="it-IT" sz="2000" dirty="0">
                <a:latin typeface="Arial" panose="020B0604020202020204" pitchFamily="34" charset="0"/>
                <a:cs typeface="Arial" panose="020B0604020202020204" pitchFamily="34" charset="0"/>
              </a:rPr>
              <a:t> </a:t>
            </a:r>
            <a:r>
              <a:rPr lang="en-US" altLang="it-IT" sz="2000" dirty="0" err="1">
                <a:latin typeface="Arial" panose="020B0604020202020204" pitchFamily="34" charset="0"/>
                <a:cs typeface="Arial" panose="020B0604020202020204" pitchFamily="34" charset="0"/>
              </a:rPr>
              <a:t>sia</a:t>
            </a:r>
            <a:r>
              <a:rPr lang="en-US" altLang="it-IT" sz="2000" dirty="0">
                <a:latin typeface="Arial" panose="020B0604020202020204" pitchFamily="34" charset="0"/>
                <a:cs typeface="Arial" panose="020B0604020202020204" pitchFamily="34" charset="0"/>
              </a:rPr>
              <a:t> ne </a:t>
            </a:r>
            <a:r>
              <a:rPr lang="en-US" altLang="it-IT" sz="2000" dirty="0" err="1">
                <a:latin typeface="Arial" panose="020B0604020202020204" pitchFamily="34" charset="0"/>
                <a:cs typeface="Arial" panose="020B0604020202020204" pitchFamily="34" charset="0"/>
              </a:rPr>
              <a:t>caso</a:t>
            </a:r>
            <a:r>
              <a:rPr lang="en-US" altLang="it-IT" sz="2000" dirty="0">
                <a:latin typeface="Arial" panose="020B0604020202020204" pitchFamily="34" charset="0"/>
                <a:cs typeface="Arial" panose="020B0604020202020204" pitchFamily="34" charset="0"/>
              </a:rPr>
              <a:t> di weak motion </a:t>
            </a:r>
            <a:r>
              <a:rPr lang="en-US" altLang="it-IT" sz="2000" dirty="0" err="1">
                <a:latin typeface="Arial" panose="020B0604020202020204" pitchFamily="34" charset="0"/>
                <a:cs typeface="Arial" panose="020B0604020202020204" pitchFamily="34" charset="0"/>
              </a:rPr>
              <a:t>sia</a:t>
            </a:r>
            <a:r>
              <a:rPr lang="en-US" altLang="it-IT" sz="2000" dirty="0">
                <a:latin typeface="Arial" panose="020B0604020202020204" pitchFamily="34" charset="0"/>
                <a:cs typeface="Arial" panose="020B0604020202020204" pitchFamily="34" charset="0"/>
              </a:rPr>
              <a:t> </a:t>
            </a:r>
            <a:r>
              <a:rPr lang="en-US" altLang="it-IT" sz="2000" dirty="0" err="1">
                <a:latin typeface="Arial" panose="020B0604020202020204" pitchFamily="34" charset="0"/>
                <a:cs typeface="Arial" panose="020B0604020202020204" pitchFamily="34" charset="0"/>
              </a:rPr>
              <a:t>nel</a:t>
            </a:r>
            <a:r>
              <a:rPr lang="en-US" altLang="it-IT" sz="2000" dirty="0">
                <a:latin typeface="Arial" panose="020B0604020202020204" pitchFamily="34" charset="0"/>
                <a:cs typeface="Arial" panose="020B0604020202020204" pitchFamily="34" charset="0"/>
              </a:rPr>
              <a:t> </a:t>
            </a:r>
            <a:r>
              <a:rPr lang="en-US" altLang="it-IT" sz="2000" dirty="0" err="1">
                <a:latin typeface="Arial" panose="020B0604020202020204" pitchFamily="34" charset="0"/>
                <a:cs typeface="Arial" panose="020B0604020202020204" pitchFamily="34" charset="0"/>
              </a:rPr>
              <a:t>caso</a:t>
            </a:r>
            <a:r>
              <a:rPr lang="en-US" altLang="it-IT" sz="2000" dirty="0">
                <a:latin typeface="Arial" panose="020B0604020202020204" pitchFamily="34" charset="0"/>
                <a:cs typeface="Arial" panose="020B0604020202020204" pitchFamily="34" charset="0"/>
              </a:rPr>
              <a:t> di strong motion e </a:t>
            </a:r>
            <a:r>
              <a:rPr lang="en-US" altLang="it-IT" sz="2000" dirty="0" err="1">
                <a:latin typeface="Arial" panose="020B0604020202020204" pitchFamily="34" charset="0"/>
                <a:cs typeface="Arial" panose="020B0604020202020204" pitchFamily="34" charset="0"/>
              </a:rPr>
              <a:t>vedremo</a:t>
            </a:r>
            <a:r>
              <a:rPr lang="en-US" altLang="it-IT" sz="2000" dirty="0">
                <a:latin typeface="Arial" panose="020B0604020202020204" pitchFamily="34" charset="0"/>
                <a:cs typeface="Arial" panose="020B0604020202020204" pitchFamily="34" charset="0"/>
              </a:rPr>
              <a:t> come non solo la</a:t>
            </a:r>
          </a:p>
          <a:p>
            <a:pPr eaLnBrk="1" hangingPunct="1">
              <a:spcBef>
                <a:spcPct val="0"/>
              </a:spcBef>
              <a:buFontTx/>
              <a:buNone/>
            </a:pPr>
            <a:endParaRPr lang="en-US" altLang="it-IT" sz="2000" dirty="0">
              <a:latin typeface="Arial" panose="020B0604020202020204" pitchFamily="34" charset="0"/>
              <a:cs typeface="Arial" panose="020B0604020202020204" pitchFamily="34" charset="0"/>
            </a:endParaRPr>
          </a:p>
          <a:p>
            <a:pPr algn="ctr" eaLnBrk="1" hangingPunct="1">
              <a:spcBef>
                <a:spcPct val="0"/>
              </a:spcBef>
              <a:buFontTx/>
              <a:buNone/>
            </a:pPr>
            <a:r>
              <a:rPr lang="en-US" altLang="it-IT" sz="2000" dirty="0" err="1">
                <a:solidFill>
                  <a:srgbClr val="FF0000"/>
                </a:solidFill>
                <a:latin typeface="Arial" panose="020B0604020202020204" pitchFamily="34" charset="0"/>
                <a:cs typeface="Arial" panose="020B0604020202020204" pitchFamily="34" charset="0"/>
              </a:rPr>
              <a:t>qualità</a:t>
            </a:r>
            <a:r>
              <a:rPr lang="en-US" altLang="it-IT" sz="2000" dirty="0">
                <a:solidFill>
                  <a:srgbClr val="FF0000"/>
                </a:solidFill>
                <a:latin typeface="Arial" panose="020B0604020202020204" pitchFamily="34" charset="0"/>
                <a:cs typeface="Arial" panose="020B0604020202020204" pitchFamily="34" charset="0"/>
              </a:rPr>
              <a:t> </a:t>
            </a:r>
            <a:r>
              <a:rPr lang="en-US" altLang="it-IT" sz="2000" dirty="0" err="1">
                <a:solidFill>
                  <a:srgbClr val="FF0000"/>
                </a:solidFill>
                <a:latin typeface="Arial" panose="020B0604020202020204" pitchFamily="34" charset="0"/>
                <a:cs typeface="Arial" panose="020B0604020202020204" pitchFamily="34" charset="0"/>
              </a:rPr>
              <a:t>della</a:t>
            </a:r>
            <a:r>
              <a:rPr lang="en-US" altLang="it-IT" sz="2000" dirty="0">
                <a:solidFill>
                  <a:srgbClr val="FF0000"/>
                </a:solidFill>
                <a:latin typeface="Arial" panose="020B0604020202020204" pitchFamily="34" charset="0"/>
                <a:cs typeface="Arial" panose="020B0604020202020204" pitchFamily="34" charset="0"/>
              </a:rPr>
              <a:t> </a:t>
            </a:r>
            <a:r>
              <a:rPr lang="en-US" altLang="it-IT" sz="2000" dirty="0" err="1">
                <a:solidFill>
                  <a:srgbClr val="FF0000"/>
                </a:solidFill>
                <a:latin typeface="Arial" panose="020B0604020202020204" pitchFamily="34" charset="0"/>
                <a:cs typeface="Arial" panose="020B0604020202020204" pitchFamily="34" charset="0"/>
              </a:rPr>
              <a:t>strumentazione</a:t>
            </a:r>
            <a:r>
              <a:rPr lang="en-US" altLang="it-IT" sz="2000" dirty="0">
                <a:solidFill>
                  <a:srgbClr val="FF0000"/>
                </a:solidFill>
                <a:latin typeface="Arial" panose="020B0604020202020204" pitchFamily="34" charset="0"/>
                <a:cs typeface="Arial" panose="020B0604020202020204" pitchFamily="34" charset="0"/>
              </a:rPr>
              <a:t> </a:t>
            </a:r>
            <a:r>
              <a:rPr lang="en-US" altLang="it-IT" sz="2000" dirty="0" err="1">
                <a:solidFill>
                  <a:srgbClr val="FF0000"/>
                </a:solidFill>
                <a:latin typeface="Arial" panose="020B0604020202020204" pitchFamily="34" charset="0"/>
                <a:cs typeface="Arial" panose="020B0604020202020204" pitchFamily="34" charset="0"/>
              </a:rPr>
              <a:t>sismologica</a:t>
            </a:r>
            <a:endParaRPr lang="en-US" altLang="it-IT" sz="2000" dirty="0">
              <a:solidFill>
                <a:srgbClr val="FF0000"/>
              </a:solidFill>
              <a:latin typeface="Arial" panose="020B0604020202020204" pitchFamily="34" charset="0"/>
              <a:cs typeface="Arial" panose="020B0604020202020204" pitchFamily="34" charset="0"/>
            </a:endParaRPr>
          </a:p>
          <a:p>
            <a:pPr algn="ctr" eaLnBrk="1" hangingPunct="1">
              <a:spcBef>
                <a:spcPct val="0"/>
              </a:spcBef>
              <a:buFontTx/>
              <a:buNone/>
            </a:pPr>
            <a:endParaRPr lang="en-US" altLang="it-IT" sz="2000" dirty="0">
              <a:latin typeface="Arial" panose="020B0604020202020204" pitchFamily="34" charset="0"/>
              <a:cs typeface="Arial" panose="020B0604020202020204" pitchFamily="34" charset="0"/>
            </a:endParaRPr>
          </a:p>
          <a:p>
            <a:pPr eaLnBrk="1" hangingPunct="1">
              <a:spcBef>
                <a:spcPct val="0"/>
              </a:spcBef>
              <a:buFontTx/>
              <a:buNone/>
            </a:pPr>
            <a:r>
              <a:rPr lang="en-US" altLang="it-IT" sz="2000" dirty="0">
                <a:latin typeface="Arial" panose="020B0604020202020204" pitchFamily="34" charset="0"/>
                <a:cs typeface="Arial" panose="020B0604020202020204" pitchFamily="34" charset="0"/>
              </a:rPr>
              <a:t>ma </a:t>
            </a:r>
            <a:r>
              <a:rPr lang="en-US" altLang="it-IT" sz="2000" dirty="0" err="1">
                <a:latin typeface="Arial" panose="020B0604020202020204" pitchFamily="34" charset="0"/>
                <a:cs typeface="Arial" panose="020B0604020202020204" pitchFamily="34" charset="0"/>
              </a:rPr>
              <a:t>anche</a:t>
            </a:r>
            <a:endParaRPr lang="en-US" altLang="it-IT" sz="2000" dirty="0">
              <a:solidFill>
                <a:srgbClr val="FF0000"/>
              </a:solidFill>
              <a:latin typeface="Arial" panose="020B0604020202020204" pitchFamily="34" charset="0"/>
              <a:cs typeface="Arial" panose="020B0604020202020204" pitchFamily="34" charset="0"/>
            </a:endParaRPr>
          </a:p>
          <a:p>
            <a:pPr algn="ctr" eaLnBrk="1" hangingPunct="1">
              <a:spcBef>
                <a:spcPct val="0"/>
              </a:spcBef>
              <a:buFontTx/>
              <a:buNone/>
            </a:pPr>
            <a:endParaRPr lang="en-US" altLang="it-IT" sz="2000" dirty="0">
              <a:solidFill>
                <a:srgbClr val="FF0000"/>
              </a:solidFill>
              <a:latin typeface="Arial" panose="020B0604020202020204" pitchFamily="34" charset="0"/>
              <a:cs typeface="Arial" panose="020B0604020202020204" pitchFamily="34" charset="0"/>
            </a:endParaRPr>
          </a:p>
          <a:p>
            <a:pPr algn="ctr" eaLnBrk="1" hangingPunct="1">
              <a:spcBef>
                <a:spcPct val="0"/>
              </a:spcBef>
              <a:buFontTx/>
              <a:buNone/>
            </a:pPr>
            <a:r>
              <a:rPr lang="en-US" altLang="it-IT" sz="2000" dirty="0">
                <a:solidFill>
                  <a:srgbClr val="FF0000"/>
                </a:solidFill>
                <a:latin typeface="Arial" panose="020B0604020202020204" pitchFamily="34" charset="0"/>
                <a:cs typeface="Arial" panose="020B0604020202020204" pitchFamily="34" charset="0"/>
              </a:rPr>
              <a:t>la </a:t>
            </a:r>
            <a:r>
              <a:rPr lang="en-US" altLang="it-IT" sz="2000" dirty="0" err="1">
                <a:solidFill>
                  <a:srgbClr val="FF0000"/>
                </a:solidFill>
                <a:latin typeface="Arial" panose="020B0604020202020204" pitchFamily="34" charset="0"/>
                <a:cs typeface="Arial" panose="020B0604020202020204" pitchFamily="34" charset="0"/>
              </a:rPr>
              <a:t>progettazione</a:t>
            </a:r>
            <a:r>
              <a:rPr lang="en-US" altLang="it-IT" sz="2000" dirty="0">
                <a:solidFill>
                  <a:srgbClr val="FF0000"/>
                </a:solidFill>
                <a:latin typeface="Arial" panose="020B0604020202020204" pitchFamily="34" charset="0"/>
                <a:cs typeface="Arial" panose="020B0604020202020204" pitchFamily="34" charset="0"/>
              </a:rPr>
              <a:t> del </a:t>
            </a:r>
            <a:r>
              <a:rPr lang="en-US" altLang="it-IT" sz="2000" dirty="0" err="1">
                <a:solidFill>
                  <a:srgbClr val="FF0000"/>
                </a:solidFill>
                <a:latin typeface="Arial" panose="020B0604020202020204" pitchFamily="34" charset="0"/>
                <a:cs typeface="Arial" panose="020B0604020202020204" pitchFamily="34" charset="0"/>
              </a:rPr>
              <a:t>sistema</a:t>
            </a:r>
            <a:r>
              <a:rPr lang="en-US" altLang="it-IT" sz="2000" dirty="0">
                <a:solidFill>
                  <a:srgbClr val="FF0000"/>
                </a:solidFill>
                <a:latin typeface="Arial" panose="020B0604020202020204" pitchFamily="34" charset="0"/>
                <a:cs typeface="Arial" panose="020B0604020202020204" pitchFamily="34" charset="0"/>
              </a:rPr>
              <a:t>, la </a:t>
            </a:r>
            <a:r>
              <a:rPr lang="en-US" altLang="it-IT" sz="2000" dirty="0" err="1">
                <a:solidFill>
                  <a:srgbClr val="FF0000"/>
                </a:solidFill>
                <a:latin typeface="Arial" panose="020B0604020202020204" pitchFamily="34" charset="0"/>
                <a:cs typeface="Arial" panose="020B0604020202020204" pitchFamily="34" charset="0"/>
              </a:rPr>
              <a:t>selezione</a:t>
            </a:r>
            <a:r>
              <a:rPr lang="en-US" altLang="it-IT" sz="2000" dirty="0">
                <a:solidFill>
                  <a:srgbClr val="FF0000"/>
                </a:solidFill>
                <a:latin typeface="Arial" panose="020B0604020202020204" pitchFamily="34" charset="0"/>
                <a:cs typeface="Arial" panose="020B0604020202020204" pitchFamily="34" charset="0"/>
              </a:rPr>
              <a:t> del </a:t>
            </a:r>
            <a:r>
              <a:rPr lang="en-US" altLang="it-IT" sz="2000" dirty="0" err="1">
                <a:solidFill>
                  <a:srgbClr val="FF0000"/>
                </a:solidFill>
                <a:latin typeface="Arial" panose="020B0604020202020204" pitchFamily="34" charset="0"/>
                <a:cs typeface="Arial" panose="020B0604020202020204" pitchFamily="34" charset="0"/>
              </a:rPr>
              <a:t>sito</a:t>
            </a:r>
            <a:r>
              <a:rPr lang="en-US" altLang="it-IT" sz="2000" dirty="0">
                <a:solidFill>
                  <a:srgbClr val="FF0000"/>
                </a:solidFill>
                <a:latin typeface="Arial" panose="020B0604020202020204" pitchFamily="34" charset="0"/>
                <a:cs typeface="Arial" panose="020B0604020202020204" pitchFamily="34" charset="0"/>
              </a:rPr>
              <a:t>, la </a:t>
            </a:r>
            <a:r>
              <a:rPr lang="en-US" altLang="it-IT" sz="2000" dirty="0" err="1">
                <a:solidFill>
                  <a:srgbClr val="FF0000"/>
                </a:solidFill>
                <a:latin typeface="Arial" panose="020B0604020202020204" pitchFamily="34" charset="0"/>
                <a:cs typeface="Arial" panose="020B0604020202020204" pitchFamily="34" charset="0"/>
              </a:rPr>
              <a:t>preparazione</a:t>
            </a:r>
            <a:r>
              <a:rPr lang="en-US" altLang="it-IT" sz="2000" dirty="0">
                <a:solidFill>
                  <a:srgbClr val="FF0000"/>
                </a:solidFill>
                <a:latin typeface="Arial" panose="020B0604020202020204" pitchFamily="34" charset="0"/>
                <a:cs typeface="Arial" panose="020B0604020202020204" pitchFamily="34" charset="0"/>
              </a:rPr>
              <a:t>, e la </a:t>
            </a:r>
            <a:r>
              <a:rPr lang="en-US" altLang="it-IT" sz="2000" dirty="0" err="1">
                <a:solidFill>
                  <a:srgbClr val="FF0000"/>
                </a:solidFill>
                <a:latin typeface="Arial" panose="020B0604020202020204" pitchFamily="34" charset="0"/>
                <a:cs typeface="Arial" panose="020B0604020202020204" pitchFamily="34" charset="0"/>
              </a:rPr>
              <a:t>manutenzione</a:t>
            </a:r>
            <a:r>
              <a:rPr lang="en-US" altLang="it-IT" sz="2000" dirty="0">
                <a:solidFill>
                  <a:srgbClr val="FF0000"/>
                </a:solidFill>
                <a:latin typeface="Arial" panose="020B0604020202020204" pitchFamily="34" charset="0"/>
                <a:cs typeface="Arial" panose="020B0604020202020204" pitchFamily="34" charset="0"/>
              </a:rPr>
              <a:t> del </a:t>
            </a:r>
            <a:r>
              <a:rPr lang="en-US" altLang="it-IT" sz="2000" dirty="0" err="1">
                <a:solidFill>
                  <a:srgbClr val="FF0000"/>
                </a:solidFill>
                <a:latin typeface="Arial" panose="020B0604020202020204" pitchFamily="34" charset="0"/>
                <a:cs typeface="Arial" panose="020B0604020202020204" pitchFamily="34" charset="0"/>
              </a:rPr>
              <a:t>sistema</a:t>
            </a:r>
            <a:endParaRPr lang="en-US" altLang="it-IT" sz="2000" dirty="0">
              <a:solidFill>
                <a:srgbClr val="FF0000"/>
              </a:solidFill>
              <a:latin typeface="Arial" panose="020B0604020202020204" pitchFamily="34" charset="0"/>
              <a:cs typeface="Arial" panose="020B0604020202020204" pitchFamily="34" charset="0"/>
            </a:endParaRPr>
          </a:p>
          <a:p>
            <a:pPr algn="ctr" eaLnBrk="1" hangingPunct="1">
              <a:spcBef>
                <a:spcPct val="0"/>
              </a:spcBef>
              <a:buFontTx/>
              <a:buNone/>
            </a:pPr>
            <a:endParaRPr lang="en-US" altLang="it-IT" sz="2000" dirty="0">
              <a:latin typeface="Arial" panose="020B0604020202020204" pitchFamily="34" charset="0"/>
              <a:cs typeface="Arial" panose="020B0604020202020204" pitchFamily="34" charset="0"/>
            </a:endParaRPr>
          </a:p>
          <a:p>
            <a:pPr eaLnBrk="1" hangingPunct="1">
              <a:spcBef>
                <a:spcPct val="0"/>
              </a:spcBef>
              <a:buFontTx/>
              <a:buNone/>
            </a:pPr>
            <a:r>
              <a:rPr lang="en-US" altLang="it-IT" sz="2000" dirty="0" err="1">
                <a:latin typeface="Arial" panose="020B0604020202020204" pitchFamily="34" charset="0"/>
                <a:cs typeface="Arial" panose="020B0604020202020204" pitchFamily="34" charset="0"/>
              </a:rPr>
              <a:t>siano</a:t>
            </a:r>
            <a:r>
              <a:rPr lang="en-US" altLang="it-IT" sz="2000" dirty="0">
                <a:latin typeface="Arial" panose="020B0604020202020204" pitchFamily="34" charset="0"/>
                <a:cs typeface="Arial" panose="020B0604020202020204" pitchFamily="34" charset="0"/>
              </a:rPr>
              <a:t> </a:t>
            </a:r>
            <a:r>
              <a:rPr lang="en-US" altLang="it-IT" sz="2000" dirty="0" err="1">
                <a:latin typeface="Arial" panose="020B0604020202020204" pitchFamily="34" charset="0"/>
                <a:cs typeface="Arial" panose="020B0604020202020204" pitchFamily="34" charset="0"/>
              </a:rPr>
              <a:t>cruciali</a:t>
            </a:r>
            <a:r>
              <a:rPr lang="en-US" altLang="it-IT" sz="2000" dirty="0">
                <a:latin typeface="Arial" panose="020B0604020202020204" pitchFamily="34" charset="0"/>
                <a:cs typeface="Arial" panose="020B0604020202020204" pitchFamily="34" charset="0"/>
              </a:rPr>
              <a:t> per la </a:t>
            </a:r>
            <a:r>
              <a:rPr lang="en-US" altLang="it-IT" sz="2000" dirty="0" err="1">
                <a:latin typeface="Arial" panose="020B0604020202020204" pitchFamily="34" charset="0"/>
                <a:cs typeface="Arial" panose="020B0604020202020204" pitchFamily="34" charset="0"/>
              </a:rPr>
              <a:t>qualità</a:t>
            </a:r>
            <a:r>
              <a:rPr lang="en-US" altLang="it-IT" sz="2000" dirty="0">
                <a:latin typeface="Arial" panose="020B0604020202020204" pitchFamily="34" charset="0"/>
                <a:cs typeface="Arial" panose="020B0604020202020204" pitchFamily="34" charset="0"/>
              </a:rPr>
              <a:t> del </a:t>
            </a:r>
            <a:r>
              <a:rPr lang="en-US" altLang="it-IT" sz="2000" dirty="0" err="1">
                <a:latin typeface="Arial" panose="020B0604020202020204" pitchFamily="34" charset="0"/>
                <a:cs typeface="Arial" panose="020B0604020202020204" pitchFamily="34" charset="0"/>
              </a:rPr>
              <a:t>dato</a:t>
            </a:r>
            <a:endParaRPr lang="en-GB" altLang="it-IT" sz="2000" dirty="0">
              <a:latin typeface="Arial" panose="020B0604020202020204" pitchFamily="34" charset="0"/>
            </a:endParaRPr>
          </a:p>
        </p:txBody>
      </p:sp>
    </p:spTree>
    <p:extLst>
      <p:ext uri="{BB962C8B-B14F-4D97-AF65-F5344CB8AC3E}">
        <p14:creationId xmlns:p14="http://schemas.microsoft.com/office/powerpoint/2010/main" val="6889164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97282"/>
                                        </p:tgtEl>
                                        <p:attrNameLst>
                                          <p:attrName>style.visibility</p:attrName>
                                        </p:attrNameLst>
                                      </p:cBhvr>
                                      <p:to>
                                        <p:strVal val="visible"/>
                                      </p:to>
                                    </p:set>
                                    <p:anim calcmode="lin" valueType="num">
                                      <p:cBhvr>
                                        <p:cTn id="7" dur="500" fill="hold"/>
                                        <p:tgtEl>
                                          <p:spTgt spid="97282"/>
                                        </p:tgtEl>
                                        <p:attrNameLst>
                                          <p:attrName>ppt_w</p:attrName>
                                        </p:attrNameLst>
                                      </p:cBhvr>
                                      <p:tavLst>
                                        <p:tav tm="0">
                                          <p:val>
                                            <p:fltVal val="0"/>
                                          </p:val>
                                        </p:tav>
                                        <p:tav tm="100000">
                                          <p:val>
                                            <p:strVal val="#ppt_w"/>
                                          </p:val>
                                        </p:tav>
                                      </p:tavLst>
                                    </p:anim>
                                    <p:anim calcmode="lin" valueType="num">
                                      <p:cBhvr>
                                        <p:cTn id="8" dur="500" fill="hold"/>
                                        <p:tgtEl>
                                          <p:spTgt spid="9728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2" grpId="0" animBg="1"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Transparency_6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940" y="836712"/>
            <a:ext cx="7826896" cy="536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3"/>
          <p:cNvSpPr>
            <a:spLocks noGrp="1" noChangeArrowheads="1"/>
          </p:cNvSpPr>
          <p:nvPr>
            <p:ph type="title" idx="4294967295"/>
          </p:nvPr>
        </p:nvSpPr>
        <p:spPr/>
        <p:txBody>
          <a:bodyPr/>
          <a:lstStyle/>
          <a:p>
            <a:pPr eaLnBrk="1" hangingPunct="1"/>
            <a:r>
              <a:rPr lang="en-GB" altLang="it-IT" smtClean="0"/>
              <a:t> </a:t>
            </a:r>
          </a:p>
        </p:txBody>
      </p:sp>
    </p:spTree>
    <p:extLst>
      <p:ext uri="{BB962C8B-B14F-4D97-AF65-F5344CB8AC3E}">
        <p14:creationId xmlns:p14="http://schemas.microsoft.com/office/powerpoint/2010/main" val="142299417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1798"/>
          <a:stretch/>
        </p:blipFill>
        <p:spPr bwMode="auto">
          <a:xfrm>
            <a:off x="1403648" y="476672"/>
            <a:ext cx="6369410" cy="4968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613" y="5445224"/>
            <a:ext cx="8901980" cy="1200329"/>
          </a:xfrm>
          <a:prstGeom prst="rect">
            <a:avLst/>
          </a:prstGeom>
        </p:spPr>
        <p:txBody>
          <a:bodyPr wrap="square">
            <a:spAutoFit/>
          </a:bodyPr>
          <a:lstStyle/>
          <a:p>
            <a:pPr algn="just"/>
            <a:r>
              <a:rPr lang="it-IT" b="0" dirty="0"/>
              <a:t>Distanze minime consigliate da fonte di rumore a sito di </a:t>
            </a:r>
            <a:r>
              <a:rPr lang="it-IT" b="0" dirty="0" smtClean="0"/>
              <a:t>stazione </a:t>
            </a:r>
            <a:r>
              <a:rPr lang="it-IT" b="0" dirty="0"/>
              <a:t>e le distanze effettive per la stazione sismica Loma Palo Bonito, che </a:t>
            </a:r>
            <a:r>
              <a:rPr lang="it-IT" b="0" dirty="0" smtClean="0"/>
              <a:t>è posizionato </a:t>
            </a:r>
            <a:r>
              <a:rPr lang="it-IT" b="0" dirty="0"/>
              <a:t>su roccia dura di granito. Le celle ombreggiate indicano che per questi criteri le condizioni per </a:t>
            </a:r>
            <a:r>
              <a:rPr lang="it-IT" b="0" dirty="0" smtClean="0"/>
              <a:t>il </a:t>
            </a:r>
            <a:r>
              <a:rPr lang="it-IT" b="0" dirty="0"/>
              <a:t>sito di classe A non </a:t>
            </a:r>
            <a:r>
              <a:rPr lang="it-IT" b="0" dirty="0" smtClean="0"/>
              <a:t>sono soddisfatte</a:t>
            </a:r>
            <a:endParaRPr lang="en-US" b="0" dirty="0"/>
          </a:p>
        </p:txBody>
      </p:sp>
    </p:spTree>
    <p:extLst>
      <p:ext uri="{BB962C8B-B14F-4D97-AF65-F5344CB8AC3E}">
        <p14:creationId xmlns:p14="http://schemas.microsoft.com/office/powerpoint/2010/main" val="175602398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5974"/>
          <a:stretch/>
        </p:blipFill>
        <p:spPr bwMode="auto">
          <a:xfrm>
            <a:off x="611560" y="548680"/>
            <a:ext cx="7911615" cy="439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43000" y="4826675"/>
            <a:ext cx="9001000" cy="1754326"/>
          </a:xfrm>
          <a:prstGeom prst="rect">
            <a:avLst/>
          </a:prstGeom>
        </p:spPr>
        <p:txBody>
          <a:bodyPr wrap="square">
            <a:spAutoFit/>
          </a:bodyPr>
          <a:lstStyle/>
          <a:p>
            <a:pPr algn="just"/>
            <a:r>
              <a:rPr lang="it-IT" b="0" dirty="0"/>
              <a:t>Mappa della regione della rete sismica con tutti i siti potenziali </a:t>
            </a:r>
            <a:r>
              <a:rPr lang="it-IT" b="0" dirty="0" smtClean="0"/>
              <a:t>delle stazioni </a:t>
            </a:r>
            <a:r>
              <a:rPr lang="it-IT" b="0" dirty="0"/>
              <a:t>(punti </a:t>
            </a:r>
            <a:r>
              <a:rPr lang="it-IT" b="0" dirty="0" smtClean="0"/>
              <a:t>pieni) e note </a:t>
            </a:r>
            <a:r>
              <a:rPr lang="it-IT" b="0" dirty="0"/>
              <a:t>fonti di rumore sismico (strade, ferrovie, città, villaggi, impianti industriali, cave, ecc</a:t>
            </a:r>
            <a:r>
              <a:rPr lang="it-IT" b="0" dirty="0" smtClean="0"/>
              <a:t>.) con </a:t>
            </a:r>
            <a:r>
              <a:rPr lang="it-IT" b="0" dirty="0"/>
              <a:t>cerchi di distanze minime consigliate disegnate attorno a loro per il caso </a:t>
            </a:r>
            <a:r>
              <a:rPr lang="it-IT" b="0" dirty="0" smtClean="0"/>
              <a:t>guadagno 25.000 </a:t>
            </a:r>
            <a:r>
              <a:rPr lang="it-IT" b="0" dirty="0"/>
              <a:t>per stazioni sismiche SP a 1 Hz impostate su argilla dura, terracotta e terreno simile, vale a dire </a:t>
            </a:r>
            <a:r>
              <a:rPr lang="it-IT" b="0" dirty="0" smtClean="0"/>
              <a:t>caso C </a:t>
            </a:r>
            <a:r>
              <a:rPr lang="it-IT" b="0" dirty="0"/>
              <a:t>b (cioè sorgente e sismometro su stessa formazione e senza valle </a:t>
            </a:r>
            <a:r>
              <a:rPr lang="it-IT" b="0" dirty="0" smtClean="0"/>
              <a:t>alluvionale o </a:t>
            </a:r>
            <a:r>
              <a:rPr lang="it-IT" b="0" dirty="0"/>
              <a:t>catena montuosa</a:t>
            </a:r>
            <a:r>
              <a:rPr lang="it-IT" b="0" dirty="0" smtClean="0"/>
              <a:t>).</a:t>
            </a:r>
            <a:endParaRPr lang="en-US" b="0" dirty="0"/>
          </a:p>
        </p:txBody>
      </p:sp>
    </p:spTree>
    <p:extLst>
      <p:ext uri="{BB962C8B-B14F-4D97-AF65-F5344CB8AC3E}">
        <p14:creationId xmlns:p14="http://schemas.microsoft.com/office/powerpoint/2010/main" val="51096564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0766"/>
          <a:stretch/>
        </p:blipFill>
        <p:spPr bwMode="auto">
          <a:xfrm>
            <a:off x="304800" y="533401"/>
            <a:ext cx="8458200" cy="433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41412" y="5013176"/>
            <a:ext cx="8784976" cy="1200329"/>
          </a:xfrm>
          <a:prstGeom prst="rect">
            <a:avLst/>
          </a:prstGeom>
        </p:spPr>
        <p:txBody>
          <a:bodyPr wrap="square">
            <a:spAutoFit/>
          </a:bodyPr>
          <a:lstStyle/>
          <a:p>
            <a:pPr algn="just"/>
            <a:r>
              <a:rPr lang="it-IT" b="0" dirty="0"/>
              <a:t>Spettro di rumore sismico tipico </a:t>
            </a:r>
            <a:r>
              <a:rPr lang="it-IT" b="0" dirty="0" smtClean="0"/>
              <a:t>(power density spectrum della </a:t>
            </a:r>
            <a:r>
              <a:rPr lang="it-IT" b="0" dirty="0"/>
              <a:t>velocità al suolo in m</a:t>
            </a:r>
            <a:r>
              <a:rPr lang="it-IT" b="0" baseline="30000" dirty="0"/>
              <a:t>2</a:t>
            </a:r>
            <a:r>
              <a:rPr lang="it-IT" b="0" dirty="0"/>
              <a:t>/s</a:t>
            </a:r>
            <a:r>
              <a:rPr lang="it-IT" b="0" baseline="30000" dirty="0"/>
              <a:t>2</a:t>
            </a:r>
            <a:r>
              <a:rPr lang="it-IT" b="0" dirty="0"/>
              <a:t>/Hz) </a:t>
            </a:r>
            <a:r>
              <a:rPr lang="it-IT" b="0" dirty="0" smtClean="0"/>
              <a:t>a potenziale </a:t>
            </a:r>
            <a:r>
              <a:rPr lang="it-IT" b="0" dirty="0"/>
              <a:t>sito sismico della stazione che mostra il </a:t>
            </a:r>
            <a:r>
              <a:rPr lang="it-IT" b="0" dirty="0" smtClean="0"/>
              <a:t>rumore sismico </a:t>
            </a:r>
            <a:r>
              <a:rPr lang="it-IT" b="0" dirty="0"/>
              <a:t>artificiale generato da una città vicina </a:t>
            </a:r>
            <a:r>
              <a:rPr lang="it-IT" b="0" dirty="0" smtClean="0"/>
              <a:t>e macchinari </a:t>
            </a:r>
            <a:r>
              <a:rPr lang="it-IT" b="0" dirty="0"/>
              <a:t>pesanti che lavorano in una cava distante 4 km.</a:t>
            </a:r>
            <a:endParaRPr lang="en-US" b="0" dirty="0"/>
          </a:p>
        </p:txBody>
      </p:sp>
    </p:spTree>
    <p:extLst>
      <p:ext uri="{BB962C8B-B14F-4D97-AF65-F5344CB8AC3E}">
        <p14:creationId xmlns:p14="http://schemas.microsoft.com/office/powerpoint/2010/main" val="162808091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Transparency_7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916" t="49785" b="6982"/>
          <a:stretch/>
        </p:blipFill>
        <p:spPr bwMode="auto">
          <a:xfrm>
            <a:off x="1619672" y="548680"/>
            <a:ext cx="5904656" cy="4775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79512" y="5397023"/>
            <a:ext cx="8856984" cy="1200329"/>
          </a:xfrm>
          <a:prstGeom prst="rect">
            <a:avLst/>
          </a:prstGeom>
        </p:spPr>
        <p:txBody>
          <a:bodyPr wrap="square">
            <a:spAutoFit/>
          </a:bodyPr>
          <a:lstStyle/>
          <a:p>
            <a:pPr algn="just"/>
            <a:r>
              <a:rPr lang="it-IT" b="0" dirty="0"/>
              <a:t>Un esempio di modellazione al computer delle funzionalità di rete. Isoline </a:t>
            </a:r>
            <a:r>
              <a:rPr lang="it-IT" b="0" dirty="0" smtClean="0"/>
              <a:t>della minima magnitudo </a:t>
            </a:r>
            <a:r>
              <a:rPr lang="it-IT" b="0" dirty="0"/>
              <a:t>degli eventi rilevati in 5 stazioni sismiche (da sei nella rete) con un </a:t>
            </a:r>
            <a:r>
              <a:rPr lang="it-IT" b="0" dirty="0" smtClean="0"/>
              <a:t>rapporto segnale/rumore &gt; </a:t>
            </a:r>
            <a:r>
              <a:rPr lang="it-IT" b="0" dirty="0"/>
              <a:t>20 dB sono mostrati per </a:t>
            </a:r>
            <a:r>
              <a:rPr lang="it-IT" b="0" dirty="0" smtClean="0"/>
              <a:t>la migliore alternativa della geometria </a:t>
            </a:r>
            <a:r>
              <a:rPr lang="it-IT" b="0" dirty="0"/>
              <a:t>di </a:t>
            </a:r>
            <a:r>
              <a:rPr lang="it-IT" b="0" dirty="0" smtClean="0"/>
              <a:t>rete.</a:t>
            </a:r>
            <a:endParaRPr lang="en-US" b="0" dirty="0"/>
          </a:p>
        </p:txBody>
      </p:sp>
    </p:spTree>
    <p:extLst>
      <p:ext uri="{BB962C8B-B14F-4D97-AF65-F5344CB8AC3E}">
        <p14:creationId xmlns:p14="http://schemas.microsoft.com/office/powerpoint/2010/main" val="23918430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Transparency_7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916" t="2621" b="58076"/>
          <a:stretch/>
        </p:blipFill>
        <p:spPr bwMode="auto">
          <a:xfrm>
            <a:off x="1691680" y="548680"/>
            <a:ext cx="5974507" cy="439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79512" y="5157192"/>
            <a:ext cx="8856984" cy="923330"/>
          </a:xfrm>
          <a:prstGeom prst="rect">
            <a:avLst/>
          </a:prstGeom>
        </p:spPr>
        <p:txBody>
          <a:bodyPr wrap="square">
            <a:spAutoFit/>
          </a:bodyPr>
          <a:lstStyle/>
          <a:p>
            <a:pPr algn="just"/>
            <a:r>
              <a:rPr lang="it-IT" b="0" dirty="0"/>
              <a:t>Un esempio di modellazione al computer delle funzionalità di rete. Isoline di </a:t>
            </a:r>
            <a:r>
              <a:rPr lang="it-IT" b="0" dirty="0" smtClean="0"/>
              <a:t>incertezza della </a:t>
            </a:r>
            <a:r>
              <a:rPr lang="it-IT" b="0" dirty="0"/>
              <a:t>determinazione dell'epicentro in km (± 1 deviazione standard) sono mostrati </a:t>
            </a:r>
            <a:r>
              <a:rPr lang="it-IT" b="0" dirty="0" smtClean="0"/>
              <a:t>per </a:t>
            </a:r>
            <a:r>
              <a:rPr lang="it-IT" b="0" dirty="0"/>
              <a:t>la migliore alternativa della geometria di rete.</a:t>
            </a:r>
            <a:endParaRPr lang="en-US" b="0" dirty="0"/>
          </a:p>
        </p:txBody>
      </p:sp>
    </p:spTree>
    <p:extLst>
      <p:ext uri="{BB962C8B-B14F-4D97-AF65-F5344CB8AC3E}">
        <p14:creationId xmlns:p14="http://schemas.microsoft.com/office/powerpoint/2010/main" val="138601770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Picture 2"/>
          <p:cNvPicPr>
            <a:picLocks noChangeAspect="1"/>
          </p:cNvPicPr>
          <p:nvPr/>
        </p:nvPicPr>
        <p:blipFill rotWithShape="1">
          <a:blip r:embed="rId2"/>
          <a:srcRect l="73625" t="11501" r="12988" b="23400"/>
          <a:stretch/>
        </p:blipFill>
        <p:spPr>
          <a:xfrm>
            <a:off x="2025415" y="620688"/>
            <a:ext cx="5054497" cy="4608512"/>
          </a:xfrm>
          <a:prstGeom prst="rect">
            <a:avLst/>
          </a:prstGeom>
        </p:spPr>
      </p:pic>
      <p:sp>
        <p:nvSpPr>
          <p:cNvPr id="5" name="Rectangle 4"/>
          <p:cNvSpPr/>
          <p:nvPr/>
        </p:nvSpPr>
        <p:spPr>
          <a:xfrm>
            <a:off x="255561" y="5301208"/>
            <a:ext cx="8856984" cy="923330"/>
          </a:xfrm>
          <a:prstGeom prst="rect">
            <a:avLst/>
          </a:prstGeom>
        </p:spPr>
        <p:txBody>
          <a:bodyPr wrap="square">
            <a:spAutoFit/>
          </a:bodyPr>
          <a:lstStyle/>
          <a:p>
            <a:pPr algn="just"/>
            <a:r>
              <a:rPr lang="it-IT" b="0" dirty="0"/>
              <a:t>Un esempio di modellazione al computer delle funzionalità di rete. Isoline di </a:t>
            </a:r>
            <a:r>
              <a:rPr lang="it-IT" b="0" dirty="0" smtClean="0"/>
              <a:t>incertezza della </a:t>
            </a:r>
            <a:r>
              <a:rPr lang="it-IT" b="0" dirty="0"/>
              <a:t>determinazione </a:t>
            </a:r>
            <a:r>
              <a:rPr lang="it-IT" b="0" dirty="0" smtClean="0"/>
              <a:t>dell‘ipocentro </a:t>
            </a:r>
            <a:r>
              <a:rPr lang="it-IT" b="0" dirty="0"/>
              <a:t>in km (± 1 deviazione standard) sono mostrati </a:t>
            </a:r>
            <a:r>
              <a:rPr lang="it-IT" b="0" dirty="0" smtClean="0"/>
              <a:t>per </a:t>
            </a:r>
            <a:r>
              <a:rPr lang="it-IT" b="0" dirty="0"/>
              <a:t>la migliore alternativa della geometria di rete.</a:t>
            </a:r>
            <a:endParaRPr lang="en-US" b="0" dirty="0"/>
          </a:p>
        </p:txBody>
      </p:sp>
    </p:spTree>
    <p:extLst>
      <p:ext uri="{BB962C8B-B14F-4D97-AF65-F5344CB8AC3E}">
        <p14:creationId xmlns:p14="http://schemas.microsoft.com/office/powerpoint/2010/main" val="5888278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32070"/>
          <a:stretch/>
        </p:blipFill>
        <p:spPr bwMode="auto">
          <a:xfrm>
            <a:off x="232447" y="764704"/>
            <a:ext cx="7798541" cy="4032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4797152"/>
            <a:ext cx="9108504" cy="1815882"/>
          </a:xfrm>
          <a:prstGeom prst="rect">
            <a:avLst/>
          </a:prstGeom>
        </p:spPr>
        <p:txBody>
          <a:bodyPr wrap="square">
            <a:spAutoFit/>
          </a:bodyPr>
          <a:lstStyle/>
          <a:p>
            <a:pPr algn="just"/>
            <a:r>
              <a:rPr lang="it-IT" sz="1600" b="0" dirty="0"/>
              <a:t>Confronto dei valori medi (·) dello spettro di spostamento del suolo </a:t>
            </a:r>
            <a:r>
              <a:rPr lang="it-IT" sz="1600" b="0" dirty="0" smtClean="0"/>
              <a:t>del rumore </a:t>
            </a:r>
            <a:r>
              <a:rPr lang="it-IT" sz="1600" b="0" dirty="0"/>
              <a:t>sismico registrato nel sito più silenzioso trovato durante un </a:t>
            </a:r>
            <a:r>
              <a:rPr lang="it-IT" sz="1600" b="0" dirty="0" smtClean="0"/>
              <a:t>sondaggio </a:t>
            </a:r>
            <a:r>
              <a:rPr lang="it-IT" sz="1600" b="0" dirty="0"/>
              <a:t>nel nord-ovest dell'Iran con </a:t>
            </a:r>
            <a:r>
              <a:rPr lang="it-IT" sz="1600" b="0" dirty="0" smtClean="0"/>
              <a:t>lo spettro </a:t>
            </a:r>
            <a:r>
              <a:rPr lang="it-IT" sz="1600" b="0" dirty="0"/>
              <a:t>di spostamento equivalente del </a:t>
            </a:r>
            <a:r>
              <a:rPr lang="it-IT" sz="1600" b="0" dirty="0" smtClean="0"/>
              <a:t>self-noise strumentale del Sismometro Kinemetrics SS-1 </a:t>
            </a:r>
            <a:r>
              <a:rPr lang="it-IT" sz="1600" b="0" dirty="0"/>
              <a:t>e datalogger SSR-1 a un livello di pre-amplificazione di 100 volte (a sinistra) </a:t>
            </a:r>
            <a:r>
              <a:rPr lang="it-IT" sz="1600" b="0" dirty="0" smtClean="0"/>
              <a:t>e 1000 </a:t>
            </a:r>
            <a:r>
              <a:rPr lang="it-IT" sz="1600" b="0" dirty="0"/>
              <a:t>volte (a destra). Un ordine di differenza di magnitudine negli spettri di ampiezza </a:t>
            </a:r>
            <a:r>
              <a:rPr lang="it-IT" sz="1600" b="0" dirty="0" smtClean="0"/>
              <a:t>corrisponde a 20 </a:t>
            </a:r>
            <a:r>
              <a:rPr lang="it-IT" sz="1600" b="0" dirty="0"/>
              <a:t>dB di differenza nei rispettivi spettri di potenza. Solo la pre-amplificazione superiore </a:t>
            </a:r>
            <a:r>
              <a:rPr lang="it-IT" sz="1600" b="0" dirty="0" smtClean="0"/>
              <a:t>consente di risolvere le condizioni dei </a:t>
            </a:r>
            <a:r>
              <a:rPr lang="it-IT" sz="1600" b="0" dirty="0"/>
              <a:t>siti più silenziosi nell'area sotto inchiesta.</a:t>
            </a:r>
            <a:endParaRPr lang="en-US" sz="1600" b="0" dirty="0"/>
          </a:p>
        </p:txBody>
      </p:sp>
    </p:spTree>
    <p:extLst>
      <p:ext uri="{BB962C8B-B14F-4D97-AF65-F5344CB8AC3E}">
        <p14:creationId xmlns:p14="http://schemas.microsoft.com/office/powerpoint/2010/main" val="377065981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8245"/>
          <a:stretch/>
        </p:blipFill>
        <p:spPr bwMode="auto">
          <a:xfrm>
            <a:off x="395536" y="908720"/>
            <a:ext cx="7795592" cy="439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07504" y="5303047"/>
            <a:ext cx="8928992" cy="1200329"/>
          </a:xfrm>
          <a:prstGeom prst="rect">
            <a:avLst/>
          </a:prstGeom>
        </p:spPr>
        <p:txBody>
          <a:bodyPr wrap="square">
            <a:spAutoFit/>
          </a:bodyPr>
          <a:lstStyle/>
          <a:p>
            <a:r>
              <a:rPr lang="it-IT" b="0" dirty="0"/>
              <a:t>Confronto di sezioni relativamente silenziose dei record di rumore </a:t>
            </a:r>
            <a:r>
              <a:rPr lang="it-IT" b="0" dirty="0" smtClean="0"/>
              <a:t>delle </a:t>
            </a:r>
            <a:r>
              <a:rPr lang="it-IT" b="0" dirty="0"/>
              <a:t>componenti verticali (a </a:t>
            </a:r>
            <a:r>
              <a:rPr lang="it-IT" b="0" dirty="0" smtClean="0"/>
              <a:t>sinistra; senza </a:t>
            </a:r>
            <a:r>
              <a:rPr lang="it-IT" b="0" dirty="0"/>
              <a:t>forti </a:t>
            </a:r>
            <a:r>
              <a:rPr lang="it-IT" b="0" dirty="0" smtClean="0"/>
              <a:t>transienti) </a:t>
            </a:r>
            <a:r>
              <a:rPr lang="it-IT" b="0" dirty="0"/>
              <a:t>e relativi spettri di potenza (a destra) in un sito di riferimento in una città nel </a:t>
            </a:r>
            <a:r>
              <a:rPr lang="it-IT" b="0" dirty="0" smtClean="0"/>
              <a:t>NW dell’Iran. </a:t>
            </a:r>
            <a:r>
              <a:rPr lang="it-IT" b="0" dirty="0"/>
              <a:t>Le misurazioni sono state effettuate in diversi momenti della </a:t>
            </a:r>
            <a:r>
              <a:rPr lang="it-IT" b="0" dirty="0" smtClean="0"/>
              <a:t>giornata.</a:t>
            </a:r>
            <a:endParaRPr lang="it-IT" b="0" dirty="0"/>
          </a:p>
        </p:txBody>
      </p:sp>
    </p:spTree>
    <p:extLst>
      <p:ext uri="{BB962C8B-B14F-4D97-AF65-F5344CB8AC3E}">
        <p14:creationId xmlns:p14="http://schemas.microsoft.com/office/powerpoint/2010/main" val="341820487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41683"/>
          <a:stretch/>
        </p:blipFill>
        <p:spPr bwMode="auto">
          <a:xfrm>
            <a:off x="381000" y="685800"/>
            <a:ext cx="8458200" cy="310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4914" y="4221088"/>
            <a:ext cx="8784976" cy="2308324"/>
          </a:xfrm>
          <a:prstGeom prst="rect">
            <a:avLst/>
          </a:prstGeom>
        </p:spPr>
        <p:txBody>
          <a:bodyPr wrap="square">
            <a:spAutoFit/>
          </a:bodyPr>
          <a:lstStyle/>
          <a:p>
            <a:pPr algn="just"/>
            <a:r>
              <a:rPr lang="it-IT" b="0" dirty="0"/>
              <a:t>Registrazioni del rumore (a sinistra) e relativi spettri di potenza (a destra) in diversi siti in </a:t>
            </a:r>
            <a:r>
              <a:rPr lang="it-IT" b="0" dirty="0" smtClean="0"/>
              <a:t>NW Iran. </a:t>
            </a:r>
            <a:r>
              <a:rPr lang="it-IT" b="0" dirty="0"/>
              <a:t>Dall'alto verso il basso: 1) terrazza miocenica non consolidata, 2) riempimento della valle alluvionale non consolidata, a circa 2 km dalla strada principale, 3) come per 2) ma a circa 5 km dalla strada principale; 4) affioramento di roccia dura vulcanica vicino alla strada in una valle (senza traffico nelle vicinanze al momento della misurazione, 5) superficie di roccia dura vulcanica vicino a una strada del passo di montagna. Il rumore in MIA 7 è di circa 1 Hz molto vicino al nuovo modello globale a basso </a:t>
            </a:r>
            <a:r>
              <a:rPr lang="it-IT" b="0" dirty="0" smtClean="0"/>
              <a:t>rumore </a:t>
            </a:r>
            <a:r>
              <a:rPr lang="it-IT" b="0" dirty="0"/>
              <a:t>e a 10 Hz solo circa 14 dB sopra di esso.</a:t>
            </a:r>
            <a:endParaRPr lang="en-US" b="0" dirty="0"/>
          </a:p>
        </p:txBody>
      </p:sp>
    </p:spTree>
    <p:extLst>
      <p:ext uri="{BB962C8B-B14F-4D97-AF65-F5344CB8AC3E}">
        <p14:creationId xmlns:p14="http://schemas.microsoft.com/office/powerpoint/2010/main" val="111362332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165454" y="692696"/>
            <a:ext cx="8686800" cy="5410200"/>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endParaRPr lang="it-IT" altLang="it-IT"/>
          </a:p>
        </p:txBody>
      </p:sp>
      <p:sp>
        <p:nvSpPr>
          <p:cNvPr id="5123" name="Text Box 4"/>
          <p:cNvSpPr txBox="1">
            <a:spLocks noChangeArrowheads="1"/>
          </p:cNvSpPr>
          <p:nvPr/>
        </p:nvSpPr>
        <p:spPr bwMode="auto">
          <a:xfrm>
            <a:off x="457200" y="1143000"/>
            <a:ext cx="83058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it-IT" sz="2400" b="1">
                <a:solidFill>
                  <a:srgbClr val="FF0000"/>
                </a:solidFill>
                <a:latin typeface="Arial" panose="020B0604020202020204" pitchFamily="34" charset="0"/>
                <a:cs typeface="Arial" panose="020B0604020202020204" pitchFamily="34" charset="0"/>
              </a:rPr>
              <a:t>Cos’è una registrazione sismica di qualità? </a:t>
            </a:r>
          </a:p>
          <a:p>
            <a:pPr algn="ctr" eaLnBrk="1" hangingPunct="1">
              <a:spcBef>
                <a:spcPct val="0"/>
              </a:spcBef>
              <a:buFontTx/>
              <a:buNone/>
            </a:pPr>
            <a:r>
              <a:rPr lang="en-US" altLang="it-IT" sz="2400" b="1">
                <a:latin typeface="Arial" panose="020B0604020202020204" pitchFamily="34" charset="0"/>
                <a:cs typeface="Arial" panose="020B0604020202020204" pitchFamily="34" charset="0"/>
              </a:rPr>
              <a:t> </a:t>
            </a:r>
            <a:endParaRPr lang="en-US" altLang="it-IT" sz="2400">
              <a:latin typeface="Arial" panose="020B0604020202020204" pitchFamily="34" charset="0"/>
            </a:endParaRPr>
          </a:p>
          <a:p>
            <a:pPr eaLnBrk="1" hangingPunct="1">
              <a:spcBef>
                <a:spcPct val="0"/>
              </a:spcBef>
              <a:buFontTx/>
              <a:buNone/>
            </a:pPr>
            <a:r>
              <a:rPr lang="en-US" altLang="it-IT" sz="2400">
                <a:latin typeface="Arial" panose="020B0604020202020204" pitchFamily="34" charset="0"/>
                <a:cs typeface="Arial" panose="020B0604020202020204" pitchFamily="34" charset="0"/>
              </a:rPr>
              <a:t>Il termine acquisizione dati sismici di alta qualità abbraccia molti aspetti che sono per certi aspetti specifici per la sismologia come una tipica scienza non sperimentale:</a:t>
            </a:r>
            <a:endParaRPr lang="en-GB" altLang="it-IT" sz="2400">
              <a:latin typeface="Arial" panose="020B0604020202020204" pitchFamily="34" charset="0"/>
            </a:endParaRPr>
          </a:p>
        </p:txBody>
      </p:sp>
      <p:sp>
        <p:nvSpPr>
          <p:cNvPr id="98309" name="Text Box 5"/>
          <p:cNvSpPr txBox="1">
            <a:spLocks noChangeArrowheads="1"/>
          </p:cNvSpPr>
          <p:nvPr/>
        </p:nvSpPr>
        <p:spPr bwMode="auto">
          <a:xfrm>
            <a:off x="419100" y="3479800"/>
            <a:ext cx="84074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it-IT" sz="2400" b="1">
                <a:solidFill>
                  <a:srgbClr val="00FF00"/>
                </a:solidFill>
                <a:latin typeface="Arial" panose="020B0604020202020204" pitchFamily="34" charset="0"/>
                <a:cs typeface="Arial" panose="020B0604020202020204" pitchFamily="34" charset="0"/>
              </a:rPr>
              <a:t>1.</a:t>
            </a:r>
            <a:endParaRPr lang="en-US" altLang="it-IT" sz="2400">
              <a:latin typeface="Arial" panose="020B0604020202020204" pitchFamily="34" charset="0"/>
            </a:endParaRPr>
          </a:p>
          <a:p>
            <a:pPr eaLnBrk="1" hangingPunct="1">
              <a:spcBef>
                <a:spcPct val="0"/>
              </a:spcBef>
              <a:buFontTx/>
              <a:buNone/>
            </a:pPr>
            <a:r>
              <a:rPr lang="en-US" altLang="it-IT" sz="2400">
                <a:latin typeface="Arial" panose="020B0604020202020204" pitchFamily="34" charset="0"/>
                <a:cs typeface="Arial" panose="020B0604020202020204" pitchFamily="34" charset="0"/>
              </a:rPr>
              <a:t>In generale si vuole registrare più eventi possibili, quindi, si ricerca una “</a:t>
            </a:r>
            <a:r>
              <a:rPr lang="en-US" altLang="it-IT" sz="2400" b="1">
                <a:solidFill>
                  <a:srgbClr val="00FF00"/>
                </a:solidFill>
                <a:latin typeface="Arial" panose="020B0604020202020204" pitchFamily="34" charset="0"/>
                <a:cs typeface="Arial" panose="020B0604020202020204" pitchFamily="34" charset="0"/>
              </a:rPr>
              <a:t>high detectability</a:t>
            </a:r>
            <a:r>
              <a:rPr lang="en-US" altLang="it-IT" sz="2400">
                <a:latin typeface="Arial" panose="020B0604020202020204" pitchFamily="34" charset="0"/>
                <a:cs typeface="Arial" panose="020B0604020202020204" pitchFamily="34" charset="0"/>
              </a:rPr>
              <a:t>“ (efficienza dell’installazione sismica in termini di quantità di dati).</a:t>
            </a:r>
            <a:endParaRPr lang="en-US" altLang="it-IT" sz="2400">
              <a:latin typeface="Arial" panose="020B0604020202020204" pitchFamily="34" charset="0"/>
            </a:endParaRPr>
          </a:p>
          <a:p>
            <a:pPr eaLnBrk="1" hangingPunct="1">
              <a:spcBef>
                <a:spcPct val="0"/>
              </a:spcBef>
              <a:buFontTx/>
              <a:buNone/>
            </a:pPr>
            <a:endParaRPr lang="en-GB" altLang="it-IT" sz="2400">
              <a:latin typeface="Arial" panose="020B0604020202020204" pitchFamily="34" charset="0"/>
            </a:endParaRPr>
          </a:p>
        </p:txBody>
      </p:sp>
    </p:spTree>
    <p:extLst>
      <p:ext uri="{BB962C8B-B14F-4D97-AF65-F5344CB8AC3E}">
        <p14:creationId xmlns:p14="http://schemas.microsoft.com/office/powerpoint/2010/main" val="273097069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98309"/>
                                        </p:tgtEl>
                                        <p:attrNameLst>
                                          <p:attrName>style.visibility</p:attrName>
                                        </p:attrNameLst>
                                      </p:cBhvr>
                                      <p:to>
                                        <p:strVal val="visible"/>
                                      </p:to>
                                    </p:set>
                                    <p:anim calcmode="lin" valueType="num">
                                      <p:cBhvr>
                                        <p:cTn id="7" dur="500" fill="hold"/>
                                        <p:tgtEl>
                                          <p:spTgt spid="98309"/>
                                        </p:tgtEl>
                                        <p:attrNameLst>
                                          <p:attrName>ppt_w</p:attrName>
                                        </p:attrNameLst>
                                      </p:cBhvr>
                                      <p:tavLst>
                                        <p:tav tm="0">
                                          <p:val>
                                            <p:fltVal val="0"/>
                                          </p:val>
                                        </p:tav>
                                        <p:tav tm="100000">
                                          <p:val>
                                            <p:strVal val="#ppt_w"/>
                                          </p:val>
                                        </p:tav>
                                      </p:tavLst>
                                    </p:anim>
                                    <p:anim calcmode="lin" valueType="num">
                                      <p:cBhvr>
                                        <p:cTn id="8" dur="500" fill="hold"/>
                                        <p:tgtEl>
                                          <p:spTgt spid="9830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9"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6832"/>
          <a:stretch/>
        </p:blipFill>
        <p:spPr bwMode="auto">
          <a:xfrm>
            <a:off x="304800" y="1143000"/>
            <a:ext cx="8610600" cy="3150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79512" y="4581128"/>
            <a:ext cx="8663880" cy="923330"/>
          </a:xfrm>
          <a:prstGeom prst="rect">
            <a:avLst/>
          </a:prstGeom>
        </p:spPr>
        <p:txBody>
          <a:bodyPr wrap="square">
            <a:spAutoFit/>
          </a:bodyPr>
          <a:lstStyle/>
          <a:p>
            <a:pPr algn="just"/>
            <a:r>
              <a:rPr lang="it-IT" b="0" dirty="0"/>
              <a:t>Registrazione del rumore e spettri correlati per il primo minuto (</a:t>
            </a:r>
            <a:r>
              <a:rPr lang="it-IT" b="0" dirty="0" smtClean="0"/>
              <a:t>transiente) </a:t>
            </a:r>
            <a:r>
              <a:rPr lang="it-IT" b="0" dirty="0"/>
              <a:t>e il secondo </a:t>
            </a:r>
            <a:r>
              <a:rPr lang="it-IT" b="0" dirty="0" smtClean="0"/>
              <a:t>minuto (rumore </a:t>
            </a:r>
            <a:r>
              <a:rPr lang="it-IT" b="0" dirty="0"/>
              <a:t>di sottofondo). Il </a:t>
            </a:r>
            <a:r>
              <a:rPr lang="it-IT" b="0" dirty="0" smtClean="0"/>
              <a:t>transiente </a:t>
            </a:r>
            <a:r>
              <a:rPr lang="it-IT" b="0" dirty="0"/>
              <a:t>è dovuto a un camion che passa a diverse </a:t>
            </a:r>
            <a:r>
              <a:rPr lang="it-IT" b="0" dirty="0" smtClean="0"/>
              <a:t>centinaia di metri di </a:t>
            </a:r>
            <a:r>
              <a:rPr lang="it-IT" b="0" dirty="0"/>
              <a:t>distanza </a:t>
            </a:r>
            <a:r>
              <a:rPr lang="it-IT" b="0" dirty="0" smtClean="0"/>
              <a:t>da il </a:t>
            </a:r>
            <a:r>
              <a:rPr lang="it-IT" b="0" dirty="0"/>
              <a:t>sito di registrazione.</a:t>
            </a:r>
          </a:p>
        </p:txBody>
      </p:sp>
    </p:spTree>
    <p:extLst>
      <p:ext uri="{BB962C8B-B14F-4D97-AF65-F5344CB8AC3E}">
        <p14:creationId xmlns:p14="http://schemas.microsoft.com/office/powerpoint/2010/main" val="392995600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8490"/>
          <a:stretch/>
        </p:blipFill>
        <p:spPr bwMode="auto">
          <a:xfrm>
            <a:off x="228600" y="762000"/>
            <a:ext cx="8686800" cy="432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5331" y="5229200"/>
            <a:ext cx="9073337" cy="1200329"/>
          </a:xfrm>
          <a:prstGeom prst="rect">
            <a:avLst/>
          </a:prstGeom>
        </p:spPr>
        <p:txBody>
          <a:bodyPr wrap="square">
            <a:spAutoFit/>
          </a:bodyPr>
          <a:lstStyle/>
          <a:p>
            <a:pPr algn="just"/>
            <a:r>
              <a:rPr lang="it-IT" b="0" dirty="0"/>
              <a:t>Registrazioni di rumore e relativi spettri di potenza vicino a una </a:t>
            </a:r>
            <a:r>
              <a:rPr lang="it-IT" b="0" dirty="0" smtClean="0"/>
              <a:t>cabina elettrica e </a:t>
            </a:r>
            <a:r>
              <a:rPr lang="it-IT" b="0" dirty="0"/>
              <a:t>una linea </a:t>
            </a:r>
            <a:r>
              <a:rPr lang="it-IT" b="0" dirty="0" smtClean="0"/>
              <a:t>elettrica. Notare </a:t>
            </a:r>
            <a:r>
              <a:rPr lang="it-IT" b="0" dirty="0"/>
              <a:t>le linee spettrali monocromatiche intorno a 13, 30 e 50-60 Hz, </a:t>
            </a:r>
            <a:r>
              <a:rPr lang="it-IT" b="0" dirty="0" smtClean="0"/>
              <a:t>tutte </a:t>
            </a:r>
            <a:r>
              <a:rPr lang="it-IT" b="0" dirty="0"/>
              <a:t>indotte </a:t>
            </a:r>
            <a:r>
              <a:rPr lang="it-IT" b="0" dirty="0" smtClean="0"/>
              <a:t>dalla frequenza della corrente AC e </a:t>
            </a:r>
            <a:r>
              <a:rPr lang="it-IT" b="0" dirty="0"/>
              <a:t>sue armoniche inferiori </a:t>
            </a:r>
            <a:r>
              <a:rPr lang="it-IT" b="0" dirty="0" smtClean="0"/>
              <a:t>e/o </a:t>
            </a:r>
            <a:r>
              <a:rPr lang="it-IT" b="0" dirty="0"/>
              <a:t>causate dalla vibrazione del trasformatore.</a:t>
            </a:r>
            <a:endParaRPr lang="en-US" b="0" dirty="0"/>
          </a:p>
        </p:txBody>
      </p:sp>
    </p:spTree>
    <p:extLst>
      <p:ext uri="{BB962C8B-B14F-4D97-AF65-F5344CB8AC3E}">
        <p14:creationId xmlns:p14="http://schemas.microsoft.com/office/powerpoint/2010/main" val="361918558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srcRect l="73887" t="13600" r="11807" b="3101"/>
          <a:stretch/>
        </p:blipFill>
        <p:spPr>
          <a:xfrm>
            <a:off x="2195736" y="692696"/>
            <a:ext cx="4752528" cy="5188540"/>
          </a:xfrm>
          <a:prstGeom prst="rect">
            <a:avLst/>
          </a:prstGeom>
        </p:spPr>
      </p:pic>
      <p:sp>
        <p:nvSpPr>
          <p:cNvPr id="6" name="Rectangle 5"/>
          <p:cNvSpPr/>
          <p:nvPr/>
        </p:nvSpPr>
        <p:spPr>
          <a:xfrm>
            <a:off x="0" y="5715298"/>
            <a:ext cx="8820472" cy="923330"/>
          </a:xfrm>
          <a:prstGeom prst="rect">
            <a:avLst/>
          </a:prstGeom>
        </p:spPr>
        <p:txBody>
          <a:bodyPr wrap="square">
            <a:spAutoFit/>
          </a:bodyPr>
          <a:lstStyle/>
          <a:p>
            <a:pPr algn="just"/>
            <a:r>
              <a:rPr lang="it-IT" b="0" dirty="0"/>
              <a:t>Esempio di una </a:t>
            </a:r>
            <a:r>
              <a:rPr lang="it-IT" b="0" dirty="0" smtClean="0"/>
              <a:t>installazione </a:t>
            </a:r>
            <a:r>
              <a:rPr lang="it-IT" b="0" dirty="0"/>
              <a:t>per una stazione sismica tricomponente di breve </a:t>
            </a:r>
            <a:r>
              <a:rPr lang="it-IT" b="0" dirty="0" smtClean="0"/>
              <a:t>periodo </a:t>
            </a:r>
            <a:r>
              <a:rPr lang="it-IT" b="0" dirty="0"/>
              <a:t>composta da </a:t>
            </a:r>
            <a:r>
              <a:rPr lang="it-IT" b="0" dirty="0" smtClean="0"/>
              <a:t>un tubo </a:t>
            </a:r>
            <a:r>
              <a:rPr lang="it-IT" b="0" dirty="0"/>
              <a:t>metallico di grande diametro con sottili pareti di cemento.</a:t>
            </a:r>
            <a:endParaRPr lang="en-US" b="0" dirty="0"/>
          </a:p>
        </p:txBody>
      </p:sp>
    </p:spTree>
    <p:extLst>
      <p:ext uri="{BB962C8B-B14F-4D97-AF65-F5344CB8AC3E}">
        <p14:creationId xmlns:p14="http://schemas.microsoft.com/office/powerpoint/2010/main" val="49936685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Picture 2"/>
          <p:cNvPicPr>
            <a:picLocks noChangeAspect="1"/>
          </p:cNvPicPr>
          <p:nvPr/>
        </p:nvPicPr>
        <p:blipFill>
          <a:blip r:embed="rId2"/>
          <a:stretch>
            <a:fillRect/>
          </a:stretch>
        </p:blipFill>
        <p:spPr>
          <a:xfrm>
            <a:off x="2555776" y="815997"/>
            <a:ext cx="3672408" cy="4314771"/>
          </a:xfrm>
          <a:prstGeom prst="rect">
            <a:avLst/>
          </a:prstGeom>
        </p:spPr>
      </p:pic>
      <p:sp>
        <p:nvSpPr>
          <p:cNvPr id="4" name="Rectangle 3"/>
          <p:cNvSpPr/>
          <p:nvPr/>
        </p:nvSpPr>
        <p:spPr>
          <a:xfrm>
            <a:off x="0" y="5154929"/>
            <a:ext cx="8928992" cy="1200329"/>
          </a:xfrm>
          <a:prstGeom prst="rect">
            <a:avLst/>
          </a:prstGeom>
        </p:spPr>
        <p:txBody>
          <a:bodyPr wrap="square">
            <a:spAutoFit/>
          </a:bodyPr>
          <a:lstStyle/>
          <a:p>
            <a:pPr algn="just"/>
            <a:r>
              <a:rPr lang="it-IT" b="0" dirty="0"/>
              <a:t>Esempio di una </a:t>
            </a:r>
            <a:r>
              <a:rPr lang="it-IT" b="0" dirty="0" smtClean="0"/>
              <a:t>installazione </a:t>
            </a:r>
            <a:r>
              <a:rPr lang="it-IT" b="0" dirty="0"/>
              <a:t>sismica BB o VBB con un compartimento separato per i </a:t>
            </a:r>
            <a:r>
              <a:rPr lang="it-IT" b="0" dirty="0" smtClean="0"/>
              <a:t>sensori e </a:t>
            </a:r>
            <a:r>
              <a:rPr lang="it-IT" b="0" dirty="0"/>
              <a:t>doppia copertura termica. Di solito, il sensore stesso è ulteriormente </a:t>
            </a:r>
            <a:r>
              <a:rPr lang="it-IT" b="0" dirty="0" smtClean="0"/>
              <a:t>isolato. Una </a:t>
            </a:r>
            <a:r>
              <a:rPr lang="it-IT" b="0" dirty="0"/>
              <a:t>scatola di isolamento termico viene solitamente posizionata intorno ai sensori per isolarli ulteriormente.</a:t>
            </a:r>
            <a:endParaRPr lang="en-US" b="0" dirty="0"/>
          </a:p>
        </p:txBody>
      </p:sp>
    </p:spTree>
    <p:extLst>
      <p:ext uri="{BB962C8B-B14F-4D97-AF65-F5344CB8AC3E}">
        <p14:creationId xmlns:p14="http://schemas.microsoft.com/office/powerpoint/2010/main" val="276642179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Picture 2"/>
          <p:cNvPicPr>
            <a:picLocks noChangeAspect="1"/>
          </p:cNvPicPr>
          <p:nvPr/>
        </p:nvPicPr>
        <p:blipFill>
          <a:blip r:embed="rId2"/>
          <a:stretch>
            <a:fillRect/>
          </a:stretch>
        </p:blipFill>
        <p:spPr>
          <a:xfrm>
            <a:off x="395535" y="836712"/>
            <a:ext cx="8519085" cy="2520280"/>
          </a:xfrm>
          <a:prstGeom prst="rect">
            <a:avLst/>
          </a:prstGeom>
        </p:spPr>
      </p:pic>
      <p:sp>
        <p:nvSpPr>
          <p:cNvPr id="4" name="Rectangle 3"/>
          <p:cNvSpPr/>
          <p:nvPr/>
        </p:nvSpPr>
        <p:spPr>
          <a:xfrm>
            <a:off x="362684" y="3933056"/>
            <a:ext cx="8457788" cy="369332"/>
          </a:xfrm>
          <a:prstGeom prst="rect">
            <a:avLst/>
          </a:prstGeom>
        </p:spPr>
        <p:txBody>
          <a:bodyPr wrap="square">
            <a:spAutoFit/>
          </a:bodyPr>
          <a:lstStyle/>
          <a:p>
            <a:r>
              <a:rPr lang="it-IT" b="0" dirty="0"/>
              <a:t>GRSN (a) (dopo Wielandt, 2000) e GEOFON tipo (b) schermatura per STS2</a:t>
            </a:r>
          </a:p>
        </p:txBody>
      </p:sp>
    </p:spTree>
    <p:extLst>
      <p:ext uri="{BB962C8B-B14F-4D97-AF65-F5344CB8AC3E}">
        <p14:creationId xmlns:p14="http://schemas.microsoft.com/office/powerpoint/2010/main" val="25627420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52400"/>
            <a:ext cx="53721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80585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descr="SEISMS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638" y="1041400"/>
            <a:ext cx="7732712"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5531538"/>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descr="101-0115_IM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1450" y="1022350"/>
            <a:ext cx="6329363" cy="502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 Box 4"/>
          <p:cNvSpPr txBox="1">
            <a:spLocks noChangeArrowheads="1"/>
          </p:cNvSpPr>
          <p:nvPr/>
        </p:nvSpPr>
        <p:spPr bwMode="auto">
          <a:xfrm>
            <a:off x="5457825" y="4440238"/>
            <a:ext cx="2320925"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549" tIns="40275" rIns="80549" bIns="40275">
            <a:spAutoFit/>
          </a:bodyPr>
          <a:lstStyle>
            <a:lvl1pPr defTabSz="804863"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defTabSz="804863"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defTabSz="804863"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defTabSz="804863"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defTabSz="804863"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defTabSz="8048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defTabSz="8048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defTabSz="8048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defTabSz="8048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a:spcBef>
                <a:spcPct val="0"/>
              </a:spcBef>
              <a:buFontTx/>
              <a:buNone/>
            </a:pPr>
            <a:r>
              <a:rPr lang="en-GB" altLang="it-IT" sz="1600" b="1">
                <a:solidFill>
                  <a:srgbClr val="FFFFFF"/>
                </a:solidFill>
                <a:latin typeface="Arial" panose="020B0604020202020204" pitchFamily="34" charset="0"/>
              </a:rPr>
              <a:t>Metal grid for magnetic</a:t>
            </a:r>
          </a:p>
          <a:p>
            <a:pPr algn="ctr">
              <a:spcBef>
                <a:spcPct val="0"/>
              </a:spcBef>
              <a:buFontTx/>
              <a:buNone/>
            </a:pPr>
            <a:r>
              <a:rPr lang="en-GB" altLang="it-IT" sz="1600" b="1">
                <a:solidFill>
                  <a:srgbClr val="FFFFFF"/>
                </a:solidFill>
                <a:latin typeface="Arial" panose="020B0604020202020204" pitchFamily="34" charset="0"/>
              </a:rPr>
              <a:t>shielding</a:t>
            </a:r>
          </a:p>
        </p:txBody>
      </p:sp>
      <p:sp>
        <p:nvSpPr>
          <p:cNvPr id="51204" name="AutoShape 5"/>
          <p:cNvSpPr>
            <a:spLocks noChangeArrowheads="1"/>
          </p:cNvSpPr>
          <p:nvPr/>
        </p:nvSpPr>
        <p:spPr bwMode="auto">
          <a:xfrm rot="-5400000">
            <a:off x="4042569" y="4756944"/>
            <a:ext cx="741363" cy="746125"/>
          </a:xfrm>
          <a:custGeom>
            <a:avLst/>
            <a:gdLst>
              <a:gd name="T0" fmla="*/ 17818797 w 21600"/>
              <a:gd name="T1" fmla="*/ 0 h 21600"/>
              <a:gd name="T2" fmla="*/ 17818797 w 21600"/>
              <a:gd name="T3" fmla="*/ 14507019 h 21600"/>
              <a:gd name="T4" fmla="*/ 3813249 w 21600"/>
              <a:gd name="T5" fmla="*/ 25773265 h 21600"/>
              <a:gd name="T6" fmla="*/ 25445329 w 21600"/>
              <a:gd name="T7" fmla="*/ 7253509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it-IT"/>
          </a:p>
        </p:txBody>
      </p:sp>
      <p:sp>
        <p:nvSpPr>
          <p:cNvPr id="51205" name="Text Box 6"/>
          <p:cNvSpPr txBox="1">
            <a:spLocks noChangeArrowheads="1"/>
          </p:cNvSpPr>
          <p:nvPr/>
        </p:nvSpPr>
        <p:spPr bwMode="auto">
          <a:xfrm>
            <a:off x="5556250" y="1350963"/>
            <a:ext cx="2222500"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549" tIns="40275" rIns="80549" bIns="40275">
            <a:spAutoFit/>
          </a:bodyPr>
          <a:lstStyle>
            <a:lvl1pPr defTabSz="804863"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defTabSz="804863"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defTabSz="804863"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defTabSz="804863"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defTabSz="804863"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defTabSz="8048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defTabSz="8048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defTabSz="8048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defTabSz="8048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GB" altLang="it-IT" sz="1600" b="1">
                <a:solidFill>
                  <a:srgbClr val="FFFFFF"/>
                </a:solidFill>
                <a:latin typeface="Arial" panose="020B0604020202020204" pitchFamily="34" charset="0"/>
              </a:rPr>
              <a:t>Surge protected cable</a:t>
            </a:r>
          </a:p>
        </p:txBody>
      </p:sp>
      <p:sp>
        <p:nvSpPr>
          <p:cNvPr id="51206" name="AutoShape 7"/>
          <p:cNvSpPr>
            <a:spLocks noChangeArrowheads="1"/>
          </p:cNvSpPr>
          <p:nvPr/>
        </p:nvSpPr>
        <p:spPr bwMode="auto">
          <a:xfrm>
            <a:off x="6454775" y="1770063"/>
            <a:ext cx="417513" cy="506412"/>
          </a:xfrm>
          <a:prstGeom prst="downArrow">
            <a:avLst>
              <a:gd name="adj1" fmla="val 50000"/>
              <a:gd name="adj2" fmla="val 30323"/>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it-IT" altLang="it-IT"/>
          </a:p>
        </p:txBody>
      </p:sp>
      <p:sp>
        <p:nvSpPr>
          <p:cNvPr id="51207" name="Text Box 8"/>
          <p:cNvSpPr txBox="1">
            <a:spLocks noChangeArrowheads="1"/>
          </p:cNvSpPr>
          <p:nvPr/>
        </p:nvSpPr>
        <p:spPr bwMode="auto">
          <a:xfrm>
            <a:off x="4949825" y="5394325"/>
            <a:ext cx="25828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549" tIns="40275" rIns="80549" bIns="40275">
            <a:spAutoFit/>
          </a:bodyPr>
          <a:lstStyle>
            <a:lvl1pPr defTabSz="804863"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defTabSz="804863"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defTabSz="804863"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defTabSz="804863"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defTabSz="804863"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defTabSz="8048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defTabSz="8048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defTabSz="8048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defTabSz="8048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GB" altLang="it-IT" sz="1600" b="1">
                <a:solidFill>
                  <a:srgbClr val="FFFFFF"/>
                </a:solidFill>
                <a:latin typeface="Arial" panose="020B0604020202020204" pitchFamily="34" charset="0"/>
              </a:rPr>
              <a:t>Isolation against humidity</a:t>
            </a:r>
          </a:p>
        </p:txBody>
      </p:sp>
      <p:sp>
        <p:nvSpPr>
          <p:cNvPr id="51208" name="AutoShape 9"/>
          <p:cNvSpPr>
            <a:spLocks noChangeArrowheads="1"/>
          </p:cNvSpPr>
          <p:nvPr/>
        </p:nvSpPr>
        <p:spPr bwMode="auto">
          <a:xfrm rot="2700000">
            <a:off x="4890294" y="3863182"/>
            <a:ext cx="889000" cy="417512"/>
          </a:xfrm>
          <a:prstGeom prst="leftArrow">
            <a:avLst>
              <a:gd name="adj1" fmla="val 50000"/>
              <a:gd name="adj2" fmla="val 53232"/>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it-IT" altLang="it-IT"/>
          </a:p>
        </p:txBody>
      </p:sp>
      <p:sp>
        <p:nvSpPr>
          <p:cNvPr id="51209" name="Text Box 10"/>
          <p:cNvSpPr txBox="1">
            <a:spLocks noChangeArrowheads="1"/>
          </p:cNvSpPr>
          <p:nvPr/>
        </p:nvSpPr>
        <p:spPr bwMode="auto">
          <a:xfrm>
            <a:off x="1573213" y="1109663"/>
            <a:ext cx="37734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549" tIns="40275" rIns="80549" bIns="40275">
            <a:spAutoFit/>
          </a:bodyPr>
          <a:lstStyle>
            <a:lvl1pPr defTabSz="804863"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defTabSz="804863"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defTabSz="804863"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defTabSz="804863"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defTabSz="804863"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defTabSz="8048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defTabSz="8048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defTabSz="8048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defTabSz="8048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a:spcBef>
                <a:spcPct val="0"/>
              </a:spcBef>
              <a:buFontTx/>
              <a:buNone/>
            </a:pPr>
            <a:r>
              <a:rPr lang="en-GB" altLang="it-IT" sz="1600" b="1">
                <a:solidFill>
                  <a:srgbClr val="FFFFFF"/>
                </a:solidFill>
                <a:latin typeface="Arial" panose="020B0604020202020204" pitchFamily="34" charset="0"/>
              </a:rPr>
              <a:t>Cover against air flow,and water drops</a:t>
            </a:r>
            <a:br>
              <a:rPr lang="en-GB" altLang="it-IT" sz="1600" b="1">
                <a:solidFill>
                  <a:srgbClr val="FFFFFF"/>
                </a:solidFill>
                <a:latin typeface="Arial" panose="020B0604020202020204" pitchFamily="34" charset="0"/>
              </a:rPr>
            </a:br>
            <a:r>
              <a:rPr lang="en-GB" altLang="it-IT" sz="1600" b="1">
                <a:solidFill>
                  <a:srgbClr val="FFFFFF"/>
                </a:solidFill>
                <a:latin typeface="Arial" panose="020B0604020202020204" pitchFamily="34" charset="0"/>
              </a:rPr>
              <a:t> and temperature changes</a:t>
            </a:r>
          </a:p>
        </p:txBody>
      </p:sp>
      <p:sp>
        <p:nvSpPr>
          <p:cNvPr id="51210" name="AutoShape 11"/>
          <p:cNvSpPr>
            <a:spLocks noChangeArrowheads="1"/>
          </p:cNvSpPr>
          <p:nvPr/>
        </p:nvSpPr>
        <p:spPr bwMode="auto">
          <a:xfrm>
            <a:off x="2768600" y="1630363"/>
            <a:ext cx="839788" cy="442912"/>
          </a:xfrm>
          <a:prstGeom prst="rightArrow">
            <a:avLst>
              <a:gd name="adj1" fmla="val 50000"/>
              <a:gd name="adj2" fmla="val 47402"/>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it-IT" altLang="it-IT"/>
          </a:p>
        </p:txBody>
      </p:sp>
    </p:spTree>
    <p:extLst>
      <p:ext uri="{BB962C8B-B14F-4D97-AF65-F5344CB8AC3E}">
        <p14:creationId xmlns:p14="http://schemas.microsoft.com/office/powerpoint/2010/main" val="2370658124"/>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descr="Quanter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4738" y="965200"/>
            <a:ext cx="7158037" cy="510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
          <p:cNvGrpSpPr>
            <a:grpSpLocks/>
          </p:cNvGrpSpPr>
          <p:nvPr/>
        </p:nvGrpSpPr>
        <p:grpSpPr bwMode="auto">
          <a:xfrm>
            <a:off x="1077913" y="1392238"/>
            <a:ext cx="3054350" cy="3360737"/>
            <a:chOff x="778" y="831"/>
            <a:chExt cx="2237" cy="2325"/>
          </a:xfrm>
        </p:grpSpPr>
        <p:pic>
          <p:nvPicPr>
            <p:cNvPr id="52228" name="Picture 5" descr="Grounding_Quanterr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8" y="1187"/>
              <a:ext cx="1278" cy="1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AutoShape 6"/>
            <p:cNvSpPr>
              <a:spLocks noChangeArrowheads="1"/>
            </p:cNvSpPr>
            <p:nvPr/>
          </p:nvSpPr>
          <p:spPr bwMode="auto">
            <a:xfrm>
              <a:off x="2052" y="2232"/>
              <a:ext cx="963" cy="306"/>
            </a:xfrm>
            <a:prstGeom prst="rightArrow">
              <a:avLst>
                <a:gd name="adj1" fmla="val 50000"/>
                <a:gd name="adj2" fmla="val 78676"/>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it-IT" altLang="it-IT"/>
            </a:p>
          </p:txBody>
        </p:sp>
        <p:sp>
          <p:nvSpPr>
            <p:cNvPr id="52230" name="Text Box 7"/>
            <p:cNvSpPr txBox="1">
              <a:spLocks noChangeArrowheads="1"/>
            </p:cNvSpPr>
            <p:nvPr/>
          </p:nvSpPr>
          <p:spPr bwMode="auto">
            <a:xfrm>
              <a:off x="828" y="831"/>
              <a:ext cx="19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549" tIns="40275" rIns="80549" bIns="40275">
              <a:spAutoFit/>
            </a:bodyPr>
            <a:lstStyle>
              <a:lvl1pPr defTabSz="804863"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defTabSz="804863"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defTabSz="804863"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defTabSz="804863"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defTabSz="804863"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defTabSz="8048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defTabSz="8048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defTabSz="8048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defTabSz="8048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a:spcBef>
                  <a:spcPct val="0"/>
                </a:spcBef>
                <a:buFontTx/>
                <a:buNone/>
              </a:pPr>
              <a:r>
                <a:rPr lang="en-GB" altLang="it-IT" sz="1600" b="1">
                  <a:solidFill>
                    <a:srgbClr val="FFFFFF"/>
                  </a:solidFill>
                  <a:latin typeface="Arial" panose="020B0604020202020204" pitchFamily="34" charset="0"/>
                </a:rPr>
                <a:t>Grounding of QUANTERRA</a:t>
              </a:r>
            </a:p>
          </p:txBody>
        </p:sp>
      </p:grpSp>
    </p:spTree>
    <p:extLst>
      <p:ext uri="{BB962C8B-B14F-4D97-AF65-F5344CB8AC3E}">
        <p14:creationId xmlns:p14="http://schemas.microsoft.com/office/powerpoint/2010/main" val="6120343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3"/>
          <p:cNvSpPr>
            <a:spLocks noChangeArrowheads="1"/>
          </p:cNvSpPr>
          <p:nvPr/>
        </p:nvSpPr>
        <p:spPr bwMode="auto">
          <a:xfrm>
            <a:off x="2217738" y="16684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it-IT" altLang="it-IT"/>
          </a:p>
        </p:txBody>
      </p:sp>
      <p:sp>
        <p:nvSpPr>
          <p:cNvPr id="53251" name="Text Box 4"/>
          <p:cNvSpPr txBox="1">
            <a:spLocks noChangeArrowheads="1"/>
          </p:cNvSpPr>
          <p:nvPr/>
        </p:nvSpPr>
        <p:spPr bwMode="auto">
          <a:xfrm>
            <a:off x="393700" y="901700"/>
            <a:ext cx="1833563"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549" tIns="40275" rIns="80549" bIns="40275">
            <a:spAutoFit/>
          </a:bodyPr>
          <a:lstStyle>
            <a:lvl1pPr defTabSz="804863"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defTabSz="804863"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defTabSz="804863"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defTabSz="804863"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defTabSz="804863"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defTabSz="8048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defTabSz="8048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defTabSz="8048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defTabSz="8048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de-DE" altLang="it-IT" sz="1400" b="1">
                <a:solidFill>
                  <a:schemeClr val="bg1"/>
                </a:solidFill>
                <a:latin typeface="Arial" panose="020B0604020202020204" pitchFamily="34" charset="0"/>
              </a:rPr>
              <a:t>MOA</a:t>
            </a:r>
          </a:p>
          <a:p>
            <a:pPr>
              <a:spcBef>
                <a:spcPct val="0"/>
              </a:spcBef>
              <a:buFontTx/>
              <a:buNone/>
            </a:pPr>
            <a:r>
              <a:rPr lang="de-DE" altLang="it-IT" sz="1400" b="1">
                <a:solidFill>
                  <a:schemeClr val="bg1"/>
                </a:solidFill>
                <a:latin typeface="Arial" panose="020B0604020202020204" pitchFamily="34" charset="0"/>
              </a:rPr>
              <a:t>Molln/Upper Austria</a:t>
            </a:r>
            <a:endParaRPr lang="de-AT" altLang="it-IT" sz="1400" b="1">
              <a:solidFill>
                <a:schemeClr val="bg1"/>
              </a:solidFill>
              <a:latin typeface="Arial" panose="020B0604020202020204" pitchFamily="34" charset="0"/>
            </a:endParaRPr>
          </a:p>
        </p:txBody>
      </p:sp>
      <p:pic>
        <p:nvPicPr>
          <p:cNvPr id="53252" name="Picture 5" descr="ARSA_BlueandRedBo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1925" y="3767138"/>
            <a:ext cx="3397250" cy="226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Text Box 6"/>
          <p:cNvSpPr txBox="1">
            <a:spLocks noChangeArrowheads="1"/>
          </p:cNvSpPr>
          <p:nvPr/>
        </p:nvSpPr>
        <p:spPr bwMode="auto">
          <a:xfrm>
            <a:off x="3735388" y="3746500"/>
            <a:ext cx="1455737"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549" tIns="40275" rIns="80549" bIns="40275">
            <a:spAutoFit/>
          </a:bodyPr>
          <a:lstStyle>
            <a:lvl1pPr defTabSz="804863"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defTabSz="804863"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defTabSz="804863"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defTabSz="804863"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defTabSz="804863"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defTabSz="8048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defTabSz="8048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defTabSz="8048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defTabSz="8048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r">
              <a:spcBef>
                <a:spcPct val="0"/>
              </a:spcBef>
              <a:buFontTx/>
              <a:buNone/>
            </a:pPr>
            <a:r>
              <a:rPr lang="de-DE" altLang="it-IT" sz="1400" b="1">
                <a:solidFill>
                  <a:schemeClr val="bg1"/>
                </a:solidFill>
                <a:latin typeface="Arial" panose="020B0604020202020204" pitchFamily="34" charset="0"/>
              </a:rPr>
              <a:t>ARSA</a:t>
            </a:r>
          </a:p>
          <a:p>
            <a:pPr algn="r">
              <a:spcBef>
                <a:spcPct val="0"/>
              </a:spcBef>
              <a:buFontTx/>
              <a:buNone/>
            </a:pPr>
            <a:r>
              <a:rPr lang="de-DE" altLang="it-IT" sz="1400" b="1">
                <a:solidFill>
                  <a:schemeClr val="bg1"/>
                </a:solidFill>
                <a:latin typeface="Arial" panose="020B0604020202020204" pitchFamily="34" charset="0"/>
              </a:rPr>
              <a:t>Arzberg/Styria</a:t>
            </a:r>
            <a:endParaRPr lang="de-AT" altLang="it-IT" sz="1400" b="1">
              <a:solidFill>
                <a:schemeClr val="bg1"/>
              </a:solidFill>
              <a:latin typeface="Arial" panose="020B0604020202020204" pitchFamily="34" charset="0"/>
            </a:endParaRPr>
          </a:p>
        </p:txBody>
      </p:sp>
      <p:pic>
        <p:nvPicPr>
          <p:cNvPr id="53254" name="Picture 7" descr="MOA_entran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788" y="1595438"/>
            <a:ext cx="2819400"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8" descr="DAVA_entrance_in_sno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41925" y="1109663"/>
            <a:ext cx="3367088"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6" name="Text Box 9"/>
          <p:cNvSpPr txBox="1">
            <a:spLocks noChangeArrowheads="1"/>
          </p:cNvSpPr>
          <p:nvPr/>
        </p:nvSpPr>
        <p:spPr bwMode="auto">
          <a:xfrm>
            <a:off x="3341688" y="1109663"/>
            <a:ext cx="1849437"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549" tIns="40275" rIns="80549" bIns="40275">
            <a:spAutoFit/>
          </a:bodyPr>
          <a:lstStyle>
            <a:lvl1pPr defTabSz="804863"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defTabSz="804863"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defTabSz="804863"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defTabSz="804863"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defTabSz="804863"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defTabSz="8048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defTabSz="8048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defTabSz="8048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defTabSz="8048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r">
              <a:spcBef>
                <a:spcPct val="0"/>
              </a:spcBef>
              <a:buFontTx/>
              <a:buNone/>
            </a:pPr>
            <a:r>
              <a:rPr lang="de-DE" altLang="it-IT" sz="1400" b="1">
                <a:solidFill>
                  <a:schemeClr val="bg1"/>
                </a:solidFill>
                <a:latin typeface="Arial" panose="020B0604020202020204" pitchFamily="34" charset="0"/>
              </a:rPr>
              <a:t>DAVA</a:t>
            </a:r>
          </a:p>
          <a:p>
            <a:pPr algn="r">
              <a:spcBef>
                <a:spcPct val="0"/>
              </a:spcBef>
              <a:buFontTx/>
              <a:buNone/>
            </a:pPr>
            <a:r>
              <a:rPr lang="de-DE" altLang="it-IT" sz="1400" b="1">
                <a:solidFill>
                  <a:schemeClr val="bg1"/>
                </a:solidFill>
                <a:latin typeface="Arial" panose="020B0604020202020204" pitchFamily="34" charset="0"/>
              </a:rPr>
              <a:t>Damüls/Vorarlberg</a:t>
            </a:r>
            <a:endParaRPr lang="de-AT" altLang="it-IT" sz="1400" b="1">
              <a:solidFill>
                <a:schemeClr val="bg1"/>
              </a:solidFill>
              <a:latin typeface="Arial" panose="020B0604020202020204" pitchFamily="34" charset="0"/>
            </a:endParaRPr>
          </a:p>
        </p:txBody>
      </p:sp>
    </p:spTree>
    <p:extLst>
      <p:ext uri="{BB962C8B-B14F-4D97-AF65-F5344CB8AC3E}">
        <p14:creationId xmlns:p14="http://schemas.microsoft.com/office/powerpoint/2010/main" val="1756084990"/>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304800" y="685800"/>
            <a:ext cx="8686800" cy="5410200"/>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endParaRPr lang="it-IT" altLang="it-IT"/>
          </a:p>
        </p:txBody>
      </p:sp>
      <p:sp>
        <p:nvSpPr>
          <p:cNvPr id="6147" name="Text Box 3"/>
          <p:cNvSpPr txBox="1">
            <a:spLocks noChangeArrowheads="1"/>
          </p:cNvSpPr>
          <p:nvPr/>
        </p:nvSpPr>
        <p:spPr bwMode="auto">
          <a:xfrm>
            <a:off x="457200" y="762000"/>
            <a:ext cx="8305800"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it-IT" sz="2400" b="1">
                <a:solidFill>
                  <a:srgbClr val="00FF00"/>
                </a:solidFill>
                <a:latin typeface="Arial" panose="020B0604020202020204" pitchFamily="34" charset="0"/>
              </a:rPr>
              <a:t>2.</a:t>
            </a:r>
            <a:endParaRPr lang="en-US" altLang="it-IT" sz="2400">
              <a:latin typeface="Arial" panose="020B0604020202020204" pitchFamily="34" charset="0"/>
            </a:endParaRPr>
          </a:p>
          <a:p>
            <a:pPr eaLnBrk="1" hangingPunct="1">
              <a:spcBef>
                <a:spcPct val="0"/>
              </a:spcBef>
              <a:buFontTx/>
              <a:buNone/>
            </a:pPr>
            <a:r>
              <a:rPr lang="en-US" altLang="it-IT" sz="2400">
                <a:latin typeface="Arial" panose="020B0604020202020204" pitchFamily="34" charset="0"/>
              </a:rPr>
              <a:t>Per molti studi sulla sismicità e/o per studi di processi dipendenti dal tempo, uno cerca un rendimento della registrazione continuo e stabile sia nel tempo che nello spazio. Quindi, si desidera la </a:t>
            </a:r>
            <a:r>
              <a:rPr lang="en-US" altLang="it-IT" sz="2400" b="1">
                <a:solidFill>
                  <a:srgbClr val="00FF00"/>
                </a:solidFill>
                <a:latin typeface="Arial" panose="020B0604020202020204" pitchFamily="34" charset="0"/>
              </a:rPr>
              <a:t>completezza  del data</a:t>
            </a:r>
            <a:r>
              <a:rPr lang="en-US" altLang="it-IT" sz="2400">
                <a:solidFill>
                  <a:srgbClr val="00FF00"/>
                </a:solidFill>
                <a:latin typeface="Arial" panose="020B0604020202020204" pitchFamily="34" charset="0"/>
              </a:rPr>
              <a:t> </a:t>
            </a:r>
            <a:r>
              <a:rPr lang="en-US" altLang="it-IT" sz="2400">
                <a:latin typeface="Arial" panose="020B0604020202020204" pitchFamily="34" charset="0"/>
              </a:rPr>
              <a:t>set (affidabilità delle operazioni, sensibilità stabile, un’adequata copertura spaziale).</a:t>
            </a:r>
          </a:p>
          <a:p>
            <a:pPr eaLnBrk="1" hangingPunct="1">
              <a:spcBef>
                <a:spcPct val="0"/>
              </a:spcBef>
              <a:buFontTx/>
              <a:buNone/>
            </a:pPr>
            <a:endParaRPr lang="en-GB" altLang="it-IT" sz="2400">
              <a:latin typeface="Arial" panose="020B0604020202020204" pitchFamily="34" charset="0"/>
            </a:endParaRPr>
          </a:p>
        </p:txBody>
      </p:sp>
      <p:sp>
        <p:nvSpPr>
          <p:cNvPr id="99332" name="Text Box 4"/>
          <p:cNvSpPr txBox="1">
            <a:spLocks noChangeArrowheads="1"/>
          </p:cNvSpPr>
          <p:nvPr/>
        </p:nvSpPr>
        <p:spPr bwMode="auto">
          <a:xfrm>
            <a:off x="457200" y="3657600"/>
            <a:ext cx="83820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it-IT" sz="2400" b="1">
                <a:solidFill>
                  <a:srgbClr val="00FF00"/>
                </a:solidFill>
                <a:latin typeface="Arial" panose="020B0604020202020204" pitchFamily="34" charset="0"/>
              </a:rPr>
              <a:t>3</a:t>
            </a:r>
            <a:r>
              <a:rPr lang="en-US" altLang="it-IT" sz="2400">
                <a:solidFill>
                  <a:srgbClr val="00FF00"/>
                </a:solidFill>
                <a:latin typeface="Arial" panose="020B0604020202020204" pitchFamily="34" charset="0"/>
              </a:rPr>
              <a:t>.</a:t>
            </a:r>
            <a:endParaRPr lang="en-US" altLang="it-IT" sz="2400">
              <a:latin typeface="Arial" panose="020B0604020202020204" pitchFamily="34" charset="0"/>
            </a:endParaRPr>
          </a:p>
          <a:p>
            <a:pPr eaLnBrk="1" hangingPunct="1">
              <a:spcBef>
                <a:spcPct val="0"/>
              </a:spcBef>
              <a:buFontTx/>
              <a:buNone/>
            </a:pPr>
            <a:r>
              <a:rPr lang="en-US" altLang="it-IT" sz="2400">
                <a:latin typeface="Arial" panose="020B0604020202020204" pitchFamily="34" charset="0"/>
              </a:rPr>
              <a:t>Si vuole registrare il vero moto del terreno, libero da distorsioni generate dallo strumento che da altri artefatti. Pertanto si desidera un’alta fedeltà della registrazione del moto del terreno durante un terremoto. </a:t>
            </a:r>
            <a:endParaRPr lang="en-GB" altLang="it-IT" sz="2400">
              <a:latin typeface="Arial" panose="020B0604020202020204" pitchFamily="34" charset="0"/>
            </a:endParaRPr>
          </a:p>
        </p:txBody>
      </p:sp>
    </p:spTree>
    <p:extLst>
      <p:ext uri="{BB962C8B-B14F-4D97-AF65-F5344CB8AC3E}">
        <p14:creationId xmlns:p14="http://schemas.microsoft.com/office/powerpoint/2010/main" val="330287688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99332"/>
                                        </p:tgtEl>
                                        <p:attrNameLst>
                                          <p:attrName>style.visibility</p:attrName>
                                        </p:attrNameLst>
                                      </p:cBhvr>
                                      <p:to>
                                        <p:strVal val="visible"/>
                                      </p:to>
                                    </p:set>
                                    <p:anim calcmode="lin" valueType="num">
                                      <p:cBhvr>
                                        <p:cTn id="7" dur="500" fill="hold"/>
                                        <p:tgtEl>
                                          <p:spTgt spid="99332"/>
                                        </p:tgtEl>
                                        <p:attrNameLst>
                                          <p:attrName>ppt_w</p:attrName>
                                        </p:attrNameLst>
                                      </p:cBhvr>
                                      <p:tavLst>
                                        <p:tav tm="0">
                                          <p:val>
                                            <p:fltVal val="0"/>
                                          </p:val>
                                        </p:tav>
                                        <p:tav tm="100000">
                                          <p:val>
                                            <p:strVal val="#ppt_w"/>
                                          </p:val>
                                        </p:tav>
                                      </p:tavLst>
                                    </p:anim>
                                    <p:anim calcmode="lin" valueType="num">
                                      <p:cBhvr>
                                        <p:cTn id="8" dur="500" fill="hold"/>
                                        <p:tgtEl>
                                          <p:spTgt spid="9933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2"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3"/>
          <p:cNvSpPr txBox="1">
            <a:spLocks noChangeArrowheads="1"/>
          </p:cNvSpPr>
          <p:nvPr/>
        </p:nvSpPr>
        <p:spPr bwMode="auto">
          <a:xfrm>
            <a:off x="393700" y="2428875"/>
            <a:ext cx="1900238"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549" tIns="40275" rIns="80549" bIns="40275">
            <a:spAutoFit/>
          </a:bodyPr>
          <a:lstStyle>
            <a:lvl1pPr defTabSz="804863"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defTabSz="804863"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defTabSz="804863"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defTabSz="804863"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defTabSz="804863"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defTabSz="8048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defTabSz="8048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defTabSz="8048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defTabSz="8048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GB" altLang="it-IT" sz="1400" b="1">
                <a:solidFill>
                  <a:schemeClr val="bg1"/>
                </a:solidFill>
                <a:latin typeface="Arial" panose="020B0604020202020204" pitchFamily="34" charset="0"/>
              </a:rPr>
              <a:t>OBKA</a:t>
            </a:r>
          </a:p>
          <a:p>
            <a:pPr>
              <a:spcBef>
                <a:spcPct val="0"/>
              </a:spcBef>
              <a:buFontTx/>
              <a:buNone/>
            </a:pPr>
            <a:r>
              <a:rPr lang="en-GB" altLang="it-IT" sz="1400" b="1">
                <a:solidFill>
                  <a:schemeClr val="bg1"/>
                </a:solidFill>
                <a:latin typeface="Arial" panose="020B0604020202020204" pitchFamily="34" charset="0"/>
              </a:rPr>
              <a:t>Hochobir/Carinthia</a:t>
            </a:r>
          </a:p>
        </p:txBody>
      </p:sp>
      <p:pic>
        <p:nvPicPr>
          <p:cNvPr id="54275" name="Picture 4" descr="OBKA_Cav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788" y="3109913"/>
            <a:ext cx="4194175" cy="295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5" descr="KBA_da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21200" y="971550"/>
            <a:ext cx="4129088" cy="286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Text Box 6"/>
          <p:cNvSpPr txBox="1">
            <a:spLocks noChangeArrowheads="1"/>
          </p:cNvSpPr>
          <p:nvPr/>
        </p:nvSpPr>
        <p:spPr bwMode="auto">
          <a:xfrm>
            <a:off x="6094413" y="3954463"/>
            <a:ext cx="262096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549" tIns="40275" rIns="80549" bIns="40275">
            <a:spAutoFit/>
          </a:bodyPr>
          <a:lstStyle>
            <a:lvl1pPr defTabSz="804863"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defTabSz="804863"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defTabSz="804863"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defTabSz="804863"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defTabSz="804863"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defTabSz="8048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defTabSz="8048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defTabSz="8048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defTabSz="8048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r">
              <a:spcBef>
                <a:spcPct val="0"/>
              </a:spcBef>
              <a:buFontTx/>
              <a:buNone/>
            </a:pPr>
            <a:r>
              <a:rPr lang="en-GB" altLang="it-IT" sz="1400" b="1">
                <a:solidFill>
                  <a:schemeClr val="bg1"/>
                </a:solidFill>
                <a:latin typeface="Arial" panose="020B0604020202020204" pitchFamily="34" charset="0"/>
              </a:rPr>
              <a:t>KBA</a:t>
            </a:r>
          </a:p>
          <a:p>
            <a:pPr algn="r">
              <a:spcBef>
                <a:spcPct val="0"/>
              </a:spcBef>
              <a:buFontTx/>
              <a:buNone/>
            </a:pPr>
            <a:r>
              <a:rPr lang="en-GB" altLang="it-IT" sz="1400" b="1">
                <a:solidFill>
                  <a:schemeClr val="bg1"/>
                </a:solidFill>
                <a:latin typeface="Arial" panose="020B0604020202020204" pitchFamily="34" charset="0"/>
              </a:rPr>
              <a:t>Kölnbreinsperre/Carinthia</a:t>
            </a:r>
          </a:p>
        </p:txBody>
      </p:sp>
      <p:grpSp>
        <p:nvGrpSpPr>
          <p:cNvPr id="2" name="Group 7"/>
          <p:cNvGrpSpPr>
            <a:grpSpLocks/>
          </p:cNvGrpSpPr>
          <p:nvPr/>
        </p:nvGrpSpPr>
        <p:grpSpPr bwMode="auto">
          <a:xfrm>
            <a:off x="4456113" y="971550"/>
            <a:ext cx="4194175" cy="2924175"/>
            <a:chOff x="624" y="768"/>
            <a:chExt cx="3072" cy="2023"/>
          </a:xfrm>
        </p:grpSpPr>
        <p:pic>
          <p:nvPicPr>
            <p:cNvPr id="54279" name="Picture 8" descr="KBA_instrumen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 y="768"/>
              <a:ext cx="3072" cy="2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0" name="Text Box 9"/>
            <p:cNvSpPr txBox="1">
              <a:spLocks noChangeArrowheads="1"/>
            </p:cNvSpPr>
            <p:nvPr/>
          </p:nvSpPr>
          <p:spPr bwMode="auto">
            <a:xfrm>
              <a:off x="2640" y="1440"/>
              <a:ext cx="471" cy="18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0549" tIns="40275" rIns="80549" bIns="40275">
              <a:spAutoFit/>
            </a:bodyPr>
            <a:lstStyle>
              <a:lvl1pPr defTabSz="804863"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defTabSz="804863"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defTabSz="804863"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defTabSz="804863"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defTabSz="804863"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defTabSz="8048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defTabSz="8048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defTabSz="8048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defTabSz="8048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GB" altLang="it-IT" sz="1200" b="1">
                  <a:solidFill>
                    <a:schemeClr val="bg1"/>
                  </a:solidFill>
                  <a:latin typeface="Arial" panose="020B0604020202020204" pitchFamily="34" charset="0"/>
                </a:rPr>
                <a:t>FBA23</a:t>
              </a:r>
            </a:p>
          </p:txBody>
        </p:sp>
        <p:sp>
          <p:nvSpPr>
            <p:cNvPr id="54281" name="Text Box 10"/>
            <p:cNvSpPr txBox="1">
              <a:spLocks noChangeArrowheads="1"/>
            </p:cNvSpPr>
            <p:nvPr/>
          </p:nvSpPr>
          <p:spPr bwMode="auto">
            <a:xfrm>
              <a:off x="1393" y="1392"/>
              <a:ext cx="434" cy="18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0549" tIns="40275" rIns="80549" bIns="40275">
              <a:spAutoFit/>
            </a:bodyPr>
            <a:lstStyle>
              <a:lvl1pPr defTabSz="804863"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defTabSz="804863"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defTabSz="804863"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defTabSz="804863"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defTabSz="804863"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defTabSz="8048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defTabSz="8048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defTabSz="8048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defTabSz="8048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GB" altLang="it-IT" sz="1200" b="1">
                  <a:solidFill>
                    <a:schemeClr val="bg1"/>
                  </a:solidFill>
                  <a:latin typeface="Arial" panose="020B0604020202020204" pitchFamily="34" charset="0"/>
                </a:rPr>
                <a:t>STS-2</a:t>
              </a:r>
            </a:p>
          </p:txBody>
        </p:sp>
        <p:sp>
          <p:nvSpPr>
            <p:cNvPr id="54282" name="Line 11"/>
            <p:cNvSpPr>
              <a:spLocks noChangeShapeType="1"/>
            </p:cNvSpPr>
            <p:nvPr/>
          </p:nvSpPr>
          <p:spPr bwMode="auto">
            <a:xfrm>
              <a:off x="1824" y="1584"/>
              <a:ext cx="240"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54283" name="Line 12"/>
            <p:cNvSpPr>
              <a:spLocks noChangeShapeType="1"/>
            </p:cNvSpPr>
            <p:nvPr/>
          </p:nvSpPr>
          <p:spPr bwMode="auto">
            <a:xfrm>
              <a:off x="2784" y="1632"/>
              <a:ext cx="0"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grpSp>
    </p:spTree>
    <p:extLst>
      <p:ext uri="{BB962C8B-B14F-4D97-AF65-F5344CB8AC3E}">
        <p14:creationId xmlns:p14="http://schemas.microsoft.com/office/powerpoint/2010/main" val="588135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997325" y="1179513"/>
            <a:ext cx="4622800" cy="4946650"/>
            <a:chOff x="2928" y="816"/>
            <a:chExt cx="3386" cy="3422"/>
          </a:xfrm>
        </p:grpSpPr>
        <p:pic>
          <p:nvPicPr>
            <p:cNvPr id="55307" name="Picture 3" descr="K2_box_insi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8" y="816"/>
              <a:ext cx="1946" cy="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8" name="Text Box 4"/>
            <p:cNvSpPr txBox="1">
              <a:spLocks noChangeArrowheads="1"/>
            </p:cNvSpPr>
            <p:nvPr/>
          </p:nvSpPr>
          <p:spPr bwMode="auto">
            <a:xfrm>
              <a:off x="2928" y="3888"/>
              <a:ext cx="1392" cy="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549" tIns="40275" rIns="80549" bIns="40275">
              <a:spAutoFit/>
            </a:bodyPr>
            <a:lstStyle>
              <a:lvl1pPr defTabSz="804863"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defTabSz="804863"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defTabSz="804863"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defTabSz="804863"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defTabSz="804863"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defTabSz="8048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defTabSz="8048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defTabSz="8048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defTabSz="8048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r">
                <a:spcBef>
                  <a:spcPct val="0"/>
                </a:spcBef>
                <a:buFontTx/>
                <a:buNone/>
              </a:pPr>
              <a:r>
                <a:rPr lang="en-GB" altLang="it-IT" sz="1400" b="1">
                  <a:solidFill>
                    <a:schemeClr val="bg1"/>
                  </a:solidFill>
                  <a:latin typeface="Arial" panose="020B0604020202020204" pitchFamily="34" charset="0"/>
                </a:rPr>
                <a:t>K2 Data Acquisition Unit</a:t>
              </a:r>
            </a:p>
          </p:txBody>
        </p:sp>
      </p:grpSp>
      <p:pic>
        <p:nvPicPr>
          <p:cNvPr id="55299" name="Picture 6" descr="FBA23_casi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788" y="1943100"/>
            <a:ext cx="2792412"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ext Box 7"/>
          <p:cNvSpPr txBox="1">
            <a:spLocks noChangeArrowheads="1"/>
          </p:cNvSpPr>
          <p:nvPr/>
        </p:nvSpPr>
        <p:spPr bwMode="auto">
          <a:xfrm>
            <a:off x="393700" y="1527175"/>
            <a:ext cx="1900238"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549" tIns="40275" rIns="80549" bIns="40275">
            <a:spAutoFit/>
          </a:bodyPr>
          <a:lstStyle>
            <a:lvl1pPr defTabSz="804863"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defTabSz="804863"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defTabSz="804863"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defTabSz="804863"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defTabSz="804863"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defTabSz="8048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defTabSz="8048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defTabSz="8048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defTabSz="8048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GB" altLang="it-IT" sz="1400" b="1">
                <a:solidFill>
                  <a:schemeClr val="bg1"/>
                </a:solidFill>
                <a:latin typeface="Arial" panose="020B0604020202020204" pitchFamily="34" charset="0"/>
              </a:rPr>
              <a:t>FBA-23 Sensor</a:t>
            </a:r>
          </a:p>
        </p:txBody>
      </p:sp>
      <p:sp>
        <p:nvSpPr>
          <p:cNvPr id="147464" name="Line 8"/>
          <p:cNvSpPr>
            <a:spLocks noChangeShapeType="1"/>
          </p:cNvSpPr>
          <p:nvPr/>
        </p:nvSpPr>
        <p:spPr bwMode="auto">
          <a:xfrm>
            <a:off x="3406775" y="4579938"/>
            <a:ext cx="2490788" cy="0"/>
          </a:xfrm>
          <a:prstGeom prst="line">
            <a:avLst/>
          </a:prstGeom>
          <a:noFill/>
          <a:ln w="50800">
            <a:solidFill>
              <a:schemeClr val="bg1"/>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grpSp>
        <p:nvGrpSpPr>
          <p:cNvPr id="3" name="Group 9"/>
          <p:cNvGrpSpPr>
            <a:grpSpLocks/>
          </p:cNvGrpSpPr>
          <p:nvPr/>
        </p:nvGrpSpPr>
        <p:grpSpPr bwMode="auto">
          <a:xfrm>
            <a:off x="3603625" y="971550"/>
            <a:ext cx="3341688" cy="1595438"/>
            <a:chOff x="2640" y="672"/>
            <a:chExt cx="2448" cy="1104"/>
          </a:xfrm>
        </p:grpSpPr>
        <p:sp>
          <p:nvSpPr>
            <p:cNvPr id="55303" name="Text Box 10"/>
            <p:cNvSpPr txBox="1">
              <a:spLocks noChangeArrowheads="1"/>
            </p:cNvSpPr>
            <p:nvPr/>
          </p:nvSpPr>
          <p:spPr bwMode="auto">
            <a:xfrm>
              <a:off x="2640" y="672"/>
              <a:ext cx="1392" cy="50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lIns="80549" tIns="40275" rIns="80549" bIns="40275">
              <a:spAutoFit/>
            </a:bodyPr>
            <a:lstStyle>
              <a:lvl1pPr defTabSz="804863"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defTabSz="804863"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defTabSz="804863"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defTabSz="804863"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defTabSz="804863"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defTabSz="8048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defTabSz="8048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defTabSz="8048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defTabSz="8048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a:spcBef>
                  <a:spcPct val="0"/>
                </a:spcBef>
                <a:buFontTx/>
                <a:buNone/>
              </a:pPr>
              <a:r>
                <a:rPr lang="en-GB" altLang="it-IT" sz="1400" b="1">
                  <a:solidFill>
                    <a:schemeClr val="bg1"/>
                  </a:solidFill>
                  <a:latin typeface="Arial" panose="020B0604020202020204" pitchFamily="34" charset="0"/>
                </a:rPr>
                <a:t>Data transfer via modem to</a:t>
              </a:r>
            </a:p>
            <a:p>
              <a:pPr algn="ctr">
                <a:spcBef>
                  <a:spcPct val="0"/>
                </a:spcBef>
                <a:buFontTx/>
                <a:buNone/>
              </a:pPr>
              <a:r>
                <a:rPr lang="en-GB" altLang="it-IT" sz="1400" b="1">
                  <a:solidFill>
                    <a:schemeClr val="bg1"/>
                  </a:solidFill>
                  <a:latin typeface="Arial" panose="020B0604020202020204" pitchFamily="34" charset="0"/>
                </a:rPr>
                <a:t>Vienna</a:t>
              </a:r>
            </a:p>
          </p:txBody>
        </p:sp>
        <p:grpSp>
          <p:nvGrpSpPr>
            <p:cNvPr id="55304" name="Group 11"/>
            <p:cNvGrpSpPr>
              <a:grpSpLocks/>
            </p:cNvGrpSpPr>
            <p:nvPr/>
          </p:nvGrpSpPr>
          <p:grpSpPr bwMode="auto">
            <a:xfrm>
              <a:off x="3360" y="1248"/>
              <a:ext cx="1728" cy="528"/>
              <a:chOff x="3360" y="1248"/>
              <a:chExt cx="1728" cy="528"/>
            </a:xfrm>
          </p:grpSpPr>
          <p:sp>
            <p:nvSpPr>
              <p:cNvPr id="55305" name="Line 12"/>
              <p:cNvSpPr>
                <a:spLocks noChangeShapeType="1"/>
              </p:cNvSpPr>
              <p:nvPr/>
            </p:nvSpPr>
            <p:spPr bwMode="auto">
              <a:xfrm flipH="1">
                <a:off x="3360" y="1776"/>
                <a:ext cx="1728" cy="0"/>
              </a:xfrm>
              <a:prstGeom prst="line">
                <a:avLst/>
              </a:prstGeom>
              <a:noFill/>
              <a:ln w="50800">
                <a:solidFill>
                  <a:schemeClr val="bg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5306" name="Line 13"/>
              <p:cNvSpPr>
                <a:spLocks noChangeShapeType="1"/>
              </p:cNvSpPr>
              <p:nvPr/>
            </p:nvSpPr>
            <p:spPr bwMode="auto">
              <a:xfrm flipV="1">
                <a:off x="3360" y="1248"/>
                <a:ext cx="0" cy="528"/>
              </a:xfrm>
              <a:prstGeom prst="line">
                <a:avLst/>
              </a:prstGeom>
              <a:noFill/>
              <a:ln w="50800">
                <a:solidFill>
                  <a:schemeClr val="bg1"/>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grpSp>
      </p:grpSp>
    </p:spTree>
    <p:extLst>
      <p:ext uri="{BB962C8B-B14F-4D97-AF65-F5344CB8AC3E}">
        <p14:creationId xmlns:p14="http://schemas.microsoft.com/office/powerpoint/2010/main" val="293360804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47464"/>
                                        </p:tgtEl>
                                        <p:attrNameLst>
                                          <p:attrName>style.visibility</p:attrName>
                                        </p:attrNameLst>
                                      </p:cBhvr>
                                      <p:to>
                                        <p:strVal val="visible"/>
                                      </p:to>
                                    </p:set>
                                    <p:animEffect transition="in" filter="box(out)">
                                      <p:cBhvr>
                                        <p:cTn id="7" dur="500"/>
                                        <p:tgtEl>
                                          <p:spTgt spid="1474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1+#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32"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ox(out)">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81000"/>
            <a:ext cx="8305800" cy="622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160429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CONA_phas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762000"/>
            <a:ext cx="8040688" cy="547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702436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04800"/>
            <a:ext cx="8382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66783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
            <a:ext cx="85344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161914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52400"/>
            <a:ext cx="49149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775457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42" name="Object 0"/>
          <p:cNvGraphicFramePr>
            <a:graphicFrameLocks noChangeAspect="1"/>
          </p:cNvGraphicFramePr>
          <p:nvPr/>
        </p:nvGraphicFramePr>
        <p:xfrm>
          <a:off x="304800" y="1219200"/>
          <a:ext cx="4108450" cy="4419600"/>
        </p:xfrm>
        <a:graphic>
          <a:graphicData uri="http://schemas.openxmlformats.org/presentationml/2006/ole">
            <mc:AlternateContent xmlns:mc="http://schemas.openxmlformats.org/markup-compatibility/2006">
              <mc:Choice xmlns:v="urn:schemas-microsoft-com:vml" Requires="v">
                <p:oleObj spid="_x0000_s179242" name="CorelPhotoPaint.Image.8" r:id="rId4" imgW="1761598" imgH="1895699" progId="CorelPhotoPaint.Image.8">
                  <p:embed/>
                </p:oleObj>
              </mc:Choice>
              <mc:Fallback>
                <p:oleObj name="CorelPhotoPaint.Image.8" r:id="rId4" imgW="1761598" imgH="1895699" progId="CorelPhotoPaint.Image.8">
                  <p:embed/>
                  <p:pic>
                    <p:nvPicPr>
                      <p:cNvPr id="61442" name="Object 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219200"/>
                        <a:ext cx="410845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443" name="Object 1"/>
          <p:cNvGraphicFramePr>
            <a:graphicFrameLocks noChangeAspect="1"/>
          </p:cNvGraphicFramePr>
          <p:nvPr/>
        </p:nvGraphicFramePr>
        <p:xfrm>
          <a:off x="4800600" y="838200"/>
          <a:ext cx="4127500" cy="5029200"/>
        </p:xfrm>
        <a:graphic>
          <a:graphicData uri="http://schemas.openxmlformats.org/presentationml/2006/ole">
            <mc:AlternateContent xmlns:mc="http://schemas.openxmlformats.org/markup-compatibility/2006">
              <mc:Choice xmlns:v="urn:schemas-microsoft-com:vml" Requires="v">
                <p:oleObj spid="_x0000_s179243" name="CorelPhotoPaint.Image.8" r:id="rId6" imgW="1895699" imgH="2310193" progId="CorelPhotoPaint.Image.8">
                  <p:embed/>
                </p:oleObj>
              </mc:Choice>
              <mc:Fallback>
                <p:oleObj name="CorelPhotoPaint.Image.8" r:id="rId6" imgW="1895699" imgH="2310193" progId="CorelPhotoPaint.Image.8">
                  <p:embed/>
                  <p:pic>
                    <p:nvPicPr>
                      <p:cNvPr id="61443"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0600" y="838200"/>
                        <a:ext cx="41275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73082351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466" name="Object 0"/>
          <p:cNvGraphicFramePr>
            <a:graphicFrameLocks noChangeAspect="1"/>
          </p:cNvGraphicFramePr>
          <p:nvPr/>
        </p:nvGraphicFramePr>
        <p:xfrm>
          <a:off x="381000" y="457200"/>
          <a:ext cx="4419600" cy="2941638"/>
        </p:xfrm>
        <a:graphic>
          <a:graphicData uri="http://schemas.openxmlformats.org/presentationml/2006/ole">
            <mc:AlternateContent xmlns:mc="http://schemas.openxmlformats.org/markup-compatibility/2006">
              <mc:Choice xmlns:v="urn:schemas-microsoft-com:vml" Requires="v">
                <p:oleObj spid="_x0000_s180286" name="CorelPhotoPaint.Image.8" r:id="rId4" imgW="1712834" imgH="1139665" progId="CorelPhotoPaint.Image.8">
                  <p:embed/>
                </p:oleObj>
              </mc:Choice>
              <mc:Fallback>
                <p:oleObj name="CorelPhotoPaint.Image.8" r:id="rId4" imgW="1712834" imgH="1139665" progId="CorelPhotoPaint.Image.8">
                  <p:embed/>
                  <p:pic>
                    <p:nvPicPr>
                      <p:cNvPr id="62466" name="Object 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457200"/>
                        <a:ext cx="4419600" cy="294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2467" name="Object 1"/>
          <p:cNvGraphicFramePr>
            <a:graphicFrameLocks noChangeAspect="1"/>
          </p:cNvGraphicFramePr>
          <p:nvPr/>
        </p:nvGraphicFramePr>
        <p:xfrm>
          <a:off x="5181600" y="762000"/>
          <a:ext cx="3414713" cy="5257800"/>
        </p:xfrm>
        <a:graphic>
          <a:graphicData uri="http://schemas.openxmlformats.org/presentationml/2006/ole">
            <mc:AlternateContent xmlns:mc="http://schemas.openxmlformats.org/markup-compatibility/2006">
              <mc:Choice xmlns:v="urn:schemas-microsoft-com:vml" Requires="v">
                <p:oleObj spid="_x0000_s180287" name="CorelPhotoPaint.Image.8" r:id="rId6" imgW="1017776" imgH="1566277" progId="CorelPhotoPaint.Image.8">
                  <p:embed/>
                </p:oleObj>
              </mc:Choice>
              <mc:Fallback>
                <p:oleObj name="CorelPhotoPaint.Image.8" r:id="rId6" imgW="1017776" imgH="1566277" progId="CorelPhotoPaint.Image.8">
                  <p:embed/>
                  <p:pic>
                    <p:nvPicPr>
                      <p:cNvPr id="62467"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1600" y="762000"/>
                        <a:ext cx="3414713"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2468" name="Object 2"/>
          <p:cNvGraphicFramePr>
            <a:graphicFrameLocks noChangeAspect="1"/>
          </p:cNvGraphicFramePr>
          <p:nvPr/>
        </p:nvGraphicFramePr>
        <p:xfrm>
          <a:off x="381000" y="3581400"/>
          <a:ext cx="4419600" cy="3097213"/>
        </p:xfrm>
        <a:graphic>
          <a:graphicData uri="http://schemas.openxmlformats.org/presentationml/2006/ole">
            <mc:AlternateContent xmlns:mc="http://schemas.openxmlformats.org/markup-compatibility/2006">
              <mc:Choice xmlns:v="urn:schemas-microsoft-com:vml" Requires="v">
                <p:oleObj spid="_x0000_s180288" name="CorelPhotoPaint.Image.8" r:id="rId8" imgW="1712834" imgH="1200609" progId="CorelPhotoPaint.Image.8">
                  <p:embed/>
                </p:oleObj>
              </mc:Choice>
              <mc:Fallback>
                <p:oleObj name="CorelPhotoPaint.Image.8" r:id="rId8" imgW="1712834" imgH="1200609" progId="CorelPhotoPaint.Image.8">
                  <p:embed/>
                  <p:pic>
                    <p:nvPicPr>
                      <p:cNvPr id="62468" name="Object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000" y="3581400"/>
                        <a:ext cx="4419600" cy="309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30717468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04800"/>
            <a:ext cx="8382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410315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304800" y="685800"/>
            <a:ext cx="8686800" cy="5410200"/>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endParaRPr lang="it-IT" altLang="it-IT"/>
          </a:p>
        </p:txBody>
      </p:sp>
      <p:sp>
        <p:nvSpPr>
          <p:cNvPr id="7171" name="Text Box 3"/>
          <p:cNvSpPr txBox="1">
            <a:spLocks noChangeArrowheads="1"/>
          </p:cNvSpPr>
          <p:nvPr/>
        </p:nvSpPr>
        <p:spPr bwMode="auto">
          <a:xfrm>
            <a:off x="457200" y="1752600"/>
            <a:ext cx="830580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it-IT" sz="2400" b="1">
                <a:solidFill>
                  <a:srgbClr val="00FF00"/>
                </a:solidFill>
                <a:latin typeface="Arial" panose="020B0604020202020204" pitchFamily="34" charset="0"/>
              </a:rPr>
              <a:t>4.</a:t>
            </a:r>
            <a:endParaRPr lang="en-US" altLang="it-IT" sz="2400">
              <a:latin typeface="Arial" panose="020B0604020202020204" pitchFamily="34" charset="0"/>
            </a:endParaRPr>
          </a:p>
          <a:p>
            <a:pPr eaLnBrk="1" hangingPunct="1">
              <a:spcBef>
                <a:spcPct val="0"/>
              </a:spcBef>
              <a:buFontTx/>
              <a:buNone/>
            </a:pPr>
            <a:r>
              <a:rPr lang="en-US" altLang="it-IT" sz="2400">
                <a:latin typeface="Arial" panose="020B0604020202020204" pitchFamily="34" charset="0"/>
              </a:rPr>
              <a:t>Bisognerebbe registrare segnali che siano rilevanti per lo scopo della registrazione. Pertanto bisogna assicurare la </a:t>
            </a:r>
            <a:r>
              <a:rPr lang="en-US" altLang="it-IT" sz="2400" b="1">
                <a:solidFill>
                  <a:srgbClr val="00FF00"/>
                </a:solidFill>
                <a:latin typeface="Arial" panose="020B0604020202020204" pitchFamily="34" charset="0"/>
              </a:rPr>
              <a:t>rappresentatività</a:t>
            </a:r>
            <a:r>
              <a:rPr lang="en-US" altLang="it-IT" sz="2400">
                <a:solidFill>
                  <a:srgbClr val="00FF00"/>
                </a:solidFill>
                <a:latin typeface="Arial" panose="020B0604020202020204" pitchFamily="34" charset="0"/>
              </a:rPr>
              <a:t> </a:t>
            </a:r>
            <a:r>
              <a:rPr lang="en-US" altLang="it-IT" sz="2400">
                <a:latin typeface="Arial" panose="020B0604020202020204" pitchFamily="34" charset="0"/>
              </a:rPr>
              <a:t>dei dati rispetto ai fini della registrazione. Per esempio nel caso di studi di sismicità bisogna registrare il moto del bedrock e gli effetti di sito locali rappresentano artefatti, mentre per studi di effetto di sito, le strutture e l’interazione suolo strutture la selezione del sito e la sua preparazione risultano differenti.</a:t>
            </a:r>
            <a:r>
              <a:rPr lang="en-GB" altLang="it-IT" sz="2400">
                <a:latin typeface="Arial" panose="020B0604020202020204" pitchFamily="34" charset="0"/>
              </a:rPr>
              <a:t> </a:t>
            </a:r>
          </a:p>
        </p:txBody>
      </p:sp>
    </p:spTree>
    <p:extLst>
      <p:ext uri="{BB962C8B-B14F-4D97-AF65-F5344CB8AC3E}">
        <p14:creationId xmlns:p14="http://schemas.microsoft.com/office/powerpoint/2010/main" val="109323918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8600"/>
            <a:ext cx="8763000" cy="657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975437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descr="P10100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88913"/>
            <a:ext cx="3455987"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9" name="Picture 5" descr="P105002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43338" y="2860675"/>
            <a:ext cx="5157787" cy="386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007464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4" descr="P10100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88913"/>
            <a:ext cx="5111750" cy="383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3" name="Picture 5" descr="P10100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8300" y="3116263"/>
            <a:ext cx="4870450" cy="365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60884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descr="vino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81000"/>
            <a:ext cx="406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7" name="Picture 3" descr="DSCN02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7400" y="1790700"/>
            <a:ext cx="4419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494348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83298"/>
                                        </p:tgtEl>
                                        <p:attrNameLst>
                                          <p:attrName>style.visibility</p:attrName>
                                        </p:attrNameLst>
                                      </p:cBhvr>
                                      <p:to>
                                        <p:strVal val="visible"/>
                                      </p:to>
                                    </p:set>
                                    <p:anim calcmode="lin" valueType="num">
                                      <p:cBhvr>
                                        <p:cTn id="7" dur="500" fill="hold"/>
                                        <p:tgtEl>
                                          <p:spTgt spid="183298"/>
                                        </p:tgtEl>
                                        <p:attrNameLst>
                                          <p:attrName>ppt_w</p:attrName>
                                        </p:attrNameLst>
                                      </p:cBhvr>
                                      <p:tavLst>
                                        <p:tav tm="0">
                                          <p:val>
                                            <p:fltVal val="0"/>
                                          </p:val>
                                        </p:tav>
                                        <p:tav tm="100000">
                                          <p:val>
                                            <p:strVal val="#ppt_w"/>
                                          </p:val>
                                        </p:tav>
                                      </p:tavLst>
                                    </p:anim>
                                    <p:anim calcmode="lin" valueType="num">
                                      <p:cBhvr>
                                        <p:cTn id="8" dur="500" fill="hold"/>
                                        <p:tgtEl>
                                          <p:spTgt spid="18329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descr="Tri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09600"/>
            <a:ext cx="8305800" cy="568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364118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82274"/>
                                        </p:tgtEl>
                                        <p:attrNameLst>
                                          <p:attrName>style.visibility</p:attrName>
                                        </p:attrNameLst>
                                      </p:cBhvr>
                                      <p:to>
                                        <p:strVal val="visible"/>
                                      </p:to>
                                    </p:set>
                                    <p:anim calcmode="lin" valueType="num">
                                      <p:cBhvr>
                                        <p:cTn id="7" dur="500" fill="hold"/>
                                        <p:tgtEl>
                                          <p:spTgt spid="182274"/>
                                        </p:tgtEl>
                                        <p:attrNameLst>
                                          <p:attrName>ppt_w</p:attrName>
                                        </p:attrNameLst>
                                      </p:cBhvr>
                                      <p:tavLst>
                                        <p:tav tm="0">
                                          <p:val>
                                            <p:fltVal val="0"/>
                                          </p:val>
                                        </p:tav>
                                        <p:tav tm="100000">
                                          <p:val>
                                            <p:strVal val="#ppt_w"/>
                                          </p:val>
                                        </p:tav>
                                      </p:tavLst>
                                    </p:anim>
                                    <p:anim calcmode="lin" valueType="num">
                                      <p:cBhvr>
                                        <p:cTn id="8" dur="500" fill="hold"/>
                                        <p:tgtEl>
                                          <p:spTgt spid="18227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4" descr="enel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88913"/>
            <a:ext cx="5113337" cy="373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Picture 5" descr="enel0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4200" y="1989138"/>
            <a:ext cx="3289300" cy="473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583999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381000"/>
            <a:ext cx="4572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8914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027" descr="PB2200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88913"/>
            <a:ext cx="4537075"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1028" descr="Immagine 0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0350" y="1196975"/>
            <a:ext cx="3629025" cy="543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441848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descr="Immagine 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88913"/>
            <a:ext cx="4897437"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1" name="Picture 5" descr="Immagine 0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275" y="3257550"/>
            <a:ext cx="5078413" cy="339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337967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4" descr="Immagine 0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60350"/>
            <a:ext cx="4826000" cy="322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5" name="Picture 5" descr="PB2200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0800" y="1773238"/>
            <a:ext cx="3673475"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8331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251520" y="764704"/>
            <a:ext cx="8686800" cy="5410200"/>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endParaRPr lang="it-IT" altLang="it-IT"/>
          </a:p>
        </p:txBody>
      </p:sp>
      <p:sp>
        <p:nvSpPr>
          <p:cNvPr id="8195" name="Text Box 3"/>
          <p:cNvSpPr txBox="1">
            <a:spLocks noChangeArrowheads="1"/>
          </p:cNvSpPr>
          <p:nvPr/>
        </p:nvSpPr>
        <p:spPr bwMode="auto">
          <a:xfrm>
            <a:off x="444500" y="1320800"/>
            <a:ext cx="8305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it-IT" sz="2400" b="1" dirty="0" err="1" smtClean="0">
                <a:solidFill>
                  <a:srgbClr val="FF0000"/>
                </a:solidFill>
                <a:latin typeface="Arial" panose="020B0604020202020204" pitchFamily="34" charset="0"/>
              </a:rPr>
              <a:t>Quali</a:t>
            </a:r>
            <a:r>
              <a:rPr lang="en-US" altLang="it-IT" sz="2400" b="1" dirty="0" smtClean="0">
                <a:solidFill>
                  <a:srgbClr val="FF0000"/>
                </a:solidFill>
                <a:latin typeface="Arial" panose="020B0604020202020204" pitchFamily="34" charset="0"/>
              </a:rPr>
              <a:t> </a:t>
            </a:r>
            <a:r>
              <a:rPr lang="en-US" altLang="it-IT" sz="2400" b="1" dirty="0" err="1" smtClean="0">
                <a:solidFill>
                  <a:srgbClr val="FF0000"/>
                </a:solidFill>
                <a:latin typeface="Arial" panose="020B0604020202020204" pitchFamily="34" charset="0"/>
              </a:rPr>
              <a:t>sono</a:t>
            </a:r>
            <a:r>
              <a:rPr lang="en-US" altLang="it-IT" sz="2400" b="1" dirty="0" smtClean="0">
                <a:solidFill>
                  <a:srgbClr val="FF0000"/>
                </a:solidFill>
                <a:latin typeface="Arial" panose="020B0604020202020204" pitchFamily="34" charset="0"/>
              </a:rPr>
              <a:t> </a:t>
            </a:r>
            <a:r>
              <a:rPr lang="en-US" altLang="it-IT" sz="2400" b="1" dirty="0" err="1" smtClean="0">
                <a:solidFill>
                  <a:srgbClr val="FF0000"/>
                </a:solidFill>
                <a:latin typeface="Arial" panose="020B0604020202020204" pitchFamily="34" charset="0"/>
              </a:rPr>
              <a:t>i</a:t>
            </a:r>
            <a:r>
              <a:rPr lang="en-US" altLang="it-IT" sz="2400" b="1" dirty="0" smtClean="0">
                <a:solidFill>
                  <a:srgbClr val="FF0000"/>
                </a:solidFill>
                <a:latin typeface="Arial" panose="020B0604020202020204" pitchFamily="34" charset="0"/>
              </a:rPr>
              <a:t> </a:t>
            </a:r>
            <a:r>
              <a:rPr lang="en-US" altLang="it-IT" sz="2400" b="1" dirty="0" err="1" smtClean="0">
                <a:solidFill>
                  <a:srgbClr val="FF0000"/>
                </a:solidFill>
                <a:latin typeface="Arial" panose="020B0604020202020204" pitchFamily="34" charset="0"/>
              </a:rPr>
              <a:t>limiti</a:t>
            </a:r>
            <a:r>
              <a:rPr lang="en-US" altLang="it-IT" sz="2400" b="1" dirty="0" smtClean="0">
                <a:solidFill>
                  <a:srgbClr val="FF0000"/>
                </a:solidFill>
                <a:latin typeface="Arial" panose="020B0604020202020204" pitchFamily="34" charset="0"/>
              </a:rPr>
              <a:t> </a:t>
            </a:r>
            <a:r>
              <a:rPr lang="en-US" altLang="it-IT" sz="2400" b="1" dirty="0" err="1" smtClean="0">
                <a:solidFill>
                  <a:srgbClr val="FF0000"/>
                </a:solidFill>
                <a:latin typeface="Arial" panose="020B0604020202020204" pitchFamily="34" charset="0"/>
              </a:rPr>
              <a:t>oggi</a:t>
            </a:r>
            <a:r>
              <a:rPr lang="en-US" altLang="it-IT" sz="2400" b="1" dirty="0" smtClean="0">
                <a:solidFill>
                  <a:srgbClr val="FF0000"/>
                </a:solidFill>
                <a:latin typeface="Arial" panose="020B0604020202020204" pitchFamily="34" charset="0"/>
              </a:rPr>
              <a:t>?</a:t>
            </a:r>
            <a:endParaRPr lang="en-US" altLang="it-IT" sz="2400" dirty="0">
              <a:latin typeface="Arial" panose="020B0604020202020204" pitchFamily="34" charset="0"/>
            </a:endParaRPr>
          </a:p>
          <a:p>
            <a:pPr eaLnBrk="1" hangingPunct="1">
              <a:spcBef>
                <a:spcPct val="0"/>
              </a:spcBef>
              <a:buFontTx/>
              <a:buNone/>
            </a:pPr>
            <a:endParaRPr lang="en-GB" altLang="it-IT" sz="2400" dirty="0">
              <a:latin typeface="Arial" panose="020B0604020202020204" pitchFamily="34" charset="0"/>
            </a:endParaRPr>
          </a:p>
        </p:txBody>
      </p:sp>
      <p:sp>
        <p:nvSpPr>
          <p:cNvPr id="101380" name="Text Box 4"/>
          <p:cNvSpPr txBox="1">
            <a:spLocks noChangeArrowheads="1"/>
          </p:cNvSpPr>
          <p:nvPr/>
        </p:nvSpPr>
        <p:spPr bwMode="auto">
          <a:xfrm>
            <a:off x="457200" y="2082800"/>
            <a:ext cx="83820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it-IT" altLang="it-IT" sz="2400" dirty="0">
                <a:latin typeface="Arial" panose="020B0604020202020204" pitchFamily="34" charset="0"/>
              </a:rPr>
              <a:t>In che misura tutti questi aspetti siano adeguatamente coperti dipende dalla registrazione del </a:t>
            </a:r>
            <a:r>
              <a:rPr lang="it-IT" altLang="it-IT" sz="2400" dirty="0" smtClean="0">
                <a:latin typeface="Arial" panose="020B0604020202020204" pitchFamily="34" charset="0"/>
              </a:rPr>
              <a:t>segnale</a:t>
            </a:r>
          </a:p>
          <a:p>
            <a:pPr eaLnBrk="1" hangingPunct="1">
              <a:spcBef>
                <a:spcPct val="0"/>
              </a:spcBef>
              <a:buFontTx/>
              <a:buNone/>
            </a:pPr>
            <a:endParaRPr lang="en-US" altLang="it-IT" sz="2400" dirty="0">
              <a:latin typeface="Arial" panose="020B0604020202020204" pitchFamily="34" charset="0"/>
            </a:endParaRPr>
          </a:p>
          <a:p>
            <a:pPr algn="ctr" eaLnBrk="1" hangingPunct="1">
              <a:spcBef>
                <a:spcPct val="0"/>
              </a:spcBef>
              <a:buFontTx/>
              <a:buNone/>
            </a:pPr>
            <a:r>
              <a:rPr lang="en-US" altLang="it-IT" sz="2400" dirty="0" err="1" smtClean="0">
                <a:solidFill>
                  <a:srgbClr val="FF0000"/>
                </a:solidFill>
                <a:latin typeface="Arial" panose="020B0604020202020204" pitchFamily="34" charset="0"/>
              </a:rPr>
              <a:t>tecnologia</a:t>
            </a:r>
            <a:endParaRPr lang="en-US" altLang="it-IT" sz="2400" dirty="0">
              <a:solidFill>
                <a:srgbClr val="FF0000"/>
              </a:solidFill>
              <a:latin typeface="Arial" panose="020B0604020202020204" pitchFamily="34" charset="0"/>
            </a:endParaRPr>
          </a:p>
          <a:p>
            <a:pPr algn="ctr" eaLnBrk="1" hangingPunct="1">
              <a:spcBef>
                <a:spcPct val="0"/>
              </a:spcBef>
              <a:buFontTx/>
              <a:buNone/>
            </a:pPr>
            <a:endParaRPr lang="en-US" altLang="it-IT" sz="2400" b="1" dirty="0">
              <a:solidFill>
                <a:srgbClr val="FF0000"/>
              </a:solidFill>
              <a:latin typeface="Arial" panose="020B0604020202020204" pitchFamily="34" charset="0"/>
            </a:endParaRPr>
          </a:p>
          <a:p>
            <a:pPr algn="ctr" eaLnBrk="1" hangingPunct="1">
              <a:spcBef>
                <a:spcPct val="0"/>
              </a:spcBef>
              <a:buFontTx/>
              <a:buNone/>
            </a:pPr>
            <a:r>
              <a:rPr lang="en-US" altLang="it-IT" sz="2400" b="1" dirty="0" smtClean="0">
                <a:solidFill>
                  <a:srgbClr val="FF0000"/>
                </a:solidFill>
                <a:latin typeface="Arial" panose="020B0604020202020204" pitchFamily="34" charset="0"/>
              </a:rPr>
              <a:t>e</a:t>
            </a:r>
            <a:endParaRPr lang="en-US" altLang="it-IT" sz="2400" b="1" dirty="0">
              <a:solidFill>
                <a:srgbClr val="FF0000"/>
              </a:solidFill>
              <a:latin typeface="Arial" panose="020B0604020202020204" pitchFamily="34" charset="0"/>
            </a:endParaRPr>
          </a:p>
          <a:p>
            <a:pPr algn="ctr" eaLnBrk="1" hangingPunct="1">
              <a:spcBef>
                <a:spcPct val="0"/>
              </a:spcBef>
              <a:buFontTx/>
              <a:buNone/>
            </a:pPr>
            <a:endParaRPr lang="en-US" altLang="it-IT" sz="2400" dirty="0">
              <a:solidFill>
                <a:srgbClr val="FF0000"/>
              </a:solidFill>
              <a:latin typeface="Arial" panose="020B0604020202020204" pitchFamily="34" charset="0"/>
            </a:endParaRPr>
          </a:p>
          <a:p>
            <a:pPr algn="ctr" eaLnBrk="1" hangingPunct="1">
              <a:spcBef>
                <a:spcPct val="0"/>
              </a:spcBef>
              <a:buFontTx/>
              <a:buNone/>
            </a:pPr>
            <a:r>
              <a:rPr lang="it-IT" altLang="it-IT" sz="2400" dirty="0">
                <a:solidFill>
                  <a:srgbClr val="FF0000"/>
                </a:solidFill>
                <a:latin typeface="Arial" panose="020B0604020202020204" pitchFamily="34" charset="0"/>
              </a:rPr>
              <a:t>progettazione del sistema, selezione e </a:t>
            </a:r>
            <a:r>
              <a:rPr lang="it-IT" altLang="it-IT" sz="2400" dirty="0" smtClean="0">
                <a:solidFill>
                  <a:srgbClr val="FF0000"/>
                </a:solidFill>
                <a:latin typeface="Arial" panose="020B0604020202020204" pitchFamily="34" charset="0"/>
              </a:rPr>
              <a:t>preparazione dei </a:t>
            </a:r>
            <a:r>
              <a:rPr lang="it-IT" altLang="it-IT" sz="2400" dirty="0">
                <a:solidFill>
                  <a:srgbClr val="FF0000"/>
                </a:solidFill>
                <a:latin typeface="Arial" panose="020B0604020202020204" pitchFamily="34" charset="0"/>
              </a:rPr>
              <a:t>siti delle stazioni </a:t>
            </a:r>
            <a:r>
              <a:rPr lang="it-IT" altLang="it-IT" sz="2400" dirty="0" smtClean="0">
                <a:solidFill>
                  <a:srgbClr val="FF0000"/>
                </a:solidFill>
                <a:latin typeface="Arial" panose="020B0604020202020204" pitchFamily="34" charset="0"/>
              </a:rPr>
              <a:t>sismiche</a:t>
            </a:r>
            <a:endParaRPr lang="en-GB" altLang="it-IT" sz="2400" dirty="0">
              <a:latin typeface="Arial" panose="020B0604020202020204" pitchFamily="34" charset="0"/>
            </a:endParaRPr>
          </a:p>
        </p:txBody>
      </p:sp>
    </p:spTree>
    <p:extLst>
      <p:ext uri="{BB962C8B-B14F-4D97-AF65-F5344CB8AC3E}">
        <p14:creationId xmlns:p14="http://schemas.microsoft.com/office/powerpoint/2010/main" val="16237523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01380"/>
                                        </p:tgtEl>
                                        <p:attrNameLst>
                                          <p:attrName>style.visibility</p:attrName>
                                        </p:attrNameLst>
                                      </p:cBhvr>
                                      <p:to>
                                        <p:strVal val="visible"/>
                                      </p:to>
                                    </p:set>
                                    <p:anim calcmode="lin" valueType="num">
                                      <p:cBhvr>
                                        <p:cTn id="7" dur="500" fill="hold"/>
                                        <p:tgtEl>
                                          <p:spTgt spid="101380"/>
                                        </p:tgtEl>
                                        <p:attrNameLst>
                                          <p:attrName>ppt_w</p:attrName>
                                        </p:attrNameLst>
                                      </p:cBhvr>
                                      <p:tavLst>
                                        <p:tav tm="0">
                                          <p:val>
                                            <p:fltVal val="0"/>
                                          </p:val>
                                        </p:tav>
                                        <p:tav tm="100000">
                                          <p:val>
                                            <p:strVal val="#ppt_w"/>
                                          </p:val>
                                        </p:tav>
                                      </p:tavLst>
                                    </p:anim>
                                    <p:anim calcmode="lin" valueType="num">
                                      <p:cBhvr>
                                        <p:cTn id="8" dur="500" fill="hold"/>
                                        <p:tgtEl>
                                          <p:spTgt spid="10138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0" grpId="0"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81000"/>
            <a:ext cx="82296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791409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DSCF00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533400"/>
            <a:ext cx="7848600" cy="588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00364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533400"/>
            <a:ext cx="8763000" cy="575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787141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72550" y="1172749"/>
            <a:ext cx="5568619" cy="4176464"/>
          </a:xfrm>
          <a:prstGeom prst="rect">
            <a:avLst/>
          </a:prstGeom>
        </p:spPr>
      </p:pic>
      <p:sp>
        <p:nvSpPr>
          <p:cNvPr id="4" name="TextBox 3"/>
          <p:cNvSpPr txBox="1"/>
          <p:nvPr/>
        </p:nvSpPr>
        <p:spPr>
          <a:xfrm>
            <a:off x="4788024" y="980728"/>
            <a:ext cx="4185889" cy="3970318"/>
          </a:xfrm>
          <a:prstGeom prst="rect">
            <a:avLst/>
          </a:prstGeom>
          <a:noFill/>
        </p:spPr>
        <p:txBody>
          <a:bodyPr wrap="none" rtlCol="0">
            <a:spAutoFit/>
          </a:bodyPr>
          <a:lstStyle/>
          <a:p>
            <a:pPr>
              <a:lnSpc>
                <a:spcPct val="200000"/>
              </a:lnSpc>
            </a:pPr>
            <a:r>
              <a:rPr lang="en-US" dirty="0" smtClean="0"/>
              <a:t>MAGNETOTERMICI</a:t>
            </a:r>
          </a:p>
          <a:p>
            <a:pPr>
              <a:lnSpc>
                <a:spcPct val="200000"/>
              </a:lnSpc>
            </a:pPr>
            <a:r>
              <a:rPr lang="en-US" dirty="0" smtClean="0"/>
              <a:t>SALVAVITA </a:t>
            </a:r>
            <a:r>
              <a:rPr lang="en-US" dirty="0" err="1" smtClean="0"/>
              <a:t>riarmo</a:t>
            </a:r>
            <a:r>
              <a:rPr lang="en-US" dirty="0" smtClean="0"/>
              <a:t> </a:t>
            </a:r>
            <a:r>
              <a:rPr lang="en-US" dirty="0" err="1" smtClean="0"/>
              <a:t>automatico</a:t>
            </a:r>
            <a:endParaRPr lang="en-US" dirty="0" smtClean="0"/>
          </a:p>
          <a:p>
            <a:pPr>
              <a:lnSpc>
                <a:spcPct val="200000"/>
              </a:lnSpc>
            </a:pPr>
            <a:r>
              <a:rPr lang="en-US" dirty="0" smtClean="0"/>
              <a:t>SCARICATORI</a:t>
            </a:r>
          </a:p>
          <a:p>
            <a:pPr>
              <a:lnSpc>
                <a:spcPct val="200000"/>
              </a:lnSpc>
            </a:pPr>
            <a:r>
              <a:rPr lang="en-US" dirty="0" smtClean="0"/>
              <a:t>TRASFORMATORE DISCONTINUITA’</a:t>
            </a:r>
          </a:p>
          <a:p>
            <a:pPr>
              <a:lnSpc>
                <a:spcPct val="200000"/>
              </a:lnSpc>
            </a:pPr>
            <a:r>
              <a:rPr lang="en-US" dirty="0" smtClean="0"/>
              <a:t>UPS</a:t>
            </a:r>
          </a:p>
          <a:p>
            <a:pPr>
              <a:lnSpc>
                <a:spcPct val="200000"/>
              </a:lnSpc>
            </a:pPr>
            <a:r>
              <a:rPr lang="en-US" dirty="0" smtClean="0"/>
              <a:t>BATTERIA</a:t>
            </a:r>
          </a:p>
          <a:p>
            <a:pPr>
              <a:lnSpc>
                <a:spcPct val="200000"/>
              </a:lnSpc>
            </a:pPr>
            <a:r>
              <a:rPr lang="en-US" dirty="0" smtClean="0"/>
              <a:t>ROUTER</a:t>
            </a:r>
            <a:endParaRPr lang="en-US" dirty="0"/>
          </a:p>
        </p:txBody>
      </p:sp>
    </p:spTree>
    <p:extLst>
      <p:ext uri="{BB962C8B-B14F-4D97-AF65-F5344CB8AC3E}">
        <p14:creationId xmlns:p14="http://schemas.microsoft.com/office/powerpoint/2010/main" val="325163930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72550" y="1172749"/>
            <a:ext cx="5568619" cy="4176464"/>
          </a:xfrm>
          <a:prstGeom prst="rect">
            <a:avLst/>
          </a:prstGeom>
        </p:spPr>
      </p:pic>
      <p:sp>
        <p:nvSpPr>
          <p:cNvPr id="4" name="TextBox 3"/>
          <p:cNvSpPr txBox="1"/>
          <p:nvPr/>
        </p:nvSpPr>
        <p:spPr>
          <a:xfrm>
            <a:off x="4788024" y="980728"/>
            <a:ext cx="4185889" cy="3970318"/>
          </a:xfrm>
          <a:prstGeom prst="rect">
            <a:avLst/>
          </a:prstGeom>
          <a:noFill/>
        </p:spPr>
        <p:txBody>
          <a:bodyPr wrap="none" rtlCol="0">
            <a:spAutoFit/>
          </a:bodyPr>
          <a:lstStyle/>
          <a:p>
            <a:pPr>
              <a:lnSpc>
                <a:spcPct val="200000"/>
              </a:lnSpc>
            </a:pPr>
            <a:r>
              <a:rPr lang="en-US" dirty="0" smtClean="0"/>
              <a:t>MAGNETOTERMICI</a:t>
            </a:r>
          </a:p>
          <a:p>
            <a:pPr>
              <a:lnSpc>
                <a:spcPct val="200000"/>
              </a:lnSpc>
            </a:pPr>
            <a:r>
              <a:rPr lang="en-US" dirty="0" smtClean="0"/>
              <a:t>SALVAVITA </a:t>
            </a:r>
            <a:r>
              <a:rPr lang="en-US" dirty="0" err="1" smtClean="0"/>
              <a:t>riarmo</a:t>
            </a:r>
            <a:r>
              <a:rPr lang="en-US" dirty="0" smtClean="0"/>
              <a:t> </a:t>
            </a:r>
            <a:r>
              <a:rPr lang="en-US" dirty="0" err="1" smtClean="0"/>
              <a:t>automatico</a:t>
            </a:r>
            <a:endParaRPr lang="en-US" dirty="0" smtClean="0"/>
          </a:p>
          <a:p>
            <a:pPr>
              <a:lnSpc>
                <a:spcPct val="200000"/>
              </a:lnSpc>
            </a:pPr>
            <a:r>
              <a:rPr lang="en-US" dirty="0" smtClean="0"/>
              <a:t>SCARICATORI</a:t>
            </a:r>
          </a:p>
          <a:p>
            <a:pPr>
              <a:lnSpc>
                <a:spcPct val="200000"/>
              </a:lnSpc>
            </a:pPr>
            <a:r>
              <a:rPr lang="en-US" dirty="0" smtClean="0"/>
              <a:t>TRASFORMATORE DISCONTINUITA’</a:t>
            </a:r>
          </a:p>
          <a:p>
            <a:pPr>
              <a:lnSpc>
                <a:spcPct val="200000"/>
              </a:lnSpc>
            </a:pPr>
            <a:r>
              <a:rPr lang="en-US" dirty="0" smtClean="0"/>
              <a:t>UPS</a:t>
            </a:r>
          </a:p>
          <a:p>
            <a:pPr>
              <a:lnSpc>
                <a:spcPct val="200000"/>
              </a:lnSpc>
            </a:pPr>
            <a:r>
              <a:rPr lang="en-US" dirty="0" smtClean="0"/>
              <a:t>BATTERIA</a:t>
            </a:r>
          </a:p>
          <a:p>
            <a:pPr>
              <a:lnSpc>
                <a:spcPct val="200000"/>
              </a:lnSpc>
            </a:pPr>
            <a:r>
              <a:rPr lang="en-US" dirty="0" smtClean="0"/>
              <a:t>ROUTER</a:t>
            </a:r>
            <a:endParaRPr lang="en-US" dirty="0"/>
          </a:p>
        </p:txBody>
      </p:sp>
      <p:sp>
        <p:nvSpPr>
          <p:cNvPr id="5" name="Oval 4"/>
          <p:cNvSpPr/>
          <p:nvPr/>
        </p:nvSpPr>
        <p:spPr>
          <a:xfrm>
            <a:off x="1043608" y="1844824"/>
            <a:ext cx="504056" cy="11521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804801" y="1770798"/>
            <a:ext cx="504056" cy="11521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a:stCxn id="5" idx="6"/>
            <a:endCxn id="6" idx="2"/>
          </p:cNvCxnSpPr>
          <p:nvPr/>
        </p:nvCxnSpPr>
        <p:spPr>
          <a:xfrm flipV="1">
            <a:off x="1547664" y="2346862"/>
            <a:ext cx="1257137" cy="7402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endCxn id="6" idx="6"/>
          </p:cNvCxnSpPr>
          <p:nvPr/>
        </p:nvCxnSpPr>
        <p:spPr>
          <a:xfrm flipH="1">
            <a:off x="3308857" y="1412776"/>
            <a:ext cx="1479167" cy="93408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057820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72550" y="1172749"/>
            <a:ext cx="5568619" cy="4176464"/>
          </a:xfrm>
          <a:prstGeom prst="rect">
            <a:avLst/>
          </a:prstGeom>
        </p:spPr>
      </p:pic>
      <p:sp>
        <p:nvSpPr>
          <p:cNvPr id="4" name="TextBox 3"/>
          <p:cNvSpPr txBox="1"/>
          <p:nvPr/>
        </p:nvSpPr>
        <p:spPr>
          <a:xfrm>
            <a:off x="4788024" y="980728"/>
            <a:ext cx="4185889" cy="3970318"/>
          </a:xfrm>
          <a:prstGeom prst="rect">
            <a:avLst/>
          </a:prstGeom>
          <a:noFill/>
        </p:spPr>
        <p:txBody>
          <a:bodyPr wrap="none" rtlCol="0">
            <a:spAutoFit/>
          </a:bodyPr>
          <a:lstStyle/>
          <a:p>
            <a:pPr>
              <a:lnSpc>
                <a:spcPct val="200000"/>
              </a:lnSpc>
            </a:pPr>
            <a:r>
              <a:rPr lang="en-US" dirty="0" smtClean="0"/>
              <a:t>MAGNETOTERMICI</a:t>
            </a:r>
          </a:p>
          <a:p>
            <a:pPr>
              <a:lnSpc>
                <a:spcPct val="200000"/>
              </a:lnSpc>
            </a:pPr>
            <a:r>
              <a:rPr lang="en-US" dirty="0" smtClean="0"/>
              <a:t>SALVAVITA </a:t>
            </a:r>
            <a:r>
              <a:rPr lang="en-US" dirty="0" err="1" smtClean="0"/>
              <a:t>riarmo</a:t>
            </a:r>
            <a:r>
              <a:rPr lang="en-US" dirty="0" smtClean="0"/>
              <a:t> </a:t>
            </a:r>
            <a:r>
              <a:rPr lang="en-US" dirty="0" err="1" smtClean="0"/>
              <a:t>automatico</a:t>
            </a:r>
            <a:endParaRPr lang="en-US" dirty="0" smtClean="0"/>
          </a:p>
          <a:p>
            <a:pPr>
              <a:lnSpc>
                <a:spcPct val="200000"/>
              </a:lnSpc>
            </a:pPr>
            <a:r>
              <a:rPr lang="en-US" dirty="0" smtClean="0"/>
              <a:t>SCARICATORI</a:t>
            </a:r>
          </a:p>
          <a:p>
            <a:pPr>
              <a:lnSpc>
                <a:spcPct val="200000"/>
              </a:lnSpc>
            </a:pPr>
            <a:r>
              <a:rPr lang="en-US" dirty="0" smtClean="0"/>
              <a:t>TRASFORMATORE DISCONTINUITA’</a:t>
            </a:r>
          </a:p>
          <a:p>
            <a:pPr>
              <a:lnSpc>
                <a:spcPct val="200000"/>
              </a:lnSpc>
            </a:pPr>
            <a:r>
              <a:rPr lang="en-US" dirty="0" smtClean="0"/>
              <a:t>UPS</a:t>
            </a:r>
          </a:p>
          <a:p>
            <a:pPr>
              <a:lnSpc>
                <a:spcPct val="200000"/>
              </a:lnSpc>
            </a:pPr>
            <a:r>
              <a:rPr lang="en-US" dirty="0" smtClean="0"/>
              <a:t>BATTERIA</a:t>
            </a:r>
          </a:p>
          <a:p>
            <a:pPr>
              <a:lnSpc>
                <a:spcPct val="200000"/>
              </a:lnSpc>
            </a:pPr>
            <a:r>
              <a:rPr lang="en-US" dirty="0" smtClean="0"/>
              <a:t>ROUTER</a:t>
            </a:r>
            <a:endParaRPr lang="en-US" dirty="0"/>
          </a:p>
        </p:txBody>
      </p:sp>
      <p:sp>
        <p:nvSpPr>
          <p:cNvPr id="6" name="Oval 5"/>
          <p:cNvSpPr/>
          <p:nvPr/>
        </p:nvSpPr>
        <p:spPr>
          <a:xfrm>
            <a:off x="1187624" y="1785586"/>
            <a:ext cx="609066" cy="11521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a:endCxn id="6" idx="6"/>
          </p:cNvCxnSpPr>
          <p:nvPr/>
        </p:nvCxnSpPr>
        <p:spPr>
          <a:xfrm flipH="1">
            <a:off x="1796690" y="1916832"/>
            <a:ext cx="2991334" cy="44481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150017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72550" y="1172749"/>
            <a:ext cx="5568619" cy="4176464"/>
          </a:xfrm>
          <a:prstGeom prst="rect">
            <a:avLst/>
          </a:prstGeom>
        </p:spPr>
      </p:pic>
      <p:sp>
        <p:nvSpPr>
          <p:cNvPr id="4" name="TextBox 3"/>
          <p:cNvSpPr txBox="1"/>
          <p:nvPr/>
        </p:nvSpPr>
        <p:spPr>
          <a:xfrm>
            <a:off x="4788024" y="980728"/>
            <a:ext cx="4185889" cy="3970318"/>
          </a:xfrm>
          <a:prstGeom prst="rect">
            <a:avLst/>
          </a:prstGeom>
          <a:noFill/>
        </p:spPr>
        <p:txBody>
          <a:bodyPr wrap="none" rtlCol="0">
            <a:spAutoFit/>
          </a:bodyPr>
          <a:lstStyle/>
          <a:p>
            <a:pPr>
              <a:lnSpc>
                <a:spcPct val="200000"/>
              </a:lnSpc>
            </a:pPr>
            <a:r>
              <a:rPr lang="en-US" dirty="0" smtClean="0"/>
              <a:t>MAGNETOTERMICI</a:t>
            </a:r>
          </a:p>
          <a:p>
            <a:pPr>
              <a:lnSpc>
                <a:spcPct val="200000"/>
              </a:lnSpc>
            </a:pPr>
            <a:r>
              <a:rPr lang="en-US" dirty="0" smtClean="0"/>
              <a:t>SALVAVITA </a:t>
            </a:r>
            <a:r>
              <a:rPr lang="en-US" dirty="0" err="1" smtClean="0"/>
              <a:t>riarmo</a:t>
            </a:r>
            <a:r>
              <a:rPr lang="en-US" dirty="0" smtClean="0"/>
              <a:t> </a:t>
            </a:r>
            <a:r>
              <a:rPr lang="en-US" dirty="0" err="1" smtClean="0"/>
              <a:t>automatico</a:t>
            </a:r>
            <a:endParaRPr lang="en-US" dirty="0" smtClean="0"/>
          </a:p>
          <a:p>
            <a:pPr>
              <a:lnSpc>
                <a:spcPct val="200000"/>
              </a:lnSpc>
            </a:pPr>
            <a:r>
              <a:rPr lang="en-US" dirty="0" smtClean="0"/>
              <a:t>SCARICATORI</a:t>
            </a:r>
          </a:p>
          <a:p>
            <a:pPr>
              <a:lnSpc>
                <a:spcPct val="200000"/>
              </a:lnSpc>
            </a:pPr>
            <a:r>
              <a:rPr lang="en-US" dirty="0" smtClean="0"/>
              <a:t>TRASFORMATORE DISCONTINUITA’</a:t>
            </a:r>
          </a:p>
          <a:p>
            <a:pPr>
              <a:lnSpc>
                <a:spcPct val="200000"/>
              </a:lnSpc>
            </a:pPr>
            <a:r>
              <a:rPr lang="en-US" dirty="0" smtClean="0"/>
              <a:t>UPS</a:t>
            </a:r>
          </a:p>
          <a:p>
            <a:pPr>
              <a:lnSpc>
                <a:spcPct val="200000"/>
              </a:lnSpc>
            </a:pPr>
            <a:r>
              <a:rPr lang="en-US" dirty="0" smtClean="0"/>
              <a:t>BATTERIA</a:t>
            </a:r>
          </a:p>
          <a:p>
            <a:pPr>
              <a:lnSpc>
                <a:spcPct val="200000"/>
              </a:lnSpc>
            </a:pPr>
            <a:r>
              <a:rPr lang="en-US" dirty="0" smtClean="0"/>
              <a:t>ROUTER</a:t>
            </a:r>
            <a:endParaRPr lang="en-US" dirty="0"/>
          </a:p>
        </p:txBody>
      </p:sp>
      <p:sp>
        <p:nvSpPr>
          <p:cNvPr id="6" name="Oval 5"/>
          <p:cNvSpPr/>
          <p:nvPr/>
        </p:nvSpPr>
        <p:spPr>
          <a:xfrm>
            <a:off x="2483768" y="1787946"/>
            <a:ext cx="609066" cy="11521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a:endCxn id="6" idx="6"/>
          </p:cNvCxnSpPr>
          <p:nvPr/>
        </p:nvCxnSpPr>
        <p:spPr>
          <a:xfrm flipH="1" flipV="1">
            <a:off x="3092834" y="2364010"/>
            <a:ext cx="1705994" cy="9565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162501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72550" y="1172749"/>
            <a:ext cx="5568619" cy="4176464"/>
          </a:xfrm>
          <a:prstGeom prst="rect">
            <a:avLst/>
          </a:prstGeom>
        </p:spPr>
      </p:pic>
      <p:sp>
        <p:nvSpPr>
          <p:cNvPr id="4" name="TextBox 3"/>
          <p:cNvSpPr txBox="1"/>
          <p:nvPr/>
        </p:nvSpPr>
        <p:spPr>
          <a:xfrm>
            <a:off x="4788024" y="980728"/>
            <a:ext cx="4185889" cy="3970318"/>
          </a:xfrm>
          <a:prstGeom prst="rect">
            <a:avLst/>
          </a:prstGeom>
          <a:noFill/>
        </p:spPr>
        <p:txBody>
          <a:bodyPr wrap="none" rtlCol="0">
            <a:spAutoFit/>
          </a:bodyPr>
          <a:lstStyle/>
          <a:p>
            <a:pPr>
              <a:lnSpc>
                <a:spcPct val="200000"/>
              </a:lnSpc>
            </a:pPr>
            <a:r>
              <a:rPr lang="en-US" dirty="0" smtClean="0"/>
              <a:t>MAGNETOTERMICI</a:t>
            </a:r>
          </a:p>
          <a:p>
            <a:pPr>
              <a:lnSpc>
                <a:spcPct val="200000"/>
              </a:lnSpc>
            </a:pPr>
            <a:r>
              <a:rPr lang="en-US" dirty="0" smtClean="0"/>
              <a:t>SALVAVITA </a:t>
            </a:r>
            <a:r>
              <a:rPr lang="en-US" dirty="0" err="1" smtClean="0"/>
              <a:t>riarmo</a:t>
            </a:r>
            <a:r>
              <a:rPr lang="en-US" dirty="0" smtClean="0"/>
              <a:t> </a:t>
            </a:r>
            <a:r>
              <a:rPr lang="en-US" dirty="0" err="1" smtClean="0"/>
              <a:t>automatico</a:t>
            </a:r>
            <a:endParaRPr lang="en-US" dirty="0" smtClean="0"/>
          </a:p>
          <a:p>
            <a:pPr>
              <a:lnSpc>
                <a:spcPct val="200000"/>
              </a:lnSpc>
            </a:pPr>
            <a:r>
              <a:rPr lang="en-US" dirty="0" smtClean="0"/>
              <a:t>SCARICATORI</a:t>
            </a:r>
          </a:p>
          <a:p>
            <a:pPr>
              <a:lnSpc>
                <a:spcPct val="200000"/>
              </a:lnSpc>
            </a:pPr>
            <a:r>
              <a:rPr lang="en-US" dirty="0" smtClean="0"/>
              <a:t>TRASFORMATORE DISCONTINUITA’</a:t>
            </a:r>
          </a:p>
          <a:p>
            <a:pPr>
              <a:lnSpc>
                <a:spcPct val="200000"/>
              </a:lnSpc>
            </a:pPr>
            <a:r>
              <a:rPr lang="en-US" dirty="0" smtClean="0"/>
              <a:t>UPS</a:t>
            </a:r>
          </a:p>
          <a:p>
            <a:pPr>
              <a:lnSpc>
                <a:spcPct val="200000"/>
              </a:lnSpc>
            </a:pPr>
            <a:r>
              <a:rPr lang="en-US" dirty="0" smtClean="0"/>
              <a:t>BATTERIA</a:t>
            </a:r>
          </a:p>
          <a:p>
            <a:pPr>
              <a:lnSpc>
                <a:spcPct val="200000"/>
              </a:lnSpc>
            </a:pPr>
            <a:r>
              <a:rPr lang="en-US" dirty="0" smtClean="0"/>
              <a:t>ROUTER</a:t>
            </a:r>
            <a:endParaRPr lang="en-US" dirty="0"/>
          </a:p>
        </p:txBody>
      </p:sp>
      <p:sp>
        <p:nvSpPr>
          <p:cNvPr id="6" name="Oval 5"/>
          <p:cNvSpPr/>
          <p:nvPr/>
        </p:nvSpPr>
        <p:spPr>
          <a:xfrm>
            <a:off x="1187624" y="2996952"/>
            <a:ext cx="1080120" cy="11521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a:endCxn id="6" idx="6"/>
          </p:cNvCxnSpPr>
          <p:nvPr/>
        </p:nvCxnSpPr>
        <p:spPr>
          <a:xfrm flipH="1">
            <a:off x="2267744" y="3068960"/>
            <a:ext cx="2520280" cy="50405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663177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72550" y="1172749"/>
            <a:ext cx="5568619" cy="4176464"/>
          </a:xfrm>
          <a:prstGeom prst="rect">
            <a:avLst/>
          </a:prstGeom>
        </p:spPr>
      </p:pic>
      <p:sp>
        <p:nvSpPr>
          <p:cNvPr id="4" name="TextBox 3"/>
          <p:cNvSpPr txBox="1"/>
          <p:nvPr/>
        </p:nvSpPr>
        <p:spPr>
          <a:xfrm>
            <a:off x="4788024" y="980728"/>
            <a:ext cx="4185889" cy="3970318"/>
          </a:xfrm>
          <a:prstGeom prst="rect">
            <a:avLst/>
          </a:prstGeom>
          <a:noFill/>
        </p:spPr>
        <p:txBody>
          <a:bodyPr wrap="none" rtlCol="0">
            <a:spAutoFit/>
          </a:bodyPr>
          <a:lstStyle/>
          <a:p>
            <a:pPr>
              <a:lnSpc>
                <a:spcPct val="200000"/>
              </a:lnSpc>
            </a:pPr>
            <a:r>
              <a:rPr lang="en-US" dirty="0" smtClean="0"/>
              <a:t>MAGNETOTERMICI</a:t>
            </a:r>
          </a:p>
          <a:p>
            <a:pPr>
              <a:lnSpc>
                <a:spcPct val="200000"/>
              </a:lnSpc>
            </a:pPr>
            <a:r>
              <a:rPr lang="en-US" dirty="0" smtClean="0"/>
              <a:t>SALVAVITA </a:t>
            </a:r>
            <a:r>
              <a:rPr lang="en-US" dirty="0" err="1" smtClean="0"/>
              <a:t>riarmo</a:t>
            </a:r>
            <a:r>
              <a:rPr lang="en-US" dirty="0" smtClean="0"/>
              <a:t> </a:t>
            </a:r>
            <a:r>
              <a:rPr lang="en-US" dirty="0" err="1" smtClean="0"/>
              <a:t>automatico</a:t>
            </a:r>
            <a:endParaRPr lang="en-US" dirty="0" smtClean="0"/>
          </a:p>
          <a:p>
            <a:pPr>
              <a:lnSpc>
                <a:spcPct val="200000"/>
              </a:lnSpc>
            </a:pPr>
            <a:r>
              <a:rPr lang="en-US" dirty="0" smtClean="0"/>
              <a:t>SCARICATORI</a:t>
            </a:r>
          </a:p>
          <a:p>
            <a:pPr>
              <a:lnSpc>
                <a:spcPct val="200000"/>
              </a:lnSpc>
            </a:pPr>
            <a:r>
              <a:rPr lang="en-US" dirty="0" smtClean="0"/>
              <a:t>TRASFORMATORE DISCONTINUITA’</a:t>
            </a:r>
          </a:p>
          <a:p>
            <a:pPr>
              <a:lnSpc>
                <a:spcPct val="200000"/>
              </a:lnSpc>
            </a:pPr>
            <a:r>
              <a:rPr lang="en-US" dirty="0" smtClean="0"/>
              <a:t>UPS</a:t>
            </a:r>
          </a:p>
          <a:p>
            <a:pPr>
              <a:lnSpc>
                <a:spcPct val="200000"/>
              </a:lnSpc>
            </a:pPr>
            <a:r>
              <a:rPr lang="en-US" dirty="0" smtClean="0"/>
              <a:t>BATTERIA</a:t>
            </a:r>
          </a:p>
          <a:p>
            <a:pPr>
              <a:lnSpc>
                <a:spcPct val="200000"/>
              </a:lnSpc>
            </a:pPr>
            <a:r>
              <a:rPr lang="en-US" dirty="0" smtClean="0"/>
              <a:t>ROUTER</a:t>
            </a:r>
            <a:endParaRPr lang="en-US" dirty="0"/>
          </a:p>
        </p:txBody>
      </p:sp>
      <p:sp>
        <p:nvSpPr>
          <p:cNvPr id="6" name="Oval 5"/>
          <p:cNvSpPr/>
          <p:nvPr/>
        </p:nvSpPr>
        <p:spPr>
          <a:xfrm>
            <a:off x="1331638" y="1412776"/>
            <a:ext cx="1512169" cy="18722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a:endCxn id="6" idx="6"/>
          </p:cNvCxnSpPr>
          <p:nvPr/>
        </p:nvCxnSpPr>
        <p:spPr>
          <a:xfrm flipH="1" flipV="1">
            <a:off x="2843807" y="2348880"/>
            <a:ext cx="1944217" cy="122413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018517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72550" y="1172749"/>
            <a:ext cx="5568619" cy="4176464"/>
          </a:xfrm>
          <a:prstGeom prst="rect">
            <a:avLst/>
          </a:prstGeom>
        </p:spPr>
      </p:pic>
      <p:sp>
        <p:nvSpPr>
          <p:cNvPr id="4" name="TextBox 3"/>
          <p:cNvSpPr txBox="1"/>
          <p:nvPr/>
        </p:nvSpPr>
        <p:spPr>
          <a:xfrm>
            <a:off x="4788024" y="980728"/>
            <a:ext cx="4185889" cy="3970318"/>
          </a:xfrm>
          <a:prstGeom prst="rect">
            <a:avLst/>
          </a:prstGeom>
          <a:noFill/>
        </p:spPr>
        <p:txBody>
          <a:bodyPr wrap="none" rtlCol="0">
            <a:spAutoFit/>
          </a:bodyPr>
          <a:lstStyle/>
          <a:p>
            <a:pPr>
              <a:lnSpc>
                <a:spcPct val="200000"/>
              </a:lnSpc>
            </a:pPr>
            <a:r>
              <a:rPr lang="en-US" dirty="0" smtClean="0"/>
              <a:t>MAGNETOTERMICI</a:t>
            </a:r>
          </a:p>
          <a:p>
            <a:pPr>
              <a:lnSpc>
                <a:spcPct val="200000"/>
              </a:lnSpc>
            </a:pPr>
            <a:r>
              <a:rPr lang="en-US" dirty="0" smtClean="0"/>
              <a:t>SALVAVITA </a:t>
            </a:r>
            <a:r>
              <a:rPr lang="en-US" dirty="0" err="1" smtClean="0"/>
              <a:t>riarmo</a:t>
            </a:r>
            <a:r>
              <a:rPr lang="en-US" dirty="0" smtClean="0"/>
              <a:t> </a:t>
            </a:r>
            <a:r>
              <a:rPr lang="en-US" dirty="0" err="1" smtClean="0"/>
              <a:t>automatico</a:t>
            </a:r>
            <a:endParaRPr lang="en-US" dirty="0" smtClean="0"/>
          </a:p>
          <a:p>
            <a:pPr>
              <a:lnSpc>
                <a:spcPct val="200000"/>
              </a:lnSpc>
            </a:pPr>
            <a:r>
              <a:rPr lang="en-US" dirty="0" smtClean="0"/>
              <a:t>SCARICATORI</a:t>
            </a:r>
          </a:p>
          <a:p>
            <a:pPr>
              <a:lnSpc>
                <a:spcPct val="200000"/>
              </a:lnSpc>
            </a:pPr>
            <a:r>
              <a:rPr lang="en-US" dirty="0" smtClean="0"/>
              <a:t>TRASFORMATORE DISCONTINUITA’</a:t>
            </a:r>
          </a:p>
          <a:p>
            <a:pPr>
              <a:lnSpc>
                <a:spcPct val="200000"/>
              </a:lnSpc>
            </a:pPr>
            <a:r>
              <a:rPr lang="en-US" dirty="0" smtClean="0"/>
              <a:t>UPS</a:t>
            </a:r>
          </a:p>
          <a:p>
            <a:pPr>
              <a:lnSpc>
                <a:spcPct val="200000"/>
              </a:lnSpc>
            </a:pPr>
            <a:r>
              <a:rPr lang="en-US" dirty="0" smtClean="0"/>
              <a:t>BATTERIA</a:t>
            </a:r>
          </a:p>
          <a:p>
            <a:pPr>
              <a:lnSpc>
                <a:spcPct val="200000"/>
              </a:lnSpc>
            </a:pPr>
            <a:r>
              <a:rPr lang="en-US" dirty="0" smtClean="0"/>
              <a:t>ROUTER</a:t>
            </a:r>
            <a:endParaRPr lang="en-US" dirty="0"/>
          </a:p>
        </p:txBody>
      </p:sp>
      <p:sp>
        <p:nvSpPr>
          <p:cNvPr id="6" name="Oval 5"/>
          <p:cNvSpPr/>
          <p:nvPr/>
        </p:nvSpPr>
        <p:spPr>
          <a:xfrm>
            <a:off x="1115616" y="3645024"/>
            <a:ext cx="2376264" cy="172819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a:endCxn id="6" idx="6"/>
          </p:cNvCxnSpPr>
          <p:nvPr/>
        </p:nvCxnSpPr>
        <p:spPr>
          <a:xfrm flipH="1">
            <a:off x="3491880" y="4147064"/>
            <a:ext cx="1296145" cy="36205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8180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179512" y="548679"/>
            <a:ext cx="8686800" cy="6001643"/>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endParaRPr lang="it-IT" altLang="it-IT">
              <a:latin typeface="Arial" panose="020B0604020202020204" pitchFamily="34" charset="0"/>
            </a:endParaRPr>
          </a:p>
        </p:txBody>
      </p:sp>
      <p:sp>
        <p:nvSpPr>
          <p:cNvPr id="9219" name="Text Box 3"/>
          <p:cNvSpPr txBox="1">
            <a:spLocks noChangeArrowheads="1"/>
          </p:cNvSpPr>
          <p:nvPr/>
        </p:nvSpPr>
        <p:spPr bwMode="auto">
          <a:xfrm>
            <a:off x="323528" y="548680"/>
            <a:ext cx="8305800"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just" eaLnBrk="1" hangingPunct="1">
              <a:spcBef>
                <a:spcPct val="0"/>
              </a:spcBef>
              <a:buFontTx/>
              <a:buNone/>
            </a:pPr>
            <a:r>
              <a:rPr lang="it-IT" altLang="it-IT" sz="2400" dirty="0">
                <a:latin typeface="Arial" panose="020B0604020202020204" pitchFamily="34" charset="0"/>
              </a:rPr>
              <a:t>Oggi, in generale, la tecnologia di registrazione soddisfa il 95% di tutte le esigenze, sebbene non tutti i problemi strumentali siano stati ancora risolti. La qualità della registrazione nelle installazioni più all'avanguardia è limitata </a:t>
            </a:r>
            <a:r>
              <a:rPr lang="it-IT" altLang="it-IT" sz="2400" dirty="0" smtClean="0">
                <a:latin typeface="Arial" panose="020B0604020202020204" pitchFamily="34" charset="0"/>
              </a:rPr>
              <a:t>da</a:t>
            </a:r>
          </a:p>
          <a:p>
            <a:pPr algn="just" eaLnBrk="1" hangingPunct="1">
              <a:spcBef>
                <a:spcPct val="0"/>
              </a:spcBef>
              <a:buFontTx/>
              <a:buNone/>
            </a:pPr>
            <a:endParaRPr lang="it-IT" altLang="it-IT" sz="2400" dirty="0">
              <a:solidFill>
                <a:srgbClr val="FF0000"/>
              </a:solidFill>
              <a:latin typeface="Arial" panose="020B0604020202020204" pitchFamily="34" charset="0"/>
            </a:endParaRPr>
          </a:p>
          <a:p>
            <a:pPr algn="ctr" eaLnBrk="1" hangingPunct="1">
              <a:spcBef>
                <a:spcPct val="0"/>
              </a:spcBef>
              <a:buFontTx/>
              <a:buNone/>
            </a:pPr>
            <a:r>
              <a:rPr lang="it-IT" altLang="it-IT" sz="2400" dirty="0">
                <a:solidFill>
                  <a:srgbClr val="FF0000"/>
                </a:solidFill>
                <a:latin typeface="Arial" panose="020B0604020202020204" pitchFamily="34" charset="0"/>
              </a:rPr>
              <a:t>condizioni del sito della stazione sismica</a:t>
            </a:r>
            <a:r>
              <a:rPr lang="en-US" altLang="it-IT" sz="2400" dirty="0" smtClean="0">
                <a:latin typeface="Arial" panose="020B0604020202020204" pitchFamily="34" charset="0"/>
              </a:rPr>
              <a:t>.</a:t>
            </a:r>
          </a:p>
          <a:p>
            <a:pPr algn="ctr" eaLnBrk="1" hangingPunct="1">
              <a:spcBef>
                <a:spcPct val="0"/>
              </a:spcBef>
              <a:buFontTx/>
              <a:buNone/>
            </a:pPr>
            <a:endParaRPr lang="en-US" altLang="it-IT" sz="2400" dirty="0">
              <a:latin typeface="Arial" panose="020B0604020202020204" pitchFamily="34" charset="0"/>
            </a:endParaRPr>
          </a:p>
          <a:p>
            <a:pPr algn="just" eaLnBrk="1" hangingPunct="1">
              <a:spcBef>
                <a:spcPct val="0"/>
              </a:spcBef>
              <a:buFontTx/>
              <a:buNone/>
            </a:pPr>
            <a:r>
              <a:rPr lang="it-IT" altLang="it-IT" sz="2400" dirty="0">
                <a:latin typeface="Arial" panose="020B0604020202020204" pitchFamily="34" charset="0"/>
              </a:rPr>
              <a:t>Non così in passato. Sorprendentemente, nella comunità sismologica la consapevolezza di questo fatto è </a:t>
            </a:r>
            <a:r>
              <a:rPr lang="it-IT" altLang="it-IT" sz="2400" dirty="0" smtClean="0">
                <a:latin typeface="Arial" panose="020B0604020202020204" pitchFamily="34" charset="0"/>
              </a:rPr>
              <a:t>tutt’altro che forte</a:t>
            </a:r>
            <a:r>
              <a:rPr lang="it-IT" altLang="it-IT" sz="2400" dirty="0">
                <a:latin typeface="Arial" panose="020B0604020202020204" pitchFamily="34" charset="0"/>
              </a:rPr>
              <a:t>. Molte nuove installazioni funzionano in condizioni non ottimali perché la selezione </a:t>
            </a:r>
            <a:r>
              <a:rPr lang="it-IT" altLang="it-IT" sz="2400" dirty="0" smtClean="0">
                <a:latin typeface="Arial" panose="020B0604020202020204" pitchFamily="34" charset="0"/>
              </a:rPr>
              <a:t>e/o </a:t>
            </a:r>
            <a:r>
              <a:rPr lang="it-IT" altLang="it-IT" sz="2400" dirty="0">
                <a:latin typeface="Arial" panose="020B0604020202020204" pitchFamily="34" charset="0"/>
              </a:rPr>
              <a:t>la preparazione di siti sismici era inadeguata. Le persone prestano troppa poca attenzione ad esso, o la maggior parte dei fondi </a:t>
            </a:r>
            <a:r>
              <a:rPr lang="it-IT" altLang="it-IT" sz="2400" dirty="0" smtClean="0">
                <a:latin typeface="Arial" panose="020B0604020202020204" pitchFamily="34" charset="0"/>
              </a:rPr>
              <a:t>era </a:t>
            </a:r>
            <a:r>
              <a:rPr lang="it-IT" altLang="it-IT" sz="2400" dirty="0">
                <a:latin typeface="Arial" panose="020B0604020202020204" pitchFamily="34" charset="0"/>
              </a:rPr>
              <a:t>già stata </a:t>
            </a:r>
            <a:r>
              <a:rPr lang="it-IT" altLang="it-IT" sz="2400" dirty="0" smtClean="0">
                <a:latin typeface="Arial" panose="020B0604020202020204" pitchFamily="34" charset="0"/>
              </a:rPr>
              <a:t>spesa </a:t>
            </a:r>
            <a:r>
              <a:rPr lang="it-IT" altLang="it-IT" sz="2400" dirty="0">
                <a:latin typeface="Arial" panose="020B0604020202020204" pitchFamily="34" charset="0"/>
              </a:rPr>
              <a:t>prima che fosse adeguatamente indirizzata</a:t>
            </a:r>
            <a:r>
              <a:rPr lang="en-US" altLang="it-IT" sz="2400" dirty="0" smtClean="0">
                <a:latin typeface="Arial" panose="020B0604020202020204" pitchFamily="34" charset="0"/>
              </a:rPr>
              <a:t>.</a:t>
            </a:r>
            <a:endParaRPr lang="en-US" altLang="it-IT" sz="2400" dirty="0">
              <a:latin typeface="Arial" panose="020B0604020202020204" pitchFamily="34" charset="0"/>
            </a:endParaRPr>
          </a:p>
        </p:txBody>
      </p:sp>
    </p:spTree>
    <p:extLst>
      <p:ext uri="{BB962C8B-B14F-4D97-AF65-F5344CB8AC3E}">
        <p14:creationId xmlns:p14="http://schemas.microsoft.com/office/powerpoint/2010/main" val="231262814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72550" y="1172749"/>
            <a:ext cx="5568619" cy="4176464"/>
          </a:xfrm>
          <a:prstGeom prst="rect">
            <a:avLst/>
          </a:prstGeom>
        </p:spPr>
      </p:pic>
      <p:sp>
        <p:nvSpPr>
          <p:cNvPr id="4" name="TextBox 3"/>
          <p:cNvSpPr txBox="1"/>
          <p:nvPr/>
        </p:nvSpPr>
        <p:spPr>
          <a:xfrm>
            <a:off x="4788024" y="980728"/>
            <a:ext cx="4185889" cy="3970318"/>
          </a:xfrm>
          <a:prstGeom prst="rect">
            <a:avLst/>
          </a:prstGeom>
          <a:noFill/>
        </p:spPr>
        <p:txBody>
          <a:bodyPr wrap="none" rtlCol="0">
            <a:spAutoFit/>
          </a:bodyPr>
          <a:lstStyle/>
          <a:p>
            <a:pPr>
              <a:lnSpc>
                <a:spcPct val="200000"/>
              </a:lnSpc>
            </a:pPr>
            <a:r>
              <a:rPr lang="en-US" dirty="0" smtClean="0"/>
              <a:t>MAGNETOTERMICI</a:t>
            </a:r>
          </a:p>
          <a:p>
            <a:pPr>
              <a:lnSpc>
                <a:spcPct val="200000"/>
              </a:lnSpc>
            </a:pPr>
            <a:r>
              <a:rPr lang="en-US" dirty="0" smtClean="0"/>
              <a:t>SALVAVITA </a:t>
            </a:r>
            <a:r>
              <a:rPr lang="en-US" dirty="0" err="1" smtClean="0"/>
              <a:t>riarmo</a:t>
            </a:r>
            <a:r>
              <a:rPr lang="en-US" dirty="0" smtClean="0"/>
              <a:t> </a:t>
            </a:r>
            <a:r>
              <a:rPr lang="en-US" dirty="0" err="1" smtClean="0"/>
              <a:t>automatico</a:t>
            </a:r>
            <a:endParaRPr lang="en-US" dirty="0" smtClean="0"/>
          </a:p>
          <a:p>
            <a:pPr>
              <a:lnSpc>
                <a:spcPct val="200000"/>
              </a:lnSpc>
            </a:pPr>
            <a:r>
              <a:rPr lang="en-US" dirty="0" smtClean="0"/>
              <a:t>SCARICATORI</a:t>
            </a:r>
          </a:p>
          <a:p>
            <a:pPr>
              <a:lnSpc>
                <a:spcPct val="200000"/>
              </a:lnSpc>
            </a:pPr>
            <a:r>
              <a:rPr lang="en-US" dirty="0" smtClean="0"/>
              <a:t>TRASFORMATORE DISCONTINUITA’</a:t>
            </a:r>
          </a:p>
          <a:p>
            <a:pPr>
              <a:lnSpc>
                <a:spcPct val="200000"/>
              </a:lnSpc>
            </a:pPr>
            <a:r>
              <a:rPr lang="en-US" dirty="0" smtClean="0"/>
              <a:t>UPS</a:t>
            </a:r>
          </a:p>
          <a:p>
            <a:pPr>
              <a:lnSpc>
                <a:spcPct val="200000"/>
              </a:lnSpc>
            </a:pPr>
            <a:r>
              <a:rPr lang="en-US" dirty="0" smtClean="0"/>
              <a:t>BATTERIA</a:t>
            </a:r>
          </a:p>
          <a:p>
            <a:pPr>
              <a:lnSpc>
                <a:spcPct val="200000"/>
              </a:lnSpc>
            </a:pPr>
            <a:r>
              <a:rPr lang="en-US" dirty="0" smtClean="0"/>
              <a:t>ROUTER</a:t>
            </a:r>
            <a:endParaRPr lang="en-US" dirty="0"/>
          </a:p>
        </p:txBody>
      </p:sp>
      <p:sp>
        <p:nvSpPr>
          <p:cNvPr id="6" name="Oval 5"/>
          <p:cNvSpPr/>
          <p:nvPr/>
        </p:nvSpPr>
        <p:spPr>
          <a:xfrm>
            <a:off x="2915816" y="2922926"/>
            <a:ext cx="720080" cy="187422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a:endCxn id="6" idx="6"/>
          </p:cNvCxnSpPr>
          <p:nvPr/>
        </p:nvCxnSpPr>
        <p:spPr>
          <a:xfrm flipH="1" flipV="1">
            <a:off x="3635896" y="3860039"/>
            <a:ext cx="1152128" cy="79309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05975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30553</TotalTime>
  <Words>3051</Words>
  <Application>Microsoft Office PowerPoint</Application>
  <PresentationFormat>On-screen Show (4:3)</PresentationFormat>
  <Paragraphs>380</Paragraphs>
  <Slides>90</Slides>
  <Notes>74</Notes>
  <HiddenSlides>1</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90</vt:i4>
      </vt:variant>
    </vt:vector>
  </HeadingPairs>
  <TitlesOfParts>
    <vt:vector size="96" baseType="lpstr">
      <vt:lpstr>Arial</vt:lpstr>
      <vt:lpstr>Calibri</vt:lpstr>
      <vt:lpstr>Calibri Light</vt:lpstr>
      <vt:lpstr>Times New Roman</vt:lpstr>
      <vt:lpstr>Office Theme</vt:lpstr>
      <vt:lpstr>CorelPhotoPaint.Image.8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Trieste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Dipartimento Scienze della Terra</dc:creator>
  <cp:lastModifiedBy>Giovanni Costa</cp:lastModifiedBy>
  <cp:revision>496</cp:revision>
  <dcterms:created xsi:type="dcterms:W3CDTF">2011-03-15T13:02:36Z</dcterms:created>
  <dcterms:modified xsi:type="dcterms:W3CDTF">2020-05-18T05:36:40Z</dcterms:modified>
</cp:coreProperties>
</file>