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710" r:id="rId2"/>
  </p:sldMasterIdLst>
  <p:notesMasterIdLst>
    <p:notesMasterId r:id="rId35"/>
  </p:notesMasterIdLst>
  <p:sldIdLst>
    <p:sldId id="444" r:id="rId3"/>
    <p:sldId id="311" r:id="rId4"/>
    <p:sldId id="312" r:id="rId5"/>
    <p:sldId id="399" r:id="rId6"/>
    <p:sldId id="314" r:id="rId7"/>
    <p:sldId id="352" r:id="rId8"/>
    <p:sldId id="316" r:id="rId9"/>
    <p:sldId id="317" r:id="rId10"/>
    <p:sldId id="318" r:id="rId11"/>
    <p:sldId id="393" r:id="rId12"/>
    <p:sldId id="436" r:id="rId13"/>
    <p:sldId id="319" r:id="rId14"/>
    <p:sldId id="354" r:id="rId15"/>
    <p:sldId id="353" r:id="rId16"/>
    <p:sldId id="431" r:id="rId17"/>
    <p:sldId id="344" r:id="rId18"/>
    <p:sldId id="345" r:id="rId19"/>
    <p:sldId id="346" r:id="rId20"/>
    <p:sldId id="400" r:id="rId21"/>
    <p:sldId id="347" r:id="rId22"/>
    <p:sldId id="432" r:id="rId23"/>
    <p:sldId id="438" r:id="rId24"/>
    <p:sldId id="320" r:id="rId25"/>
    <p:sldId id="439" r:id="rId26"/>
    <p:sldId id="440" r:id="rId27"/>
    <p:sldId id="321" r:id="rId28"/>
    <p:sldId id="435" r:id="rId29"/>
    <p:sldId id="434" r:id="rId30"/>
    <p:sldId id="442" r:id="rId31"/>
    <p:sldId id="441" r:id="rId32"/>
    <p:sldId id="323" r:id="rId33"/>
    <p:sldId id="443" r:id="rId3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878"/>
  </p:normalViewPr>
  <p:slideViewPr>
    <p:cSldViewPr snapToGrid="0" snapToObjects="1">
      <p:cViewPr>
        <p:scale>
          <a:sx n="100" d="100"/>
          <a:sy n="100" d="100"/>
        </p:scale>
        <p:origin x="1864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D0CE1-7D4C-C640-9262-9DC9A2656C93}" type="datetimeFigureOut">
              <a:rPr lang="it-IT" smtClean="0"/>
              <a:t>18/05/20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154A4C-490F-DB42-9919-017D0431F08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75901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7441FC-C64C-4202-B3FC-B7357DC8BBB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8528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38033-4C93-47CC-95EC-1357CD63FA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4660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00902B-3BB0-447D-92B6-1E333E3E39A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48911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51526-D57F-4175-A30E-553DBABEFA65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83760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D6EE25-A33F-41F0-9099-9CD5EC58E4D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8113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C39FE9-62AA-449A-9B0E-BAFEA4F62EF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42934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8EB913-9073-4517-8A00-2231F31A1E1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01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E5B54-11F6-4911-BB84-B80B4E93EBF9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3770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BB5C19-244A-4275-AE5D-CCB855DE5E6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482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CA7E2D-14DF-4A7E-BC85-29869DAB163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773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8F9999-ED51-4FD9-9FDA-040ECD34CCF2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060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D1100-C442-4D61-9D12-32F461013FC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59103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46FF3-227F-4AE8-8BCF-59B238DE341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3993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E679C-DFEA-437E-A480-2F93BA304DD6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0867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5C22A4-9155-4BD6-9A13-14C0FB1D071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95327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1B252B-77D2-4FFD-A890-920E73713EEF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9834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F712ABC-B011-40B1-B60E-7EB87D134793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3339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C17622-1DB3-455C-BD20-E10FD7CF35DA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666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320A1B-AA7B-463C-A7F0-17CF57476298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694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AC98B7-EED5-4764-9E35-1714873EB8FD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897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A5666-1F7D-42DD-836F-05E5816640BC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3841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F21E2-E54F-4162-9A0A-300F6C2E18BE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7408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6AC89C-7E91-44D3-8C9A-FADE4C4CAF20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90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A6ACFF-8CB3-4FF0-A305-EE3D5C221E94}" type="slidenum">
              <a:rPr lang="it-IT" altLang="it-IT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746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latin typeface="+mn-lt"/>
                <a:cs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9E9BA59-88A9-42BA-A7EF-ECADE74292C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74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2F"/>
            </a:gs>
            <a:gs pos="50000">
              <a:srgbClr val="000066"/>
            </a:gs>
            <a:gs pos="100000">
              <a:srgbClr val="00002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434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it-IT" altLang="it-IT">
              <a:solidFill>
                <a:srgbClr val="000000"/>
              </a:solidFill>
            </a:endParaRP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91424EA-BD71-4A48-9ACD-EAC24E51B291}" type="slidenum">
              <a:rPr lang="it-IT" altLang="it-IT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‹N›</a:t>
            </a:fld>
            <a:endParaRPr lang="it-IT" altLang="it-IT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5168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microsoft.com/office/2007/relationships/hdphoto" Target="../media/hdphoto4.wdp"/><Relationship Id="rId4" Type="http://schemas.openxmlformats.org/officeDocument/2006/relationships/image" Target="../media/image7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angiogenesis.amgen.com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9.wdp"/><Relationship Id="rId4" Type="http://schemas.openxmlformats.org/officeDocument/2006/relationships/image" Target="../media/image1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10.wdp"/><Relationship Id="rId7" Type="http://schemas.microsoft.com/office/2007/relationships/hdphoto" Target="../media/hdphoto1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11.wdp"/><Relationship Id="rId4" Type="http://schemas.openxmlformats.org/officeDocument/2006/relationships/image" Target="../media/image20.png"/><Relationship Id="rId9" Type="http://schemas.microsoft.com/office/2007/relationships/hdphoto" Target="../media/hdphoto13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15.wdp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Relationship Id="rId5" Type="http://schemas.microsoft.com/office/2007/relationships/hdphoto" Target="../media/hdphoto17.wdp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19.wdp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2CA4446-B444-0545-8201-C6D328D11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455"/>
            <a:ext cx="8229600" cy="1143000"/>
          </a:xfrm>
        </p:spPr>
        <p:txBody>
          <a:bodyPr/>
          <a:lstStyle/>
          <a:p>
            <a:r>
              <a:rPr lang="it-IT" dirty="0">
                <a:solidFill>
                  <a:srgbClr val="FFFF00"/>
                </a:solidFill>
              </a:rPr>
              <a:t>Neoplasie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6B6EBEF-4AC7-1B43-AF93-F20E7E4C11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it-IT" sz="3000" dirty="0">
                <a:solidFill>
                  <a:schemeClr val="bg1"/>
                </a:solidFill>
              </a:rPr>
              <a:t>Modalità di </a:t>
            </a:r>
            <a:r>
              <a:rPr lang="it-IT" sz="3000" dirty="0">
                <a:solidFill>
                  <a:srgbClr val="FFFF00"/>
                </a:solidFill>
              </a:rPr>
              <a:t>crescita</a:t>
            </a:r>
            <a:r>
              <a:rPr lang="it-IT" sz="3000" dirty="0">
                <a:solidFill>
                  <a:schemeClr val="bg1"/>
                </a:solidFill>
              </a:rPr>
              <a:t> delle neoplasie</a:t>
            </a:r>
          </a:p>
          <a:p>
            <a:endParaRPr lang="it-IT" sz="3000" dirty="0">
              <a:solidFill>
                <a:schemeClr val="bg1"/>
              </a:solidFill>
            </a:endParaRPr>
          </a:p>
          <a:p>
            <a:pPr marL="514350" indent="-514350">
              <a:buFont typeface="+mj-lt"/>
              <a:buAutoNum type="arabicPeriod" startAt="2"/>
            </a:pPr>
            <a:r>
              <a:rPr lang="it-IT" sz="3000" dirty="0">
                <a:solidFill>
                  <a:schemeClr val="bg1"/>
                </a:solidFill>
              </a:rPr>
              <a:t>Esempi di proprietà aggressive acquisite durante la </a:t>
            </a:r>
            <a:r>
              <a:rPr lang="it-IT" sz="3000" dirty="0">
                <a:solidFill>
                  <a:srgbClr val="FFFF00"/>
                </a:solidFill>
              </a:rPr>
              <a:t>progressione</a:t>
            </a:r>
            <a:r>
              <a:rPr lang="it-IT" sz="3000" dirty="0">
                <a:solidFill>
                  <a:schemeClr val="bg1"/>
                </a:solidFill>
              </a:rPr>
              <a:t>:</a:t>
            </a:r>
          </a:p>
          <a:p>
            <a:endParaRPr lang="it-IT" sz="1800" dirty="0">
              <a:solidFill>
                <a:schemeClr val="bg1"/>
              </a:solidFill>
            </a:endParaRPr>
          </a:p>
          <a:p>
            <a:pPr lvl="1"/>
            <a:r>
              <a:rPr lang="it-IT" sz="2600" dirty="0">
                <a:solidFill>
                  <a:srgbClr val="FFFF00"/>
                </a:solidFill>
              </a:rPr>
              <a:t>angiogenesi</a:t>
            </a:r>
          </a:p>
          <a:p>
            <a:pPr lvl="1"/>
            <a:r>
              <a:rPr lang="it-IT" sz="2600" dirty="0">
                <a:solidFill>
                  <a:schemeClr val="bg1"/>
                </a:solidFill>
              </a:rPr>
              <a:t>transizione </a:t>
            </a:r>
            <a:r>
              <a:rPr lang="it-IT" sz="2600" dirty="0">
                <a:solidFill>
                  <a:srgbClr val="FFFF00"/>
                </a:solidFill>
              </a:rPr>
              <a:t>epitelio-mesenchimale (EMT)</a:t>
            </a:r>
          </a:p>
          <a:p>
            <a:pPr lvl="1"/>
            <a:r>
              <a:rPr lang="it-IT" sz="2600" dirty="0">
                <a:solidFill>
                  <a:schemeClr val="bg1"/>
                </a:solidFill>
              </a:rPr>
              <a:t>capacità </a:t>
            </a:r>
            <a:r>
              <a:rPr lang="it-IT" sz="2600" dirty="0">
                <a:solidFill>
                  <a:srgbClr val="FFFF00"/>
                </a:solidFill>
              </a:rPr>
              <a:t>metastatica</a:t>
            </a:r>
          </a:p>
          <a:p>
            <a:pPr lvl="1"/>
            <a:endParaRPr lang="it-IT" sz="2600" dirty="0">
              <a:solidFill>
                <a:schemeClr val="bg1"/>
              </a:solidFill>
            </a:endParaRPr>
          </a:p>
          <a:p>
            <a:pPr lvl="1"/>
            <a:endParaRPr lang="it-IT" sz="2600" dirty="0">
              <a:solidFill>
                <a:schemeClr val="bg1"/>
              </a:solidFill>
            </a:endParaRPr>
          </a:p>
          <a:p>
            <a:endParaRPr lang="it-IT" sz="3000" dirty="0">
              <a:solidFill>
                <a:schemeClr val="bg1"/>
              </a:solidFill>
            </a:endParaRPr>
          </a:p>
          <a:p>
            <a:endParaRPr lang="it-IT" sz="3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018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411760" y="5013176"/>
            <a:ext cx="118494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low grade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4572000" y="5003884"/>
            <a:ext cx="127470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 grade</a:t>
            </a:r>
          </a:p>
        </p:txBody>
      </p:sp>
      <p:pic>
        <p:nvPicPr>
          <p:cNvPr id="2050" name="Picture 2" descr="Risultati immagini per apc progression colon carcinom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-3" b="38222"/>
          <a:stretch/>
        </p:blipFill>
        <p:spPr bwMode="auto">
          <a:xfrm>
            <a:off x="117444" y="908720"/>
            <a:ext cx="8910524" cy="4130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34617" y="-27384"/>
            <a:ext cx="9073009" cy="861774"/>
          </a:xfrm>
          <a:prstGeom prst="rect">
            <a:avLst/>
          </a:prstGeom>
          <a:solidFill>
            <a:srgbClr val="002060"/>
          </a:solidFill>
        </p:spPr>
        <p:txBody>
          <a:bodyPr wrap="square" t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L’accumulo di mutazioni spiega la transizione da tumore benigno a maligno (es.: neoplasia del colon)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9005" y="4859868"/>
            <a:ext cx="176202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normal mucosa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3912915" y="5013176"/>
            <a:ext cx="5115053" cy="1650009"/>
            <a:chOff x="3912915" y="5013176"/>
            <a:chExt cx="5115053" cy="1650009"/>
          </a:xfrm>
        </p:grpSpPr>
        <p:pic>
          <p:nvPicPr>
            <p:cNvPr id="14" name="Picture 2" descr="GI11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1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2915" y="5013176"/>
              <a:ext cx="2569525" cy="1650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3" descr="GI06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1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16216" y="5013176"/>
              <a:ext cx="2511752" cy="16500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CasellaDiTesto 11"/>
            <p:cNvSpPr txBox="1"/>
            <p:nvPr/>
          </p:nvSpPr>
          <p:spPr>
            <a:xfrm>
              <a:off x="3944474" y="5043954"/>
              <a:ext cx="177965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adenoma (polipo)</a:t>
              </a:r>
            </a:p>
          </p:txBody>
        </p:sp>
        <p:sp>
          <p:nvSpPr>
            <p:cNvPr id="17" name="CasellaDiTesto 16"/>
            <p:cNvSpPr txBox="1"/>
            <p:nvPr/>
          </p:nvSpPr>
          <p:spPr>
            <a:xfrm>
              <a:off x="6544904" y="6309320"/>
              <a:ext cx="1699504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6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adenocarcinoma</a:t>
              </a:r>
            </a:p>
          </p:txBody>
        </p:sp>
      </p:grpSp>
      <p:grpSp>
        <p:nvGrpSpPr>
          <p:cNvPr id="2" name="Gruppo 1"/>
          <p:cNvGrpSpPr/>
          <p:nvPr/>
        </p:nvGrpSpPr>
        <p:grpSpPr>
          <a:xfrm>
            <a:off x="117444" y="1720867"/>
            <a:ext cx="8900585" cy="3652349"/>
            <a:chOff x="117444" y="1720867"/>
            <a:chExt cx="8900585" cy="3652349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7444" y="1720867"/>
              <a:ext cx="8900585" cy="36523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CasellaDiTesto 18"/>
            <p:cNvSpPr txBox="1"/>
            <p:nvPr/>
          </p:nvSpPr>
          <p:spPr>
            <a:xfrm>
              <a:off x="5914387" y="4376137"/>
              <a:ext cx="81785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(</a:t>
              </a:r>
              <a:r>
                <a:rPr kumimoji="0" lang="it-IT" sz="12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↑ PGE2</a:t>
              </a:r>
              <a:r>
                <a:rPr kumimoji="0" lang="it-IT" sz="12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60137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11"/>
          <p:cNvSpPr txBox="1">
            <a:spLocks noChangeArrowheads="1"/>
          </p:cNvSpPr>
          <p:nvPr/>
        </p:nvSpPr>
        <p:spPr bwMode="auto">
          <a:xfrm>
            <a:off x="0" y="-4538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La crescita di una neoplasia è accompagnata dal fenomeno della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progressione</a:t>
            </a:r>
          </a:p>
        </p:txBody>
      </p:sp>
      <p:sp>
        <p:nvSpPr>
          <p:cNvPr id="91140" name="Text Box 12"/>
          <p:cNvSpPr txBox="1">
            <a:spLocks noChangeArrowheads="1"/>
          </p:cNvSpPr>
          <p:nvPr/>
        </p:nvSpPr>
        <p:spPr bwMode="auto">
          <a:xfrm>
            <a:off x="71438" y="5028272"/>
            <a:ext cx="89646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Tumor progression and generation of heterogeneity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. New subclones arise from the descendants of the original transformed cell by multiple mutations. With 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progression,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the tumor mass becomes enriched for </a:t>
            </a: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variants that are </a:t>
            </a:r>
            <a:r>
              <a:rPr kumimoji="0" lang="it-IT" altLang="it-IT" sz="2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more aggressive</a:t>
            </a:r>
            <a:r>
              <a:rPr kumimoji="0" lang="it-IT" altLang="it-IT" sz="2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498" cy="415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7000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18256" y="-158205"/>
            <a:ext cx="9144000" cy="1210941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Principali proprietà acquisite dalle cellule durante la progressione tumorale</a:t>
            </a:r>
          </a:p>
        </p:txBody>
      </p:sp>
      <p:sp>
        <p:nvSpPr>
          <p:cNvPr id="317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883" y="836712"/>
            <a:ext cx="8964613" cy="3960439"/>
          </a:xfrm>
        </p:spPr>
        <p:txBody>
          <a:bodyPr/>
          <a:lstStyle/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Mobilità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Adesività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invadere i tessuti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sottrarsi alle difese immunitarie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indurre </a:t>
            </a:r>
            <a:r>
              <a:rPr lang="it-IT" altLang="it-IT" sz="2800" b="1">
                <a:solidFill>
                  <a:srgbClr val="FFFF00"/>
                </a:solidFill>
              </a:rPr>
              <a:t>angiogenesi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resistere ai farmaci </a:t>
            </a:r>
          </a:p>
          <a:p>
            <a:pPr eaLnBrk="1" hangingPunct="1"/>
            <a:r>
              <a:rPr lang="it-IT" altLang="it-IT" sz="2800">
                <a:solidFill>
                  <a:schemeClr val="bg1"/>
                </a:solidFill>
              </a:rPr>
              <a:t>Capacità di impiantarsi e proliferare a distanza (</a:t>
            </a:r>
            <a:r>
              <a:rPr lang="it-IT" altLang="it-IT" sz="2800" b="1">
                <a:solidFill>
                  <a:srgbClr val="FFFF00"/>
                </a:solidFill>
              </a:rPr>
              <a:t>metastasi</a:t>
            </a:r>
            <a:r>
              <a:rPr lang="it-IT" altLang="it-IT" sz="2800">
                <a:solidFill>
                  <a:schemeClr val="bg1"/>
                </a:solidFill>
              </a:rPr>
              <a:t>)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72008" y="4874384"/>
            <a:ext cx="903649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Experimental data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(cultured cells and/or ko mouse models) shows that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almost all of these aggressive properties are acquired by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 cells 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conjunction with the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epithelial-to-mesenchymal transition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EMT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).</a:t>
            </a: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Evidence of EMT in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 samples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from 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patients 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is growing</a:t>
            </a:r>
            <a:endParaRPr kumimoji="0" lang="it-IT" sz="24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580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108520" y="-27384"/>
            <a:ext cx="9433048" cy="778098"/>
          </a:xfrm>
        </p:spPr>
        <p:txBody>
          <a:bodyPr/>
          <a:lstStyle/>
          <a:p>
            <a:r>
              <a:rPr lang="it-IT" sz="3700">
                <a:solidFill>
                  <a:srgbClr val="FFFF00"/>
                </a:solidFill>
              </a:rPr>
              <a:t>Epithelial-to-mesenchimal transition (EMT)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7504" y="1052736"/>
            <a:ext cx="892899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EMT is a developmental program that enables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stationary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epithelial cells to gain the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ability to migrate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invade</a:t>
            </a:r>
            <a:r>
              <a:rPr kumimoji="0" lang="it-IT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as single cells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EMT program was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originally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described as an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integral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part of </a:t>
            </a:r>
            <a:r>
              <a:rPr kumimoji="0" lang="en-US" sz="30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morphogenesis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in embryonic development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en-US" sz="3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Later, it was observed in several patho-physiological events, including wound healing, fibrosis, and 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 metastasis</a:t>
            </a:r>
            <a:endParaRPr kumimoji="0" lang="it-IT" sz="30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70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8575" y="2238150"/>
            <a:ext cx="9086850" cy="46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Stages of EMT-dependent progression from normal epithelium to invasive carcinoma: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71463" marR="0" lvl="0" indent="-271463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 the invasive carcinoma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epithelial cells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lose their polarity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detach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from the basement membrane</a:t>
            </a:r>
          </a:p>
          <a:p>
            <a:pPr marL="271463" marR="0" lvl="0" indent="-271463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composition of the basement membrane also changes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altering cell-ECM interactions and signaling networks</a:t>
            </a:r>
          </a:p>
          <a:p>
            <a:pPr marL="271463" marR="0" lvl="0" indent="-271463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The next step may involve an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angiogenic switch</a:t>
            </a:r>
          </a:p>
          <a:p>
            <a:pPr marL="271463" marR="0" lvl="0" indent="-271463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During progression to metastatic cancer,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cancer cells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first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enter the circulation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later exit it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at a remote site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(formation of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micro- and macro-metastases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271463" marR="0" lvl="0" indent="-271463" algn="just" defTabSz="914400" rtl="0" eaLnBrk="1" fontAlgn="auto" latinLnBrk="0" hangingPunct="1">
              <a:lnSpc>
                <a:spcPts val="2900"/>
              </a:lnSpc>
              <a:spcBef>
                <a:spcPts val="0"/>
              </a:spcBef>
              <a:spcAft>
                <a:spcPts val="0"/>
              </a:spcAft>
              <a:buClr>
                <a:srgbClr val="FFFF00"/>
              </a:buClr>
              <a:buSzTx/>
              <a:buFont typeface="+mj-lt"/>
              <a:buAutoNum type="arabicPeriod"/>
              <a:tabLst/>
              <a:defRPr/>
            </a:pP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This may involve a 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reversion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to an epithelial phenotype (mesenchimal-to-epithelial transition, </a:t>
            </a:r>
            <a:r>
              <a:rPr kumimoji="0" lang="en-US" sz="23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MET</a:t>
            </a:r>
            <a:r>
              <a:rPr kumimoji="0" lang="en-US" sz="23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  <a:endParaRPr kumimoji="0" lang="it-IT" sz="23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677188" y="-99392"/>
            <a:ext cx="78732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Contribution of EMT to cancer progression</a:t>
            </a:r>
            <a:endParaRPr kumimoji="0" lang="it-IT" sz="32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8575" y="404664"/>
            <a:ext cx="9086850" cy="1885950"/>
            <a:chOff x="28575" y="404664"/>
            <a:chExt cx="9086850" cy="1885950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" y="404664"/>
              <a:ext cx="9086850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1882830" y="827420"/>
              <a:ext cx="312906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3621860" y="548680"/>
              <a:ext cx="518092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2-3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419333" y="1907540"/>
              <a:ext cx="312907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8698473" y="1844824"/>
              <a:ext cx="312907" cy="369332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5</a:t>
              </a:r>
            </a:p>
          </p:txBody>
        </p:sp>
      </p:grpSp>
      <p:sp>
        <p:nvSpPr>
          <p:cNvPr id="6" name="Ovale 5">
            <a:extLst>
              <a:ext uri="{FF2B5EF4-FFF2-40B4-BE49-F238E27FC236}">
                <a16:creationId xmlns:a16="http://schemas.microsoft.com/office/drawing/2014/main" id="{0FA145D7-E8A7-F94B-9650-9345C78DA3FB}"/>
              </a:ext>
            </a:extLst>
          </p:cNvPr>
          <p:cNvSpPr/>
          <p:nvPr/>
        </p:nvSpPr>
        <p:spPr bwMode="auto">
          <a:xfrm>
            <a:off x="4325815" y="1844824"/>
            <a:ext cx="433754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62A9566D-DB98-0145-A939-C211246664AF}"/>
              </a:ext>
            </a:extLst>
          </p:cNvPr>
          <p:cNvSpPr/>
          <p:nvPr/>
        </p:nvSpPr>
        <p:spPr bwMode="auto">
          <a:xfrm>
            <a:off x="8194430" y="1844825"/>
            <a:ext cx="433754" cy="369332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54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1308" y="0"/>
            <a:ext cx="9195307" cy="1008112"/>
          </a:xfrm>
        </p:spPr>
        <p:txBody>
          <a:bodyPr/>
          <a:lstStyle/>
          <a:p>
            <a:r>
              <a:rPr lang="it-IT" sz="3600">
                <a:solidFill>
                  <a:srgbClr val="FFFF00"/>
                </a:solidFill>
              </a:rPr>
              <a:t>Acquired capabilities of developing cancer: hallmarks of cancer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052736"/>
            <a:ext cx="7992888" cy="56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2471738" y="6012930"/>
            <a:ext cx="1591755" cy="661359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152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5907 Figure 1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39" r="3424" b="7901"/>
          <a:stretch>
            <a:fillRect/>
          </a:stretch>
        </p:blipFill>
        <p:spPr bwMode="auto">
          <a:xfrm>
            <a:off x="179512" y="2373585"/>
            <a:ext cx="8774113" cy="429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10"/>
          <p:cNvSpPr txBox="1">
            <a:spLocks noChangeArrowheads="1"/>
          </p:cNvSpPr>
          <p:nvPr/>
        </p:nvSpPr>
        <p:spPr bwMode="auto">
          <a:xfrm>
            <a:off x="1836490" y="188913"/>
            <a:ext cx="525579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bg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Tumor angiogenesis</a:t>
            </a:r>
          </a:p>
        </p:txBody>
      </p:sp>
      <p:sp>
        <p:nvSpPr>
          <p:cNvPr id="257036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504056" y="116632"/>
            <a:ext cx="8244408" cy="2133600"/>
          </a:xfrm>
          <a:solidFill>
            <a:srgbClr val="FFFF00"/>
          </a:solidFill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it-IT" sz="2800"/>
              <a:t>Tumors </a:t>
            </a:r>
            <a:r>
              <a:rPr lang="en-US" altLang="it-IT" sz="2800" b="1"/>
              <a:t>less than 1-2 mm</a:t>
            </a:r>
            <a:r>
              <a:rPr lang="en-US" altLang="it-IT" sz="2800" b="1" baseline="30000"/>
              <a:t>3</a:t>
            </a:r>
            <a:r>
              <a:rPr lang="en-US" altLang="it-IT" sz="2800"/>
              <a:t> receive </a:t>
            </a:r>
            <a:r>
              <a:rPr lang="en-US" altLang="it-IT" sz="2800" b="1"/>
              <a:t>oxygen</a:t>
            </a:r>
            <a:r>
              <a:rPr lang="en-US" altLang="it-IT" sz="2800"/>
              <a:t> and nutrients by diffusion </a:t>
            </a:r>
            <a:r>
              <a:rPr lang="en-US" altLang="it-IT" sz="2800" b="1"/>
              <a:t>from host vasculature</a:t>
            </a:r>
          </a:p>
          <a:p>
            <a:pPr eaLnBrk="1" hangingPunct="1">
              <a:lnSpc>
                <a:spcPct val="90000"/>
              </a:lnSpc>
            </a:pPr>
            <a:endParaRPr lang="en-US" altLang="it-IT" sz="1050" b="1"/>
          </a:p>
          <a:p>
            <a:pPr eaLnBrk="1" hangingPunct="1">
              <a:lnSpc>
                <a:spcPct val="90000"/>
              </a:lnSpc>
            </a:pPr>
            <a:r>
              <a:rPr lang="en-US" altLang="it-IT" sz="2800" b="1"/>
              <a:t>Larger tumors require new vessel network</a:t>
            </a:r>
            <a:r>
              <a:rPr lang="en-US" altLang="it-IT" sz="240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altLang="it-IT" sz="1050"/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hlinkClick r:id="rId4"/>
              </a:rPr>
              <a:t>http://angiogenesis.amgen.com/</a:t>
            </a:r>
            <a:r>
              <a:rPr lang="it-IT" altLang="it-IT" sz="2400"/>
              <a:t>  [have a look!!]</a:t>
            </a:r>
          </a:p>
        </p:txBody>
      </p:sp>
    </p:spTree>
    <p:extLst>
      <p:ext uri="{BB962C8B-B14F-4D97-AF65-F5344CB8AC3E}">
        <p14:creationId xmlns:p14="http://schemas.microsoft.com/office/powerpoint/2010/main" val="388279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703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570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570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570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036" grpId="0" uiExpand="1" build="p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856" y="-100484"/>
            <a:ext cx="8229600" cy="865188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  <a:latin typeface="+mn-lt"/>
              </a:rPr>
              <a:t>Tumor angiogenesis</a:t>
            </a:r>
          </a:p>
        </p:txBody>
      </p:sp>
      <p:sp>
        <p:nvSpPr>
          <p:cNvPr id="304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719980"/>
            <a:ext cx="9144000" cy="6021388"/>
          </a:xfrm>
        </p:spPr>
        <p:txBody>
          <a:bodyPr/>
          <a:lstStyle/>
          <a:p>
            <a:pPr algn="just" eaLnBrk="1" hangingPunct="1"/>
            <a:r>
              <a:rPr lang="it-IT" altLang="it-IT" sz="3000">
                <a:solidFill>
                  <a:schemeClr val="bg1"/>
                </a:solidFill>
              </a:rPr>
              <a:t>The molecular basis of the </a:t>
            </a:r>
            <a:r>
              <a:rPr lang="it-IT" altLang="it-IT" sz="3000" u="sng">
                <a:solidFill>
                  <a:schemeClr val="bg1"/>
                </a:solidFill>
              </a:rPr>
              <a:t>angiogenic switch</a:t>
            </a:r>
            <a:r>
              <a:rPr lang="it-IT" altLang="it-IT" sz="3000">
                <a:solidFill>
                  <a:schemeClr val="bg1"/>
                </a:solidFill>
              </a:rPr>
              <a:t> involves increased production of angiogenic factors and/or loss of angiogenic inhibitors</a:t>
            </a:r>
          </a:p>
          <a:p>
            <a:pPr algn="just" eaLnBrk="1" hangingPunct="1"/>
            <a:endParaRPr lang="en-US" altLang="it-IT" sz="180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 sz="3400">
                <a:solidFill>
                  <a:srgbClr val="FFFF00"/>
                </a:solidFill>
              </a:rPr>
              <a:t>Angiogenic factors</a:t>
            </a:r>
            <a:r>
              <a:rPr lang="en-US" altLang="it-IT" sz="3400">
                <a:solidFill>
                  <a:schemeClr val="bg1"/>
                </a:solidFill>
              </a:rPr>
              <a:t> </a:t>
            </a:r>
            <a:r>
              <a:rPr lang="en-US" altLang="it-IT" sz="3000">
                <a:solidFill>
                  <a:schemeClr val="bg1"/>
                </a:solidFill>
              </a:rPr>
              <a:t>(</a:t>
            </a:r>
            <a:r>
              <a:rPr lang="en-US" altLang="it-IT" sz="3000" b="1">
                <a:solidFill>
                  <a:schemeClr val="bg1"/>
                </a:solidFill>
              </a:rPr>
              <a:t>VEGFs, angiopoietins</a:t>
            </a:r>
            <a:r>
              <a:rPr lang="en-US" altLang="it-IT" sz="3000">
                <a:solidFill>
                  <a:schemeClr val="bg1"/>
                </a:solidFill>
              </a:rPr>
              <a:t>):</a:t>
            </a:r>
          </a:p>
          <a:p>
            <a:pPr marL="971550" lvl="1" indent="-514350" algn="just" eaLnBrk="1" hangingPunct="1">
              <a:buFont typeface="+mj-lt"/>
              <a:buAutoNum type="arabicPeriod"/>
            </a:pPr>
            <a:r>
              <a:rPr lang="en-US" altLang="it-IT" sz="3000">
                <a:solidFill>
                  <a:schemeClr val="bg1"/>
                </a:solidFill>
              </a:rPr>
              <a:t>are </a:t>
            </a:r>
            <a:r>
              <a:rPr lang="en-US" altLang="it-IT" sz="3000" b="1">
                <a:solidFill>
                  <a:srgbClr val="FFFF00"/>
                </a:solidFill>
              </a:rPr>
              <a:t>produced</a:t>
            </a:r>
            <a:r>
              <a:rPr lang="en-US" altLang="it-IT" sz="3000">
                <a:solidFill>
                  <a:schemeClr val="bg1"/>
                </a:solidFill>
              </a:rPr>
              <a:t> directly by the </a:t>
            </a:r>
            <a:r>
              <a:rPr lang="en-US" altLang="it-IT" sz="3000" b="1">
                <a:solidFill>
                  <a:schemeClr val="bg1"/>
                </a:solidFill>
              </a:rPr>
              <a:t>tumor cells</a:t>
            </a:r>
            <a:r>
              <a:rPr lang="en-US" altLang="it-IT" sz="3000">
                <a:solidFill>
                  <a:schemeClr val="bg1"/>
                </a:solidFill>
              </a:rPr>
              <a:t> themselves or by </a:t>
            </a:r>
            <a:r>
              <a:rPr lang="en-US" altLang="it-IT" sz="3000" b="1">
                <a:solidFill>
                  <a:schemeClr val="bg1"/>
                </a:solidFill>
              </a:rPr>
              <a:t>inflammatory cells</a:t>
            </a:r>
            <a:r>
              <a:rPr lang="en-US" altLang="it-IT" sz="3000">
                <a:solidFill>
                  <a:schemeClr val="bg1"/>
                </a:solidFill>
              </a:rPr>
              <a:t> (e.g., macrophages) or other </a:t>
            </a:r>
            <a:r>
              <a:rPr lang="en-US" altLang="it-IT" sz="3000" b="1">
                <a:solidFill>
                  <a:schemeClr val="bg1"/>
                </a:solidFill>
              </a:rPr>
              <a:t>stromal cells</a:t>
            </a:r>
            <a:r>
              <a:rPr lang="en-US" altLang="it-IT" sz="3000">
                <a:solidFill>
                  <a:schemeClr val="bg1"/>
                </a:solidFill>
              </a:rPr>
              <a:t> associated with the tumors</a:t>
            </a:r>
          </a:p>
          <a:p>
            <a:pPr marL="971550" lvl="1" indent="-514350" algn="just" eaLnBrk="1" hangingPunct="1">
              <a:buFont typeface="+mj-lt"/>
              <a:buAutoNum type="arabicPeriod"/>
            </a:pPr>
            <a:r>
              <a:rPr lang="en-US" altLang="it-IT" sz="3000">
                <a:solidFill>
                  <a:schemeClr val="bg1"/>
                </a:solidFill>
              </a:rPr>
              <a:t>can be </a:t>
            </a:r>
            <a:r>
              <a:rPr lang="en-US" altLang="it-IT" sz="3000" b="1">
                <a:solidFill>
                  <a:srgbClr val="FFFF00"/>
                </a:solidFill>
              </a:rPr>
              <a:t>released by ECM stores</a:t>
            </a:r>
            <a:r>
              <a:rPr lang="en-US" altLang="it-IT" sz="3000">
                <a:solidFill>
                  <a:schemeClr val="bg1"/>
                </a:solidFill>
              </a:rPr>
              <a:t> by means or proteases produced by tumor and/or inflammatory cells</a:t>
            </a:r>
            <a:endParaRPr lang="it-IT" altLang="it-IT" sz="3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34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4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304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304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277688" y="-26888"/>
            <a:ext cx="8686800" cy="863600"/>
          </a:xfrm>
        </p:spPr>
        <p:txBody>
          <a:bodyPr/>
          <a:lstStyle/>
          <a:p>
            <a:pPr eaLnBrk="1" hangingPunct="1"/>
            <a:r>
              <a:rPr lang="it-IT" altLang="it-IT" sz="4000">
                <a:solidFill>
                  <a:srgbClr val="FFFF00"/>
                </a:solidFill>
                <a:latin typeface="+mn-lt"/>
              </a:rPr>
              <a:t>Tumor angiogenesis: molecular basis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92" y="1052637"/>
            <a:ext cx="9132507" cy="5544715"/>
          </a:xfrm>
        </p:spPr>
        <p:txBody>
          <a:bodyPr/>
          <a:lstStyle/>
          <a:p>
            <a:pPr algn="just" eaLnBrk="1" hangingPunct="1"/>
            <a:r>
              <a:rPr lang="en-US" altLang="it-IT">
                <a:solidFill>
                  <a:schemeClr val="bg1"/>
                </a:solidFill>
              </a:rPr>
              <a:t>Relative lack of oxygen stimulates </a:t>
            </a:r>
            <a:r>
              <a:rPr lang="en-US" altLang="it-IT" b="1">
                <a:solidFill>
                  <a:schemeClr val="bg1"/>
                </a:solidFill>
              </a:rPr>
              <a:t>HIF1</a:t>
            </a:r>
            <a:r>
              <a:rPr lang="en-US" altLang="it-IT">
                <a:solidFill>
                  <a:schemeClr val="bg1"/>
                </a:solidFill>
              </a:rPr>
              <a:t> (hypoxia inducible factor), an oxygen-sensitive transcription factor</a:t>
            </a:r>
          </a:p>
          <a:p>
            <a:pPr algn="just" eaLnBrk="1" hangingPunct="1"/>
            <a:endParaRPr lang="en-US" altLang="it-IT" sz="105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>
                <a:solidFill>
                  <a:schemeClr val="bg1"/>
                </a:solidFill>
              </a:rPr>
              <a:t>In the nucleus, it activates the transcription of a variety of pro-angiogenic cytokines, such as VEGFs and PDGF</a:t>
            </a:r>
          </a:p>
          <a:p>
            <a:pPr algn="just" eaLnBrk="1" hangingPunct="1"/>
            <a:endParaRPr lang="en-US" altLang="it-IT" sz="1050">
              <a:solidFill>
                <a:schemeClr val="bg1"/>
              </a:solidFill>
            </a:endParaRPr>
          </a:p>
          <a:p>
            <a:pPr algn="just" eaLnBrk="1" hangingPunct="1"/>
            <a:r>
              <a:rPr lang="en-US" altLang="it-IT">
                <a:solidFill>
                  <a:schemeClr val="bg1"/>
                </a:solidFill>
              </a:rPr>
              <a:t>Both pro- and anti-angiogenic factors </a:t>
            </a:r>
            <a:r>
              <a:rPr lang="en-US" altLang="it-IT">
                <a:solidFill>
                  <a:srgbClr val="FFFF00"/>
                </a:solidFill>
              </a:rPr>
              <a:t>are regulated by many other genes frequently mutated in cancer</a:t>
            </a:r>
            <a:r>
              <a:rPr lang="en-US" altLang="it-IT">
                <a:solidFill>
                  <a:schemeClr val="bg1"/>
                </a:solidFill>
              </a:rPr>
              <a:t> (p53, </a:t>
            </a:r>
            <a:r>
              <a:rPr lang="en-US" altLang="it-IT" i="1">
                <a:solidFill>
                  <a:schemeClr val="bg1"/>
                </a:solidFill>
              </a:rPr>
              <a:t>ras</a:t>
            </a:r>
            <a:r>
              <a:rPr lang="en-US" altLang="it-IT">
                <a:solidFill>
                  <a:schemeClr val="bg1"/>
                </a:solidFill>
              </a:rPr>
              <a:t>, </a:t>
            </a:r>
            <a:r>
              <a:rPr lang="en-US" altLang="it-IT" i="1">
                <a:solidFill>
                  <a:schemeClr val="bg1"/>
                </a:solidFill>
              </a:rPr>
              <a:t>myc</a:t>
            </a:r>
            <a:r>
              <a:rPr lang="en-US" altLang="it-IT">
                <a:solidFill>
                  <a:schemeClr val="bg1"/>
                </a:solidFill>
              </a:rPr>
              <a:t>)</a:t>
            </a:r>
            <a:endParaRPr lang="it-IT" alt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157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051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18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760" y="44624"/>
            <a:ext cx="7962156" cy="260054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4" name="CasellaDiTesto 3"/>
          <p:cNvSpPr txBox="1"/>
          <p:nvPr/>
        </p:nvSpPr>
        <p:spPr>
          <a:xfrm>
            <a:off x="539552" y="2629518"/>
            <a:ext cx="7962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Sviluppo di angiogenesi indotta da citochine (VEGF) in un modello sperimentale di tumore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35496" y="3334417"/>
            <a:ext cx="8208912" cy="3478959"/>
            <a:chOff x="35496" y="3269960"/>
            <a:chExt cx="8208912" cy="3478959"/>
          </a:xfrm>
        </p:grpSpPr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11000"/>
                      </a14:imgEffect>
                      <a14:imgEffect>
                        <a14:brightnessContrast bright="-7000" contrast="22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60910" y="3269960"/>
              <a:ext cx="6192688" cy="304691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6" name="CasellaDiTesto 5"/>
            <p:cNvSpPr txBox="1"/>
            <p:nvPr/>
          </p:nvSpPr>
          <p:spPr>
            <a:xfrm>
              <a:off x="35496" y="6041033"/>
              <a:ext cx="8208912" cy="707886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66FF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Trattamento </a:t>
              </a:r>
              <a:r>
                <a:rPr kumimoji="0" lang="en-US" sz="20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anti-angiogenico (anti VEGF)</a:t>
              </a:r>
              <a:r>
                <a: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 di un tumore sperimentale   (a): non trattato; (b): trattato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60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4"/>
          <p:cNvSpPr>
            <a:spLocks noGrp="1" noChangeArrowheads="1"/>
          </p:cNvSpPr>
          <p:nvPr>
            <p:ph type="title"/>
          </p:nvPr>
        </p:nvSpPr>
        <p:spPr>
          <a:xfrm>
            <a:off x="107504" y="2492896"/>
            <a:ext cx="8964488" cy="11430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sz="4500">
                <a:solidFill>
                  <a:schemeClr val="bg1"/>
                </a:solidFill>
                <a:latin typeface="+mn-lt"/>
              </a:rPr>
              <a:t>Biologia della crescita neoplastica</a:t>
            </a:r>
          </a:p>
        </p:txBody>
      </p:sp>
    </p:spTree>
    <p:extLst>
      <p:ext uri="{BB962C8B-B14F-4D97-AF65-F5344CB8AC3E}">
        <p14:creationId xmlns:p14="http://schemas.microsoft.com/office/powerpoint/2010/main" val="30822986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3450"/>
            <a:ext cx="9001125" cy="457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988" y="1484313"/>
            <a:ext cx="3103562" cy="768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1844675"/>
            <a:ext cx="317500" cy="950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8" name="CasellaDiTesto 2"/>
          <p:cNvSpPr txBox="1">
            <a:spLocks noChangeArrowheads="1"/>
          </p:cNvSpPr>
          <p:nvPr/>
        </p:nvSpPr>
        <p:spPr bwMode="auto">
          <a:xfrm>
            <a:off x="-165726" y="-55563"/>
            <a:ext cx="9453229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Molecular dissection of VEGF synthesis pathway: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regulation of HIF1</a:t>
            </a:r>
            <a:r>
              <a:rPr kumimoji="0" lang="el-GR" altLang="it-IT" sz="3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α </a:t>
            </a:r>
            <a:r>
              <a:rPr kumimoji="0" lang="it-IT" altLang="it-IT" sz="33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by PHD and VHL</a:t>
            </a:r>
          </a:p>
        </p:txBody>
      </p:sp>
      <p:sp>
        <p:nvSpPr>
          <p:cNvPr id="49159" name="CasellaDiTesto 3"/>
          <p:cNvSpPr txBox="1">
            <a:spLocks noChangeArrowheads="1"/>
          </p:cNvSpPr>
          <p:nvPr/>
        </p:nvSpPr>
        <p:spPr bwMode="auto">
          <a:xfrm>
            <a:off x="1687513" y="1268413"/>
            <a:ext cx="2463800" cy="40005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Prolyl hydroxylase</a:t>
            </a:r>
          </a:p>
        </p:txBody>
      </p:sp>
      <p:sp>
        <p:nvSpPr>
          <p:cNvPr id="5" name="Freccia in giù 4"/>
          <p:cNvSpPr/>
          <p:nvPr/>
        </p:nvSpPr>
        <p:spPr>
          <a:xfrm>
            <a:off x="2700338" y="1773238"/>
            <a:ext cx="358775" cy="719137"/>
          </a:xfrm>
          <a:prstGeom prst="downArrow">
            <a:avLst/>
          </a:prstGeom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5435600" y="4868863"/>
            <a:ext cx="3673475" cy="1836737"/>
          </a:xfrm>
          <a:prstGeom prst="rect">
            <a:avLst/>
          </a:prstGeom>
          <a:noFill/>
          <a:ln w="38100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9162" name="CasellaDiTesto 16"/>
          <p:cNvSpPr txBox="1">
            <a:spLocks noChangeArrowheads="1"/>
          </p:cNvSpPr>
          <p:nvPr/>
        </p:nvSpPr>
        <p:spPr bwMode="auto">
          <a:xfrm>
            <a:off x="6370638" y="4829175"/>
            <a:ext cx="1154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000" b="1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nucleus</a:t>
            </a:r>
          </a:p>
        </p:txBody>
      </p:sp>
      <p:sp>
        <p:nvSpPr>
          <p:cNvPr id="2" name="Rettangolo 1"/>
          <p:cNvSpPr/>
          <p:nvPr/>
        </p:nvSpPr>
        <p:spPr>
          <a:xfrm>
            <a:off x="900113" y="2203450"/>
            <a:ext cx="1150937" cy="57785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827088" y="5948363"/>
            <a:ext cx="1152525" cy="5762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3" name="CasellaDiTesto 2"/>
          <p:cNvSpPr txBox="1">
            <a:spLocks noChangeArrowheads="1"/>
          </p:cNvSpPr>
          <p:nvPr/>
        </p:nvSpPr>
        <p:spPr bwMode="auto">
          <a:xfrm>
            <a:off x="2605088" y="5373688"/>
            <a:ext cx="598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X</a:t>
            </a: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372323"/>
            <a:ext cx="6492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5" name="Gruppo 14"/>
          <p:cNvGrpSpPr>
            <a:grpSpLocks/>
          </p:cNvGrpSpPr>
          <p:nvPr/>
        </p:nvGrpSpPr>
        <p:grpSpPr bwMode="auto">
          <a:xfrm>
            <a:off x="2844081" y="4546600"/>
            <a:ext cx="3240087" cy="720725"/>
            <a:chOff x="2700338" y="4546854"/>
            <a:chExt cx="3240856" cy="720552"/>
          </a:xfrm>
        </p:grpSpPr>
        <p:cxnSp>
          <p:nvCxnSpPr>
            <p:cNvPr id="16" name="Connettore 2 15"/>
            <p:cNvCxnSpPr/>
            <p:nvPr/>
          </p:nvCxnSpPr>
          <p:spPr>
            <a:xfrm>
              <a:off x="5939607" y="4546854"/>
              <a:ext cx="1587" cy="720552"/>
            </a:xfrm>
            <a:prstGeom prst="straightConnector1">
              <a:avLst/>
            </a:prstGeom>
            <a:ln w="57150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ttore 1 16"/>
            <p:cNvCxnSpPr/>
            <p:nvPr/>
          </p:nvCxnSpPr>
          <p:spPr>
            <a:xfrm>
              <a:off x="2700338" y="4581771"/>
              <a:ext cx="3240856" cy="0"/>
            </a:xfrm>
            <a:prstGeom prst="line">
              <a:avLst/>
            </a:prstGeom>
            <a:ln w="5715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CasellaDiTesto 3"/>
          <p:cNvSpPr txBox="1"/>
          <p:nvPr/>
        </p:nvSpPr>
        <p:spPr>
          <a:xfrm>
            <a:off x="107950" y="69592"/>
            <a:ext cx="9000554" cy="14465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Because of its ability to degrade HIF-1α and thereby prevent angiogenesis,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VHL acts as a tumor suppressor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 Inheritance of germ line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mutations of </a:t>
            </a:r>
            <a:r>
              <a:rPr kumimoji="0" lang="en-US" sz="22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VHL gene </a:t>
            </a:r>
            <a:r>
              <a:rPr kumimoji="0" lang="en-US" sz="2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</a:rPr>
              <a:t>causes VHL syndrome</a:t>
            </a:r>
            <a:r>
              <a:rPr kumimoji="0" lang="en-US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characterized by the development of a variety </a:t>
            </a: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of </a:t>
            </a: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highly vascularized tumors</a:t>
            </a: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.</a:t>
            </a:r>
          </a:p>
        </p:txBody>
      </p:sp>
      <p:sp>
        <p:nvSpPr>
          <p:cNvPr id="18" name="CasellaDiTesto 17"/>
          <p:cNvSpPr txBox="1">
            <a:spLocks noChangeArrowheads="1"/>
          </p:cNvSpPr>
          <p:nvPr/>
        </p:nvSpPr>
        <p:spPr bwMode="auto">
          <a:xfrm>
            <a:off x="4139952" y="2918846"/>
            <a:ext cx="864096" cy="615553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  <a:extLst/>
        </p:spPr>
        <p:txBody>
          <a:bodyPr wrap="square" tIns="0" bIns="0" anchor="ctr" anchorCtr="0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X</a:t>
            </a:r>
          </a:p>
        </p:txBody>
      </p:sp>
      <p:cxnSp>
        <p:nvCxnSpPr>
          <p:cNvPr id="19" name="Connettore 2 18"/>
          <p:cNvCxnSpPr/>
          <p:nvPr/>
        </p:nvCxnSpPr>
        <p:spPr bwMode="auto">
          <a:xfrm>
            <a:off x="5796136" y="3501008"/>
            <a:ext cx="0" cy="1766317"/>
          </a:xfrm>
          <a:prstGeom prst="straightConnector1">
            <a:avLst/>
          </a:prstGeom>
          <a:ln w="5715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5589240"/>
            <a:ext cx="649288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5036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/>
      <p:bldP spid="4" grpId="0" animBg="1"/>
      <p:bldP spid="1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51308" y="0"/>
            <a:ext cx="9195307" cy="1008112"/>
          </a:xfrm>
        </p:spPr>
        <p:txBody>
          <a:bodyPr/>
          <a:lstStyle/>
          <a:p>
            <a:r>
              <a:rPr lang="it-IT" sz="3600">
                <a:solidFill>
                  <a:srgbClr val="FFFF00"/>
                </a:solidFill>
              </a:rPr>
              <a:t>Acquired capabilities of developing cancer: hallmarks of cancer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992888" cy="5677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tangolo 3"/>
          <p:cNvSpPr/>
          <p:nvPr/>
        </p:nvSpPr>
        <p:spPr bwMode="auto">
          <a:xfrm>
            <a:off x="6444208" y="4869160"/>
            <a:ext cx="1591755" cy="936104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5976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40072" y="44624"/>
            <a:ext cx="7973082" cy="6768753"/>
            <a:chOff x="540072" y="44624"/>
            <a:chExt cx="7973082" cy="6768753"/>
          </a:xfrm>
        </p:grpSpPr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66" y="411766"/>
              <a:ext cx="3673188" cy="2910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8000"/>
                      </a14:imgEffect>
                      <a14:imgEffect>
                        <a14:colorTemperature colorTemp="6200"/>
                      </a14:imgEffect>
                      <a14:imgEffect>
                        <a14:saturation sat="200000"/>
                      </a14:imgEffect>
                      <a14:imgEffect>
                        <a14:brightnessContrast contrast="1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965" y="3363839"/>
              <a:ext cx="3673189" cy="3449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uppo 3"/>
            <p:cNvGrpSpPr/>
            <p:nvPr/>
          </p:nvGrpSpPr>
          <p:grpSpPr>
            <a:xfrm>
              <a:off x="540072" y="44624"/>
              <a:ext cx="4752008" cy="6768751"/>
              <a:chOff x="540072" y="44624"/>
              <a:chExt cx="4752008" cy="6768751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sharpenSoften amount="1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72" y="411766"/>
                <a:ext cx="4031927" cy="29104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7" name="Picture 3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harpenSoften amount="6000"/>
                        </a14:imgEffect>
                        <a14:imgEffect>
                          <a14:brightnessContrast contrast="11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40073" y="3363838"/>
                <a:ext cx="4031927" cy="344953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" name="CasellaDiTesto 2"/>
              <p:cNvSpPr txBox="1"/>
              <p:nvPr/>
            </p:nvSpPr>
            <p:spPr>
              <a:xfrm>
                <a:off x="4026990" y="44624"/>
                <a:ext cx="1265090" cy="523220"/>
              </a:xfrm>
              <a:prstGeom prst="rect">
                <a:avLst/>
              </a:prstGeom>
              <a:solidFill>
                <a:srgbClr val="A0FEE8"/>
              </a:solidFill>
              <a:ln w="19050">
                <a:solidFill>
                  <a:schemeClr val="bg1"/>
                </a:solidFill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28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breast</a:t>
                </a:r>
              </a:p>
            </p:txBody>
          </p:sp>
        </p:grpSp>
      </p:grpSp>
      <p:sp>
        <p:nvSpPr>
          <p:cNvPr id="11" name="CasellaDiTesto 10"/>
          <p:cNvSpPr txBox="1"/>
          <p:nvPr/>
        </p:nvSpPr>
        <p:spPr>
          <a:xfrm>
            <a:off x="6187053" y="2494057"/>
            <a:ext cx="2273379" cy="430887"/>
          </a:xfrm>
          <a:prstGeom prst="rect">
            <a:avLst/>
          </a:prstGeom>
          <a:solidFill>
            <a:srgbClr val="A0FEE8"/>
          </a:solidFill>
          <a:ln w="28575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adenocarcinoma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71065" y="477833"/>
            <a:ext cx="1912703" cy="430887"/>
          </a:xfrm>
          <a:prstGeom prst="rect">
            <a:avLst/>
          </a:prstGeom>
          <a:solidFill>
            <a:srgbClr val="A0FEE8"/>
          </a:solidFill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fibroadenoma</a:t>
            </a:r>
          </a:p>
        </p:txBody>
      </p:sp>
      <p:sp>
        <p:nvSpPr>
          <p:cNvPr id="6" name="Ovale 5"/>
          <p:cNvSpPr/>
          <p:nvPr/>
        </p:nvSpPr>
        <p:spPr bwMode="auto">
          <a:xfrm>
            <a:off x="1167376" y="1196752"/>
            <a:ext cx="1172376" cy="1152128"/>
          </a:xfrm>
          <a:prstGeom prst="ellipse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cxnSp>
        <p:nvCxnSpPr>
          <p:cNvPr id="8" name="Connettore 2 7"/>
          <p:cNvCxnSpPr/>
          <p:nvPr/>
        </p:nvCxnSpPr>
        <p:spPr bwMode="auto">
          <a:xfrm flipV="1">
            <a:off x="1043608" y="4509120"/>
            <a:ext cx="2736304" cy="1800200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Figura a mano libera 9"/>
          <p:cNvSpPr/>
          <p:nvPr/>
        </p:nvSpPr>
        <p:spPr bwMode="auto">
          <a:xfrm>
            <a:off x="3419475" y="3429000"/>
            <a:ext cx="619125" cy="2629851"/>
          </a:xfrm>
          <a:custGeom>
            <a:avLst/>
            <a:gdLst>
              <a:gd name="connsiteX0" fmla="*/ 0 w 619125"/>
              <a:gd name="connsiteY0" fmla="*/ 0 h 2629851"/>
              <a:gd name="connsiteX1" fmla="*/ 66675 w 619125"/>
              <a:gd name="connsiteY1" fmla="*/ 66675 h 2629851"/>
              <a:gd name="connsiteX2" fmla="*/ 123825 w 619125"/>
              <a:gd name="connsiteY2" fmla="*/ 123825 h 2629851"/>
              <a:gd name="connsiteX3" fmla="*/ 152400 w 619125"/>
              <a:gd name="connsiteY3" fmla="*/ 152400 h 2629851"/>
              <a:gd name="connsiteX4" fmla="*/ 209550 w 619125"/>
              <a:gd name="connsiteY4" fmla="*/ 209550 h 2629851"/>
              <a:gd name="connsiteX5" fmla="*/ 238125 w 619125"/>
              <a:gd name="connsiteY5" fmla="*/ 238125 h 2629851"/>
              <a:gd name="connsiteX6" fmla="*/ 257175 w 619125"/>
              <a:gd name="connsiteY6" fmla="*/ 266700 h 2629851"/>
              <a:gd name="connsiteX7" fmla="*/ 276225 w 619125"/>
              <a:gd name="connsiteY7" fmla="*/ 323850 h 2629851"/>
              <a:gd name="connsiteX8" fmla="*/ 304800 w 619125"/>
              <a:gd name="connsiteY8" fmla="*/ 342900 h 2629851"/>
              <a:gd name="connsiteX9" fmla="*/ 323850 w 619125"/>
              <a:gd name="connsiteY9" fmla="*/ 371475 h 2629851"/>
              <a:gd name="connsiteX10" fmla="*/ 352425 w 619125"/>
              <a:gd name="connsiteY10" fmla="*/ 400050 h 2629851"/>
              <a:gd name="connsiteX11" fmla="*/ 371475 w 619125"/>
              <a:gd name="connsiteY11" fmla="*/ 457200 h 2629851"/>
              <a:gd name="connsiteX12" fmla="*/ 381000 w 619125"/>
              <a:gd name="connsiteY12" fmla="*/ 485775 h 2629851"/>
              <a:gd name="connsiteX13" fmla="*/ 390525 w 619125"/>
              <a:gd name="connsiteY13" fmla="*/ 514350 h 2629851"/>
              <a:gd name="connsiteX14" fmla="*/ 400050 w 619125"/>
              <a:gd name="connsiteY14" fmla="*/ 552450 h 2629851"/>
              <a:gd name="connsiteX15" fmla="*/ 438150 w 619125"/>
              <a:gd name="connsiteY15" fmla="*/ 609600 h 2629851"/>
              <a:gd name="connsiteX16" fmla="*/ 466725 w 619125"/>
              <a:gd name="connsiteY16" fmla="*/ 685800 h 2629851"/>
              <a:gd name="connsiteX17" fmla="*/ 485775 w 619125"/>
              <a:gd name="connsiteY17" fmla="*/ 742950 h 2629851"/>
              <a:gd name="connsiteX18" fmla="*/ 504825 w 619125"/>
              <a:gd name="connsiteY18" fmla="*/ 800100 h 2629851"/>
              <a:gd name="connsiteX19" fmla="*/ 514350 w 619125"/>
              <a:gd name="connsiteY19" fmla="*/ 828675 h 2629851"/>
              <a:gd name="connsiteX20" fmla="*/ 533400 w 619125"/>
              <a:gd name="connsiteY20" fmla="*/ 857250 h 2629851"/>
              <a:gd name="connsiteX21" fmla="*/ 542925 w 619125"/>
              <a:gd name="connsiteY21" fmla="*/ 1162050 h 2629851"/>
              <a:gd name="connsiteX22" fmla="*/ 561975 w 619125"/>
              <a:gd name="connsiteY22" fmla="*/ 1285875 h 2629851"/>
              <a:gd name="connsiteX23" fmla="*/ 571500 w 619125"/>
              <a:gd name="connsiteY23" fmla="*/ 1343025 h 2629851"/>
              <a:gd name="connsiteX24" fmla="*/ 581025 w 619125"/>
              <a:gd name="connsiteY24" fmla="*/ 1514475 h 2629851"/>
              <a:gd name="connsiteX25" fmla="*/ 600075 w 619125"/>
              <a:gd name="connsiteY25" fmla="*/ 1571625 h 2629851"/>
              <a:gd name="connsiteX26" fmla="*/ 619125 w 619125"/>
              <a:gd name="connsiteY26" fmla="*/ 1638300 h 2629851"/>
              <a:gd name="connsiteX27" fmla="*/ 609600 w 619125"/>
              <a:gd name="connsiteY27" fmla="*/ 1952625 h 2629851"/>
              <a:gd name="connsiteX28" fmla="*/ 590550 w 619125"/>
              <a:gd name="connsiteY28" fmla="*/ 2009775 h 2629851"/>
              <a:gd name="connsiteX29" fmla="*/ 581025 w 619125"/>
              <a:gd name="connsiteY29" fmla="*/ 2133600 h 2629851"/>
              <a:gd name="connsiteX30" fmla="*/ 571500 w 619125"/>
              <a:gd name="connsiteY30" fmla="*/ 2171700 h 2629851"/>
              <a:gd name="connsiteX31" fmla="*/ 542925 w 619125"/>
              <a:gd name="connsiteY31" fmla="*/ 2295525 h 2629851"/>
              <a:gd name="connsiteX32" fmla="*/ 533400 w 619125"/>
              <a:gd name="connsiteY32" fmla="*/ 2428875 h 2629851"/>
              <a:gd name="connsiteX33" fmla="*/ 523875 w 619125"/>
              <a:gd name="connsiteY33" fmla="*/ 2476500 h 2629851"/>
              <a:gd name="connsiteX34" fmla="*/ 495300 w 619125"/>
              <a:gd name="connsiteY34" fmla="*/ 2600325 h 2629851"/>
              <a:gd name="connsiteX35" fmla="*/ 533400 w 619125"/>
              <a:gd name="connsiteY35" fmla="*/ 2628900 h 26298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19125" h="2629851">
                <a:moveTo>
                  <a:pt x="0" y="0"/>
                </a:moveTo>
                <a:cubicBezTo>
                  <a:pt x="118708" y="94966"/>
                  <a:pt x="1355" y="-6810"/>
                  <a:pt x="66675" y="66675"/>
                </a:cubicBezTo>
                <a:cubicBezTo>
                  <a:pt x="84573" y="86811"/>
                  <a:pt x="104775" y="104775"/>
                  <a:pt x="123825" y="123825"/>
                </a:cubicBezTo>
                <a:lnTo>
                  <a:pt x="152400" y="152400"/>
                </a:lnTo>
                <a:lnTo>
                  <a:pt x="209550" y="209550"/>
                </a:lnTo>
                <a:cubicBezTo>
                  <a:pt x="219075" y="219075"/>
                  <a:pt x="230653" y="226917"/>
                  <a:pt x="238125" y="238125"/>
                </a:cubicBezTo>
                <a:cubicBezTo>
                  <a:pt x="244475" y="247650"/>
                  <a:pt x="252526" y="256239"/>
                  <a:pt x="257175" y="266700"/>
                </a:cubicBezTo>
                <a:cubicBezTo>
                  <a:pt x="265330" y="285050"/>
                  <a:pt x="259517" y="312711"/>
                  <a:pt x="276225" y="323850"/>
                </a:cubicBezTo>
                <a:lnTo>
                  <a:pt x="304800" y="342900"/>
                </a:lnTo>
                <a:cubicBezTo>
                  <a:pt x="311150" y="352425"/>
                  <a:pt x="316521" y="362681"/>
                  <a:pt x="323850" y="371475"/>
                </a:cubicBezTo>
                <a:cubicBezTo>
                  <a:pt x="332474" y="381823"/>
                  <a:pt x="345883" y="388275"/>
                  <a:pt x="352425" y="400050"/>
                </a:cubicBezTo>
                <a:cubicBezTo>
                  <a:pt x="362177" y="417603"/>
                  <a:pt x="365125" y="438150"/>
                  <a:pt x="371475" y="457200"/>
                </a:cubicBezTo>
                <a:lnTo>
                  <a:pt x="381000" y="485775"/>
                </a:lnTo>
                <a:cubicBezTo>
                  <a:pt x="384175" y="495300"/>
                  <a:pt x="388090" y="504610"/>
                  <a:pt x="390525" y="514350"/>
                </a:cubicBezTo>
                <a:cubicBezTo>
                  <a:pt x="393700" y="527050"/>
                  <a:pt x="394196" y="540741"/>
                  <a:pt x="400050" y="552450"/>
                </a:cubicBezTo>
                <a:cubicBezTo>
                  <a:pt x="410289" y="572928"/>
                  <a:pt x="438150" y="609600"/>
                  <a:pt x="438150" y="609600"/>
                </a:cubicBezTo>
                <a:cubicBezTo>
                  <a:pt x="460731" y="722506"/>
                  <a:pt x="431050" y="605532"/>
                  <a:pt x="466725" y="685800"/>
                </a:cubicBezTo>
                <a:cubicBezTo>
                  <a:pt x="474880" y="704150"/>
                  <a:pt x="479425" y="723900"/>
                  <a:pt x="485775" y="742950"/>
                </a:cubicBezTo>
                <a:lnTo>
                  <a:pt x="504825" y="800100"/>
                </a:lnTo>
                <a:cubicBezTo>
                  <a:pt x="508000" y="809625"/>
                  <a:pt x="508781" y="820321"/>
                  <a:pt x="514350" y="828675"/>
                </a:cubicBezTo>
                <a:lnTo>
                  <a:pt x="533400" y="857250"/>
                </a:lnTo>
                <a:cubicBezTo>
                  <a:pt x="536575" y="958850"/>
                  <a:pt x="537849" y="1060527"/>
                  <a:pt x="542925" y="1162050"/>
                </a:cubicBezTo>
                <a:cubicBezTo>
                  <a:pt x="545706" y="1217680"/>
                  <a:pt x="552965" y="1236319"/>
                  <a:pt x="561975" y="1285875"/>
                </a:cubicBezTo>
                <a:cubicBezTo>
                  <a:pt x="565430" y="1304876"/>
                  <a:pt x="568325" y="1323975"/>
                  <a:pt x="571500" y="1343025"/>
                </a:cubicBezTo>
                <a:cubicBezTo>
                  <a:pt x="574675" y="1400175"/>
                  <a:pt x="573925" y="1457679"/>
                  <a:pt x="581025" y="1514475"/>
                </a:cubicBezTo>
                <a:cubicBezTo>
                  <a:pt x="583516" y="1534400"/>
                  <a:pt x="593725" y="1552575"/>
                  <a:pt x="600075" y="1571625"/>
                </a:cubicBezTo>
                <a:cubicBezTo>
                  <a:pt x="613740" y="1612619"/>
                  <a:pt x="607165" y="1590460"/>
                  <a:pt x="619125" y="1638300"/>
                </a:cubicBezTo>
                <a:cubicBezTo>
                  <a:pt x="615950" y="1743075"/>
                  <a:pt x="617640" y="1848111"/>
                  <a:pt x="609600" y="1952625"/>
                </a:cubicBezTo>
                <a:cubicBezTo>
                  <a:pt x="608060" y="1972646"/>
                  <a:pt x="590550" y="2009775"/>
                  <a:pt x="590550" y="2009775"/>
                </a:cubicBezTo>
                <a:cubicBezTo>
                  <a:pt x="587375" y="2051050"/>
                  <a:pt x="585862" y="2092487"/>
                  <a:pt x="581025" y="2133600"/>
                </a:cubicBezTo>
                <a:cubicBezTo>
                  <a:pt x="579495" y="2146601"/>
                  <a:pt x="573351" y="2158741"/>
                  <a:pt x="571500" y="2171700"/>
                </a:cubicBezTo>
                <a:cubicBezTo>
                  <a:pt x="555019" y="2287066"/>
                  <a:pt x="581761" y="2237270"/>
                  <a:pt x="542925" y="2295525"/>
                </a:cubicBezTo>
                <a:cubicBezTo>
                  <a:pt x="539750" y="2339975"/>
                  <a:pt x="538065" y="2384557"/>
                  <a:pt x="533400" y="2428875"/>
                </a:cubicBezTo>
                <a:cubicBezTo>
                  <a:pt x="531705" y="2444975"/>
                  <a:pt x="526015" y="2460453"/>
                  <a:pt x="523875" y="2476500"/>
                </a:cubicBezTo>
                <a:cubicBezTo>
                  <a:pt x="508768" y="2589806"/>
                  <a:pt x="533644" y="2542809"/>
                  <a:pt x="495300" y="2600325"/>
                </a:cubicBezTo>
                <a:cubicBezTo>
                  <a:pt x="507837" y="2637936"/>
                  <a:pt x="494785" y="2628900"/>
                  <a:pt x="533400" y="2628900"/>
                </a:cubicBez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3" name="Figura a mano libera 12"/>
          <p:cNvSpPr/>
          <p:nvPr/>
        </p:nvSpPr>
        <p:spPr bwMode="auto">
          <a:xfrm>
            <a:off x="4095750" y="3438525"/>
            <a:ext cx="285750" cy="2628900"/>
          </a:xfrm>
          <a:custGeom>
            <a:avLst/>
            <a:gdLst>
              <a:gd name="connsiteX0" fmla="*/ 0 w 285750"/>
              <a:gd name="connsiteY0" fmla="*/ 0 h 2628900"/>
              <a:gd name="connsiteX1" fmla="*/ 85725 w 285750"/>
              <a:gd name="connsiteY1" fmla="*/ 85725 h 2628900"/>
              <a:gd name="connsiteX2" fmla="*/ 104775 w 285750"/>
              <a:gd name="connsiteY2" fmla="*/ 114300 h 2628900"/>
              <a:gd name="connsiteX3" fmla="*/ 133350 w 285750"/>
              <a:gd name="connsiteY3" fmla="*/ 200025 h 2628900"/>
              <a:gd name="connsiteX4" fmla="*/ 142875 w 285750"/>
              <a:gd name="connsiteY4" fmla="*/ 228600 h 2628900"/>
              <a:gd name="connsiteX5" fmla="*/ 152400 w 285750"/>
              <a:gd name="connsiteY5" fmla="*/ 561975 h 2628900"/>
              <a:gd name="connsiteX6" fmla="*/ 171450 w 285750"/>
              <a:gd name="connsiteY6" fmla="*/ 657225 h 2628900"/>
              <a:gd name="connsiteX7" fmla="*/ 161925 w 285750"/>
              <a:gd name="connsiteY7" fmla="*/ 733425 h 2628900"/>
              <a:gd name="connsiteX8" fmla="*/ 142875 w 285750"/>
              <a:gd name="connsiteY8" fmla="*/ 790575 h 2628900"/>
              <a:gd name="connsiteX9" fmla="*/ 123825 w 285750"/>
              <a:gd name="connsiteY9" fmla="*/ 914400 h 2628900"/>
              <a:gd name="connsiteX10" fmla="*/ 133350 w 285750"/>
              <a:gd name="connsiteY10" fmla="*/ 1181100 h 2628900"/>
              <a:gd name="connsiteX11" fmla="*/ 171450 w 285750"/>
              <a:gd name="connsiteY11" fmla="*/ 1266825 h 2628900"/>
              <a:gd name="connsiteX12" fmla="*/ 190500 w 285750"/>
              <a:gd name="connsiteY12" fmla="*/ 1323975 h 2628900"/>
              <a:gd name="connsiteX13" fmla="*/ 209550 w 285750"/>
              <a:gd name="connsiteY13" fmla="*/ 1381125 h 2628900"/>
              <a:gd name="connsiteX14" fmla="*/ 219075 w 285750"/>
              <a:gd name="connsiteY14" fmla="*/ 1409700 h 2628900"/>
              <a:gd name="connsiteX15" fmla="*/ 238125 w 285750"/>
              <a:gd name="connsiteY15" fmla="*/ 1438275 h 2628900"/>
              <a:gd name="connsiteX16" fmla="*/ 257175 w 285750"/>
              <a:gd name="connsiteY16" fmla="*/ 1495425 h 2628900"/>
              <a:gd name="connsiteX17" fmla="*/ 266700 w 285750"/>
              <a:gd name="connsiteY17" fmla="*/ 1524000 h 2628900"/>
              <a:gd name="connsiteX18" fmla="*/ 285750 w 285750"/>
              <a:gd name="connsiteY18" fmla="*/ 1638300 h 2628900"/>
              <a:gd name="connsiteX19" fmla="*/ 276225 w 285750"/>
              <a:gd name="connsiteY19" fmla="*/ 1800225 h 2628900"/>
              <a:gd name="connsiteX20" fmla="*/ 247650 w 285750"/>
              <a:gd name="connsiteY20" fmla="*/ 1895475 h 2628900"/>
              <a:gd name="connsiteX21" fmla="*/ 209550 w 285750"/>
              <a:gd name="connsiteY21" fmla="*/ 1952625 h 2628900"/>
              <a:gd name="connsiteX22" fmla="*/ 190500 w 285750"/>
              <a:gd name="connsiteY22" fmla="*/ 1981200 h 2628900"/>
              <a:gd name="connsiteX23" fmla="*/ 180975 w 285750"/>
              <a:gd name="connsiteY23" fmla="*/ 2009775 h 2628900"/>
              <a:gd name="connsiteX24" fmla="*/ 142875 w 285750"/>
              <a:gd name="connsiteY24" fmla="*/ 2066925 h 2628900"/>
              <a:gd name="connsiteX25" fmla="*/ 114300 w 285750"/>
              <a:gd name="connsiteY25" fmla="*/ 2124075 h 2628900"/>
              <a:gd name="connsiteX26" fmla="*/ 95250 w 285750"/>
              <a:gd name="connsiteY26" fmla="*/ 2305050 h 2628900"/>
              <a:gd name="connsiteX27" fmla="*/ 85725 w 285750"/>
              <a:gd name="connsiteY27" fmla="*/ 2333625 h 2628900"/>
              <a:gd name="connsiteX28" fmla="*/ 66675 w 285750"/>
              <a:gd name="connsiteY28" fmla="*/ 2409825 h 2628900"/>
              <a:gd name="connsiteX29" fmla="*/ 47625 w 285750"/>
              <a:gd name="connsiteY29" fmla="*/ 2505075 h 2628900"/>
              <a:gd name="connsiteX30" fmla="*/ 38100 w 285750"/>
              <a:gd name="connsiteY30" fmla="*/ 2552700 h 2628900"/>
              <a:gd name="connsiteX31" fmla="*/ 38100 w 285750"/>
              <a:gd name="connsiteY31" fmla="*/ 2628900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5750" h="2628900">
                <a:moveTo>
                  <a:pt x="0" y="0"/>
                </a:moveTo>
                <a:cubicBezTo>
                  <a:pt x="67258" y="40355"/>
                  <a:pt x="37356" y="13171"/>
                  <a:pt x="85725" y="85725"/>
                </a:cubicBezTo>
                <a:cubicBezTo>
                  <a:pt x="92075" y="95250"/>
                  <a:pt x="101155" y="103440"/>
                  <a:pt x="104775" y="114300"/>
                </a:cubicBezTo>
                <a:lnTo>
                  <a:pt x="133350" y="200025"/>
                </a:lnTo>
                <a:lnTo>
                  <a:pt x="142875" y="228600"/>
                </a:lnTo>
                <a:cubicBezTo>
                  <a:pt x="146050" y="339725"/>
                  <a:pt x="145005" y="451051"/>
                  <a:pt x="152400" y="561975"/>
                </a:cubicBezTo>
                <a:cubicBezTo>
                  <a:pt x="154554" y="594282"/>
                  <a:pt x="171450" y="657225"/>
                  <a:pt x="171450" y="657225"/>
                </a:cubicBezTo>
                <a:cubicBezTo>
                  <a:pt x="168275" y="682625"/>
                  <a:pt x="167288" y="708396"/>
                  <a:pt x="161925" y="733425"/>
                </a:cubicBezTo>
                <a:cubicBezTo>
                  <a:pt x="157718" y="753060"/>
                  <a:pt x="146813" y="770884"/>
                  <a:pt x="142875" y="790575"/>
                </a:cubicBezTo>
                <a:cubicBezTo>
                  <a:pt x="128330" y="863301"/>
                  <a:pt x="135358" y="822136"/>
                  <a:pt x="123825" y="914400"/>
                </a:cubicBezTo>
                <a:cubicBezTo>
                  <a:pt x="127000" y="1003300"/>
                  <a:pt x="125531" y="1092488"/>
                  <a:pt x="133350" y="1181100"/>
                </a:cubicBezTo>
                <a:cubicBezTo>
                  <a:pt x="139594" y="1251868"/>
                  <a:pt x="150626" y="1219970"/>
                  <a:pt x="171450" y="1266825"/>
                </a:cubicBezTo>
                <a:cubicBezTo>
                  <a:pt x="179605" y="1285175"/>
                  <a:pt x="184150" y="1304925"/>
                  <a:pt x="190500" y="1323975"/>
                </a:cubicBezTo>
                <a:lnTo>
                  <a:pt x="209550" y="1381125"/>
                </a:lnTo>
                <a:cubicBezTo>
                  <a:pt x="212725" y="1390650"/>
                  <a:pt x="213506" y="1401346"/>
                  <a:pt x="219075" y="1409700"/>
                </a:cubicBezTo>
                <a:cubicBezTo>
                  <a:pt x="225425" y="1419225"/>
                  <a:pt x="233476" y="1427814"/>
                  <a:pt x="238125" y="1438275"/>
                </a:cubicBezTo>
                <a:cubicBezTo>
                  <a:pt x="246280" y="1456625"/>
                  <a:pt x="250825" y="1476375"/>
                  <a:pt x="257175" y="1495425"/>
                </a:cubicBezTo>
                <a:cubicBezTo>
                  <a:pt x="260350" y="1504950"/>
                  <a:pt x="264731" y="1514155"/>
                  <a:pt x="266700" y="1524000"/>
                </a:cubicBezTo>
                <a:cubicBezTo>
                  <a:pt x="280628" y="1593640"/>
                  <a:pt x="273935" y="1555598"/>
                  <a:pt x="285750" y="1638300"/>
                </a:cubicBezTo>
                <a:cubicBezTo>
                  <a:pt x="282575" y="1692275"/>
                  <a:pt x="281351" y="1746400"/>
                  <a:pt x="276225" y="1800225"/>
                </a:cubicBezTo>
                <a:cubicBezTo>
                  <a:pt x="274746" y="1815755"/>
                  <a:pt x="251027" y="1890409"/>
                  <a:pt x="247650" y="1895475"/>
                </a:cubicBezTo>
                <a:lnTo>
                  <a:pt x="209550" y="1952625"/>
                </a:lnTo>
                <a:cubicBezTo>
                  <a:pt x="203200" y="1962150"/>
                  <a:pt x="194120" y="1970340"/>
                  <a:pt x="190500" y="1981200"/>
                </a:cubicBezTo>
                <a:cubicBezTo>
                  <a:pt x="187325" y="1990725"/>
                  <a:pt x="185851" y="2000998"/>
                  <a:pt x="180975" y="2009775"/>
                </a:cubicBezTo>
                <a:cubicBezTo>
                  <a:pt x="169856" y="2029789"/>
                  <a:pt x="150115" y="2045205"/>
                  <a:pt x="142875" y="2066925"/>
                </a:cubicBezTo>
                <a:cubicBezTo>
                  <a:pt x="129730" y="2106360"/>
                  <a:pt x="138919" y="2087146"/>
                  <a:pt x="114300" y="2124075"/>
                </a:cubicBezTo>
                <a:cubicBezTo>
                  <a:pt x="111098" y="2159300"/>
                  <a:pt x="102818" y="2263426"/>
                  <a:pt x="95250" y="2305050"/>
                </a:cubicBezTo>
                <a:cubicBezTo>
                  <a:pt x="93454" y="2314928"/>
                  <a:pt x="88367" y="2323939"/>
                  <a:pt x="85725" y="2333625"/>
                </a:cubicBezTo>
                <a:cubicBezTo>
                  <a:pt x="78836" y="2358884"/>
                  <a:pt x="71810" y="2384152"/>
                  <a:pt x="66675" y="2409825"/>
                </a:cubicBezTo>
                <a:lnTo>
                  <a:pt x="47625" y="2505075"/>
                </a:lnTo>
                <a:cubicBezTo>
                  <a:pt x="44450" y="2520950"/>
                  <a:pt x="38100" y="2536511"/>
                  <a:pt x="38100" y="2552700"/>
                </a:cubicBezTo>
                <a:lnTo>
                  <a:pt x="38100" y="2628900"/>
                </a:lnTo>
              </a:path>
            </a:pathLst>
          </a:custGeom>
          <a:noFill/>
          <a:ln w="28575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4" name="Rettangolo 13"/>
          <p:cNvSpPr/>
          <p:nvPr/>
        </p:nvSpPr>
        <p:spPr bwMode="auto">
          <a:xfrm>
            <a:off x="5292080" y="3356992"/>
            <a:ext cx="2736304" cy="2801465"/>
          </a:xfrm>
          <a:prstGeom prst="rect">
            <a:avLst/>
          </a:prstGeom>
          <a:noFill/>
          <a:ln w="19050" cap="flat" cmpd="sng" algn="ctr">
            <a:solidFill>
              <a:srgbClr val="00206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293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2048" y="3615255"/>
            <a:ext cx="3024336" cy="31700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Tumor cells detach from each other because of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reduced adhesiveness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then secrete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proteolytic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enzymes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degrading the basement membrane. Binding to proteolytically generated binding sites favours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migration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of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tumor cells</a:t>
            </a:r>
            <a:endParaRPr kumimoji="0" lang="it-IT" sz="2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323528" y="44624"/>
            <a:ext cx="2520279" cy="108012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D5AE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Invasione e metastasi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4624"/>
            <a:ext cx="3456384" cy="6746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4625"/>
            <a:ext cx="2390636" cy="6750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35496" y="1176715"/>
            <a:ext cx="5544615" cy="210826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Dati </a:t>
            </a: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sperimentali</a:t>
            </a: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(modello murino):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solo l’</a:t>
            </a: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1%</a:t>
            </a: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dei cloni di una neoplasia maligna ha capacità metastatiche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2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l’efficienza di metastasi è pari a </a:t>
            </a:r>
            <a:r>
              <a:rPr kumimoji="0" lang="it-IT" sz="2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 cellula su un milione </a:t>
            </a:r>
          </a:p>
        </p:txBody>
      </p:sp>
    </p:spTree>
    <p:extLst>
      <p:ext uri="{BB962C8B-B14F-4D97-AF65-F5344CB8AC3E}">
        <p14:creationId xmlns:p14="http://schemas.microsoft.com/office/powerpoint/2010/main" val="142369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792088"/>
          </a:xfrm>
        </p:spPr>
        <p:txBody>
          <a:bodyPr/>
          <a:lstStyle/>
          <a:p>
            <a:r>
              <a:rPr lang="en-US" sz="4000">
                <a:solidFill>
                  <a:srgbClr val="FFFF00"/>
                </a:solidFill>
              </a:rPr>
              <a:t>E-cadherins in tumors</a:t>
            </a:r>
            <a:endParaRPr lang="it-IT" sz="4000">
              <a:solidFill>
                <a:srgbClr val="FFFF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836712"/>
            <a:ext cx="8784976" cy="5400600"/>
          </a:xfrm>
        </p:spPr>
        <p:txBody>
          <a:bodyPr/>
          <a:lstStyle/>
          <a:p>
            <a:r>
              <a:rPr lang="en-US">
                <a:solidFill>
                  <a:schemeClr val="bg1"/>
                </a:solidFill>
              </a:rPr>
              <a:t>E-cadherins act as </a:t>
            </a:r>
            <a:r>
              <a:rPr lang="en-US">
                <a:solidFill>
                  <a:srgbClr val="FFFF00"/>
                </a:solidFill>
              </a:rPr>
              <a:t>inter-cellular glues</a:t>
            </a:r>
          </a:p>
          <a:p>
            <a:endParaRPr lang="en-US">
              <a:solidFill>
                <a:schemeClr val="bg1"/>
              </a:solidFill>
            </a:endParaRPr>
          </a:p>
          <a:p>
            <a:pPr algn="just"/>
            <a:r>
              <a:rPr lang="en-US">
                <a:solidFill>
                  <a:schemeClr val="bg1"/>
                </a:solidFill>
              </a:rPr>
              <a:t>E-cadherins </a:t>
            </a:r>
            <a:r>
              <a:rPr lang="en-US">
                <a:solidFill>
                  <a:srgbClr val="FFFF00"/>
                </a:solidFill>
              </a:rPr>
              <a:t>can transmit anti-growth signals</a:t>
            </a:r>
            <a:r>
              <a:rPr lang="en-US">
                <a:solidFill>
                  <a:schemeClr val="bg1"/>
                </a:solidFill>
              </a:rPr>
              <a:t> by sequestering β-catenin (avoid its entrance in the nucleus and the transcription of several genes of the cell cycle)</a:t>
            </a:r>
          </a:p>
          <a:p>
            <a:pPr algn="just"/>
            <a:endParaRPr lang="en-US">
              <a:solidFill>
                <a:schemeClr val="bg1"/>
              </a:solidFill>
            </a:endParaRPr>
          </a:p>
          <a:p>
            <a:pPr algn="just"/>
            <a:r>
              <a:rPr lang="en-US">
                <a:solidFill>
                  <a:srgbClr val="FFFF00"/>
                </a:solidFill>
              </a:rPr>
              <a:t>E-cadherin function is lost in </a:t>
            </a:r>
            <a:r>
              <a:rPr lang="en-US" u="sng">
                <a:solidFill>
                  <a:srgbClr val="FFFF00"/>
                </a:solidFill>
              </a:rPr>
              <a:t>almost all</a:t>
            </a:r>
            <a:r>
              <a:rPr lang="en-US">
                <a:solidFill>
                  <a:srgbClr val="FFFF00"/>
                </a:solidFill>
              </a:rPr>
              <a:t> epithelial cancers</a:t>
            </a:r>
            <a:r>
              <a:rPr lang="en-US">
                <a:solidFill>
                  <a:schemeClr val="bg1"/>
                </a:solidFill>
              </a:rPr>
              <a:t>: mutational or epigenetic inactivation</a:t>
            </a:r>
            <a:endParaRPr lang="it-IT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939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Risultati immagini per e cadherin beta cateni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2313622"/>
            <a:ext cx="4968552" cy="2483530"/>
          </a:xfrm>
          <a:prstGeom prst="rect">
            <a:avLst/>
          </a:prstGeom>
          <a:noFill/>
          <a:ln w="19050">
            <a:solidFill>
              <a:srgbClr val="0000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933056"/>
            <a:ext cx="4968552" cy="2853036"/>
          </a:xfrm>
          <a:prstGeom prst="rect">
            <a:avLst/>
          </a:prstGeom>
          <a:noFill/>
          <a:ln w="1905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3059832" y="124888"/>
            <a:ext cx="59877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Reduced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E-cadherin and γ-catenin (or </a:t>
            </a:r>
            <a:r>
              <a:rPr kumimoji="0" lang="el-GR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β</a:t>
            </a: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-catenin)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expression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through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promoter hypermethylation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 associated with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decreased cell adhesion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and a transition to an 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invasive</a:t>
            </a:r>
            <a:r>
              <a:rPr kumimoji="0" lang="en-US" sz="2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phenotype</a:t>
            </a:r>
            <a:endParaRPr kumimoji="0" lang="it-IT" sz="26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7504" y="68431"/>
            <a:ext cx="2664296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E-cadherins in tumors</a:t>
            </a:r>
          </a:p>
        </p:txBody>
      </p:sp>
      <p:sp>
        <p:nvSpPr>
          <p:cNvPr id="2" name="Freccia destra 1">
            <a:extLst>
              <a:ext uri="{FF2B5EF4-FFF2-40B4-BE49-F238E27FC236}">
                <a16:creationId xmlns:a16="http://schemas.microsoft.com/office/drawing/2014/main" id="{44713133-634E-844D-BA48-F11BC047D133}"/>
              </a:ext>
            </a:extLst>
          </p:cNvPr>
          <p:cNvSpPr/>
          <p:nvPr/>
        </p:nvSpPr>
        <p:spPr bwMode="auto">
          <a:xfrm>
            <a:off x="4357315" y="4118777"/>
            <a:ext cx="333955" cy="119269"/>
          </a:xfrm>
          <a:prstGeom prst="rightArrow">
            <a:avLst/>
          </a:prstGeom>
          <a:solidFill>
            <a:srgbClr val="92D050"/>
          </a:solidFill>
          <a:ln w="9525" cap="flat" cmpd="sng" algn="ctr">
            <a:solidFill>
              <a:srgbClr val="92D05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7" name="Freccia destra 6">
            <a:extLst>
              <a:ext uri="{FF2B5EF4-FFF2-40B4-BE49-F238E27FC236}">
                <a16:creationId xmlns:a16="http://schemas.microsoft.com/office/drawing/2014/main" id="{3C21CB88-58E8-B941-8D3B-49FEC0345C00}"/>
              </a:ext>
            </a:extLst>
          </p:cNvPr>
          <p:cNvSpPr/>
          <p:nvPr/>
        </p:nvSpPr>
        <p:spPr bwMode="auto">
          <a:xfrm>
            <a:off x="7070036" y="4112150"/>
            <a:ext cx="333955" cy="119269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0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ChangeArrowheads="1"/>
          </p:cNvSpPr>
          <p:nvPr/>
        </p:nvSpPr>
        <p:spPr bwMode="auto">
          <a:xfrm>
            <a:off x="250825" y="-26988"/>
            <a:ext cx="8712200" cy="638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0D5AE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4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Invasione e metastasi</a:t>
            </a:r>
          </a:p>
        </p:txBody>
      </p:sp>
      <p:sp>
        <p:nvSpPr>
          <p:cNvPr id="94211" name="Text Box 3"/>
          <p:cNvSpPr txBox="1">
            <a:spLocks noChangeArrowheads="1"/>
          </p:cNvSpPr>
          <p:nvPr/>
        </p:nvSpPr>
        <p:spPr bwMode="auto">
          <a:xfrm>
            <a:off x="1187624" y="694437"/>
            <a:ext cx="7083991" cy="64633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Principali vie di metastatizzazione</a:t>
            </a:r>
          </a:p>
        </p:txBody>
      </p:sp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0" y="1628800"/>
            <a:ext cx="9144000" cy="4024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0850" indent="-4508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Via ematica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sarcomi e carcinomi</a:t>
            </a:r>
          </a:p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endParaRPr kumimoji="0" lang="en-US" alt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endParaRPr kumimoji="0" lang="en-US" alt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Via linfatica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principalmente 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carcinomi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; linfonodi  coinvolti in relazione al percorso del drenaggio linfatico</a:t>
            </a:r>
          </a:p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endParaRPr kumimoji="0" lang="en-US" altLang="it-IT" sz="10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  <a:p>
            <a:pPr marL="450850" marR="0" lvl="0" indent="-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FF00"/>
              </a:buClr>
              <a:buSzPct val="150000"/>
              <a:buFontTx/>
              <a:buChar char="•"/>
              <a:tabLst/>
              <a:defRPr/>
            </a:pP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Disseminazione in cavità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</a:t>
            </a:r>
            <a:r>
              <a:rPr kumimoji="0" lang="en-US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peritoneo, pleure Es.: metastasi originate da carcinomi ovarici o del colon possono rivestire il peritoneo</a:t>
            </a:r>
          </a:p>
        </p:txBody>
      </p:sp>
    </p:spTree>
    <p:extLst>
      <p:ext uri="{BB962C8B-B14F-4D97-AF65-F5344CB8AC3E}">
        <p14:creationId xmlns:p14="http://schemas.microsoft.com/office/powerpoint/2010/main" val="93379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31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31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13312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5497" y="1914554"/>
            <a:ext cx="5710807" cy="4538782"/>
            <a:chOff x="35497" y="1770538"/>
            <a:chExt cx="5710807" cy="4538782"/>
          </a:xfrm>
        </p:grpSpPr>
        <p:pic>
          <p:nvPicPr>
            <p:cNvPr id="2050" name="Picture 2" descr="Risultati immagini per ovarian cancer dissemination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823044"/>
              <a:ext cx="5638800" cy="4486276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CasellaDiTesto 8"/>
            <p:cNvSpPr txBox="1"/>
            <p:nvPr/>
          </p:nvSpPr>
          <p:spPr>
            <a:xfrm rot="16200000">
              <a:off x="-789088" y="2595123"/>
              <a:ext cx="2018501" cy="369332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00B050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peritoneal surface</a:t>
              </a:r>
            </a:p>
          </p:txBody>
        </p:sp>
      </p:grp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504" y="-99392"/>
            <a:ext cx="8928992" cy="778098"/>
          </a:xfrm>
        </p:spPr>
        <p:txBody>
          <a:bodyPr/>
          <a:lstStyle/>
          <a:p>
            <a:r>
              <a:rPr lang="it-IT" sz="3800">
                <a:solidFill>
                  <a:srgbClr val="FFFF00"/>
                </a:solidFill>
              </a:rPr>
              <a:t>Metastasi peritoneale del cancro ovarico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4695478" y="3284984"/>
            <a:ext cx="4341018" cy="3471467"/>
            <a:chOff x="4695478" y="3284984"/>
            <a:chExt cx="4341018" cy="3471467"/>
          </a:xfrm>
        </p:grpSpPr>
        <p:pic>
          <p:nvPicPr>
            <p:cNvPr id="2052" name="Picture 4" descr="Peritoneal Carcinosis viewed by laparoscopy. Image: www.cancersurgery.us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000"/>
                      </a14:imgEffect>
                      <a14:imgEffect>
                        <a14:brightnessContrast bright="1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95478" y="3284984"/>
              <a:ext cx="4341018" cy="3471467"/>
            </a:xfrm>
            <a:prstGeom prst="rect">
              <a:avLst/>
            </a:prstGeom>
            <a:noFill/>
            <a:ln w="38100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6945987" y="3347700"/>
              <a:ext cx="2018501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peritoneal surface</a:t>
              </a:r>
            </a:p>
          </p:txBody>
        </p:sp>
        <p:sp>
          <p:nvSpPr>
            <p:cNvPr id="7" name="CasellaDiTesto 6"/>
            <p:cNvSpPr txBox="1"/>
            <p:nvPr/>
          </p:nvSpPr>
          <p:spPr>
            <a:xfrm>
              <a:off x="4716016" y="6372036"/>
              <a:ext cx="2223686" cy="36933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ovarian cancer cells</a:t>
              </a:r>
            </a:p>
          </p:txBody>
        </p:sp>
      </p:grpSp>
      <p:sp>
        <p:nvSpPr>
          <p:cNvPr id="3" name="CasellaDiTesto 2"/>
          <p:cNvSpPr txBox="1"/>
          <p:nvPr/>
        </p:nvSpPr>
        <p:spPr>
          <a:xfrm>
            <a:off x="4067944" y="620688"/>
            <a:ext cx="4968552" cy="1200329"/>
          </a:xfrm>
          <a:prstGeom prst="rect">
            <a:avLst/>
          </a:prstGeom>
          <a:solidFill>
            <a:srgbClr val="FFFF00"/>
          </a:solidFill>
          <a:ln w="127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role for mesothelial cells of the peritoneum in metastatic cell </a:t>
            </a:r>
            <a:r>
              <a:rPr kumimoji="0" lang="it-IT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proliferation</a:t>
            </a:r>
            <a:r>
              <a:rPr kumimoji="0" lang="it-IT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is under investigation</a:t>
            </a:r>
          </a:p>
        </p:txBody>
      </p:sp>
    </p:spTree>
    <p:extLst>
      <p:ext uri="{BB962C8B-B14F-4D97-AF65-F5344CB8AC3E}">
        <p14:creationId xmlns:p14="http://schemas.microsoft.com/office/powerpoint/2010/main" val="24658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7787208" cy="1143000"/>
          </a:xfrm>
        </p:spPr>
        <p:txBody>
          <a:bodyPr/>
          <a:lstStyle/>
          <a:p>
            <a:r>
              <a:rPr lang="it-IT" sz="4000">
                <a:solidFill>
                  <a:srgbClr val="FFFF00"/>
                </a:solidFill>
              </a:rPr>
              <a:t>Cancro della mammella: metastasi linfonodali</a:t>
            </a:r>
          </a:p>
        </p:txBody>
      </p:sp>
      <p:pic>
        <p:nvPicPr>
          <p:cNvPr id="1026" name="Picture 2" descr="lymph nodes to be removed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68760"/>
            <a:ext cx="4551004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067944" y="2054458"/>
            <a:ext cx="4968552" cy="4758918"/>
            <a:chOff x="4067944" y="2048234"/>
            <a:chExt cx="4968552" cy="4758918"/>
          </a:xfrm>
        </p:grpSpPr>
        <p:pic>
          <p:nvPicPr>
            <p:cNvPr id="1028" name="Picture 4" descr="Risultati immagini per lymphedema breast canc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67944" y="3579306"/>
              <a:ext cx="4968552" cy="3227846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4932040" y="2048234"/>
              <a:ext cx="4104456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Linfedema </a:t>
              </a:r>
              <a:r>
                <a:rPr kumimoji="0" lang="it-IT" sz="2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brachiale dx post rimozione dei linfonodi ascellari interessati da metastasi di adenocarcinoma mammario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913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0805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it-IT" sz="4800">
                <a:solidFill>
                  <a:srgbClr val="FFFF00"/>
                </a:solidFill>
                <a:latin typeface="+mn-lt"/>
              </a:rPr>
              <a:t>Invasione e metastasi</a:t>
            </a:r>
            <a:endParaRPr lang="it-IT" altLang="it-IT" sz="480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9523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980728"/>
            <a:ext cx="9109075" cy="570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51066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4887" y="4581128"/>
            <a:ext cx="4155305" cy="492443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Cultured mouse fibroblasts</a:t>
            </a:r>
          </a:p>
        </p:txBody>
      </p:sp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-396552" y="-26988"/>
            <a:ext cx="9793088" cy="720726"/>
          </a:xfrm>
        </p:spPr>
        <p:txBody>
          <a:bodyPr/>
          <a:lstStyle/>
          <a:p>
            <a:pPr eaLnBrk="1" hangingPunct="1"/>
            <a:r>
              <a:rPr lang="it-IT" altLang="it-IT" sz="3200">
                <a:solidFill>
                  <a:srgbClr val="FFFF00"/>
                </a:solidFill>
              </a:rPr>
              <a:t>Incremento numerico di una popolazione cellulare</a:t>
            </a:r>
          </a:p>
        </p:txBody>
      </p:sp>
      <p:grpSp>
        <p:nvGrpSpPr>
          <p:cNvPr id="5" name="Gruppo 4"/>
          <p:cNvGrpSpPr/>
          <p:nvPr/>
        </p:nvGrpSpPr>
        <p:grpSpPr>
          <a:xfrm>
            <a:off x="827088" y="722585"/>
            <a:ext cx="7777162" cy="5946775"/>
            <a:chOff x="827088" y="-141511"/>
            <a:chExt cx="7777162" cy="5946775"/>
          </a:xfrm>
        </p:grpSpPr>
        <p:pic>
          <p:nvPicPr>
            <p:cNvPr id="84995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4000"/>
                      </a14:imgEffect>
                      <a14:imgEffect>
                        <a14:brightnessContrast bright="3000" contras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7088" y="-141511"/>
              <a:ext cx="7777162" cy="5946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CasellaDiTesto 3"/>
            <p:cNvSpPr txBox="1"/>
            <p:nvPr/>
          </p:nvSpPr>
          <p:spPr>
            <a:xfrm>
              <a:off x="2555776" y="5210036"/>
              <a:ext cx="4464684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Cultured mouse fibroblasts</a:t>
              </a:r>
            </a:p>
          </p:txBody>
        </p:sp>
      </p:grpSp>
      <p:pic>
        <p:nvPicPr>
          <p:cNvPr id="3133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007" y="1124744"/>
            <a:ext cx="8691191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652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olo 1"/>
          <p:cNvSpPr>
            <a:spLocks noGrp="1"/>
          </p:cNvSpPr>
          <p:nvPr>
            <p:ph type="title"/>
          </p:nvPr>
        </p:nvSpPr>
        <p:spPr>
          <a:xfrm>
            <a:off x="-36512" y="-171400"/>
            <a:ext cx="9252520" cy="936626"/>
          </a:xfrm>
        </p:spPr>
        <p:txBody>
          <a:bodyPr/>
          <a:lstStyle/>
          <a:p>
            <a:r>
              <a:rPr lang="it-IT" altLang="it-IT" sz="3500">
                <a:solidFill>
                  <a:srgbClr val="FFFF00"/>
                </a:solidFill>
              </a:rPr>
              <a:t>Organo-tropismo delle metastasi: via ematica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-36513" y="836613"/>
            <a:ext cx="9036051" cy="5832475"/>
          </a:xfrm>
        </p:spPr>
        <p:txBody>
          <a:bodyPr/>
          <a:lstStyle/>
          <a:p>
            <a:pPr algn="just">
              <a:defRPr/>
            </a:pPr>
            <a:r>
              <a:rPr lang="it-IT" dirty="0">
                <a:solidFill>
                  <a:schemeClr val="bg1"/>
                </a:solidFill>
              </a:rPr>
              <a:t>L’ “organo-preferenza” si può spiegare sulla base di contesti emodinamici</a:t>
            </a:r>
          </a:p>
          <a:p>
            <a:pPr algn="just">
              <a:defRPr/>
            </a:pPr>
            <a:endParaRPr lang="it-IT" dirty="0">
              <a:solidFill>
                <a:schemeClr val="bg1"/>
              </a:solidFill>
            </a:endParaRPr>
          </a:p>
          <a:p>
            <a:pPr algn="just" eaLnBrk="1" hangingPunct="1">
              <a:defRPr/>
            </a:pPr>
            <a:r>
              <a:rPr lang="it-IT" altLang="it-IT" dirty="0">
                <a:solidFill>
                  <a:schemeClr val="bg1"/>
                </a:solidFill>
              </a:rPr>
              <a:t>Per i tumori la cui rete vascolare drena nel circolo venoso sistemico, l’organo di primo passaggio dovrebbe essere il </a:t>
            </a:r>
            <a:r>
              <a:rPr lang="it-IT" altLang="it-IT" u="sng" dirty="0">
                <a:solidFill>
                  <a:schemeClr val="bg1"/>
                </a:solidFill>
              </a:rPr>
              <a:t>polmone</a:t>
            </a:r>
          </a:p>
          <a:p>
            <a:pPr marL="0" indent="0" algn="just" eaLnBrk="1" hangingPunct="1">
              <a:buFontTx/>
              <a:buNone/>
              <a:defRPr/>
            </a:pPr>
            <a:r>
              <a:rPr lang="it-IT" altLang="it-IT" dirty="0">
                <a:solidFill>
                  <a:schemeClr val="bg1"/>
                </a:solidFill>
              </a:rPr>
              <a:t> </a:t>
            </a:r>
          </a:p>
          <a:p>
            <a:pPr algn="just" eaLnBrk="1" hangingPunct="1">
              <a:defRPr/>
            </a:pPr>
            <a:r>
              <a:rPr lang="it-IT" altLang="it-IT" dirty="0">
                <a:solidFill>
                  <a:schemeClr val="bg1"/>
                </a:solidFill>
              </a:rPr>
              <a:t>Per i tumori il cui drenaggio venoso avviene nel sistema portale (tumori gastrointestinali), l’organo di primo passaggio dovrebbe essere il </a:t>
            </a:r>
            <a:r>
              <a:rPr lang="it-IT" altLang="it-IT" u="sng" dirty="0">
                <a:solidFill>
                  <a:schemeClr val="bg1"/>
                </a:solidFill>
              </a:rPr>
              <a:t>fegato</a:t>
            </a:r>
            <a:endParaRPr lang="it-IT" u="sng" dirty="0">
              <a:solidFill>
                <a:schemeClr val="bg1"/>
              </a:solidFill>
            </a:endParaRPr>
          </a:p>
        </p:txBody>
      </p:sp>
      <p:grpSp>
        <p:nvGrpSpPr>
          <p:cNvPr id="5" name="Gruppo 4"/>
          <p:cNvGrpSpPr/>
          <p:nvPr/>
        </p:nvGrpSpPr>
        <p:grpSpPr>
          <a:xfrm>
            <a:off x="2551460" y="620688"/>
            <a:ext cx="6508973" cy="6103070"/>
            <a:chOff x="2555776" y="692696"/>
            <a:chExt cx="6508973" cy="6103070"/>
          </a:xfrm>
        </p:grpSpPr>
        <p:pic>
          <p:nvPicPr>
            <p:cNvPr id="1026" name="Picture 2" descr="http://what-when-how.com/wp-content/uploads/2012/08/tmp696766_thumb22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55776" y="692696"/>
              <a:ext cx="6508973" cy="6103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ttangolo 1"/>
            <p:cNvSpPr/>
            <p:nvPr/>
          </p:nvSpPr>
          <p:spPr bwMode="auto">
            <a:xfrm>
              <a:off x="2843808" y="2924944"/>
              <a:ext cx="1008112" cy="504056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4" name="Ovale 3"/>
            <p:cNvSpPr/>
            <p:nvPr/>
          </p:nvSpPr>
          <p:spPr bwMode="auto">
            <a:xfrm>
              <a:off x="4860032" y="2852936"/>
              <a:ext cx="576064" cy="576064"/>
            </a:xfrm>
            <a:prstGeom prst="ellipse">
              <a:avLst/>
            </a:prstGeom>
            <a:noFill/>
            <a:ln w="571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9496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586" name="Rectangle 2"/>
          <p:cNvSpPr>
            <a:spLocks noGrp="1" noChangeArrowheads="1"/>
          </p:cNvSpPr>
          <p:nvPr>
            <p:ph type="title"/>
          </p:nvPr>
        </p:nvSpPr>
        <p:spPr>
          <a:xfrm>
            <a:off x="179388" y="1268413"/>
            <a:ext cx="8713787" cy="86360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defRPr/>
            </a:pPr>
            <a:r>
              <a:rPr lang="it-IT" altLang="it-IT" sz="4000">
                <a:solidFill>
                  <a:schemeClr val="bg1"/>
                </a:solidFill>
                <a:latin typeface="+mn-lt"/>
              </a:rPr>
              <a:t>Organo-tropismo delle metastasi</a:t>
            </a:r>
          </a:p>
        </p:txBody>
      </p:sp>
      <p:sp>
        <p:nvSpPr>
          <p:cNvPr id="323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576513"/>
            <a:ext cx="8964613" cy="3805237"/>
          </a:xfrm>
        </p:spPr>
        <p:txBody>
          <a:bodyPr/>
          <a:lstStyle/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chemeClr val="bg1"/>
                </a:solidFill>
              </a:rPr>
              <a:t>Cellule neoplastiche esprimono </a:t>
            </a:r>
            <a:r>
              <a:rPr lang="it-IT" altLang="it-IT">
                <a:solidFill>
                  <a:srgbClr val="FFFF00"/>
                </a:solidFill>
              </a:rPr>
              <a:t>molecole proadesive</a:t>
            </a:r>
            <a:r>
              <a:rPr lang="it-IT" altLang="it-IT">
                <a:solidFill>
                  <a:schemeClr val="bg1"/>
                </a:solidFill>
              </a:rPr>
              <a:t> che riconoscono </a:t>
            </a:r>
            <a:r>
              <a:rPr lang="it-IT" altLang="it-IT" u="sng">
                <a:solidFill>
                  <a:schemeClr val="bg1"/>
                </a:solidFill>
              </a:rPr>
              <a:t>ligandi</a:t>
            </a:r>
            <a:r>
              <a:rPr lang="it-IT" altLang="it-IT">
                <a:solidFill>
                  <a:schemeClr val="bg1"/>
                </a:solidFill>
              </a:rPr>
              <a:t> presenti soprattutto sull’</a:t>
            </a:r>
            <a:r>
              <a:rPr lang="it-IT" altLang="it-IT" u="sng">
                <a:solidFill>
                  <a:schemeClr val="bg1"/>
                </a:solidFill>
              </a:rPr>
              <a:t>endotelio</a:t>
            </a:r>
            <a:r>
              <a:rPr lang="it-IT" altLang="it-IT">
                <a:solidFill>
                  <a:schemeClr val="bg1"/>
                </a:solidFill>
              </a:rPr>
              <a:t> dell’organo bersaglio</a:t>
            </a:r>
          </a:p>
          <a:p>
            <a:pPr algn="just" eaLnBrk="1" hangingPunct="1">
              <a:lnSpc>
                <a:spcPct val="90000"/>
              </a:lnSpc>
            </a:pPr>
            <a:endParaRPr lang="it-IT" altLang="it-IT" sz="1800">
              <a:solidFill>
                <a:schemeClr val="bg1"/>
              </a:solidFill>
            </a:endParaRPr>
          </a:p>
          <a:p>
            <a:pPr algn="just" eaLnBrk="1" hangingPunct="1">
              <a:lnSpc>
                <a:spcPct val="90000"/>
              </a:lnSpc>
            </a:pPr>
            <a:r>
              <a:rPr lang="it-IT" altLang="it-IT">
                <a:solidFill>
                  <a:schemeClr val="bg1"/>
                </a:solidFill>
              </a:rPr>
              <a:t>Alcuni organi bersaglio di metastasi esprimono quantità notevoli di </a:t>
            </a:r>
            <a:r>
              <a:rPr lang="it-IT" altLang="it-IT">
                <a:solidFill>
                  <a:srgbClr val="FFFF00"/>
                </a:solidFill>
              </a:rPr>
              <a:t>chemochine</a:t>
            </a:r>
            <a:r>
              <a:rPr lang="it-IT" altLang="it-IT">
                <a:solidFill>
                  <a:schemeClr val="bg1"/>
                </a:solidFill>
              </a:rPr>
              <a:t> riconosciute da </a:t>
            </a:r>
            <a:r>
              <a:rPr lang="it-IT" altLang="it-IT" u="sng">
                <a:solidFill>
                  <a:schemeClr val="bg1"/>
                </a:solidFill>
              </a:rPr>
              <a:t>recettori</a:t>
            </a:r>
            <a:r>
              <a:rPr lang="it-IT" altLang="it-IT">
                <a:solidFill>
                  <a:schemeClr val="bg1"/>
                </a:solidFill>
              </a:rPr>
              <a:t> presenti su determinati cloni di cellule metastatiche</a:t>
            </a:r>
          </a:p>
        </p:txBody>
      </p:sp>
      <p:sp>
        <p:nvSpPr>
          <p:cNvPr id="95236" name="Rectangle 4"/>
          <p:cNvSpPr>
            <a:spLocks noChangeArrowheads="1"/>
          </p:cNvSpPr>
          <p:nvPr/>
        </p:nvSpPr>
        <p:spPr bwMode="auto">
          <a:xfrm>
            <a:off x="250825" y="115888"/>
            <a:ext cx="8651875" cy="86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Perché alcuni tumori metastatizzano più frequentemente in alcuni organi? </a:t>
            </a:r>
          </a:p>
        </p:txBody>
      </p:sp>
    </p:spTree>
    <p:extLst>
      <p:ext uri="{BB962C8B-B14F-4D97-AF65-F5344CB8AC3E}">
        <p14:creationId xmlns:p14="http://schemas.microsoft.com/office/powerpoint/2010/main" val="3060000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3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3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235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35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3586" grpId="0" animBg="1"/>
      <p:bldP spid="323587" grpId="0" uiExpand="1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4624"/>
            <a:ext cx="6840760" cy="6791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5108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2" name="Text Box 4"/>
          <p:cNvSpPr txBox="1">
            <a:spLocks noChangeArrowheads="1"/>
          </p:cNvSpPr>
          <p:nvPr/>
        </p:nvSpPr>
        <p:spPr bwMode="auto">
          <a:xfrm>
            <a:off x="35496" y="998726"/>
            <a:ext cx="9036496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Dati</a:t>
            </a:r>
            <a:r>
              <a:rPr kumimoji="0" lang="en-US" altLang="it-IT" sz="30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altLang="it-IT" sz="30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sperimentali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: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considerando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la </a:t>
            </a:r>
            <a:r>
              <a:rPr kumimoji="0" lang="en-US" alt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durata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media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di un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ciclo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mitotico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(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 3 gg)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sono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necessarie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30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repliche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(90 gg) per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arrivare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alla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minima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massa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   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(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  <a:sym typeface="Symbol" pitchFamily="18" charset="2"/>
              </a:rPr>
              <a:t>~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1 g, 10</a:t>
            </a:r>
            <a:r>
              <a:rPr kumimoji="0" lang="en-US" altLang="it-IT" sz="3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9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cellule) di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tessuto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solitamente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asintomatica</a:t>
            </a:r>
            <a:r>
              <a:rPr kumimoji="0" lang="en-US" altLang="it-IT" sz="3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evidenziabile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casualmente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(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esami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Rx,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ecografia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,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Tomografia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Assiale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Computerizzata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  <a:sym typeface="Symbol" pitchFamily="18" charset="2"/>
              </a:rPr>
              <a:t>); </a:t>
            </a:r>
            <a:endParaRPr kumimoji="0" lang="it-IT" altLang="it-IT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itchFamily="34" charset="0"/>
              <a:sym typeface="Symbol" pitchFamily="18" charset="2"/>
            </a:endParaRPr>
          </a:p>
        </p:txBody>
      </p:sp>
      <p:sp>
        <p:nvSpPr>
          <p:cNvPr id="314373" name="Text Box 5"/>
          <p:cNvSpPr txBox="1">
            <a:spLocks noChangeArrowheads="1"/>
          </p:cNvSpPr>
          <p:nvPr/>
        </p:nvSpPr>
        <p:spPr bwMode="auto">
          <a:xfrm>
            <a:off x="35496" y="4226312"/>
            <a:ext cx="9108503" cy="2000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Sarebbero sufficienti altre 3-4 repliche (</a:t>
            </a:r>
            <a:r>
              <a:rPr kumimoji="0" lang="en-US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Times New Roman" pitchFamily="18" charset="0"/>
              </a:rPr>
              <a:t>~ 10 giorni) 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per produrre una massa di tessuto (~ 5-10 g) che possa essere </a:t>
            </a:r>
            <a:r>
              <a:rPr kumimoji="0" lang="it-IT" altLang="it-IT" sz="3100" b="1" i="0" u="sng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sintomatica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(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nodulo palpabile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possibile comparsa di 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dolore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emorragia</a:t>
            </a:r>
            <a:r>
              <a:rPr kumimoji="0" lang="it-IT" altLang="it-IT" sz="31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 ecc.)</a:t>
            </a:r>
            <a:endParaRPr kumimoji="0" lang="it-IT" altLang="it-IT" sz="3100" b="1" i="0" u="sng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itchFamily="34" charset="0"/>
            </a:endParaRP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179388" y="204551"/>
            <a:ext cx="8964612" cy="5601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Modello </a:t>
            </a:r>
            <a:r>
              <a:rPr kumimoji="0" lang="it-IT" altLang="it-IT" sz="38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teorico</a:t>
            </a:r>
            <a:r>
              <a:rPr kumimoji="0" lang="it-IT" altLang="it-IT" sz="3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di crescita di un tumore</a:t>
            </a:r>
          </a:p>
        </p:txBody>
      </p:sp>
    </p:spTree>
    <p:extLst>
      <p:ext uri="{BB962C8B-B14F-4D97-AF65-F5344CB8AC3E}">
        <p14:creationId xmlns:p14="http://schemas.microsoft.com/office/powerpoint/2010/main" val="100381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4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4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4372" grpId="0"/>
      <p:bldP spid="31437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15664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di una neoplasia</a:t>
            </a:r>
          </a:p>
        </p:txBody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950" y="1196752"/>
            <a:ext cx="8964613" cy="5589587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Il modello proposto, basato sulla modalità esponenziale di crescita di una popolazione cellulare, </a:t>
            </a:r>
            <a:r>
              <a:rPr lang="it-IT" altLang="it-IT" sz="3400" b="1" u="sng">
                <a:solidFill>
                  <a:srgbClr val="FFFF00"/>
                </a:solidFill>
              </a:rPr>
              <a:t>non è applicabile</a:t>
            </a:r>
            <a:r>
              <a:rPr lang="it-IT" altLang="it-IT" sz="3400" b="1">
                <a:solidFill>
                  <a:schemeClr val="bg1"/>
                </a:solidFill>
              </a:rPr>
              <a:t> </a:t>
            </a:r>
            <a:r>
              <a:rPr lang="it-IT" altLang="it-IT" sz="3400">
                <a:solidFill>
                  <a:schemeClr val="bg1"/>
                </a:solidFill>
              </a:rPr>
              <a:t>alla crescita di una popolazione di </a:t>
            </a:r>
            <a:r>
              <a:rPr lang="it-IT" altLang="it-IT" sz="3400">
                <a:solidFill>
                  <a:srgbClr val="FFFF00"/>
                </a:solidFill>
              </a:rPr>
              <a:t>cellule tumorali</a:t>
            </a:r>
          </a:p>
          <a:p>
            <a:pPr algn="just" eaLnBrk="1" hangingPunct="1"/>
            <a:endParaRPr lang="it-IT" altLang="it-IT" sz="1400" b="1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La neoplasia cresce esponenzialmente </a:t>
            </a:r>
            <a:r>
              <a:rPr lang="it-IT" altLang="it-IT" sz="3400" b="1" u="sng">
                <a:solidFill>
                  <a:schemeClr val="bg1"/>
                </a:solidFill>
              </a:rPr>
              <a:t>solo</a:t>
            </a:r>
            <a:r>
              <a:rPr lang="it-IT" altLang="it-IT" sz="3400" u="sng">
                <a:solidFill>
                  <a:schemeClr val="bg1"/>
                </a:solidFill>
              </a:rPr>
              <a:t> nelle prime fasi</a:t>
            </a:r>
          </a:p>
          <a:p>
            <a:pPr algn="just" eaLnBrk="1" hangingPunct="1"/>
            <a:endParaRPr lang="it-IT" altLang="it-IT" sz="1400" u="sng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Nelle fasi successive, diversi fattori ne condizionano la crescita</a:t>
            </a:r>
          </a:p>
        </p:txBody>
      </p:sp>
    </p:spTree>
    <p:extLst>
      <p:ext uri="{BB962C8B-B14F-4D97-AF65-F5344CB8AC3E}">
        <p14:creationId xmlns:p14="http://schemas.microsoft.com/office/powerpoint/2010/main" val="17775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15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153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315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39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uppo 25"/>
          <p:cNvGrpSpPr/>
          <p:nvPr/>
        </p:nvGrpSpPr>
        <p:grpSpPr>
          <a:xfrm>
            <a:off x="899592" y="1034887"/>
            <a:ext cx="8179775" cy="6210537"/>
            <a:chOff x="640697" y="818863"/>
            <a:chExt cx="8179775" cy="6210537"/>
          </a:xfrm>
        </p:grpSpPr>
        <p:pic>
          <p:nvPicPr>
            <p:cNvPr id="2050" name="Picture 2" descr="Risultati immagini per proliferative pool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159" b="-20327"/>
            <a:stretch/>
          </p:blipFill>
          <p:spPr bwMode="auto">
            <a:xfrm>
              <a:off x="640697" y="818863"/>
              <a:ext cx="8179775" cy="62105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5"/>
            <p:cNvSpPr>
              <a:spLocks noChangeArrowheads="1"/>
            </p:cNvSpPr>
            <p:nvPr/>
          </p:nvSpPr>
          <p:spPr bwMode="auto">
            <a:xfrm>
              <a:off x="1043608" y="1052736"/>
              <a:ext cx="1960094" cy="504825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7" name="Rectangle 6"/>
            <p:cNvSpPr>
              <a:spLocks noChangeArrowheads="1"/>
            </p:cNvSpPr>
            <p:nvPr/>
          </p:nvSpPr>
          <p:spPr bwMode="auto">
            <a:xfrm>
              <a:off x="1043608" y="5228432"/>
              <a:ext cx="2376264" cy="427310"/>
            </a:xfrm>
            <a:prstGeom prst="rect">
              <a:avLst/>
            </a:prstGeom>
            <a:noFill/>
            <a:ln w="38100">
              <a:solidFill>
                <a:srgbClr val="FF33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altLang="it-IT" sz="20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pitchFamily="34" charset="0"/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7380312" y="2564904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1</a:t>
              </a:r>
            </a:p>
          </p:txBody>
        </p:sp>
        <p:sp>
          <p:nvSpPr>
            <p:cNvPr id="19" name="CasellaDiTesto 18"/>
            <p:cNvSpPr txBox="1"/>
            <p:nvPr/>
          </p:nvSpPr>
          <p:spPr>
            <a:xfrm>
              <a:off x="6444208" y="4654297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3</a:t>
              </a: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7596336" y="4293096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2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5652120" y="5013176"/>
              <a:ext cx="341760" cy="430887"/>
            </a:xfrm>
            <a:prstGeom prst="rect">
              <a:avLst/>
            </a:prstGeom>
            <a:noFill/>
            <a:ln w="12700">
              <a:solidFill>
                <a:schemeClr val="tx2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rPr>
                <a:t>4</a:t>
              </a:r>
            </a:p>
          </p:txBody>
        </p:sp>
        <p:grpSp>
          <p:nvGrpSpPr>
            <p:cNvPr id="22" name="Gruppo 21"/>
            <p:cNvGrpSpPr/>
            <p:nvPr/>
          </p:nvGrpSpPr>
          <p:grpSpPr>
            <a:xfrm>
              <a:off x="3995936" y="4293096"/>
              <a:ext cx="1703755" cy="1240142"/>
              <a:chOff x="4860031" y="5429218"/>
              <a:chExt cx="1703755" cy="1240142"/>
            </a:xfrm>
          </p:grpSpPr>
          <p:pic>
            <p:nvPicPr>
              <p:cNvPr id="23" name="Picture 8" descr="Risultati immagini per natural killer cartoon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0031" y="5429218"/>
                <a:ext cx="1630329" cy="1168134"/>
              </a:xfrm>
              <a:prstGeom prst="rect">
                <a:avLst/>
              </a:prstGeom>
              <a:noFill/>
              <a:ln>
                <a:solidFill>
                  <a:srgbClr val="002060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4" name="CasellaDiTesto 23"/>
              <p:cNvSpPr txBox="1"/>
              <p:nvPr/>
            </p:nvSpPr>
            <p:spPr>
              <a:xfrm>
                <a:off x="6084168" y="6330806"/>
                <a:ext cx="479618" cy="338554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it-IT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NK</a:t>
                </a:r>
              </a:p>
            </p:txBody>
          </p:sp>
        </p:grpSp>
      </p:grpSp>
      <p:sp>
        <p:nvSpPr>
          <p:cNvPr id="25" name="Text Box 7"/>
          <p:cNvSpPr txBox="1">
            <a:spLocks noChangeArrowheads="1"/>
          </p:cNvSpPr>
          <p:nvPr/>
        </p:nvSpPr>
        <p:spPr bwMode="auto">
          <a:xfrm>
            <a:off x="35496" y="2032040"/>
            <a:ext cx="3888432" cy="3053144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La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frazione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proliferante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</a:t>
            </a:r>
            <a:r>
              <a:rPr kumimoji="0" lang="en-US" altLang="it-IT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000" b="1" i="0" u="sng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riduce</a:t>
            </a:r>
            <a:r>
              <a:rPr kumimoji="0" lang="en-US" altLang="it-IT" sz="3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per:</a:t>
            </a:r>
          </a:p>
          <a:p>
            <a:pPr marL="0" marR="0" lvl="0" indent="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it-IT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Uscita</a:t>
            </a: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dal </a:t>
            </a: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ciclo</a:t>
            </a:r>
            <a:r>
              <a:rPr kumimoji="0" lang="en-US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Differenziazione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Morte</a:t>
            </a:r>
            <a:r>
              <a:rPr kumimoji="0" lang="en-US" altLang="it-IT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alt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spontanea</a:t>
            </a:r>
            <a:endParaRPr kumimoji="0" lang="en-US" altLang="it-IT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altLang="it-IT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514350" marR="0" lvl="0" indent="-514350" algn="l" defTabSz="914400" rtl="0" eaLnBrk="1" fontAlgn="base" latinLnBrk="0" hangingPunct="1">
              <a:lnSpc>
                <a:spcPct val="7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altLang="it-IT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Killing immune </a:t>
            </a: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457200" y="44624"/>
            <a:ext cx="8229600" cy="64767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40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j-ea"/>
                <a:cs typeface="Arial"/>
              </a:rPr>
              <a:t>Crescita di una neoplasia</a:t>
            </a:r>
          </a:p>
        </p:txBody>
      </p:sp>
    </p:spTree>
    <p:extLst>
      <p:ext uri="{BB962C8B-B14F-4D97-AF65-F5344CB8AC3E}">
        <p14:creationId xmlns:p14="http://schemas.microsoft.com/office/powerpoint/2010/main" val="318463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9392"/>
            <a:ext cx="8229600" cy="792162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di una neoplasia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7504" y="692697"/>
            <a:ext cx="8964613" cy="4536504"/>
          </a:xfrm>
        </p:spPr>
        <p:txBody>
          <a:bodyPr/>
          <a:lstStyle/>
          <a:p>
            <a:pPr algn="just" eaLnBrk="1" hangingPunct="1"/>
            <a:r>
              <a:rPr lang="en-US" altLang="it-IT" sz="3400">
                <a:solidFill>
                  <a:schemeClr val="bg1"/>
                </a:solidFill>
              </a:rPr>
              <a:t>Evidenze cliniche e sperimentali dimostrano che molte neoplasie presentano spesso un </a:t>
            </a:r>
            <a:r>
              <a:rPr lang="en-US" altLang="it-IT" sz="3400" u="sng">
                <a:solidFill>
                  <a:schemeClr val="bg1"/>
                </a:solidFill>
              </a:rPr>
              <a:t>lungo periodo di latenza</a:t>
            </a:r>
            <a:r>
              <a:rPr lang="en-US" altLang="it-IT" sz="3400">
                <a:solidFill>
                  <a:schemeClr val="bg1"/>
                </a:solidFill>
              </a:rPr>
              <a:t>, che varia da tumore a tumore, prima di divenire </a:t>
            </a:r>
            <a:r>
              <a:rPr lang="en-US" altLang="it-IT" sz="3400" u="sng">
                <a:solidFill>
                  <a:schemeClr val="bg1"/>
                </a:solidFill>
              </a:rPr>
              <a:t>clinicamente manifeste</a:t>
            </a:r>
          </a:p>
          <a:p>
            <a:pPr algn="just" eaLnBrk="1" hangingPunct="1"/>
            <a:endParaRPr lang="en-US" altLang="it-IT" sz="1050">
              <a:solidFill>
                <a:schemeClr val="bg1"/>
              </a:solidFill>
              <a:latin typeface="Times New Roman" pitchFamily="18" charset="0"/>
            </a:endParaRPr>
          </a:p>
          <a:p>
            <a:pPr algn="just" eaLnBrk="1" hangingPunct="1"/>
            <a:r>
              <a:rPr lang="en-US" altLang="it-IT" sz="3400">
                <a:solidFill>
                  <a:schemeClr val="bg1"/>
                </a:solidFill>
              </a:rPr>
              <a:t>Molto spesso, per i tumori solidi, la diagnosi viene effettuata solo quando il loro ciclo vitale è già molto avanzato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/>
        </p:nvSpPr>
        <p:spPr bwMode="auto">
          <a:xfrm>
            <a:off x="107504" y="5445224"/>
            <a:ext cx="8964488" cy="107721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La vita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clinica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del tumore rappresenta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solo una frazione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del suo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percorso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3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biologico </a:t>
            </a:r>
            <a:r>
              <a:rPr kumimoji="0" lang="it-IT" altLang="it-IT" sz="3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completo</a:t>
            </a:r>
          </a:p>
        </p:txBody>
      </p:sp>
    </p:spTree>
    <p:extLst>
      <p:ext uri="{BB962C8B-B14F-4D97-AF65-F5344CB8AC3E}">
        <p14:creationId xmlns:p14="http://schemas.microsoft.com/office/powerpoint/2010/main" val="2135082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/>
      <p:bldP spid="12595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>
                <a:solidFill>
                  <a:srgbClr val="FFFF00"/>
                </a:solidFill>
                <a:latin typeface="+mn-lt"/>
              </a:rPr>
              <a:t>Crescita della neoplasia</a:t>
            </a:r>
          </a:p>
        </p:txBody>
      </p:sp>
      <p:sp>
        <p:nvSpPr>
          <p:cNvPr id="134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1438" y="1052736"/>
            <a:ext cx="8964612" cy="4896544"/>
          </a:xfrm>
        </p:spPr>
        <p:txBody>
          <a:bodyPr/>
          <a:lstStyle/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La neoplasia nasce come entità </a:t>
            </a:r>
            <a:r>
              <a:rPr lang="it-IT" altLang="it-IT" sz="3400" b="1" u="sng">
                <a:solidFill>
                  <a:schemeClr val="bg1"/>
                </a:solidFill>
              </a:rPr>
              <a:t>monoclonale</a:t>
            </a:r>
          </a:p>
          <a:p>
            <a:pPr algn="just" eaLnBrk="1" hangingPunct="1"/>
            <a:endParaRPr lang="it-IT" altLang="it-IT" sz="2000">
              <a:solidFill>
                <a:schemeClr val="bg1"/>
              </a:solidFill>
            </a:endParaRPr>
          </a:p>
          <a:p>
            <a:pPr algn="just" eaLnBrk="1" hangingPunct="1"/>
            <a:r>
              <a:rPr lang="it-IT" altLang="it-IT" sz="3400">
                <a:solidFill>
                  <a:schemeClr val="bg1"/>
                </a:solidFill>
              </a:rPr>
              <a:t>Durante lo sviluppo, grazie all’</a:t>
            </a:r>
            <a:r>
              <a:rPr lang="it-IT" altLang="it-IT" sz="3400" b="1" u="sng">
                <a:solidFill>
                  <a:schemeClr val="bg1"/>
                </a:solidFill>
              </a:rPr>
              <a:t>instabilità genomica</a:t>
            </a:r>
            <a:r>
              <a:rPr lang="it-IT" altLang="it-IT" sz="3400">
                <a:solidFill>
                  <a:schemeClr val="bg1"/>
                </a:solidFill>
              </a:rPr>
              <a:t> (predisposizione del genoma a subire altri danni e/o mutazioni), vengono generati diversi sub-cloni che vanno a costituire una massa neoplastica estremamente </a:t>
            </a:r>
            <a:r>
              <a:rPr lang="it-IT" altLang="it-IT" sz="3400" b="1">
                <a:solidFill>
                  <a:srgbClr val="FFFF00"/>
                </a:solidFill>
              </a:rPr>
              <a:t>eterogenea</a:t>
            </a:r>
          </a:p>
          <a:p>
            <a:pPr algn="just" eaLnBrk="1" hangingPunct="1"/>
            <a:endParaRPr lang="it-IT" altLang="it-IT" sz="3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897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41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9" name="Text Box 11"/>
          <p:cNvSpPr txBox="1">
            <a:spLocks noChangeArrowheads="1"/>
          </p:cNvSpPr>
          <p:nvPr/>
        </p:nvSpPr>
        <p:spPr bwMode="auto">
          <a:xfrm>
            <a:off x="0" y="-45387"/>
            <a:ext cx="9144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La crescita di una neoplasia è accompagnata dal fenomeno della </a:t>
            </a:r>
            <a:r>
              <a:rPr kumimoji="0" lang="it-IT" altLang="it-IT" sz="2800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progressione</a:t>
            </a:r>
          </a:p>
        </p:txBody>
      </p:sp>
      <p:sp>
        <p:nvSpPr>
          <p:cNvPr id="91140" name="Text Box 12"/>
          <p:cNvSpPr txBox="1">
            <a:spLocks noChangeArrowheads="1"/>
          </p:cNvSpPr>
          <p:nvPr/>
        </p:nvSpPr>
        <p:spPr bwMode="auto">
          <a:xfrm>
            <a:off x="71438" y="5028272"/>
            <a:ext cx="8964612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2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Tumor</a:t>
            </a:r>
            <a:r>
              <a:rPr kumimoji="0" lang="it-IT" altLang="it-IT" sz="22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progression</a:t>
            </a:r>
            <a:r>
              <a:rPr kumimoji="0" lang="it-IT" altLang="it-IT" sz="2200" b="0" i="0" u="sng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and generation of </a:t>
            </a:r>
            <a:r>
              <a:rPr kumimoji="0" lang="it-IT" altLang="it-IT" sz="2200" b="0" i="0" u="sng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heterogeneity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. New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subclones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arise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from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descendants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of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original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transformed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cell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by multiple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mutations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.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During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progression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,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the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tumor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mass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becomes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enriched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for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variants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  <a:r>
              <a:rPr kumimoji="0" lang="it-IT" altLang="it-IT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that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are </a:t>
            </a:r>
            <a:r>
              <a:rPr kumimoji="0" lang="it-IT" altLang="it-IT" sz="2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more aggressive</a:t>
            </a:r>
            <a:r>
              <a:rPr kumimoji="0" lang="it-IT" altLang="it-IT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itchFamily="34" charset="0"/>
              </a:rPr>
              <a:t> 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908720"/>
            <a:ext cx="8496498" cy="4158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9142432"/>
      </p:ext>
    </p:extLst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altLang="it-IT" sz="20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Times New Roman" pitchFamily="18" charset="0"/>
            <a:cs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5_Struttura predefinita">
  <a:themeElements>
    <a:clrScheme name="3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335</TotalTime>
  <Words>1332</Words>
  <Application>Microsoft Macintosh PowerPoint</Application>
  <PresentationFormat>Presentazione su schermo (4:3)</PresentationFormat>
  <Paragraphs>160</Paragraphs>
  <Slides>32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32</vt:i4>
      </vt:variant>
    </vt:vector>
  </HeadingPairs>
  <TitlesOfParts>
    <vt:vector size="39" baseType="lpstr">
      <vt:lpstr>Arial</vt:lpstr>
      <vt:lpstr>Calibri</vt:lpstr>
      <vt:lpstr>Symbol</vt:lpstr>
      <vt:lpstr>Times New Roman</vt:lpstr>
      <vt:lpstr>Wingdings</vt:lpstr>
      <vt:lpstr>Struttura predefinita</vt:lpstr>
      <vt:lpstr>5_Struttura predefinita</vt:lpstr>
      <vt:lpstr>Neoplasie</vt:lpstr>
      <vt:lpstr>Biologia della crescita neoplastica</vt:lpstr>
      <vt:lpstr>Incremento numerico di una popolazione cellulare</vt:lpstr>
      <vt:lpstr>Presentazione standard di PowerPoint</vt:lpstr>
      <vt:lpstr>Crescita di una neoplasia</vt:lpstr>
      <vt:lpstr>Presentazione standard di PowerPoint</vt:lpstr>
      <vt:lpstr>Crescita di una neoplasia</vt:lpstr>
      <vt:lpstr>Crescita della neoplasia</vt:lpstr>
      <vt:lpstr>Presentazione standard di PowerPoint</vt:lpstr>
      <vt:lpstr>Presentazione standard di PowerPoint</vt:lpstr>
      <vt:lpstr>Presentazione standard di PowerPoint</vt:lpstr>
      <vt:lpstr>Principali proprietà acquisite dalle cellule durante la progressione tumorale</vt:lpstr>
      <vt:lpstr>Epithelial-to-mesenchimal transition (EMT)</vt:lpstr>
      <vt:lpstr>Presentazione standard di PowerPoint</vt:lpstr>
      <vt:lpstr>Acquired capabilities of developing cancer: hallmarks of cancer</vt:lpstr>
      <vt:lpstr>Presentazione standard di PowerPoint</vt:lpstr>
      <vt:lpstr>Tumor angiogenesis</vt:lpstr>
      <vt:lpstr>Tumor angiogenesis: molecular basis</vt:lpstr>
      <vt:lpstr>Presentazione standard di PowerPoint</vt:lpstr>
      <vt:lpstr>Presentazione standard di PowerPoint</vt:lpstr>
      <vt:lpstr>Acquired capabilities of developing cancer: hallmarks of cancer</vt:lpstr>
      <vt:lpstr>Presentazione standard di PowerPoint</vt:lpstr>
      <vt:lpstr>Presentazione standard di PowerPoint</vt:lpstr>
      <vt:lpstr>E-cadherins in tumors</vt:lpstr>
      <vt:lpstr>Presentazione standard di PowerPoint</vt:lpstr>
      <vt:lpstr>Presentazione standard di PowerPoint</vt:lpstr>
      <vt:lpstr>Metastasi peritoneale del cancro ovarico</vt:lpstr>
      <vt:lpstr>Cancro della mammella: metastasi linfonodali</vt:lpstr>
      <vt:lpstr>Invasione e metastasi</vt:lpstr>
      <vt:lpstr>Organo-tropismo delle metastasi: via ematica</vt:lpstr>
      <vt:lpstr>Organo-tropismo delle metastasi</vt:lpstr>
      <vt:lpstr>Presentazione standard di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RENZO MENEGAZZI</dc:creator>
  <cp:lastModifiedBy>RENZO MENEGAZZI</cp:lastModifiedBy>
  <cp:revision>22</cp:revision>
  <dcterms:created xsi:type="dcterms:W3CDTF">2020-05-13T10:03:47Z</dcterms:created>
  <dcterms:modified xsi:type="dcterms:W3CDTF">2020-05-18T13:48:36Z</dcterms:modified>
</cp:coreProperties>
</file>