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6" r:id="rId3"/>
  </p:sldMasterIdLst>
  <p:notesMasterIdLst>
    <p:notesMasterId r:id="rId42"/>
  </p:notesMasterIdLst>
  <p:sldIdLst>
    <p:sldId id="748" r:id="rId4"/>
    <p:sldId id="719" r:id="rId5"/>
    <p:sldId id="720" r:id="rId6"/>
    <p:sldId id="721" r:id="rId7"/>
    <p:sldId id="722" r:id="rId8"/>
    <p:sldId id="709" r:id="rId9"/>
    <p:sldId id="710" r:id="rId10"/>
    <p:sldId id="711" r:id="rId11"/>
    <p:sldId id="712" r:id="rId12"/>
    <p:sldId id="732" r:id="rId13"/>
    <p:sldId id="733" r:id="rId14"/>
    <p:sldId id="739" r:id="rId15"/>
    <p:sldId id="713" r:id="rId16"/>
    <p:sldId id="714" r:id="rId17"/>
    <p:sldId id="715" r:id="rId18"/>
    <p:sldId id="716" r:id="rId19"/>
    <p:sldId id="717" r:id="rId20"/>
    <p:sldId id="718" r:id="rId21"/>
    <p:sldId id="723" r:id="rId22"/>
    <p:sldId id="724" r:id="rId23"/>
    <p:sldId id="725" r:id="rId24"/>
    <p:sldId id="726" r:id="rId25"/>
    <p:sldId id="727" r:id="rId26"/>
    <p:sldId id="728" r:id="rId27"/>
    <p:sldId id="729" r:id="rId28"/>
    <p:sldId id="381" r:id="rId29"/>
    <p:sldId id="475" r:id="rId30"/>
    <p:sldId id="596" r:id="rId31"/>
    <p:sldId id="668" r:id="rId32"/>
    <p:sldId id="605" r:id="rId33"/>
    <p:sldId id="461" r:id="rId34"/>
    <p:sldId id="751" r:id="rId35"/>
    <p:sldId id="453" r:id="rId36"/>
    <p:sldId id="737" r:id="rId37"/>
    <p:sldId id="515" r:id="rId38"/>
    <p:sldId id="606" r:id="rId39"/>
    <p:sldId id="458" r:id="rId40"/>
    <p:sldId id="738" r:id="rId4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78"/>
  </p:normalViewPr>
  <p:slideViewPr>
    <p:cSldViewPr snapToGrid="0" snapToObjects="1">
      <p:cViewPr varScale="1">
        <p:scale>
          <a:sx n="109" d="100"/>
          <a:sy n="109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45074-A85C-4C44-B027-419F4B0B77FD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F6338-99A6-B446-9218-4268327EA4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92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603EC-2F2A-4926-A9D1-5E7E4FB55187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lvl="1" eaLnBrk="1" hangingPunct="1"/>
            <a:r>
              <a:rPr lang="en-US" altLang="it-IT">
                <a:latin typeface="Arial" charset="0"/>
                <a:cs typeface="Arial" charset="0"/>
              </a:rPr>
              <a:t>X-rays, radioisotopes and nuclear power plants account for &lt;1% of total radiation exposure.   The remainder comes from background radiation – ie. radiaoctive rocks, earth core, cosmic rays</a:t>
            </a:r>
          </a:p>
          <a:p>
            <a:pPr eaLnBrk="1" hangingPunct="1"/>
            <a:endParaRPr lang="en-US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6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26A96-EFC0-4185-BF83-DA2408500D1B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24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>
            <a:extLst>
              <a:ext uri="{FF2B5EF4-FFF2-40B4-BE49-F238E27FC236}">
                <a16:creationId xmlns:a16="http://schemas.microsoft.com/office/drawing/2014/main" id="{BE9F418F-57B3-A84D-A995-0EF1809FFC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3F3BF-A111-AB4F-84B8-F45EDB30732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B2C04F18-F016-2D49-83E2-5F25289F2C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1A8DA69E-208C-234C-A8D0-1773A9D00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it-IT" altLang="it-IT" sz="18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7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CA2DB2-5B43-B248-8469-B4B56E3FAE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C65AB0-B25C-7A49-9C73-79570D85B0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3D6681-94B9-634E-B824-778A8B08AF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9D3C3-344B-AE48-9032-209227C9A8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774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2E51C9-C912-704F-9432-E9F281930B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BFB3C7-A11D-BE4D-9298-EE2D75F46D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382DFC-50B1-C040-8A30-5F8B260E92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2681B-CBFB-8F4F-9CE5-67F1BFBC316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6302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D47ED6-E597-BD49-908D-389BBB6E3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DD6748-7DF6-AC4D-BECF-8786DB0CDC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65811C-7D2E-874E-91E6-A8AA85C726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976F-1A72-D14E-89D9-EA70A50EAFE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4341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68208D-24D0-C342-888A-564E3E2588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B4CBA9F-CC9F-1D4E-9F07-B9E3AE88FF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8D41C85-E93A-1B44-8B33-504E7573F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EC253-C278-1842-BFB9-3FF41930FDD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0924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7DF49A-18EF-834E-99B6-EE272C691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C1EDF6-6BA9-E145-A3D7-5A798B1F0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8918F9-F809-944B-A12C-741D2FFC6C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A8DB6-6DE2-0542-A95D-52498BF699C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9146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42BA56-9439-F542-AC60-B1E44FB38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337CF6-DC8D-7E42-AFCA-7639F54E8C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C1EFC4-6BF0-FE41-B04B-7F781F347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BC8CD-AA70-BF4F-AF79-990547F321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8113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6AFE4-91DD-4848-ACFB-58FE4355A4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AC8FD4-5F83-D34C-A671-82403AED3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FA497A-9272-CE40-9FD2-D1FB19C0C7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35B2E-B163-F648-92B8-FF143CAEADC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8810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7E72A4-783B-1149-8E16-7438724EE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F0939-FA2F-B54D-973A-9DD8B0861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3D774C-EBE5-7541-A47D-B416F6D2B1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D7A4A-3FF7-3549-8F85-7277290E41C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09378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C510972-DD9F-4244-A2FC-F41890C104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48534F2-E69A-6E4E-9C9A-DFA89DFAE1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D761F87-4FEB-C247-82DE-BB437ED86A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90888-7CEC-5C4F-A6B5-E8665CCA85C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585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93693D-461F-4047-AE54-BAB0411116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854866-4254-8E4D-B551-17BD3669FB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1DC255-4C57-F24E-ACBA-28E39C39E1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A3F52-8D82-874B-A32C-9D3031BD54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0089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823E4E5-6FB3-9247-B3DD-61BFD504B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260FD1-EB1A-5D4E-9490-413CA91155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F81086-1620-CE43-B0C2-65E9D17EE4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845AD-456F-C942-8935-A8CC2BEE316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979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7E0627-B3F3-1346-BAC8-B8D5B53169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370B66-4DDA-AA4A-ABF0-2CF13CC9C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968056-820A-7A42-998A-F68337AE6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F937D-80C1-9E41-B230-EC33E6B3D78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42878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152DE-6C57-DA47-9065-1DDBE80F9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599A5F-D5CE-8241-A5A3-119560A31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CAECA-D54E-EA44-BD35-068D0442F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FD5DD-CF9F-A24A-9319-A1A8E0A2AA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1641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823EC6-12A8-4D4D-B9C9-2C8CC1E75F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C65FE-0A29-2B44-AC35-413A1CBF9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E02764-4AC4-6F4F-BE22-C327A84DDA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1E9E0-12BC-0E40-BBFA-7C44A0F318F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0320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D7E1B9-CC38-194A-855A-59FCD364E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BA3C22-ADAF-4E44-A377-BB20577C81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C62F2-E230-B742-B12F-7C5C95527C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C2F73-7C40-3041-9E6A-C494617A3F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78378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18742-62AB-1D45-A843-91036CCA47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EA7DC1-F683-AE49-9733-EC27A6F4BA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5ACFCF-2FC4-284A-9C0D-075F9F1343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C6076-8062-0E4C-BCE6-776CDE82B8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1263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9FB47F8-9A52-5C4D-B49C-3370C6833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C03893-3C26-C44E-9137-A81B1B32D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5F30D3-7F4B-654B-AB59-25A4F18BE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3FF86-9CD2-734C-9C96-F91A0BC74B6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20967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02CFC2-1FBE-B04F-816C-53A79E3BE3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3D1CB8-FC95-AB41-9593-184A586175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6EC67F-90B8-4144-9436-5169DBC1C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E1D2D-031D-1742-9E46-B4E2CAB2BD5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432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59B2D8-843E-A149-804B-F82B8A365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D5D8DA-5B2F-4D46-92BE-D3BDC1B43C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93676F-4FCB-AD43-84E8-372AA1F219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9608C-A795-834F-9611-32A2C9A96CE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6177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72B036-DB73-0541-87D2-88FB0BE7C8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723615-BCD1-C940-BAE3-E67464C2F8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E4FA61-65AC-104D-81D6-6679ACAE9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BCE5-704A-1048-8CFF-A08EA4B54F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0156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0DCC47-21CB-814B-A989-A1978DA76D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4962AA-9CA1-5549-9E7D-5E2E70D6BC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A78E29-205E-0448-9820-73C3D1D5BE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33D0F-8080-7F43-B167-6EF5D163D46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8942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ACD860B-455E-0540-9885-1D949DF42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3345B44-098B-0546-900D-8BD12ABE3A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F58DE89-998A-3F4A-BA2E-75C61DFBD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C9EC2-3D42-B141-9B01-DA5364C92A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689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4E5127-CAD9-5342-891F-14CC2FC5C5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E60720-872C-5B4B-9BA1-63B2DFC765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31A9D1-A4E2-2E47-99A3-91230A589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9C463-E050-4E46-B0FB-B525EFDA8F6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07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478B17-F56A-A742-BD5E-F745E60F1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A6946F-167E-A44A-B242-6A5528336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39A8A6-BE89-8C44-8F4F-9A9F4AB48D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3C686-FED7-FB4E-B835-78EA09DB6C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79255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FE76C8A-5910-9341-8EC9-475940551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E46C6D-F105-0D4C-8FF0-E390E6813E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FAF71A-7BB6-E043-A88C-EECE6C042C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C4D96-EEC3-314E-AF67-D74C9C8FE4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1689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4D976-6D0D-004D-AE29-2DEAAA757B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5FCA09-4C23-964C-960E-F0D5B7AA4D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C496EA-3317-974E-A83B-DCE05B9A1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7B16B-A9E6-C04A-AF35-91FDA5E4178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08381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19ADCB-D703-A84E-ABEF-749F7724F5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0127C-D513-3245-80EA-B090081BDD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DE615D-C6F4-3B40-A0A7-3BFAA0D09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C3A05-80AE-8347-B5D0-CA42629BFF5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533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D972C8-0FC1-C94F-B2C3-6DAD484381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42B0BC-869F-7B43-958C-4EEF20522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E37B3C-3956-D84C-BC5D-CD31227EC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94D88-3933-2F42-A8C7-D3AC51C6A4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8344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34648A-B414-A54C-932B-CC36DEAB26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3D2109-1EC5-5241-B96A-8FD57D743F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8152BA-405B-8C49-98FA-B7FD333FE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88CC3-2E46-5D45-B553-95B685B02A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9224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C79CF3-BE43-864A-B9A9-10F6ECEA3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58059A-B7E2-0842-A063-1760789DF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12A7B1-E117-B64D-85CC-72F4A2DCB8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55BCD-13EF-E843-893B-1F7B48F115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204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586AEB-0A7E-B943-8E60-732A3380F6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5F135E-B61D-9E4B-91F5-933BF7E9B8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96558A-78ED-2E4C-B4A1-993C211DE8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47E68-BC4B-514B-81C9-450E439B7CF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265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7B13EC6-F1FB-7842-84F5-E3A0CBD1FC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31E8F7C-1A59-154A-A4C2-CCA972DE0A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5F1FEC-80C4-C24E-A7F0-1CF26C64ED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A1E87-E181-324A-96A1-B40EDA0C6CE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9700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9959D76-D79C-F043-ABCF-9441974A2F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1B3F83-1A98-3A43-A861-DCC90AFFA9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068A32-FA3E-704E-9028-6B2FC3CE0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1245-6096-184C-9FBD-D7A52559A5C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400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A8FB8C-618C-B543-93DF-D1CFC5416E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0C34212-7C61-3F40-B845-12DA16E15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C4DF265-4E80-1945-9C4D-9FD01FDF0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6F8C-2E35-0041-B0D1-DAE7A9871E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480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44B1C0-081F-D64D-A0CA-F61A065A1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9E9183-A3F3-F447-B569-B536CD290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1509F9-E427-B64E-B8F5-472AEC1A1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82EA6-D23F-234B-8C5C-D5AEC8D31D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479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9EC502-EA05-7D40-B24F-DFEC4E72C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168536-7059-2F48-AFED-00A551473C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9B3FCB-6FFC-1742-B4F3-62AA7C337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310CE-2E7A-5C4D-A282-9690919ECC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589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0750B795-2700-5947-A0BA-998BF1FFE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B5723625-9A56-B249-BDA5-3CAD3DFCF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CF14A4C-15F7-A140-B906-4D66A52B77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80F7C89-8D59-AA48-9E4B-EA84288C7C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AF37CB-D075-B74C-B63C-63549EE913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F3606A-AB52-AD47-8C72-EEE864A3991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617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780A7B8-700C-5F45-A1F4-DA0C15C5E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2EF4AE2-B6D6-5549-90BF-8903414DB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024CB5D-2FFD-0341-96F5-0A52255247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BBD59F-94E5-124C-80CF-B7826A0922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9A66743-82EF-9D4A-8CD2-016096BDA3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1F7F51-6C36-A349-A246-778F9FA7F3A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53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8908F077-29B6-E747-9A9D-6DB61E11ED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B2627FB9-8ADA-FA48-9347-A11615039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C24CE3D8-B6B3-CB48-9DBD-70E8EF9096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9E05C100-6117-CA42-BE0D-5C14629091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4601F0C0-C0AD-D143-B93F-D173D70507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FFC136-C4B5-5C47-A360-F9BF3CAA2B7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650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itolo 1">
            <a:extLst>
              <a:ext uri="{FF2B5EF4-FFF2-40B4-BE49-F238E27FC236}">
                <a16:creationId xmlns:a16="http://schemas.microsoft.com/office/drawing/2014/main" id="{F189D53A-FB52-7E4D-A6FE-45761361B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706438"/>
          </a:xfrm>
        </p:spPr>
        <p:txBody>
          <a:bodyPr/>
          <a:lstStyle/>
          <a:p>
            <a:r>
              <a:rPr lang="it-IT" altLang="it-IT">
                <a:solidFill>
                  <a:srgbClr val="FFFF00"/>
                </a:solidFill>
              </a:rPr>
              <a:t>Neoplasie</a:t>
            </a:r>
          </a:p>
        </p:txBody>
      </p:sp>
      <p:sp>
        <p:nvSpPr>
          <p:cNvPr id="211970" name="Segnaposto contenuto 2">
            <a:extLst>
              <a:ext uri="{FF2B5EF4-FFF2-40B4-BE49-F238E27FC236}">
                <a16:creationId xmlns:a16="http://schemas.microsoft.com/office/drawing/2014/main" id="{94424758-1B9A-9640-9BA6-89505394DA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412431"/>
            <a:ext cx="8856662" cy="4536851"/>
          </a:xfrm>
        </p:spPr>
        <p:txBody>
          <a:bodyPr/>
          <a:lstStyle/>
          <a:p>
            <a:r>
              <a:rPr lang="it-IT" altLang="it-IT" sz="3000" dirty="0">
                <a:solidFill>
                  <a:srgbClr val="FFFF00"/>
                </a:solidFill>
              </a:rPr>
              <a:t>Apoptosi</a:t>
            </a:r>
            <a:r>
              <a:rPr lang="it-IT" altLang="it-IT" sz="3000" dirty="0">
                <a:solidFill>
                  <a:schemeClr val="bg1"/>
                </a:solidFill>
              </a:rPr>
              <a:t> nelle neoplasie</a:t>
            </a:r>
          </a:p>
          <a:p>
            <a:endParaRPr lang="it-IT" altLang="it-IT" sz="3000" dirty="0">
              <a:solidFill>
                <a:schemeClr val="bg1"/>
              </a:solidFill>
            </a:endParaRPr>
          </a:p>
          <a:p>
            <a:r>
              <a:rPr lang="it-IT" altLang="it-IT" sz="3000" u="sng" dirty="0">
                <a:solidFill>
                  <a:schemeClr val="bg1"/>
                </a:solidFill>
              </a:rPr>
              <a:t>Basi molecolari</a:t>
            </a:r>
            <a:r>
              <a:rPr lang="it-IT" altLang="it-IT" sz="3000" dirty="0">
                <a:solidFill>
                  <a:schemeClr val="bg1"/>
                </a:solidFill>
              </a:rPr>
              <a:t> della trasformazione neoplastica:</a:t>
            </a:r>
          </a:p>
          <a:p>
            <a:endParaRPr lang="it-IT" altLang="it-IT" sz="1800" dirty="0">
              <a:solidFill>
                <a:schemeClr val="bg1"/>
              </a:solidFill>
            </a:endParaRPr>
          </a:p>
          <a:p>
            <a:pPr lvl="1"/>
            <a:r>
              <a:rPr lang="it-IT" altLang="it-IT" sz="2600" dirty="0">
                <a:solidFill>
                  <a:srgbClr val="FFFF00"/>
                </a:solidFill>
              </a:rPr>
              <a:t>geni</a:t>
            </a:r>
            <a:r>
              <a:rPr lang="it-IT" altLang="it-IT" sz="2600" dirty="0">
                <a:solidFill>
                  <a:schemeClr val="bg1"/>
                </a:solidFill>
              </a:rPr>
              <a:t> coinvolti</a:t>
            </a:r>
          </a:p>
          <a:p>
            <a:pPr lvl="1"/>
            <a:endParaRPr lang="it-IT" altLang="it-IT" sz="1050" dirty="0">
              <a:solidFill>
                <a:schemeClr val="bg1"/>
              </a:solidFill>
            </a:endParaRPr>
          </a:p>
          <a:p>
            <a:pPr lvl="1"/>
            <a:r>
              <a:rPr lang="it-IT" altLang="it-IT" sz="2600" dirty="0">
                <a:solidFill>
                  <a:srgbClr val="FFFF00"/>
                </a:solidFill>
              </a:rPr>
              <a:t>micro-RNA e modificazioni epigenetiche</a:t>
            </a:r>
            <a:endParaRPr lang="it-IT" altLang="it-IT" sz="2600" dirty="0">
              <a:solidFill>
                <a:schemeClr val="bg1"/>
              </a:solidFill>
            </a:endParaRPr>
          </a:p>
          <a:p>
            <a:endParaRPr lang="it-IT" altLang="it-IT" sz="3000" dirty="0">
              <a:solidFill>
                <a:schemeClr val="bg1"/>
              </a:solidFill>
            </a:endParaRPr>
          </a:p>
          <a:p>
            <a:r>
              <a:rPr lang="it-IT" altLang="it-IT" sz="3000" u="sng" dirty="0">
                <a:solidFill>
                  <a:schemeClr val="bg1"/>
                </a:solidFill>
              </a:rPr>
              <a:t>Eziologia</a:t>
            </a:r>
            <a:r>
              <a:rPr lang="it-IT" altLang="it-IT" sz="3000" dirty="0">
                <a:solidFill>
                  <a:schemeClr val="bg1"/>
                </a:solidFill>
              </a:rPr>
              <a:t> delle neoplasie</a:t>
            </a:r>
          </a:p>
          <a:p>
            <a:endParaRPr lang="it-IT" altLang="it-IT" sz="3000" dirty="0">
              <a:solidFill>
                <a:schemeClr val="bg1"/>
              </a:solidFill>
            </a:endParaRPr>
          </a:p>
          <a:p>
            <a:endParaRPr lang="it-IT" altLang="it-IT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17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olo 1">
            <a:extLst>
              <a:ext uri="{FF2B5EF4-FFF2-40B4-BE49-F238E27FC236}">
                <a16:creationId xmlns:a16="http://schemas.microsoft.com/office/drawing/2014/main" id="{6F597EB3-EE36-FB4C-BEC1-36B3A1428B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4452"/>
            <a:ext cx="8229600" cy="576263"/>
          </a:xfrm>
        </p:spPr>
        <p:txBody>
          <a:bodyPr/>
          <a:lstStyle/>
          <a:p>
            <a:r>
              <a:rPr lang="it-IT" altLang="it-IT" sz="3800">
                <a:solidFill>
                  <a:srgbClr val="FFFF00"/>
                </a:solidFill>
              </a:rPr>
              <a:t>Mutazioni «driver» e «passenger»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710FDE-A08F-6744-BB2A-47E91C09D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470"/>
            <a:ext cx="9144000" cy="5184850"/>
          </a:xfrm>
        </p:spPr>
        <p:txBody>
          <a:bodyPr/>
          <a:lstStyle/>
          <a:p>
            <a:pPr algn="just">
              <a:defRPr/>
            </a:pPr>
            <a:r>
              <a:rPr lang="it-IT" sz="2600" dirty="0">
                <a:solidFill>
                  <a:schemeClr val="bg1"/>
                </a:solidFill>
              </a:rPr>
              <a:t>Le mutazioni </a:t>
            </a:r>
            <a:r>
              <a:rPr lang="it-IT" sz="2600" b="1" u="sng" dirty="0">
                <a:solidFill>
                  <a:srgbClr val="FFFF00"/>
                </a:solidFill>
              </a:rPr>
              <a:t>driver</a:t>
            </a:r>
            <a:r>
              <a:rPr lang="it-IT" sz="2600" dirty="0">
                <a:solidFill>
                  <a:schemeClr val="bg1"/>
                </a:solidFill>
              </a:rPr>
              <a:t> si verificano nella regione codificante o </a:t>
            </a:r>
            <a:r>
              <a:rPr lang="it-IT" sz="2600" dirty="0" err="1">
                <a:solidFill>
                  <a:schemeClr val="bg1"/>
                </a:solidFill>
              </a:rPr>
              <a:t>regolatoria</a:t>
            </a:r>
            <a:r>
              <a:rPr lang="it-IT" sz="2600" dirty="0">
                <a:solidFill>
                  <a:schemeClr val="bg1"/>
                </a:solidFill>
              </a:rPr>
              <a:t> di </a:t>
            </a:r>
            <a:r>
              <a:rPr lang="it-IT" sz="2600" dirty="0">
                <a:solidFill>
                  <a:srgbClr val="FFFF00"/>
                </a:solidFill>
              </a:rPr>
              <a:t>geni associati allo sviluppo neoplastico</a:t>
            </a:r>
            <a:r>
              <a:rPr lang="it-IT" sz="2600" dirty="0">
                <a:solidFill>
                  <a:schemeClr val="bg1"/>
                </a:solidFill>
              </a:rPr>
              <a:t> (driver </a:t>
            </a:r>
            <a:r>
              <a:rPr lang="it-IT" sz="2600" dirty="0" err="1">
                <a:solidFill>
                  <a:schemeClr val="bg1"/>
                </a:solidFill>
              </a:rPr>
              <a:t>genes</a:t>
            </a:r>
            <a:r>
              <a:rPr lang="it-IT" sz="2600" dirty="0">
                <a:solidFill>
                  <a:schemeClr val="bg1"/>
                </a:solidFill>
              </a:rPr>
              <a:t>) che hanno un ruolo </a:t>
            </a:r>
            <a:r>
              <a:rPr lang="it-IT" sz="2600" dirty="0">
                <a:solidFill>
                  <a:srgbClr val="FFFF00"/>
                </a:solidFill>
              </a:rPr>
              <a:t>fondamentale</a:t>
            </a:r>
            <a:r>
              <a:rPr lang="it-IT" sz="2600" dirty="0">
                <a:solidFill>
                  <a:schemeClr val="bg1"/>
                </a:solidFill>
              </a:rPr>
              <a:t> nelle fasi di </a:t>
            </a:r>
            <a:r>
              <a:rPr lang="it-IT" sz="2600" dirty="0">
                <a:solidFill>
                  <a:srgbClr val="FFFF00"/>
                </a:solidFill>
              </a:rPr>
              <a:t>iniziazione</a:t>
            </a:r>
            <a:r>
              <a:rPr lang="it-IT" sz="2600" dirty="0">
                <a:solidFill>
                  <a:schemeClr val="bg1"/>
                </a:solidFill>
              </a:rPr>
              <a:t> e di mantenimento della </a:t>
            </a:r>
            <a:r>
              <a:rPr lang="it-IT" sz="2600" dirty="0">
                <a:solidFill>
                  <a:srgbClr val="FFFF00"/>
                </a:solidFill>
              </a:rPr>
              <a:t>crescita</a:t>
            </a:r>
            <a:r>
              <a:rPr lang="it-IT" sz="2600" dirty="0">
                <a:solidFill>
                  <a:schemeClr val="bg1"/>
                </a:solidFill>
              </a:rPr>
              <a:t> fino alla </a:t>
            </a:r>
            <a:r>
              <a:rPr lang="it-IT" sz="2600" dirty="0">
                <a:solidFill>
                  <a:srgbClr val="FFFF00"/>
                </a:solidFill>
              </a:rPr>
              <a:t>progressione</a:t>
            </a:r>
            <a:endParaRPr lang="it-IT" sz="2600" dirty="0">
              <a:solidFill>
                <a:schemeClr val="bg1"/>
              </a:solidFill>
            </a:endParaRPr>
          </a:p>
          <a:p>
            <a:pPr algn="just">
              <a:defRPr/>
            </a:pPr>
            <a:endParaRPr lang="it-IT" sz="2600" u="sng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it-IT" sz="2600" u="sng" dirty="0">
                <a:solidFill>
                  <a:schemeClr val="bg1"/>
                </a:solidFill>
              </a:rPr>
              <a:t>in media</a:t>
            </a:r>
            <a:r>
              <a:rPr lang="it-IT" sz="2600" dirty="0">
                <a:solidFill>
                  <a:schemeClr val="bg1"/>
                </a:solidFill>
              </a:rPr>
              <a:t> un tumore presenta  4-8 mutazioni driver; in linea generale, sono mutazioni </a:t>
            </a:r>
            <a:r>
              <a:rPr lang="it-IT" sz="2600" dirty="0">
                <a:solidFill>
                  <a:srgbClr val="FFFF00"/>
                </a:solidFill>
              </a:rPr>
              <a:t>acquisite</a:t>
            </a:r>
            <a:r>
              <a:rPr lang="it-IT" sz="2600" dirty="0">
                <a:solidFill>
                  <a:schemeClr val="bg1"/>
                </a:solidFill>
              </a:rPr>
              <a:t> ma </a:t>
            </a:r>
            <a:r>
              <a:rPr lang="it-IT" sz="2600" dirty="0">
                <a:solidFill>
                  <a:srgbClr val="FFFF00"/>
                </a:solidFill>
              </a:rPr>
              <a:t>alcune</a:t>
            </a:r>
            <a:r>
              <a:rPr lang="it-IT" sz="2600" dirty="0">
                <a:solidFill>
                  <a:schemeClr val="bg1"/>
                </a:solidFill>
              </a:rPr>
              <a:t> possono venir </a:t>
            </a:r>
            <a:r>
              <a:rPr lang="it-IT" sz="2600" dirty="0">
                <a:solidFill>
                  <a:srgbClr val="FFFF00"/>
                </a:solidFill>
              </a:rPr>
              <a:t>ereditate</a:t>
            </a:r>
            <a:r>
              <a:rPr lang="it-IT" sz="2600" dirty="0">
                <a:solidFill>
                  <a:schemeClr val="bg1"/>
                </a:solidFill>
              </a:rPr>
              <a:t> (</a:t>
            </a:r>
            <a:r>
              <a:rPr lang="it-IT" sz="2600" dirty="0">
                <a:solidFill>
                  <a:srgbClr val="FFFF00"/>
                </a:solidFill>
              </a:rPr>
              <a:t>predisposizione</a:t>
            </a:r>
            <a:r>
              <a:rPr lang="it-IT" sz="2600" dirty="0">
                <a:solidFill>
                  <a:schemeClr val="bg1"/>
                </a:solidFill>
              </a:rPr>
              <a:t>) </a:t>
            </a:r>
          </a:p>
          <a:p>
            <a:pPr algn="just">
              <a:defRPr/>
            </a:pPr>
            <a:endParaRPr lang="it-IT" sz="1050" dirty="0">
              <a:solidFill>
                <a:schemeClr val="bg1"/>
              </a:solidFill>
            </a:endParaRPr>
          </a:p>
          <a:p>
            <a:pPr algn="just">
              <a:defRPr/>
            </a:pPr>
            <a:endParaRPr lang="it-IT" sz="1050" dirty="0">
              <a:solidFill>
                <a:srgbClr val="FFFF00"/>
              </a:solidFill>
            </a:endParaRPr>
          </a:p>
          <a:p>
            <a:pPr algn="just">
              <a:defRPr/>
            </a:pPr>
            <a:r>
              <a:rPr lang="it-IT" sz="2600" dirty="0">
                <a:solidFill>
                  <a:srgbClr val="FFFF00"/>
                </a:solidFill>
              </a:rPr>
              <a:t>Esempi</a:t>
            </a:r>
            <a:r>
              <a:rPr lang="it-IT" sz="2600" dirty="0">
                <a:solidFill>
                  <a:schemeClr val="bg1"/>
                </a:solidFill>
              </a:rPr>
              <a:t> di geni coinvolti da mutazioni driver: </a:t>
            </a:r>
            <a:r>
              <a:rPr lang="it-IT" sz="2600" dirty="0">
                <a:solidFill>
                  <a:srgbClr val="FFFF00"/>
                </a:solidFill>
              </a:rPr>
              <a:t>APC</a:t>
            </a:r>
            <a:r>
              <a:rPr lang="it-IT" sz="2600" dirty="0">
                <a:solidFill>
                  <a:schemeClr val="bg1"/>
                </a:solidFill>
              </a:rPr>
              <a:t>, ras, </a:t>
            </a:r>
            <a:r>
              <a:rPr lang="it-IT" sz="2600" dirty="0">
                <a:solidFill>
                  <a:srgbClr val="FFFF00"/>
                </a:solidFill>
              </a:rPr>
              <a:t>TP53</a:t>
            </a:r>
            <a:endParaRPr lang="it-IT" sz="1050" dirty="0">
              <a:solidFill>
                <a:srgbClr val="FFFF00"/>
              </a:solidFill>
            </a:endParaRPr>
          </a:p>
          <a:p>
            <a:pPr algn="just">
              <a:defRPr/>
            </a:pPr>
            <a:endParaRPr lang="it-IT" sz="2600" dirty="0">
              <a:solidFill>
                <a:srgbClr val="FFFF00"/>
              </a:solidFill>
            </a:endParaRPr>
          </a:p>
          <a:p>
            <a:pPr algn="just">
              <a:defRPr/>
            </a:pPr>
            <a:endParaRPr lang="it-IT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6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olo 1">
            <a:extLst>
              <a:ext uri="{FF2B5EF4-FFF2-40B4-BE49-F238E27FC236}">
                <a16:creationId xmlns:a16="http://schemas.microsoft.com/office/drawing/2014/main" id="{73A68A21-758A-CE45-89BC-89BFC7231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7163"/>
            <a:ext cx="8229600" cy="777876"/>
          </a:xfrm>
        </p:spPr>
        <p:txBody>
          <a:bodyPr/>
          <a:lstStyle/>
          <a:p>
            <a:r>
              <a:rPr lang="it-IT" altLang="it-IT" sz="3600">
                <a:solidFill>
                  <a:srgbClr val="FFFF00"/>
                </a:solidFill>
              </a:rPr>
              <a:t>Mutazioni «passenger»</a:t>
            </a:r>
            <a:endParaRPr lang="it-IT" altLang="it-IT" sz="36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192FAB-1F24-E240-AFD4-84B68D194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" y="764704"/>
            <a:ext cx="9037638" cy="5760640"/>
          </a:xfrm>
        </p:spPr>
        <p:txBody>
          <a:bodyPr/>
          <a:lstStyle/>
          <a:p>
            <a:pPr algn="just">
              <a:defRPr/>
            </a:pPr>
            <a:r>
              <a:rPr lang="it-IT" sz="2400" dirty="0">
                <a:solidFill>
                  <a:schemeClr val="bg1"/>
                </a:solidFill>
              </a:rPr>
              <a:t>Le  mutazioni  </a:t>
            </a:r>
            <a:r>
              <a:rPr lang="it-IT" sz="2400" dirty="0" err="1">
                <a:solidFill>
                  <a:srgbClr val="FFFF00"/>
                </a:solidFill>
              </a:rPr>
              <a:t>passenger</a:t>
            </a:r>
            <a:r>
              <a:rPr lang="it-IT" sz="2400" dirty="0">
                <a:solidFill>
                  <a:schemeClr val="bg1"/>
                </a:solidFill>
              </a:rPr>
              <a:t>  cadono  sia  a  livello  di  </a:t>
            </a:r>
            <a:r>
              <a:rPr lang="it-IT" sz="2400" dirty="0">
                <a:solidFill>
                  <a:srgbClr val="FFFF00"/>
                </a:solidFill>
              </a:rPr>
              <a:t>regioni  codificanti  che  non-codificanti; </a:t>
            </a:r>
            <a:r>
              <a:rPr lang="it-IT" sz="2400" dirty="0">
                <a:solidFill>
                  <a:schemeClr val="bg1"/>
                </a:solidFill>
              </a:rPr>
              <a:t>sono mutazioni </a:t>
            </a:r>
            <a:r>
              <a:rPr lang="it-IT" sz="2400" b="1" u="sng" dirty="0">
                <a:solidFill>
                  <a:srgbClr val="FFFF00"/>
                </a:solidFill>
              </a:rPr>
              <a:t>acquisite</a:t>
            </a:r>
            <a:r>
              <a:rPr lang="it-IT" sz="2400" dirty="0">
                <a:solidFill>
                  <a:schemeClr val="bg1"/>
                </a:solidFill>
              </a:rPr>
              <a:t>; non  conferiscono  alle  cellule  tumorali</a:t>
            </a:r>
            <a:r>
              <a:rPr lang="it-IT" sz="2400" dirty="0">
                <a:solidFill>
                  <a:srgbClr val="FFFF00"/>
                </a:solidFill>
              </a:rPr>
              <a:t>  alcun  vantaggio  </a:t>
            </a:r>
            <a:r>
              <a:rPr lang="it-IT" sz="2400" dirty="0">
                <a:solidFill>
                  <a:schemeClr val="bg1"/>
                </a:solidFill>
              </a:rPr>
              <a:t>in termini   di   </a:t>
            </a:r>
            <a:r>
              <a:rPr lang="it-IT" sz="2400" dirty="0">
                <a:solidFill>
                  <a:srgbClr val="FFFF00"/>
                </a:solidFill>
              </a:rPr>
              <a:t>crescita   e   sopravvivenza</a:t>
            </a:r>
            <a:endParaRPr lang="it-IT" sz="24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it-IT" sz="1050" dirty="0">
              <a:solidFill>
                <a:srgbClr val="FFFFFF"/>
              </a:solidFill>
            </a:endParaRPr>
          </a:p>
          <a:p>
            <a:pPr algn="just">
              <a:defRPr/>
            </a:pPr>
            <a:r>
              <a:rPr lang="it-IT" sz="2400" dirty="0">
                <a:solidFill>
                  <a:srgbClr val="FFFFFF"/>
                </a:solidFill>
              </a:rPr>
              <a:t>Sono mutazioni che emergono come </a:t>
            </a:r>
            <a:r>
              <a:rPr lang="it-IT" sz="2400" dirty="0">
                <a:solidFill>
                  <a:srgbClr val="FFFF00"/>
                </a:solidFill>
              </a:rPr>
              <a:t>conseguenza dell’instabilità </a:t>
            </a:r>
            <a:r>
              <a:rPr lang="it-IT" sz="2400" dirty="0" err="1">
                <a:solidFill>
                  <a:srgbClr val="FFFF00"/>
                </a:solidFill>
              </a:rPr>
              <a:t>genomca</a:t>
            </a:r>
            <a:r>
              <a:rPr lang="it-IT" sz="2400" dirty="0">
                <a:solidFill>
                  <a:srgbClr val="FFFFFF"/>
                </a:solidFill>
              </a:rPr>
              <a:t> del tumore e </a:t>
            </a:r>
            <a:r>
              <a:rPr lang="it-IT" sz="2400" u="sng" dirty="0">
                <a:solidFill>
                  <a:srgbClr val="FFFFFF"/>
                </a:solidFill>
              </a:rPr>
              <a:t>non hanno</a:t>
            </a:r>
            <a:r>
              <a:rPr lang="it-IT" sz="2400" dirty="0">
                <a:solidFill>
                  <a:srgbClr val="FFFFFF"/>
                </a:solidFill>
              </a:rPr>
              <a:t> un ruolo fondamentale </a:t>
            </a:r>
            <a:r>
              <a:rPr lang="it-IT" sz="2400" dirty="0">
                <a:solidFill>
                  <a:srgbClr val="FFFF00"/>
                </a:solidFill>
              </a:rPr>
              <a:t>nella sua insorgenza</a:t>
            </a:r>
            <a:r>
              <a:rPr lang="it-IT" sz="2400" dirty="0">
                <a:solidFill>
                  <a:schemeClr val="bg1"/>
                </a:solidFill>
              </a:rPr>
              <a:t>, ma piuttosto nella sua </a:t>
            </a:r>
            <a:r>
              <a:rPr lang="it-IT" sz="2400" dirty="0">
                <a:solidFill>
                  <a:srgbClr val="FFFF00"/>
                </a:solidFill>
              </a:rPr>
              <a:t>evoluzione</a:t>
            </a:r>
          </a:p>
          <a:p>
            <a:pPr algn="just">
              <a:defRPr/>
            </a:pPr>
            <a:endParaRPr lang="it-IT" sz="1050" dirty="0">
              <a:solidFill>
                <a:schemeClr val="bg1"/>
              </a:solidFill>
            </a:endParaRPr>
          </a:p>
          <a:p>
            <a:pPr marL="401638" indent="-338138" algn="just">
              <a:defRPr/>
            </a:pPr>
            <a:r>
              <a:rPr lang="it-IT" sz="2400" dirty="0">
                <a:solidFill>
                  <a:srgbClr val="FFFF00"/>
                </a:solidFill>
              </a:rPr>
              <a:t>Migliaia</a:t>
            </a:r>
            <a:r>
              <a:rPr lang="it-IT" sz="2400" dirty="0">
                <a:solidFill>
                  <a:schemeClr val="bg1"/>
                </a:solidFill>
              </a:rPr>
              <a:t>   di   mutazioni   </a:t>
            </a:r>
            <a:r>
              <a:rPr lang="it-IT" sz="2400" dirty="0" err="1">
                <a:solidFill>
                  <a:schemeClr val="bg1"/>
                </a:solidFill>
              </a:rPr>
              <a:t>passenger</a:t>
            </a:r>
            <a:r>
              <a:rPr lang="it-IT" sz="2400" dirty="0">
                <a:solidFill>
                  <a:schemeClr val="bg1"/>
                </a:solidFill>
              </a:rPr>
              <a:t> vengono  identificate  nella  maggior  parte  dei  tumori</a:t>
            </a:r>
          </a:p>
          <a:p>
            <a:pPr marL="401638" indent="-338138" algn="just">
              <a:defRPr/>
            </a:pPr>
            <a:endParaRPr lang="it-IT" sz="1050" dirty="0">
              <a:solidFill>
                <a:schemeClr val="bg1"/>
              </a:solidFill>
            </a:endParaRPr>
          </a:p>
          <a:p>
            <a:pPr marL="401638" indent="-338138" algn="just">
              <a:defRPr/>
            </a:pPr>
            <a:r>
              <a:rPr lang="it-IT" sz="2400" dirty="0">
                <a:solidFill>
                  <a:schemeClr val="bg1"/>
                </a:solidFill>
              </a:rPr>
              <a:t>In alcuni tipi di neoplasie, un </a:t>
            </a:r>
            <a:r>
              <a:rPr lang="it-IT" sz="2400" dirty="0">
                <a:solidFill>
                  <a:srgbClr val="FFFF00"/>
                </a:solidFill>
              </a:rPr>
              <a:t>effetto deleterio</a:t>
            </a:r>
            <a:r>
              <a:rPr lang="it-IT" sz="2400" dirty="0">
                <a:solidFill>
                  <a:schemeClr val="bg1"/>
                </a:solidFill>
              </a:rPr>
              <a:t> delle mutazioni </a:t>
            </a:r>
            <a:r>
              <a:rPr lang="it-IT" sz="2400" dirty="0" err="1">
                <a:solidFill>
                  <a:schemeClr val="bg1"/>
                </a:solidFill>
              </a:rPr>
              <a:t>passenger</a:t>
            </a:r>
            <a:r>
              <a:rPr lang="it-IT" sz="2400" dirty="0">
                <a:solidFill>
                  <a:schemeClr val="bg1"/>
                </a:solidFill>
              </a:rPr>
              <a:t> è legato alla loro capacità di creare </a:t>
            </a:r>
            <a:r>
              <a:rPr lang="it-IT" sz="2400" dirty="0">
                <a:solidFill>
                  <a:srgbClr val="FFFF00"/>
                </a:solidFill>
              </a:rPr>
              <a:t>varianti genetiche tumorali caratterizzate da resistenza alle terapie</a:t>
            </a:r>
            <a:endParaRPr lang="it-IT" sz="2600" dirty="0">
              <a:solidFill>
                <a:schemeClr val="bg1"/>
              </a:solidFill>
            </a:endParaRPr>
          </a:p>
          <a:p>
            <a:pPr algn="just">
              <a:defRPr/>
            </a:pPr>
            <a:endParaRPr lang="it-IT" sz="2600" dirty="0">
              <a:solidFill>
                <a:schemeClr val="bg1"/>
              </a:solidFill>
            </a:endParaRPr>
          </a:p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996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olo 1">
            <a:extLst>
              <a:ext uri="{FF2B5EF4-FFF2-40B4-BE49-F238E27FC236}">
                <a16:creationId xmlns:a16="http://schemas.microsoft.com/office/drawing/2014/main" id="{0ADF1E51-B7A1-844C-964A-29D7607C5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8713788" cy="1143000"/>
          </a:xfrm>
        </p:spPr>
        <p:txBody>
          <a:bodyPr/>
          <a:lstStyle/>
          <a:p>
            <a:r>
              <a:rPr lang="en-US" altLang="it-IT" sz="3800">
                <a:solidFill>
                  <a:srgbClr val="FFFF00"/>
                </a:solidFill>
              </a:rPr>
              <a:t>Development of cancer through stepwise accumulation of mutations</a:t>
            </a:r>
            <a:endParaRPr lang="it-IT" altLang="it-IT" sz="3800">
              <a:solidFill>
                <a:srgbClr val="FFFF00"/>
              </a:solidFill>
            </a:endParaRPr>
          </a:p>
        </p:txBody>
      </p:sp>
      <p:pic>
        <p:nvPicPr>
          <p:cNvPr id="122882" name="Picture 3">
            <a:extLst>
              <a:ext uri="{FF2B5EF4-FFF2-40B4-BE49-F238E27FC236}">
                <a16:creationId xmlns:a16="http://schemas.microsoft.com/office/drawing/2014/main" id="{F8DD4792-4E43-2048-ABEB-7FA054EFA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87525"/>
            <a:ext cx="8928100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D70D3EAF-F713-3243-B8B6-D821CAE5E583}"/>
              </a:ext>
            </a:extLst>
          </p:cNvPr>
          <p:cNvGrpSpPr>
            <a:grpSpLocks/>
          </p:cNvGrpSpPr>
          <p:nvPr/>
        </p:nvGrpSpPr>
        <p:grpSpPr bwMode="auto">
          <a:xfrm>
            <a:off x="4932363" y="3500438"/>
            <a:ext cx="3124200" cy="2684462"/>
            <a:chOff x="4932040" y="3501008"/>
            <a:chExt cx="3124573" cy="2683460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05C4E381-3A25-1747-BF2F-D45FB2D40CC5}"/>
                </a:ext>
              </a:extLst>
            </p:cNvPr>
            <p:cNvSpPr txBox="1"/>
            <p:nvPr/>
          </p:nvSpPr>
          <p:spPr>
            <a:xfrm>
              <a:off x="4932040" y="5660789"/>
              <a:ext cx="3124573" cy="52367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2800">
                  <a:solidFill>
                    <a:srgbClr val="FFFFFF"/>
                  </a:solidFill>
                  <a:latin typeface="Arial"/>
                  <a:cs typeface="Arial" charset="0"/>
                </a:rPr>
                <a:t>genomic instability</a:t>
              </a:r>
            </a:p>
          </p:txBody>
        </p:sp>
        <p:cxnSp>
          <p:nvCxnSpPr>
            <p:cNvPr id="122885" name="Connettore 2 4">
              <a:extLst>
                <a:ext uri="{FF2B5EF4-FFF2-40B4-BE49-F238E27FC236}">
                  <a16:creationId xmlns:a16="http://schemas.microsoft.com/office/drawing/2014/main" id="{D0BEB05A-AA8E-6B43-9063-64806197C544}"/>
                </a:ext>
              </a:extLst>
            </p:cNvPr>
            <p:cNvCxnSpPr>
              <a:cxnSpLocks noChangeShapeType="1"/>
              <a:stCxn id="3" idx="0"/>
            </p:cNvCxnSpPr>
            <p:nvPr/>
          </p:nvCxnSpPr>
          <p:spPr bwMode="auto">
            <a:xfrm flipH="1" flipV="1">
              <a:off x="6494326" y="3501008"/>
              <a:ext cx="1" cy="216024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Ovale 1">
            <a:extLst>
              <a:ext uri="{FF2B5EF4-FFF2-40B4-BE49-F238E27FC236}">
                <a16:creationId xmlns:a16="http://schemas.microsoft.com/office/drawing/2014/main" id="{85EBD01E-BC92-E54A-996C-48FCA706CA46}"/>
              </a:ext>
            </a:extLst>
          </p:cNvPr>
          <p:cNvSpPr/>
          <p:nvPr/>
        </p:nvSpPr>
        <p:spPr bwMode="auto">
          <a:xfrm>
            <a:off x="5076056" y="4365106"/>
            <a:ext cx="1512168" cy="71965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CA7F07FE-97D9-0540-B059-E7E3CDEC2ED0}"/>
              </a:ext>
            </a:extLst>
          </p:cNvPr>
          <p:cNvSpPr/>
          <p:nvPr/>
        </p:nvSpPr>
        <p:spPr bwMode="auto">
          <a:xfrm>
            <a:off x="4139952" y="3573016"/>
            <a:ext cx="936104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5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9B3E234-5E89-334A-8D1A-C7A0FAAE6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1437" y="-12700"/>
            <a:ext cx="9251951" cy="7778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it-IT" sz="3800">
                <a:solidFill>
                  <a:srgbClr val="FFFF00"/>
                </a:solidFill>
                <a:latin typeface="+mn-lt"/>
              </a:rPr>
              <a:t>Lesioni genetiche attivanti i geni promotori  </a:t>
            </a:r>
            <a:endParaRPr lang="it-IT" altLang="it-IT" sz="380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24930" name="Picture 3" descr="activation">
            <a:extLst>
              <a:ext uri="{FF2B5EF4-FFF2-40B4-BE49-F238E27FC236}">
                <a16:creationId xmlns:a16="http://schemas.microsoft.com/office/drawing/2014/main" id="{566E05D3-7CAA-C945-A93B-8C82FDEA0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268415"/>
            <a:ext cx="8964612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5">
            <a:extLst>
              <a:ext uri="{FF2B5EF4-FFF2-40B4-BE49-F238E27FC236}">
                <a16:creationId xmlns:a16="http://schemas.microsoft.com/office/drawing/2014/main" id="{795F0917-2799-A34B-A562-0122128CD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452" y="2132015"/>
            <a:ext cx="2233613" cy="10810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7D1B13-AA81-8043-9335-DEC26BBD8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7" y="2133600"/>
            <a:ext cx="2017713" cy="1081088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467D55F-FA82-B745-8D49-34499AF29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133600"/>
            <a:ext cx="2087562" cy="1081088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AFD9454-01A8-4540-976E-014939067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40" y="5219700"/>
            <a:ext cx="1239837" cy="769938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b="1" i="1">
                <a:solidFill>
                  <a:srgbClr val="FFFFFF"/>
                </a:solidFill>
              </a:rPr>
              <a:t>RAS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b="1" i="1">
                <a:solidFill>
                  <a:srgbClr val="FFFFFF"/>
                </a:solidFill>
              </a:rPr>
              <a:t>EGF-R</a:t>
            </a:r>
            <a:endParaRPr lang="it-IT" altLang="it-IT" sz="2200" b="1">
              <a:solidFill>
                <a:srgbClr val="FFFFFF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8314C39-3AC5-E74C-9C4A-550354EE8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925" y="4964113"/>
            <a:ext cx="941388" cy="430212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b="1" i="1">
                <a:solidFill>
                  <a:srgbClr val="FFFFFF"/>
                </a:solidFill>
              </a:rPr>
              <a:t>EGF</a:t>
            </a:r>
            <a:endParaRPr lang="it-IT" altLang="it-IT" sz="2200" b="1">
              <a:solidFill>
                <a:srgbClr val="FFFFFF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68FB00-687B-7043-B92F-75C3FD723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3" y="6043615"/>
            <a:ext cx="3744912" cy="7699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b="1" i="1">
                <a:solidFill>
                  <a:srgbClr val="FFFFFF"/>
                </a:solidFill>
              </a:rPr>
              <a:t>MYC</a:t>
            </a:r>
            <a:r>
              <a:rPr lang="it-IT" altLang="it-IT" sz="2200" i="1">
                <a:solidFill>
                  <a:srgbClr val="FFFFFF"/>
                </a:solidFill>
              </a:rPr>
              <a:t> near Ig </a:t>
            </a:r>
            <a:r>
              <a:rPr lang="en-US" altLang="it-IT" sz="2200" i="1">
                <a:solidFill>
                  <a:srgbClr val="FFFFFF"/>
                </a:solidFill>
              </a:rPr>
              <a:t>heavy chain regulatory elements (8:14) </a:t>
            </a:r>
            <a:endParaRPr lang="it-IT" altLang="it-IT" sz="2200">
              <a:solidFill>
                <a:srgbClr val="FFFFFF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62D209F-6982-1148-96B7-A7DA57ED2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1003300"/>
            <a:ext cx="3384550" cy="76993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200" b="1" i="1">
                <a:solidFill>
                  <a:srgbClr val="FFFFFF"/>
                </a:solidFill>
              </a:rPr>
              <a:t>ABL-BCR</a:t>
            </a:r>
            <a:r>
              <a:rPr lang="it-IT" altLang="it-IT" sz="2200" i="1">
                <a:solidFill>
                  <a:srgbClr val="FFFFFF"/>
                </a:solidFill>
              </a:rPr>
              <a:t>: (9:22) chronic myelogenous leukemia</a:t>
            </a:r>
            <a:endParaRPr lang="it-IT" altLang="it-IT" sz="2200" i="1">
              <a:solidFill>
                <a:srgbClr val="000000"/>
              </a:solidFill>
            </a:endParaRPr>
          </a:p>
        </p:txBody>
      </p:sp>
      <p:sp>
        <p:nvSpPr>
          <p:cNvPr id="8" name="Freccia circolare a destra 7">
            <a:extLst>
              <a:ext uri="{FF2B5EF4-FFF2-40B4-BE49-F238E27FC236}">
                <a16:creationId xmlns:a16="http://schemas.microsoft.com/office/drawing/2014/main" id="{F2249805-5E9F-9B4A-ADE1-CD8B65FE5998}"/>
              </a:ext>
            </a:extLst>
          </p:cNvPr>
          <p:cNvSpPr>
            <a:spLocks noChangeArrowheads="1"/>
          </p:cNvSpPr>
          <p:nvPr/>
        </p:nvSpPr>
        <p:spPr bwMode="auto">
          <a:xfrm rot="2075668">
            <a:off x="4465638" y="4749800"/>
            <a:ext cx="506412" cy="1282700"/>
          </a:xfrm>
          <a:prstGeom prst="curvedRightArrow">
            <a:avLst>
              <a:gd name="adj1" fmla="val 25013"/>
              <a:gd name="adj2" fmla="val 50037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4439337-F265-1D42-B0D2-55997859E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7" y="4581527"/>
            <a:ext cx="2016125" cy="2208213"/>
          </a:xfrm>
          <a:prstGeom prst="rect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54B0012A-FFEF-BF4F-AE73-A834A2CD77E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893175" y="1844675"/>
            <a:ext cx="0" cy="2736850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656968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6" grpId="0" animBg="1"/>
      <p:bldP spid="7" grpId="0" animBg="1"/>
      <p:bldP spid="2" grpId="0" animBg="1"/>
      <p:bldP spid="9" grpId="0" animBg="1"/>
      <p:bldP spid="3" grpId="0" animBg="1"/>
      <p:bldP spid="4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6">
            <a:extLst>
              <a:ext uri="{FF2B5EF4-FFF2-40B4-BE49-F238E27FC236}">
                <a16:creationId xmlns:a16="http://schemas.microsoft.com/office/drawing/2014/main" id="{83E61F56-B636-EB4F-B508-6CA3A2D44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1152526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it-IT" sz="2900">
                <a:solidFill>
                  <a:srgbClr val="FFFF00"/>
                </a:solidFill>
                <a:latin typeface="+mn-lt"/>
              </a:rPr>
              <a:t>Esempi di prodotti proteici dei geni </a:t>
            </a:r>
            <a:r>
              <a:rPr lang="en-US" altLang="it-IT" sz="2900" b="1" u="sng">
                <a:solidFill>
                  <a:srgbClr val="FFFF00"/>
                </a:solidFill>
                <a:latin typeface="+mn-lt"/>
              </a:rPr>
              <a:t>promotori</a:t>
            </a:r>
            <a:r>
              <a:rPr lang="en-US" altLang="it-IT" sz="2900">
                <a:solidFill>
                  <a:srgbClr val="FFFF00"/>
                </a:solidFill>
                <a:latin typeface="+mn-lt"/>
              </a:rPr>
              <a:t> della crescita </a:t>
            </a:r>
            <a:r>
              <a:rPr lang="en-US" altLang="it-IT" sz="2900" u="sng">
                <a:solidFill>
                  <a:srgbClr val="FFFF00"/>
                </a:solidFill>
                <a:latin typeface="+mn-lt"/>
              </a:rPr>
              <a:t>frequentemente alterati</a:t>
            </a:r>
            <a:r>
              <a:rPr lang="en-US" altLang="it-IT" sz="2900">
                <a:solidFill>
                  <a:srgbClr val="FFFF00"/>
                </a:solidFill>
                <a:latin typeface="+mn-lt"/>
              </a:rPr>
              <a:t> nelle </a:t>
            </a:r>
            <a:r>
              <a:rPr lang="en-US" altLang="it-IT" sz="2900" u="sng">
                <a:solidFill>
                  <a:srgbClr val="FFFF00"/>
                </a:solidFill>
                <a:latin typeface="+mn-lt"/>
              </a:rPr>
              <a:t>neoplasie umane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5BDEC05-0D88-5C47-B8D8-58870B5EB540}"/>
              </a:ext>
            </a:extLst>
          </p:cNvPr>
          <p:cNvSpPr txBox="1"/>
          <p:nvPr/>
        </p:nvSpPr>
        <p:spPr>
          <a:xfrm>
            <a:off x="250825" y="1198563"/>
            <a:ext cx="8713788" cy="8620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Fattori di crescita 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(amplificazione genica: </a:t>
            </a:r>
            <a:r>
              <a:rPr lang="en-US" altLang="it-IT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iperproduzione growth factors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it-IT" sz="25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FF37FA-780E-9945-AB51-B7E18889FDE4}"/>
              </a:ext>
            </a:extLst>
          </p:cNvPr>
          <p:cNvSpPr txBox="1"/>
          <p:nvPr/>
        </p:nvSpPr>
        <p:spPr>
          <a:xfrm>
            <a:off x="107952" y="2182815"/>
            <a:ext cx="8640763" cy="12461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Recettori per fattori di crescita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; </a:t>
            </a:r>
            <a:endParaRPr lang="it-IT" sz="250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iperespressione</a:t>
            </a:r>
            <a:r>
              <a:rPr lang="it-IT" sz="2500">
                <a:solidFill>
                  <a:srgbClr val="000000"/>
                </a:solidFill>
                <a:latin typeface="Arial"/>
                <a:cs typeface="Arial"/>
              </a:rPr>
              <a:t> del recettore (HER2 in breast cancer)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500">
                <a:solidFill>
                  <a:srgbClr val="000000"/>
                </a:solidFill>
                <a:latin typeface="Arial"/>
                <a:cs typeface="Arial"/>
              </a:rPr>
              <a:t>recettore </a:t>
            </a:r>
            <a:r>
              <a:rPr lang="it-IT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costitutivamente attivo </a:t>
            </a:r>
            <a:r>
              <a:rPr lang="it-IT" sz="2500">
                <a:solidFill>
                  <a:srgbClr val="000000"/>
                </a:solidFill>
                <a:latin typeface="Arial"/>
                <a:cs typeface="Arial"/>
              </a:rPr>
              <a:t>(EGF-R)</a:t>
            </a:r>
            <a:endParaRPr lang="it-IT" sz="2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E1ED3A-02DF-B54D-95F8-7D6EC562C559}"/>
              </a:ext>
            </a:extLst>
          </p:cNvPr>
          <p:cNvSpPr txBox="1"/>
          <p:nvPr/>
        </p:nvSpPr>
        <p:spPr>
          <a:xfrm>
            <a:off x="395288" y="3575052"/>
            <a:ext cx="8686800" cy="8620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Proteine citoplasmatiche di trasduzione del segnale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; es:</a:t>
            </a:r>
          </a:p>
          <a:p>
            <a:pPr algn="just">
              <a:defRPr/>
            </a:pPr>
            <a:r>
              <a:rPr lang="en-US" altLang="it-IT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RAS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500">
                <a:solidFill>
                  <a:srgbClr val="000000"/>
                </a:solidFill>
                <a:latin typeface="Arial"/>
                <a:cs typeface="Arial"/>
              </a:rPr>
              <a:t>(mancato spegnimento di segnali proliferativi)</a:t>
            </a:r>
            <a:endParaRPr lang="it-IT" sz="25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EDE77C6-0903-7A45-9EFB-97B624DD59C6}"/>
              </a:ext>
            </a:extLst>
          </p:cNvPr>
          <p:cNvSpPr txBox="1"/>
          <p:nvPr/>
        </p:nvSpPr>
        <p:spPr>
          <a:xfrm>
            <a:off x="250825" y="4508502"/>
            <a:ext cx="7200900" cy="12938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Fattori di trascrizione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altLang="it-IT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iperespressione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di geni che incrementano l’attività proliferativa cellulare (es: </a:t>
            </a:r>
            <a:r>
              <a:rPr lang="en-US" altLang="it-IT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MYC, FOS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, SMAD 2, 4)</a:t>
            </a:r>
            <a:endParaRPr lang="it-IT" sz="25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DB108CE-7674-0A4B-95B4-CF7595716C4F}"/>
              </a:ext>
            </a:extLst>
          </p:cNvPr>
          <p:cNvSpPr txBox="1"/>
          <p:nvPr/>
        </p:nvSpPr>
        <p:spPr>
          <a:xfrm>
            <a:off x="1763713" y="5876927"/>
            <a:ext cx="7345362" cy="8620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Cicline e chinasi ciclino-dipendenti   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(mutazioni </a:t>
            </a:r>
            <a:r>
              <a:rPr lang="en-US" altLang="it-IT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attivanti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promuovono il ciclo cellulare)</a:t>
            </a:r>
            <a:endParaRPr lang="it-IT" sz="25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21266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 descr="Mechanisms leading to constitutive tyrosine kinase activity. Mutations can produce constitutive tyrosine kinase activation. This might occur by a mutation in the extracellular domain Ž shown on the left . that causes receptor dimerization independent of ligand binding. Another possibility would be a mutation in the cytoplasmic domain that leads to kinase activation without either ligand binding or receptor dimerization Ž shown on the right . . ">
            <a:extLst>
              <a:ext uri="{FF2B5EF4-FFF2-40B4-BE49-F238E27FC236}">
                <a16:creationId xmlns:a16="http://schemas.microsoft.com/office/drawing/2014/main" id="{A380751F-2D37-4845-AFA4-542336DCA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5" y="2605088"/>
            <a:ext cx="5832475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8" name="CasellaDiTesto 2">
            <a:extLst>
              <a:ext uri="{FF2B5EF4-FFF2-40B4-BE49-F238E27FC236}">
                <a16:creationId xmlns:a16="http://schemas.microsoft.com/office/drawing/2014/main" id="{F2B259CB-F46A-B84D-987D-016A96F36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44450"/>
            <a:ext cx="9255126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3000">
                <a:solidFill>
                  <a:srgbClr val="FFFF00"/>
                </a:solidFill>
              </a:rPr>
              <a:t>RTK mutations: constitutive tyrosine kinase activation</a:t>
            </a:r>
          </a:p>
        </p:txBody>
      </p:sp>
      <p:sp>
        <p:nvSpPr>
          <p:cNvPr id="126979" name="CasellaDiTesto 3">
            <a:extLst>
              <a:ext uri="{FF2B5EF4-FFF2-40B4-BE49-F238E27FC236}">
                <a16:creationId xmlns:a16="http://schemas.microsoft.com/office/drawing/2014/main" id="{93A6798B-748D-A54E-964D-C6484650D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46163"/>
            <a:ext cx="3816350" cy="14462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it-IT" sz="2200">
                <a:solidFill>
                  <a:srgbClr val="FFFFFF"/>
                </a:solidFill>
              </a:rPr>
              <a:t>mutation in the </a:t>
            </a:r>
            <a:r>
              <a:rPr lang="en-US" altLang="it-IT" sz="2200" b="1">
                <a:solidFill>
                  <a:srgbClr val="FFFF00"/>
                </a:solidFill>
              </a:rPr>
              <a:t>extracellular domain</a:t>
            </a:r>
            <a:r>
              <a:rPr lang="en-US" altLang="it-IT" sz="2200">
                <a:solidFill>
                  <a:srgbClr val="FFFFFF"/>
                </a:solidFill>
              </a:rPr>
              <a:t> causes receptor dimerization independent of ligand binding</a:t>
            </a:r>
            <a:endParaRPr lang="it-IT" altLang="it-IT" sz="2200">
              <a:solidFill>
                <a:srgbClr val="FFFFFF"/>
              </a:solidFill>
            </a:endParaRPr>
          </a:p>
        </p:txBody>
      </p:sp>
      <p:sp>
        <p:nvSpPr>
          <p:cNvPr id="126980" name="CasellaDiTesto 4">
            <a:extLst>
              <a:ext uri="{FF2B5EF4-FFF2-40B4-BE49-F238E27FC236}">
                <a16:creationId xmlns:a16="http://schemas.microsoft.com/office/drawing/2014/main" id="{8F8D15AA-B7EB-2E47-8523-7FE78E6D7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7" y="692150"/>
            <a:ext cx="3743325" cy="1785938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it-IT" sz="2200">
                <a:solidFill>
                  <a:srgbClr val="FFFFFF"/>
                </a:solidFill>
              </a:rPr>
              <a:t>mutation in the </a:t>
            </a:r>
            <a:r>
              <a:rPr lang="en-US" altLang="it-IT" sz="2200" b="1">
                <a:solidFill>
                  <a:srgbClr val="FFFF00"/>
                </a:solidFill>
              </a:rPr>
              <a:t>cytoplasmic domain</a:t>
            </a:r>
            <a:r>
              <a:rPr lang="en-US" altLang="it-IT" sz="2200">
                <a:solidFill>
                  <a:srgbClr val="FFFFFF"/>
                </a:solidFill>
              </a:rPr>
              <a:t> leads to kinase activation without either ligand binding or receptor dimerization</a:t>
            </a:r>
            <a:endParaRPr lang="it-IT" altLang="it-IT" sz="2200">
              <a:solidFill>
                <a:srgbClr val="FFFFFF"/>
              </a:solidFill>
            </a:endParaRPr>
          </a:p>
        </p:txBody>
      </p:sp>
      <p:sp>
        <p:nvSpPr>
          <p:cNvPr id="126981" name="CasellaDiTesto 5">
            <a:extLst>
              <a:ext uri="{FF2B5EF4-FFF2-40B4-BE49-F238E27FC236}">
                <a16:creationId xmlns:a16="http://schemas.microsoft.com/office/drawing/2014/main" id="{08CD74AD-4366-044B-91AA-7F5A1BFAF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5805490"/>
            <a:ext cx="2233612" cy="8921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600">
                <a:solidFill>
                  <a:srgbClr val="000000"/>
                </a:solidFill>
              </a:rPr>
              <a:t>increased cell proliferation</a:t>
            </a:r>
          </a:p>
        </p:txBody>
      </p:sp>
    </p:spTree>
    <p:extLst>
      <p:ext uri="{BB962C8B-B14F-4D97-AF65-F5344CB8AC3E}">
        <p14:creationId xmlns:p14="http://schemas.microsoft.com/office/powerpoint/2010/main" val="294460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2">
            <a:extLst>
              <a:ext uri="{FF2B5EF4-FFF2-40B4-BE49-F238E27FC236}">
                <a16:creationId xmlns:a16="http://schemas.microsoft.com/office/drawing/2014/main" id="{0F8AC81C-CCAD-5342-B57E-64A91773A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3040"/>
            <a:ext cx="4679950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asellaDiTesto 1">
            <a:extLst>
              <a:ext uri="{FF2B5EF4-FFF2-40B4-BE49-F238E27FC236}">
                <a16:creationId xmlns:a16="http://schemas.microsoft.com/office/drawing/2014/main" id="{2B1AECC3-E0E9-3548-87C8-2087C64DE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5" y="120652"/>
            <a:ext cx="2808287" cy="12922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600" b="1">
                <a:solidFill>
                  <a:srgbClr val="FFFF00"/>
                </a:solidFill>
              </a:rPr>
              <a:t>point mutation</a:t>
            </a:r>
            <a:r>
              <a:rPr lang="it-IT" altLang="it-IT" sz="2600">
                <a:solidFill>
                  <a:srgbClr val="FFFFFF"/>
                </a:solidFill>
              </a:rPr>
              <a:t> inactivating GTP hydrolytic activity</a:t>
            </a:r>
          </a:p>
        </p:txBody>
      </p:sp>
      <p:cxnSp>
        <p:nvCxnSpPr>
          <p:cNvPr id="19460" name="Connettore 2 3">
            <a:extLst>
              <a:ext uri="{FF2B5EF4-FFF2-40B4-BE49-F238E27FC236}">
                <a16:creationId xmlns:a16="http://schemas.microsoft.com/office/drawing/2014/main" id="{C5CD8214-65BD-1442-81FC-2EE578D517B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16465" y="690565"/>
            <a:ext cx="935037" cy="86677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8004" name="Freccia a destra 1">
            <a:extLst>
              <a:ext uri="{FF2B5EF4-FFF2-40B4-BE49-F238E27FC236}">
                <a16:creationId xmlns:a16="http://schemas.microsoft.com/office/drawing/2014/main" id="{E3FA96A2-6C2D-F846-B525-11B519C5B32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708402" y="6237288"/>
            <a:ext cx="1223963" cy="431800"/>
          </a:xfrm>
          <a:prstGeom prst="rightArrow">
            <a:avLst>
              <a:gd name="adj1" fmla="val 50000"/>
              <a:gd name="adj2" fmla="val 50103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6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6">
            <a:extLst>
              <a:ext uri="{FF2B5EF4-FFF2-40B4-BE49-F238E27FC236}">
                <a16:creationId xmlns:a16="http://schemas.microsoft.com/office/drawing/2014/main" id="{8DD60A83-2211-1F44-85FD-FC96B8A1C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1152526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it-IT" sz="2900">
                <a:solidFill>
                  <a:srgbClr val="FFFF00"/>
                </a:solidFill>
                <a:latin typeface="+mn-lt"/>
              </a:rPr>
              <a:t>Esempi di prodotti proteici dei geni </a:t>
            </a:r>
            <a:r>
              <a:rPr lang="en-US" altLang="it-IT" sz="2900" b="1" u="sng">
                <a:solidFill>
                  <a:srgbClr val="FFFF00"/>
                </a:solidFill>
                <a:latin typeface="+mn-lt"/>
              </a:rPr>
              <a:t>soppressori</a:t>
            </a:r>
            <a:r>
              <a:rPr lang="en-US" altLang="it-IT" sz="2900">
                <a:solidFill>
                  <a:srgbClr val="FFFF00"/>
                </a:solidFill>
                <a:latin typeface="+mn-lt"/>
              </a:rPr>
              <a:t> della crescita frequentemente </a:t>
            </a:r>
            <a:r>
              <a:rPr lang="en-US" altLang="it-IT" sz="2900" u="sng">
                <a:solidFill>
                  <a:srgbClr val="FFFF00"/>
                </a:solidFill>
                <a:latin typeface="+mn-lt"/>
              </a:rPr>
              <a:t>alterati</a:t>
            </a:r>
            <a:r>
              <a:rPr lang="en-US" altLang="it-IT" sz="2900">
                <a:solidFill>
                  <a:srgbClr val="FFFF00"/>
                </a:solidFill>
                <a:latin typeface="+mn-lt"/>
              </a:rPr>
              <a:t> nelle neoplasie umane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3DEE2D7-7079-9041-B10A-9A6131039524}"/>
              </a:ext>
            </a:extLst>
          </p:cNvPr>
          <p:cNvSpPr txBox="1"/>
          <p:nvPr/>
        </p:nvSpPr>
        <p:spPr>
          <a:xfrm>
            <a:off x="77788" y="1516063"/>
            <a:ext cx="6373812" cy="8620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Recettori per fattori inibenti la crescita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(es: ridotta espressione di </a:t>
            </a:r>
            <a:r>
              <a:rPr lang="en-US" altLang="it-IT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TGF-</a:t>
            </a:r>
            <a:r>
              <a:rPr lang="el-GR" altLang="it-IT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β</a:t>
            </a:r>
            <a:r>
              <a:rPr lang="el-GR" altLang="it-IT" sz="25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receptor) </a:t>
            </a:r>
            <a:endParaRPr lang="it-IT" sz="25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945E9FF-A918-B841-BF66-A3BD0434E3AA}"/>
              </a:ext>
            </a:extLst>
          </p:cNvPr>
          <p:cNvSpPr txBox="1"/>
          <p:nvPr/>
        </p:nvSpPr>
        <p:spPr>
          <a:xfrm>
            <a:off x="2598738" y="5519738"/>
            <a:ext cx="6437312" cy="8620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Proteine citoplasmatiche di </a:t>
            </a: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trasduzione del segnale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(es: </a:t>
            </a:r>
            <a:r>
              <a:rPr lang="en-US" altLang="it-IT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APC/</a:t>
            </a:r>
            <a:r>
              <a:rPr lang="el-GR" altLang="it-IT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β-</a:t>
            </a:r>
            <a:r>
              <a:rPr lang="en-US" altLang="it-IT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catenina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it-IT" sz="25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CADD3B-4FCC-284A-B4EE-272DDFA79073}"/>
              </a:ext>
            </a:extLst>
          </p:cNvPr>
          <p:cNvSpPr txBox="1"/>
          <p:nvPr/>
        </p:nvSpPr>
        <p:spPr>
          <a:xfrm>
            <a:off x="1908177" y="3716340"/>
            <a:ext cx="5256213" cy="12477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altLang="it-IT" sz="2500" b="1">
                <a:solidFill>
                  <a:srgbClr val="000000"/>
                </a:solidFill>
                <a:latin typeface="Arial"/>
                <a:cs typeface="Arial"/>
              </a:rPr>
              <a:t>Regolatori del ciclo cellulare</a:t>
            </a:r>
            <a:r>
              <a:rPr lang="it-IT" altLang="it-IT" sz="2500">
                <a:solidFill>
                  <a:srgbClr val="000000"/>
                </a:solidFill>
                <a:latin typeface="Arial"/>
                <a:cs typeface="Arial"/>
              </a:rPr>
              <a:t> (es: mutazioni inattivanti alcuni </a:t>
            </a:r>
            <a:r>
              <a:rPr lang="en-US" altLang="it-IT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inibitori di chinasi ciclino-dipendenti</a:t>
            </a:r>
            <a:r>
              <a:rPr lang="it-IT" altLang="it-IT" sz="250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it-IT" sz="25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649590-3713-2F4B-A5E4-648362BFE4EB}"/>
              </a:ext>
            </a:extLst>
          </p:cNvPr>
          <p:cNvSpPr txBox="1"/>
          <p:nvPr/>
        </p:nvSpPr>
        <p:spPr>
          <a:xfrm>
            <a:off x="250825" y="2855913"/>
            <a:ext cx="8858250" cy="4762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Molecole di adesione 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(es: ridotta espressione di </a:t>
            </a:r>
            <a:r>
              <a:rPr lang="en-US" altLang="it-IT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caderine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it-IT" sz="25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43717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olo 1">
            <a:extLst>
              <a:ext uri="{FF2B5EF4-FFF2-40B4-BE49-F238E27FC236}">
                <a16:creationId xmlns:a16="http://schemas.microsoft.com/office/drawing/2014/main" id="{FBEAAE88-C54F-CE47-BA9B-B34D1707B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40" y="-26988"/>
            <a:ext cx="8937625" cy="1079501"/>
          </a:xfrm>
        </p:spPr>
        <p:txBody>
          <a:bodyPr/>
          <a:lstStyle/>
          <a:p>
            <a:r>
              <a:rPr lang="en-US" altLang="it-IT" sz="2800">
                <a:solidFill>
                  <a:srgbClr val="FFFF00"/>
                </a:solidFill>
              </a:rPr>
              <a:t>Wingless/Integrated (WNT) signaling pathway: APC regulates the stability and function of β-catenin</a:t>
            </a:r>
            <a:endParaRPr lang="it-IT" altLang="it-IT" sz="2800">
              <a:solidFill>
                <a:srgbClr val="FFFF00"/>
              </a:solidFill>
            </a:endParaRPr>
          </a:p>
        </p:txBody>
      </p:sp>
      <p:pic>
        <p:nvPicPr>
          <p:cNvPr id="130050" name="Picture 2">
            <a:extLst>
              <a:ext uri="{FF2B5EF4-FFF2-40B4-BE49-F238E27FC236}">
                <a16:creationId xmlns:a16="http://schemas.microsoft.com/office/drawing/2014/main" id="{D880D0BF-5564-A549-AC3B-FEB0E2F61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" y="1052515"/>
            <a:ext cx="89376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CasellaDiTesto 2">
            <a:extLst>
              <a:ext uri="{FF2B5EF4-FFF2-40B4-BE49-F238E27FC236}">
                <a16:creationId xmlns:a16="http://schemas.microsoft.com/office/drawing/2014/main" id="{3A4E34AF-432D-B147-BE18-3E9AC67BF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6381752"/>
            <a:ext cx="8910638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200" b="1">
                <a:solidFill>
                  <a:srgbClr val="000000"/>
                </a:solidFill>
              </a:rPr>
              <a:t>*</a:t>
            </a:r>
            <a:r>
              <a:rPr lang="it-IT" altLang="it-IT" sz="2200">
                <a:solidFill>
                  <a:srgbClr val="000000"/>
                </a:solidFill>
              </a:rPr>
              <a:t> </a:t>
            </a:r>
            <a:r>
              <a:rPr lang="it-IT" altLang="it-IT" sz="2200" b="1">
                <a:solidFill>
                  <a:srgbClr val="000000"/>
                </a:solidFill>
              </a:rPr>
              <a:t>TCF</a:t>
            </a:r>
            <a:r>
              <a:rPr lang="it-IT" altLang="it-IT" sz="2200">
                <a:solidFill>
                  <a:srgbClr val="000000"/>
                </a:solidFill>
              </a:rPr>
              <a:t>: </a:t>
            </a:r>
            <a:r>
              <a:rPr lang="en-US" altLang="it-IT" sz="2200">
                <a:solidFill>
                  <a:srgbClr val="000000"/>
                </a:solidFill>
              </a:rPr>
              <a:t>transcription factor that activates several genes of the cell cycle</a:t>
            </a:r>
            <a:endParaRPr lang="it-IT" altLang="it-IT" sz="2200">
              <a:solidFill>
                <a:srgbClr val="000000"/>
              </a:solidFill>
            </a:endParaRPr>
          </a:p>
        </p:txBody>
      </p:sp>
      <p:sp>
        <p:nvSpPr>
          <p:cNvPr id="130052" name="CasellaDiTesto 3">
            <a:extLst>
              <a:ext uri="{FF2B5EF4-FFF2-40B4-BE49-F238E27FC236}">
                <a16:creationId xmlns:a16="http://schemas.microsoft.com/office/drawing/2014/main" id="{CBA18C03-739B-4A46-8277-C0C7B2B93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4252913"/>
            <a:ext cx="284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30053" name="CasellaDiTesto 4">
            <a:extLst>
              <a:ext uri="{FF2B5EF4-FFF2-40B4-BE49-F238E27FC236}">
                <a16:creationId xmlns:a16="http://schemas.microsoft.com/office/drawing/2014/main" id="{F97CCA47-03D6-D349-9B5A-CC9EEE0F7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953002"/>
            <a:ext cx="2709862" cy="7080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FFFFFF"/>
                </a:solidFill>
              </a:rPr>
              <a:t>in some tumors APC is absent or mutated</a:t>
            </a:r>
          </a:p>
        </p:txBody>
      </p:sp>
      <p:sp>
        <p:nvSpPr>
          <p:cNvPr id="130054" name="CasellaDiTesto 5">
            <a:extLst>
              <a:ext uri="{FF2B5EF4-FFF2-40B4-BE49-F238E27FC236}">
                <a16:creationId xmlns:a16="http://schemas.microsoft.com/office/drawing/2014/main" id="{D1E4D868-8543-BD45-8598-FE2CD53AB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44677"/>
            <a:ext cx="17272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000000"/>
                </a:solidFill>
              </a:rPr>
              <a:t>APC</a:t>
            </a:r>
            <a:r>
              <a:rPr lang="it-IT" altLang="it-IT" sz="1200">
                <a:solidFill>
                  <a:srgbClr val="000000"/>
                </a:solidFill>
              </a:rPr>
              <a:t>: adenonomatous polyposis of colon</a:t>
            </a:r>
          </a:p>
        </p:txBody>
      </p:sp>
    </p:spTree>
    <p:extLst>
      <p:ext uri="{BB962C8B-B14F-4D97-AF65-F5344CB8AC3E}">
        <p14:creationId xmlns:p14="http://schemas.microsoft.com/office/powerpoint/2010/main" val="34415317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C35C65-B15F-FA48-8605-1A4C76E75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0" y="4214815"/>
            <a:ext cx="9037637" cy="11382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it-IT" altLang="it-IT" sz="3400">
                <a:solidFill>
                  <a:srgbClr val="000000"/>
                </a:solidFill>
              </a:rPr>
              <a:t> </a:t>
            </a:r>
            <a:r>
              <a:rPr lang="it-IT" altLang="it-IT" sz="3400" b="1">
                <a:solidFill>
                  <a:srgbClr val="000000"/>
                </a:solidFill>
              </a:rPr>
              <a:t>micro RNA </a:t>
            </a:r>
            <a:r>
              <a:rPr lang="it-IT" altLang="it-IT" sz="3400">
                <a:solidFill>
                  <a:srgbClr val="000000"/>
                </a:solidFill>
              </a:rPr>
              <a:t>e  </a:t>
            </a:r>
            <a:r>
              <a:rPr lang="it-IT" altLang="it-IT" sz="3400" b="1">
                <a:solidFill>
                  <a:srgbClr val="000000"/>
                </a:solidFill>
              </a:rPr>
              <a:t>modificazioni epigenetiche</a:t>
            </a:r>
            <a:r>
              <a:rPr lang="it-IT" altLang="it-IT" sz="3400">
                <a:solidFill>
                  <a:srgbClr val="000000"/>
                </a:solidFill>
              </a:rPr>
              <a:t> hanno un ruolo nello sviluppo dei tumori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D122740-5588-4C4F-9F4F-0C2E99751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341438"/>
            <a:ext cx="9074150" cy="2735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en-US" altLang="it-IT" sz="3600" ker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Geni </a:t>
            </a:r>
            <a:r>
              <a:rPr lang="en-US" altLang="it-IT" sz="3600" b="1" ker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promotori</a:t>
            </a:r>
            <a:r>
              <a:rPr lang="en-US" altLang="it-IT" sz="3600" ker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 della crescita</a:t>
            </a:r>
          </a:p>
          <a:p>
            <a:pPr algn="just" eaLnBrk="1" hangingPunct="1">
              <a:defRPr/>
            </a:pPr>
            <a:r>
              <a:rPr lang="en-US" altLang="it-IT" sz="3600" ker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Geni </a:t>
            </a:r>
            <a:r>
              <a:rPr lang="en-US" altLang="it-IT" sz="3600" b="1" ker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soppressori</a:t>
            </a:r>
            <a:r>
              <a:rPr lang="en-US" altLang="it-IT" sz="3600" ker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 della crescita</a:t>
            </a:r>
          </a:p>
          <a:p>
            <a:pPr algn="just" eaLnBrk="1" hangingPunct="1">
              <a:defRPr/>
            </a:pPr>
            <a:r>
              <a:rPr lang="en-US" altLang="it-IT" sz="3600" ker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Geni coinvolti nella </a:t>
            </a:r>
            <a:r>
              <a:rPr lang="en-US" altLang="it-IT" sz="3600" b="1" ker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riparazione del DNA</a:t>
            </a:r>
          </a:p>
          <a:p>
            <a:pPr algn="just" eaLnBrk="1" hangingPunct="1">
              <a:defRPr/>
            </a:pPr>
            <a:r>
              <a:rPr lang="en-US" altLang="it-IT" sz="3600" ker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Geni che regolano l’</a:t>
            </a:r>
            <a:r>
              <a:rPr lang="en-US" altLang="it-IT" sz="3600" b="1" ker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apoptosi</a:t>
            </a:r>
          </a:p>
        </p:txBody>
      </p:sp>
      <p:sp>
        <p:nvSpPr>
          <p:cNvPr id="135171" name="CasellaDiTesto 1">
            <a:extLst>
              <a:ext uri="{FF2B5EF4-FFF2-40B4-BE49-F238E27FC236}">
                <a16:creationId xmlns:a16="http://schemas.microsoft.com/office/drawing/2014/main" id="{C43CB534-31ED-8048-8782-E4F9B3D24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90" y="-26988"/>
            <a:ext cx="76803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3800">
                <a:solidFill>
                  <a:srgbClr val="FFFF00"/>
                </a:solidFill>
              </a:rPr>
              <a:t>Basi molecolari della trasformazione neoplastica</a:t>
            </a:r>
            <a:endParaRPr lang="it-IT" altLang="it-IT" sz="3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9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olo 1">
            <a:extLst>
              <a:ext uri="{FF2B5EF4-FFF2-40B4-BE49-F238E27FC236}">
                <a16:creationId xmlns:a16="http://schemas.microsoft.com/office/drawing/2014/main" id="{7DF0ED5C-078B-C14E-943E-1B9CF29FA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0800" y="2"/>
            <a:ext cx="9194800" cy="1008063"/>
          </a:xfrm>
        </p:spPr>
        <p:txBody>
          <a:bodyPr/>
          <a:lstStyle/>
          <a:p>
            <a:r>
              <a:rPr lang="it-IT" altLang="it-IT" sz="3600">
                <a:solidFill>
                  <a:srgbClr val="FFFF00"/>
                </a:solidFill>
              </a:rPr>
              <a:t>Acquired capabilities of developing cancer: hallmarks of cancer</a:t>
            </a:r>
          </a:p>
        </p:txBody>
      </p:sp>
      <p:grpSp>
        <p:nvGrpSpPr>
          <p:cNvPr id="131074" name="Gruppo 1">
            <a:extLst>
              <a:ext uri="{FF2B5EF4-FFF2-40B4-BE49-F238E27FC236}">
                <a16:creationId xmlns:a16="http://schemas.microsoft.com/office/drawing/2014/main" id="{0A023C28-D1D3-AD4B-8D6E-B9FE8E65B063}"/>
              </a:ext>
            </a:extLst>
          </p:cNvPr>
          <p:cNvGrpSpPr>
            <a:grpSpLocks/>
          </p:cNvGrpSpPr>
          <p:nvPr/>
        </p:nvGrpSpPr>
        <p:grpSpPr bwMode="auto">
          <a:xfrm>
            <a:off x="539752" y="1125538"/>
            <a:ext cx="7993063" cy="5676900"/>
            <a:chOff x="395536" y="1052513"/>
            <a:chExt cx="7993062" cy="5676900"/>
          </a:xfrm>
        </p:grpSpPr>
        <p:pic>
          <p:nvPicPr>
            <p:cNvPr id="131075" name="Picture 2">
              <a:extLst>
                <a:ext uri="{FF2B5EF4-FFF2-40B4-BE49-F238E27FC236}">
                  <a16:creationId xmlns:a16="http://schemas.microsoft.com/office/drawing/2014/main" id="{84904D6C-B841-2644-8BCF-CE6E47807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052513"/>
              <a:ext cx="7993062" cy="567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76" name="Rettangolo 3">
              <a:extLst>
                <a:ext uri="{FF2B5EF4-FFF2-40B4-BE49-F238E27FC236}">
                  <a16:creationId xmlns:a16="http://schemas.microsoft.com/office/drawing/2014/main" id="{0BBCCC7C-ADD8-7541-8F3F-FFEC2291C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450" y="4941888"/>
              <a:ext cx="1296988" cy="719137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it-IT" altLang="it-IT" sz="20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476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olo 1">
            <a:extLst>
              <a:ext uri="{FF2B5EF4-FFF2-40B4-BE49-F238E27FC236}">
                <a16:creationId xmlns:a16="http://schemas.microsoft.com/office/drawing/2014/main" id="{92C2B523-ACA3-1447-B762-6DB43D606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2700"/>
            <a:ext cx="8229600" cy="704850"/>
          </a:xfrm>
        </p:spPr>
        <p:txBody>
          <a:bodyPr/>
          <a:lstStyle/>
          <a:p>
            <a:r>
              <a:rPr lang="it-IT" altLang="it-IT" sz="3800">
                <a:solidFill>
                  <a:srgbClr val="FFFF00"/>
                </a:solidFill>
              </a:rPr>
              <a:t>miRNAs and cancer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FF76E7-DBDE-004F-A038-27F11FF340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765177"/>
            <a:ext cx="8605838" cy="5688013"/>
          </a:xfrm>
        </p:spPr>
        <p:txBody>
          <a:bodyPr/>
          <a:lstStyle/>
          <a:p>
            <a:pPr algn="just"/>
            <a:r>
              <a:rPr lang="en-US" altLang="it-IT" sz="2800">
                <a:solidFill>
                  <a:schemeClr val="bg1"/>
                </a:solidFill>
              </a:rPr>
              <a:t>microRNAs (miRNAs): noncoding, single-stranded RNAs, approximately 22 nucleotides in length; function as </a:t>
            </a:r>
            <a:r>
              <a:rPr lang="en-US" altLang="it-IT" sz="2800">
                <a:solidFill>
                  <a:srgbClr val="FFFF00"/>
                </a:solidFill>
              </a:rPr>
              <a:t>negative regulators of genes</a:t>
            </a:r>
          </a:p>
          <a:p>
            <a:pPr algn="just"/>
            <a:endParaRPr lang="en-US" altLang="it-IT" sz="2800">
              <a:solidFill>
                <a:schemeClr val="bg1"/>
              </a:solidFill>
            </a:endParaRPr>
          </a:p>
          <a:p>
            <a:pPr algn="just"/>
            <a:r>
              <a:rPr lang="en-US" altLang="it-IT" sz="2800">
                <a:solidFill>
                  <a:schemeClr val="bg1"/>
                </a:solidFill>
              </a:rPr>
              <a:t>They inhibit gene expression posttranscriptionally, usually by repressing translation (in some cases, by messenger mRNA cleavage)</a:t>
            </a:r>
          </a:p>
          <a:p>
            <a:pPr algn="just"/>
            <a:endParaRPr lang="en-US" altLang="it-IT" sz="2800">
              <a:solidFill>
                <a:schemeClr val="bg1"/>
              </a:solidFill>
            </a:endParaRPr>
          </a:p>
          <a:p>
            <a:pPr algn="just"/>
            <a:r>
              <a:rPr lang="en-US" altLang="it-IT" sz="2800">
                <a:solidFill>
                  <a:schemeClr val="bg1"/>
                </a:solidFill>
              </a:rPr>
              <a:t>In view of their important functions in control of cell growth, differentiation, and survival, accumulating evidence indicates that </a:t>
            </a:r>
            <a:r>
              <a:rPr lang="en-US" altLang="it-IT" sz="2800">
                <a:solidFill>
                  <a:srgbClr val="FFFF00"/>
                </a:solidFill>
              </a:rPr>
              <a:t>miRNAs also can contribute to carcinogenesis</a:t>
            </a:r>
            <a:endParaRPr lang="it-IT" altLang="it-IT" sz="2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8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olo 1">
            <a:extLst>
              <a:ext uri="{FF2B5EF4-FFF2-40B4-BE49-F238E27FC236}">
                <a16:creationId xmlns:a16="http://schemas.microsoft.com/office/drawing/2014/main" id="{3F9DDDE5-14B1-ED40-AB0E-D5A84CD2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47701"/>
          </a:xfrm>
        </p:spPr>
        <p:txBody>
          <a:bodyPr/>
          <a:lstStyle/>
          <a:p>
            <a:pPr>
              <a:defRPr/>
            </a:pPr>
            <a:r>
              <a:rPr lang="it-IT" altLang="it-IT" sz="3200">
                <a:solidFill>
                  <a:srgbClr val="FFFF00"/>
                </a:solidFill>
                <a:latin typeface="+mn-lt"/>
                <a:cs typeface="Times New Roman" pitchFamily="18" charset="0"/>
              </a:rPr>
              <a:t>Esempi di alterazioni di miRNA nei tumori umani</a:t>
            </a:r>
            <a:endParaRPr lang="it-IT" altLang="it-IT" sz="3200">
              <a:latin typeface="+mn-lt"/>
              <a:cs typeface="Times New Roman" pitchFamily="18" charset="0"/>
            </a:endParaRPr>
          </a:p>
        </p:txBody>
      </p:sp>
      <p:sp>
        <p:nvSpPr>
          <p:cNvPr id="81923" name="Segnaposto contenuto 2">
            <a:extLst>
              <a:ext uri="{FF2B5EF4-FFF2-40B4-BE49-F238E27FC236}">
                <a16:creationId xmlns:a16="http://schemas.microsoft.com/office/drawing/2014/main" id="{826575E0-85E6-2C4F-BF5C-D726A666D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2" y="620713"/>
            <a:ext cx="8964613" cy="6121400"/>
          </a:xfrm>
        </p:spPr>
        <p:txBody>
          <a:bodyPr/>
          <a:lstStyle/>
          <a:p>
            <a:pPr algn="just">
              <a:lnSpc>
                <a:spcPts val="3200"/>
              </a:lnSpc>
              <a:defRPr/>
            </a:pPr>
            <a:r>
              <a:rPr lang="it-IT" altLang="it-IT" sz="2600">
                <a:solidFill>
                  <a:srgbClr val="FFFF00"/>
                </a:solidFill>
                <a:cs typeface="Times New Roman" pitchFamily="18" charset="0"/>
              </a:rPr>
              <a:t>Profili di espressione di miRNA</a:t>
            </a:r>
            <a:r>
              <a:rPr lang="it-IT" altLang="it-IT" sz="2600">
                <a:solidFill>
                  <a:schemeClr val="bg1"/>
                </a:solidFill>
                <a:cs typeface="Times New Roman" pitchFamily="18" charset="0"/>
              </a:rPr>
              <a:t> dimostrano che alcuni tumori presentano </a:t>
            </a:r>
            <a:r>
              <a:rPr lang="it-IT" altLang="it-IT" sz="2600">
                <a:solidFill>
                  <a:srgbClr val="FFFF00"/>
                </a:solidFill>
                <a:cs typeface="Times New Roman" pitchFamily="18" charset="0"/>
              </a:rPr>
              <a:t>alterazioni</a:t>
            </a:r>
            <a:r>
              <a:rPr lang="it-IT" altLang="it-IT" sz="2600">
                <a:solidFill>
                  <a:schemeClr val="bg1"/>
                </a:solidFill>
                <a:cs typeface="Times New Roman" pitchFamily="18" charset="0"/>
              </a:rPr>
              <a:t> rispetto ai rispettivi tessuti normali</a:t>
            </a:r>
          </a:p>
          <a:p>
            <a:pPr algn="just">
              <a:lnSpc>
                <a:spcPts val="3200"/>
              </a:lnSpc>
              <a:defRPr/>
            </a:pPr>
            <a:endParaRPr lang="it-IT" altLang="it-IT" sz="1050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lnSpc>
                <a:spcPts val="3200"/>
              </a:lnSpc>
              <a:defRPr/>
            </a:pPr>
            <a:r>
              <a:rPr lang="it-IT" altLang="it-IT" sz="2600">
                <a:solidFill>
                  <a:schemeClr val="bg1"/>
                </a:solidFill>
                <a:cs typeface="Times New Roman" pitchFamily="18" charset="0"/>
              </a:rPr>
              <a:t>(a) se un miRNA agisce normalmente inibendo l’espressione di un </a:t>
            </a:r>
            <a:r>
              <a:rPr lang="it-IT" altLang="it-IT" sz="2600" b="1">
                <a:solidFill>
                  <a:srgbClr val="FFFF00"/>
                </a:solidFill>
                <a:cs typeface="Times New Roman" pitchFamily="18" charset="0"/>
              </a:rPr>
              <a:t>oncogène</a:t>
            </a:r>
            <a:r>
              <a:rPr lang="it-IT" altLang="it-IT" sz="2600">
                <a:solidFill>
                  <a:schemeClr val="bg1"/>
                </a:solidFill>
                <a:cs typeface="Times New Roman" pitchFamily="18" charset="0"/>
              </a:rPr>
              <a:t>, una </a:t>
            </a:r>
            <a:r>
              <a:rPr lang="it-IT" altLang="it-IT" sz="2600" b="1" u="sng">
                <a:solidFill>
                  <a:schemeClr val="bg1"/>
                </a:solidFill>
                <a:cs typeface="Times New Roman" pitchFamily="18" charset="0"/>
              </a:rPr>
              <a:t>riduzione</a:t>
            </a:r>
            <a:r>
              <a:rPr lang="it-IT" altLang="it-IT" sz="2600" u="sng">
                <a:solidFill>
                  <a:schemeClr val="bg1"/>
                </a:solidFill>
                <a:cs typeface="Times New Roman" pitchFamily="18" charset="0"/>
              </a:rPr>
              <a:t> della quantità e/o della funzione di tale miRNA</a:t>
            </a:r>
            <a:r>
              <a:rPr lang="it-IT" altLang="it-IT" sz="2600">
                <a:solidFill>
                  <a:schemeClr val="bg1"/>
                </a:solidFill>
                <a:cs typeface="Times New Roman" pitchFamily="18" charset="0"/>
              </a:rPr>
              <a:t> provoca un aumento della produzione della proteina codificata dall’oncogène </a:t>
            </a:r>
          </a:p>
          <a:p>
            <a:pPr algn="just">
              <a:lnSpc>
                <a:spcPts val="3200"/>
              </a:lnSpc>
              <a:defRPr/>
            </a:pPr>
            <a:endParaRPr lang="it-IT" altLang="it-IT" sz="1050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lnSpc>
                <a:spcPts val="3200"/>
              </a:lnSpc>
              <a:defRPr/>
            </a:pPr>
            <a:r>
              <a:rPr lang="it-IT" altLang="it-IT" sz="2600">
                <a:solidFill>
                  <a:schemeClr val="bg1"/>
                </a:solidFill>
                <a:cs typeface="Times New Roman" pitchFamily="18" charset="0"/>
              </a:rPr>
              <a:t>(b) se il target di un miRNA è un </a:t>
            </a:r>
            <a:r>
              <a:rPr lang="it-IT" altLang="it-IT" sz="2600" b="1">
                <a:solidFill>
                  <a:srgbClr val="FFFF00"/>
                </a:solidFill>
                <a:cs typeface="Times New Roman" pitchFamily="18" charset="0"/>
              </a:rPr>
              <a:t>oncosoppressore</a:t>
            </a:r>
            <a:r>
              <a:rPr lang="it-IT" altLang="it-IT" sz="260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it-IT" altLang="it-IT" sz="2600" u="sng">
                <a:solidFill>
                  <a:schemeClr val="bg1"/>
                </a:solidFill>
                <a:cs typeface="Times New Roman" pitchFamily="18" charset="0"/>
              </a:rPr>
              <a:t>l’</a:t>
            </a:r>
            <a:r>
              <a:rPr lang="it-IT" altLang="it-IT" sz="2600" b="1" u="sng">
                <a:solidFill>
                  <a:schemeClr val="bg1"/>
                </a:solidFill>
                <a:cs typeface="Times New Roman" pitchFamily="18" charset="0"/>
              </a:rPr>
              <a:t>iperattività</a:t>
            </a:r>
            <a:r>
              <a:rPr lang="it-IT" altLang="it-IT" sz="2600" u="sng">
                <a:solidFill>
                  <a:schemeClr val="bg1"/>
                </a:solidFill>
                <a:cs typeface="Times New Roman" pitchFamily="18" charset="0"/>
              </a:rPr>
              <a:t> o la </a:t>
            </a:r>
            <a:r>
              <a:rPr lang="it-IT" altLang="it-IT" sz="2600" b="1" u="sng">
                <a:solidFill>
                  <a:schemeClr val="bg1"/>
                </a:solidFill>
                <a:cs typeface="Times New Roman" pitchFamily="18" charset="0"/>
              </a:rPr>
              <a:t>sovraespressione</a:t>
            </a:r>
            <a:r>
              <a:rPr lang="it-IT" altLang="it-IT" sz="2600" u="sng">
                <a:solidFill>
                  <a:schemeClr val="bg1"/>
                </a:solidFill>
                <a:cs typeface="Times New Roman" pitchFamily="18" charset="0"/>
              </a:rPr>
              <a:t> di quel miRNA</a:t>
            </a:r>
            <a:r>
              <a:rPr lang="it-IT" altLang="it-IT" sz="2600">
                <a:solidFill>
                  <a:schemeClr val="bg1"/>
                </a:solidFill>
                <a:cs typeface="Times New Roman" pitchFamily="18" charset="0"/>
              </a:rPr>
              <a:t> può </a:t>
            </a:r>
            <a:r>
              <a:rPr lang="it-IT" altLang="it-IT" sz="2600" b="1">
                <a:solidFill>
                  <a:srgbClr val="FFFF00"/>
                </a:solidFill>
                <a:cs typeface="Times New Roman" pitchFamily="18" charset="0"/>
              </a:rPr>
              <a:t>ridurre</a:t>
            </a:r>
            <a:r>
              <a:rPr lang="it-IT" altLang="it-IT" sz="2600">
                <a:solidFill>
                  <a:schemeClr val="bg1"/>
                </a:solidFill>
                <a:cs typeface="Times New Roman" pitchFamily="18" charset="0"/>
              </a:rPr>
              <a:t> la produzione della proteina che esplica un controllo negativo sulla proliferazione (</a:t>
            </a:r>
            <a:r>
              <a:rPr lang="en-US" altLang="it-IT" sz="2600">
                <a:solidFill>
                  <a:srgbClr val="FFFF00"/>
                </a:solidFill>
              </a:rPr>
              <a:t>TGF-</a:t>
            </a:r>
            <a:r>
              <a:rPr lang="el-GR" altLang="it-IT" sz="2600">
                <a:solidFill>
                  <a:srgbClr val="FFFF00"/>
                </a:solidFill>
              </a:rPr>
              <a:t>β </a:t>
            </a:r>
            <a:r>
              <a:rPr lang="en-US" altLang="it-IT" sz="2600">
                <a:solidFill>
                  <a:srgbClr val="FFFF00"/>
                </a:solidFill>
              </a:rPr>
              <a:t>receptor</a:t>
            </a:r>
            <a:r>
              <a:rPr lang="it-IT" altLang="it-IT" sz="260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>
              <a:lnSpc>
                <a:spcPts val="3200"/>
              </a:lnSpc>
              <a:defRPr/>
            </a:pPr>
            <a:endParaRPr lang="it-IT" altLang="it-IT" sz="260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577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olo 1">
            <a:extLst>
              <a:ext uri="{FF2B5EF4-FFF2-40B4-BE49-F238E27FC236}">
                <a16:creationId xmlns:a16="http://schemas.microsoft.com/office/drawing/2014/main" id="{16BC8C58-76EB-914B-9F38-70C5652E3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58738"/>
            <a:ext cx="8928100" cy="849312"/>
          </a:xfrm>
        </p:spPr>
        <p:txBody>
          <a:bodyPr/>
          <a:lstStyle/>
          <a:p>
            <a:r>
              <a:rPr lang="en-US" altLang="it-IT" sz="3600">
                <a:solidFill>
                  <a:srgbClr val="FFFF00"/>
                </a:solidFill>
              </a:rPr>
              <a:t>miRNA profiling of some human tumors</a:t>
            </a:r>
            <a:endParaRPr lang="it-IT" altLang="it-IT" sz="3600">
              <a:solidFill>
                <a:srgbClr val="FFFF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5B3527-C271-6D4E-9F89-D5166B6983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125538"/>
            <a:ext cx="8928100" cy="5111750"/>
          </a:xfrm>
        </p:spPr>
        <p:txBody>
          <a:bodyPr/>
          <a:lstStyle/>
          <a:p>
            <a:pPr algn="just"/>
            <a:r>
              <a:rPr lang="en-US" altLang="it-IT">
                <a:solidFill>
                  <a:schemeClr val="bg1"/>
                </a:solidFill>
              </a:rPr>
              <a:t>Downregulation or deletion of certain miRNAs in some </a:t>
            </a:r>
            <a:r>
              <a:rPr lang="en-US" altLang="it-IT">
                <a:solidFill>
                  <a:srgbClr val="FFFF00"/>
                </a:solidFill>
              </a:rPr>
              <a:t>leukemias and lymphomas</a:t>
            </a:r>
            <a:r>
              <a:rPr lang="en-US" altLang="it-IT">
                <a:solidFill>
                  <a:schemeClr val="bg1"/>
                </a:solidFill>
              </a:rPr>
              <a:t> results in increased expression of </a:t>
            </a:r>
            <a:r>
              <a:rPr lang="en-US" altLang="it-IT" b="1">
                <a:solidFill>
                  <a:srgbClr val="FFFF00"/>
                </a:solidFill>
              </a:rPr>
              <a:t>BCL2</a:t>
            </a:r>
            <a:r>
              <a:rPr lang="en-US" altLang="it-IT">
                <a:solidFill>
                  <a:schemeClr val="bg1"/>
                </a:solidFill>
              </a:rPr>
              <a:t>, an anti-apoptotic gene</a:t>
            </a:r>
          </a:p>
          <a:p>
            <a:pPr algn="just"/>
            <a:endParaRPr lang="en-US" altLang="it-IT">
              <a:solidFill>
                <a:schemeClr val="bg1"/>
              </a:solidFill>
            </a:endParaRPr>
          </a:p>
          <a:p>
            <a:pPr algn="just"/>
            <a:r>
              <a:rPr lang="en-US" altLang="it-IT">
                <a:solidFill>
                  <a:schemeClr val="bg1"/>
                </a:solidFill>
              </a:rPr>
              <a:t>Dysregulation of other miRNAs that control the expression of the </a:t>
            </a:r>
            <a:r>
              <a:rPr lang="en-US" altLang="it-IT" b="1">
                <a:solidFill>
                  <a:srgbClr val="FFFF00"/>
                </a:solidFill>
              </a:rPr>
              <a:t>RAS and MYC</a:t>
            </a:r>
            <a:r>
              <a:rPr lang="en-US" altLang="it-IT">
                <a:solidFill>
                  <a:schemeClr val="bg1"/>
                </a:solidFill>
              </a:rPr>
              <a:t> oncogenes  detected in </a:t>
            </a:r>
            <a:r>
              <a:rPr lang="en-US" altLang="it-IT">
                <a:solidFill>
                  <a:srgbClr val="FFFF00"/>
                </a:solidFill>
              </a:rPr>
              <a:t>lung tumors</a:t>
            </a:r>
            <a:r>
              <a:rPr lang="en-US" altLang="it-IT">
                <a:solidFill>
                  <a:schemeClr val="bg1"/>
                </a:solidFill>
              </a:rPr>
              <a:t> and in </a:t>
            </a:r>
            <a:r>
              <a:rPr lang="en-US" altLang="it-IT">
                <a:solidFill>
                  <a:srgbClr val="FFFF00"/>
                </a:solidFill>
              </a:rPr>
              <a:t>certain B-cell leukemias</a:t>
            </a:r>
            <a:r>
              <a:rPr lang="en-US" altLang="it-IT">
                <a:solidFill>
                  <a:schemeClr val="bg1"/>
                </a:solidFill>
              </a:rPr>
              <a:t>, respectively</a:t>
            </a:r>
            <a:endParaRPr lang="it-IT" alt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6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olo 1">
            <a:extLst>
              <a:ext uri="{FF2B5EF4-FFF2-40B4-BE49-F238E27FC236}">
                <a16:creationId xmlns:a16="http://schemas.microsoft.com/office/drawing/2014/main" id="{7835AC60-E43D-9E49-B9B0-45AA8CF46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5899" y="-26988"/>
            <a:ext cx="9612313" cy="792163"/>
          </a:xfrm>
        </p:spPr>
        <p:txBody>
          <a:bodyPr/>
          <a:lstStyle/>
          <a:p>
            <a:pPr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  <a:cs typeface="Times New Roman" pitchFamily="18" charset="0"/>
              </a:rPr>
              <a:t>Modificazioni epigenetiche nei tumori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2175D85-5607-8D4E-9E41-3FF0A5365307}"/>
              </a:ext>
            </a:extLst>
          </p:cNvPr>
          <p:cNvSpPr txBox="1"/>
          <p:nvPr/>
        </p:nvSpPr>
        <p:spPr>
          <a:xfrm>
            <a:off x="-36513" y="981077"/>
            <a:ext cx="9145588" cy="500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3000" b="1" dirty="0">
                <a:solidFill>
                  <a:srgbClr val="FFFF00"/>
                </a:solidFill>
                <a:latin typeface="Arial"/>
                <a:cs typeface="Arial"/>
              </a:rPr>
              <a:t>Epigenetica</a:t>
            </a:r>
            <a:r>
              <a:rPr lang="it-IT" sz="3000" dirty="0">
                <a:solidFill>
                  <a:srgbClr val="FFFFFF"/>
                </a:solidFill>
                <a:latin typeface="Arial"/>
                <a:cs typeface="Arial"/>
              </a:rPr>
              <a:t>: studia </a:t>
            </a:r>
            <a:r>
              <a:rPr lang="it-IT" sz="3000" b="1" u="sng" dirty="0">
                <a:solidFill>
                  <a:srgbClr val="FFFFFF"/>
                </a:solidFill>
                <a:latin typeface="Arial"/>
                <a:cs typeface="Arial"/>
              </a:rPr>
              <a:t>modificazioni chimiche</a:t>
            </a:r>
            <a:r>
              <a:rPr lang="it-IT" sz="3000" dirty="0">
                <a:solidFill>
                  <a:srgbClr val="FFFFFF"/>
                </a:solidFill>
                <a:latin typeface="Arial"/>
                <a:cs typeface="Arial"/>
              </a:rPr>
              <a:t> del DNA e delle proteine istoniche che </a:t>
            </a:r>
            <a:r>
              <a:rPr lang="it-IT" sz="3000" b="1" u="sng" dirty="0">
                <a:solidFill>
                  <a:srgbClr val="FFFFFF"/>
                </a:solidFill>
                <a:latin typeface="Arial"/>
                <a:cs typeface="Arial"/>
              </a:rPr>
              <a:t>influenzano l’espressione dei geni</a:t>
            </a:r>
            <a:r>
              <a:rPr lang="it-IT" sz="3000" dirty="0">
                <a:solidFill>
                  <a:srgbClr val="FFFFFF"/>
                </a:solidFill>
                <a:latin typeface="Arial"/>
                <a:cs typeface="Arial"/>
              </a:rPr>
              <a:t> (fenotipo) senza che siano avvenuti cambiamenti nel genotipo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5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it-IT" sz="28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3000" u="sng" dirty="0">
                <a:solidFill>
                  <a:srgbClr val="FFFFFF"/>
                </a:solidFill>
                <a:latin typeface="Arial"/>
                <a:cs typeface="Arial"/>
              </a:rPr>
              <a:t>Principali</a:t>
            </a:r>
            <a:r>
              <a:rPr lang="it-IT" sz="3000" dirty="0">
                <a:solidFill>
                  <a:srgbClr val="FFFFFF"/>
                </a:solidFill>
                <a:latin typeface="Arial"/>
                <a:cs typeface="Arial"/>
              </a:rPr>
              <a:t> modificazioni epigenetiche: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sz="105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3000" dirty="0">
                <a:solidFill>
                  <a:srgbClr val="FFFFFF"/>
                </a:solidFill>
                <a:latin typeface="Arial"/>
                <a:cs typeface="Arial"/>
              </a:rPr>
              <a:t>variazioni dello stato di </a:t>
            </a:r>
            <a:r>
              <a:rPr lang="it-IT" sz="3000" u="sng" dirty="0">
                <a:solidFill>
                  <a:srgbClr val="FFFFFF"/>
                </a:solidFill>
                <a:latin typeface="Arial"/>
                <a:cs typeface="Arial"/>
              </a:rPr>
              <a:t>metilazione</a:t>
            </a:r>
            <a:r>
              <a:rPr lang="it-IT" sz="3000" dirty="0">
                <a:solidFill>
                  <a:srgbClr val="FFFFFF"/>
                </a:solidFill>
                <a:latin typeface="Arial"/>
                <a:cs typeface="Arial"/>
              </a:rPr>
              <a:t> del </a:t>
            </a:r>
            <a:r>
              <a:rPr lang="it-IT" sz="3000" b="1" dirty="0">
                <a:solidFill>
                  <a:srgbClr val="FFFF00"/>
                </a:solidFill>
                <a:latin typeface="Arial"/>
                <a:cs typeface="Arial"/>
              </a:rPr>
              <a:t>DNA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sz="3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3000" u="sng" dirty="0">
                <a:solidFill>
                  <a:srgbClr val="FFFFFF"/>
                </a:solidFill>
                <a:latin typeface="Arial"/>
                <a:cs typeface="Arial"/>
              </a:rPr>
              <a:t>acetilazione</a:t>
            </a:r>
            <a:r>
              <a:rPr lang="it-IT" sz="30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it-IT" sz="3000" u="sng" dirty="0">
                <a:solidFill>
                  <a:srgbClr val="FFFFFF"/>
                </a:solidFill>
                <a:latin typeface="Arial"/>
                <a:cs typeface="Arial"/>
              </a:rPr>
              <a:t>metilazione</a:t>
            </a:r>
            <a:r>
              <a:rPr lang="it-IT" sz="30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it-IT" sz="3000" u="sng" dirty="0">
                <a:solidFill>
                  <a:srgbClr val="FFFFFF"/>
                </a:solidFill>
                <a:latin typeface="Arial"/>
                <a:cs typeface="Arial"/>
              </a:rPr>
              <a:t>fosforilazione</a:t>
            </a:r>
            <a:r>
              <a:rPr lang="it-IT" sz="3000" dirty="0">
                <a:solidFill>
                  <a:srgbClr val="FFFFFF"/>
                </a:solidFill>
                <a:latin typeface="Arial"/>
                <a:cs typeface="Arial"/>
              </a:rPr>
              <a:t> degli </a:t>
            </a:r>
            <a:r>
              <a:rPr lang="it-IT" sz="3000" b="1" dirty="0">
                <a:solidFill>
                  <a:srgbClr val="00FF00"/>
                </a:solidFill>
                <a:latin typeface="Arial"/>
                <a:cs typeface="Arial"/>
              </a:rPr>
              <a:t>istoni</a:t>
            </a:r>
          </a:p>
        </p:txBody>
      </p:sp>
    </p:spTree>
    <p:extLst>
      <p:ext uri="{BB962C8B-B14F-4D97-AF65-F5344CB8AC3E}">
        <p14:creationId xmlns:p14="http://schemas.microsoft.com/office/powerpoint/2010/main" val="296319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olo 1">
            <a:extLst>
              <a:ext uri="{FF2B5EF4-FFF2-40B4-BE49-F238E27FC236}">
                <a16:creationId xmlns:a16="http://schemas.microsoft.com/office/drawing/2014/main" id="{038E94FF-65DA-244D-928B-8EDB23B9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5" y="28577"/>
            <a:ext cx="6264275" cy="1008063"/>
          </a:xfrm>
        </p:spPr>
        <p:txBody>
          <a:bodyPr/>
          <a:lstStyle/>
          <a:p>
            <a:pPr>
              <a:defRPr/>
            </a:pPr>
            <a:r>
              <a:rPr lang="it-IT" altLang="it-IT" sz="3400">
                <a:solidFill>
                  <a:srgbClr val="FFFF00"/>
                </a:solidFill>
                <a:latin typeface="+mn-lt"/>
                <a:cs typeface="Times New Roman" pitchFamily="18" charset="0"/>
              </a:rPr>
              <a:t>Changes in </a:t>
            </a:r>
            <a:r>
              <a:rPr lang="it-IT" altLang="it-IT" sz="3400" b="1">
                <a:solidFill>
                  <a:srgbClr val="FFFF00"/>
                </a:solidFill>
                <a:latin typeface="+mn-lt"/>
                <a:cs typeface="Times New Roman" pitchFamily="18" charset="0"/>
              </a:rPr>
              <a:t>DNA methylation</a:t>
            </a:r>
            <a:r>
              <a:rPr lang="it-IT" altLang="it-IT" sz="3400">
                <a:solidFill>
                  <a:srgbClr val="FFFF00"/>
                </a:solidFill>
                <a:latin typeface="+mn-lt"/>
                <a:cs typeface="Times New Roman" pitchFamily="18" charset="0"/>
              </a:rPr>
              <a:t>: a hallmark of cancer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3BC318-16C7-6D4C-AD19-F5DBC0D82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515"/>
            <a:ext cx="9144000" cy="5805487"/>
          </a:xfrm>
        </p:spPr>
        <p:txBody>
          <a:bodyPr/>
          <a:lstStyle/>
          <a:p>
            <a:pPr algn="just">
              <a:defRPr/>
            </a:pP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Alterations of DNA methylation, which influences gene expression and genome integrity, are important components of cancer development</a:t>
            </a:r>
          </a:p>
          <a:p>
            <a:pPr algn="just">
              <a:defRPr/>
            </a:pPr>
            <a:endParaRPr lang="en-US" sz="105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u="sng">
                <a:solidFill>
                  <a:schemeClr val="bg1"/>
                </a:solidFill>
                <a:cs typeface="Times New Roman" panose="02020603050405020304" pitchFamily="18" charset="0"/>
              </a:rPr>
              <a:t>Selective</a:t>
            </a: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FFFF00"/>
                </a:solidFill>
                <a:cs typeface="Times New Roman" panose="02020603050405020304" pitchFamily="18" charset="0"/>
              </a:rPr>
              <a:t>hypo</a:t>
            </a: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methylation and/or </a:t>
            </a:r>
            <a:r>
              <a:rPr lang="en-US" sz="2800">
                <a:solidFill>
                  <a:srgbClr val="FFFF00"/>
                </a:solidFill>
                <a:cs typeface="Times New Roman" panose="02020603050405020304" pitchFamily="18" charset="0"/>
              </a:rPr>
              <a:t>hyper</a:t>
            </a: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methylation of specific genes have been demonstrated in cancer</a:t>
            </a:r>
          </a:p>
          <a:p>
            <a:pPr algn="just">
              <a:defRPr/>
            </a:pPr>
            <a:endParaRPr lang="en-US" sz="105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u="sng">
                <a:solidFill>
                  <a:schemeClr val="bg1"/>
                </a:solidFill>
                <a:cs typeface="Times New Roman" panose="02020603050405020304" pitchFamily="18" charset="0"/>
              </a:rPr>
              <a:t>Hypermethylation</a:t>
            </a: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 of promoters: </a:t>
            </a:r>
            <a:r>
              <a:rPr lang="en-US" sz="2800">
                <a:solidFill>
                  <a:srgbClr val="FFFF00"/>
                </a:solidFill>
                <a:cs typeface="Times New Roman" panose="02020603050405020304" pitchFamily="18" charset="0"/>
              </a:rPr>
              <a:t>silencing of  oncosuppressor </a:t>
            </a: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genes </a:t>
            </a:r>
            <a:r>
              <a:rPr lang="it-IT" sz="2800">
                <a:solidFill>
                  <a:schemeClr val="bg1"/>
                </a:solidFill>
                <a:cs typeface="Times New Roman" panose="02020603050405020304" pitchFamily="18" charset="0"/>
              </a:rPr>
              <a:t>(es.: DNA repair, inibitori delle chinasi ciclino-dipendenti) </a:t>
            </a:r>
            <a:endParaRPr 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105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u="sng">
                <a:solidFill>
                  <a:schemeClr val="bg1"/>
                </a:solidFill>
                <a:cs typeface="Times New Roman" panose="02020603050405020304" pitchFamily="18" charset="0"/>
              </a:rPr>
              <a:t>Hypomethylation</a:t>
            </a: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 contributes to malignancy by </a:t>
            </a:r>
            <a:r>
              <a:rPr lang="en-US" sz="2800">
                <a:solidFill>
                  <a:srgbClr val="FFFF00"/>
                </a:solidFill>
                <a:cs typeface="Times New Roman" panose="02020603050405020304" pitchFamily="18" charset="0"/>
              </a:rPr>
              <a:t>activating oncogenes </a:t>
            </a: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and/or inducing </a:t>
            </a:r>
            <a:r>
              <a:rPr lang="en-US" sz="2800">
                <a:solidFill>
                  <a:srgbClr val="FFFF00"/>
                </a:solidFill>
                <a:cs typeface="Times New Roman" panose="02020603050405020304" pitchFamily="18" charset="0"/>
              </a:rPr>
              <a:t>genomic instability</a:t>
            </a:r>
            <a:endParaRPr lang="it-IT" sz="280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548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olo 1">
            <a:extLst>
              <a:ext uri="{FF2B5EF4-FFF2-40B4-BE49-F238E27FC236}">
                <a16:creationId xmlns:a16="http://schemas.microsoft.com/office/drawing/2014/main" id="{6E7BFF60-676A-5248-91E3-CDBEDB24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8" y="-100013"/>
            <a:ext cx="8964612" cy="792163"/>
          </a:xfrm>
        </p:spPr>
        <p:txBody>
          <a:bodyPr/>
          <a:lstStyle/>
          <a:p>
            <a:pPr>
              <a:defRPr/>
            </a:pPr>
            <a:r>
              <a:rPr lang="it-IT" altLang="it-IT" sz="3800">
                <a:solidFill>
                  <a:srgbClr val="FFFF00"/>
                </a:solidFill>
                <a:latin typeface="+mn-lt"/>
                <a:cs typeface="Times New Roman" pitchFamily="18" charset="0"/>
              </a:rPr>
              <a:t>Modificazioni epigenetiche nei tumori</a:t>
            </a:r>
            <a:endParaRPr lang="it-IT" altLang="it-IT" sz="380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CF63E8-90E3-EC4F-934F-9DD442D8E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" y="692152"/>
            <a:ext cx="9036050" cy="475297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it-IT" sz="2600">
                <a:solidFill>
                  <a:schemeClr val="bg1"/>
                </a:solidFill>
                <a:cs typeface="Times New Roman" panose="02020603050405020304" pitchFamily="18" charset="0"/>
              </a:rPr>
              <a:t>A differenza delle mutazioni, le </a:t>
            </a:r>
            <a:r>
              <a:rPr lang="it-IT" sz="2600" b="1" u="sng">
                <a:solidFill>
                  <a:schemeClr val="bg1"/>
                </a:solidFill>
                <a:cs typeface="Times New Roman" panose="02020603050405020304" pitchFamily="18" charset="0"/>
              </a:rPr>
              <a:t>modificazioni epigenetiche sono reversibili</a:t>
            </a:r>
            <a:r>
              <a:rPr lang="it-IT" sz="2600">
                <a:solidFill>
                  <a:schemeClr val="bg1"/>
                </a:solidFill>
                <a:cs typeface="Times New Roman" panose="02020603050405020304" pitchFamily="18" charset="0"/>
              </a:rPr>
              <a:t>; quindi, si presentano nuove opportunità per la gestione clinica del cancro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it-IT" sz="105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it-IT" sz="2600" i="1">
                <a:solidFill>
                  <a:schemeClr val="bg1"/>
                </a:solidFill>
                <a:cs typeface="Times New Roman" panose="02020603050405020304" pitchFamily="18" charset="0"/>
              </a:rPr>
              <a:t>Per esempio</a:t>
            </a:r>
            <a:r>
              <a:rPr lang="it-IT" sz="260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it-IT" sz="2600">
                <a:solidFill>
                  <a:schemeClr val="bg1"/>
                </a:solidFill>
                <a:cs typeface="Times New Roman" panose="02020603050405020304" pitchFamily="18" charset="0"/>
              </a:rPr>
              <a:t> il silenziamento per ipermetilazione di geni coinvolti nella riparazione del DNA è implicato nella patogenesi di </a:t>
            </a:r>
            <a:r>
              <a:rPr lang="it-IT" sz="2600">
                <a:solidFill>
                  <a:srgbClr val="FFFF00"/>
                </a:solidFill>
                <a:cs typeface="Times New Roman" panose="02020603050405020304" pitchFamily="18" charset="0"/>
              </a:rPr>
              <a:t>tumori sporadici</a:t>
            </a:r>
            <a:r>
              <a:rPr lang="it-IT" sz="2600">
                <a:solidFill>
                  <a:schemeClr val="bg1"/>
                </a:solidFill>
                <a:cs typeface="Times New Roman" panose="02020603050405020304" pitchFamily="18" charset="0"/>
              </a:rPr>
              <a:t> della mammella e dell’ovaio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it-IT" sz="105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it-IT" sz="2600">
                <a:solidFill>
                  <a:schemeClr val="bg1"/>
                </a:solidFill>
                <a:cs typeface="Times New Roman" panose="02020603050405020304" pitchFamily="18" charset="0"/>
              </a:rPr>
              <a:t>la riattivazione della loro espressione tramite l’uso di </a:t>
            </a:r>
            <a:r>
              <a:rPr lang="it-IT" sz="2600">
                <a:solidFill>
                  <a:srgbClr val="FFFF00"/>
                </a:solidFill>
                <a:cs typeface="Times New Roman" panose="02020603050405020304" pitchFamily="18" charset="0"/>
              </a:rPr>
              <a:t>agenti demetilanti</a:t>
            </a:r>
            <a:r>
              <a:rPr lang="it-IT" sz="2600">
                <a:solidFill>
                  <a:schemeClr val="bg1"/>
                </a:solidFill>
                <a:cs typeface="Times New Roman" panose="02020603050405020304" pitchFamily="18" charset="0"/>
              </a:rPr>
              <a:t> potrebbe avere un efficace effetto antitumorale</a:t>
            </a:r>
            <a:endParaRPr lang="it-IT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5DD872-6BC0-F847-B562-2FB82D940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0" y="5475288"/>
            <a:ext cx="9037637" cy="1338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700">
                <a:solidFill>
                  <a:srgbClr val="000000"/>
                </a:solidFill>
              </a:rPr>
              <a:t>Da alcuni anni sono in corso numerosi trials clinici che valutano gli effetti di </a:t>
            </a:r>
            <a:r>
              <a:rPr lang="it-IT" altLang="it-IT" sz="2700" b="1">
                <a:solidFill>
                  <a:srgbClr val="000000"/>
                </a:solidFill>
              </a:rPr>
              <a:t>farmaci demetilanti</a:t>
            </a:r>
            <a:r>
              <a:rPr lang="it-IT" altLang="it-IT" sz="2700">
                <a:solidFill>
                  <a:srgbClr val="000000"/>
                </a:solidFill>
              </a:rPr>
              <a:t> in pazienti (anche in età pediatrica) affetti da </a:t>
            </a:r>
            <a:r>
              <a:rPr lang="it-IT" altLang="it-IT" sz="2700" b="1">
                <a:solidFill>
                  <a:srgbClr val="000000"/>
                </a:solidFill>
              </a:rPr>
              <a:t>leucemie</a:t>
            </a:r>
          </a:p>
        </p:txBody>
      </p:sp>
    </p:spTree>
    <p:extLst>
      <p:ext uri="{BB962C8B-B14F-4D97-AF65-F5344CB8AC3E}">
        <p14:creationId xmlns:p14="http://schemas.microsoft.com/office/powerpoint/2010/main" val="2361767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4">
            <a:extLst>
              <a:ext uri="{FF2B5EF4-FFF2-40B4-BE49-F238E27FC236}">
                <a16:creationId xmlns:a16="http://schemas.microsoft.com/office/drawing/2014/main" id="{E57F416B-4A6C-844A-8629-6AC33F55B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" y="188913"/>
            <a:ext cx="8712200" cy="1143000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t-IT" altLang="it-IT" sz="6000">
                <a:solidFill>
                  <a:srgbClr val="FFFF00"/>
                </a:solidFill>
                <a:latin typeface="+mn-lt"/>
              </a:rPr>
              <a:t>Eziologia delle neoplasie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CE9324-1FA2-A04D-97F8-B157E4F78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49" y="1557338"/>
            <a:ext cx="94329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800" kern="0">
                <a:solidFill>
                  <a:srgbClr val="FFFFFF"/>
                </a:solidFill>
                <a:latin typeface="Arial"/>
                <a:cs typeface="Arial"/>
              </a:rPr>
              <a:t>Agenti eziologici della malattia neoplastica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CBB694-009F-C849-BCDA-19B86F4DD59B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2852740"/>
            <a:ext cx="5195888" cy="34559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it-IT" altLang="it-IT" sz="4000" kern="0">
                <a:solidFill>
                  <a:srgbClr val="FFFFFF"/>
                </a:solidFill>
                <a:latin typeface="Arial"/>
                <a:cs typeface="Arial"/>
              </a:rPr>
              <a:t>Sostanze chimiche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4000" kern="0">
              <a:solidFill>
                <a:srgbClr val="FFFFFF"/>
              </a:solidFill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4000" kern="0">
                <a:solidFill>
                  <a:srgbClr val="FFFFFF"/>
                </a:solidFill>
                <a:latin typeface="Arial"/>
                <a:cs typeface="Arial"/>
              </a:rPr>
              <a:t>Radiazioni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4000" kern="0">
              <a:solidFill>
                <a:srgbClr val="FFFFFF"/>
              </a:solidFill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4000" kern="0">
                <a:solidFill>
                  <a:srgbClr val="FFFFFF"/>
                </a:solidFill>
                <a:latin typeface="Arial"/>
                <a:cs typeface="Arial"/>
              </a:rPr>
              <a:t>Virus (….)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4000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122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0C1ED6-D744-AB43-8A5C-6A74B435F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854"/>
            <a:ext cx="8229600" cy="768716"/>
          </a:xfrm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Cancerogenesi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65DAB4-D06F-884F-BA72-86A0F64EE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9" y="1389188"/>
            <a:ext cx="8944707" cy="4525963"/>
          </a:xfrm>
        </p:spPr>
        <p:txBody>
          <a:bodyPr/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Il termine cancerogenesi definisce quella serie di processi che portano allo sviluppo di un tumore; comprende:</a:t>
            </a:r>
          </a:p>
          <a:p>
            <a:pPr algn="just"/>
            <a:endParaRPr lang="it-IT" sz="1800" dirty="0">
              <a:solidFill>
                <a:schemeClr val="bg1"/>
              </a:solidFill>
            </a:endParaRPr>
          </a:p>
          <a:p>
            <a:pPr lvl="1" algn="just"/>
            <a:r>
              <a:rPr lang="it-IT" dirty="0">
                <a:solidFill>
                  <a:schemeClr val="bg1"/>
                </a:solidFill>
              </a:rPr>
              <a:t>l’azione delle  </a:t>
            </a:r>
            <a:r>
              <a:rPr lang="it-IT" dirty="0">
                <a:solidFill>
                  <a:srgbClr val="FFFF00"/>
                </a:solidFill>
              </a:rPr>
              <a:t>cause  primarie</a:t>
            </a:r>
            <a:r>
              <a:rPr lang="it-IT" dirty="0">
                <a:solidFill>
                  <a:schemeClr val="bg1"/>
                </a:solidFill>
              </a:rPr>
              <a:t> e il possibile contributo di quelle </a:t>
            </a:r>
            <a:r>
              <a:rPr lang="it-IT" dirty="0">
                <a:solidFill>
                  <a:srgbClr val="FFFF00"/>
                </a:solidFill>
              </a:rPr>
              <a:t>secondarie</a:t>
            </a:r>
          </a:p>
          <a:p>
            <a:pPr lvl="1" algn="just"/>
            <a:endParaRPr lang="it-IT" dirty="0">
              <a:solidFill>
                <a:srgbClr val="FFFF00"/>
              </a:solidFill>
            </a:endParaRPr>
          </a:p>
          <a:p>
            <a:pPr lvl="1" algn="just"/>
            <a:r>
              <a:rPr lang="it-IT" dirty="0">
                <a:solidFill>
                  <a:schemeClr val="bg1"/>
                </a:solidFill>
              </a:rPr>
              <a:t>i </a:t>
            </a:r>
            <a:r>
              <a:rPr lang="it-IT" dirty="0">
                <a:solidFill>
                  <a:srgbClr val="FFFF00"/>
                </a:solidFill>
              </a:rPr>
              <a:t>meccanismi patogenetici</a:t>
            </a:r>
            <a:r>
              <a:rPr lang="it-IT" dirty="0">
                <a:solidFill>
                  <a:schemeClr val="bg1"/>
                </a:solidFill>
              </a:rPr>
              <a:t> coinvolti nella </a:t>
            </a:r>
            <a:r>
              <a:rPr lang="it-IT" dirty="0">
                <a:solidFill>
                  <a:srgbClr val="FFFF00"/>
                </a:solidFill>
              </a:rPr>
              <a:t>progressione</a:t>
            </a:r>
            <a:r>
              <a:rPr lang="it-IT" dirty="0">
                <a:solidFill>
                  <a:schemeClr val="bg1"/>
                </a:solidFill>
              </a:rPr>
              <a:t> tumorale</a:t>
            </a:r>
          </a:p>
        </p:txBody>
      </p:sp>
    </p:spTree>
    <p:extLst>
      <p:ext uri="{BB962C8B-B14F-4D97-AF65-F5344CB8AC3E}">
        <p14:creationId xmlns:p14="http://schemas.microsoft.com/office/powerpoint/2010/main" val="114380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D802F523-D2AA-B04F-91D4-75C1A207F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7163"/>
            <a:ext cx="8229600" cy="92233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Fasi cruciali della cancerogenesi</a:t>
            </a:r>
          </a:p>
        </p:txBody>
      </p:sp>
      <p:sp>
        <p:nvSpPr>
          <p:cNvPr id="165892" name="Rectangle 4">
            <a:extLst>
              <a:ext uri="{FF2B5EF4-FFF2-40B4-BE49-F238E27FC236}">
                <a16:creationId xmlns:a16="http://schemas.microsoft.com/office/drawing/2014/main" id="{569FD754-0F42-D64A-84BE-2B3C14ED5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2" y="1530352"/>
            <a:ext cx="8964613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65113" indent="-2651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>
                <a:solidFill>
                  <a:srgbClr val="FFFF00"/>
                </a:solidFill>
                <a:latin typeface="Arial"/>
              </a:rPr>
              <a:t>Agenti inizianti</a:t>
            </a:r>
            <a:r>
              <a:rPr lang="it-IT" altLang="it-IT">
                <a:solidFill>
                  <a:srgbClr val="FFFFFF"/>
                </a:solidFill>
                <a:latin typeface="Arial"/>
              </a:rPr>
              <a:t>: alterano direttamente e </a:t>
            </a:r>
            <a:r>
              <a:rPr lang="it-IT" altLang="it-IT" u="sng">
                <a:solidFill>
                  <a:srgbClr val="FFFFFF"/>
                </a:solidFill>
                <a:latin typeface="Arial"/>
              </a:rPr>
              <a:t>irreversibilmente</a:t>
            </a:r>
            <a:r>
              <a:rPr lang="it-IT" altLang="it-IT">
                <a:solidFill>
                  <a:srgbClr val="FFFFFF"/>
                </a:solidFill>
                <a:latin typeface="Arial"/>
              </a:rPr>
              <a:t> la componente genetica della cellula bersaglio conferendole una </a:t>
            </a:r>
            <a:r>
              <a:rPr lang="it-IT" altLang="it-IT">
                <a:solidFill>
                  <a:srgbClr val="FFFF00"/>
                </a:solidFill>
                <a:latin typeface="Arial"/>
              </a:rPr>
              <a:t>potenzialità neoplastica (first shot, mutageni)</a:t>
            </a:r>
          </a:p>
        </p:txBody>
      </p:sp>
      <p:sp>
        <p:nvSpPr>
          <p:cNvPr id="143363" name="Rectangle 5">
            <a:extLst>
              <a:ext uri="{FF2B5EF4-FFF2-40B4-BE49-F238E27FC236}">
                <a16:creationId xmlns:a16="http://schemas.microsoft.com/office/drawing/2014/main" id="{0C91C03F-62B0-CD4C-9CAB-7720EB09F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00338" y="763590"/>
            <a:ext cx="3683000" cy="720725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Tx/>
              <a:buNone/>
            </a:pPr>
            <a:r>
              <a:rPr lang="it-IT" altLang="it-IT" sz="3600" b="1">
                <a:solidFill>
                  <a:schemeClr val="bg1"/>
                </a:solidFill>
              </a:rPr>
              <a:t>INIZIAZIONE</a:t>
            </a:r>
          </a:p>
        </p:txBody>
      </p:sp>
      <p:sp>
        <p:nvSpPr>
          <p:cNvPr id="124933" name="Rectangle 4">
            <a:extLst>
              <a:ext uri="{FF2B5EF4-FFF2-40B4-BE49-F238E27FC236}">
                <a16:creationId xmlns:a16="http://schemas.microsoft.com/office/drawing/2014/main" id="{6FE82C7C-35CB-544D-A318-BDF3276B7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860802"/>
            <a:ext cx="3683000" cy="720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it-IT" altLang="it-IT" sz="3600" b="1">
                <a:solidFill>
                  <a:srgbClr val="FFFFFF"/>
                </a:solidFill>
                <a:latin typeface="Arial"/>
              </a:rPr>
              <a:t>PROMOZIONE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74B7A95-FF1C-524F-A155-B91EFD2FF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2" y="4652963"/>
            <a:ext cx="8964613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it-IT" altLang="it-IT" kern="0">
                <a:solidFill>
                  <a:srgbClr val="FFFF00"/>
                </a:solidFill>
                <a:latin typeface="Arial"/>
                <a:cs typeface="Arial"/>
              </a:rPr>
              <a:t>Agenti promoventi</a:t>
            </a:r>
            <a:r>
              <a:rPr lang="it-IT" altLang="it-IT" kern="0">
                <a:solidFill>
                  <a:srgbClr val="FFFFFF"/>
                </a:solidFill>
                <a:latin typeface="Arial"/>
                <a:cs typeface="Arial"/>
              </a:rPr>
              <a:t>: fattori capaci di </a:t>
            </a:r>
            <a:r>
              <a:rPr lang="it-IT" altLang="it-IT" kern="0">
                <a:solidFill>
                  <a:srgbClr val="FFFF00"/>
                </a:solidFill>
                <a:latin typeface="Arial"/>
                <a:cs typeface="Arial"/>
              </a:rPr>
              <a:t>stimolare</a:t>
            </a:r>
            <a:r>
              <a:rPr lang="it-IT" altLang="it-IT" kern="0">
                <a:solidFill>
                  <a:srgbClr val="FFFFFF"/>
                </a:solidFill>
                <a:latin typeface="Arial"/>
                <a:cs typeface="Arial"/>
              </a:rPr>
              <a:t> in modo </a:t>
            </a:r>
            <a:r>
              <a:rPr lang="it-IT" altLang="it-IT" u="sng" kern="0">
                <a:solidFill>
                  <a:srgbClr val="FFFFFF"/>
                </a:solidFill>
                <a:latin typeface="Arial"/>
                <a:cs typeface="Arial"/>
              </a:rPr>
              <a:t>reversibile</a:t>
            </a:r>
            <a:r>
              <a:rPr lang="it-IT" altLang="it-IT" kern="0">
                <a:solidFill>
                  <a:srgbClr val="FFFFFF"/>
                </a:solidFill>
                <a:latin typeface="Arial"/>
                <a:cs typeface="Arial"/>
              </a:rPr>
              <a:t> l’</a:t>
            </a:r>
            <a:r>
              <a:rPr lang="it-IT" altLang="it-IT" kern="0">
                <a:solidFill>
                  <a:srgbClr val="FFFF00"/>
                </a:solidFill>
                <a:latin typeface="Arial"/>
                <a:cs typeface="Arial"/>
              </a:rPr>
              <a:t>attività proliferativa </a:t>
            </a:r>
            <a:r>
              <a:rPr lang="it-IT" altLang="it-IT" kern="0">
                <a:solidFill>
                  <a:srgbClr val="FFFFFF"/>
                </a:solidFill>
                <a:latin typeface="Arial"/>
                <a:cs typeface="Arial"/>
              </a:rPr>
              <a:t>della cellula che ha subìto l’iniziazione (</a:t>
            </a:r>
            <a:r>
              <a:rPr lang="it-IT" altLang="it-IT" kern="0">
                <a:solidFill>
                  <a:srgbClr val="FFFF00"/>
                </a:solidFill>
                <a:latin typeface="Arial"/>
                <a:cs typeface="Arial"/>
              </a:rPr>
              <a:t>non mutageni, agiscono a valle degli inizianti</a:t>
            </a:r>
            <a:r>
              <a:rPr lang="it-IT" altLang="it-IT" kern="0">
                <a:solidFill>
                  <a:srgbClr val="FFFFFF"/>
                </a:solidFill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563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2" descr="https://image.slidesharecdn.com/neoplasia-robbinspath-120704091051-phpapp02/95/neoplasia-robbins-path-50-728.jpg?cb=1341393120">
            <a:extLst>
              <a:ext uri="{FF2B5EF4-FFF2-40B4-BE49-F238E27FC236}">
                <a16:creationId xmlns:a16="http://schemas.microsoft.com/office/drawing/2014/main" id="{EAD87BA4-6DAD-034C-9F48-35BF0463C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67"/>
          <a:stretch>
            <a:fillRect/>
          </a:stretch>
        </p:blipFill>
        <p:spPr bwMode="auto">
          <a:xfrm>
            <a:off x="34927" y="115890"/>
            <a:ext cx="724217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6">
            <a:extLst>
              <a:ext uri="{FF2B5EF4-FFF2-40B4-BE49-F238E27FC236}">
                <a16:creationId xmlns:a16="http://schemas.microsoft.com/office/drawing/2014/main" id="{0C8CBBD1-0A04-7444-9A95-115ABCC52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4413250"/>
            <a:ext cx="8856662" cy="2400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2500" b="1">
                <a:solidFill>
                  <a:srgbClr val="FF0000"/>
                </a:solidFill>
                <a:latin typeface="Arial"/>
              </a:rPr>
              <a:t>Group 2</a:t>
            </a:r>
            <a:r>
              <a:rPr lang="it-IT" altLang="it-IT" sz="2500">
                <a:solidFill>
                  <a:srgbClr val="000000"/>
                </a:solidFill>
                <a:latin typeface="Arial"/>
              </a:rPr>
              <a:t>: application of promoter repeated at </a:t>
            </a:r>
            <a:r>
              <a:rPr lang="it-IT" altLang="it-IT" sz="2500" b="1">
                <a:solidFill>
                  <a:srgbClr val="000000"/>
                </a:solidFill>
                <a:latin typeface="Arial"/>
              </a:rPr>
              <a:t>twice-weekly</a:t>
            </a:r>
            <a:r>
              <a:rPr lang="it-IT" altLang="it-IT" sz="2500">
                <a:solidFill>
                  <a:srgbClr val="000000"/>
                </a:solidFill>
                <a:latin typeface="Arial"/>
              </a:rPr>
              <a:t> intervals for several months 					           </a:t>
            </a:r>
            <a:r>
              <a:rPr lang="it-IT" altLang="it-IT" sz="2500" b="1">
                <a:solidFill>
                  <a:srgbClr val="FF0000"/>
                </a:solidFill>
                <a:latin typeface="Arial"/>
              </a:rPr>
              <a:t>Group 3</a:t>
            </a:r>
            <a:r>
              <a:rPr lang="it-IT" altLang="it-IT" sz="2500">
                <a:solidFill>
                  <a:srgbClr val="000000"/>
                </a:solidFill>
                <a:latin typeface="Arial"/>
              </a:rPr>
              <a:t>: application of promoter delayed for several months and then applied twice weekly (initiation has “</a:t>
            </a:r>
            <a:r>
              <a:rPr lang="it-IT" altLang="it-IT" sz="2500" b="1">
                <a:solidFill>
                  <a:srgbClr val="000000"/>
                </a:solidFill>
                <a:latin typeface="Arial"/>
              </a:rPr>
              <a:t>memory</a:t>
            </a:r>
            <a:r>
              <a:rPr lang="it-IT" altLang="it-IT" sz="2500">
                <a:solidFill>
                  <a:srgbClr val="000000"/>
                </a:solidFill>
                <a:latin typeface="Arial"/>
              </a:rPr>
              <a:t>”)                                                                                                                        </a:t>
            </a:r>
            <a:r>
              <a:rPr lang="it-IT" altLang="it-IT" sz="2500" b="1">
                <a:solidFill>
                  <a:srgbClr val="000000"/>
                </a:solidFill>
                <a:latin typeface="Arial"/>
              </a:rPr>
              <a:t>Group 6</a:t>
            </a:r>
            <a:r>
              <a:rPr lang="it-IT" altLang="it-IT" sz="2500">
                <a:solidFill>
                  <a:srgbClr val="000000"/>
                </a:solidFill>
                <a:latin typeface="Arial"/>
              </a:rPr>
              <a:t>: promoter applied at </a:t>
            </a:r>
            <a:r>
              <a:rPr lang="it-IT" altLang="it-IT" sz="2500" b="1">
                <a:solidFill>
                  <a:srgbClr val="000000"/>
                </a:solidFill>
                <a:latin typeface="Arial"/>
              </a:rPr>
              <a:t>monthly intervals </a:t>
            </a:r>
            <a:r>
              <a:rPr lang="it-IT" altLang="it-IT" sz="2500">
                <a:solidFill>
                  <a:srgbClr val="000000"/>
                </a:solidFill>
                <a:latin typeface="Arial"/>
              </a:rPr>
              <a:t>(promotion is </a:t>
            </a:r>
            <a:r>
              <a:rPr lang="it-IT" altLang="it-IT" sz="2500" b="1">
                <a:solidFill>
                  <a:srgbClr val="000000"/>
                </a:solidFill>
                <a:latin typeface="Arial"/>
              </a:rPr>
              <a:t>reversible</a:t>
            </a:r>
            <a:r>
              <a:rPr lang="it-IT" altLang="it-IT" sz="250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265225" name="Rectangle 9">
            <a:extLst>
              <a:ext uri="{FF2B5EF4-FFF2-40B4-BE49-F238E27FC236}">
                <a16:creationId xmlns:a16="http://schemas.microsoft.com/office/drawing/2014/main" id="{D099BF04-32D2-F64E-B712-E44CC0F39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1771650"/>
            <a:ext cx="1295400" cy="8651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93" name="Text Box 8">
            <a:extLst>
              <a:ext uri="{FF2B5EF4-FFF2-40B4-BE49-F238E27FC236}">
                <a16:creationId xmlns:a16="http://schemas.microsoft.com/office/drawing/2014/main" id="{12F4BECE-C6AE-6745-908E-05B41934F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1476377"/>
            <a:ext cx="2520950" cy="1160463"/>
          </a:xfrm>
          <a:prstGeom prst="rect">
            <a:avLst/>
          </a:prstGeom>
          <a:solidFill>
            <a:schemeClr val="bg1"/>
          </a:solidFill>
          <a:ln w="2857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2800" b="1">
                <a:solidFill>
                  <a:srgbClr val="66CCFF"/>
                </a:solidFill>
                <a:latin typeface="Arial"/>
              </a:rPr>
              <a:t>X </a:t>
            </a:r>
            <a:r>
              <a:rPr lang="it-IT" altLang="it-IT" sz="2800" b="1">
                <a:solidFill>
                  <a:srgbClr val="FFFFFF"/>
                </a:solidFill>
                <a:latin typeface="Arial"/>
              </a:rPr>
              <a:t>   </a:t>
            </a:r>
            <a:r>
              <a:rPr lang="it-IT" altLang="it-IT" sz="2800" b="1">
                <a:solidFill>
                  <a:srgbClr val="000000"/>
                </a:solidFill>
                <a:latin typeface="Arial"/>
              </a:rPr>
              <a:t>initiator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2800" b="1">
                <a:solidFill>
                  <a:srgbClr val="000000"/>
                </a:solidFill>
                <a:latin typeface="Arial"/>
              </a:rPr>
              <a:t>▼  promoter</a:t>
            </a:r>
            <a:endParaRPr lang="it-IT" altLang="it-IT" sz="2800" b="1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082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2FCA52FD-C6D6-CB43-B67A-72AFBD492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777876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Apoptosi e neoplasie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78C697B4-996A-A542-8284-E099AB1CB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 marL="174625" indent="-174625" algn="just" eaLnBrk="1" hangingPunct="1">
              <a:defRPr/>
            </a:pPr>
            <a:r>
              <a:rPr lang="it-IT" altLang="it-IT" sz="2800">
                <a:solidFill>
                  <a:schemeClr val="bg1"/>
                </a:solidFill>
              </a:rPr>
              <a:t>Lo sviluppo di una neoplasia può essere influenzato in qualsiasi momento dal </a:t>
            </a:r>
            <a:r>
              <a:rPr lang="it-IT" altLang="it-IT" sz="2800" u="sng">
                <a:solidFill>
                  <a:schemeClr val="bg1"/>
                </a:solidFill>
              </a:rPr>
              <a:t>blocco</a:t>
            </a:r>
            <a:r>
              <a:rPr lang="it-IT" altLang="it-IT" sz="2800">
                <a:solidFill>
                  <a:schemeClr val="bg1"/>
                </a:solidFill>
              </a:rPr>
              <a:t> o </a:t>
            </a:r>
            <a:r>
              <a:rPr lang="it-IT" altLang="it-IT" sz="2800" u="sng">
                <a:solidFill>
                  <a:schemeClr val="bg1"/>
                </a:solidFill>
              </a:rPr>
              <a:t>rallentamento</a:t>
            </a:r>
            <a:r>
              <a:rPr lang="it-IT" altLang="it-IT" sz="2800">
                <a:solidFill>
                  <a:schemeClr val="bg1"/>
                </a:solidFill>
              </a:rPr>
              <a:t> dell’apoptosi. Esempi:</a:t>
            </a:r>
          </a:p>
          <a:p>
            <a:pPr marL="174625" indent="-174625" algn="just" eaLnBrk="1" hangingPunct="1"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marL="174625" indent="-174625" algn="just" eaLnBrk="1" hangingPunct="1">
              <a:defRPr/>
            </a:pPr>
            <a:r>
              <a:rPr lang="it-IT" altLang="it-IT" sz="2800">
                <a:solidFill>
                  <a:schemeClr val="bg1"/>
                </a:solidFill>
              </a:rPr>
              <a:t>Alcune cellule tumorali </a:t>
            </a:r>
            <a:r>
              <a:rPr lang="it-IT" altLang="it-IT" sz="2800" u="sng">
                <a:solidFill>
                  <a:schemeClr val="bg1"/>
                </a:solidFill>
              </a:rPr>
              <a:t>non captano</a:t>
            </a:r>
            <a:r>
              <a:rPr lang="it-IT" altLang="it-IT" sz="2800">
                <a:solidFill>
                  <a:schemeClr val="bg1"/>
                </a:solidFill>
              </a:rPr>
              <a:t> o </a:t>
            </a:r>
            <a:r>
              <a:rPr lang="it-IT" altLang="it-IT" sz="2800" u="sng">
                <a:solidFill>
                  <a:schemeClr val="bg1"/>
                </a:solidFill>
              </a:rPr>
              <a:t>non trasmettono </a:t>
            </a:r>
            <a:r>
              <a:rPr lang="it-IT" altLang="it-IT" sz="2800">
                <a:solidFill>
                  <a:schemeClr val="bg1"/>
                </a:solidFill>
              </a:rPr>
              <a:t>segnali pro-apoptotici (per es., </a:t>
            </a:r>
            <a:r>
              <a:rPr lang="it-IT" altLang="it-IT" sz="2800">
                <a:solidFill>
                  <a:srgbClr val="FFFF00"/>
                </a:solidFill>
              </a:rPr>
              <a:t>loss of function mutations of  </a:t>
            </a:r>
            <a:r>
              <a:rPr lang="it-IT" altLang="it-IT" sz="2800" u="sng">
                <a:solidFill>
                  <a:srgbClr val="FFFF00"/>
                </a:solidFill>
              </a:rPr>
              <a:t>Fas receptor</a:t>
            </a:r>
            <a:r>
              <a:rPr lang="it-IT" altLang="it-IT" sz="2800">
                <a:solidFill>
                  <a:schemeClr val="bg1"/>
                </a:solidFill>
              </a:rPr>
              <a:t>; </a:t>
            </a:r>
            <a:r>
              <a:rPr lang="it-IT" altLang="it-IT" sz="2800">
                <a:solidFill>
                  <a:srgbClr val="FFFF00"/>
                </a:solidFill>
              </a:rPr>
              <a:t>insensibilità al TGF-</a:t>
            </a:r>
            <a:r>
              <a:rPr lang="el-GR" altLang="it-IT" sz="2800">
                <a:solidFill>
                  <a:srgbClr val="FFFF00"/>
                </a:solidFill>
              </a:rPr>
              <a:t>β</a:t>
            </a:r>
            <a:r>
              <a:rPr lang="it-IT" altLang="it-IT" sz="2800">
                <a:solidFill>
                  <a:schemeClr val="bg1"/>
                </a:solidFill>
              </a:rPr>
              <a:t>)</a:t>
            </a:r>
          </a:p>
          <a:p>
            <a:pPr marL="174625" indent="-174625" algn="just" eaLnBrk="1" hangingPunct="1"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marL="174625" indent="-174625" algn="just" eaLnBrk="1" hangingPunct="1">
              <a:defRPr/>
            </a:pPr>
            <a:r>
              <a:rPr lang="it-IT" altLang="it-IT" sz="2800">
                <a:solidFill>
                  <a:schemeClr val="bg1"/>
                </a:solidFill>
              </a:rPr>
              <a:t>Nell’ 80% dei linfomi umani il gene </a:t>
            </a:r>
            <a:r>
              <a:rPr lang="it-IT" altLang="it-IT" sz="2800" u="sng">
                <a:solidFill>
                  <a:srgbClr val="FFFF00"/>
                </a:solidFill>
              </a:rPr>
              <a:t>anti-apoptotico bcl-2</a:t>
            </a:r>
            <a:r>
              <a:rPr lang="it-IT" altLang="it-IT" sz="2800" b="1">
                <a:solidFill>
                  <a:schemeClr val="bg1"/>
                </a:solidFill>
              </a:rPr>
              <a:t> (</a:t>
            </a:r>
            <a:r>
              <a:rPr lang="it-IT" altLang="it-IT" sz="2800">
                <a:solidFill>
                  <a:schemeClr val="bg1"/>
                </a:solidFill>
              </a:rPr>
              <a:t>cromosoma 18</a:t>
            </a:r>
            <a:r>
              <a:rPr lang="it-IT" altLang="it-IT" sz="2800" b="1">
                <a:solidFill>
                  <a:schemeClr val="bg1"/>
                </a:solidFill>
              </a:rPr>
              <a:t>) </a:t>
            </a:r>
            <a:r>
              <a:rPr lang="it-IT" altLang="it-IT" sz="2800">
                <a:solidFill>
                  <a:schemeClr val="bg1"/>
                </a:solidFill>
              </a:rPr>
              <a:t>è </a:t>
            </a:r>
            <a:r>
              <a:rPr lang="it-IT" altLang="it-IT" sz="2800">
                <a:solidFill>
                  <a:srgbClr val="FFFF00"/>
                </a:solidFill>
              </a:rPr>
              <a:t>iperespresso</a:t>
            </a:r>
            <a:r>
              <a:rPr lang="it-IT" altLang="it-IT" sz="2800">
                <a:solidFill>
                  <a:schemeClr val="bg1"/>
                </a:solidFill>
              </a:rPr>
              <a:t> (traslocazione 14:18)</a:t>
            </a:r>
            <a:endParaRPr lang="el-GR" altLang="it-IT" sz="2800">
              <a:solidFill>
                <a:schemeClr val="bg1"/>
              </a:solidFill>
            </a:endParaRPr>
          </a:p>
          <a:p>
            <a:pPr marL="174625" indent="-174625" algn="just" eaLnBrk="1" hangingPunct="1"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marL="174625" indent="-174625" algn="just" eaLnBrk="1" hangingPunct="1">
              <a:defRPr/>
            </a:pPr>
            <a:r>
              <a:rPr lang="it-IT" altLang="it-IT" sz="2800">
                <a:solidFill>
                  <a:schemeClr val="bg1"/>
                </a:solidFill>
              </a:rPr>
              <a:t>Osservazioni sperimentali e cliniche provano l’esistenza di una correlazione </a:t>
            </a:r>
            <a:r>
              <a:rPr lang="it-IT" altLang="it-IT" sz="2800" b="1" u="sng">
                <a:solidFill>
                  <a:schemeClr val="bg1"/>
                </a:solidFill>
              </a:rPr>
              <a:t>inversa</a:t>
            </a:r>
            <a:r>
              <a:rPr lang="it-IT" altLang="it-IT" sz="2800">
                <a:solidFill>
                  <a:schemeClr val="bg1"/>
                </a:solidFill>
              </a:rPr>
              <a:t> tra efficienza dell’evento apoptotico e insorgenza di tumori</a:t>
            </a:r>
          </a:p>
          <a:p>
            <a:pPr algn="just" eaLnBrk="1" hangingPunct="1">
              <a:defRPr/>
            </a:pPr>
            <a:endParaRPr lang="it-IT" altLang="it-IT" sz="2800">
              <a:solidFill>
                <a:schemeClr val="bg1"/>
              </a:solidFill>
            </a:endParaRPr>
          </a:p>
          <a:p>
            <a:pPr algn="just" eaLnBrk="1" hangingPunct="1">
              <a:defRPr/>
            </a:pPr>
            <a:endParaRPr lang="it-IT" altLang="it-IT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1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B2D02FFF-3AFA-9F4F-AA27-AB87797C6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4463" y="44452"/>
            <a:ext cx="9469438" cy="720725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600">
                <a:solidFill>
                  <a:srgbClr val="FFFF00"/>
                </a:solidFill>
                <a:latin typeface="+mn-lt"/>
              </a:rPr>
              <a:t>Cancerogenesi: esempi di </a:t>
            </a:r>
            <a:r>
              <a:rPr lang="it-IT" altLang="it-IT" sz="3600" u="sng">
                <a:solidFill>
                  <a:srgbClr val="FFFF00"/>
                </a:solidFill>
                <a:latin typeface="+mn-lt"/>
              </a:rPr>
              <a:t>fattori promoventi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64E2EB50-0394-6344-928A-1F2906B084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2" y="1196977"/>
            <a:ext cx="8964613" cy="5040313"/>
          </a:xfrm>
        </p:spPr>
        <p:txBody>
          <a:bodyPr/>
          <a:lstStyle/>
          <a:p>
            <a:pPr eaLnBrk="1" hangingPunct="1"/>
            <a:r>
              <a:rPr lang="it-IT" altLang="it-IT" b="1" u="sng">
                <a:solidFill>
                  <a:schemeClr val="bg1"/>
                </a:solidFill>
              </a:rPr>
              <a:t>Ormoni</a:t>
            </a:r>
            <a:r>
              <a:rPr lang="it-IT" altLang="it-IT">
                <a:solidFill>
                  <a:schemeClr val="bg1"/>
                </a:solidFill>
              </a:rPr>
              <a:t> (estrogeni, testosterone)</a:t>
            </a:r>
            <a:endParaRPr lang="it-IT" altLang="it-IT" b="1">
              <a:solidFill>
                <a:schemeClr val="bg1"/>
              </a:solidFill>
            </a:endParaRPr>
          </a:p>
          <a:p>
            <a:pPr eaLnBrk="1" hangingPunct="1"/>
            <a:endParaRPr lang="it-IT" altLang="it-IT" sz="140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b="1" u="sng">
                <a:solidFill>
                  <a:schemeClr val="bg1"/>
                </a:solidFill>
              </a:rPr>
              <a:t>Farmaci</a:t>
            </a:r>
            <a:r>
              <a:rPr lang="it-IT" altLang="it-IT" b="1">
                <a:solidFill>
                  <a:schemeClr val="bg1"/>
                </a:solidFill>
              </a:rPr>
              <a:t> </a:t>
            </a:r>
            <a:r>
              <a:rPr lang="it-IT" altLang="it-IT">
                <a:solidFill>
                  <a:schemeClr val="bg1"/>
                </a:solidFill>
              </a:rPr>
              <a:t>(contraccettivi orali di I</a:t>
            </a:r>
            <a:r>
              <a:rPr lang="it-IT" altLang="it-IT" baseline="30000">
                <a:solidFill>
                  <a:schemeClr val="bg1"/>
                </a:solidFill>
              </a:rPr>
              <a:t>a</a:t>
            </a:r>
            <a:r>
              <a:rPr lang="it-IT" altLang="it-IT">
                <a:solidFill>
                  <a:schemeClr val="bg1"/>
                </a:solidFill>
              </a:rPr>
              <a:t> generazione ad alto dosaggio estrogenico, anabolizzanti)</a:t>
            </a:r>
          </a:p>
          <a:p>
            <a:pPr eaLnBrk="1" hangingPunct="1"/>
            <a:endParaRPr lang="it-IT" altLang="it-IT" sz="140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b="1" u="sng">
                <a:solidFill>
                  <a:schemeClr val="bg1"/>
                </a:solidFill>
              </a:rPr>
              <a:t>Agenti infettivi</a:t>
            </a:r>
            <a:r>
              <a:rPr lang="it-IT" altLang="it-IT">
                <a:solidFill>
                  <a:schemeClr val="bg1"/>
                </a:solidFill>
              </a:rPr>
              <a:t> (Hepatitis B Virus, Epstein-Barr Virus, </a:t>
            </a:r>
            <a:r>
              <a:rPr lang="it-IT" altLang="it-IT" i="1">
                <a:solidFill>
                  <a:schemeClr val="bg1"/>
                </a:solidFill>
              </a:rPr>
              <a:t>Helicobacter pylori</a:t>
            </a:r>
            <a:r>
              <a:rPr lang="it-IT" altLang="it-IT">
                <a:solidFill>
                  <a:schemeClr val="bg1"/>
                </a:solidFill>
              </a:rPr>
              <a:t>)</a:t>
            </a:r>
            <a:endParaRPr lang="it-IT" altLang="it-IT" b="1">
              <a:solidFill>
                <a:schemeClr val="bg1"/>
              </a:solidFill>
            </a:endParaRPr>
          </a:p>
          <a:p>
            <a:pPr eaLnBrk="1" hangingPunct="1"/>
            <a:endParaRPr lang="it-IT" altLang="it-IT" sz="140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b="1" u="sng">
                <a:solidFill>
                  <a:schemeClr val="bg1"/>
                </a:solidFill>
              </a:rPr>
              <a:t>Irritazioni croniche</a:t>
            </a:r>
            <a:r>
              <a:rPr lang="it-IT" altLang="it-IT">
                <a:solidFill>
                  <a:schemeClr val="bg1"/>
                </a:solidFill>
              </a:rPr>
              <a:t> (ulcere e altre flogosi croniche)</a:t>
            </a:r>
          </a:p>
        </p:txBody>
      </p:sp>
    </p:spTree>
    <p:extLst>
      <p:ext uri="{BB962C8B-B14F-4D97-AF65-F5344CB8AC3E}">
        <p14:creationId xmlns:p14="http://schemas.microsoft.com/office/powerpoint/2010/main" val="321327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olo 1">
            <a:extLst>
              <a:ext uri="{FF2B5EF4-FFF2-40B4-BE49-F238E27FC236}">
                <a16:creationId xmlns:a16="http://schemas.microsoft.com/office/drawing/2014/main" id="{4533F8B9-AB48-A945-B35E-E931990A5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130175"/>
            <a:ext cx="9091613" cy="706438"/>
          </a:xfrm>
        </p:spPr>
        <p:txBody>
          <a:bodyPr/>
          <a:lstStyle/>
          <a:p>
            <a:r>
              <a:rPr lang="it-IT" altLang="it-IT" sz="3800" dirty="0">
                <a:solidFill>
                  <a:srgbClr val="FFFF00"/>
                </a:solidFill>
              </a:rPr>
              <a:t>Radiazioni coinvolte nella cancerogenesi</a:t>
            </a:r>
          </a:p>
        </p:txBody>
      </p:sp>
      <p:pic>
        <p:nvPicPr>
          <p:cNvPr id="17411" name="Picture 6" descr="http://win.istitutosangiovannibosco.net/cennini_donbosco/e-learning/percorsi%20di%20scienze/ecosistemi/immagini_effetto_serra/EM-spectrum.jpg">
            <a:extLst>
              <a:ext uri="{FF2B5EF4-FFF2-40B4-BE49-F238E27FC236}">
                <a16:creationId xmlns:a16="http://schemas.microsoft.com/office/drawing/2014/main" id="{B36C72C5-023D-8F49-828E-52FA9D8D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1125538"/>
            <a:ext cx="8983663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8B2C4B0-3756-8840-A2D8-323A42B117EC}"/>
              </a:ext>
            </a:extLst>
          </p:cNvPr>
          <p:cNvSpPr/>
          <p:nvPr/>
        </p:nvSpPr>
        <p:spPr>
          <a:xfrm>
            <a:off x="107950" y="2276477"/>
            <a:ext cx="4491038" cy="41767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962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713788" cy="8636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it-IT" sz="4800">
                <a:solidFill>
                  <a:srgbClr val="FFFF00"/>
                </a:solidFill>
                <a:latin typeface="+mn-lt"/>
              </a:rPr>
              <a:t>Cancerogenesi da radiazioni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7"/>
            <a:ext cx="7543800" cy="3889375"/>
          </a:xfrm>
        </p:spPr>
        <p:txBody>
          <a:bodyPr/>
          <a:lstStyle/>
          <a:p>
            <a:pPr lvl="1" eaLnBrk="1" hangingPunct="1"/>
            <a:r>
              <a:rPr lang="en-US" altLang="it-IT" sz="3600" dirty="0">
                <a:solidFill>
                  <a:schemeClr val="bg1"/>
                </a:solidFill>
              </a:rPr>
              <a:t> Tipi di </a:t>
            </a:r>
            <a:r>
              <a:rPr lang="en-US" altLang="it-IT" sz="3600" dirty="0" err="1">
                <a:solidFill>
                  <a:schemeClr val="bg1"/>
                </a:solidFill>
              </a:rPr>
              <a:t>radiazioni</a:t>
            </a:r>
            <a:r>
              <a:rPr lang="en-US" altLang="it-IT" sz="3600" dirty="0">
                <a:solidFill>
                  <a:schemeClr val="bg1"/>
                </a:solidFill>
              </a:rPr>
              <a:t> con </a:t>
            </a:r>
            <a:r>
              <a:rPr lang="en-US" altLang="it-IT" sz="3600" dirty="0" err="1">
                <a:solidFill>
                  <a:schemeClr val="bg1"/>
                </a:solidFill>
              </a:rPr>
              <a:t>accertato</a:t>
            </a:r>
            <a:r>
              <a:rPr lang="en-US" altLang="it-IT" sz="3600" dirty="0">
                <a:solidFill>
                  <a:schemeClr val="bg1"/>
                </a:solidFill>
              </a:rPr>
              <a:t> </a:t>
            </a:r>
            <a:r>
              <a:rPr lang="en-US" altLang="it-IT" sz="3600" dirty="0" err="1">
                <a:solidFill>
                  <a:schemeClr val="bg1"/>
                </a:solidFill>
              </a:rPr>
              <a:t>effetto</a:t>
            </a:r>
            <a:r>
              <a:rPr lang="en-US" altLang="it-IT" sz="3600" dirty="0">
                <a:solidFill>
                  <a:schemeClr val="bg1"/>
                </a:solidFill>
              </a:rPr>
              <a:t> </a:t>
            </a:r>
            <a:r>
              <a:rPr lang="en-US" altLang="it-IT" sz="3600" dirty="0" err="1">
                <a:solidFill>
                  <a:schemeClr val="bg1"/>
                </a:solidFill>
              </a:rPr>
              <a:t>cancerogeno</a:t>
            </a:r>
            <a:r>
              <a:rPr lang="en-US" altLang="it-IT" sz="3600" dirty="0">
                <a:solidFill>
                  <a:schemeClr val="bg1"/>
                </a:solidFill>
              </a:rPr>
              <a:t> </a:t>
            </a:r>
            <a:r>
              <a:rPr lang="en-US" altLang="it-IT" sz="3600" dirty="0" err="1">
                <a:solidFill>
                  <a:schemeClr val="bg1"/>
                </a:solidFill>
              </a:rPr>
              <a:t>nell’uomo</a:t>
            </a:r>
            <a:endParaRPr lang="en-US" altLang="it-IT" sz="3600" dirty="0">
              <a:solidFill>
                <a:schemeClr val="bg1"/>
              </a:solidFill>
            </a:endParaRPr>
          </a:p>
          <a:p>
            <a:pPr lvl="1" eaLnBrk="1" hangingPunct="1"/>
            <a:endParaRPr lang="en-US" altLang="it-IT" sz="3600" dirty="0">
              <a:solidFill>
                <a:schemeClr val="bg1"/>
              </a:solidFill>
            </a:endParaRPr>
          </a:p>
          <a:p>
            <a:pPr lvl="2" eaLnBrk="1" hangingPunct="1"/>
            <a:r>
              <a:rPr lang="en-US" altLang="it-IT" sz="3600" dirty="0" err="1">
                <a:solidFill>
                  <a:schemeClr val="bg1"/>
                </a:solidFill>
              </a:rPr>
              <a:t>Ultraviolette</a:t>
            </a:r>
            <a:r>
              <a:rPr lang="en-US" altLang="it-IT" sz="3600" dirty="0">
                <a:solidFill>
                  <a:schemeClr val="bg1"/>
                </a:solidFill>
              </a:rPr>
              <a:t>  </a:t>
            </a:r>
            <a:r>
              <a:rPr lang="en-US" altLang="it-IT" sz="3600" dirty="0" err="1">
                <a:solidFill>
                  <a:srgbClr val="FFFF00"/>
                </a:solidFill>
              </a:rPr>
              <a:t>eccitanti</a:t>
            </a:r>
            <a:r>
              <a:rPr lang="en-US" altLang="it-IT" sz="3600" dirty="0">
                <a:solidFill>
                  <a:schemeClr val="bg1"/>
                </a:solidFill>
              </a:rPr>
              <a:t>                  </a:t>
            </a:r>
          </a:p>
          <a:p>
            <a:pPr lvl="2" eaLnBrk="1" hangingPunct="1"/>
            <a:r>
              <a:rPr lang="en-US" altLang="it-IT" sz="3600" dirty="0">
                <a:solidFill>
                  <a:schemeClr val="bg1"/>
                </a:solidFill>
              </a:rPr>
              <a:t>Raggi x, </a:t>
            </a:r>
            <a:r>
              <a:rPr lang="el-GR" altLang="it-IT" sz="3600" dirty="0">
                <a:solidFill>
                  <a:schemeClr val="bg1"/>
                </a:solidFill>
                <a:cs typeface="Times New Roman" pitchFamily="18" charset="0"/>
              </a:rPr>
              <a:t>γ</a:t>
            </a:r>
          </a:p>
          <a:p>
            <a:pPr lvl="2" eaLnBrk="1" hangingPunct="1"/>
            <a:r>
              <a:rPr lang="en-US" altLang="it-IT" sz="3600" dirty="0" err="1">
                <a:solidFill>
                  <a:schemeClr val="bg1"/>
                </a:solidFill>
              </a:rPr>
              <a:t>Radioisotopi</a:t>
            </a:r>
            <a:endParaRPr lang="en-US" altLang="it-IT" sz="3600" dirty="0">
              <a:solidFill>
                <a:srgbClr val="FFFF00"/>
              </a:solidFill>
            </a:endParaRPr>
          </a:p>
        </p:txBody>
      </p:sp>
      <p:sp>
        <p:nvSpPr>
          <p:cNvPr id="39940" name="AutoShape 4"/>
          <p:cNvSpPr>
            <a:spLocks/>
          </p:cNvSpPr>
          <p:nvPr/>
        </p:nvSpPr>
        <p:spPr bwMode="auto">
          <a:xfrm>
            <a:off x="5741988" y="4724402"/>
            <a:ext cx="215900" cy="1152525"/>
          </a:xfrm>
          <a:prstGeom prst="rightBrace">
            <a:avLst>
              <a:gd name="adj1" fmla="val 44485"/>
              <a:gd name="adj2" fmla="val 50000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it-IT" altLang="it-IT" sz="2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5076827" y="4938713"/>
            <a:ext cx="449263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>
              <a:solidFill>
                <a:srgbClr val="FFFFFF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5076827" y="5588000"/>
            <a:ext cx="449263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>
              <a:solidFill>
                <a:srgbClr val="FFFFFF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28008" name="Text Box 10"/>
          <p:cNvSpPr txBox="1">
            <a:spLocks noChangeArrowheads="1"/>
          </p:cNvSpPr>
          <p:nvPr/>
        </p:nvSpPr>
        <p:spPr bwMode="auto">
          <a:xfrm>
            <a:off x="6156327" y="4797427"/>
            <a:ext cx="22320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it-IT" altLang="it-IT" sz="3600">
                <a:solidFill>
                  <a:srgbClr val="FFFF00"/>
                </a:solidFill>
                <a:latin typeface="Arial"/>
              </a:rPr>
              <a:t>ionizzanti</a:t>
            </a:r>
          </a:p>
        </p:txBody>
      </p:sp>
    </p:spTree>
    <p:extLst>
      <p:ext uri="{BB962C8B-B14F-4D97-AF65-F5344CB8AC3E}">
        <p14:creationId xmlns:p14="http://schemas.microsoft.com/office/powerpoint/2010/main" val="187714048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7" y="-100484"/>
            <a:ext cx="8982075" cy="865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it-IT" sz="4200">
                <a:solidFill>
                  <a:srgbClr val="FFFF00"/>
                </a:solidFill>
                <a:latin typeface="+mn-lt"/>
              </a:rPr>
              <a:t>Cancerogenesi da radiazioni UV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4"/>
            <a:ext cx="9144000" cy="5748337"/>
          </a:xfrm>
        </p:spPr>
        <p:txBody>
          <a:bodyPr/>
          <a:lstStyle/>
          <a:p>
            <a:pPr lvl="1" algn="just" eaLnBrk="1" hangingPunct="1">
              <a:defRPr/>
            </a:pPr>
            <a:r>
              <a:rPr lang="en-US" altLang="it-IT" sz="4000" dirty="0">
                <a:solidFill>
                  <a:schemeClr val="bg1"/>
                </a:solidFill>
              </a:rPr>
              <a:t> </a:t>
            </a:r>
            <a:r>
              <a:rPr lang="en-US" altLang="it-IT" sz="3600" dirty="0">
                <a:solidFill>
                  <a:schemeClr val="bg1"/>
                </a:solidFill>
              </a:rPr>
              <a:t>Le </a:t>
            </a:r>
            <a:r>
              <a:rPr lang="en-US" altLang="it-IT" sz="3600" dirty="0" err="1">
                <a:solidFill>
                  <a:schemeClr val="bg1"/>
                </a:solidFill>
              </a:rPr>
              <a:t>radiazioni</a:t>
            </a:r>
            <a:r>
              <a:rPr lang="en-US" altLang="it-IT" sz="3600" dirty="0">
                <a:solidFill>
                  <a:schemeClr val="bg1"/>
                </a:solidFill>
              </a:rPr>
              <a:t> </a:t>
            </a:r>
            <a:r>
              <a:rPr lang="en-US" altLang="it-IT" sz="3600" dirty="0" err="1">
                <a:solidFill>
                  <a:schemeClr val="bg1"/>
                </a:solidFill>
              </a:rPr>
              <a:t>solari</a:t>
            </a:r>
            <a:r>
              <a:rPr lang="en-US" altLang="it-IT" sz="3600" dirty="0">
                <a:solidFill>
                  <a:schemeClr val="bg1"/>
                </a:solidFill>
              </a:rPr>
              <a:t> UV </a:t>
            </a:r>
            <a:r>
              <a:rPr lang="en-US" altLang="it-IT" sz="3600" dirty="0" err="1">
                <a:solidFill>
                  <a:schemeClr val="bg1"/>
                </a:solidFill>
              </a:rPr>
              <a:t>che</a:t>
            </a:r>
            <a:r>
              <a:rPr lang="en-US" altLang="it-IT" sz="3600" dirty="0">
                <a:solidFill>
                  <a:schemeClr val="bg1"/>
                </a:solidFill>
              </a:rPr>
              <a:t> </a:t>
            </a:r>
            <a:r>
              <a:rPr lang="en-US" altLang="it-IT" sz="3600" dirty="0" err="1">
                <a:solidFill>
                  <a:schemeClr val="bg1"/>
                </a:solidFill>
              </a:rPr>
              <a:t>possono</a:t>
            </a:r>
            <a:r>
              <a:rPr lang="en-US" altLang="it-IT" sz="3600" dirty="0">
                <a:solidFill>
                  <a:schemeClr val="bg1"/>
                </a:solidFill>
              </a:rPr>
              <a:t> </a:t>
            </a:r>
            <a:r>
              <a:rPr lang="en-US" altLang="it-IT" sz="3600" dirty="0" err="1">
                <a:solidFill>
                  <a:schemeClr val="bg1"/>
                </a:solidFill>
              </a:rPr>
              <a:t>colpire</a:t>
            </a:r>
            <a:r>
              <a:rPr lang="en-US" altLang="it-IT" sz="3600" dirty="0">
                <a:solidFill>
                  <a:schemeClr val="bg1"/>
                </a:solidFill>
              </a:rPr>
              <a:t> </a:t>
            </a:r>
            <a:r>
              <a:rPr lang="en-US" altLang="it-IT" sz="3600" dirty="0" err="1">
                <a:solidFill>
                  <a:schemeClr val="bg1"/>
                </a:solidFill>
              </a:rPr>
              <a:t>il</a:t>
            </a:r>
            <a:r>
              <a:rPr lang="en-US" altLang="it-IT" sz="3600" dirty="0">
                <a:solidFill>
                  <a:schemeClr val="bg1"/>
                </a:solidFill>
              </a:rPr>
              <a:t> DNA </a:t>
            </a:r>
            <a:r>
              <a:rPr lang="en-US" altLang="it-IT" sz="3600" dirty="0" err="1">
                <a:solidFill>
                  <a:schemeClr val="bg1"/>
                </a:solidFill>
              </a:rPr>
              <a:t>sono</a:t>
            </a:r>
            <a:r>
              <a:rPr lang="en-US" altLang="it-IT" sz="3600" dirty="0">
                <a:solidFill>
                  <a:schemeClr val="bg1"/>
                </a:solidFill>
              </a:rPr>
              <a:t> associate   </a:t>
            </a:r>
            <a:r>
              <a:rPr lang="en-US" altLang="it-IT" sz="3600" dirty="0" err="1">
                <a:solidFill>
                  <a:schemeClr val="bg1"/>
                </a:solidFill>
              </a:rPr>
              <a:t>alla</a:t>
            </a:r>
            <a:r>
              <a:rPr lang="en-US" altLang="it-IT" sz="3600" dirty="0">
                <a:solidFill>
                  <a:schemeClr val="bg1"/>
                </a:solidFill>
              </a:rPr>
              <a:t> </a:t>
            </a:r>
            <a:r>
              <a:rPr lang="en-US" altLang="it-IT" sz="3600" dirty="0" err="1">
                <a:solidFill>
                  <a:schemeClr val="bg1"/>
                </a:solidFill>
              </a:rPr>
              <a:t>comparsa</a:t>
            </a:r>
            <a:r>
              <a:rPr lang="en-US" altLang="it-IT" sz="3600" dirty="0">
                <a:solidFill>
                  <a:schemeClr val="bg1"/>
                </a:solidFill>
              </a:rPr>
              <a:t> di </a:t>
            </a:r>
            <a:r>
              <a:rPr lang="en-US" altLang="it-IT" sz="3600" dirty="0" err="1">
                <a:solidFill>
                  <a:srgbClr val="FFFF00"/>
                </a:solidFill>
              </a:rPr>
              <a:t>tumori</a:t>
            </a:r>
            <a:r>
              <a:rPr lang="en-US" altLang="it-IT" sz="3600" dirty="0">
                <a:solidFill>
                  <a:srgbClr val="FFFF00"/>
                </a:solidFill>
              </a:rPr>
              <a:t> </a:t>
            </a:r>
            <a:r>
              <a:rPr lang="en-US" altLang="it-IT" sz="3600" dirty="0" err="1">
                <a:solidFill>
                  <a:srgbClr val="FFFF00"/>
                </a:solidFill>
              </a:rPr>
              <a:t>cutanei</a:t>
            </a:r>
            <a:r>
              <a:rPr lang="en-US" altLang="it-IT" sz="3600" dirty="0">
                <a:solidFill>
                  <a:schemeClr val="bg1"/>
                </a:solidFill>
              </a:rPr>
              <a:t> (per </a:t>
            </a:r>
            <a:r>
              <a:rPr lang="en-US" altLang="it-IT" sz="3600" dirty="0" err="1">
                <a:solidFill>
                  <a:schemeClr val="bg1"/>
                </a:solidFill>
              </a:rPr>
              <a:t>es</a:t>
            </a:r>
            <a:r>
              <a:rPr lang="en-US" altLang="it-IT" sz="3600" dirty="0">
                <a:solidFill>
                  <a:schemeClr val="bg1"/>
                </a:solidFill>
              </a:rPr>
              <a:t>., melanoma)</a:t>
            </a:r>
          </a:p>
          <a:p>
            <a:pPr marL="914400" lvl="2" indent="0" algn="just" eaLnBrk="1" hangingPunct="1">
              <a:lnSpc>
                <a:spcPct val="80000"/>
              </a:lnSpc>
              <a:buNone/>
              <a:defRPr/>
            </a:pPr>
            <a:endParaRPr lang="en-US" altLang="it-IT" dirty="0">
              <a:solidFill>
                <a:schemeClr val="bg1"/>
              </a:solidFill>
            </a:endParaRPr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en-US" altLang="it-IT" sz="3600" dirty="0">
                <a:solidFill>
                  <a:schemeClr val="bg1"/>
                </a:solidFill>
              </a:rPr>
              <a:t> </a:t>
            </a:r>
            <a:r>
              <a:rPr lang="en-US" altLang="it-IT" sz="3600" dirty="0" err="1">
                <a:solidFill>
                  <a:schemeClr val="bg1"/>
                </a:solidFill>
              </a:rPr>
              <a:t>Soggetti</a:t>
            </a:r>
            <a:r>
              <a:rPr lang="en-US" altLang="it-IT" sz="3600" dirty="0">
                <a:solidFill>
                  <a:schemeClr val="bg1"/>
                </a:solidFill>
              </a:rPr>
              <a:t> </a:t>
            </a:r>
            <a:r>
              <a:rPr lang="en-US" altLang="it-IT" sz="3600" dirty="0" err="1">
                <a:solidFill>
                  <a:schemeClr val="bg1"/>
                </a:solidFill>
              </a:rPr>
              <a:t>più</a:t>
            </a:r>
            <a:r>
              <a:rPr lang="en-US" altLang="it-IT" sz="3600" dirty="0">
                <a:solidFill>
                  <a:schemeClr val="bg1"/>
                </a:solidFill>
              </a:rPr>
              <a:t> </a:t>
            </a:r>
            <a:r>
              <a:rPr lang="en-US" altLang="it-IT" sz="3600" dirty="0" err="1">
                <a:solidFill>
                  <a:schemeClr val="bg1"/>
                </a:solidFill>
              </a:rPr>
              <a:t>frequentemente</a:t>
            </a:r>
            <a:r>
              <a:rPr lang="en-US" altLang="it-IT" sz="3600" dirty="0">
                <a:solidFill>
                  <a:schemeClr val="bg1"/>
                </a:solidFill>
              </a:rPr>
              <a:t> </a:t>
            </a:r>
            <a:r>
              <a:rPr lang="en-US" altLang="it-IT" sz="3600" dirty="0" err="1">
                <a:solidFill>
                  <a:schemeClr val="bg1"/>
                </a:solidFill>
              </a:rPr>
              <a:t>colpiti</a:t>
            </a:r>
            <a:r>
              <a:rPr lang="en-US" altLang="it-IT" sz="3600" dirty="0">
                <a:solidFill>
                  <a:schemeClr val="bg1"/>
                </a:solidFill>
              </a:rPr>
              <a:t>:</a:t>
            </a:r>
          </a:p>
          <a:p>
            <a:pPr lvl="2" algn="just" eaLnBrk="1" hangingPunct="1">
              <a:lnSpc>
                <a:spcPct val="80000"/>
              </a:lnSpc>
              <a:defRPr/>
            </a:pPr>
            <a:endParaRPr lang="en-US" altLang="it-IT" sz="1400" dirty="0">
              <a:solidFill>
                <a:schemeClr val="bg1"/>
              </a:solidFill>
            </a:endParaRPr>
          </a:p>
          <a:p>
            <a:pPr marL="581025" lvl="3" indent="-231775" algn="just" eaLnBrk="1" hangingPunct="1">
              <a:lnSpc>
                <a:spcPct val="80000"/>
              </a:lnSpc>
              <a:defRPr/>
            </a:pPr>
            <a:r>
              <a:rPr lang="en-US" altLang="it-IT" sz="3200" dirty="0">
                <a:solidFill>
                  <a:schemeClr val="bg1"/>
                </a:solidFill>
              </a:rPr>
              <a:t> cute </a:t>
            </a:r>
            <a:r>
              <a:rPr lang="en-US" altLang="it-IT" sz="3200" dirty="0" err="1">
                <a:solidFill>
                  <a:schemeClr val="bg1"/>
                </a:solidFill>
              </a:rPr>
              <a:t>chiara</a:t>
            </a:r>
            <a:r>
              <a:rPr lang="en-US" altLang="it-IT" sz="3200" dirty="0">
                <a:solidFill>
                  <a:schemeClr val="bg1"/>
                </a:solidFill>
              </a:rPr>
              <a:t> (</a:t>
            </a:r>
            <a:r>
              <a:rPr lang="en-US" altLang="it-IT" sz="3200" dirty="0" err="1">
                <a:solidFill>
                  <a:srgbClr val="FFFF00"/>
                </a:solidFill>
              </a:rPr>
              <a:t>predisposizione</a:t>
            </a:r>
            <a:r>
              <a:rPr lang="en-US" altLang="it-IT" sz="3200" dirty="0">
                <a:solidFill>
                  <a:schemeClr val="bg1"/>
                </a:solidFill>
              </a:rPr>
              <a:t>)</a:t>
            </a:r>
          </a:p>
          <a:p>
            <a:pPr marL="581025" lvl="3" indent="-231775" algn="just" eaLnBrk="1" hangingPunct="1">
              <a:lnSpc>
                <a:spcPct val="80000"/>
              </a:lnSpc>
              <a:defRPr/>
            </a:pPr>
            <a:r>
              <a:rPr lang="en-US" altLang="it-IT" sz="3200" dirty="0">
                <a:solidFill>
                  <a:schemeClr val="bg1"/>
                </a:solidFill>
              </a:rPr>
              <a:t> </a:t>
            </a:r>
            <a:r>
              <a:rPr lang="en-US" altLang="it-IT" sz="3200" dirty="0" err="1">
                <a:solidFill>
                  <a:schemeClr val="bg1"/>
                </a:solidFill>
              </a:rPr>
              <a:t>anziani</a:t>
            </a:r>
            <a:r>
              <a:rPr lang="en-US" altLang="it-IT" sz="3200" dirty="0">
                <a:solidFill>
                  <a:schemeClr val="bg1"/>
                </a:solidFill>
              </a:rPr>
              <a:t> (causa </a:t>
            </a:r>
            <a:r>
              <a:rPr lang="en-US" altLang="it-IT" sz="3200" dirty="0" err="1">
                <a:solidFill>
                  <a:srgbClr val="FFFF00"/>
                </a:solidFill>
              </a:rPr>
              <a:t>secondaria</a:t>
            </a:r>
            <a:r>
              <a:rPr lang="en-US" altLang="it-IT" sz="3200" dirty="0">
                <a:solidFill>
                  <a:schemeClr val="bg1"/>
                </a:solidFill>
              </a:rPr>
              <a:t>)</a:t>
            </a:r>
          </a:p>
          <a:p>
            <a:pPr marL="581025" lvl="3" indent="-231775" algn="just" eaLnBrk="1" hangingPunct="1">
              <a:lnSpc>
                <a:spcPct val="80000"/>
              </a:lnSpc>
              <a:defRPr/>
            </a:pPr>
            <a:r>
              <a:rPr lang="en-US" altLang="it-IT" sz="3200" dirty="0">
                <a:solidFill>
                  <a:schemeClr val="bg1"/>
                </a:solidFill>
              </a:rPr>
              <a:t> </a:t>
            </a:r>
            <a:r>
              <a:rPr lang="en-US" altLang="it-IT" sz="3200" dirty="0" err="1">
                <a:solidFill>
                  <a:schemeClr val="bg1"/>
                </a:solidFill>
              </a:rPr>
              <a:t>attività</a:t>
            </a:r>
            <a:r>
              <a:rPr lang="en-US" altLang="it-IT" sz="3200" dirty="0">
                <a:solidFill>
                  <a:schemeClr val="bg1"/>
                </a:solidFill>
              </a:rPr>
              <a:t> </a:t>
            </a:r>
            <a:r>
              <a:rPr lang="en-US" altLang="it-IT" sz="3200" dirty="0" err="1">
                <a:solidFill>
                  <a:schemeClr val="bg1"/>
                </a:solidFill>
              </a:rPr>
              <a:t>lavorative</a:t>
            </a:r>
            <a:r>
              <a:rPr lang="en-US" altLang="it-IT" sz="3200" dirty="0">
                <a:solidFill>
                  <a:schemeClr val="bg1"/>
                </a:solidFill>
              </a:rPr>
              <a:t> </a:t>
            </a:r>
            <a:r>
              <a:rPr lang="en-US" altLang="it-IT" sz="3200" dirty="0" err="1">
                <a:solidFill>
                  <a:schemeClr val="bg1"/>
                </a:solidFill>
              </a:rPr>
              <a:t>all’aperto</a:t>
            </a:r>
            <a:r>
              <a:rPr lang="en-US" altLang="it-IT" sz="3200" dirty="0">
                <a:solidFill>
                  <a:schemeClr val="bg1"/>
                </a:solidFill>
              </a:rPr>
              <a:t> (</a:t>
            </a:r>
            <a:r>
              <a:rPr lang="en-US" altLang="it-IT" sz="3200" dirty="0" err="1">
                <a:solidFill>
                  <a:schemeClr val="bg1"/>
                </a:solidFill>
              </a:rPr>
              <a:t>fattore</a:t>
            </a:r>
            <a:r>
              <a:rPr lang="en-US" altLang="it-IT" sz="3200" dirty="0">
                <a:solidFill>
                  <a:schemeClr val="bg1"/>
                </a:solidFill>
              </a:rPr>
              <a:t> di </a:t>
            </a:r>
            <a:r>
              <a:rPr lang="en-US" altLang="it-IT" sz="3200" dirty="0" err="1">
                <a:solidFill>
                  <a:srgbClr val="FFFF00"/>
                </a:solidFill>
              </a:rPr>
              <a:t>rischio</a:t>
            </a:r>
            <a:r>
              <a:rPr lang="en-US" altLang="it-IT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352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9B4B4AC-192F-E548-9645-022C87F0DB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" y="-100013"/>
            <a:ext cx="9072563" cy="79375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600">
                <a:solidFill>
                  <a:srgbClr val="FFFF00"/>
                </a:solidFill>
                <a:latin typeface="+mn-lt"/>
              </a:rPr>
              <a:t>Danno da radiazioni UV (non ionizzanti)</a:t>
            </a:r>
          </a:p>
        </p:txBody>
      </p:sp>
      <p:pic>
        <p:nvPicPr>
          <p:cNvPr id="148482" name="Picture 6" descr="Immagine correlata">
            <a:extLst>
              <a:ext uri="{FF2B5EF4-FFF2-40B4-BE49-F238E27FC236}">
                <a16:creationId xmlns:a16="http://schemas.microsoft.com/office/drawing/2014/main" id="{31D80A03-4D8F-EB42-9752-55D690E9B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7" y="711202"/>
            <a:ext cx="7459663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3C30360-F6F6-ED40-9487-07EE68B78F0E}"/>
              </a:ext>
            </a:extLst>
          </p:cNvPr>
          <p:cNvSpPr/>
          <p:nvPr/>
        </p:nvSpPr>
        <p:spPr>
          <a:xfrm>
            <a:off x="3995738" y="1125538"/>
            <a:ext cx="792162" cy="381635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740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3" name="Gruppo 7">
            <a:extLst>
              <a:ext uri="{FF2B5EF4-FFF2-40B4-BE49-F238E27FC236}">
                <a16:creationId xmlns:a16="http://schemas.microsoft.com/office/drawing/2014/main" id="{504BC4B4-7AA8-E142-B7CE-FB30DEC278B2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981075"/>
            <a:ext cx="7556500" cy="5441950"/>
            <a:chOff x="755576" y="981572"/>
            <a:chExt cx="7556089" cy="5441404"/>
          </a:xfrm>
        </p:grpSpPr>
        <p:pic>
          <p:nvPicPr>
            <p:cNvPr id="151566" name="Picture 3">
              <a:extLst>
                <a:ext uri="{FF2B5EF4-FFF2-40B4-BE49-F238E27FC236}">
                  <a16:creationId xmlns:a16="http://schemas.microsoft.com/office/drawing/2014/main" id="{318200B3-97A4-5B4B-9388-5F8F8903A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981572"/>
              <a:ext cx="7556089" cy="5441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7" name="CasellaDiTesto 10">
              <a:extLst>
                <a:ext uri="{FF2B5EF4-FFF2-40B4-BE49-F238E27FC236}">
                  <a16:creationId xmlns:a16="http://schemas.microsoft.com/office/drawing/2014/main" id="{1009FBE4-A2A9-8347-B803-FF62CEEDA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941" y="4653092"/>
              <a:ext cx="1057217" cy="4619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it-IT" altLang="it-IT" sz="2400">
                  <a:solidFill>
                    <a:srgbClr val="000000"/>
                  </a:solidFill>
                  <a:latin typeface="Arial"/>
                </a:rPr>
                <a:t>derma</a:t>
              </a:r>
            </a:p>
          </p:txBody>
        </p:sp>
        <p:sp>
          <p:nvSpPr>
            <p:cNvPr id="2" name="CasellaDiTesto 11">
              <a:extLst>
                <a:ext uri="{FF2B5EF4-FFF2-40B4-BE49-F238E27FC236}">
                  <a16:creationId xmlns:a16="http://schemas.microsoft.com/office/drawing/2014/main" id="{A7ED6DFD-F8ED-1A44-AF6E-1A8354550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8339" y="1053003"/>
              <a:ext cx="1520742" cy="4619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it-IT" altLang="it-IT" sz="2400">
                  <a:solidFill>
                    <a:srgbClr val="000000"/>
                  </a:solidFill>
                  <a:latin typeface="Arial"/>
                </a:rPr>
                <a:t>epidermis</a:t>
              </a:r>
            </a:p>
          </p:txBody>
        </p:sp>
      </p:grpSp>
      <p:sp>
        <p:nvSpPr>
          <p:cNvPr id="151554" name="Figura a mano libera 2">
            <a:extLst>
              <a:ext uri="{FF2B5EF4-FFF2-40B4-BE49-F238E27FC236}">
                <a16:creationId xmlns:a16="http://schemas.microsoft.com/office/drawing/2014/main" id="{FE62BC2E-FFFD-4741-8838-018EDE215966}"/>
              </a:ext>
            </a:extLst>
          </p:cNvPr>
          <p:cNvSpPr>
            <a:spLocks/>
          </p:cNvSpPr>
          <p:nvPr/>
        </p:nvSpPr>
        <p:spPr bwMode="auto">
          <a:xfrm>
            <a:off x="3132140" y="1354138"/>
            <a:ext cx="1965325" cy="1643062"/>
          </a:xfrm>
          <a:custGeom>
            <a:avLst/>
            <a:gdLst>
              <a:gd name="T0" fmla="*/ 42003 w 1966007"/>
              <a:gd name="T1" fmla="*/ 51152 h 1642534"/>
              <a:gd name="T2" fmla="*/ 84028 w 1966007"/>
              <a:gd name="T3" fmla="*/ 110848 h 1642534"/>
              <a:gd name="T4" fmla="*/ 126032 w 1966007"/>
              <a:gd name="T5" fmla="*/ 213164 h 1642534"/>
              <a:gd name="T6" fmla="*/ 168045 w 1966007"/>
              <a:gd name="T7" fmla="*/ 315489 h 1642534"/>
              <a:gd name="T8" fmla="*/ 226862 w 1966007"/>
              <a:gd name="T9" fmla="*/ 400757 h 1642534"/>
              <a:gd name="T10" fmla="*/ 302483 w 1966007"/>
              <a:gd name="T11" fmla="*/ 520132 h 1642534"/>
              <a:gd name="T12" fmla="*/ 327690 w 1966007"/>
              <a:gd name="T13" fmla="*/ 562766 h 1642534"/>
              <a:gd name="T14" fmla="*/ 369700 w 1966007"/>
              <a:gd name="T15" fmla="*/ 630981 h 1642534"/>
              <a:gd name="T16" fmla="*/ 462126 w 1966007"/>
              <a:gd name="T17" fmla="*/ 741826 h 1642534"/>
              <a:gd name="T18" fmla="*/ 529343 w 1966007"/>
              <a:gd name="T19" fmla="*/ 784462 h 1642534"/>
              <a:gd name="T20" fmla="*/ 697389 w 1966007"/>
              <a:gd name="T21" fmla="*/ 861202 h 1642534"/>
              <a:gd name="T22" fmla="*/ 747803 w 1966007"/>
              <a:gd name="T23" fmla="*/ 878256 h 1642534"/>
              <a:gd name="T24" fmla="*/ 865435 w 1966007"/>
              <a:gd name="T25" fmla="*/ 903835 h 1642534"/>
              <a:gd name="T26" fmla="*/ 1117504 w 1966007"/>
              <a:gd name="T27" fmla="*/ 903835 h 1642534"/>
              <a:gd name="T28" fmla="*/ 1184722 w 1966007"/>
              <a:gd name="T29" fmla="*/ 937942 h 1642534"/>
              <a:gd name="T30" fmla="*/ 1310757 w 1966007"/>
              <a:gd name="T31" fmla="*/ 1074369 h 1642534"/>
              <a:gd name="T32" fmla="*/ 1352767 w 1966007"/>
              <a:gd name="T33" fmla="*/ 1117005 h 1642534"/>
              <a:gd name="T34" fmla="*/ 1377973 w 1966007"/>
              <a:gd name="T35" fmla="*/ 1338700 h 1642534"/>
              <a:gd name="T36" fmla="*/ 1394778 w 1966007"/>
              <a:gd name="T37" fmla="*/ 1415441 h 1642534"/>
              <a:gd name="T38" fmla="*/ 1436791 w 1966007"/>
              <a:gd name="T39" fmla="*/ 1500707 h 1642534"/>
              <a:gd name="T40" fmla="*/ 1495606 w 1966007"/>
              <a:gd name="T41" fmla="*/ 1594501 h 1642534"/>
              <a:gd name="T42" fmla="*/ 1562825 w 1966007"/>
              <a:gd name="T43" fmla="*/ 1654190 h 1642534"/>
              <a:gd name="T44" fmla="*/ 1646849 w 1966007"/>
              <a:gd name="T45" fmla="*/ 1585975 h 1642534"/>
              <a:gd name="T46" fmla="*/ 1688860 w 1966007"/>
              <a:gd name="T47" fmla="*/ 1517761 h 1642534"/>
              <a:gd name="T48" fmla="*/ 1739273 w 1966007"/>
              <a:gd name="T49" fmla="*/ 1415441 h 1642534"/>
              <a:gd name="T50" fmla="*/ 1772881 w 1966007"/>
              <a:gd name="T51" fmla="*/ 1210798 h 1642534"/>
              <a:gd name="T52" fmla="*/ 1806492 w 1966007"/>
              <a:gd name="T53" fmla="*/ 1142585 h 1642534"/>
              <a:gd name="T54" fmla="*/ 1823296 w 1966007"/>
              <a:gd name="T55" fmla="*/ 1040263 h 1642534"/>
              <a:gd name="T56" fmla="*/ 1840100 w 1966007"/>
              <a:gd name="T57" fmla="*/ 792987 h 1642534"/>
              <a:gd name="T58" fmla="*/ 1856905 w 1966007"/>
              <a:gd name="T59" fmla="*/ 648033 h 1642534"/>
              <a:gd name="T60" fmla="*/ 1890515 w 1966007"/>
              <a:gd name="T61" fmla="*/ 562766 h 1642534"/>
              <a:gd name="T62" fmla="*/ 1932525 w 1966007"/>
              <a:gd name="T63" fmla="*/ 434864 h 1642534"/>
              <a:gd name="T64" fmla="*/ 1940928 w 1966007"/>
              <a:gd name="T65" fmla="*/ 204643 h 1642534"/>
              <a:gd name="T66" fmla="*/ 1932525 w 1966007"/>
              <a:gd name="T67" fmla="*/ 0 h 164253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966007" h="1642534">
                <a:moveTo>
                  <a:pt x="0" y="25400"/>
                </a:moveTo>
                <a:cubicBezTo>
                  <a:pt x="14111" y="33867"/>
                  <a:pt x="29343" y="40697"/>
                  <a:pt x="42333" y="50800"/>
                </a:cubicBezTo>
                <a:cubicBezTo>
                  <a:pt x="54935" y="60602"/>
                  <a:pt x="76200" y="84667"/>
                  <a:pt x="76200" y="84667"/>
                </a:cubicBezTo>
                <a:cubicBezTo>
                  <a:pt x="79022" y="93134"/>
                  <a:pt x="80074" y="102414"/>
                  <a:pt x="84666" y="110067"/>
                </a:cubicBezTo>
                <a:cubicBezTo>
                  <a:pt x="88773" y="116912"/>
                  <a:pt x="98030" y="119860"/>
                  <a:pt x="101600" y="127000"/>
                </a:cubicBezTo>
                <a:cubicBezTo>
                  <a:pt x="116564" y="156928"/>
                  <a:pt x="117886" y="181288"/>
                  <a:pt x="127000" y="211667"/>
                </a:cubicBezTo>
                <a:cubicBezTo>
                  <a:pt x="159764" y="320880"/>
                  <a:pt x="126842" y="219818"/>
                  <a:pt x="160866" y="287867"/>
                </a:cubicBezTo>
                <a:cubicBezTo>
                  <a:pt x="164857" y="295849"/>
                  <a:pt x="165342" y="305285"/>
                  <a:pt x="169333" y="313267"/>
                </a:cubicBezTo>
                <a:cubicBezTo>
                  <a:pt x="180015" y="334630"/>
                  <a:pt x="187448" y="339849"/>
                  <a:pt x="203200" y="355600"/>
                </a:cubicBezTo>
                <a:cubicBezTo>
                  <a:pt x="219387" y="404165"/>
                  <a:pt x="200707" y="360743"/>
                  <a:pt x="228600" y="397934"/>
                </a:cubicBezTo>
                <a:cubicBezTo>
                  <a:pt x="286039" y="474519"/>
                  <a:pt x="240566" y="426835"/>
                  <a:pt x="279400" y="465667"/>
                </a:cubicBezTo>
                <a:cubicBezTo>
                  <a:pt x="300679" y="529510"/>
                  <a:pt x="271974" y="450816"/>
                  <a:pt x="304800" y="516467"/>
                </a:cubicBezTo>
                <a:cubicBezTo>
                  <a:pt x="308791" y="524449"/>
                  <a:pt x="308674" y="534214"/>
                  <a:pt x="313266" y="541867"/>
                </a:cubicBezTo>
                <a:cubicBezTo>
                  <a:pt x="317373" y="548712"/>
                  <a:pt x="325213" y="552567"/>
                  <a:pt x="330200" y="558800"/>
                </a:cubicBezTo>
                <a:cubicBezTo>
                  <a:pt x="336557" y="566746"/>
                  <a:pt x="342582" y="575099"/>
                  <a:pt x="347133" y="584200"/>
                </a:cubicBezTo>
                <a:cubicBezTo>
                  <a:pt x="369115" y="628164"/>
                  <a:pt x="339459" y="593458"/>
                  <a:pt x="372533" y="626534"/>
                </a:cubicBezTo>
                <a:cubicBezTo>
                  <a:pt x="381356" y="653002"/>
                  <a:pt x="389914" y="686100"/>
                  <a:pt x="414866" y="702734"/>
                </a:cubicBezTo>
                <a:cubicBezTo>
                  <a:pt x="431799" y="714023"/>
                  <a:pt x="451276" y="722210"/>
                  <a:pt x="465666" y="736600"/>
                </a:cubicBezTo>
                <a:cubicBezTo>
                  <a:pt x="481417" y="752351"/>
                  <a:pt x="486638" y="759786"/>
                  <a:pt x="508000" y="770467"/>
                </a:cubicBezTo>
                <a:cubicBezTo>
                  <a:pt x="515982" y="774458"/>
                  <a:pt x="525565" y="774660"/>
                  <a:pt x="533400" y="778934"/>
                </a:cubicBezTo>
                <a:cubicBezTo>
                  <a:pt x="556774" y="791683"/>
                  <a:pt x="575875" y="812848"/>
                  <a:pt x="601133" y="821267"/>
                </a:cubicBezTo>
                <a:lnTo>
                  <a:pt x="702733" y="855134"/>
                </a:lnTo>
                <a:lnTo>
                  <a:pt x="728133" y="863600"/>
                </a:lnTo>
                <a:cubicBezTo>
                  <a:pt x="736600" y="866422"/>
                  <a:pt x="744698" y="870805"/>
                  <a:pt x="753533" y="872067"/>
                </a:cubicBezTo>
                <a:lnTo>
                  <a:pt x="812800" y="880534"/>
                </a:lnTo>
                <a:cubicBezTo>
                  <a:pt x="824775" y="884525"/>
                  <a:pt x="861439" y="897467"/>
                  <a:pt x="872066" y="897467"/>
                </a:cubicBezTo>
                <a:cubicBezTo>
                  <a:pt x="925763" y="897467"/>
                  <a:pt x="979311" y="891822"/>
                  <a:pt x="1032933" y="889000"/>
                </a:cubicBezTo>
                <a:cubicBezTo>
                  <a:pt x="1063977" y="891822"/>
                  <a:pt x="1095368" y="892050"/>
                  <a:pt x="1126066" y="897467"/>
                </a:cubicBezTo>
                <a:cubicBezTo>
                  <a:pt x="1143644" y="900569"/>
                  <a:pt x="1176866" y="914400"/>
                  <a:pt x="1176866" y="914400"/>
                </a:cubicBezTo>
                <a:cubicBezTo>
                  <a:pt x="1182511" y="920045"/>
                  <a:pt x="1187566" y="926347"/>
                  <a:pt x="1193800" y="931334"/>
                </a:cubicBezTo>
                <a:cubicBezTo>
                  <a:pt x="1230157" y="960419"/>
                  <a:pt x="1233112" y="943734"/>
                  <a:pt x="1270000" y="999067"/>
                </a:cubicBezTo>
                <a:cubicBezTo>
                  <a:pt x="1285483" y="1022293"/>
                  <a:pt x="1298422" y="1048898"/>
                  <a:pt x="1320800" y="1066800"/>
                </a:cubicBezTo>
                <a:cubicBezTo>
                  <a:pt x="1328746" y="1073157"/>
                  <a:pt x="1337733" y="1078089"/>
                  <a:pt x="1346200" y="1083734"/>
                </a:cubicBezTo>
                <a:cubicBezTo>
                  <a:pt x="1351844" y="1092201"/>
                  <a:pt x="1358582" y="1100033"/>
                  <a:pt x="1363133" y="1109134"/>
                </a:cubicBezTo>
                <a:cubicBezTo>
                  <a:pt x="1382457" y="1147782"/>
                  <a:pt x="1378375" y="1233622"/>
                  <a:pt x="1380066" y="1253067"/>
                </a:cubicBezTo>
                <a:cubicBezTo>
                  <a:pt x="1382280" y="1278527"/>
                  <a:pt x="1384647" y="1304008"/>
                  <a:pt x="1388533" y="1329267"/>
                </a:cubicBezTo>
                <a:cubicBezTo>
                  <a:pt x="1390302" y="1340768"/>
                  <a:pt x="1394476" y="1351775"/>
                  <a:pt x="1397000" y="1363134"/>
                </a:cubicBezTo>
                <a:cubicBezTo>
                  <a:pt x="1400122" y="1377182"/>
                  <a:pt x="1402344" y="1391419"/>
                  <a:pt x="1405466" y="1405467"/>
                </a:cubicBezTo>
                <a:cubicBezTo>
                  <a:pt x="1406407" y="1409701"/>
                  <a:pt x="1417685" y="1457662"/>
                  <a:pt x="1422400" y="1464734"/>
                </a:cubicBezTo>
                <a:cubicBezTo>
                  <a:pt x="1429042" y="1474697"/>
                  <a:pt x="1439333" y="1481667"/>
                  <a:pt x="1447800" y="1490134"/>
                </a:cubicBezTo>
                <a:cubicBezTo>
                  <a:pt x="1463988" y="1538701"/>
                  <a:pt x="1445306" y="1495275"/>
                  <a:pt x="1473200" y="1532467"/>
                </a:cubicBezTo>
                <a:cubicBezTo>
                  <a:pt x="1485411" y="1548748"/>
                  <a:pt x="1490133" y="1571978"/>
                  <a:pt x="1507066" y="1583267"/>
                </a:cubicBezTo>
                <a:cubicBezTo>
                  <a:pt x="1515533" y="1588911"/>
                  <a:pt x="1524808" y="1593499"/>
                  <a:pt x="1532466" y="1600200"/>
                </a:cubicBezTo>
                <a:cubicBezTo>
                  <a:pt x="1547485" y="1613341"/>
                  <a:pt x="1574800" y="1642534"/>
                  <a:pt x="1574800" y="1642534"/>
                </a:cubicBezTo>
                <a:cubicBezTo>
                  <a:pt x="1583267" y="1639712"/>
                  <a:pt x="1592218" y="1638058"/>
                  <a:pt x="1600200" y="1634067"/>
                </a:cubicBezTo>
                <a:cubicBezTo>
                  <a:pt x="1625144" y="1621595"/>
                  <a:pt x="1646994" y="1599744"/>
                  <a:pt x="1659466" y="1574800"/>
                </a:cubicBezTo>
                <a:cubicBezTo>
                  <a:pt x="1663457" y="1566818"/>
                  <a:pt x="1663942" y="1557382"/>
                  <a:pt x="1667933" y="1549400"/>
                </a:cubicBezTo>
                <a:cubicBezTo>
                  <a:pt x="1688656" y="1507954"/>
                  <a:pt x="1678171" y="1538572"/>
                  <a:pt x="1701800" y="1507067"/>
                </a:cubicBezTo>
                <a:cubicBezTo>
                  <a:pt x="1714011" y="1490786"/>
                  <a:pt x="1729230" y="1475574"/>
                  <a:pt x="1735666" y="1456267"/>
                </a:cubicBezTo>
                <a:lnTo>
                  <a:pt x="1752600" y="1405467"/>
                </a:lnTo>
                <a:cubicBezTo>
                  <a:pt x="1762254" y="1260647"/>
                  <a:pt x="1747649" y="1318721"/>
                  <a:pt x="1778000" y="1227667"/>
                </a:cubicBezTo>
                <a:cubicBezTo>
                  <a:pt x="1780822" y="1219200"/>
                  <a:pt x="1780155" y="1208577"/>
                  <a:pt x="1786466" y="1202267"/>
                </a:cubicBezTo>
                <a:lnTo>
                  <a:pt x="1803400" y="1185334"/>
                </a:lnTo>
                <a:lnTo>
                  <a:pt x="1820333" y="1134534"/>
                </a:lnTo>
                <a:lnTo>
                  <a:pt x="1828800" y="1109134"/>
                </a:lnTo>
                <a:cubicBezTo>
                  <a:pt x="1831622" y="1083734"/>
                  <a:pt x="1834952" y="1058385"/>
                  <a:pt x="1837266" y="1032934"/>
                </a:cubicBezTo>
                <a:cubicBezTo>
                  <a:pt x="1848460" y="909802"/>
                  <a:pt x="1824784" y="954292"/>
                  <a:pt x="1862666" y="897467"/>
                </a:cubicBezTo>
                <a:cubicBezTo>
                  <a:pt x="1859844" y="860778"/>
                  <a:pt x="1858764" y="823913"/>
                  <a:pt x="1854200" y="787400"/>
                </a:cubicBezTo>
                <a:cubicBezTo>
                  <a:pt x="1853093" y="778544"/>
                  <a:pt x="1845733" y="770925"/>
                  <a:pt x="1845733" y="762000"/>
                </a:cubicBezTo>
                <a:cubicBezTo>
                  <a:pt x="1845733" y="672816"/>
                  <a:pt x="1839974" y="690207"/>
                  <a:pt x="1871133" y="643467"/>
                </a:cubicBezTo>
                <a:cubicBezTo>
                  <a:pt x="1873844" y="632623"/>
                  <a:pt x="1881995" y="596342"/>
                  <a:pt x="1888066" y="584200"/>
                </a:cubicBezTo>
                <a:cubicBezTo>
                  <a:pt x="1892617" y="575098"/>
                  <a:pt x="1899355" y="567267"/>
                  <a:pt x="1905000" y="558800"/>
                </a:cubicBezTo>
                <a:lnTo>
                  <a:pt x="1938866" y="457200"/>
                </a:lnTo>
                <a:lnTo>
                  <a:pt x="1947333" y="431800"/>
                </a:lnTo>
                <a:lnTo>
                  <a:pt x="1955800" y="406400"/>
                </a:lnTo>
                <a:cubicBezTo>
                  <a:pt x="1969414" y="311093"/>
                  <a:pt x="1969407" y="339271"/>
                  <a:pt x="1955800" y="203200"/>
                </a:cubicBezTo>
                <a:cubicBezTo>
                  <a:pt x="1954912" y="194320"/>
                  <a:pt x="1947705" y="186717"/>
                  <a:pt x="1947333" y="177800"/>
                </a:cubicBezTo>
                <a:cubicBezTo>
                  <a:pt x="1944866" y="118585"/>
                  <a:pt x="1947333" y="59267"/>
                  <a:pt x="1947333" y="0"/>
                </a:cubicBezTo>
              </a:path>
            </a:pathLst>
          </a:custGeom>
          <a:noFill/>
          <a:ln w="3810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CasellaDiTesto 10">
            <a:extLst>
              <a:ext uri="{FF2B5EF4-FFF2-40B4-BE49-F238E27FC236}">
                <a16:creationId xmlns:a16="http://schemas.microsoft.com/office/drawing/2014/main" id="{DC149EA0-3AA6-2345-A0FF-EAD5E97CF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90" y="1033463"/>
            <a:ext cx="1349375" cy="46196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sz="2400">
                <a:solidFill>
                  <a:srgbClr val="000000"/>
                </a:solidFill>
                <a:latin typeface="Arial"/>
              </a:rPr>
              <a:t>basal m.</a:t>
            </a:r>
          </a:p>
        </p:txBody>
      </p:sp>
      <p:cxnSp>
        <p:nvCxnSpPr>
          <p:cNvPr id="151556" name="Connettore 2 4">
            <a:extLst>
              <a:ext uri="{FF2B5EF4-FFF2-40B4-BE49-F238E27FC236}">
                <a16:creationId xmlns:a16="http://schemas.microsoft.com/office/drawing/2014/main" id="{D3BD8457-0AEC-B844-91EE-83A0BA7A57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51275" y="1557340"/>
            <a:ext cx="0" cy="619125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557" name="Connettore 2 19">
            <a:extLst>
              <a:ext uri="{FF2B5EF4-FFF2-40B4-BE49-F238E27FC236}">
                <a16:creationId xmlns:a16="http://schemas.microsoft.com/office/drawing/2014/main" id="{7B2CE1E0-9DB2-1D48-AC38-4FEE9F3399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30700" y="1557340"/>
            <a:ext cx="528638" cy="350837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C68956A3-CAE2-A449-BC84-ECBF74A82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615" y="44452"/>
            <a:ext cx="4968875" cy="695325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Melanoma 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396BBF1F-0FB1-E842-AC94-63252B661453}"/>
              </a:ext>
            </a:extLst>
          </p:cNvPr>
          <p:cNvGrpSpPr>
            <a:grpSpLocks/>
          </p:cNvGrpSpPr>
          <p:nvPr/>
        </p:nvGrpSpPr>
        <p:grpSpPr bwMode="auto">
          <a:xfrm>
            <a:off x="539752" y="852488"/>
            <a:ext cx="8518525" cy="5213350"/>
            <a:chOff x="590401" y="1052736"/>
            <a:chExt cx="8518674" cy="5213350"/>
          </a:xfrm>
        </p:grpSpPr>
        <p:pic>
          <p:nvPicPr>
            <p:cNvPr id="151562" name="Picture 4">
              <a:extLst>
                <a:ext uri="{FF2B5EF4-FFF2-40B4-BE49-F238E27FC236}">
                  <a16:creationId xmlns:a16="http://schemas.microsoft.com/office/drawing/2014/main" id="{58D03444-00ED-154E-9DCB-A95BC1FEA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01" y="1052736"/>
              <a:ext cx="7991475" cy="521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D57A4F1-3317-BC45-9256-3ECBAFEEA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3525" y="2781523"/>
              <a:ext cx="2195550" cy="8318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it-IT" altLang="it-IT" sz="2400">
                  <a:solidFill>
                    <a:srgbClr val="000000"/>
                  </a:solidFill>
                  <a:latin typeface="Arial"/>
                </a:rPr>
                <a:t>basal membrane</a:t>
              </a:r>
            </a:p>
          </p:txBody>
        </p:sp>
        <p:sp>
          <p:nvSpPr>
            <p:cNvPr id="151564" name="Freccia in giù 16">
              <a:extLst>
                <a:ext uri="{FF2B5EF4-FFF2-40B4-BE49-F238E27FC236}">
                  <a16:creationId xmlns:a16="http://schemas.microsoft.com/office/drawing/2014/main" id="{CA7DB113-95BF-414F-94FA-7BF7F32B7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138" y="2565400"/>
              <a:ext cx="215900" cy="2073275"/>
            </a:xfrm>
            <a:prstGeom prst="downArrow">
              <a:avLst>
                <a:gd name="adj1" fmla="val 50000"/>
                <a:gd name="adj2" fmla="val 50015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it-IT" altLang="it-IT" sz="20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B037CEBD-1369-AC4C-9435-3CC0946FD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2847" y="4983386"/>
              <a:ext cx="2592432" cy="4619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it-IT" altLang="it-IT" sz="2400" b="1">
                  <a:solidFill>
                    <a:srgbClr val="000000"/>
                  </a:solidFill>
                  <a:latin typeface="Arial"/>
                </a:rPr>
                <a:t>invasive growth</a:t>
              </a:r>
            </a:p>
          </p:txBody>
        </p:sp>
      </p:grpSp>
      <p:pic>
        <p:nvPicPr>
          <p:cNvPr id="19" name="Picture 8">
            <a:extLst>
              <a:ext uri="{FF2B5EF4-FFF2-40B4-BE49-F238E27FC236}">
                <a16:creationId xmlns:a16="http://schemas.microsoft.com/office/drawing/2014/main" id="{9E19993E-8757-B34C-BE10-F686CC68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2" y="952500"/>
            <a:ext cx="7916863" cy="528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61" name="Ovale 2">
            <a:extLst>
              <a:ext uri="{FF2B5EF4-FFF2-40B4-BE49-F238E27FC236}">
                <a16:creationId xmlns:a16="http://schemas.microsoft.com/office/drawing/2014/main" id="{1D6E5B60-63D5-FE43-A6D6-362731339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90" y="6423027"/>
            <a:ext cx="217487" cy="1746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61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olo 1">
            <a:extLst>
              <a:ext uri="{FF2B5EF4-FFF2-40B4-BE49-F238E27FC236}">
                <a16:creationId xmlns:a16="http://schemas.microsoft.com/office/drawing/2014/main" id="{225797D9-EB70-0B40-B65F-A421F36B3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950" y="-171450"/>
            <a:ext cx="9359900" cy="863600"/>
          </a:xfrm>
        </p:spPr>
        <p:txBody>
          <a:bodyPr/>
          <a:lstStyle/>
          <a:p>
            <a:pPr>
              <a:defRPr/>
            </a:pPr>
            <a:r>
              <a:rPr lang="en-US" altLang="it-IT" sz="4200">
                <a:solidFill>
                  <a:srgbClr val="FFFF00"/>
                </a:solidFill>
                <a:latin typeface="+mn-lt"/>
              </a:rPr>
              <a:t>Cancerogenesi da radiazioni </a:t>
            </a:r>
            <a:r>
              <a:rPr lang="en-US" altLang="it-IT" sz="4200" u="sng">
                <a:solidFill>
                  <a:srgbClr val="FFFF00"/>
                </a:solidFill>
                <a:latin typeface="+mn-lt"/>
              </a:rPr>
              <a:t>ionizzanti</a:t>
            </a:r>
            <a:endParaRPr lang="it-IT" altLang="it-IT" sz="4200" u="sng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E3AF32-8837-5043-BF0F-F9C705A02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40" y="765177"/>
            <a:ext cx="9037637" cy="5616575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it-IT" altLang="it-IT" sz="3100" dirty="0">
                <a:solidFill>
                  <a:schemeClr val="bg1"/>
                </a:solidFill>
              </a:rPr>
              <a:t>Esistono diverse testimonianze sulla capacità delle radiazioni ionizzanti di causare la formazione di tumori </a:t>
            </a:r>
            <a:r>
              <a:rPr lang="it-IT" altLang="it-IT" sz="2800" dirty="0">
                <a:solidFill>
                  <a:schemeClr val="bg1"/>
                </a:solidFill>
              </a:rPr>
              <a:t>(uso di ordigni nucleari in guerra, incidenti in centrali nucleari)</a:t>
            </a:r>
          </a:p>
          <a:p>
            <a:pPr marL="0" indent="0" algn="just" eaLnBrk="1" hangingPunct="1">
              <a:buNone/>
              <a:defRPr/>
            </a:pPr>
            <a:r>
              <a:rPr lang="it-IT" altLang="it-IT" sz="1050" dirty="0">
                <a:solidFill>
                  <a:schemeClr val="bg1"/>
                </a:solidFill>
              </a:rPr>
              <a:t> </a:t>
            </a:r>
          </a:p>
          <a:p>
            <a:pPr marL="0" indent="0" algn="just" eaLnBrk="1" hangingPunct="1">
              <a:buNone/>
              <a:defRPr/>
            </a:pPr>
            <a:endParaRPr lang="it-IT" altLang="it-IT" sz="1050" dirty="0">
              <a:solidFill>
                <a:schemeClr val="bg1"/>
              </a:solidFill>
            </a:endParaRPr>
          </a:p>
          <a:p>
            <a:pPr marL="0" indent="0" algn="just" eaLnBrk="1" hangingPunct="1">
              <a:buNone/>
              <a:defRPr/>
            </a:pPr>
            <a:r>
              <a:rPr lang="it-IT" altLang="it-IT" dirty="0">
                <a:solidFill>
                  <a:schemeClr val="bg1"/>
                </a:solidFill>
              </a:rPr>
              <a:t>Le radiazioni </a:t>
            </a:r>
            <a:r>
              <a:rPr lang="it-IT" altLang="it-IT" dirty="0">
                <a:solidFill>
                  <a:srgbClr val="FFFF00"/>
                </a:solidFill>
              </a:rPr>
              <a:t>ionizzanti</a:t>
            </a:r>
            <a:r>
              <a:rPr lang="it-IT" altLang="it-IT" dirty="0">
                <a:solidFill>
                  <a:schemeClr val="bg1"/>
                </a:solidFill>
              </a:rPr>
              <a:t> possono causare:</a:t>
            </a:r>
          </a:p>
          <a:p>
            <a:pPr marL="0" indent="0" algn="just" eaLnBrk="1" hangingPunct="1">
              <a:buNone/>
              <a:defRPr/>
            </a:pPr>
            <a:endParaRPr lang="it-IT" altLang="it-IT" sz="1050" dirty="0">
              <a:solidFill>
                <a:schemeClr val="bg1"/>
              </a:solidFill>
            </a:endParaRPr>
          </a:p>
          <a:p>
            <a:pPr algn="just" eaLnBrk="1" hangingPunct="1">
              <a:defRPr/>
            </a:pPr>
            <a:r>
              <a:rPr lang="it-IT" altLang="it-IT" sz="2800" dirty="0">
                <a:solidFill>
                  <a:schemeClr val="bg1"/>
                </a:solidFill>
              </a:rPr>
              <a:t>danni </a:t>
            </a:r>
            <a:r>
              <a:rPr lang="it-IT" altLang="it-IT" sz="2800" b="1" u="sng" dirty="0">
                <a:solidFill>
                  <a:schemeClr val="bg1"/>
                </a:solidFill>
              </a:rPr>
              <a:t>diretti</a:t>
            </a:r>
            <a:r>
              <a:rPr lang="it-IT" altLang="it-IT" sz="2800" dirty="0">
                <a:solidFill>
                  <a:schemeClr val="bg1"/>
                </a:solidFill>
              </a:rPr>
              <a:t> (</a:t>
            </a:r>
            <a:r>
              <a:rPr lang="it-IT" altLang="it-IT" sz="2800" dirty="0">
                <a:solidFill>
                  <a:srgbClr val="FFFF00"/>
                </a:solidFill>
              </a:rPr>
              <a:t>double</a:t>
            </a:r>
            <a:r>
              <a:rPr lang="it-IT" altLang="it-IT" sz="2800" dirty="0">
                <a:solidFill>
                  <a:schemeClr val="bg1"/>
                </a:solidFill>
              </a:rPr>
              <a:t> and single </a:t>
            </a:r>
            <a:r>
              <a:rPr lang="it-IT" altLang="it-IT" sz="2800" dirty="0" err="1">
                <a:solidFill>
                  <a:srgbClr val="FFFF00"/>
                </a:solidFill>
              </a:rPr>
              <a:t>strand</a:t>
            </a:r>
            <a:r>
              <a:rPr lang="it-IT" altLang="it-IT" sz="2800" dirty="0">
                <a:solidFill>
                  <a:srgbClr val="FFFF00"/>
                </a:solidFill>
              </a:rPr>
              <a:t> breaks</a:t>
            </a:r>
            <a:r>
              <a:rPr lang="it-IT" altLang="it-IT" sz="2800" dirty="0">
                <a:solidFill>
                  <a:schemeClr val="bg1"/>
                </a:solidFill>
              </a:rPr>
              <a:t>, intra- and </a:t>
            </a:r>
            <a:r>
              <a:rPr lang="it-IT" altLang="it-IT" sz="2800" dirty="0" err="1">
                <a:solidFill>
                  <a:schemeClr val="bg1"/>
                </a:solidFill>
              </a:rPr>
              <a:t>interstrands</a:t>
            </a:r>
            <a:r>
              <a:rPr lang="it-IT" altLang="it-IT" sz="2800" dirty="0">
                <a:solidFill>
                  <a:schemeClr val="bg1"/>
                </a:solidFill>
              </a:rPr>
              <a:t> </a:t>
            </a:r>
            <a:r>
              <a:rPr lang="it-IT" altLang="it-IT" sz="2800" dirty="0" err="1">
                <a:solidFill>
                  <a:schemeClr val="bg1"/>
                </a:solidFill>
              </a:rPr>
              <a:t>crosslinking</a:t>
            </a:r>
            <a:r>
              <a:rPr lang="it-IT" altLang="it-IT" sz="2800" dirty="0">
                <a:solidFill>
                  <a:schemeClr val="bg1"/>
                </a:solidFill>
              </a:rPr>
              <a:t>, </a:t>
            </a:r>
            <a:r>
              <a:rPr lang="it-IT" altLang="it-IT" sz="2800" dirty="0" err="1">
                <a:solidFill>
                  <a:schemeClr val="bg1"/>
                </a:solidFill>
              </a:rPr>
              <a:t>chromosome</a:t>
            </a:r>
            <a:r>
              <a:rPr lang="it-IT" altLang="it-IT" sz="2800" dirty="0">
                <a:solidFill>
                  <a:schemeClr val="bg1"/>
                </a:solidFill>
              </a:rPr>
              <a:t> </a:t>
            </a:r>
            <a:r>
              <a:rPr lang="it-IT" altLang="it-IT" sz="2800" dirty="0" err="1">
                <a:solidFill>
                  <a:schemeClr val="bg1"/>
                </a:solidFill>
              </a:rPr>
              <a:t>ruptures</a:t>
            </a:r>
            <a:r>
              <a:rPr lang="it-IT" altLang="it-IT" sz="2800" dirty="0">
                <a:solidFill>
                  <a:schemeClr val="bg1"/>
                </a:solidFill>
              </a:rPr>
              <a:t>, </a:t>
            </a:r>
            <a:r>
              <a:rPr lang="it-IT" altLang="it-IT" sz="2800" dirty="0" err="1">
                <a:solidFill>
                  <a:schemeClr val="bg1"/>
                </a:solidFill>
              </a:rPr>
              <a:t>translocations</a:t>
            </a:r>
            <a:r>
              <a:rPr lang="it-IT" altLang="it-IT" sz="2800" dirty="0">
                <a:solidFill>
                  <a:schemeClr val="bg1"/>
                </a:solidFill>
              </a:rPr>
              <a:t>, base </a:t>
            </a:r>
            <a:r>
              <a:rPr lang="it-IT" altLang="it-IT" sz="2800" dirty="0" err="1">
                <a:solidFill>
                  <a:schemeClr val="bg1"/>
                </a:solidFill>
              </a:rPr>
              <a:t>loss</a:t>
            </a:r>
            <a:r>
              <a:rPr lang="it-IT" altLang="it-IT" sz="2800" dirty="0">
                <a:solidFill>
                  <a:schemeClr val="bg1"/>
                </a:solidFill>
              </a:rPr>
              <a:t>)</a:t>
            </a:r>
          </a:p>
          <a:p>
            <a:pPr marL="190500" indent="-190500" algn="just" eaLnBrk="1" hangingPunct="1">
              <a:defRPr/>
            </a:pPr>
            <a:endParaRPr lang="it-IT" altLang="it-IT" sz="1050" b="1" u="sng" dirty="0">
              <a:solidFill>
                <a:schemeClr val="bg1"/>
              </a:solidFill>
            </a:endParaRPr>
          </a:p>
          <a:p>
            <a:pPr marL="190500" indent="-190500" algn="just" eaLnBrk="1" hangingPunct="1">
              <a:defRPr/>
            </a:pPr>
            <a:r>
              <a:rPr lang="it-IT" altLang="it-IT" sz="2800" dirty="0">
                <a:solidFill>
                  <a:schemeClr val="bg1"/>
                </a:solidFill>
              </a:rPr>
              <a:t> danni </a:t>
            </a:r>
            <a:r>
              <a:rPr lang="it-IT" altLang="it-IT" sz="2800" b="1" u="sng" dirty="0">
                <a:solidFill>
                  <a:schemeClr val="bg1"/>
                </a:solidFill>
              </a:rPr>
              <a:t>indiretti</a:t>
            </a:r>
            <a:r>
              <a:rPr lang="it-IT" altLang="it-IT" sz="2800" dirty="0">
                <a:solidFill>
                  <a:schemeClr val="bg1"/>
                </a:solidFill>
              </a:rPr>
              <a:t>, </a:t>
            </a:r>
            <a:r>
              <a:rPr lang="it-IT" altLang="it-IT" sz="2800" dirty="0" err="1">
                <a:solidFill>
                  <a:schemeClr val="bg1"/>
                </a:solidFill>
              </a:rPr>
              <a:t>gen</a:t>
            </a:r>
            <a:r>
              <a:rPr lang="en-US" altLang="it-IT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erando</a:t>
            </a:r>
            <a:r>
              <a:rPr lang="en-US" altLang="it-IT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it-IT" sz="28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radicali</a:t>
            </a:r>
            <a:r>
              <a:rPr lang="en-US" altLang="it-IT" sz="28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it-IT" sz="28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liberi</a:t>
            </a:r>
            <a:r>
              <a:rPr lang="en-US" altLang="it-IT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it-IT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che</a:t>
            </a:r>
            <a:r>
              <a:rPr lang="en-US" altLang="it-IT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it-IT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reagiscono</a:t>
            </a:r>
            <a:r>
              <a:rPr lang="en-US" altLang="it-IT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altLang="it-IT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il</a:t>
            </a:r>
            <a:r>
              <a:rPr lang="en-US" altLang="it-IT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DNA </a:t>
            </a:r>
            <a:r>
              <a:rPr lang="en-US" altLang="it-IT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delle</a:t>
            </a:r>
            <a:r>
              <a:rPr lang="en-US" altLang="it-IT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cellule</a:t>
            </a:r>
            <a:endParaRPr lang="it-IT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574E6C7D-6AAF-E244-A247-AF9CEC3C6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6513" y="-26988"/>
            <a:ext cx="9217026" cy="114300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800">
                <a:solidFill>
                  <a:srgbClr val="FFFF00"/>
                </a:solidFill>
                <a:latin typeface="+mn-lt"/>
              </a:rPr>
              <a:t>Direct and indirect DNA damage by ionizing radiations</a:t>
            </a:r>
          </a:p>
        </p:txBody>
      </p:sp>
      <p:pic>
        <p:nvPicPr>
          <p:cNvPr id="156674" name="Picture 3" descr="10">
            <a:extLst>
              <a:ext uri="{FF2B5EF4-FFF2-40B4-BE49-F238E27FC236}">
                <a16:creationId xmlns:a16="http://schemas.microsoft.com/office/drawing/2014/main" id="{7A0F00BF-6267-2940-89DD-A7D939994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23"/>
          <a:stretch>
            <a:fillRect/>
          </a:stretch>
        </p:blipFill>
        <p:spPr bwMode="auto">
          <a:xfrm>
            <a:off x="468315" y="1104900"/>
            <a:ext cx="8135937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5">
            <a:extLst>
              <a:ext uri="{FF2B5EF4-FFF2-40B4-BE49-F238E27FC236}">
                <a16:creationId xmlns:a16="http://schemas.microsoft.com/office/drawing/2014/main" id="{767C8DF7-608E-3143-9371-09E5C54C7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397500"/>
            <a:ext cx="3384550" cy="1200150"/>
          </a:xfrm>
          <a:prstGeom prst="rect">
            <a:avLst/>
          </a:prstGeom>
          <a:solidFill>
            <a:srgbClr val="09012D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sz="2400">
                <a:solidFill>
                  <a:srgbClr val="FFFF00"/>
                </a:solidFill>
                <a:latin typeface="Arial"/>
              </a:rPr>
              <a:t>assorbimento diretto di energia da parte del DNA </a:t>
            </a:r>
          </a:p>
        </p:txBody>
      </p:sp>
      <p:sp>
        <p:nvSpPr>
          <p:cNvPr id="12293" name="CasellaDiTesto 3">
            <a:extLst>
              <a:ext uri="{FF2B5EF4-FFF2-40B4-BE49-F238E27FC236}">
                <a16:creationId xmlns:a16="http://schemas.microsoft.com/office/drawing/2014/main" id="{E4B869C0-6F7E-A94C-A2D9-5A22963CC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43515"/>
            <a:ext cx="9144000" cy="1570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>
                <a:solidFill>
                  <a:srgbClr val="000000"/>
                </a:solidFill>
              </a:rPr>
              <a:t>La produzione di radicali tramite </a:t>
            </a:r>
            <a:r>
              <a:rPr lang="it-IT" altLang="it-IT" b="1">
                <a:solidFill>
                  <a:srgbClr val="000000"/>
                </a:solidFill>
              </a:rPr>
              <a:t>radiolisi dell’acqua</a:t>
            </a:r>
            <a:r>
              <a:rPr lang="it-IT" altLang="it-IT">
                <a:solidFill>
                  <a:srgbClr val="000000"/>
                </a:solidFill>
              </a:rPr>
              <a:t> è il </a:t>
            </a:r>
            <a:r>
              <a:rPr lang="it-IT" altLang="it-IT" b="1">
                <a:solidFill>
                  <a:srgbClr val="000000"/>
                </a:solidFill>
              </a:rPr>
              <a:t>principale meccanismo</a:t>
            </a:r>
            <a:r>
              <a:rPr lang="it-IT" altLang="it-IT">
                <a:solidFill>
                  <a:srgbClr val="000000"/>
                </a:solidFill>
              </a:rPr>
              <a:t> tramite il quale le radiazioni ionizzanti creano danni al DNA</a:t>
            </a:r>
          </a:p>
        </p:txBody>
      </p:sp>
    </p:spTree>
    <p:extLst>
      <p:ext uri="{BB962C8B-B14F-4D97-AF65-F5344CB8AC3E}">
        <p14:creationId xmlns:p14="http://schemas.microsoft.com/office/powerpoint/2010/main" val="220276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olo 1">
            <a:extLst>
              <a:ext uri="{FF2B5EF4-FFF2-40B4-BE49-F238E27FC236}">
                <a16:creationId xmlns:a16="http://schemas.microsoft.com/office/drawing/2014/main" id="{905A66F6-0190-EF4C-BE3B-68DD91AB1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5377" y="-100013"/>
            <a:ext cx="5573713" cy="1143001"/>
          </a:xfrm>
        </p:spPr>
        <p:txBody>
          <a:bodyPr/>
          <a:lstStyle/>
          <a:p>
            <a:r>
              <a:rPr lang="it-IT" altLang="it-IT" sz="3200">
                <a:solidFill>
                  <a:srgbClr val="FFFF00"/>
                </a:solidFill>
              </a:rPr>
              <a:t>Principali conseguenze del danno da radiazioni ionizzanti</a:t>
            </a:r>
          </a:p>
        </p:txBody>
      </p:sp>
      <p:pic>
        <p:nvPicPr>
          <p:cNvPr id="157698" name="Picture 2">
            <a:extLst>
              <a:ext uri="{FF2B5EF4-FFF2-40B4-BE49-F238E27FC236}">
                <a16:creationId xmlns:a16="http://schemas.microsoft.com/office/drawing/2014/main" id="{05FB108F-4B8D-E443-B21D-103CA4B1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530600" cy="669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CasellaDiTesto 2">
            <a:extLst>
              <a:ext uri="{FF2B5EF4-FFF2-40B4-BE49-F238E27FC236}">
                <a16:creationId xmlns:a16="http://schemas.microsoft.com/office/drawing/2014/main" id="{30E37CE1-8A47-1A46-BD83-AA5857699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2" y="1196975"/>
            <a:ext cx="4602163" cy="15700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FFFF00"/>
                </a:solidFill>
              </a:rPr>
              <a:t>Early</a:t>
            </a:r>
            <a:r>
              <a:rPr lang="it-IT" altLang="it-IT" sz="2400">
                <a:solidFill>
                  <a:srgbClr val="FFFFFF"/>
                </a:solidFill>
              </a:rPr>
              <a:t>: precoci, da poche ore a qualche settimana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24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FFFF00"/>
                </a:solidFill>
              </a:rPr>
              <a:t>Late</a:t>
            </a:r>
            <a:r>
              <a:rPr lang="it-IT" altLang="it-IT" sz="2400">
                <a:solidFill>
                  <a:srgbClr val="FFFFFF"/>
                </a:solidFill>
              </a:rPr>
              <a:t>: tardive, mesi-anni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20D8167-37A0-0541-8A24-A4B981A30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5" y="2924175"/>
            <a:ext cx="54292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300">
                <a:solidFill>
                  <a:srgbClr val="FFFFFF"/>
                </a:solidFill>
              </a:rPr>
              <a:t>Il più importante bersaglio cellulare delle radiazioni ionizzanti è il </a:t>
            </a:r>
            <a:r>
              <a:rPr lang="en-US" altLang="it-IT" sz="2300">
                <a:solidFill>
                  <a:srgbClr val="FFFF00"/>
                </a:solidFill>
              </a:rPr>
              <a:t>DNA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300">
                <a:solidFill>
                  <a:srgbClr val="FFFFFF"/>
                </a:solidFill>
              </a:rPr>
              <a:t>I tessuti con </a:t>
            </a:r>
            <a:r>
              <a:rPr lang="en-US" altLang="it-IT" sz="2300">
                <a:solidFill>
                  <a:srgbClr val="FFFF00"/>
                </a:solidFill>
              </a:rPr>
              <a:t>elevato turnover cellulare </a:t>
            </a:r>
            <a:r>
              <a:rPr lang="en-US" altLang="it-IT" sz="2300">
                <a:solidFill>
                  <a:srgbClr val="FFFFFF"/>
                </a:solidFill>
              </a:rPr>
              <a:t>sono estremamente vulnerabili alle radiazioni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it-IT" sz="2300">
              <a:solidFill>
                <a:srgbClr val="FFFFF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300">
                <a:solidFill>
                  <a:srgbClr val="FFFF00"/>
                </a:solidFill>
              </a:rPr>
              <a:t>Midollo osseo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300">
                <a:solidFill>
                  <a:srgbClr val="FFFF00"/>
                </a:solidFill>
              </a:rPr>
              <a:t>Gonadi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300">
                <a:solidFill>
                  <a:srgbClr val="FFFF00"/>
                </a:solidFill>
              </a:rPr>
              <a:t>Tessuto linfoide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300">
                <a:solidFill>
                  <a:srgbClr val="FFFF00"/>
                </a:solidFill>
              </a:rPr>
              <a:t>Mucosa del tratto gastro-intestinale</a:t>
            </a:r>
            <a:endParaRPr lang="it-IT" altLang="it-IT" sz="23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3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3">
            <a:extLst>
              <a:ext uri="{FF2B5EF4-FFF2-40B4-BE49-F238E27FC236}">
                <a16:creationId xmlns:a16="http://schemas.microsoft.com/office/drawing/2014/main" id="{41FFFD58-61D4-E744-939C-E86339E3D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260352"/>
            <a:ext cx="8459788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BEB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>
                <a:solidFill>
                  <a:srgbClr val="FFFF00"/>
                </a:solidFill>
              </a:rPr>
              <a:t>Riduzione della “capacità di apoptosi”: correlazione con la  progressione neoplastica</a:t>
            </a:r>
            <a:endParaRPr lang="it-IT" altLang="it-IT" b="1">
              <a:solidFill>
                <a:srgbClr val="FFFF00"/>
              </a:solidFill>
            </a:endParaRPr>
          </a:p>
        </p:txBody>
      </p:sp>
      <p:grpSp>
        <p:nvGrpSpPr>
          <p:cNvPr id="133122" name="Gruppo 1">
            <a:extLst>
              <a:ext uri="{FF2B5EF4-FFF2-40B4-BE49-F238E27FC236}">
                <a16:creationId xmlns:a16="http://schemas.microsoft.com/office/drawing/2014/main" id="{01473FE2-BAC2-9445-9EF0-94450A99F9DF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1484313"/>
            <a:ext cx="8928100" cy="4489450"/>
            <a:chOff x="107629" y="1804507"/>
            <a:chExt cx="8856984" cy="4489151"/>
          </a:xfrm>
        </p:grpSpPr>
        <p:pic>
          <p:nvPicPr>
            <p:cNvPr id="133123" name="Picture 2">
              <a:extLst>
                <a:ext uri="{FF2B5EF4-FFF2-40B4-BE49-F238E27FC236}">
                  <a16:creationId xmlns:a16="http://schemas.microsoft.com/office/drawing/2014/main" id="{317966DB-F1F1-9348-B6EC-E7AF26125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29" y="1804507"/>
              <a:ext cx="8856984" cy="448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24" name="Line 5">
              <a:extLst>
                <a:ext uri="{FF2B5EF4-FFF2-40B4-BE49-F238E27FC236}">
                  <a16:creationId xmlns:a16="http://schemas.microsoft.com/office/drawing/2014/main" id="{EDB30344-65CE-804B-B4F4-921913920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8922" y="4005064"/>
              <a:ext cx="0" cy="201622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0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3125" name="Line 5">
              <a:extLst>
                <a:ext uri="{FF2B5EF4-FFF2-40B4-BE49-F238E27FC236}">
                  <a16:creationId xmlns:a16="http://schemas.microsoft.com/office/drawing/2014/main" id="{69185763-A906-2B4A-960D-3D26588C6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3728" y="4005064"/>
              <a:ext cx="0" cy="201622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0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8898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olo 1">
            <a:extLst>
              <a:ext uri="{FF2B5EF4-FFF2-40B4-BE49-F238E27FC236}">
                <a16:creationId xmlns:a16="http://schemas.microsoft.com/office/drawing/2014/main" id="{6ECEBE7D-1962-C445-BB8E-2F4EBDEC8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-100013"/>
            <a:ext cx="8928100" cy="720726"/>
          </a:xfrm>
        </p:spPr>
        <p:txBody>
          <a:bodyPr/>
          <a:lstStyle/>
          <a:p>
            <a:r>
              <a:rPr lang="it-IT" altLang="it-IT" sz="4000">
                <a:solidFill>
                  <a:srgbClr val="FFFF00"/>
                </a:solidFill>
              </a:rPr>
              <a:t>Apoptosis disregulation in cancer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E24A445A-BB81-8A42-84C6-F1422CB0402C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657227"/>
            <a:ext cx="8640762" cy="6156325"/>
            <a:chOff x="467544" y="656692"/>
            <a:chExt cx="8640960" cy="6156684"/>
          </a:xfrm>
        </p:grpSpPr>
        <p:pic>
          <p:nvPicPr>
            <p:cNvPr id="134147" name="Picture 2">
              <a:extLst>
                <a:ext uri="{FF2B5EF4-FFF2-40B4-BE49-F238E27FC236}">
                  <a16:creationId xmlns:a16="http://schemas.microsoft.com/office/drawing/2014/main" id="{3F43234C-CD24-8E41-A5DA-A48F915CCF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656692"/>
              <a:ext cx="8208912" cy="615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48" name="CasellaDiTesto 2">
              <a:extLst>
                <a:ext uri="{FF2B5EF4-FFF2-40B4-BE49-F238E27FC236}">
                  <a16:creationId xmlns:a16="http://schemas.microsoft.com/office/drawing/2014/main" id="{7ECDBFC4-11E9-3F42-AA67-68D9F1107A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0272" y="5229200"/>
              <a:ext cx="2088232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inhibitors of apoptosis proteins</a:t>
              </a:r>
            </a:p>
          </p:txBody>
        </p:sp>
        <p:sp>
          <p:nvSpPr>
            <p:cNvPr id="134149" name="Rettangolo 3">
              <a:extLst>
                <a:ext uri="{FF2B5EF4-FFF2-40B4-BE49-F238E27FC236}">
                  <a16:creationId xmlns:a16="http://schemas.microsoft.com/office/drawing/2014/main" id="{B95926E8-6249-F94A-A8B9-DF29BA912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44" y="3645024"/>
              <a:ext cx="1656184" cy="792088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it-IT" altLang="it-IT" sz="20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150" name="Rettangolo 5">
              <a:extLst>
                <a:ext uri="{FF2B5EF4-FFF2-40B4-BE49-F238E27FC236}">
                  <a16:creationId xmlns:a16="http://schemas.microsoft.com/office/drawing/2014/main" id="{8A29D385-F0F0-6941-A82C-A1EEE35EA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248" y="3797424"/>
              <a:ext cx="1872208" cy="792088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it-IT" altLang="it-IT" sz="20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151" name="Rettangolo 6">
              <a:extLst>
                <a:ext uri="{FF2B5EF4-FFF2-40B4-BE49-F238E27FC236}">
                  <a16:creationId xmlns:a16="http://schemas.microsoft.com/office/drawing/2014/main" id="{489677E8-572D-9C49-B4AC-22EEAEFDB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584" y="6165304"/>
              <a:ext cx="1872208" cy="648072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it-IT" altLang="it-IT" sz="20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152" name="Rettangolo 7">
              <a:extLst>
                <a:ext uri="{FF2B5EF4-FFF2-40B4-BE49-F238E27FC236}">
                  <a16:creationId xmlns:a16="http://schemas.microsoft.com/office/drawing/2014/main" id="{E40C6E72-B06D-0240-B7BA-5814EA209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928" y="5949280"/>
              <a:ext cx="1440160" cy="864096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it-IT" altLang="it-IT" sz="20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153" name="Rettangolo 8">
              <a:extLst>
                <a:ext uri="{FF2B5EF4-FFF2-40B4-BE49-F238E27FC236}">
                  <a16:creationId xmlns:a16="http://schemas.microsoft.com/office/drawing/2014/main" id="{0C96742C-CF95-3E45-800F-4D0838E7A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248" y="5949280"/>
              <a:ext cx="1440160" cy="864096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it-IT" altLang="it-IT" sz="20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154" name="Freccia circolare in su 4">
              <a:extLst>
                <a:ext uri="{FF2B5EF4-FFF2-40B4-BE49-F238E27FC236}">
                  <a16:creationId xmlns:a16="http://schemas.microsoft.com/office/drawing/2014/main" id="{62624439-DD97-6945-99E6-9813160050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17568">
              <a:off x="8110093" y="6176524"/>
              <a:ext cx="880509" cy="324036"/>
            </a:xfrm>
            <a:prstGeom prst="curvedUpArrow">
              <a:avLst>
                <a:gd name="adj1" fmla="val 24997"/>
                <a:gd name="adj2" fmla="val 50006"/>
                <a:gd name="adj3" fmla="val 25000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it-IT" altLang="it-IT" sz="20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2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>
            <a:extLst>
              <a:ext uri="{FF2B5EF4-FFF2-40B4-BE49-F238E27FC236}">
                <a16:creationId xmlns:a16="http://schemas.microsoft.com/office/drawing/2014/main" id="{4E0D1AEC-D6C5-E443-96B3-6129CBC3D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5765" y="115890"/>
            <a:ext cx="8434387" cy="1512887"/>
          </a:xfrm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latin typeface="+mn-lt"/>
              </a:rPr>
              <a:t>Basi molecolari della trasformazione neoplastica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2DA0376-C189-834A-8D6C-01A6C032E8DF}"/>
              </a:ext>
            </a:extLst>
          </p:cNvPr>
          <p:cNvSpPr txBox="1">
            <a:spLocks noChangeArrowheads="1"/>
          </p:cNvSpPr>
          <p:nvPr/>
        </p:nvSpPr>
        <p:spPr>
          <a:xfrm>
            <a:off x="71438" y="2133602"/>
            <a:ext cx="8964612" cy="3959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eaLnBrk="1" hangingPunct="1">
              <a:lnSpc>
                <a:spcPct val="85000"/>
              </a:lnSpc>
              <a:defRPr/>
            </a:pPr>
            <a:r>
              <a:rPr lang="en-US" altLang="it-IT" kern="0">
                <a:solidFill>
                  <a:srgbClr val="FFFFFF"/>
                </a:solidFill>
                <a:latin typeface="Arial"/>
                <a:cs typeface="Arial"/>
              </a:rPr>
              <a:t>Comparsa di una </a:t>
            </a:r>
            <a:r>
              <a:rPr lang="en-US" altLang="it-IT" kern="0">
                <a:solidFill>
                  <a:srgbClr val="FFFF00"/>
                </a:solidFill>
                <a:latin typeface="Arial"/>
                <a:cs typeface="Arial"/>
              </a:rPr>
              <a:t>lesione</a:t>
            </a:r>
            <a:r>
              <a:rPr lang="en-US" altLang="it-IT" kern="0">
                <a:solidFill>
                  <a:srgbClr val="FFFFFF"/>
                </a:solidFill>
                <a:latin typeface="Arial"/>
                <a:cs typeface="Arial"/>
              </a:rPr>
              <a:t> al DNA </a:t>
            </a:r>
            <a:r>
              <a:rPr lang="en-US" altLang="it-IT" kern="0">
                <a:solidFill>
                  <a:srgbClr val="FFFF00"/>
                </a:solidFill>
                <a:latin typeface="Arial"/>
                <a:cs typeface="Arial"/>
              </a:rPr>
              <a:t>non letale</a:t>
            </a:r>
          </a:p>
          <a:p>
            <a:pPr algn="just" eaLnBrk="1" hangingPunct="1">
              <a:lnSpc>
                <a:spcPct val="85000"/>
              </a:lnSpc>
              <a:defRPr/>
            </a:pPr>
            <a:endParaRPr lang="en-US" altLang="it-IT" sz="2000" kern="0">
              <a:solidFill>
                <a:srgbClr val="FFFFFF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85000"/>
              </a:lnSpc>
              <a:defRPr/>
            </a:pPr>
            <a:r>
              <a:rPr lang="en-US" altLang="it-IT" kern="0">
                <a:solidFill>
                  <a:srgbClr val="FFFF00"/>
                </a:solidFill>
                <a:latin typeface="Arial"/>
                <a:cs typeface="Arial"/>
              </a:rPr>
              <a:t>Espansione clonale</a:t>
            </a:r>
            <a:r>
              <a:rPr lang="en-US" altLang="it-IT" kern="0">
                <a:solidFill>
                  <a:srgbClr val="FFFFFF"/>
                </a:solidFill>
                <a:latin typeface="Arial"/>
                <a:cs typeface="Arial"/>
              </a:rPr>
              <a:t> della cellula progenitrice che ha subìto il danno genomico</a:t>
            </a:r>
          </a:p>
          <a:p>
            <a:pPr algn="just" eaLnBrk="1" hangingPunct="1">
              <a:lnSpc>
                <a:spcPct val="85000"/>
              </a:lnSpc>
              <a:defRPr/>
            </a:pPr>
            <a:endParaRPr lang="en-US" altLang="it-IT" sz="2000" kern="0">
              <a:solidFill>
                <a:srgbClr val="FFFFFF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85000"/>
              </a:lnSpc>
              <a:defRPr/>
            </a:pPr>
            <a:r>
              <a:rPr lang="en-US" altLang="it-IT" kern="0">
                <a:solidFill>
                  <a:srgbClr val="FFFFFF"/>
                </a:solidFill>
                <a:latin typeface="Arial"/>
                <a:cs typeface="Arial"/>
              </a:rPr>
              <a:t>Lo sviluppo di una neoplasia è un </a:t>
            </a:r>
            <a:r>
              <a:rPr lang="en-US" altLang="it-IT" b="1" kern="0">
                <a:solidFill>
                  <a:srgbClr val="FFFF00"/>
                </a:solidFill>
                <a:latin typeface="Arial"/>
                <a:cs typeface="Arial"/>
              </a:rPr>
              <a:t>processo multifasico</a:t>
            </a:r>
            <a:r>
              <a:rPr lang="en-US" altLang="it-IT" kern="0">
                <a:solidFill>
                  <a:srgbClr val="FFFFFF"/>
                </a:solidFill>
                <a:latin typeface="Arial"/>
                <a:cs typeface="Arial"/>
              </a:rPr>
              <a:t> sia a livello genotipico (accumulo di lesioni genetiche) che a livello fenotipico (alterazioni morfo-funzionali)</a:t>
            </a:r>
          </a:p>
        </p:txBody>
      </p:sp>
    </p:spTree>
    <p:extLst>
      <p:ext uri="{BB962C8B-B14F-4D97-AF65-F5344CB8AC3E}">
        <p14:creationId xmlns:p14="http://schemas.microsoft.com/office/powerpoint/2010/main" val="330831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1" name="Gruppo 3">
            <a:extLst>
              <a:ext uri="{FF2B5EF4-FFF2-40B4-BE49-F238E27FC236}">
                <a16:creationId xmlns:a16="http://schemas.microsoft.com/office/drawing/2014/main" id="{AD710300-5D51-7447-802D-4CE3A1CB1A33}"/>
              </a:ext>
            </a:extLst>
          </p:cNvPr>
          <p:cNvGrpSpPr>
            <a:grpSpLocks/>
          </p:cNvGrpSpPr>
          <p:nvPr/>
        </p:nvGrpSpPr>
        <p:grpSpPr bwMode="auto">
          <a:xfrm>
            <a:off x="-107950" y="0"/>
            <a:ext cx="9144000" cy="6813550"/>
            <a:chOff x="-108520" y="-243408"/>
            <a:chExt cx="9145017" cy="6813377"/>
          </a:xfrm>
        </p:grpSpPr>
        <p:pic>
          <p:nvPicPr>
            <p:cNvPr id="117762" name="Picture 2" descr="http://www.publichealthunited.org/wp-content/uploads/2013/04/cancer-pathways.png">
              <a:extLst>
                <a:ext uri="{FF2B5EF4-FFF2-40B4-BE49-F238E27FC236}">
                  <a16:creationId xmlns:a16="http://schemas.microsoft.com/office/drawing/2014/main" id="{84F1A45C-423A-3346-8D6F-6FD39A9950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77" r="17773"/>
            <a:stretch>
              <a:fillRect/>
            </a:stretch>
          </p:blipFill>
          <p:spPr bwMode="auto">
            <a:xfrm>
              <a:off x="-108520" y="-243408"/>
              <a:ext cx="9145017" cy="6813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63" name="Picture 8" descr="Risultati immagini per emoticon paura immagini">
              <a:extLst>
                <a:ext uri="{FF2B5EF4-FFF2-40B4-BE49-F238E27FC236}">
                  <a16:creationId xmlns:a16="http://schemas.microsoft.com/office/drawing/2014/main" id="{11F82843-DEB1-B346-8E65-C34C75DC71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356" y="3990553"/>
              <a:ext cx="2857500" cy="239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664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6" descr="showimage">
            <a:extLst>
              <a:ext uri="{FF2B5EF4-FFF2-40B4-BE49-F238E27FC236}">
                <a16:creationId xmlns:a16="http://schemas.microsoft.com/office/drawing/2014/main" id="{0FFB5B35-799D-974B-8FE1-08C75643C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6180138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Text Box 7">
            <a:extLst>
              <a:ext uri="{FF2B5EF4-FFF2-40B4-BE49-F238E27FC236}">
                <a16:creationId xmlns:a16="http://schemas.microsoft.com/office/drawing/2014/main" id="{3D86B0E9-AAD9-9F44-BC33-0909EB767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98425"/>
            <a:ext cx="4248150" cy="954088"/>
          </a:xfrm>
          <a:prstGeom prst="rect">
            <a:avLst/>
          </a:prstGeom>
          <a:solidFill>
            <a:srgbClr val="A0FEE8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it-IT" altLang="it-IT" sz="2800">
                <a:solidFill>
                  <a:srgbClr val="000000"/>
                </a:solidFill>
              </a:rPr>
              <a:t>Simplified scheme of the molecular basis of cancer</a:t>
            </a:r>
          </a:p>
        </p:txBody>
      </p:sp>
      <p:sp>
        <p:nvSpPr>
          <p:cNvPr id="118787" name="Rectangle 8">
            <a:extLst>
              <a:ext uri="{FF2B5EF4-FFF2-40B4-BE49-F238E27FC236}">
                <a16:creationId xmlns:a16="http://schemas.microsoft.com/office/drawing/2014/main" id="{81DECA24-130D-FD48-A941-6D5AD1520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5" y="1196975"/>
            <a:ext cx="1584325" cy="6477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8" name="Rectangle 9">
            <a:extLst>
              <a:ext uri="{FF2B5EF4-FFF2-40B4-BE49-F238E27FC236}">
                <a16:creationId xmlns:a16="http://schemas.microsoft.com/office/drawing/2014/main" id="{38F839C1-3018-2040-B693-62C8ABDF7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5" y="2781300"/>
            <a:ext cx="1584325" cy="719138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9" name="Rectangle 10">
            <a:extLst>
              <a:ext uri="{FF2B5EF4-FFF2-40B4-BE49-F238E27FC236}">
                <a16:creationId xmlns:a16="http://schemas.microsoft.com/office/drawing/2014/main" id="{2CA41BF2-ADDE-8A4D-BDB2-1B776FD60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90" y="2781300"/>
            <a:ext cx="1584325" cy="719138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90" name="Rectangle 11">
            <a:extLst>
              <a:ext uri="{FF2B5EF4-FFF2-40B4-BE49-F238E27FC236}">
                <a16:creationId xmlns:a16="http://schemas.microsoft.com/office/drawing/2014/main" id="{5E2EC5E6-1CFF-4947-A7BE-F5932EB4E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40" y="2781300"/>
            <a:ext cx="1584325" cy="719138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6111EA9B-623A-5044-BBF4-80E9A4989CC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90" y="44450"/>
            <a:ext cx="8353425" cy="1081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it-IT" sz="3600">
                <a:solidFill>
                  <a:srgbClr val="FFFF00"/>
                </a:solidFill>
                <a:latin typeface="+mn-lt"/>
              </a:rPr>
              <a:t>Principali categorie di geni coinvolti nella trasformazione neoplastica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2ED087F8-7586-114A-A71F-1F522C6E7AE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4925" y="1341440"/>
            <a:ext cx="9074150" cy="3265487"/>
          </a:xfrm>
          <a:solidFill>
            <a:schemeClr val="bg1"/>
          </a:solidFill>
        </p:spPr>
        <p:txBody>
          <a:bodyPr/>
          <a:lstStyle/>
          <a:p>
            <a:pPr algn="just" eaLnBrk="1" hangingPunct="1"/>
            <a:r>
              <a:rPr lang="en-US" altLang="it-IT" sz="3600"/>
              <a:t>Geni</a:t>
            </a:r>
            <a:r>
              <a:rPr lang="en-US" altLang="it-IT" sz="3600">
                <a:solidFill>
                  <a:srgbClr val="FF0000"/>
                </a:solidFill>
              </a:rPr>
              <a:t> </a:t>
            </a:r>
            <a:r>
              <a:rPr lang="en-US" altLang="it-IT" sz="3600" b="1">
                <a:solidFill>
                  <a:srgbClr val="FF0000"/>
                </a:solidFill>
              </a:rPr>
              <a:t>promotori</a:t>
            </a:r>
            <a:r>
              <a:rPr lang="en-US" altLang="it-IT" sz="3600">
                <a:solidFill>
                  <a:srgbClr val="FF0000"/>
                </a:solidFill>
              </a:rPr>
              <a:t> </a:t>
            </a:r>
            <a:r>
              <a:rPr lang="en-US" altLang="it-IT" sz="3600"/>
              <a:t>della crescita</a:t>
            </a:r>
          </a:p>
          <a:p>
            <a:pPr algn="just" eaLnBrk="1" hangingPunct="1"/>
            <a:endParaRPr lang="en-US" altLang="it-IT" sz="1200">
              <a:solidFill>
                <a:srgbClr val="FF0000"/>
              </a:solidFill>
            </a:endParaRPr>
          </a:p>
          <a:p>
            <a:pPr algn="just" eaLnBrk="1" hangingPunct="1"/>
            <a:r>
              <a:rPr lang="en-US" altLang="it-IT" sz="3600"/>
              <a:t>Geni</a:t>
            </a:r>
            <a:r>
              <a:rPr lang="en-US" altLang="it-IT" sz="3600">
                <a:solidFill>
                  <a:srgbClr val="FF0000"/>
                </a:solidFill>
              </a:rPr>
              <a:t> </a:t>
            </a:r>
            <a:r>
              <a:rPr lang="en-US" altLang="it-IT" sz="3600" b="1">
                <a:solidFill>
                  <a:srgbClr val="FF0000"/>
                </a:solidFill>
              </a:rPr>
              <a:t>soppressori</a:t>
            </a:r>
            <a:r>
              <a:rPr lang="en-US" altLang="it-IT" sz="3600">
                <a:solidFill>
                  <a:srgbClr val="FF0000"/>
                </a:solidFill>
              </a:rPr>
              <a:t> </a:t>
            </a:r>
            <a:r>
              <a:rPr lang="en-US" altLang="it-IT" sz="3600"/>
              <a:t>della crescita</a:t>
            </a:r>
          </a:p>
          <a:p>
            <a:pPr algn="just" eaLnBrk="1" hangingPunct="1"/>
            <a:endParaRPr lang="en-US" altLang="it-IT" sz="1200">
              <a:solidFill>
                <a:srgbClr val="FF0000"/>
              </a:solidFill>
            </a:endParaRPr>
          </a:p>
          <a:p>
            <a:pPr algn="just" eaLnBrk="1" hangingPunct="1"/>
            <a:r>
              <a:rPr lang="en-US" altLang="it-IT" sz="3600"/>
              <a:t>Geni coinvolti nella </a:t>
            </a:r>
            <a:r>
              <a:rPr lang="en-US" altLang="it-IT" sz="3600" b="1">
                <a:solidFill>
                  <a:srgbClr val="FF0000"/>
                </a:solidFill>
              </a:rPr>
              <a:t>riparazione del DNA</a:t>
            </a:r>
          </a:p>
          <a:p>
            <a:pPr algn="just" eaLnBrk="1" hangingPunct="1"/>
            <a:endParaRPr lang="en-US" altLang="it-IT" sz="1200">
              <a:solidFill>
                <a:srgbClr val="FF0000"/>
              </a:solidFill>
            </a:endParaRPr>
          </a:p>
          <a:p>
            <a:pPr algn="just" eaLnBrk="1" hangingPunct="1"/>
            <a:r>
              <a:rPr lang="en-US" altLang="it-IT" sz="3600"/>
              <a:t>Geni che regolano </a:t>
            </a:r>
            <a:r>
              <a:rPr lang="en-US" altLang="it-IT" sz="3600">
                <a:solidFill>
                  <a:srgbClr val="FF0000"/>
                </a:solidFill>
              </a:rPr>
              <a:t>l’</a:t>
            </a:r>
            <a:r>
              <a:rPr lang="en-US" altLang="it-IT" sz="3600" b="1">
                <a:solidFill>
                  <a:srgbClr val="FF0000"/>
                </a:solidFill>
              </a:rPr>
              <a:t>apoptosi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FB74EA-16BB-7648-B651-660CE33750C5}"/>
              </a:ext>
            </a:extLst>
          </p:cNvPr>
          <p:cNvSpPr txBox="1"/>
          <p:nvPr/>
        </p:nvSpPr>
        <p:spPr>
          <a:xfrm>
            <a:off x="34927" y="4822827"/>
            <a:ext cx="900112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3200" kern="0">
                <a:solidFill>
                  <a:srgbClr val="FFFFFF"/>
                </a:solidFill>
                <a:latin typeface="Arial"/>
                <a:cs typeface="Arial"/>
              </a:rPr>
              <a:t>Mutazioni in queste categorie di geni hanno un ruolo fondamentale nell’insorgenza del cancro</a:t>
            </a:r>
            <a:endParaRPr lang="it-IT" sz="3200">
              <a:solidFill>
                <a:srgbClr val="FFFFFF"/>
              </a:solidFill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50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3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nimBg="1"/>
      <p:bldP spid="2" grpId="0"/>
    </p:bldLst>
  </p:timing>
</p:sld>
</file>

<file path=ppt/theme/theme1.xml><?xml version="1.0" encoding="utf-8"?>
<a:theme xmlns:a="http://schemas.openxmlformats.org/drawingml/2006/main" name="6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Struttura predefinita">
  <a:themeElements>
    <a:clrScheme name="3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1693</Words>
  <Application>Microsoft Macintosh PowerPoint</Application>
  <PresentationFormat>Presentazione su schermo (4:3)</PresentationFormat>
  <Paragraphs>212</Paragraphs>
  <Slides>38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38</vt:i4>
      </vt:variant>
    </vt:vector>
  </HeadingPairs>
  <TitlesOfParts>
    <vt:vector size="46" baseType="lpstr">
      <vt:lpstr>Arial</vt:lpstr>
      <vt:lpstr>Calibri</vt:lpstr>
      <vt:lpstr>Tahoma</vt:lpstr>
      <vt:lpstr>Times New Roman</vt:lpstr>
      <vt:lpstr>Wingdings</vt:lpstr>
      <vt:lpstr>6_Struttura predefinita</vt:lpstr>
      <vt:lpstr>Struttura predefinita</vt:lpstr>
      <vt:lpstr>9_Struttura predefinita</vt:lpstr>
      <vt:lpstr>Neoplasie</vt:lpstr>
      <vt:lpstr>Acquired capabilities of developing cancer: hallmarks of cancer</vt:lpstr>
      <vt:lpstr>Apoptosi e neoplasie</vt:lpstr>
      <vt:lpstr>Presentazione standard di PowerPoint</vt:lpstr>
      <vt:lpstr>Apoptosis disregulation in cancer</vt:lpstr>
      <vt:lpstr>Basi molecolari della trasformazione neoplastica</vt:lpstr>
      <vt:lpstr>Presentazione standard di PowerPoint</vt:lpstr>
      <vt:lpstr>Presentazione standard di PowerPoint</vt:lpstr>
      <vt:lpstr>Principali categorie di geni coinvolti nella trasformazione neoplastica</vt:lpstr>
      <vt:lpstr>Mutazioni «driver» e «passenger»</vt:lpstr>
      <vt:lpstr>Mutazioni «passenger»</vt:lpstr>
      <vt:lpstr>Development of cancer through stepwise accumulation of mutations</vt:lpstr>
      <vt:lpstr>Lesioni genetiche attivanti i geni promotori  </vt:lpstr>
      <vt:lpstr>Esempi di prodotti proteici dei geni promotori della crescita frequentemente alterati nelle neoplasie umane</vt:lpstr>
      <vt:lpstr>Presentazione standard di PowerPoint</vt:lpstr>
      <vt:lpstr>Presentazione standard di PowerPoint</vt:lpstr>
      <vt:lpstr>Esempi di prodotti proteici dei geni soppressori della crescita frequentemente alterati nelle neoplasie umane</vt:lpstr>
      <vt:lpstr>Wingless/Integrated (WNT) signaling pathway: APC regulates the stability and function of β-catenin</vt:lpstr>
      <vt:lpstr>Presentazione standard di PowerPoint</vt:lpstr>
      <vt:lpstr>miRNAs and cancer</vt:lpstr>
      <vt:lpstr>Esempi di alterazioni di miRNA nei tumori umani</vt:lpstr>
      <vt:lpstr>miRNA profiling of some human tumors</vt:lpstr>
      <vt:lpstr>Modificazioni epigenetiche nei tumori</vt:lpstr>
      <vt:lpstr>Changes in DNA methylation: a hallmark of cancer</vt:lpstr>
      <vt:lpstr>Modificazioni epigenetiche nei tumori</vt:lpstr>
      <vt:lpstr>Eziologia delle neoplasie</vt:lpstr>
      <vt:lpstr>Cancerogenesi</vt:lpstr>
      <vt:lpstr>Fasi cruciali della cancerogenesi</vt:lpstr>
      <vt:lpstr>Presentazione standard di PowerPoint</vt:lpstr>
      <vt:lpstr>Cancerogenesi: esempi di fattori promoventi</vt:lpstr>
      <vt:lpstr>Radiazioni coinvolte nella cancerogenesi</vt:lpstr>
      <vt:lpstr>Cancerogenesi da radiazioni</vt:lpstr>
      <vt:lpstr>Cancerogenesi da radiazioni UV</vt:lpstr>
      <vt:lpstr>Danno da radiazioni UV (non ionizzanti)</vt:lpstr>
      <vt:lpstr>Melanoma </vt:lpstr>
      <vt:lpstr>Cancerogenesi da radiazioni ionizzanti</vt:lpstr>
      <vt:lpstr>Direct and indirect DNA damage by ionizing radiations</vt:lpstr>
      <vt:lpstr>Principali conseguenze del danno da radiazioni ionizzanti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Neoplasie</dc:title>
  <dc:creator>RENZO MENEGAZZI</dc:creator>
  <cp:lastModifiedBy>RENZO MENEGAZZI</cp:lastModifiedBy>
  <cp:revision>1</cp:revision>
  <dcterms:created xsi:type="dcterms:W3CDTF">2020-05-20T10:40:25Z</dcterms:created>
  <dcterms:modified xsi:type="dcterms:W3CDTF">2020-05-20T10:48:14Z</dcterms:modified>
</cp:coreProperties>
</file>