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86" r:id="rId4"/>
    <p:sldId id="287" r:id="rId5"/>
    <p:sldId id="288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64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5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0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image" Target="../media/image71.emf"/><Relationship Id="rId1" Type="http://schemas.openxmlformats.org/officeDocument/2006/relationships/image" Target="../media/image7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49702-D24C-42C0-8DBD-42C7119D8CFC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6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64D1-52E6-4328-AB3C-F88F5A2F128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3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6E197-C503-469A-A5E6-DEF7DF26A299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6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6A827-222A-499B-ABB4-1A4D294798D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6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EF78C-EBDE-46DE-BA8D-8E7CE6815246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6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F1E68-EF95-4FFB-A6B3-7ECC06CD4C8A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1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28FEC-4D27-42BF-87CA-6F8E131F2A0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ADC67-5CC9-4A02-B861-5CF5EE4E701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7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DD1D8-C5FF-431F-884F-934A2812AB1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4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BEA66-2E2A-4D0D-A5A6-0F42B55BD366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B27FD-8C83-41CC-A913-33B328282193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7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99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513EA01-551E-4EAF-9FCF-C4C6BB8B43D6}" type="slidenum">
              <a:rPr lang="it-IT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6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4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67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e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1.e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7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7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8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87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36513" y="1052736"/>
            <a:ext cx="91440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33CC"/>
                </a:solidFill>
              </a:rPr>
              <a:t>Density Functional Theory Formalism and Applications</a:t>
            </a:r>
            <a:endParaRPr lang="en-US" sz="4800" b="1" dirty="0">
              <a:solidFill>
                <a:srgbClr val="0033CC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636912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33CC"/>
                </a:solidFill>
              </a:rPr>
              <a:t>Mauro </a:t>
            </a:r>
            <a:r>
              <a:rPr lang="en-US" sz="3200" dirty="0" err="1">
                <a:solidFill>
                  <a:srgbClr val="0033CC"/>
                </a:solidFill>
              </a:rPr>
              <a:t>Stener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3356992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>
                <a:solidFill>
                  <a:srgbClr val="0033CC"/>
                </a:solidFill>
              </a:rPr>
              <a:t>Dipartimento</a:t>
            </a:r>
            <a:r>
              <a:rPr lang="en-US" sz="2800" i="1" dirty="0">
                <a:solidFill>
                  <a:srgbClr val="0033CC"/>
                </a:solidFill>
              </a:rPr>
              <a:t> di </a:t>
            </a:r>
            <a:r>
              <a:rPr lang="en-US" sz="2800" i="1" dirty="0" err="1">
                <a:solidFill>
                  <a:srgbClr val="0033CC"/>
                </a:solidFill>
              </a:rPr>
              <a:t>Scienze</a:t>
            </a:r>
            <a:r>
              <a:rPr lang="en-US" sz="2800" i="1" dirty="0">
                <a:solidFill>
                  <a:srgbClr val="0033CC"/>
                </a:solidFill>
              </a:rPr>
              <a:t> </a:t>
            </a:r>
            <a:r>
              <a:rPr lang="en-US" sz="2800" i="1" dirty="0" err="1">
                <a:solidFill>
                  <a:srgbClr val="0033CC"/>
                </a:solidFill>
              </a:rPr>
              <a:t>Chimiche</a:t>
            </a:r>
            <a:r>
              <a:rPr lang="en-US" sz="2800" i="1" dirty="0">
                <a:solidFill>
                  <a:srgbClr val="0033CC"/>
                </a:solidFill>
              </a:rPr>
              <a:t> e </a:t>
            </a:r>
            <a:r>
              <a:rPr lang="en-US" sz="2800" i="1" dirty="0" err="1">
                <a:solidFill>
                  <a:srgbClr val="0033CC"/>
                </a:solidFill>
              </a:rPr>
              <a:t>Farmaceutiche</a:t>
            </a:r>
            <a:endParaRPr lang="en-US" sz="2800" i="1" dirty="0">
              <a:solidFill>
                <a:srgbClr val="0033CC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>
                <a:solidFill>
                  <a:srgbClr val="0033CC"/>
                </a:solidFill>
              </a:rPr>
              <a:t>Universit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à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degli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Studi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di Trieste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Via L.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Giorgieri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1, 34127 TRIESTE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E-mail: </a:t>
            </a:r>
            <a:r>
              <a:rPr lang="en-US" sz="2800" i="1" dirty="0" smtClean="0">
                <a:solidFill>
                  <a:srgbClr val="0033CC"/>
                </a:solidFill>
                <a:cs typeface="Times New Roman" pitchFamily="18" charset="0"/>
              </a:rPr>
              <a:t>stener@units.it</a:t>
            </a:r>
            <a:endParaRPr lang="en-US" sz="2800" i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528494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33CC"/>
                </a:solidFill>
              </a:rPr>
              <a:t>XIII-EM-TCCM-European </a:t>
            </a:r>
            <a:r>
              <a:rPr lang="en-US" sz="2800" dirty="0">
                <a:solidFill>
                  <a:srgbClr val="0033CC"/>
                </a:solidFill>
              </a:rPr>
              <a:t>Master in Theoretical Chemistry and Computational </a:t>
            </a:r>
            <a:r>
              <a:rPr lang="en-US" sz="2800" dirty="0" smtClean="0">
                <a:solidFill>
                  <a:srgbClr val="0033CC"/>
                </a:solidFill>
              </a:rPr>
              <a:t>Modelling 13th </a:t>
            </a:r>
            <a:r>
              <a:rPr lang="en-US" sz="2800" dirty="0">
                <a:solidFill>
                  <a:srgbClr val="0033CC"/>
                </a:solidFill>
              </a:rPr>
              <a:t>International Intensive </a:t>
            </a:r>
            <a:r>
              <a:rPr lang="en-US" sz="2800" dirty="0" smtClean="0">
                <a:solidFill>
                  <a:srgbClr val="0033CC"/>
                </a:solidFill>
              </a:rPr>
              <a:t>Course, Perugia </a:t>
            </a:r>
            <a:r>
              <a:rPr lang="en-US" sz="2800" dirty="0" smtClean="0">
                <a:solidFill>
                  <a:srgbClr val="0033CC"/>
                </a:solidFill>
              </a:rPr>
              <a:t>(I), 3</a:t>
            </a:r>
            <a:r>
              <a:rPr lang="en-US" sz="2800" baseline="30000" dirty="0" smtClean="0">
                <a:solidFill>
                  <a:srgbClr val="0033CC"/>
                </a:solidFill>
              </a:rPr>
              <a:t>rd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>
                <a:solidFill>
                  <a:srgbClr val="0033CC"/>
                </a:solidFill>
              </a:rPr>
              <a:t>– </a:t>
            </a:r>
            <a:r>
              <a:rPr lang="en-US" sz="2800" dirty="0" smtClean="0">
                <a:solidFill>
                  <a:srgbClr val="0033CC"/>
                </a:solidFill>
              </a:rPr>
              <a:t>28</a:t>
            </a:r>
            <a:r>
              <a:rPr lang="en-US" sz="2800" baseline="30000" dirty="0" smtClean="0">
                <a:solidFill>
                  <a:srgbClr val="0033CC"/>
                </a:solidFill>
              </a:rPr>
              <a:t>th</a:t>
            </a:r>
            <a:r>
              <a:rPr lang="en-US" sz="2800" dirty="0" smtClean="0">
                <a:solidFill>
                  <a:srgbClr val="0033CC"/>
                </a:solidFill>
              </a:rPr>
              <a:t> September 2018</a:t>
            </a:r>
            <a:endParaRPr lang="en-US" sz="2800" dirty="0">
              <a:solidFill>
                <a:srgbClr val="0033CC"/>
              </a:solidFill>
            </a:endParaRPr>
          </a:p>
        </p:txBody>
      </p:sp>
      <p:pic>
        <p:nvPicPr>
          <p:cNvPr id="2059" name="Picture 11" descr="UNITS_logoGB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7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3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22" y="97468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Demonstration 2)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75310"/>
              </p:ext>
            </p:extLst>
          </p:nvPr>
        </p:nvGraphicFramePr>
        <p:xfrm>
          <a:off x="179512" y="836712"/>
          <a:ext cx="8799512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zione" r:id="rId3" imgW="2997000" imgH="558720" progId="Equation.3">
                  <p:embed/>
                </p:oleObj>
              </mc:Choice>
              <mc:Fallback>
                <p:oleObj name="Equazione" r:id="rId3" imgW="2997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836712"/>
                        <a:ext cx="8799512" cy="178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-1" y="2636912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But from 1) also: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163077"/>
              </p:ext>
            </p:extLst>
          </p:nvPr>
        </p:nvGraphicFramePr>
        <p:xfrm>
          <a:off x="162717" y="3573016"/>
          <a:ext cx="881856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zione" r:id="rId5" imgW="2755800" imgH="228600" progId="Equation.3">
                  <p:embed/>
                </p:oleObj>
              </mc:Choice>
              <mc:Fallback>
                <p:oleObj name="Equazione" r:id="rId5" imgW="2755800" imgH="2286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7" y="3573016"/>
                        <a:ext cx="881856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 bwMode="auto">
          <a:xfrm>
            <a:off x="6372200" y="3429000"/>
            <a:ext cx="2592288" cy="10801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0422" y="5085184"/>
            <a:ext cx="9144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The idea is to minimize E[</a:t>
            </a: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] with respect to </a:t>
            </a: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, this furnishes the GS density and energy. Formal, not practical.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Minimization of E[</a:t>
            </a:r>
            <a:r>
              <a:rPr lang="en-US" sz="4800" dirty="0" smtClean="0">
                <a:solidFill>
                  <a:srgbClr val="0033CC"/>
                </a:solidFill>
                <a:latin typeface="Symbol" panose="05050102010706020507" pitchFamily="18" charset="2"/>
              </a:rPr>
              <a:t>r</a:t>
            </a:r>
            <a:r>
              <a:rPr lang="en-US" sz="4800" dirty="0" smtClean="0">
                <a:solidFill>
                  <a:srgbClr val="0033CC"/>
                </a:solidFill>
              </a:rPr>
              <a:t>]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5496" y="1033572"/>
            <a:ext cx="1944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Recall that: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572057"/>
              </p:ext>
            </p:extLst>
          </p:nvPr>
        </p:nvGraphicFramePr>
        <p:xfrm>
          <a:off x="1835696" y="980728"/>
          <a:ext cx="7084082" cy="851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2" name="Equazione" r:id="rId3" imgW="2869920" imgH="317160" progId="Equation.3">
                  <p:embed/>
                </p:oleObj>
              </mc:Choice>
              <mc:Fallback>
                <p:oleObj name="Equazione" r:id="rId3" imgW="2869920" imgH="317160" progId="Equation.3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980728"/>
                        <a:ext cx="7084082" cy="851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62646" y="1916832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This allows to define energy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functionals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451418"/>
              </p:ext>
            </p:extLst>
          </p:nvPr>
        </p:nvGraphicFramePr>
        <p:xfrm>
          <a:off x="952500" y="2705100"/>
          <a:ext cx="68341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" name="Equazione" r:id="rId5" imgW="2768400" imgH="266400" progId="Equation.3">
                  <p:embed/>
                </p:oleObj>
              </mc:Choice>
              <mc:Fallback>
                <p:oleObj name="Equazione" r:id="rId5" imgW="2768400" imgH="26640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2705100"/>
                        <a:ext cx="6834188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867841"/>
              </p:ext>
            </p:extLst>
          </p:nvPr>
        </p:nvGraphicFramePr>
        <p:xfrm>
          <a:off x="1178718" y="4077072"/>
          <a:ext cx="678656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4" name="Equazione" r:id="rId7" imgW="2311200" imgH="279360" progId="Equation.3">
                  <p:embed/>
                </p:oleObj>
              </mc:Choice>
              <mc:Fallback>
                <p:oleObj name="Equazione" r:id="rId7" imgW="2311200" imgH="279360" progId="Equation.3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718" y="4077072"/>
                        <a:ext cx="678656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99071" y="3429000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Eventually, the next expression must be minimized: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8666" y="5157192"/>
            <a:ext cx="89458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Direct approach: Thomas-Fermi,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functionals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are approximated (electron gas) and the density is varied in order to reach the minimum of E[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]</a:t>
            </a:r>
            <a:r>
              <a:rPr lang="en-US" sz="2800" dirty="0">
                <a:solidFill>
                  <a:srgbClr val="990000"/>
                </a:solidFill>
                <a:sym typeface="Symbol"/>
              </a:rPr>
              <a:t>.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Kohn-Sham approach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06454" y="810411"/>
            <a:ext cx="89458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Fictius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system of non-interacting electrons (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V</a:t>
            </a:r>
            <a:r>
              <a:rPr lang="en-US" sz="2800" baseline="-25000" dirty="0" err="1" smtClean="0">
                <a:solidFill>
                  <a:srgbClr val="990000"/>
                </a:solidFill>
                <a:sym typeface="Symbol"/>
              </a:rPr>
              <a:t>ee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=0), but </a:t>
            </a:r>
            <a:r>
              <a:rPr lang="en-US" sz="2800" b="1" i="1" u="sng" dirty="0" smtClean="0">
                <a:solidFill>
                  <a:srgbClr val="990000"/>
                </a:solidFill>
                <a:sym typeface="Symbol"/>
              </a:rPr>
              <a:t>with the same density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as the real systems of interacting electrons.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932041" y="2123561"/>
            <a:ext cx="424506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This term must be chosen in order to have the same density as the real system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210460"/>
              </p:ext>
            </p:extLst>
          </p:nvPr>
        </p:nvGraphicFramePr>
        <p:xfrm>
          <a:off x="0" y="2305013"/>
          <a:ext cx="373023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4" name="Equazione" r:id="rId3" imgW="1904760" imgH="431640" progId="Equation.3">
                  <p:embed/>
                </p:oleObj>
              </mc:Choice>
              <mc:Fallback>
                <p:oleObj name="Equazione" r:id="rId3" imgW="1904760" imgH="43164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05013"/>
                        <a:ext cx="3730233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e 4"/>
          <p:cNvSpPr/>
          <p:nvPr/>
        </p:nvSpPr>
        <p:spPr bwMode="auto">
          <a:xfrm>
            <a:off x="2843808" y="2262019"/>
            <a:ext cx="1008112" cy="93610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92284"/>
              </p:ext>
            </p:extLst>
          </p:nvPr>
        </p:nvGraphicFramePr>
        <p:xfrm>
          <a:off x="4716016" y="3529445"/>
          <a:ext cx="3947802" cy="1163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5" name="Equazione" r:id="rId5" imgW="1574640" imgH="419040" progId="Equation.3">
                  <p:embed/>
                </p:oleObj>
              </mc:Choice>
              <mc:Fallback>
                <p:oleObj name="Equazione" r:id="rId5" imgW="1574640" imgH="41904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529445"/>
                        <a:ext cx="3947802" cy="1163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ttore 2 13"/>
          <p:cNvCxnSpPr>
            <a:stCxn id="5" idx="6"/>
            <a:endCxn id="12" idx="1"/>
          </p:cNvCxnSpPr>
          <p:nvPr/>
        </p:nvCxnSpPr>
        <p:spPr bwMode="auto">
          <a:xfrm>
            <a:off x="3851920" y="2730071"/>
            <a:ext cx="1080121" cy="859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773369"/>
              </p:ext>
            </p:extLst>
          </p:nvPr>
        </p:nvGraphicFramePr>
        <p:xfrm>
          <a:off x="395536" y="3508556"/>
          <a:ext cx="3694113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6" name="Equazione" r:id="rId7" imgW="1473120" imgH="431640" progId="Equation.3">
                  <p:embed/>
                </p:oleObj>
              </mc:Choice>
              <mc:Fallback>
                <p:oleObj name="Equazione" r:id="rId7" imgW="1473120" imgH="431640" progId="Equation.3">
                  <p:embed/>
                  <p:pic>
                    <p:nvPicPr>
                      <p:cNvPr id="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08556"/>
                        <a:ext cx="3694113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431166"/>
              </p:ext>
            </p:extLst>
          </p:nvPr>
        </p:nvGraphicFramePr>
        <p:xfrm>
          <a:off x="539552" y="4941168"/>
          <a:ext cx="30845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7" name="Equazione" r:id="rId9" imgW="1574640" imgH="431640" progId="Equation.3">
                  <p:embed/>
                </p:oleObj>
              </mc:Choice>
              <mc:Fallback>
                <p:oleObj name="Equazione" r:id="rId9" imgW="1574640" imgH="43164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941168"/>
                        <a:ext cx="308451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239341"/>
              </p:ext>
            </p:extLst>
          </p:nvPr>
        </p:nvGraphicFramePr>
        <p:xfrm>
          <a:off x="4344988" y="4941888"/>
          <a:ext cx="24384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8" name="Equazione" r:id="rId11" imgW="1244520" imgH="431640" progId="Equation.3">
                  <p:embed/>
                </p:oleObj>
              </mc:Choice>
              <mc:Fallback>
                <p:oleObj name="Equazione" r:id="rId11" imgW="1244520" imgH="431640" progId="Equation.3">
                  <p:embed/>
                  <p:pic>
                    <p:nvPicPr>
                      <p:cNvPr id="0" name="Oggetto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4941888"/>
                        <a:ext cx="24384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979712" y="5949280"/>
            <a:ext cx="2376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Spin-orbitals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12160" y="5949280"/>
            <a:ext cx="2376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Spatial-orbitals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cxnSp>
        <p:nvCxnSpPr>
          <p:cNvPr id="6" name="Connettore 2 5"/>
          <p:cNvCxnSpPr>
            <a:stCxn id="13" idx="0"/>
          </p:cNvCxnSpPr>
          <p:nvPr/>
        </p:nvCxnSpPr>
        <p:spPr bwMode="auto">
          <a:xfrm flipV="1">
            <a:off x="3167844" y="5661248"/>
            <a:ext cx="180020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ttore 2 8"/>
          <p:cNvCxnSpPr>
            <a:stCxn id="13" idx="0"/>
          </p:cNvCxnSpPr>
          <p:nvPr/>
        </p:nvCxnSpPr>
        <p:spPr bwMode="auto">
          <a:xfrm flipH="1" flipV="1">
            <a:off x="2195736" y="5661248"/>
            <a:ext cx="972108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ttore 2 15"/>
          <p:cNvCxnSpPr/>
          <p:nvPr/>
        </p:nvCxnSpPr>
        <p:spPr bwMode="auto">
          <a:xfrm flipH="1" flipV="1">
            <a:off x="6516216" y="5661248"/>
            <a:ext cx="43204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ttore 2 18"/>
          <p:cNvCxnSpPr/>
          <p:nvPr/>
        </p:nvCxnSpPr>
        <p:spPr bwMode="auto">
          <a:xfrm flipH="1" flipV="1">
            <a:off x="5868144" y="5661248"/>
            <a:ext cx="108012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543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Kohn-Sham approach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06454" y="810411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Interacting system: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291188"/>
              </p:ext>
            </p:extLst>
          </p:nvPr>
        </p:nvGraphicFramePr>
        <p:xfrm>
          <a:off x="1403648" y="1196752"/>
          <a:ext cx="678656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" name="Equazione" r:id="rId3" imgW="2311200" imgH="279360" progId="Equation.3">
                  <p:embed/>
                </p:oleObj>
              </mc:Choice>
              <mc:Fallback>
                <p:oleObj name="Equazione" r:id="rId3" imgW="23112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196752"/>
                        <a:ext cx="678656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158650"/>
              </p:ext>
            </p:extLst>
          </p:nvPr>
        </p:nvGraphicFramePr>
        <p:xfrm>
          <a:off x="568325" y="1988840"/>
          <a:ext cx="83153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" name="Equazione" r:id="rId5" imgW="2831760" imgH="279360" progId="Equation.3">
                  <p:embed/>
                </p:oleObj>
              </mc:Choice>
              <mc:Fallback>
                <p:oleObj name="Equazione" r:id="rId5" imgW="2831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1988840"/>
                        <a:ext cx="83153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21383"/>
              </p:ext>
            </p:extLst>
          </p:nvPr>
        </p:nvGraphicFramePr>
        <p:xfrm>
          <a:off x="2081213" y="3284984"/>
          <a:ext cx="4290987" cy="1221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1" name="Equazione" r:id="rId7" imgW="1701720" imgH="444240" progId="Equation.3">
                  <p:embed/>
                </p:oleObj>
              </mc:Choice>
              <mc:Fallback>
                <p:oleObj name="Equazione" r:id="rId7" imgW="1701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3284984"/>
                        <a:ext cx="4290987" cy="12217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07504" y="2780928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J[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] is the classical electrostatic interaction: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33680"/>
              </p:ext>
            </p:extLst>
          </p:nvPr>
        </p:nvGraphicFramePr>
        <p:xfrm>
          <a:off x="1115616" y="5073426"/>
          <a:ext cx="65262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" name="Equazione" r:id="rId9" imgW="2222280" imgH="228600" progId="Equation.3">
                  <p:embed/>
                </p:oleObj>
              </mc:Choice>
              <mc:Fallback>
                <p:oleObj name="Equazione" r:id="rId9" imgW="222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73426"/>
                        <a:ext cx="6526213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17938" y="4489956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Finally, E</a:t>
            </a:r>
            <a:r>
              <a:rPr lang="en-US" sz="2800" baseline="-25000" dirty="0" smtClean="0">
                <a:solidFill>
                  <a:srgbClr val="990000"/>
                </a:solidFill>
                <a:sym typeface="Symbol"/>
              </a:rPr>
              <a:t>XC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[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] is defined as follows: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5099" y="5877272"/>
            <a:ext cx="89458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E</a:t>
            </a:r>
            <a:r>
              <a:rPr lang="en-US" sz="2800" baseline="-25000" dirty="0" smtClean="0">
                <a:solidFill>
                  <a:srgbClr val="990000"/>
                </a:solidFill>
                <a:sym typeface="Symbol"/>
              </a:rPr>
              <a:t>XC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[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] not known, but small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wrt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other terms, approximated by models (electron gas)</a:t>
            </a:r>
          </a:p>
        </p:txBody>
      </p:sp>
    </p:spTree>
    <p:extLst>
      <p:ext uri="{BB962C8B-B14F-4D97-AF65-F5344CB8AC3E}">
        <p14:creationId xmlns:p14="http://schemas.microsoft.com/office/powerpoint/2010/main" val="36336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Kohn-Sham approach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0" y="692696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Minimize: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841496"/>
              </p:ext>
            </p:extLst>
          </p:nvPr>
        </p:nvGraphicFramePr>
        <p:xfrm>
          <a:off x="1691679" y="658422"/>
          <a:ext cx="7399187" cy="795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5" name="Equazione" r:id="rId3" imgW="2831760" imgH="279360" progId="Equation.3">
                  <p:embed/>
                </p:oleObj>
              </mc:Choice>
              <mc:Fallback>
                <p:oleObj name="Equazione" r:id="rId3" imgW="2831760" imgH="27936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79" y="658422"/>
                        <a:ext cx="7399187" cy="795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274283"/>
              </p:ext>
            </p:extLst>
          </p:nvPr>
        </p:nvGraphicFramePr>
        <p:xfrm>
          <a:off x="2771800" y="1556792"/>
          <a:ext cx="21447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6" name="Equazione" r:id="rId5" imgW="850680" imgH="279360" progId="Equation.3">
                  <p:embed/>
                </p:oleObj>
              </mc:Choice>
              <mc:Fallback>
                <p:oleObj name="Equazione" r:id="rId5" imgW="850680" imgH="27936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556792"/>
                        <a:ext cx="214471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0" y="1556792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With the constrain: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824492"/>
              </p:ext>
            </p:extLst>
          </p:nvPr>
        </p:nvGraphicFramePr>
        <p:xfrm>
          <a:off x="4450049" y="2204864"/>
          <a:ext cx="3866367" cy="111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7" name="Equazione" r:id="rId7" imgW="1587240" imgH="419040" progId="Equation.3">
                  <p:embed/>
                </p:oleObj>
              </mc:Choice>
              <mc:Fallback>
                <p:oleObj name="Equazione" r:id="rId7" imgW="1587240" imgH="41904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049" y="2204864"/>
                        <a:ext cx="3866367" cy="111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7338" y="3429000"/>
            <a:ext cx="4119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For the interacting system:</a:t>
            </a:r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737801"/>
              </p:ext>
            </p:extLst>
          </p:nvPr>
        </p:nvGraphicFramePr>
        <p:xfrm>
          <a:off x="4024313" y="3357563"/>
          <a:ext cx="51482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8" name="Equazione" r:id="rId9" imgW="2349360" imgH="444240" progId="Equation.3">
                  <p:embed/>
                </p:oleObj>
              </mc:Choice>
              <mc:Fallback>
                <p:oleObj name="Equazione" r:id="rId9" imgW="2349360" imgH="44424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3357563"/>
                        <a:ext cx="5148262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0" y="5282044"/>
            <a:ext cx="89458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For the non-interacting system:</a:t>
            </a:r>
          </a:p>
        </p:txBody>
      </p:sp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69394"/>
              </p:ext>
            </p:extLst>
          </p:nvPr>
        </p:nvGraphicFramePr>
        <p:xfrm>
          <a:off x="4718050" y="4949825"/>
          <a:ext cx="302101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69" name="Equazione" r:id="rId11" imgW="1028520" imgH="419040" progId="Equation.3">
                  <p:embed/>
                </p:oleObj>
              </mc:Choice>
              <mc:Fallback>
                <p:oleObj name="Equazione" r:id="rId11" imgW="1028520" imgH="419040" progId="Equation.3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4949825"/>
                        <a:ext cx="302101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arentesi graffa aperta 3"/>
          <p:cNvSpPr/>
          <p:nvPr/>
        </p:nvSpPr>
        <p:spPr bwMode="auto">
          <a:xfrm>
            <a:off x="6660232" y="2420888"/>
            <a:ext cx="324036" cy="4032448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Parentesi graffa aperta 13"/>
          <p:cNvSpPr/>
          <p:nvPr/>
        </p:nvSpPr>
        <p:spPr bwMode="auto">
          <a:xfrm>
            <a:off x="6228184" y="4365104"/>
            <a:ext cx="324036" cy="1565012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Connettore 2 9"/>
          <p:cNvCxnSpPr/>
          <p:nvPr/>
        </p:nvCxnSpPr>
        <p:spPr bwMode="auto">
          <a:xfrm flipH="1">
            <a:off x="6390202" y="4581128"/>
            <a:ext cx="432048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896" y="4481271"/>
            <a:ext cx="62911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Equal: we impose the same solution (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)!</a:t>
            </a:r>
          </a:p>
        </p:txBody>
      </p:sp>
      <p:cxnSp>
        <p:nvCxnSpPr>
          <p:cNvPr id="16" name="Connettore 2 15"/>
          <p:cNvCxnSpPr>
            <a:endCxn id="5" idx="2"/>
          </p:cNvCxnSpPr>
          <p:nvPr/>
        </p:nvCxnSpPr>
        <p:spPr bwMode="auto">
          <a:xfrm>
            <a:off x="3203848" y="2816932"/>
            <a:ext cx="11521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vale 4"/>
          <p:cNvSpPr/>
          <p:nvPr/>
        </p:nvSpPr>
        <p:spPr bwMode="auto">
          <a:xfrm>
            <a:off x="4355976" y="2276872"/>
            <a:ext cx="792088" cy="108012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6896" y="2501316"/>
            <a:ext cx="3411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Functional derivative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Kohn-Sham equations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059832" y="3311406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KS equations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151627"/>
              </p:ext>
            </p:extLst>
          </p:nvPr>
        </p:nvGraphicFramePr>
        <p:xfrm>
          <a:off x="107504" y="1268760"/>
          <a:ext cx="3694112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6" name="Equazione" r:id="rId3" imgW="1473120" imgH="431640" progId="Equation.3">
                  <p:embed/>
                </p:oleObj>
              </mc:Choice>
              <mc:Fallback>
                <p:oleObj name="Equazione" r:id="rId3" imgW="1473120" imgH="431640" progId="Equation.3">
                  <p:embed/>
                  <p:pic>
                    <p:nvPicPr>
                      <p:cNvPr id="0" name="Oggetto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268760"/>
                        <a:ext cx="3694112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846651"/>
              </p:ext>
            </p:extLst>
          </p:nvPr>
        </p:nvGraphicFramePr>
        <p:xfrm>
          <a:off x="4067944" y="1412776"/>
          <a:ext cx="459263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7" name="Equazione" r:id="rId5" imgW="2095200" imgH="444240" progId="Equation.3">
                  <p:embed/>
                </p:oleObj>
              </mc:Choice>
              <mc:Fallback>
                <p:oleObj name="Equazione" r:id="rId5" imgW="2095200" imgH="444240" progId="Equation.3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412776"/>
                        <a:ext cx="4592638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081871"/>
              </p:ext>
            </p:extLst>
          </p:nvPr>
        </p:nvGraphicFramePr>
        <p:xfrm>
          <a:off x="6084168" y="4005064"/>
          <a:ext cx="24384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" name="Equazione" r:id="rId7" imgW="1244520" imgH="431640" progId="Equation.3">
                  <p:embed/>
                </p:oleObj>
              </mc:Choice>
              <mc:Fallback>
                <p:oleObj name="Equazione" r:id="rId7" imgW="1244520" imgH="431640" progId="Equation.3">
                  <p:embed/>
                  <p:pic>
                    <p:nvPicPr>
                      <p:cNvPr id="0" name="Oggetto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005064"/>
                        <a:ext cx="24384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270119"/>
              </p:ext>
            </p:extLst>
          </p:nvPr>
        </p:nvGraphicFramePr>
        <p:xfrm>
          <a:off x="6588224" y="2851610"/>
          <a:ext cx="16430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" name="Equazione" r:id="rId9" imgW="749160" imgH="419040" progId="Equation.3">
                  <p:embed/>
                </p:oleObj>
              </mc:Choice>
              <mc:Fallback>
                <p:oleObj name="Equazione" r:id="rId9" imgW="749160" imgH="41904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2851610"/>
                        <a:ext cx="16430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Parentesi graffa aperta 19"/>
          <p:cNvSpPr/>
          <p:nvPr/>
        </p:nvSpPr>
        <p:spPr bwMode="auto">
          <a:xfrm>
            <a:off x="1151620" y="1772816"/>
            <a:ext cx="324036" cy="1800200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473816"/>
              </p:ext>
            </p:extLst>
          </p:nvPr>
        </p:nvGraphicFramePr>
        <p:xfrm>
          <a:off x="1115616" y="3256309"/>
          <a:ext cx="190976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" name="Equazione" r:id="rId11" imgW="761760" imgH="228600" progId="Equation.3">
                  <p:embed/>
                </p:oleObj>
              </mc:Choice>
              <mc:Fallback>
                <p:oleObj name="Equazione" r:id="rId11" imgW="761760" imgH="22860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256309"/>
                        <a:ext cx="1909762" cy="633413"/>
                      </a:xfrm>
                      <a:prstGeom prst="rect">
                        <a:avLst/>
                      </a:prstGeom>
                      <a:noFill/>
                      <a:ln w="25400" cmpd="dbl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Parentesi graffa aperta 23"/>
          <p:cNvSpPr/>
          <p:nvPr/>
        </p:nvSpPr>
        <p:spPr bwMode="auto">
          <a:xfrm>
            <a:off x="1223628" y="3077344"/>
            <a:ext cx="324036" cy="423664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0" y="521235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h</a:t>
            </a:r>
            <a:r>
              <a:rPr lang="en-US" sz="2800" baseline="-25000" dirty="0" err="1" smtClean="0">
                <a:solidFill>
                  <a:srgbClr val="990000"/>
                </a:solidFill>
                <a:sym typeface="Symbol"/>
              </a:rPr>
              <a:t>KS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depends from the density (</a:t>
            </a:r>
            <a:r>
              <a:rPr lang="en-US" sz="2800" dirty="0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r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) so a Self Consistent Field (SCF) procedure must be employed to solve the KS equations, like in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Hartree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Fock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Functional derivative</a:t>
            </a:r>
            <a:endParaRPr lang="en-US" sz="4800" dirty="0">
              <a:solidFill>
                <a:srgbClr val="0033CC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941392"/>
              </p:ext>
            </p:extLst>
          </p:nvPr>
        </p:nvGraphicFramePr>
        <p:xfrm>
          <a:off x="2195736" y="1700808"/>
          <a:ext cx="34718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9" name="Equazione" r:id="rId3" imgW="1384200" imgH="215640" progId="Equation.3">
                  <p:embed/>
                </p:oleObj>
              </mc:Choice>
              <mc:Fallback>
                <p:oleObj name="Equazione" r:id="rId3" imgW="1384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700808"/>
                        <a:ext cx="34718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-23830" y="350100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Extension of the concept of exact differential: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76831"/>
              </p:ext>
            </p:extLst>
          </p:nvPr>
        </p:nvGraphicFramePr>
        <p:xfrm>
          <a:off x="2843808" y="809591"/>
          <a:ext cx="276383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0" name="Equazione" r:id="rId5" imgW="863280" imgH="215640" progId="Equation.3">
                  <p:embed/>
                </p:oleObj>
              </mc:Choice>
              <mc:Fallback>
                <p:oleObj name="Equazione" r:id="rId5" imgW="863280" imgH="21564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809591"/>
                        <a:ext cx="276383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0" y="1700808"/>
            <a:ext cx="2403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Differential: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24128" y="1700808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Linear in </a:t>
            </a:r>
            <a:r>
              <a:rPr lang="en-US" sz="2800" i="1" dirty="0" err="1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dr</a:t>
            </a:r>
            <a:endParaRPr lang="en-US" sz="2800" i="1" dirty="0" smtClean="0">
              <a:solidFill>
                <a:srgbClr val="990000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632600"/>
              </p:ext>
            </p:extLst>
          </p:nvPr>
        </p:nvGraphicFramePr>
        <p:xfrm>
          <a:off x="2661443" y="2248117"/>
          <a:ext cx="3821113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1" name="Equazione" r:id="rId7" imgW="1523880" imgH="457200" progId="Equation.3">
                  <p:embed/>
                </p:oleObj>
              </mc:Choice>
              <mc:Fallback>
                <p:oleObj name="Equazione" r:id="rId7" imgW="1523880" imgH="45720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443" y="2248117"/>
                        <a:ext cx="3821113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210663"/>
              </p:ext>
            </p:extLst>
          </p:nvPr>
        </p:nvGraphicFramePr>
        <p:xfrm>
          <a:off x="77789" y="3984625"/>
          <a:ext cx="2325588" cy="635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2" name="Equazione" r:id="rId9" imgW="927000" imgH="228600" progId="Equation.3">
                  <p:embed/>
                </p:oleObj>
              </mc:Choice>
              <mc:Fallback>
                <p:oleObj name="Equazione" r:id="rId9" imgW="927000" imgH="2286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9" y="3984625"/>
                        <a:ext cx="2325588" cy="635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179029"/>
              </p:ext>
            </p:extLst>
          </p:nvPr>
        </p:nvGraphicFramePr>
        <p:xfrm>
          <a:off x="2627784" y="3861048"/>
          <a:ext cx="25209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3" name="Equazione" r:id="rId11" imgW="787320" imgH="228600" progId="Equation.3">
                  <p:embed/>
                </p:oleObj>
              </mc:Choice>
              <mc:Fallback>
                <p:oleObj name="Equazione" r:id="rId11" imgW="787320" imgH="2286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861048"/>
                        <a:ext cx="25209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69235"/>
              </p:ext>
            </p:extLst>
          </p:nvPr>
        </p:nvGraphicFramePr>
        <p:xfrm>
          <a:off x="5400675" y="3557588"/>
          <a:ext cx="3455988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4" name="Equazione" r:id="rId13" imgW="1079280" imgH="482400" progId="Equation.3">
                  <p:embed/>
                </p:oleObj>
              </mc:Choice>
              <mc:Fallback>
                <p:oleObj name="Equazione" r:id="rId13" imgW="1079280" imgH="48240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675" y="3557588"/>
                        <a:ext cx="3455988" cy="170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20908"/>
              </p:ext>
            </p:extLst>
          </p:nvPr>
        </p:nvGraphicFramePr>
        <p:xfrm>
          <a:off x="539552" y="5805264"/>
          <a:ext cx="299402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5" name="Equazione" r:id="rId15" imgW="1193760" imgH="215640" progId="Equation.3">
                  <p:embed/>
                </p:oleObj>
              </mc:Choice>
              <mc:Fallback>
                <p:oleObj name="Equazione" r:id="rId15" imgW="1193760" imgH="21564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805264"/>
                        <a:ext cx="299402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010894"/>
              </p:ext>
            </p:extLst>
          </p:nvPr>
        </p:nvGraphicFramePr>
        <p:xfrm>
          <a:off x="5292079" y="5349363"/>
          <a:ext cx="3807631" cy="1488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6" name="Equazione" r:id="rId17" imgW="1295280" imgH="457200" progId="Equation.3">
                  <p:embed/>
                </p:oleObj>
              </mc:Choice>
              <mc:Fallback>
                <p:oleObj name="Equazione" r:id="rId17" imgW="1295280" imgH="457200" progId="Equation.3">
                  <p:embed/>
                  <p:pic>
                    <p:nvPicPr>
                      <p:cNvPr id="0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79" y="5349363"/>
                        <a:ext cx="3807631" cy="1488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7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Functional </a:t>
            </a:r>
            <a:r>
              <a:rPr lang="en-US" sz="4800" dirty="0" err="1" smtClean="0">
                <a:solidFill>
                  <a:srgbClr val="0033CC"/>
                </a:solidFill>
              </a:rPr>
              <a:t>derivative:examples</a:t>
            </a:r>
            <a:endParaRPr lang="en-US" sz="4800" dirty="0">
              <a:solidFill>
                <a:srgbClr val="0033CC"/>
              </a:solidFill>
            </a:endParaRP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038116"/>
              </p:ext>
            </p:extLst>
          </p:nvPr>
        </p:nvGraphicFramePr>
        <p:xfrm>
          <a:off x="2123728" y="692696"/>
          <a:ext cx="4032448" cy="1148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1" name="Equazione" r:id="rId3" imgW="1701720" imgH="444240" progId="Equation.3">
                  <p:embed/>
                </p:oleObj>
              </mc:Choice>
              <mc:Fallback>
                <p:oleObj name="Equazione" r:id="rId3" imgW="1701720" imgH="44424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692696"/>
                        <a:ext cx="4032448" cy="1148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059687"/>
              </p:ext>
            </p:extLst>
          </p:nvPr>
        </p:nvGraphicFramePr>
        <p:xfrm>
          <a:off x="90489" y="1754888"/>
          <a:ext cx="8153920" cy="1170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2" name="Equazione" r:id="rId5" imgW="3377880" imgH="444240" progId="Equation.3">
                  <p:embed/>
                </p:oleObj>
              </mc:Choice>
              <mc:Fallback>
                <p:oleObj name="Equazione" r:id="rId5" imgW="3377880" imgH="444240" progId="Equation.3">
                  <p:embed/>
                  <p:pic>
                    <p:nvPicPr>
                      <p:cNvPr id="0" name="Ogget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9" y="1754888"/>
                        <a:ext cx="8153920" cy="1170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47528"/>
              </p:ext>
            </p:extLst>
          </p:nvPr>
        </p:nvGraphicFramePr>
        <p:xfrm>
          <a:off x="303213" y="2924944"/>
          <a:ext cx="7293123" cy="117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3" name="Equazione" r:id="rId7" imgW="3009600" imgH="444240" progId="Equation.3">
                  <p:embed/>
                </p:oleObj>
              </mc:Choice>
              <mc:Fallback>
                <p:oleObj name="Equazione" r:id="rId7" imgW="3009600" imgH="444240" progId="Equation.3">
                  <p:embed/>
                  <p:pic>
                    <p:nvPicPr>
                      <p:cNvPr id="0" name="Oggetto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2924944"/>
                        <a:ext cx="7293123" cy="117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gget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71459"/>
              </p:ext>
            </p:extLst>
          </p:nvPr>
        </p:nvGraphicFramePr>
        <p:xfrm>
          <a:off x="323528" y="4221088"/>
          <a:ext cx="6336704" cy="116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4" name="Equazione" r:id="rId9" imgW="2641320" imgH="444240" progId="Equation.3">
                  <p:embed/>
                </p:oleObj>
              </mc:Choice>
              <mc:Fallback>
                <p:oleObj name="Equazione" r:id="rId9" imgW="2641320" imgH="444240" progId="Equation.3">
                  <p:embed/>
                  <p:pic>
                    <p:nvPicPr>
                      <p:cNvPr id="0" name="Oggetto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221088"/>
                        <a:ext cx="6336704" cy="116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Parentesi graffa aperta 19"/>
          <p:cNvSpPr/>
          <p:nvPr/>
        </p:nvSpPr>
        <p:spPr bwMode="auto">
          <a:xfrm rot="16200000">
            <a:off x="4463990" y="4473113"/>
            <a:ext cx="432048" cy="1512170"/>
          </a:xfrm>
          <a:prstGeom prst="leftBrace">
            <a:avLst>
              <a:gd name="adj1" fmla="val 8333"/>
              <a:gd name="adj2" fmla="val 5104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252723"/>
              </p:ext>
            </p:extLst>
          </p:nvPr>
        </p:nvGraphicFramePr>
        <p:xfrm>
          <a:off x="3368675" y="5445222"/>
          <a:ext cx="24066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5" name="Equazione" r:id="rId11" imgW="1002960" imgH="444240" progId="Equation.3">
                  <p:embed/>
                </p:oleObj>
              </mc:Choice>
              <mc:Fallback>
                <p:oleObj name="Equazione" r:id="rId11" imgW="1002960" imgH="444240" progId="Equation.3">
                  <p:embed/>
                  <p:pic>
                    <p:nvPicPr>
                      <p:cNvPr id="0" name="Oggetto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5445222"/>
                        <a:ext cx="24066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4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Functional </a:t>
            </a:r>
            <a:r>
              <a:rPr lang="en-US" sz="4800" dirty="0" err="1" smtClean="0">
                <a:solidFill>
                  <a:srgbClr val="0033CC"/>
                </a:solidFill>
              </a:rPr>
              <a:t>derivative:examples</a:t>
            </a:r>
            <a:endParaRPr lang="en-US" sz="4800" dirty="0">
              <a:solidFill>
                <a:srgbClr val="0033CC"/>
              </a:solidFill>
            </a:endParaRP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315541"/>
              </p:ext>
            </p:extLst>
          </p:nvPr>
        </p:nvGraphicFramePr>
        <p:xfrm>
          <a:off x="5580112" y="840276"/>
          <a:ext cx="3563888" cy="6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4" name="Equazione" r:id="rId3" imgW="1625400" imgH="279360" progId="Equation.3">
                  <p:embed/>
                </p:oleObj>
              </mc:Choice>
              <mc:Fallback>
                <p:oleObj name="Equazione" r:id="rId3" imgW="16254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840276"/>
                        <a:ext cx="3563888" cy="6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0" y="836712"/>
            <a:ext cx="58681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Local Density Approximation (LDA):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014682"/>
              </p:ext>
            </p:extLst>
          </p:nvPr>
        </p:nvGraphicFramePr>
        <p:xfrm>
          <a:off x="1439862" y="1700808"/>
          <a:ext cx="62642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5" name="Equazione" r:id="rId5" imgW="2857320" imgH="279360" progId="Equation.3">
                  <p:embed/>
                </p:oleObj>
              </mc:Choice>
              <mc:Fallback>
                <p:oleObj name="Equazione" r:id="rId5" imgW="2857320" imgH="279360" progId="Equation.3">
                  <p:embed/>
                  <p:pic>
                    <p:nvPicPr>
                      <p:cNvPr id="0" name="Ogget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2" y="1700808"/>
                        <a:ext cx="6264275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870217"/>
              </p:ext>
            </p:extLst>
          </p:nvPr>
        </p:nvGraphicFramePr>
        <p:xfrm>
          <a:off x="1565275" y="2393950"/>
          <a:ext cx="601345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6" name="Equazione" r:id="rId7" imgW="2743200" imgH="482400" progId="Equation.3">
                  <p:embed/>
                </p:oleObj>
              </mc:Choice>
              <mc:Fallback>
                <p:oleObj name="Equazione" r:id="rId7" imgW="2743200" imgH="48240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2393950"/>
                        <a:ext cx="6013450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838052"/>
              </p:ext>
            </p:extLst>
          </p:nvPr>
        </p:nvGraphicFramePr>
        <p:xfrm>
          <a:off x="2206625" y="3500438"/>
          <a:ext cx="4984750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" name="Equazione" r:id="rId9" imgW="2273040" imgH="482400" progId="Equation.3">
                  <p:embed/>
                </p:oleObj>
              </mc:Choice>
              <mc:Fallback>
                <p:oleObj name="Equazione" r:id="rId9" imgW="2273040" imgH="4824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500438"/>
                        <a:ext cx="4984750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145038"/>
              </p:ext>
            </p:extLst>
          </p:nvPr>
        </p:nvGraphicFramePr>
        <p:xfrm>
          <a:off x="2312988" y="5059363"/>
          <a:ext cx="5040312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8" name="Equazione" r:id="rId11" imgW="2298600" imgH="444240" progId="Equation.3">
                  <p:embed/>
                </p:oleObj>
              </mc:Choice>
              <mc:Fallback>
                <p:oleObj name="Equazione" r:id="rId11" imgW="2298600" imgH="44424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5059363"/>
                        <a:ext cx="5040312" cy="106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0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Local Density Approx. (LDA)</a:t>
            </a:r>
            <a:endParaRPr lang="en-US" sz="4800" dirty="0">
              <a:solidFill>
                <a:srgbClr val="0033CC"/>
              </a:solidFill>
            </a:endParaRP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45043"/>
              </p:ext>
            </p:extLst>
          </p:nvPr>
        </p:nvGraphicFramePr>
        <p:xfrm>
          <a:off x="2790056" y="764704"/>
          <a:ext cx="3563888" cy="6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7" name="Equazione" r:id="rId3" imgW="1625400" imgH="279360" progId="Equation.3">
                  <p:embed/>
                </p:oleObj>
              </mc:Choice>
              <mc:Fallback>
                <p:oleObj name="Equazione" r:id="rId3" imgW="16254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056" y="764704"/>
                        <a:ext cx="3563888" cy="6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221781"/>
              </p:ext>
            </p:extLst>
          </p:nvPr>
        </p:nvGraphicFramePr>
        <p:xfrm>
          <a:off x="2777331" y="1484784"/>
          <a:ext cx="35893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8" name="Equazione" r:id="rId5" imgW="1638000" imgH="241200" progId="Equation.3">
                  <p:embed/>
                </p:oleObj>
              </mc:Choice>
              <mc:Fallback>
                <p:oleObj name="Equazione" r:id="rId5" imgW="1638000" imgH="241200" progId="Equation.3">
                  <p:embed/>
                  <p:pic>
                    <p:nvPicPr>
                      <p:cNvPr id="0" name="Ogget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331" y="1484784"/>
                        <a:ext cx="35893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6512" y="198884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Models can be used to approximate </a:t>
            </a:r>
            <a:r>
              <a:rPr lang="en-US" sz="2800" i="1" dirty="0" err="1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e</a:t>
            </a:r>
            <a:r>
              <a:rPr lang="en-US" sz="2800" i="1" baseline="-25000" dirty="0" err="1" smtClean="0">
                <a:solidFill>
                  <a:srgbClr val="990000"/>
                </a:solidFill>
                <a:sym typeface="Symbol"/>
              </a:rPr>
              <a:t>X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and </a:t>
            </a:r>
            <a:r>
              <a:rPr lang="en-US" sz="2800" i="1" dirty="0" err="1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e</a:t>
            </a:r>
            <a:r>
              <a:rPr lang="en-US" sz="2800" i="1" baseline="-25000" dirty="0" err="1" smtClean="0">
                <a:solidFill>
                  <a:srgbClr val="990000"/>
                </a:solidFill>
                <a:sym typeface="Symbol"/>
              </a:rPr>
              <a:t>C</a:t>
            </a:r>
            <a:r>
              <a:rPr lang="en-US" sz="2800" baseline="-25000" dirty="0" smtClean="0">
                <a:solidFill>
                  <a:srgbClr val="990000"/>
                </a:solidFill>
                <a:sym typeface="Symbol"/>
              </a:rPr>
              <a:t> 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: in LDA the Uniform Electron Gas is employed.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In LDA </a:t>
            </a:r>
            <a:r>
              <a:rPr lang="en-US" sz="2800" i="1" dirty="0" err="1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e</a:t>
            </a:r>
            <a:r>
              <a:rPr lang="en-US" sz="2800" i="1" baseline="-25000" dirty="0" err="1" smtClean="0">
                <a:solidFill>
                  <a:srgbClr val="990000"/>
                </a:solidFill>
                <a:sym typeface="Symbol"/>
              </a:rPr>
              <a:t>X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is analytic: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Slater (1951) suggested the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X</a:t>
            </a:r>
            <a:r>
              <a:rPr lang="en-US" sz="2800" dirty="0" err="1" smtClean="0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method, an approximation of HF with local exchange: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In LDA the </a:t>
            </a:r>
            <a:r>
              <a:rPr lang="en-US" sz="2800" i="1" dirty="0" err="1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e</a:t>
            </a:r>
            <a:r>
              <a:rPr lang="en-US" sz="2800" i="1" baseline="-25000" dirty="0" err="1">
                <a:solidFill>
                  <a:srgbClr val="990000"/>
                </a:solidFill>
                <a:sym typeface="Symbol"/>
              </a:rPr>
              <a:t>C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term can be obtained from Statistical Mechanics calculations (Quantum Monte Carlo), such calculations furnish </a:t>
            </a:r>
            <a:r>
              <a:rPr lang="en-US" sz="2800" i="1" dirty="0" err="1">
                <a:solidFill>
                  <a:srgbClr val="990000"/>
                </a:solidFill>
                <a:latin typeface="Symbol" panose="05050102010706020507" pitchFamily="18" charset="2"/>
                <a:sym typeface="Symbol"/>
              </a:rPr>
              <a:t>e</a:t>
            </a:r>
            <a:r>
              <a:rPr lang="en-US" sz="2800" i="1" baseline="-25000" dirty="0" err="1">
                <a:solidFill>
                  <a:srgbClr val="990000"/>
                </a:solidFill>
                <a:sym typeface="Symbol"/>
              </a:rPr>
              <a:t>C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which can be fitted with very complicated analytical expressions: 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329732"/>
              </p:ext>
            </p:extLst>
          </p:nvPr>
        </p:nvGraphicFramePr>
        <p:xfrm>
          <a:off x="3347864" y="2780928"/>
          <a:ext cx="2905447" cy="1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9" name="Equazione" r:id="rId7" imgW="1473120" imgH="482400" progId="Equation.3">
                  <p:embed/>
                </p:oleObj>
              </mc:Choice>
              <mc:Fallback>
                <p:oleObj name="Equazione" r:id="rId7" imgW="1473120" imgH="48240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780928"/>
                        <a:ext cx="2905447" cy="103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34746"/>
              </p:ext>
            </p:extLst>
          </p:nvPr>
        </p:nvGraphicFramePr>
        <p:xfrm>
          <a:off x="4760913" y="4149725"/>
          <a:ext cx="2192337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0" name="Equazione" r:id="rId9" imgW="1511280" imgH="482400" progId="Equation.3">
                  <p:embed/>
                </p:oleObj>
              </mc:Choice>
              <mc:Fallback>
                <p:oleObj name="Equazione" r:id="rId9" imgW="1511280" imgH="482400" progId="Equation.3">
                  <p:embed/>
                  <p:pic>
                    <p:nvPicPr>
                      <p:cNvPr id="0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4149725"/>
                        <a:ext cx="2192337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488452"/>
              </p:ext>
            </p:extLst>
          </p:nvPr>
        </p:nvGraphicFramePr>
        <p:xfrm>
          <a:off x="6354763" y="2708275"/>
          <a:ext cx="26035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1" name="Equazione" r:id="rId11" imgW="1320480" imgH="482400" progId="Equation.3">
                  <p:embed/>
                </p:oleObj>
              </mc:Choice>
              <mc:Fallback>
                <p:oleObj name="Equazione" r:id="rId11" imgW="1320480" imgH="482400" progId="Equation.3">
                  <p:embed/>
                  <p:pic>
                    <p:nvPicPr>
                      <p:cNvPr id="0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2708275"/>
                        <a:ext cx="26035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7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2799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 dirty="0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68313" y="832058"/>
            <a:ext cx="81534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 smtClean="0">
                <a:solidFill>
                  <a:srgbClr val="990000"/>
                </a:solidFill>
              </a:rPr>
              <a:t>THEORY - DFT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Review of DFT </a:t>
            </a:r>
            <a:r>
              <a:rPr lang="en-US" sz="2800" dirty="0" smtClean="0">
                <a:solidFill>
                  <a:srgbClr val="990000"/>
                </a:solidFill>
              </a:rPr>
              <a:t>basic </a:t>
            </a:r>
            <a:r>
              <a:rPr lang="en-US" sz="2800" dirty="0">
                <a:solidFill>
                  <a:srgbClr val="990000"/>
                </a:solidFill>
              </a:rPr>
              <a:t>theory and </a:t>
            </a:r>
            <a:r>
              <a:rPr lang="en-US" sz="2800" dirty="0" smtClean="0">
                <a:solidFill>
                  <a:srgbClr val="990000"/>
                </a:solidFill>
              </a:rPr>
              <a:t>equations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 smtClean="0">
                <a:solidFill>
                  <a:srgbClr val="990000"/>
                </a:solidFill>
              </a:rPr>
              <a:t>THEORY - TDDFT </a:t>
            </a:r>
            <a:r>
              <a:rPr lang="en-US" sz="2800" dirty="0" smtClean="0">
                <a:solidFill>
                  <a:srgbClr val="990000"/>
                </a:solidFill>
              </a:rPr>
              <a:t>with </a:t>
            </a:r>
            <a:r>
              <a:rPr lang="en-US" sz="2800" dirty="0">
                <a:solidFill>
                  <a:srgbClr val="990000"/>
                </a:solidFill>
              </a:rPr>
              <a:t>the aim to underline what is general from Linear Response formalism.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>
                <a:solidFill>
                  <a:srgbClr val="990000"/>
                </a:solidFill>
              </a:rPr>
              <a:t>COMPUTATIONAL</a:t>
            </a:r>
            <a:r>
              <a:rPr lang="en-US" sz="2800" dirty="0">
                <a:solidFill>
                  <a:srgbClr val="990000"/>
                </a:solidFill>
              </a:rPr>
              <a:t> - Some numerical aspects of the implementation in the ADF code, most important computational choices, how to assign spectral features. New TDDFT algorithm.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>
                <a:solidFill>
                  <a:srgbClr val="990000"/>
                </a:solidFill>
              </a:rPr>
              <a:t>APPLICATIONS</a:t>
            </a:r>
            <a:r>
              <a:rPr lang="en-US" sz="2800" dirty="0">
                <a:solidFill>
                  <a:srgbClr val="99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00"/>
                </a:solidFill>
              </a:rPr>
              <a:t>4</a:t>
            </a:r>
            <a:r>
              <a:rPr lang="en-US" sz="2800" dirty="0" smtClean="0">
                <a:solidFill>
                  <a:srgbClr val="990000"/>
                </a:solidFill>
              </a:rPr>
              <a:t>.a</a:t>
            </a:r>
            <a:r>
              <a:rPr lang="en-US" sz="2800" dirty="0">
                <a:solidFill>
                  <a:srgbClr val="990000"/>
                </a:solidFill>
              </a:rPr>
              <a:t>. </a:t>
            </a:r>
            <a:r>
              <a:rPr lang="en-US" sz="2800" dirty="0" err="1">
                <a:solidFill>
                  <a:srgbClr val="990000"/>
                </a:solidFill>
              </a:rPr>
              <a:t>Plasmons</a:t>
            </a:r>
            <a:r>
              <a:rPr lang="en-US" sz="2800" dirty="0">
                <a:solidFill>
                  <a:srgbClr val="990000"/>
                </a:solidFill>
              </a:rPr>
              <a:t> in metal clusters.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00"/>
                </a:solidFill>
              </a:rPr>
              <a:t>4</a:t>
            </a:r>
            <a:r>
              <a:rPr lang="en-US" sz="2800" dirty="0" smtClean="0">
                <a:solidFill>
                  <a:srgbClr val="990000"/>
                </a:solidFill>
              </a:rPr>
              <a:t>.b</a:t>
            </a:r>
            <a:r>
              <a:rPr lang="en-US" sz="2800" dirty="0">
                <a:solidFill>
                  <a:srgbClr val="990000"/>
                </a:solidFill>
              </a:rPr>
              <a:t>. Core electron excitations (NEXAFS).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68313" y="836712"/>
            <a:ext cx="8496300" cy="1008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6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" y="1412776"/>
            <a:ext cx="8952094" cy="531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i="1" dirty="0" err="1" smtClean="0">
                <a:solidFill>
                  <a:srgbClr val="0033CC"/>
                </a:solidFill>
                <a:latin typeface="Symbol" panose="05050102010706020507" pitchFamily="18" charset="2"/>
              </a:rPr>
              <a:t>e</a:t>
            </a:r>
            <a:r>
              <a:rPr lang="en-US" sz="4800" i="1" baseline="-25000" dirty="0" err="1" smtClean="0">
                <a:solidFill>
                  <a:srgbClr val="0033CC"/>
                </a:solidFill>
              </a:rPr>
              <a:t>C</a:t>
            </a:r>
            <a:r>
              <a:rPr lang="en-US" sz="4800" dirty="0" smtClean="0">
                <a:solidFill>
                  <a:srgbClr val="0033CC"/>
                </a:solidFill>
              </a:rPr>
              <a:t> in LDA</a:t>
            </a:r>
            <a:endParaRPr lang="en-US" sz="4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115888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4400" b="1">
                <a:solidFill>
                  <a:srgbClr val="0033CC"/>
                </a:solidFill>
              </a:rPr>
              <a:t>DFT: the Kohn-Sham (KS) method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981075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990000"/>
                </a:solidFill>
              </a:rPr>
              <a:t>The electron density 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</a:t>
            </a:r>
            <a:r>
              <a:rPr lang="it-IT" altLang="it-IT" sz="2800">
                <a:solidFill>
                  <a:srgbClr val="990000"/>
                </a:solidFill>
              </a:rPr>
              <a:t> can be extracted from the KS reference system solving the KS equations:</a:t>
            </a: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95288" y="3644900"/>
          <a:ext cx="73802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8" name="Equation" r:id="rId3" imgW="3085920" imgH="469800" progId="Equation.3">
                  <p:embed/>
                </p:oleObj>
              </mc:Choice>
              <mc:Fallback>
                <p:oleObj name="Equation" r:id="rId3" imgW="3085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44900"/>
                        <a:ext cx="7380287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757613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411413" y="2455863"/>
          <a:ext cx="40941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9" name="Equation" r:id="rId5" imgW="1485720" imgH="228600" progId="Equation.3">
                  <p:embed/>
                </p:oleObj>
              </mc:Choice>
              <mc:Fallback>
                <p:oleObj name="Equation" r:id="rId5" imgW="1485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455863"/>
                        <a:ext cx="4094162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1763713" y="5084763"/>
          <a:ext cx="2906712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0" name="Equation" r:id="rId7" imgW="1409400" imgH="711000" progId="Equation.3">
                  <p:embed/>
                </p:oleObj>
              </mc:Choice>
              <mc:Fallback>
                <p:oleObj name="Equation" r:id="rId7" imgW="14094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084763"/>
                        <a:ext cx="2906712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371" name="AutoShape 11"/>
          <p:cNvCxnSpPr>
            <a:cxnSpLocks noChangeShapeType="1"/>
          </p:cNvCxnSpPr>
          <p:nvPr/>
        </p:nvCxnSpPr>
        <p:spPr bwMode="auto">
          <a:xfrm flipH="1">
            <a:off x="4670425" y="2770188"/>
            <a:ext cx="1835150" cy="3046412"/>
          </a:xfrm>
          <a:prstGeom prst="curvedConnector3">
            <a:avLst>
              <a:gd name="adj1" fmla="val -112806"/>
            </a:avLst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486400" y="5791200"/>
            <a:ext cx="365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SCF iterative solution</a:t>
            </a:r>
          </a:p>
        </p:txBody>
      </p:sp>
    </p:spTree>
    <p:extLst>
      <p:ext uri="{BB962C8B-B14F-4D97-AF65-F5344CB8AC3E}">
        <p14:creationId xmlns:p14="http://schemas.microsoft.com/office/powerpoint/2010/main" val="200061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</a:t>
            </a:r>
            <a:r>
              <a:rPr lang="en-US" altLang="it-IT" sz="2800" baseline="-25000">
                <a:solidFill>
                  <a:srgbClr val="0033CC"/>
                </a:solidFill>
                <a:sym typeface="Symbol" pitchFamily="18" charset="2"/>
              </a:rPr>
              <a:t>i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molecular orbitals and their energies </a:t>
            </a:r>
            <a:r>
              <a:rPr lang="en-US" altLang="it-IT">
                <a:solidFill>
                  <a:srgbClr val="0033CC"/>
                </a:solidFill>
                <a:sym typeface="Symbol" pitchFamily="18" charset="2"/>
              </a:rPr>
              <a:t></a:t>
            </a:r>
            <a:r>
              <a:rPr lang="en-US" altLang="it-IT" baseline="-25000">
                <a:solidFill>
                  <a:srgbClr val="0033CC"/>
                </a:solidFill>
                <a:sym typeface="Symbol" pitchFamily="18" charset="2"/>
              </a:rPr>
              <a:t>i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are obtained.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The potential is </a:t>
            </a:r>
            <a:r>
              <a:rPr lang="en-US" altLang="it-IT" sz="2800" u="sng">
                <a:solidFill>
                  <a:srgbClr val="0033CC"/>
                </a:solidFill>
                <a:sym typeface="Symbol" pitchFamily="18" charset="2"/>
              </a:rPr>
              <a:t>local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(at variance with HF)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V</a:t>
            </a:r>
            <a:r>
              <a:rPr lang="en-US" altLang="it-IT" sz="2800" baseline="-25000">
                <a:solidFill>
                  <a:srgbClr val="0033CC"/>
                </a:solidFill>
                <a:sym typeface="Symbol" pitchFamily="18" charset="2"/>
              </a:rPr>
              <a:t>XC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must be approximated in practice (LDA, GGA, …)           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altLang="it-IT" sz="2800">
              <a:solidFill>
                <a:srgbClr val="0033CC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US" altLang="it-IT" sz="2800">
              <a:solidFill>
                <a:srgbClr val="0033CC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Total energy E[] and one-electron local operator properties (gradients for example) of the systems can be calculated from density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115888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4400" b="1">
                <a:solidFill>
                  <a:srgbClr val="0033CC"/>
                </a:solidFill>
              </a:rPr>
              <a:t>Kohn-Sham (KS) results:</a:t>
            </a:r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3492500" y="3141663"/>
          <a:ext cx="19431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Equation" r:id="rId3" imgW="749160" imgH="419040" progId="Equation.3">
                  <p:embed/>
                </p:oleObj>
              </mc:Choice>
              <mc:Fallback>
                <p:oleObj name="Equation" r:id="rId3" imgW="749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141663"/>
                        <a:ext cx="19431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-15766" y="5327737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 dirty="0">
                <a:solidFill>
                  <a:srgbClr val="0033CC"/>
                </a:solidFill>
              </a:rPr>
              <a:t>Common  V</a:t>
            </a:r>
            <a:r>
              <a:rPr lang="en-US" altLang="it-IT" sz="2800" baseline="-25000" dirty="0">
                <a:solidFill>
                  <a:srgbClr val="0033CC"/>
                </a:solidFill>
              </a:rPr>
              <a:t>XC</a:t>
            </a:r>
            <a:r>
              <a:rPr lang="en-US" altLang="it-IT" sz="2800" dirty="0">
                <a:solidFill>
                  <a:srgbClr val="0033CC"/>
                </a:solidFill>
              </a:rPr>
              <a:t> choices do not obey to correct asymptotic –1/r behavior (long-range exchange), this feature is important to obtain accurate excitation energies and intensities in TDDFT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16013" y="931754"/>
            <a:ext cx="716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dirty="0" err="1" smtClean="0">
                <a:solidFill>
                  <a:srgbClr val="0033CC"/>
                </a:solidFill>
              </a:rPr>
              <a:t>Functional</a:t>
            </a:r>
            <a:r>
              <a:rPr lang="it-IT" altLang="it-IT" sz="2800" dirty="0" smtClean="0">
                <a:solidFill>
                  <a:srgbClr val="0033CC"/>
                </a:solidFill>
              </a:rPr>
              <a:t> </a:t>
            </a:r>
            <a:r>
              <a:rPr lang="it-IT" altLang="it-IT" sz="2800" dirty="0" err="1" smtClean="0">
                <a:solidFill>
                  <a:srgbClr val="0033CC"/>
                </a:solidFill>
              </a:rPr>
              <a:t>accuracy</a:t>
            </a:r>
            <a:r>
              <a:rPr lang="it-IT" altLang="it-IT" sz="2800" dirty="0" smtClean="0">
                <a:solidFill>
                  <a:srgbClr val="0033CC"/>
                </a:solidFill>
              </a:rPr>
              <a:t> can be </a:t>
            </a:r>
            <a:r>
              <a:rPr lang="it-IT" altLang="it-IT" sz="2800" dirty="0" err="1" smtClean="0">
                <a:solidFill>
                  <a:srgbClr val="0033CC"/>
                </a:solidFill>
              </a:rPr>
              <a:t>improved</a:t>
            </a:r>
            <a:r>
              <a:rPr lang="it-IT" altLang="it-IT" sz="2800" dirty="0" smtClean="0">
                <a:solidFill>
                  <a:srgbClr val="0033CC"/>
                </a:solidFill>
              </a:rPr>
              <a:t>:</a:t>
            </a:r>
            <a:endParaRPr lang="it-IT" altLang="it-IT" sz="2800" dirty="0">
              <a:solidFill>
                <a:srgbClr val="0033CC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-15766" y="1480530"/>
            <a:ext cx="9159766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2800" dirty="0" smtClean="0">
                <a:solidFill>
                  <a:srgbClr val="990000"/>
                </a:solidFill>
              </a:rPr>
              <a:t>LDA (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good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geometries</a:t>
            </a:r>
            <a:r>
              <a:rPr lang="it-IT" altLang="it-IT" sz="2800" dirty="0" smtClean="0">
                <a:solidFill>
                  <a:srgbClr val="990000"/>
                </a:solidFill>
              </a:rPr>
              <a:t>,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bad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energies</a:t>
            </a:r>
            <a:r>
              <a:rPr lang="it-IT" altLang="it-IT" sz="2800" dirty="0" smtClean="0">
                <a:solidFill>
                  <a:srgbClr val="990000"/>
                </a:solidFill>
              </a:rPr>
              <a:t>)</a:t>
            </a:r>
            <a:endParaRPr lang="it-IT" altLang="it-IT" sz="28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2800" dirty="0" smtClean="0">
                <a:solidFill>
                  <a:srgbClr val="990000"/>
                </a:solidFill>
              </a:rPr>
              <a:t>GGA: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also</a:t>
            </a:r>
            <a:r>
              <a:rPr lang="it-IT" altLang="it-IT" sz="2800" dirty="0" smtClean="0">
                <a:solidFill>
                  <a:srgbClr val="990000"/>
                </a:solidFill>
              </a:rPr>
              <a:t>          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is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considered</a:t>
            </a:r>
            <a:r>
              <a:rPr lang="it-IT" altLang="it-IT" sz="2800" dirty="0" smtClean="0">
                <a:solidFill>
                  <a:srgbClr val="990000"/>
                </a:solidFill>
              </a:rPr>
              <a:t> (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improved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energies</a:t>
            </a:r>
            <a:r>
              <a:rPr lang="it-IT" altLang="it-IT" sz="2800" dirty="0" smtClean="0">
                <a:solidFill>
                  <a:srgbClr val="990000"/>
                </a:solidFill>
              </a:rPr>
              <a:t>)</a:t>
            </a:r>
            <a:endParaRPr lang="it-IT" altLang="it-IT" sz="28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2800" dirty="0" err="1" smtClean="0">
                <a:solidFill>
                  <a:srgbClr val="990000"/>
                </a:solidFill>
              </a:rPr>
              <a:t>Hybrids</a:t>
            </a:r>
            <a:r>
              <a:rPr lang="it-IT" altLang="it-IT" sz="2800" dirty="0" smtClean="0">
                <a:solidFill>
                  <a:srgbClr val="990000"/>
                </a:solidFill>
              </a:rPr>
              <a:t>: non-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local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Fock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exchange</a:t>
            </a:r>
            <a:r>
              <a:rPr lang="it-IT" altLang="it-IT" sz="2800" dirty="0" smtClean="0">
                <a:solidFill>
                  <a:srgbClr val="990000"/>
                </a:solidFill>
              </a:rPr>
              <a:t>  (best compromise B3LYP)</a:t>
            </a:r>
            <a:endParaRPr lang="it-IT" altLang="it-IT" sz="28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2800" dirty="0" err="1" smtClean="0">
                <a:solidFill>
                  <a:srgbClr val="990000"/>
                </a:solidFill>
              </a:rPr>
              <a:t>Asymptotic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corrections</a:t>
            </a:r>
            <a:r>
              <a:rPr lang="it-IT" altLang="it-IT" sz="2800" dirty="0" smtClean="0">
                <a:solidFill>
                  <a:srgbClr val="990000"/>
                </a:solidFill>
              </a:rPr>
              <a:t> (LB94,…)</a:t>
            </a:r>
            <a:r>
              <a:rPr lang="it-IT" altLang="it-IT" sz="2800" dirty="0">
                <a:solidFill>
                  <a:srgbClr val="990000"/>
                </a:solidFill>
              </a:rPr>
              <a:t> </a:t>
            </a:r>
            <a:r>
              <a:rPr lang="it-IT" altLang="it-IT" sz="2000" dirty="0">
                <a:solidFill>
                  <a:srgbClr val="990000"/>
                </a:solidFill>
              </a:rPr>
              <a:t>(R. van </a:t>
            </a:r>
            <a:r>
              <a:rPr lang="it-IT" altLang="it-IT" sz="2000" dirty="0" err="1">
                <a:solidFill>
                  <a:srgbClr val="990000"/>
                </a:solidFill>
              </a:rPr>
              <a:t>Leeuwen</a:t>
            </a:r>
            <a:r>
              <a:rPr lang="it-IT" altLang="it-IT" sz="2000" dirty="0">
                <a:solidFill>
                  <a:srgbClr val="990000"/>
                </a:solidFill>
              </a:rPr>
              <a:t> and E. J. </a:t>
            </a:r>
            <a:r>
              <a:rPr lang="it-IT" altLang="it-IT" sz="2000" dirty="0" err="1">
                <a:solidFill>
                  <a:srgbClr val="990000"/>
                </a:solidFill>
              </a:rPr>
              <a:t>Baerends</a:t>
            </a:r>
            <a:r>
              <a:rPr lang="it-IT" altLang="it-IT" sz="2000" dirty="0">
                <a:solidFill>
                  <a:srgbClr val="990000"/>
                </a:solidFill>
              </a:rPr>
              <a:t>, PRA 49 (1994) 2421</a:t>
            </a:r>
            <a:r>
              <a:rPr lang="it-IT" altLang="it-IT" sz="2000" dirty="0" smtClean="0">
                <a:solidFill>
                  <a:srgbClr val="990000"/>
                </a:solidFill>
              </a:rPr>
              <a:t>)</a:t>
            </a:r>
            <a:endParaRPr lang="it-IT" altLang="it-IT" sz="20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it-IT" altLang="it-IT" sz="2800" dirty="0" smtClean="0">
                <a:solidFill>
                  <a:srgbClr val="990000"/>
                </a:solidFill>
              </a:rPr>
              <a:t>Meta GGA: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dependence</a:t>
            </a:r>
            <a:r>
              <a:rPr lang="it-IT" altLang="it-IT" sz="2800" dirty="0" smtClean="0">
                <a:solidFill>
                  <a:srgbClr val="990000"/>
                </a:solidFill>
              </a:rPr>
              <a:t>  KE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density</a:t>
            </a:r>
            <a:r>
              <a:rPr lang="it-IT" altLang="it-IT" sz="2800" dirty="0" smtClean="0">
                <a:solidFill>
                  <a:srgbClr val="990000"/>
                </a:solidFill>
              </a:rPr>
              <a:t>: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115888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400" b="1" dirty="0" smtClean="0">
                <a:solidFill>
                  <a:srgbClr val="0033CC"/>
                </a:solidFill>
              </a:rPr>
              <a:t>E</a:t>
            </a:r>
            <a:r>
              <a:rPr lang="it-IT" altLang="it-IT" sz="4400" b="1" baseline="-25000" dirty="0" smtClean="0">
                <a:solidFill>
                  <a:srgbClr val="0033CC"/>
                </a:solidFill>
              </a:rPr>
              <a:t>XC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functional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choice</a:t>
            </a:r>
            <a:endParaRPr lang="it-IT" altLang="it-IT" sz="4400" b="1" dirty="0">
              <a:solidFill>
                <a:srgbClr val="0033CC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646972"/>
              </p:ext>
            </p:extLst>
          </p:nvPr>
        </p:nvGraphicFramePr>
        <p:xfrm>
          <a:off x="2195736" y="2060848"/>
          <a:ext cx="704850" cy="6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zione" r:id="rId3" imgW="253800" imgH="203040" progId="Equation.3">
                  <p:embed/>
                </p:oleObj>
              </mc:Choice>
              <mc:Fallback>
                <p:oleObj name="Equazione" r:id="rId3" imgW="2538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060848"/>
                        <a:ext cx="704850" cy="6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87902"/>
              </p:ext>
            </p:extLst>
          </p:nvPr>
        </p:nvGraphicFramePr>
        <p:xfrm>
          <a:off x="5940152" y="4540576"/>
          <a:ext cx="3024336" cy="104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zione" r:id="rId5" imgW="1422360" imgH="444240" progId="Equation.3">
                  <p:embed/>
                </p:oleObj>
              </mc:Choice>
              <mc:Fallback>
                <p:oleObj name="Equazione" r:id="rId5" imgW="1422360" imgH="44424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540576"/>
                        <a:ext cx="3024336" cy="1048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4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8105775" cy="573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863600" y="5949950"/>
            <a:ext cx="7380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/>
              <a:t>Kieron Burke, “Perspective on density functional theory” JCP 136 (2012) 150901</a:t>
            </a: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778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014" y="873501"/>
            <a:ext cx="88864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err="1" smtClean="0">
                <a:solidFill>
                  <a:srgbClr val="990000"/>
                </a:solidFill>
              </a:rPr>
              <a:t>Molecules</a:t>
            </a:r>
            <a:r>
              <a:rPr lang="it-IT" altLang="it-IT" sz="2800" dirty="0" smtClean="0">
                <a:solidFill>
                  <a:srgbClr val="990000"/>
                </a:solidFill>
              </a:rPr>
              <a:t>: LCAO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formulation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. The KS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eigenfunctions</a:t>
            </a:r>
            <a:r>
              <a:rPr lang="it-IT" altLang="it-IT" sz="2800" dirty="0" smtClean="0">
                <a:solidFill>
                  <a:srgbClr val="990000"/>
                </a:solidFill>
              </a:rPr>
              <a:t> are the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molecular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orbitals</a:t>
            </a:r>
            <a:r>
              <a:rPr lang="it-IT" altLang="it-IT" sz="2800" dirty="0" smtClean="0">
                <a:solidFill>
                  <a:srgbClr val="990000"/>
                </a:solidFill>
              </a:rPr>
              <a:t>: linear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combination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 of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basis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functions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115888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400" b="1" dirty="0" smtClean="0">
                <a:solidFill>
                  <a:srgbClr val="0033CC"/>
                </a:solidFill>
              </a:rPr>
              <a:t>DFT: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numerical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considerations</a:t>
            </a:r>
            <a:endParaRPr lang="it-IT" altLang="it-IT" sz="4400" b="1" dirty="0">
              <a:solidFill>
                <a:srgbClr val="0033CC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254950"/>
              </p:ext>
            </p:extLst>
          </p:nvPr>
        </p:nvGraphicFramePr>
        <p:xfrm>
          <a:off x="2555776" y="1916832"/>
          <a:ext cx="3278187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1" name="Equazione" r:id="rId3" imgW="1180800" imgH="431640" progId="Equation.3">
                  <p:embed/>
                </p:oleObj>
              </mc:Choice>
              <mc:Fallback>
                <p:oleObj name="Equazione" r:id="rId3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916832"/>
                        <a:ext cx="3278187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Connettore 2 3"/>
          <p:cNvCxnSpPr/>
          <p:nvPr/>
        </p:nvCxnSpPr>
        <p:spPr bwMode="auto">
          <a:xfrm flipH="1" flipV="1">
            <a:off x="2267744" y="1827608"/>
            <a:ext cx="504056" cy="5212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Connettore 2 5"/>
          <p:cNvCxnSpPr/>
          <p:nvPr/>
        </p:nvCxnSpPr>
        <p:spPr bwMode="auto">
          <a:xfrm flipV="1">
            <a:off x="4572000" y="1827608"/>
            <a:ext cx="2160240" cy="5212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8767" y="3140968"/>
            <a:ext cx="88864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The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problem</a:t>
            </a:r>
            <a:r>
              <a:rPr lang="it-IT" altLang="it-IT" sz="2800" dirty="0" smtClean="0">
                <a:solidFill>
                  <a:srgbClr val="990000"/>
                </a:solidFill>
              </a:rPr>
              <a:t> to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obtain</a:t>
            </a:r>
            <a:r>
              <a:rPr lang="it-IT" altLang="it-IT" sz="2800" dirty="0" smtClean="0">
                <a:solidFill>
                  <a:srgbClr val="990000"/>
                </a:solidFill>
              </a:rPr>
              <a:t> KS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eigenvalues</a:t>
            </a:r>
            <a:r>
              <a:rPr lang="it-IT" altLang="it-IT" sz="2800" dirty="0" smtClean="0">
                <a:solidFill>
                  <a:srgbClr val="990000"/>
                </a:solidFill>
              </a:rPr>
              <a:t> and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eigenfunctions</a:t>
            </a:r>
            <a:r>
              <a:rPr lang="it-IT" altLang="it-IT" sz="2800" dirty="0" smtClean="0">
                <a:solidFill>
                  <a:srgbClr val="990000"/>
                </a:solidFill>
              </a:rPr>
              <a:t>, in LCAO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is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reduced</a:t>
            </a:r>
            <a:r>
              <a:rPr lang="it-IT" altLang="it-IT" sz="2800" dirty="0" smtClean="0">
                <a:solidFill>
                  <a:srgbClr val="990000"/>
                </a:solidFill>
              </a:rPr>
              <a:t> to a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Generalized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Diagonalization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: 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655503"/>
              </p:ext>
            </p:extLst>
          </p:nvPr>
        </p:nvGraphicFramePr>
        <p:xfrm>
          <a:off x="3100388" y="4167485"/>
          <a:ext cx="232568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2" name="Equazione" r:id="rId5" imgW="838080" imgH="228600" progId="Equation.3">
                  <p:embed/>
                </p:oleObj>
              </mc:Choice>
              <mc:Fallback>
                <p:oleObj name="Equazione" r:id="rId5" imgW="83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4167485"/>
                        <a:ext cx="232568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105137" y="4581128"/>
            <a:ext cx="13333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Input: 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998414"/>
              </p:ext>
            </p:extLst>
          </p:nvPr>
        </p:nvGraphicFramePr>
        <p:xfrm>
          <a:off x="957263" y="4924425"/>
          <a:ext cx="33845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3" name="Equazione" r:id="rId7" imgW="1218960" imgH="279360" progId="Equation.3">
                  <p:embed/>
                </p:oleObj>
              </mc:Choice>
              <mc:Fallback>
                <p:oleObj name="Equazione" r:id="rId7" imgW="12189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4924425"/>
                        <a:ext cx="33845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27965"/>
              </p:ext>
            </p:extLst>
          </p:nvPr>
        </p:nvGraphicFramePr>
        <p:xfrm>
          <a:off x="1696269" y="5759678"/>
          <a:ext cx="21510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4" name="Equazione" r:id="rId9" imgW="774360" imgH="279360" progId="Equation.3">
                  <p:embed/>
                </p:oleObj>
              </mc:Choice>
              <mc:Fallback>
                <p:oleObj name="Equazione" r:id="rId9" imgW="7743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269" y="5759678"/>
                        <a:ext cx="215106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347853" y="4617923"/>
            <a:ext cx="13333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Output: 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856626"/>
              </p:ext>
            </p:extLst>
          </p:nvPr>
        </p:nvGraphicFramePr>
        <p:xfrm>
          <a:off x="6732240" y="5176228"/>
          <a:ext cx="5651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5" name="Equazione" r:id="rId11" imgW="203040" imgH="241200" progId="Equation.3">
                  <p:embed/>
                </p:oleObj>
              </mc:Choice>
              <mc:Fallback>
                <p:oleObj name="Equazione" r:id="rId11" imgW="203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5176228"/>
                        <a:ext cx="5651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458713"/>
              </p:ext>
            </p:extLst>
          </p:nvPr>
        </p:nvGraphicFramePr>
        <p:xfrm>
          <a:off x="6347853" y="5733256"/>
          <a:ext cx="16954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6" name="Equazione" r:id="rId13" imgW="609480" imgH="241200" progId="Equation.3">
                  <p:embed/>
                </p:oleObj>
              </mc:Choice>
              <mc:Fallback>
                <p:oleObj name="Equazione" r:id="rId13" imgW="609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853" y="5733256"/>
                        <a:ext cx="16954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24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014" y="873501"/>
            <a:ext cx="913798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err="1" smtClean="0">
                <a:solidFill>
                  <a:srgbClr val="990000"/>
                </a:solidFill>
              </a:rPr>
              <a:t>Two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different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philosophies</a:t>
            </a:r>
            <a:r>
              <a:rPr lang="it-IT" altLang="it-IT" sz="2800" dirty="0" smtClean="0">
                <a:solidFill>
                  <a:srgbClr val="990000"/>
                </a:solidFill>
              </a:rPr>
              <a:t> to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build</a:t>
            </a:r>
            <a:r>
              <a:rPr lang="it-IT" altLang="it-IT" sz="2800" dirty="0" smtClean="0">
                <a:solidFill>
                  <a:srgbClr val="990000"/>
                </a:solidFill>
              </a:rPr>
              <a:t> the H</a:t>
            </a:r>
            <a:r>
              <a:rPr lang="it-IT" altLang="it-IT" sz="2800" baseline="-25000" dirty="0" smtClean="0">
                <a:solidFill>
                  <a:srgbClr val="990000"/>
                </a:solidFill>
              </a:rPr>
              <a:t>KS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matrix</a:t>
            </a:r>
            <a:r>
              <a:rPr lang="it-IT" altLang="it-IT" sz="2800" dirty="0" smtClean="0">
                <a:solidFill>
                  <a:srgbClr val="990000"/>
                </a:solidFill>
              </a:rPr>
              <a:t>: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it-IT" altLang="it-IT" sz="2800" dirty="0" err="1" smtClean="0">
                <a:solidFill>
                  <a:srgbClr val="990000"/>
                </a:solidFill>
              </a:rPr>
              <a:t>Numerical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integration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 (ADF code), STO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basis</a:t>
            </a:r>
            <a:r>
              <a:rPr lang="it-IT" altLang="it-IT" sz="2800" dirty="0" smtClean="0">
                <a:solidFill>
                  <a:srgbClr val="990000"/>
                </a:solidFill>
              </a:rPr>
              <a:t> set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it-IT" altLang="it-IT" sz="2800" dirty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Analytical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integration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 (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Gaussian</a:t>
            </a:r>
            <a:r>
              <a:rPr lang="it-IT" altLang="it-IT" sz="2800" dirty="0" smtClean="0">
                <a:solidFill>
                  <a:srgbClr val="990000"/>
                </a:solidFill>
              </a:rPr>
              <a:t> …) GTO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basis</a:t>
            </a:r>
            <a:r>
              <a:rPr lang="it-IT" altLang="it-IT" sz="2800" dirty="0" smtClean="0">
                <a:solidFill>
                  <a:srgbClr val="990000"/>
                </a:solidFill>
              </a:rPr>
              <a:t> set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44624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400" b="1" dirty="0" smtClean="0">
                <a:solidFill>
                  <a:srgbClr val="0033CC"/>
                </a:solidFill>
              </a:rPr>
              <a:t>DFT: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numerical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considerations</a:t>
            </a:r>
            <a:endParaRPr lang="it-IT" altLang="it-IT" sz="4400" b="1" dirty="0">
              <a:solidFill>
                <a:srgbClr val="0033CC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1" y="2924944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400" b="1" dirty="0" smtClean="0">
                <a:solidFill>
                  <a:srgbClr val="0033CC"/>
                </a:solidFill>
              </a:rPr>
              <a:t>ADF: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computational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scheme</a:t>
            </a:r>
            <a:endParaRPr lang="it-IT" altLang="it-IT" sz="4400" b="1" dirty="0">
              <a:solidFill>
                <a:srgbClr val="0033CC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0" y="3573016"/>
            <a:ext cx="91379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-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Density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fitting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589047"/>
              </p:ext>
            </p:extLst>
          </p:nvPr>
        </p:nvGraphicFramePr>
        <p:xfrm>
          <a:off x="26913" y="4096236"/>
          <a:ext cx="57213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6" name="Equazione" r:id="rId3" imgW="2920680" imgH="444240" progId="Equation.3">
                  <p:embed/>
                </p:oleObj>
              </mc:Choice>
              <mc:Fallback>
                <p:oleObj name="Equazione" r:id="rId3" imgW="2920680" imgH="444240" progId="Equation.3">
                  <p:embed/>
                  <p:pic>
                    <p:nvPicPr>
                      <p:cNvPr id="0" name="Ogget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13" y="4096236"/>
                        <a:ext cx="5721350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522766"/>
              </p:ext>
            </p:extLst>
          </p:nvPr>
        </p:nvGraphicFramePr>
        <p:xfrm>
          <a:off x="6012160" y="4082338"/>
          <a:ext cx="303530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" name="Equazione" r:id="rId5" imgW="1549080" imgH="444240" progId="Equation.3">
                  <p:embed/>
                </p:oleObj>
              </mc:Choice>
              <mc:Fallback>
                <p:oleObj name="Equazione" r:id="rId5" imgW="1549080" imgH="44424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082338"/>
                        <a:ext cx="3035300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52399" y="5085184"/>
            <a:ext cx="913798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i="1" dirty="0" err="1" smtClean="0">
                <a:solidFill>
                  <a:srgbClr val="990000"/>
                </a:solidFill>
              </a:rPr>
              <a:t>a</a:t>
            </a:r>
            <a:r>
              <a:rPr lang="it-IT" altLang="it-IT" sz="2800" i="1" baseline="-25000" dirty="0" err="1" smtClean="0">
                <a:solidFill>
                  <a:srgbClr val="990000"/>
                </a:solidFill>
              </a:rPr>
              <a:t>m</a:t>
            </a:r>
            <a:r>
              <a:rPr lang="it-IT" altLang="it-IT" sz="2800" dirty="0" smtClean="0">
                <a:solidFill>
                  <a:srgbClr val="990000"/>
                </a:solidFill>
              </a:rPr>
              <a:t> are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obtained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imposing</a:t>
            </a:r>
            <a:r>
              <a:rPr lang="it-IT" altLang="it-IT" sz="2800" dirty="0" smtClean="0">
                <a:solidFill>
                  <a:srgbClr val="990000"/>
                </a:solidFill>
              </a:rPr>
              <a:t>:</a:t>
            </a:r>
          </a:p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With the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constrain</a:t>
            </a:r>
            <a:r>
              <a:rPr lang="it-IT" altLang="it-IT" sz="2800" dirty="0" smtClean="0">
                <a:solidFill>
                  <a:srgbClr val="990000"/>
                </a:solidFill>
              </a:rPr>
              <a:t>: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605981"/>
              </p:ext>
            </p:extLst>
          </p:nvPr>
        </p:nvGraphicFramePr>
        <p:xfrm>
          <a:off x="4211960" y="4979396"/>
          <a:ext cx="266223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8" name="Equazione" r:id="rId7" imgW="1358640" imgH="317160" progId="Equation.3">
                  <p:embed/>
                </p:oleObj>
              </mc:Choice>
              <mc:Fallback>
                <p:oleObj name="Equazione" r:id="rId7" imgW="1358640" imgH="31716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979396"/>
                        <a:ext cx="2662237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227711"/>
              </p:ext>
            </p:extLst>
          </p:nvPr>
        </p:nvGraphicFramePr>
        <p:xfrm>
          <a:off x="3087523" y="5698224"/>
          <a:ext cx="161766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9" name="Equazione" r:id="rId9" imgW="825480" imgH="279360" progId="Equation.3">
                  <p:embed/>
                </p:oleObj>
              </mc:Choice>
              <mc:Fallback>
                <p:oleObj name="Equazione" r:id="rId9" imgW="825480" imgH="27936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523" y="5698224"/>
                        <a:ext cx="161766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77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1" y="74712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400" b="1" dirty="0" smtClean="0">
                <a:solidFill>
                  <a:srgbClr val="0033CC"/>
                </a:solidFill>
              </a:rPr>
              <a:t>ADF: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computational</a:t>
            </a:r>
            <a:r>
              <a:rPr lang="it-IT" altLang="it-IT" sz="4400" b="1" dirty="0" smtClean="0">
                <a:solidFill>
                  <a:srgbClr val="0033CC"/>
                </a:solidFill>
              </a:rPr>
              <a:t> </a:t>
            </a:r>
            <a:r>
              <a:rPr lang="it-IT" altLang="it-IT" sz="4400" b="1" dirty="0" err="1" smtClean="0">
                <a:solidFill>
                  <a:srgbClr val="0033CC"/>
                </a:solidFill>
              </a:rPr>
              <a:t>scheme</a:t>
            </a:r>
            <a:endParaRPr lang="it-IT" altLang="it-IT" sz="4400" b="1" dirty="0">
              <a:solidFill>
                <a:srgbClr val="0033CC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0785" y="799425"/>
            <a:ext cx="91379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it-IT" altLang="it-IT" sz="2800" dirty="0" smtClean="0">
                <a:solidFill>
                  <a:srgbClr val="990000"/>
                </a:solidFill>
              </a:rPr>
              <a:t>-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Density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fitting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allows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computational</a:t>
            </a:r>
            <a:r>
              <a:rPr lang="it-IT" altLang="it-IT" sz="2800" dirty="0" smtClean="0">
                <a:solidFill>
                  <a:srgbClr val="990000"/>
                </a:solidFill>
              </a:rPr>
              <a:t> economy in the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calculation</a:t>
            </a:r>
            <a:r>
              <a:rPr lang="it-IT" altLang="it-IT" sz="2800" dirty="0" smtClean="0">
                <a:solidFill>
                  <a:srgbClr val="990000"/>
                </a:solidFill>
              </a:rPr>
              <a:t> of the coulomb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matrix</a:t>
            </a:r>
            <a:r>
              <a:rPr lang="it-IT" altLang="it-IT" sz="2800" dirty="0" smtClean="0">
                <a:solidFill>
                  <a:srgbClr val="990000"/>
                </a:solidFill>
              </a:rPr>
              <a:t> </a:t>
            </a:r>
            <a:r>
              <a:rPr lang="it-IT" altLang="it-IT" sz="2800" dirty="0" err="1" smtClean="0">
                <a:solidFill>
                  <a:srgbClr val="990000"/>
                </a:solidFill>
              </a:rPr>
              <a:t>elements</a:t>
            </a:r>
            <a:r>
              <a:rPr lang="it-IT" altLang="it-IT" sz="2800" dirty="0" smtClean="0">
                <a:solidFill>
                  <a:srgbClr val="990000"/>
                </a:solidFill>
              </a:rPr>
              <a:t>:</a:t>
            </a:r>
            <a:endParaRPr lang="it-IT" altLang="it-IT" sz="2800" dirty="0">
              <a:solidFill>
                <a:srgbClr val="990000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360622"/>
              </p:ext>
            </p:extLst>
          </p:nvPr>
        </p:nvGraphicFramePr>
        <p:xfrm>
          <a:off x="152399" y="1916832"/>
          <a:ext cx="215413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2" name="Equazione" r:id="rId3" imgW="977760" imgH="444240" progId="Equation.3">
                  <p:embed/>
                </p:oleObj>
              </mc:Choice>
              <mc:Fallback>
                <p:oleObj name="Equazione" r:id="rId3" imgW="9777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" y="1916832"/>
                        <a:ext cx="2154136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392255"/>
              </p:ext>
            </p:extLst>
          </p:nvPr>
        </p:nvGraphicFramePr>
        <p:xfrm>
          <a:off x="214313" y="3141663"/>
          <a:ext cx="6062662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3" name="Equazione" r:id="rId5" imgW="2184120" imgH="431640" progId="Equation.3">
                  <p:embed/>
                </p:oleObj>
              </mc:Choice>
              <mc:Fallback>
                <p:oleObj name="Equazione" r:id="rId5" imgW="2184120" imgH="431640" progId="Equation.3">
                  <p:embed/>
                  <p:pic>
                    <p:nvPicPr>
                      <p:cNvPr id="0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3141663"/>
                        <a:ext cx="6062662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141450"/>
              </p:ext>
            </p:extLst>
          </p:nvPr>
        </p:nvGraphicFramePr>
        <p:xfrm>
          <a:off x="-1" y="4509120"/>
          <a:ext cx="8894917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4" name="Equazione" r:id="rId7" imgW="3987720" imgH="469800" progId="Equation.3">
                  <p:embed/>
                </p:oleObj>
              </mc:Choice>
              <mc:Fallback>
                <p:oleObj name="Equazione" r:id="rId7" imgW="3987720" imgH="46980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4509120"/>
                        <a:ext cx="8894917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21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4800">
                <a:solidFill>
                  <a:srgbClr val="0033CC"/>
                </a:solidFill>
              </a:rPr>
              <a:t>Comments:</a:t>
            </a:r>
            <a:endParaRPr lang="it-IT" altLang="it-IT" sz="4800">
              <a:solidFill>
                <a:srgbClr val="0033CC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0" y="1281113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 dirty="0" smtClean="0">
                <a:solidFill>
                  <a:srgbClr val="990000"/>
                </a:solidFill>
              </a:rPr>
              <a:t>DFT: </a:t>
            </a:r>
            <a:r>
              <a:rPr lang="en-US" altLang="it-IT" sz="2800" dirty="0" smtClean="0">
                <a:solidFill>
                  <a:srgbClr val="990000"/>
                </a:solidFill>
              </a:rPr>
              <a:t>the </a:t>
            </a:r>
            <a:r>
              <a:rPr lang="en-US" altLang="it-IT" sz="2800" dirty="0" err="1" smtClean="0">
                <a:solidFill>
                  <a:srgbClr val="990000"/>
                </a:solidFill>
              </a:rPr>
              <a:t>variational</a:t>
            </a:r>
            <a:r>
              <a:rPr lang="en-US" altLang="it-IT" sz="2800" dirty="0" smtClean="0">
                <a:solidFill>
                  <a:srgbClr val="990000"/>
                </a:solidFill>
              </a:rPr>
              <a:t> theorem is formal, not directly used!</a:t>
            </a:r>
            <a:endParaRPr lang="en-US" altLang="it-IT" sz="28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 dirty="0" smtClean="0">
                <a:solidFill>
                  <a:srgbClr val="990000"/>
                </a:solidFill>
              </a:rPr>
              <a:t>KS: </a:t>
            </a:r>
            <a:r>
              <a:rPr lang="en-US" altLang="it-IT" sz="2800" dirty="0" smtClean="0">
                <a:solidFill>
                  <a:srgbClr val="990000"/>
                </a:solidFill>
              </a:rPr>
              <a:t>a </a:t>
            </a:r>
            <a:r>
              <a:rPr lang="en-US" altLang="it-IT" sz="2800" dirty="0" err="1" smtClean="0">
                <a:solidFill>
                  <a:srgbClr val="990000"/>
                </a:solidFill>
              </a:rPr>
              <a:t>fictious</a:t>
            </a:r>
            <a:r>
              <a:rPr lang="en-US" altLang="it-IT" sz="2800" dirty="0" smtClean="0">
                <a:solidFill>
                  <a:srgbClr val="990000"/>
                </a:solidFill>
              </a:rPr>
              <a:t> non-interacting system is introduced to calculate the GS density, this allows to work out the </a:t>
            </a:r>
            <a:r>
              <a:rPr lang="en-US" altLang="it-IT" sz="2800" i="1" u="sng" dirty="0" smtClean="0">
                <a:solidFill>
                  <a:srgbClr val="990000"/>
                </a:solidFill>
              </a:rPr>
              <a:t>Kohn-Sham equations</a:t>
            </a:r>
            <a:r>
              <a:rPr lang="en-US" altLang="it-IT" sz="2800" dirty="0" smtClean="0">
                <a:solidFill>
                  <a:srgbClr val="990000"/>
                </a:solidFill>
              </a:rPr>
              <a:t>, which are implemented in computer DFT codes, </a:t>
            </a:r>
            <a:r>
              <a:rPr lang="en-US" altLang="it-IT" sz="2800" u="sng" dirty="0" smtClean="0">
                <a:solidFill>
                  <a:srgbClr val="990000"/>
                </a:solidFill>
              </a:rPr>
              <a:t>useful in practice!</a:t>
            </a:r>
            <a:endParaRPr lang="en-US" altLang="it-IT" sz="2800" u="sng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 dirty="0" smtClean="0">
                <a:solidFill>
                  <a:srgbClr val="990000"/>
                </a:solidFill>
              </a:rPr>
              <a:t>E</a:t>
            </a:r>
            <a:r>
              <a:rPr lang="en-US" altLang="it-IT" sz="2800" b="1" baseline="-25000" dirty="0" smtClean="0">
                <a:solidFill>
                  <a:srgbClr val="990000"/>
                </a:solidFill>
              </a:rPr>
              <a:t>XC</a:t>
            </a:r>
            <a:r>
              <a:rPr lang="en-US" altLang="it-IT" sz="2800" b="1" dirty="0" smtClean="0">
                <a:solidFill>
                  <a:srgbClr val="990000"/>
                </a:solidFill>
              </a:rPr>
              <a:t>: </a:t>
            </a:r>
            <a:r>
              <a:rPr lang="en-US" altLang="it-IT" sz="2800" dirty="0" smtClean="0">
                <a:solidFill>
                  <a:srgbClr val="990000"/>
                </a:solidFill>
              </a:rPr>
              <a:t>unknown term, must be approximated by suitable models.</a:t>
            </a:r>
            <a:endParaRPr lang="en-US" altLang="it-IT" sz="2800" u="sng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 dirty="0" smtClean="0">
                <a:solidFill>
                  <a:srgbClr val="990000"/>
                </a:solidFill>
              </a:rPr>
              <a:t>Implementation:</a:t>
            </a:r>
            <a:r>
              <a:rPr lang="en-US" altLang="it-IT" sz="2800" dirty="0" smtClean="0">
                <a:solidFill>
                  <a:srgbClr val="990000"/>
                </a:solidFill>
              </a:rPr>
              <a:t> standard LCAO formalism, molecular orbitals and basis set.</a:t>
            </a:r>
            <a:endParaRPr lang="en-US" altLang="it-IT" sz="2800" dirty="0">
              <a:solidFill>
                <a:srgbClr val="990000"/>
              </a:solidFill>
            </a:endParaRPr>
          </a:p>
          <a:p>
            <a:pPr>
              <a:spcBef>
                <a:spcPct val="50000"/>
              </a:spcBef>
            </a:pPr>
            <a:endParaRPr lang="en-US" altLang="it-IT" sz="28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-9093" y="980728"/>
            <a:ext cx="9144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Take a system with only 1 electron, the electron density at point </a:t>
            </a:r>
            <a:r>
              <a:rPr lang="en-US" sz="2800" b="1" dirty="0" smtClean="0">
                <a:solidFill>
                  <a:srgbClr val="990000"/>
                </a:solidFill>
              </a:rPr>
              <a:t>r</a:t>
            </a:r>
            <a:r>
              <a:rPr lang="en-US" sz="2800" baseline="-25000" dirty="0" smtClean="0">
                <a:solidFill>
                  <a:srgbClr val="990000"/>
                </a:solidFill>
              </a:rPr>
              <a:t>0</a:t>
            </a:r>
            <a:r>
              <a:rPr lang="en-US" sz="2800" dirty="0" smtClean="0">
                <a:solidFill>
                  <a:srgbClr val="990000"/>
                </a:solidFill>
              </a:rPr>
              <a:t> is: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Electron Density</a:t>
            </a:r>
            <a:endParaRPr lang="en-US" sz="4800" dirty="0">
              <a:solidFill>
                <a:srgbClr val="0033CC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549293"/>
              </p:ext>
            </p:extLst>
          </p:nvPr>
        </p:nvGraphicFramePr>
        <p:xfrm>
          <a:off x="1721098" y="1440329"/>
          <a:ext cx="28829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" name="Equazione" r:id="rId3" imgW="901440" imgH="279360" progId="Equation.3">
                  <p:embed/>
                </p:oleObj>
              </mc:Choice>
              <mc:Fallback>
                <p:oleObj name="Equazione" r:id="rId3" imgW="901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098" y="1440329"/>
                        <a:ext cx="2882900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-9094" y="2492896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This can be interpreted as the action of a density operator: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797970"/>
              </p:ext>
            </p:extLst>
          </p:nvPr>
        </p:nvGraphicFramePr>
        <p:xfrm>
          <a:off x="1979712" y="3140968"/>
          <a:ext cx="32496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9" name="Equazione" r:id="rId5" imgW="1015920" imgH="228600" progId="Equation.3">
                  <p:embed/>
                </p:oleObj>
              </mc:Choice>
              <mc:Fallback>
                <p:oleObj name="Equazione" r:id="rId5" imgW="1015920" imgH="22860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140968"/>
                        <a:ext cx="3249612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838236"/>
              </p:ext>
            </p:extLst>
          </p:nvPr>
        </p:nvGraphicFramePr>
        <p:xfrm>
          <a:off x="310243" y="4221088"/>
          <a:ext cx="8824664" cy="80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" name="Equazione" r:id="rId7" imgW="3555720" imgH="291960" progId="Equation.3">
                  <p:embed/>
                </p:oleObj>
              </mc:Choice>
              <mc:Fallback>
                <p:oleObj name="Equazione" r:id="rId7" imgW="3555720" imgH="29196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243" y="4221088"/>
                        <a:ext cx="8824664" cy="80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43305" y="5085184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Extension to N-electrons:</a:t>
            </a: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607871"/>
              </p:ext>
            </p:extLst>
          </p:nvPr>
        </p:nvGraphicFramePr>
        <p:xfrm>
          <a:off x="3923928" y="4928345"/>
          <a:ext cx="2135262" cy="836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1" name="Equazione" r:id="rId9" imgW="1218960" imgH="431640" progId="Equation.3">
                  <p:embed/>
                </p:oleObj>
              </mc:Choice>
              <mc:Fallback>
                <p:oleObj name="Equazione" r:id="rId9" imgW="1218960" imgH="43164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928345"/>
                        <a:ext cx="2135262" cy="8368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2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Electron Density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0" y="804009"/>
            <a:ext cx="9144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Now consider in general a N-electron </a:t>
            </a:r>
            <a:r>
              <a:rPr lang="en-US" sz="2800" dirty="0" err="1" smtClean="0">
                <a:solidFill>
                  <a:srgbClr val="990000"/>
                </a:solidFill>
              </a:rPr>
              <a:t>antisymmetric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wavefunction</a:t>
            </a:r>
            <a:r>
              <a:rPr lang="en-US" sz="2800" dirty="0" smtClean="0">
                <a:solidFill>
                  <a:srgbClr val="990000"/>
                </a:solidFill>
              </a:rPr>
              <a:t>, </a:t>
            </a:r>
            <a:r>
              <a:rPr lang="en-US" sz="2800" b="1" dirty="0" smtClean="0">
                <a:solidFill>
                  <a:srgbClr val="990000"/>
                </a:solidFill>
              </a:rPr>
              <a:t>X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=x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,y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,z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</a:t>
            </a: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</a:rPr>
              <a:t>w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:             ‘hidden’ spin coordinate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087630"/>
              </p:ext>
            </p:extLst>
          </p:nvPr>
        </p:nvGraphicFramePr>
        <p:xfrm>
          <a:off x="261938" y="1776413"/>
          <a:ext cx="86217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Equazione" r:id="rId3" imgW="3581280" imgH="431640" progId="Equation.3">
                  <p:embed/>
                </p:oleObj>
              </mc:Choice>
              <mc:Fallback>
                <p:oleObj name="Equazione" r:id="rId3" imgW="3581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1776413"/>
                        <a:ext cx="862171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689557"/>
              </p:ext>
            </p:extLst>
          </p:nvPr>
        </p:nvGraphicFramePr>
        <p:xfrm>
          <a:off x="666750" y="3127375"/>
          <a:ext cx="767238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Equazione" r:id="rId5" imgW="3187440" imgH="279360" progId="Equation.3">
                  <p:embed/>
                </p:oleObj>
              </mc:Choice>
              <mc:Fallback>
                <p:oleObj name="Equazione" r:id="rId5" imgW="3187440" imgH="27936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3127375"/>
                        <a:ext cx="7672388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595448"/>
              </p:ext>
            </p:extLst>
          </p:nvPr>
        </p:nvGraphicFramePr>
        <p:xfrm>
          <a:off x="449263" y="3933825"/>
          <a:ext cx="7975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Equazione" r:id="rId7" imgW="3314520" imgH="279360" progId="Equation.3">
                  <p:embed/>
                </p:oleObj>
              </mc:Choice>
              <mc:Fallback>
                <p:oleObj name="Equazione" r:id="rId7" imgW="3314520" imgH="27936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933825"/>
                        <a:ext cx="7975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45911"/>
              </p:ext>
            </p:extLst>
          </p:nvPr>
        </p:nvGraphicFramePr>
        <p:xfrm>
          <a:off x="823913" y="4797425"/>
          <a:ext cx="77025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2" name="Equazione" r:id="rId9" imgW="3200400" imgH="279360" progId="Equation.3">
                  <p:embed/>
                </p:oleObj>
              </mc:Choice>
              <mc:Fallback>
                <p:oleObj name="Equazione" r:id="rId9" imgW="3200400" imgH="27936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4797425"/>
                        <a:ext cx="770255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e 8"/>
          <p:cNvSpPr/>
          <p:nvPr/>
        </p:nvSpPr>
        <p:spPr bwMode="auto">
          <a:xfrm>
            <a:off x="3923928" y="1281062"/>
            <a:ext cx="288032" cy="47705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Connettore 2 10"/>
          <p:cNvCxnSpPr>
            <a:stCxn id="9" idx="6"/>
          </p:cNvCxnSpPr>
          <p:nvPr/>
        </p:nvCxnSpPr>
        <p:spPr bwMode="auto">
          <a:xfrm flipV="1">
            <a:off x="4211960" y="1489862"/>
            <a:ext cx="1224136" cy="297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009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Electron Density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0" y="804009"/>
            <a:ext cx="9144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Now consider in general a N-electron </a:t>
            </a:r>
            <a:r>
              <a:rPr lang="en-US" sz="2800" dirty="0" err="1" smtClean="0">
                <a:solidFill>
                  <a:srgbClr val="990000"/>
                </a:solidFill>
              </a:rPr>
              <a:t>antisymmetric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err="1" smtClean="0">
                <a:solidFill>
                  <a:srgbClr val="990000"/>
                </a:solidFill>
              </a:rPr>
              <a:t>wavefunction</a:t>
            </a:r>
            <a:r>
              <a:rPr lang="en-US" sz="2800" dirty="0" smtClean="0">
                <a:solidFill>
                  <a:srgbClr val="990000"/>
                </a:solidFill>
              </a:rPr>
              <a:t>, </a:t>
            </a:r>
            <a:r>
              <a:rPr lang="en-US" sz="2800" b="1" dirty="0" smtClean="0">
                <a:solidFill>
                  <a:srgbClr val="990000"/>
                </a:solidFill>
              </a:rPr>
              <a:t>X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=x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,y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,z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,</a:t>
            </a: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</a:rPr>
              <a:t>w</a:t>
            </a:r>
            <a:r>
              <a:rPr lang="en-US" sz="2800" baseline="-25000" dirty="0" smtClean="0">
                <a:solidFill>
                  <a:srgbClr val="990000"/>
                </a:solidFill>
              </a:rPr>
              <a:t>1</a:t>
            </a:r>
            <a:r>
              <a:rPr lang="en-US" sz="2800" dirty="0" smtClean="0">
                <a:solidFill>
                  <a:srgbClr val="990000"/>
                </a:solidFill>
              </a:rPr>
              <a:t>:             ‘hidden’ spin coordinate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530111"/>
              </p:ext>
            </p:extLst>
          </p:nvPr>
        </p:nvGraphicFramePr>
        <p:xfrm>
          <a:off x="120650" y="1757363"/>
          <a:ext cx="862488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Equazione" r:id="rId3" imgW="3695400" imgH="431640" progId="Equation.3">
                  <p:embed/>
                </p:oleObj>
              </mc:Choice>
              <mc:Fallback>
                <p:oleObj name="Equazione" r:id="rId3" imgW="369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757363"/>
                        <a:ext cx="8624888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e 8"/>
          <p:cNvSpPr/>
          <p:nvPr/>
        </p:nvSpPr>
        <p:spPr bwMode="auto">
          <a:xfrm>
            <a:off x="3923928" y="1281062"/>
            <a:ext cx="288032" cy="47705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Connettore 2 10"/>
          <p:cNvCxnSpPr>
            <a:stCxn id="9" idx="6"/>
          </p:cNvCxnSpPr>
          <p:nvPr/>
        </p:nvCxnSpPr>
        <p:spPr bwMode="auto">
          <a:xfrm flipV="1">
            <a:off x="4211960" y="1489862"/>
            <a:ext cx="1224136" cy="297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755783"/>
              </p:ext>
            </p:extLst>
          </p:nvPr>
        </p:nvGraphicFramePr>
        <p:xfrm>
          <a:off x="57150" y="2930525"/>
          <a:ext cx="8983663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Equazione" r:id="rId5" imgW="3987720" imgH="279360" progId="Equation.3">
                  <p:embed/>
                </p:oleObj>
              </mc:Choice>
              <mc:Fallback>
                <p:oleObj name="Equazione" r:id="rId5" imgW="3987720" imgH="27936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2930525"/>
                        <a:ext cx="8983663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15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-9093" y="980728"/>
            <a:ext cx="914400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00"/>
                </a:solidFill>
              </a:rPr>
              <a:t>P. </a:t>
            </a:r>
            <a:r>
              <a:rPr lang="en-US" sz="2800" dirty="0" err="1">
                <a:solidFill>
                  <a:srgbClr val="990000"/>
                </a:solidFill>
              </a:rPr>
              <a:t>Hohenberg</a:t>
            </a:r>
            <a:r>
              <a:rPr lang="en-US" sz="2800" dirty="0">
                <a:solidFill>
                  <a:srgbClr val="990000"/>
                </a:solidFill>
              </a:rPr>
              <a:t> and W. Kohn, Phys. Rev. 136 (1964) B864 </a:t>
            </a:r>
            <a:endParaRPr lang="en-US" sz="2800" dirty="0" smtClean="0">
              <a:solidFill>
                <a:srgbClr val="99000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Nobel Prize for chemistry 1998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Description of the electronic structure of the </a:t>
            </a:r>
            <a:r>
              <a:rPr lang="en-US" sz="2800" b="1" u="sng" dirty="0" smtClean="0">
                <a:solidFill>
                  <a:srgbClr val="990000"/>
                </a:solidFill>
              </a:rPr>
              <a:t>Ground State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In </a:t>
            </a:r>
            <a:r>
              <a:rPr lang="en-US" sz="2800" dirty="0" err="1" smtClean="0">
                <a:solidFill>
                  <a:srgbClr val="990000"/>
                </a:solidFill>
              </a:rPr>
              <a:t>Ab</a:t>
            </a:r>
            <a:r>
              <a:rPr lang="en-US" sz="2800" dirty="0" smtClean="0">
                <a:solidFill>
                  <a:srgbClr val="990000"/>
                </a:solidFill>
              </a:rPr>
              <a:t>-initio - the N-electron system is described by the wave-function: </a:t>
            </a:r>
          </a:p>
          <a:p>
            <a:pPr>
              <a:spcBef>
                <a:spcPct val="50000"/>
              </a:spcBef>
            </a:pPr>
            <a:endParaRPr lang="en-US" sz="2800" dirty="0" smtClean="0">
              <a:solidFill>
                <a:srgbClr val="99000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Cartesian </a:t>
            </a:r>
            <a:r>
              <a:rPr lang="en-US" sz="2800" dirty="0" err="1" smtClean="0">
                <a:solidFill>
                  <a:srgbClr val="990000"/>
                </a:solidFill>
              </a:rPr>
              <a:t>coord</a:t>
            </a:r>
            <a:r>
              <a:rPr lang="en-US" sz="2800" dirty="0" smtClean="0">
                <a:solidFill>
                  <a:srgbClr val="990000"/>
                </a:solidFill>
              </a:rPr>
              <a:t>. 			Spin </a:t>
            </a:r>
            <a:r>
              <a:rPr lang="en-US" sz="2800" dirty="0" err="1" smtClean="0">
                <a:solidFill>
                  <a:srgbClr val="990000"/>
                </a:solidFill>
              </a:rPr>
              <a:t>Coord</a:t>
            </a:r>
            <a:r>
              <a:rPr lang="en-US" sz="2800" dirty="0" smtClean="0">
                <a:solidFill>
                  <a:srgbClr val="99000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In DFT - </a:t>
            </a:r>
            <a:r>
              <a:rPr lang="en-US" sz="2800" dirty="0">
                <a:solidFill>
                  <a:srgbClr val="990000"/>
                </a:solidFill>
              </a:rPr>
              <a:t>the N-electron </a:t>
            </a:r>
            <a:r>
              <a:rPr lang="en-US" sz="2800" dirty="0" smtClean="0">
                <a:solidFill>
                  <a:srgbClr val="990000"/>
                </a:solidFill>
              </a:rPr>
              <a:t>system </a:t>
            </a:r>
            <a:r>
              <a:rPr lang="en-US" sz="2800" dirty="0">
                <a:solidFill>
                  <a:srgbClr val="990000"/>
                </a:solidFill>
              </a:rPr>
              <a:t>is described by the </a:t>
            </a:r>
            <a:r>
              <a:rPr lang="en-US" sz="2800" dirty="0" smtClean="0">
                <a:solidFill>
                  <a:srgbClr val="990000"/>
                </a:solidFill>
              </a:rPr>
              <a:t>Electron </a:t>
            </a:r>
            <a:r>
              <a:rPr lang="en-US" sz="2800" b="1" dirty="0" smtClean="0">
                <a:solidFill>
                  <a:srgbClr val="990000"/>
                </a:solidFill>
              </a:rPr>
              <a:t>Density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</a:rPr>
              <a:t>r</a:t>
            </a:r>
            <a:r>
              <a:rPr lang="en-US" sz="2800" dirty="0" smtClean="0">
                <a:solidFill>
                  <a:srgbClr val="990000"/>
                </a:solidFill>
              </a:rPr>
              <a:t>: 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rgbClr val="0033CC"/>
                </a:solidFill>
              </a:rPr>
              <a:t>Density Functional Theory (DFT)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563887" y="1556792"/>
            <a:ext cx="999019" cy="36004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330037"/>
              </p:ext>
            </p:extLst>
          </p:nvPr>
        </p:nvGraphicFramePr>
        <p:xfrm>
          <a:off x="1475656" y="3717032"/>
          <a:ext cx="36163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2" name="Equazione" r:id="rId3" imgW="1130040" imgH="228600" progId="Equation.3">
                  <p:embed/>
                </p:oleObj>
              </mc:Choice>
              <mc:Fallback>
                <p:oleObj name="Equazione" r:id="rId3" imgW="1130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717032"/>
                        <a:ext cx="36163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228930"/>
              </p:ext>
            </p:extLst>
          </p:nvPr>
        </p:nvGraphicFramePr>
        <p:xfrm>
          <a:off x="2367176" y="5861628"/>
          <a:ext cx="974725" cy="764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3" name="Equazione" r:id="rId5" imgW="304560" imgH="215640" progId="Equation.3">
                  <p:embed/>
                </p:oleObj>
              </mc:Choice>
              <mc:Fallback>
                <p:oleObj name="Equazione" r:id="rId5" imgW="30456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7176" y="5861628"/>
                        <a:ext cx="974725" cy="764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464128"/>
              </p:ext>
            </p:extLst>
          </p:nvPr>
        </p:nvGraphicFramePr>
        <p:xfrm>
          <a:off x="5292080" y="3717032"/>
          <a:ext cx="35750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4" name="Equazione" r:id="rId7" imgW="1117440" imgH="228600" progId="Equation.3">
                  <p:embed/>
                </p:oleObj>
              </mc:Choice>
              <mc:Fallback>
                <p:oleObj name="Equazione" r:id="rId7" imgW="111744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717032"/>
                        <a:ext cx="35750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e 3"/>
          <p:cNvSpPr/>
          <p:nvPr/>
        </p:nvSpPr>
        <p:spPr bwMode="auto">
          <a:xfrm>
            <a:off x="2555776" y="980728"/>
            <a:ext cx="1512193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999241"/>
              </p:ext>
            </p:extLst>
          </p:nvPr>
        </p:nvGraphicFramePr>
        <p:xfrm>
          <a:off x="4094353" y="5861119"/>
          <a:ext cx="227488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5" name="Equazione" r:id="rId9" imgW="711000" imgH="215640" progId="Equation.3">
                  <p:embed/>
                </p:oleObj>
              </mc:Choice>
              <mc:Fallback>
                <p:oleObj name="Equazione" r:id="rId9" imgW="711000" imgH="21564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353" y="5861119"/>
                        <a:ext cx="227488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e 17"/>
          <p:cNvSpPr/>
          <p:nvPr/>
        </p:nvSpPr>
        <p:spPr bwMode="auto">
          <a:xfrm>
            <a:off x="5148065" y="3789040"/>
            <a:ext cx="864096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7956377" y="3809456"/>
            <a:ext cx="756096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e 19"/>
          <p:cNvSpPr/>
          <p:nvPr/>
        </p:nvSpPr>
        <p:spPr bwMode="auto">
          <a:xfrm>
            <a:off x="6372200" y="3792586"/>
            <a:ext cx="1656184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 flipH="1">
            <a:off x="5066697" y="4392307"/>
            <a:ext cx="1569226" cy="46267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 flipH="1">
            <a:off x="8302966" y="4385521"/>
            <a:ext cx="0" cy="33962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6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0" y="97468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990000"/>
                </a:solidFill>
              </a:rPr>
              <a:t>Functional</a:t>
            </a:r>
            <a:r>
              <a:rPr lang="en-US" sz="2800" dirty="0" smtClean="0">
                <a:solidFill>
                  <a:srgbClr val="990000"/>
                </a:solidFill>
              </a:rPr>
              <a:t>: a function application: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199329"/>
              </p:ext>
            </p:extLst>
          </p:nvPr>
        </p:nvGraphicFramePr>
        <p:xfrm>
          <a:off x="2915816" y="548680"/>
          <a:ext cx="27638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" name="Equazione" r:id="rId3" imgW="863280" imgH="215640" progId="Equation.3">
                  <p:embed/>
                </p:oleObj>
              </mc:Choice>
              <mc:Fallback>
                <p:oleObj name="Equazione" r:id="rId3" imgW="863280" imgH="21564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48680"/>
                        <a:ext cx="27638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-36845" y="1221466"/>
            <a:ext cx="914400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990000"/>
                </a:solidFill>
              </a:rPr>
              <a:t>More recent formalization:</a:t>
            </a:r>
            <a:r>
              <a:rPr lang="en-US" sz="2800" dirty="0" smtClean="0">
                <a:solidFill>
                  <a:srgbClr val="990000"/>
                </a:solidFill>
              </a:rPr>
              <a:t> M. Levy, Proc. Natl. Acad. Sci. (USA) 76 (1979) 6062.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N-electrons, non-relativistic, Born Oppenheimer approximation (atomic units):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112245"/>
              </p:ext>
            </p:extLst>
          </p:nvPr>
        </p:nvGraphicFramePr>
        <p:xfrm>
          <a:off x="35495" y="3284985"/>
          <a:ext cx="4864579" cy="1008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" name="Equazione" r:id="rId5" imgW="2577960" imgH="482400" progId="Equation.3">
                  <p:embed/>
                </p:oleObj>
              </mc:Choice>
              <mc:Fallback>
                <p:oleObj name="Equazione" r:id="rId5" imgW="2577960" imgH="48240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5" y="3284985"/>
                        <a:ext cx="4864579" cy="10081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922391"/>
              </p:ext>
            </p:extLst>
          </p:nvPr>
        </p:nvGraphicFramePr>
        <p:xfrm>
          <a:off x="107504" y="5085184"/>
          <a:ext cx="4751457" cy="1196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" name="Equazione" r:id="rId7" imgW="1117440" imgH="253800" progId="Equation.3">
                  <p:embed/>
                </p:oleObj>
              </mc:Choice>
              <mc:Fallback>
                <p:oleObj name="Equazione" r:id="rId7" imgW="1117440" imgH="25380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5085184"/>
                        <a:ext cx="4751457" cy="1196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e 6"/>
          <p:cNvSpPr/>
          <p:nvPr/>
        </p:nvSpPr>
        <p:spPr bwMode="auto">
          <a:xfrm>
            <a:off x="3419872" y="3252791"/>
            <a:ext cx="1512168" cy="89628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Connettore 2 8"/>
          <p:cNvCxnSpPr/>
          <p:nvPr/>
        </p:nvCxnSpPr>
        <p:spPr bwMode="auto">
          <a:xfrm>
            <a:off x="4596433" y="4077072"/>
            <a:ext cx="1055687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932040" y="3266981"/>
            <a:ext cx="42119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</a:rPr>
              <a:t>general, in practice electron-nucleus interaction</a:t>
            </a:r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71668"/>
              </p:ext>
            </p:extLst>
          </p:nvPr>
        </p:nvGraphicFramePr>
        <p:xfrm>
          <a:off x="5597525" y="4221163"/>
          <a:ext cx="30702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" name="Equazione" r:id="rId9" imgW="1460160" imgH="457200" progId="Equation.3">
                  <p:embed/>
                </p:oleObj>
              </mc:Choice>
              <mc:Fallback>
                <p:oleObj name="Equazione" r:id="rId9" imgW="1460160" imgH="45720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4221163"/>
                        <a:ext cx="30702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Connettore 2 15"/>
          <p:cNvCxnSpPr/>
          <p:nvPr/>
        </p:nvCxnSpPr>
        <p:spPr bwMode="auto">
          <a:xfrm>
            <a:off x="1475656" y="4221088"/>
            <a:ext cx="144016" cy="8640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ttore 2 18"/>
          <p:cNvCxnSpPr/>
          <p:nvPr/>
        </p:nvCxnSpPr>
        <p:spPr bwMode="auto">
          <a:xfrm flipH="1">
            <a:off x="4067944" y="4156039"/>
            <a:ext cx="108012" cy="100115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ttore 2 19"/>
          <p:cNvCxnSpPr/>
          <p:nvPr/>
        </p:nvCxnSpPr>
        <p:spPr bwMode="auto">
          <a:xfrm flipH="1">
            <a:off x="2699792" y="4293096"/>
            <a:ext cx="216024" cy="8640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20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rgbClr val="0033CC"/>
                </a:solidFill>
              </a:rPr>
              <a:t>Definition of the functional F[</a:t>
            </a:r>
            <a:r>
              <a:rPr lang="en-US" sz="4800" dirty="0" smtClean="0">
                <a:solidFill>
                  <a:srgbClr val="0033CC"/>
                </a:solidFill>
                <a:latin typeface="Symbol" pitchFamily="18" charset="2"/>
              </a:rPr>
              <a:t>r</a:t>
            </a:r>
            <a:r>
              <a:rPr lang="en-US" sz="4800" dirty="0" smtClean="0">
                <a:solidFill>
                  <a:srgbClr val="0033CC"/>
                </a:solidFill>
              </a:rPr>
              <a:t>]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0" y="1988840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: N-electron </a:t>
            </a:r>
            <a:r>
              <a:rPr lang="en-US" sz="2800" dirty="0" err="1" smtClean="0">
                <a:solidFill>
                  <a:srgbClr val="990000"/>
                </a:solidFill>
                <a:sym typeface="Symbol"/>
              </a:rPr>
              <a:t>antisymmetric</a:t>
            </a:r>
            <a:r>
              <a:rPr lang="en-US" sz="2800" dirty="0" smtClean="0">
                <a:solidFill>
                  <a:srgbClr val="990000"/>
                </a:solidFill>
                <a:sym typeface="Symbol"/>
              </a:rPr>
              <a:t> wave-function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279434"/>
              </p:ext>
            </p:extLst>
          </p:nvPr>
        </p:nvGraphicFramePr>
        <p:xfrm>
          <a:off x="1835696" y="787539"/>
          <a:ext cx="5040313" cy="110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" name="Equazione" r:id="rId3" imgW="1574640" imgH="317160" progId="Equation.3">
                  <p:embed/>
                </p:oleObj>
              </mc:Choice>
              <mc:Fallback>
                <p:oleObj name="Equazione" r:id="rId3" imgW="1574640" imgH="31716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787539"/>
                        <a:ext cx="5040313" cy="1105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e 4"/>
          <p:cNvSpPr/>
          <p:nvPr/>
        </p:nvSpPr>
        <p:spPr bwMode="auto">
          <a:xfrm>
            <a:off x="899592" y="2852936"/>
            <a:ext cx="2664296" cy="172819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1835696" y="3214048"/>
            <a:ext cx="792088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816696" y="2473732"/>
            <a:ext cx="1683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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4932040" y="2996952"/>
            <a:ext cx="2520280" cy="136815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444208" y="2482953"/>
            <a:ext cx="1683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latin typeface="Symbol" pitchFamily="18" charset="2"/>
                <a:sym typeface="Symbol"/>
              </a:rPr>
              <a:t>r</a:t>
            </a:r>
            <a:endParaRPr lang="en-US" sz="2800" dirty="0" smtClean="0">
              <a:solidFill>
                <a:srgbClr val="990000"/>
              </a:solidFill>
              <a:latin typeface="Symbol" pitchFamily="18" charset="2"/>
            </a:endParaRPr>
          </a:p>
        </p:txBody>
      </p:sp>
      <p:sp>
        <p:nvSpPr>
          <p:cNvPr id="17" name="Figura a mano libera 16"/>
          <p:cNvSpPr/>
          <p:nvPr/>
        </p:nvSpPr>
        <p:spPr>
          <a:xfrm>
            <a:off x="2257089" y="2877141"/>
            <a:ext cx="3771980" cy="710643"/>
          </a:xfrm>
          <a:custGeom>
            <a:avLst/>
            <a:gdLst>
              <a:gd name="connsiteX0" fmla="*/ 0 w 5991367"/>
              <a:gd name="connsiteY0" fmla="*/ 1570685 h 1789049"/>
              <a:gd name="connsiteX1" fmla="*/ 2893325 w 5991367"/>
              <a:gd name="connsiteY1" fmla="*/ 1192 h 1789049"/>
              <a:gd name="connsiteX2" fmla="*/ 5991367 w 5991367"/>
              <a:gd name="connsiteY2" fmla="*/ 1789049 h 1789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1367" h="1789049">
                <a:moveTo>
                  <a:pt x="0" y="1570685"/>
                </a:moveTo>
                <a:cubicBezTo>
                  <a:pt x="947382" y="767741"/>
                  <a:pt x="1894764" y="-35202"/>
                  <a:pt x="2893325" y="1192"/>
                </a:cubicBezTo>
                <a:cubicBezTo>
                  <a:pt x="3891886" y="37586"/>
                  <a:pt x="4941626" y="913317"/>
                  <a:pt x="5991367" y="1789049"/>
                </a:cubicBezTo>
              </a:path>
            </a:pathLst>
          </a:custGeom>
          <a:ln w="25400">
            <a:solidFill>
              <a:schemeClr val="tx1"/>
            </a:solidFill>
            <a:tailEnd type="stealth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940152" y="2897649"/>
            <a:ext cx="87619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rgbClr val="990000"/>
                </a:solidFill>
                <a:sym typeface="Symbol"/>
              </a:rPr>
              <a:t></a:t>
            </a:r>
            <a:endParaRPr lang="en-US" sz="80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562865"/>
              </p:ext>
            </p:extLst>
          </p:nvPr>
        </p:nvGraphicFramePr>
        <p:xfrm>
          <a:off x="1156197" y="4886672"/>
          <a:ext cx="5973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0" name="Equazione" r:id="rId5" imgW="1866600" imgH="279360" progId="Equation.3">
                  <p:embed/>
                </p:oleObj>
              </mc:Choice>
              <mc:Fallback>
                <p:oleObj name="Equazione" r:id="rId5" imgW="1866600" imgH="27936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197" y="4886672"/>
                        <a:ext cx="59737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6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-269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err="1" smtClean="0">
                <a:solidFill>
                  <a:srgbClr val="0033CC"/>
                </a:solidFill>
              </a:rPr>
              <a:t>Variational</a:t>
            </a:r>
            <a:r>
              <a:rPr lang="en-US" sz="4800" dirty="0" smtClean="0">
                <a:solidFill>
                  <a:srgbClr val="0033CC"/>
                </a:solidFill>
              </a:rPr>
              <a:t> theorem:</a:t>
            </a:r>
            <a:endParaRPr lang="en-US" sz="4800" dirty="0">
              <a:solidFill>
                <a:srgbClr val="0033CC"/>
              </a:solidFill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22" y="2833772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990000"/>
                </a:solidFill>
                <a:sym typeface="Symbol"/>
              </a:rPr>
              <a:t>Demonstration 1)</a:t>
            </a:r>
            <a:endParaRPr lang="en-US" sz="2800" dirty="0" smtClean="0">
              <a:solidFill>
                <a:srgbClr val="990000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799371"/>
              </p:ext>
            </p:extLst>
          </p:nvPr>
        </p:nvGraphicFramePr>
        <p:xfrm>
          <a:off x="2771800" y="971054"/>
          <a:ext cx="32512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Equazione" r:id="rId3" imgW="1015920" imgH="457200" progId="Equation.3">
                  <p:embed/>
                </p:oleObj>
              </mc:Choice>
              <mc:Fallback>
                <p:oleObj name="Equazione" r:id="rId3" imgW="101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971054"/>
                        <a:ext cx="3251200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951657"/>
              </p:ext>
            </p:extLst>
          </p:nvPr>
        </p:nvGraphicFramePr>
        <p:xfrm>
          <a:off x="40694" y="3573016"/>
          <a:ext cx="9060112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Equazione" r:id="rId5" imgW="3085920" imgH="901440" progId="Equation.3">
                  <p:embed/>
                </p:oleObj>
              </mc:Choice>
              <mc:Fallback>
                <p:oleObj name="Equazione" r:id="rId5" imgW="3085920" imgH="90144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4" y="3573016"/>
                        <a:ext cx="9060112" cy="2880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07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</TotalTime>
  <Words>1037</Words>
  <Application>Microsoft Office PowerPoint</Application>
  <PresentationFormat>Presentazione su schermo (4:3)</PresentationFormat>
  <Paragraphs>121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32" baseType="lpstr">
      <vt:lpstr>Struttura predefinita</vt:lpstr>
      <vt:lpstr>Equazione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Stener-</dc:creator>
  <cp:lastModifiedBy>Mauro Stener</cp:lastModifiedBy>
  <cp:revision>128</cp:revision>
  <dcterms:created xsi:type="dcterms:W3CDTF">2017-01-21T19:19:44Z</dcterms:created>
  <dcterms:modified xsi:type="dcterms:W3CDTF">2018-09-24T15:03:06Z</dcterms:modified>
</cp:coreProperties>
</file>