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453" r:id="rId2"/>
    <p:sldId id="452" r:id="rId3"/>
    <p:sldId id="267" r:id="rId4"/>
    <p:sldId id="385" r:id="rId5"/>
    <p:sldId id="392" r:id="rId6"/>
    <p:sldId id="393" r:id="rId7"/>
    <p:sldId id="356" r:id="rId8"/>
    <p:sldId id="357" r:id="rId9"/>
    <p:sldId id="403" r:id="rId10"/>
    <p:sldId id="405" r:id="rId11"/>
    <p:sldId id="410" r:id="rId12"/>
    <p:sldId id="408" r:id="rId13"/>
    <p:sldId id="409" r:id="rId14"/>
    <p:sldId id="383" r:id="rId15"/>
    <p:sldId id="369" r:id="rId16"/>
    <p:sldId id="362" r:id="rId17"/>
    <p:sldId id="373" r:id="rId18"/>
    <p:sldId id="376" r:id="rId19"/>
    <p:sldId id="374" r:id="rId20"/>
    <p:sldId id="397" r:id="rId21"/>
    <p:sldId id="375" r:id="rId22"/>
    <p:sldId id="367" r:id="rId23"/>
    <p:sldId id="368" r:id="rId24"/>
    <p:sldId id="398" r:id="rId25"/>
    <p:sldId id="413" r:id="rId26"/>
    <p:sldId id="414" r:id="rId27"/>
    <p:sldId id="415" r:id="rId28"/>
    <p:sldId id="416" r:id="rId29"/>
    <p:sldId id="417" r:id="rId30"/>
    <p:sldId id="418" r:id="rId31"/>
    <p:sldId id="419" r:id="rId32"/>
    <p:sldId id="420" r:id="rId33"/>
    <p:sldId id="421" r:id="rId34"/>
  </p:sldIdLst>
  <p:sldSz cx="9144000" cy="6858000" type="screen4x3"/>
  <p:notesSz cx="6797675" cy="9928225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0000"/>
    <a:srgbClr val="990000"/>
    <a:srgbClr val="CC0000"/>
    <a:srgbClr val="009900"/>
    <a:srgbClr val="996600"/>
    <a:srgbClr val="0033CC"/>
    <a:srgbClr val="F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99" autoAdjust="0"/>
    <p:restoredTop sz="94660" autoAdjust="0"/>
  </p:normalViewPr>
  <p:slideViewPr>
    <p:cSldViewPr snapToGrid="0"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30" tIns="44115" rIns="88230" bIns="44115" numCol="1" anchor="t" anchorCtr="0" compatLnSpc="1">
            <a:prstTxWarp prst="textNoShape">
              <a:avLst/>
            </a:prstTxWarp>
          </a:bodyPr>
          <a:lstStyle>
            <a:lvl1pPr algn="l" defTabSz="882650">
              <a:defRPr sz="1200"/>
            </a:lvl1pPr>
          </a:lstStyle>
          <a:p>
            <a:endParaRPr lang="it-IT" altLang="it-IT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30" tIns="44115" rIns="88230" bIns="44115" numCol="1" anchor="t" anchorCtr="0" compatLnSpc="1">
            <a:prstTxWarp prst="textNoShape">
              <a:avLst/>
            </a:prstTxWarp>
          </a:bodyPr>
          <a:lstStyle>
            <a:lvl1pPr algn="r" defTabSz="882650">
              <a:defRPr sz="1200"/>
            </a:lvl1pPr>
          </a:lstStyle>
          <a:p>
            <a:endParaRPr lang="it-IT" altLang="it-IT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30" tIns="44115" rIns="88230" bIns="44115" numCol="1" anchor="b" anchorCtr="0" compatLnSpc="1">
            <a:prstTxWarp prst="textNoShape">
              <a:avLst/>
            </a:prstTxWarp>
          </a:bodyPr>
          <a:lstStyle>
            <a:lvl1pPr algn="l" defTabSz="882650">
              <a:defRPr sz="1200"/>
            </a:lvl1pPr>
          </a:lstStyle>
          <a:p>
            <a:endParaRPr lang="it-IT" altLang="it-IT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30" tIns="44115" rIns="88230" bIns="44115" numCol="1" anchor="b" anchorCtr="0" compatLnSpc="1">
            <a:prstTxWarp prst="textNoShape">
              <a:avLst/>
            </a:prstTxWarp>
          </a:bodyPr>
          <a:lstStyle>
            <a:lvl1pPr algn="r" defTabSz="882650">
              <a:defRPr sz="1200"/>
            </a:lvl1pPr>
          </a:lstStyle>
          <a:p>
            <a:fld id="{4166B190-8277-4B6C-9771-5A7EF86FF08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8085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30" tIns="44115" rIns="88230" bIns="44115" numCol="1" anchor="t" anchorCtr="0" compatLnSpc="1">
            <a:prstTxWarp prst="textNoShape">
              <a:avLst/>
            </a:prstTxWarp>
          </a:bodyPr>
          <a:lstStyle>
            <a:lvl1pPr algn="l" defTabSz="882650">
              <a:defRPr sz="1200"/>
            </a:lvl1pPr>
          </a:lstStyle>
          <a:p>
            <a:endParaRPr lang="it-IT" altLang="it-IT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30" tIns="44115" rIns="88230" bIns="44115" numCol="1" anchor="t" anchorCtr="0" compatLnSpc="1">
            <a:prstTxWarp prst="textNoShape">
              <a:avLst/>
            </a:prstTxWarp>
          </a:bodyPr>
          <a:lstStyle>
            <a:lvl1pPr algn="r" defTabSz="882650">
              <a:defRPr sz="1200"/>
            </a:lvl1pPr>
          </a:lstStyle>
          <a:p>
            <a:endParaRPr lang="it-IT" altLang="it-IT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6125"/>
            <a:ext cx="4964113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30" tIns="44115" rIns="88230" bIns="441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30" tIns="44115" rIns="88230" bIns="44115" numCol="1" anchor="b" anchorCtr="0" compatLnSpc="1">
            <a:prstTxWarp prst="textNoShape">
              <a:avLst/>
            </a:prstTxWarp>
          </a:bodyPr>
          <a:lstStyle>
            <a:lvl1pPr algn="l" defTabSz="882650">
              <a:defRPr sz="1200"/>
            </a:lvl1pPr>
          </a:lstStyle>
          <a:p>
            <a:endParaRPr lang="it-IT" altLang="it-IT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30" tIns="44115" rIns="88230" bIns="44115" numCol="1" anchor="b" anchorCtr="0" compatLnSpc="1">
            <a:prstTxWarp prst="textNoShape">
              <a:avLst/>
            </a:prstTxWarp>
          </a:bodyPr>
          <a:lstStyle>
            <a:lvl1pPr algn="r" defTabSz="882650">
              <a:defRPr sz="1200"/>
            </a:lvl1pPr>
          </a:lstStyle>
          <a:p>
            <a:fld id="{02616629-8BA7-489A-8E0E-9FD5CD6203B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61758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11398-F784-4C36-A74F-9510F9A7D76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690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AB67D-9245-44FC-8F50-20E11D36653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8082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27EC9-8C96-4EF5-9AB7-62459D55112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485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DA1DE-58B0-4A0D-9F63-914DD72125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79079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067010-8341-490F-AAB8-B5012E9E50F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07268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6E538F-EDC6-4EAA-AD82-4535B2A129C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4430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83FB30-7530-4685-BD75-3374D088277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9052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E3581-BE1B-4DCF-A344-5B3BC26F552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5763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5A6DC-CB8B-4510-91B5-30DAC8004AA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35052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64E512-23E0-4E7B-A428-58018164FA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32779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BBEC59-D345-4762-8E51-6CBEE723983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76185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66"/>
            </a:gs>
            <a:gs pos="100000">
              <a:srgbClr val="99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F986655-BB52-432A-AD8D-1BA4663CDB89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-36513" y="1052736"/>
            <a:ext cx="914400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33CC"/>
                </a:solidFill>
              </a:rPr>
              <a:t>Density Functional Theory Formalism and Applications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2636912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33CC"/>
                </a:solidFill>
              </a:rPr>
              <a:t>Mauro </a:t>
            </a:r>
            <a:r>
              <a:rPr lang="en-US" sz="3200" dirty="0" err="1">
                <a:solidFill>
                  <a:srgbClr val="0033CC"/>
                </a:solidFill>
              </a:rPr>
              <a:t>Stener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3356992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0033CC"/>
                </a:solidFill>
              </a:rPr>
              <a:t>Dipartimento</a:t>
            </a:r>
            <a:r>
              <a:rPr lang="en-US" sz="2800" i="1" dirty="0">
                <a:solidFill>
                  <a:srgbClr val="0033CC"/>
                </a:solidFill>
              </a:rPr>
              <a:t> di </a:t>
            </a:r>
            <a:r>
              <a:rPr lang="en-US" sz="2800" i="1" dirty="0" err="1">
                <a:solidFill>
                  <a:srgbClr val="0033CC"/>
                </a:solidFill>
              </a:rPr>
              <a:t>Scienze</a:t>
            </a:r>
            <a:r>
              <a:rPr lang="en-US" sz="2800" i="1" dirty="0">
                <a:solidFill>
                  <a:srgbClr val="0033CC"/>
                </a:solidFill>
              </a:rPr>
              <a:t> </a:t>
            </a:r>
            <a:r>
              <a:rPr lang="en-US" sz="2800" i="1" dirty="0" err="1">
                <a:solidFill>
                  <a:srgbClr val="0033CC"/>
                </a:solidFill>
              </a:rPr>
              <a:t>Chimiche</a:t>
            </a:r>
            <a:r>
              <a:rPr lang="en-US" sz="2800" i="1" dirty="0">
                <a:solidFill>
                  <a:srgbClr val="0033CC"/>
                </a:solidFill>
              </a:rPr>
              <a:t> e </a:t>
            </a:r>
            <a:r>
              <a:rPr lang="en-US" sz="2800" i="1" dirty="0" err="1">
                <a:solidFill>
                  <a:srgbClr val="0033CC"/>
                </a:solidFill>
              </a:rPr>
              <a:t>Farmaceutiche</a:t>
            </a:r>
            <a:endParaRPr lang="en-US" sz="2800" i="1" dirty="0">
              <a:solidFill>
                <a:srgbClr val="0033CC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0033CC"/>
                </a:solidFill>
              </a:rPr>
              <a:t>Universit</a:t>
            </a:r>
            <a:r>
              <a:rPr lang="en-US" sz="2800" i="1" dirty="0" err="1">
                <a:solidFill>
                  <a:srgbClr val="0033CC"/>
                </a:solidFill>
                <a:cs typeface="Times New Roman" pitchFamily="18" charset="0"/>
              </a:rPr>
              <a:t>à</a:t>
            </a:r>
            <a:r>
              <a:rPr lang="en-US" sz="2800" i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cs typeface="Times New Roman" pitchFamily="18" charset="0"/>
              </a:rPr>
              <a:t>degli</a:t>
            </a:r>
            <a:r>
              <a:rPr lang="en-US" sz="2800" i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cs typeface="Times New Roman" pitchFamily="18" charset="0"/>
              </a:rPr>
              <a:t>Studi</a:t>
            </a:r>
            <a:r>
              <a:rPr lang="en-US" sz="2800" i="1" dirty="0">
                <a:solidFill>
                  <a:srgbClr val="0033CC"/>
                </a:solidFill>
                <a:cs typeface="Times New Roman" pitchFamily="18" charset="0"/>
              </a:rPr>
              <a:t> di Trieste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33CC"/>
                </a:solidFill>
                <a:cs typeface="Times New Roman" pitchFamily="18" charset="0"/>
              </a:rPr>
              <a:t>Via L. </a:t>
            </a:r>
            <a:r>
              <a:rPr lang="en-US" sz="2800" i="1" dirty="0" err="1">
                <a:solidFill>
                  <a:srgbClr val="0033CC"/>
                </a:solidFill>
                <a:cs typeface="Times New Roman" pitchFamily="18" charset="0"/>
              </a:rPr>
              <a:t>Giorgieri</a:t>
            </a:r>
            <a:r>
              <a:rPr lang="en-US" sz="2800" i="1" dirty="0">
                <a:solidFill>
                  <a:srgbClr val="0033CC"/>
                </a:solidFill>
                <a:cs typeface="Times New Roman" pitchFamily="18" charset="0"/>
              </a:rPr>
              <a:t> 1, 34127 TRIESTE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33CC"/>
                </a:solidFill>
                <a:cs typeface="Times New Roman" pitchFamily="18" charset="0"/>
              </a:rPr>
              <a:t>E-mail: </a:t>
            </a:r>
            <a:r>
              <a:rPr lang="en-US" sz="2800" i="1" dirty="0" smtClean="0">
                <a:solidFill>
                  <a:srgbClr val="0033CC"/>
                </a:solidFill>
                <a:cs typeface="Times New Roman" pitchFamily="18" charset="0"/>
              </a:rPr>
              <a:t>stener@units.it</a:t>
            </a:r>
            <a:endParaRPr lang="en-US" sz="2800" i="1" dirty="0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0" y="5284946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33CC"/>
                </a:solidFill>
              </a:rPr>
              <a:t>XIII-EM-TCCM-European </a:t>
            </a:r>
            <a:r>
              <a:rPr lang="en-US" sz="2800" dirty="0">
                <a:solidFill>
                  <a:srgbClr val="0033CC"/>
                </a:solidFill>
              </a:rPr>
              <a:t>Master in Theoretical Chemistry and Computational </a:t>
            </a:r>
            <a:r>
              <a:rPr lang="en-US" sz="2800" dirty="0" smtClean="0">
                <a:solidFill>
                  <a:srgbClr val="0033CC"/>
                </a:solidFill>
              </a:rPr>
              <a:t>Modelling 13th </a:t>
            </a:r>
            <a:r>
              <a:rPr lang="en-US" sz="2800" dirty="0">
                <a:solidFill>
                  <a:srgbClr val="0033CC"/>
                </a:solidFill>
              </a:rPr>
              <a:t>International Intensive </a:t>
            </a:r>
            <a:r>
              <a:rPr lang="en-US" sz="2800" dirty="0" smtClean="0">
                <a:solidFill>
                  <a:srgbClr val="0033CC"/>
                </a:solidFill>
              </a:rPr>
              <a:t>Course, Perugia (I), 3</a:t>
            </a:r>
            <a:r>
              <a:rPr lang="en-US" sz="2800" baseline="30000" dirty="0" smtClean="0">
                <a:solidFill>
                  <a:srgbClr val="0033CC"/>
                </a:solidFill>
              </a:rPr>
              <a:t>rd</a:t>
            </a:r>
            <a:r>
              <a:rPr lang="en-US" sz="2800" dirty="0" smtClean="0">
                <a:solidFill>
                  <a:srgbClr val="0033CC"/>
                </a:solidFill>
              </a:rPr>
              <a:t> </a:t>
            </a:r>
            <a:r>
              <a:rPr lang="en-US" sz="2800" dirty="0">
                <a:solidFill>
                  <a:srgbClr val="0033CC"/>
                </a:solidFill>
              </a:rPr>
              <a:t>– </a:t>
            </a:r>
            <a:r>
              <a:rPr lang="en-US" sz="2800" dirty="0" smtClean="0">
                <a:solidFill>
                  <a:srgbClr val="0033CC"/>
                </a:solidFill>
              </a:rPr>
              <a:t>28</a:t>
            </a:r>
            <a:r>
              <a:rPr lang="en-US" sz="2800" baseline="30000" dirty="0" smtClean="0">
                <a:solidFill>
                  <a:srgbClr val="0033CC"/>
                </a:solidFill>
              </a:rPr>
              <a:t>th</a:t>
            </a:r>
            <a:r>
              <a:rPr lang="en-US" sz="2800" dirty="0" smtClean="0">
                <a:solidFill>
                  <a:srgbClr val="0033CC"/>
                </a:solidFill>
              </a:rPr>
              <a:t> September 2018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2059" name="Picture 11" descr="UNITS_logoGB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2725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15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5700"/>
            <a:ext cx="6659563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99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3800" cy="367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9990" name="Line 6"/>
          <p:cNvSpPr>
            <a:spLocks noChangeShapeType="1"/>
          </p:cNvSpPr>
          <p:nvPr/>
        </p:nvSpPr>
        <p:spPr bwMode="auto">
          <a:xfrm flipH="1">
            <a:off x="6877050" y="5230813"/>
            <a:ext cx="6477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9991" name="Line 7"/>
          <p:cNvSpPr>
            <a:spLocks noChangeShapeType="1"/>
          </p:cNvSpPr>
          <p:nvPr/>
        </p:nvSpPr>
        <p:spPr bwMode="auto">
          <a:xfrm rot="10800000" flipH="1">
            <a:off x="6877050" y="5445125"/>
            <a:ext cx="6477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9992" name="AutoShape 8"/>
          <p:cNvSpPr>
            <a:spLocks/>
          </p:cNvSpPr>
          <p:nvPr/>
        </p:nvSpPr>
        <p:spPr bwMode="auto">
          <a:xfrm>
            <a:off x="7596188" y="5157788"/>
            <a:ext cx="71437" cy="358775"/>
          </a:xfrm>
          <a:prstGeom prst="rightBrace">
            <a:avLst>
              <a:gd name="adj1" fmla="val 4185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9993" name="Line 9"/>
          <p:cNvSpPr>
            <a:spLocks noChangeShapeType="1"/>
          </p:cNvSpPr>
          <p:nvPr/>
        </p:nvSpPr>
        <p:spPr bwMode="auto">
          <a:xfrm rot="10800000" flipH="1">
            <a:off x="6877050" y="5664200"/>
            <a:ext cx="6477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9994" name="Line 10"/>
          <p:cNvSpPr>
            <a:spLocks noChangeShapeType="1"/>
          </p:cNvSpPr>
          <p:nvPr/>
        </p:nvSpPr>
        <p:spPr bwMode="auto">
          <a:xfrm flipH="1">
            <a:off x="6877050" y="5878513"/>
            <a:ext cx="6477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9995" name="AutoShape 11"/>
          <p:cNvSpPr>
            <a:spLocks/>
          </p:cNvSpPr>
          <p:nvPr/>
        </p:nvSpPr>
        <p:spPr bwMode="auto">
          <a:xfrm>
            <a:off x="7596188" y="5591175"/>
            <a:ext cx="71437" cy="358775"/>
          </a:xfrm>
          <a:prstGeom prst="rightBrace">
            <a:avLst>
              <a:gd name="adj1" fmla="val 4185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9996" name="Line 12"/>
          <p:cNvSpPr>
            <a:spLocks noChangeShapeType="1"/>
          </p:cNvSpPr>
          <p:nvPr/>
        </p:nvSpPr>
        <p:spPr bwMode="auto">
          <a:xfrm flipH="1">
            <a:off x="7721600" y="5343525"/>
            <a:ext cx="144463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9997" name="Line 13"/>
          <p:cNvSpPr>
            <a:spLocks noChangeShapeType="1"/>
          </p:cNvSpPr>
          <p:nvPr/>
        </p:nvSpPr>
        <p:spPr bwMode="auto">
          <a:xfrm rot="10800000" flipH="1">
            <a:off x="7716838" y="5772150"/>
            <a:ext cx="144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9998" name="Line 14"/>
          <p:cNvSpPr>
            <a:spLocks noChangeShapeType="1"/>
          </p:cNvSpPr>
          <p:nvPr/>
        </p:nvSpPr>
        <p:spPr bwMode="auto">
          <a:xfrm rot="10800000" flipH="1">
            <a:off x="6877050" y="6094413"/>
            <a:ext cx="6477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9999" name="Line 15"/>
          <p:cNvSpPr>
            <a:spLocks noChangeShapeType="1"/>
          </p:cNvSpPr>
          <p:nvPr/>
        </p:nvSpPr>
        <p:spPr bwMode="auto">
          <a:xfrm rot="10800000" flipH="1">
            <a:off x="6877050" y="6308725"/>
            <a:ext cx="6477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70000" name="AutoShape 16"/>
          <p:cNvSpPr>
            <a:spLocks/>
          </p:cNvSpPr>
          <p:nvPr/>
        </p:nvSpPr>
        <p:spPr bwMode="auto">
          <a:xfrm>
            <a:off x="7596188" y="6021388"/>
            <a:ext cx="71437" cy="503237"/>
          </a:xfrm>
          <a:prstGeom prst="rightBrace">
            <a:avLst>
              <a:gd name="adj1" fmla="val 5870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0001" name="Line 17"/>
          <p:cNvSpPr>
            <a:spLocks noChangeShapeType="1"/>
          </p:cNvSpPr>
          <p:nvPr/>
        </p:nvSpPr>
        <p:spPr bwMode="auto">
          <a:xfrm rot="10800000" flipH="1">
            <a:off x="7716838" y="6265863"/>
            <a:ext cx="992187" cy="47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70002" name="Line 18"/>
          <p:cNvSpPr>
            <a:spLocks noChangeShapeType="1"/>
          </p:cNvSpPr>
          <p:nvPr/>
        </p:nvSpPr>
        <p:spPr bwMode="auto">
          <a:xfrm rot="10800000" flipH="1">
            <a:off x="6877050" y="6524625"/>
            <a:ext cx="6477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70003" name="Text Box 19"/>
          <p:cNvSpPr txBox="1">
            <a:spLocks noChangeArrowheads="1"/>
          </p:cNvSpPr>
          <p:nvPr/>
        </p:nvSpPr>
        <p:spPr bwMode="auto">
          <a:xfrm>
            <a:off x="5010150" y="0"/>
            <a:ext cx="4133850" cy="28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it-IT" b="1">
                <a:solidFill>
                  <a:srgbClr val="0033CC"/>
                </a:solidFill>
              </a:rPr>
              <a:t>Plasmon resonance</a:t>
            </a:r>
            <a:r>
              <a:rPr lang="en-US" altLang="it-IT">
                <a:solidFill>
                  <a:srgbClr val="0033CC"/>
                </a:solidFill>
              </a:rPr>
              <a:t>: contributed by many 1h1p configurations, with “constructive” interference of z-component of transition dipole moment</a:t>
            </a:r>
          </a:p>
          <a:p>
            <a:pPr algn="l">
              <a:spcBef>
                <a:spcPct val="50000"/>
              </a:spcBef>
            </a:pPr>
            <a:r>
              <a:rPr lang="en-US" altLang="it-IT">
                <a:solidFill>
                  <a:srgbClr val="0033CC"/>
                </a:solidFill>
              </a:rPr>
              <a:t>Typical “</a:t>
            </a:r>
            <a:r>
              <a:rPr lang="en-US" altLang="it-IT" b="1">
                <a:solidFill>
                  <a:srgbClr val="0033CC"/>
                </a:solidFill>
              </a:rPr>
              <a:t>collective</a:t>
            </a:r>
            <a:r>
              <a:rPr lang="en-US" altLang="it-IT">
                <a:solidFill>
                  <a:srgbClr val="0033CC"/>
                </a:solidFill>
              </a:rPr>
              <a:t>” behaviour!</a:t>
            </a:r>
            <a:endParaRPr lang="it-IT" altLang="it-IT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1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0100"/>
            <a:ext cx="4592638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5109" name="Picture 5" descr="molpo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8" y="3806825"/>
            <a:ext cx="1327150" cy="99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468313" y="188913"/>
            <a:ext cx="838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sz="3600">
                <a:solidFill>
                  <a:srgbClr val="060B84"/>
                </a:solidFill>
                <a:latin typeface="Helvetica" pitchFamily="34" charset="0"/>
              </a:rPr>
              <a:t>How to identify SPR with TDDFT?</a:t>
            </a:r>
          </a:p>
        </p:txBody>
      </p:sp>
      <p:sp>
        <p:nvSpPr>
          <p:cNvPr id="175111" name="Text Box 7"/>
          <p:cNvSpPr txBox="1">
            <a:spLocks noChangeArrowheads="1"/>
          </p:cNvSpPr>
          <p:nvPr/>
        </p:nvSpPr>
        <p:spPr bwMode="auto">
          <a:xfrm>
            <a:off x="0" y="865188"/>
            <a:ext cx="9144000" cy="24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it-IT"/>
              <a:t> </a:t>
            </a:r>
            <a:r>
              <a:rPr lang="en-US" altLang="it-IT">
                <a:solidFill>
                  <a:srgbClr val="0033CC"/>
                </a:solidFill>
              </a:rPr>
              <a:t>The “</a:t>
            </a:r>
            <a:r>
              <a:rPr lang="en-US" altLang="it-IT" i="1">
                <a:solidFill>
                  <a:srgbClr val="0033CC"/>
                </a:solidFill>
              </a:rPr>
              <a:t>Collective</a:t>
            </a:r>
            <a:r>
              <a:rPr lang="en-US" altLang="it-IT">
                <a:solidFill>
                  <a:srgbClr val="0033CC"/>
                </a:solidFill>
              </a:rPr>
              <a:t>” nature of </a:t>
            </a:r>
            <a:r>
              <a:rPr lang="en-US" altLang="it-IT" b="1">
                <a:solidFill>
                  <a:srgbClr val="0033CC"/>
                </a:solidFill>
              </a:rPr>
              <a:t>plasmon resonance</a:t>
            </a:r>
            <a:r>
              <a:rPr lang="en-US" altLang="it-IT">
                <a:solidFill>
                  <a:srgbClr val="0033CC"/>
                </a:solidFill>
              </a:rPr>
              <a:t> is reflected in the “</a:t>
            </a:r>
            <a:r>
              <a:rPr lang="en-US" altLang="it-IT" b="1">
                <a:solidFill>
                  <a:srgbClr val="0033CC"/>
                </a:solidFill>
              </a:rPr>
              <a:t>many configurations</a:t>
            </a:r>
            <a:r>
              <a:rPr lang="en-US" altLang="it-IT">
                <a:solidFill>
                  <a:srgbClr val="0033CC"/>
                </a:solidFill>
              </a:rPr>
              <a:t>” which contribute to the excited states, properly described by </a:t>
            </a:r>
            <a:r>
              <a:rPr lang="en-US" altLang="it-IT" b="1">
                <a:solidFill>
                  <a:srgbClr val="0033CC"/>
                </a:solidFill>
              </a:rPr>
              <a:t>TDDFT</a:t>
            </a:r>
            <a:r>
              <a:rPr lang="en-US" altLang="it-IT">
                <a:solidFill>
                  <a:srgbClr val="0033CC"/>
                </a:solidFill>
              </a:rPr>
              <a:t>.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it-IT">
                <a:solidFill>
                  <a:srgbClr val="0033CC"/>
                </a:solidFill>
              </a:rPr>
              <a:t> Comparison with </a:t>
            </a:r>
            <a:r>
              <a:rPr lang="en-US" altLang="it-IT" b="1">
                <a:solidFill>
                  <a:srgbClr val="0033CC"/>
                </a:solidFill>
              </a:rPr>
              <a:t>Single Electron calculation</a:t>
            </a:r>
            <a:r>
              <a:rPr lang="en-US" altLang="it-IT">
                <a:solidFill>
                  <a:srgbClr val="0033CC"/>
                </a:solidFill>
              </a:rPr>
              <a:t>: excited state described by </a:t>
            </a:r>
            <a:r>
              <a:rPr lang="en-US" altLang="it-IT" b="1">
                <a:solidFill>
                  <a:srgbClr val="0033CC"/>
                </a:solidFill>
              </a:rPr>
              <a:t>only one Slater determinant</a:t>
            </a:r>
            <a:r>
              <a:rPr lang="en-US" altLang="it-IT">
                <a:solidFill>
                  <a:srgbClr val="0033CC"/>
                </a:solidFill>
              </a:rPr>
              <a:t>, spectrum calculated from dipole moments between </a:t>
            </a:r>
            <a:r>
              <a:rPr lang="en-US" altLang="it-IT" b="1">
                <a:solidFill>
                  <a:srgbClr val="0033CC"/>
                </a:solidFill>
              </a:rPr>
              <a:t>KS molecular orbitals</a:t>
            </a:r>
            <a:r>
              <a:rPr lang="en-US" altLang="it-IT">
                <a:solidFill>
                  <a:srgbClr val="0033CC"/>
                </a:solidFill>
              </a:rPr>
              <a:t>.</a:t>
            </a:r>
            <a:endParaRPr lang="it-IT" altLang="it-IT">
              <a:solidFill>
                <a:srgbClr val="0033CC"/>
              </a:solidFill>
            </a:endParaRPr>
          </a:p>
        </p:txBody>
      </p:sp>
      <p:sp>
        <p:nvSpPr>
          <p:cNvPr id="175112" name="Text Box 8"/>
          <p:cNvSpPr txBox="1">
            <a:spLocks noChangeArrowheads="1"/>
          </p:cNvSpPr>
          <p:nvPr/>
        </p:nvSpPr>
        <p:spPr bwMode="auto">
          <a:xfrm>
            <a:off x="1430338" y="4102100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>
                <a:solidFill>
                  <a:srgbClr val="FA0000"/>
                </a:solidFill>
              </a:rPr>
              <a:t>KS</a:t>
            </a:r>
            <a:endParaRPr lang="it-IT" altLang="it-IT">
              <a:solidFill>
                <a:srgbClr val="FA0000"/>
              </a:solidFill>
            </a:endParaRPr>
          </a:p>
        </p:txBody>
      </p:sp>
      <p:sp>
        <p:nvSpPr>
          <p:cNvPr id="175113" name="Text Box 9"/>
          <p:cNvSpPr txBox="1">
            <a:spLocks noChangeArrowheads="1"/>
          </p:cNvSpPr>
          <p:nvPr/>
        </p:nvSpPr>
        <p:spPr bwMode="auto">
          <a:xfrm>
            <a:off x="2957513" y="4891088"/>
            <a:ext cx="1265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>
                <a:solidFill>
                  <a:srgbClr val="0033CC"/>
                </a:solidFill>
              </a:rPr>
              <a:t>TDDFT</a:t>
            </a:r>
            <a:endParaRPr lang="it-IT" altLang="it-IT">
              <a:solidFill>
                <a:srgbClr val="0033CC"/>
              </a:solidFill>
            </a:endParaRPr>
          </a:p>
        </p:txBody>
      </p:sp>
      <p:sp>
        <p:nvSpPr>
          <p:cNvPr id="175117" name="Text Box 13"/>
          <p:cNvSpPr txBox="1">
            <a:spLocks noChangeArrowheads="1"/>
          </p:cNvSpPr>
          <p:nvPr/>
        </p:nvSpPr>
        <p:spPr bwMode="auto">
          <a:xfrm>
            <a:off x="4649788" y="3684588"/>
            <a:ext cx="4494212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it-IT">
                <a:solidFill>
                  <a:srgbClr val="FA0000"/>
                </a:solidFill>
              </a:rPr>
              <a:t>Peak shifted at higher energy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it-IT">
                <a:solidFill>
                  <a:srgbClr val="FA0000"/>
                </a:solidFill>
              </a:rPr>
              <a:t>In TDDFT one transition (plasmon) carries most of the intensity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it-IT">
                <a:solidFill>
                  <a:srgbClr val="FA0000"/>
                </a:solidFill>
              </a:rPr>
              <a:t>The Plasmon is contributed by many configurations</a:t>
            </a:r>
            <a:endParaRPr lang="it-IT" altLang="it-IT">
              <a:solidFill>
                <a:srgbClr val="FA0000"/>
              </a:solidFill>
            </a:endParaRP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>
            <a:off x="2009775" y="4456113"/>
            <a:ext cx="900113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5" name="Picture 9" descr="molp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524375"/>
            <a:ext cx="6143625" cy="25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6" name="Picture 10" descr="molpov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765175"/>
            <a:ext cx="2879725" cy="29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7" name="Picture 11" descr="molpov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697163"/>
            <a:ext cx="4067175" cy="32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563"/>
            <a:ext cx="3094038" cy="629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0" y="873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sz="3200">
                <a:solidFill>
                  <a:srgbClr val="060B84"/>
                </a:solidFill>
                <a:latin typeface="Helvetica" pitchFamily="34" charset="0"/>
              </a:rPr>
              <a:t>Emerging of SPR along a series of Au nanowires</a:t>
            </a:r>
          </a:p>
        </p:txBody>
      </p:sp>
      <p:sp>
        <p:nvSpPr>
          <p:cNvPr id="173070" name="Text Box 14"/>
          <p:cNvSpPr txBox="1">
            <a:spLocks noChangeArrowheads="1"/>
          </p:cNvSpPr>
          <p:nvPr/>
        </p:nvSpPr>
        <p:spPr bwMode="auto">
          <a:xfrm>
            <a:off x="3094038" y="1052513"/>
            <a:ext cx="3708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it-IT" sz="1800">
                <a:solidFill>
                  <a:srgbClr val="0033CC"/>
                </a:solidFill>
              </a:rPr>
              <a:t>Au</a:t>
            </a:r>
            <a:r>
              <a:rPr lang="en-US" altLang="it-IT" sz="1800" baseline="-25000">
                <a:solidFill>
                  <a:srgbClr val="0033CC"/>
                </a:solidFill>
              </a:rPr>
              <a:t>14</a:t>
            </a:r>
            <a:r>
              <a:rPr lang="en-US" altLang="it-IT" sz="1800">
                <a:solidFill>
                  <a:srgbClr val="0033CC"/>
                </a:solidFill>
              </a:rPr>
              <a:t> </a:t>
            </a:r>
            <a:r>
              <a:rPr lang="en-US" altLang="it-IT" sz="1800">
                <a:solidFill>
                  <a:srgbClr val="0033CC"/>
                </a:solidFill>
                <a:latin typeface="Symbol" pitchFamily="18" charset="2"/>
              </a:rPr>
              <a:t>S</a:t>
            </a:r>
            <a:r>
              <a:rPr lang="en-US" altLang="it-IT" sz="1800" baseline="-25000">
                <a:solidFill>
                  <a:srgbClr val="0033CC"/>
                </a:solidFill>
              </a:rPr>
              <a:t>u</a:t>
            </a:r>
            <a:r>
              <a:rPr lang="en-US" altLang="it-IT" sz="1800">
                <a:solidFill>
                  <a:srgbClr val="0033CC"/>
                </a:solidFill>
              </a:rPr>
              <a:t> &gt;&gt; </a:t>
            </a:r>
            <a:r>
              <a:rPr lang="en-US" altLang="it-IT" sz="1800">
                <a:solidFill>
                  <a:srgbClr val="0033CC"/>
                </a:solidFill>
                <a:latin typeface="Symbol" pitchFamily="18" charset="2"/>
              </a:rPr>
              <a:t>P</a:t>
            </a:r>
            <a:r>
              <a:rPr lang="en-US" altLang="it-IT" sz="1800" baseline="-25000">
                <a:solidFill>
                  <a:srgbClr val="0033CC"/>
                </a:solidFill>
              </a:rPr>
              <a:t>u</a:t>
            </a:r>
            <a:r>
              <a:rPr lang="en-US" altLang="it-IT" sz="1800">
                <a:solidFill>
                  <a:srgbClr val="0033CC"/>
                </a:solidFill>
              </a:rPr>
              <a:t> lenghth: 3.744 nm</a:t>
            </a:r>
            <a:endParaRPr lang="it-IT" altLang="it-IT" sz="1800">
              <a:solidFill>
                <a:srgbClr val="0033CC"/>
              </a:solidFill>
            </a:endParaRPr>
          </a:p>
        </p:txBody>
      </p:sp>
      <p:sp>
        <p:nvSpPr>
          <p:cNvPr id="173071" name="Text Box 15"/>
          <p:cNvSpPr txBox="1">
            <a:spLocks noChangeArrowheads="1"/>
          </p:cNvSpPr>
          <p:nvPr/>
        </p:nvSpPr>
        <p:spPr bwMode="auto">
          <a:xfrm>
            <a:off x="3109913" y="3059113"/>
            <a:ext cx="3708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it-IT" sz="1800">
                <a:solidFill>
                  <a:srgbClr val="0033CC"/>
                </a:solidFill>
              </a:rPr>
              <a:t>Au</a:t>
            </a:r>
            <a:r>
              <a:rPr lang="en-US" altLang="it-IT" sz="1800" baseline="-25000">
                <a:solidFill>
                  <a:srgbClr val="0033CC"/>
                </a:solidFill>
              </a:rPr>
              <a:t>20</a:t>
            </a:r>
            <a:r>
              <a:rPr lang="en-US" altLang="it-IT" sz="1800">
                <a:solidFill>
                  <a:srgbClr val="0033CC"/>
                </a:solidFill>
              </a:rPr>
              <a:t> </a:t>
            </a:r>
            <a:r>
              <a:rPr lang="en-US" altLang="it-IT" sz="1800">
                <a:solidFill>
                  <a:srgbClr val="0033CC"/>
                </a:solidFill>
                <a:latin typeface="Symbol" pitchFamily="18" charset="2"/>
              </a:rPr>
              <a:t>S</a:t>
            </a:r>
            <a:r>
              <a:rPr lang="en-US" altLang="it-IT" sz="1800" baseline="-25000">
                <a:solidFill>
                  <a:srgbClr val="0033CC"/>
                </a:solidFill>
              </a:rPr>
              <a:t>u</a:t>
            </a:r>
            <a:r>
              <a:rPr lang="en-US" altLang="it-IT" sz="1800">
                <a:solidFill>
                  <a:srgbClr val="0033CC"/>
                </a:solidFill>
              </a:rPr>
              <a:t> &gt;&gt; </a:t>
            </a:r>
            <a:r>
              <a:rPr lang="en-US" altLang="it-IT" sz="1800">
                <a:solidFill>
                  <a:srgbClr val="0033CC"/>
                </a:solidFill>
                <a:latin typeface="Symbol" pitchFamily="18" charset="2"/>
              </a:rPr>
              <a:t>P</a:t>
            </a:r>
            <a:r>
              <a:rPr lang="en-US" altLang="it-IT" sz="1800" baseline="-25000">
                <a:solidFill>
                  <a:srgbClr val="0033CC"/>
                </a:solidFill>
              </a:rPr>
              <a:t>u</a:t>
            </a:r>
            <a:r>
              <a:rPr lang="en-US" altLang="it-IT" sz="1800">
                <a:solidFill>
                  <a:srgbClr val="0033CC"/>
                </a:solidFill>
              </a:rPr>
              <a:t> lenghth: 5.472 nm</a:t>
            </a:r>
            <a:endParaRPr lang="it-IT" altLang="it-IT" sz="1800">
              <a:solidFill>
                <a:srgbClr val="0033CC"/>
              </a:solidFill>
            </a:endParaRPr>
          </a:p>
        </p:txBody>
      </p:sp>
      <p:sp>
        <p:nvSpPr>
          <p:cNvPr id="173072" name="Text Box 16"/>
          <p:cNvSpPr txBox="1">
            <a:spLocks noChangeArrowheads="1"/>
          </p:cNvSpPr>
          <p:nvPr/>
        </p:nvSpPr>
        <p:spPr bwMode="auto">
          <a:xfrm>
            <a:off x="3033713" y="4775200"/>
            <a:ext cx="370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it-IT" sz="1800">
                <a:solidFill>
                  <a:srgbClr val="0033CC"/>
                </a:solidFill>
              </a:rPr>
              <a:t>Au</a:t>
            </a:r>
            <a:r>
              <a:rPr lang="en-US" altLang="it-IT" sz="1800" baseline="-25000">
                <a:solidFill>
                  <a:srgbClr val="0033CC"/>
                </a:solidFill>
              </a:rPr>
              <a:t>30</a:t>
            </a:r>
            <a:r>
              <a:rPr lang="en-US" altLang="it-IT" sz="1800">
                <a:solidFill>
                  <a:srgbClr val="0033CC"/>
                </a:solidFill>
              </a:rPr>
              <a:t> </a:t>
            </a:r>
            <a:r>
              <a:rPr lang="en-US" altLang="it-IT" sz="1800">
                <a:solidFill>
                  <a:srgbClr val="0033CC"/>
                </a:solidFill>
                <a:latin typeface="Symbol" pitchFamily="18" charset="2"/>
              </a:rPr>
              <a:t>S</a:t>
            </a:r>
            <a:r>
              <a:rPr lang="en-US" altLang="it-IT" sz="1800" baseline="-25000">
                <a:solidFill>
                  <a:srgbClr val="0033CC"/>
                </a:solidFill>
              </a:rPr>
              <a:t>u</a:t>
            </a:r>
            <a:r>
              <a:rPr lang="en-US" altLang="it-IT" sz="1800">
                <a:solidFill>
                  <a:srgbClr val="0033CC"/>
                </a:solidFill>
              </a:rPr>
              <a:t> &gt;&gt; </a:t>
            </a:r>
            <a:r>
              <a:rPr lang="en-US" altLang="it-IT" sz="1800">
                <a:solidFill>
                  <a:srgbClr val="0033CC"/>
                </a:solidFill>
                <a:latin typeface="Symbol" pitchFamily="18" charset="2"/>
              </a:rPr>
              <a:t>P</a:t>
            </a:r>
            <a:r>
              <a:rPr lang="en-US" altLang="it-IT" sz="1800" baseline="-25000">
                <a:solidFill>
                  <a:srgbClr val="0033CC"/>
                </a:solidFill>
              </a:rPr>
              <a:t>u</a:t>
            </a:r>
            <a:r>
              <a:rPr lang="en-US" altLang="it-IT" sz="1800">
                <a:solidFill>
                  <a:srgbClr val="0033CC"/>
                </a:solidFill>
              </a:rPr>
              <a:t> lenghth: 8.352 nm</a:t>
            </a:r>
            <a:endParaRPr lang="it-IT" altLang="it-IT" sz="1800">
              <a:solidFill>
                <a:srgbClr val="0033CC"/>
              </a:solidFill>
            </a:endParaRPr>
          </a:p>
        </p:txBody>
      </p:sp>
      <p:sp>
        <p:nvSpPr>
          <p:cNvPr id="173073" name="Text Box 17"/>
          <p:cNvSpPr txBox="1">
            <a:spLocks noChangeArrowheads="1"/>
          </p:cNvSpPr>
          <p:nvPr/>
        </p:nvSpPr>
        <p:spPr bwMode="auto">
          <a:xfrm>
            <a:off x="3032125" y="5253038"/>
            <a:ext cx="6111875" cy="160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it-IT" sz="1800">
                <a:solidFill>
                  <a:srgbClr val="FA0000"/>
                </a:solidFill>
              </a:rPr>
              <a:t>Gold nanowires (chains): 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it-IT" sz="1800">
                <a:solidFill>
                  <a:srgbClr val="FA0000"/>
                </a:solidFill>
              </a:rPr>
              <a:t>strong HOMO -&gt; LUMO transition in both KS and TDDFT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it-IT" sz="1800" b="1">
                <a:solidFill>
                  <a:srgbClr val="FA0000"/>
                </a:solidFill>
              </a:rPr>
              <a:t>It is not plasmonic</a:t>
            </a:r>
            <a:r>
              <a:rPr lang="en-US" altLang="it-IT" sz="1800">
                <a:solidFill>
                  <a:srgbClr val="FA0000"/>
                </a:solidFill>
              </a:rPr>
              <a:t> (dominated by only 1 configuration)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it-IT" sz="1800">
                <a:solidFill>
                  <a:srgbClr val="FA0000"/>
                </a:solidFill>
              </a:rPr>
              <a:t>Its energis goes to zero as length increases</a:t>
            </a:r>
            <a:endParaRPr lang="it-IT" altLang="it-IT" sz="1800">
              <a:solidFill>
                <a:srgbClr val="FA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05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086" name="Picture 6" descr="molpov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3954463"/>
            <a:ext cx="1868488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7" name="Picture 7" descr="molpov8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4960938"/>
            <a:ext cx="27749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8" name="Picture 8" descr="molpov1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6097588"/>
            <a:ext cx="3457575" cy="76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0" y="60325"/>
            <a:ext cx="9144000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sz="3200">
                <a:solidFill>
                  <a:srgbClr val="060B84"/>
                </a:solidFill>
                <a:latin typeface="Helvetica" pitchFamily="34" charset="0"/>
              </a:rPr>
              <a:t>“Thick” Au nanowires</a:t>
            </a:r>
          </a:p>
        </p:txBody>
      </p:sp>
      <p:sp>
        <p:nvSpPr>
          <p:cNvPr id="174091" name="Text Box 11"/>
          <p:cNvSpPr txBox="1">
            <a:spLocks noChangeArrowheads="1"/>
          </p:cNvSpPr>
          <p:nvPr/>
        </p:nvSpPr>
        <p:spPr bwMode="auto">
          <a:xfrm>
            <a:off x="4273550" y="525463"/>
            <a:ext cx="4870450" cy="319563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it-IT">
                <a:solidFill>
                  <a:srgbClr val="FA0000"/>
                </a:solidFill>
              </a:rPr>
              <a:t>Peak shifted at higher energy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it-IT">
                <a:solidFill>
                  <a:srgbClr val="FA0000"/>
                </a:solidFill>
              </a:rPr>
              <a:t>In TDDFT one transition (plasmon) carries most of the intensity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it-IT">
                <a:solidFill>
                  <a:srgbClr val="FA0000"/>
                </a:solidFill>
              </a:rPr>
              <a:t>The Plasmon is contributed by many configurations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it-IT">
                <a:solidFill>
                  <a:srgbClr val="FA0000"/>
                </a:solidFill>
              </a:rPr>
              <a:t>Typical plasmon size effect</a:t>
            </a:r>
            <a:endParaRPr lang="it-IT" altLang="it-IT">
              <a:solidFill>
                <a:srgbClr val="FA0000"/>
              </a:solidFill>
            </a:endParaRPr>
          </a:p>
        </p:txBody>
      </p:sp>
      <p:sp>
        <p:nvSpPr>
          <p:cNvPr id="174092" name="Text Box 12"/>
          <p:cNvSpPr txBox="1">
            <a:spLocks noChangeArrowheads="1"/>
          </p:cNvSpPr>
          <p:nvPr/>
        </p:nvSpPr>
        <p:spPr bwMode="auto">
          <a:xfrm>
            <a:off x="763588" y="3568700"/>
            <a:ext cx="1214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it-IT"/>
              <a:t>TDDFT</a:t>
            </a:r>
            <a:endParaRPr lang="it-IT" altLang="it-IT"/>
          </a:p>
        </p:txBody>
      </p:sp>
      <p:sp>
        <p:nvSpPr>
          <p:cNvPr id="174093" name="Text Box 13"/>
          <p:cNvSpPr txBox="1">
            <a:spLocks noChangeArrowheads="1"/>
          </p:cNvSpPr>
          <p:nvPr/>
        </p:nvSpPr>
        <p:spPr bwMode="auto">
          <a:xfrm>
            <a:off x="5649913" y="5815013"/>
            <a:ext cx="1589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it-IT" sz="1600">
                <a:solidFill>
                  <a:srgbClr val="0033CC"/>
                </a:solidFill>
              </a:rPr>
              <a:t>Au</a:t>
            </a:r>
            <a:r>
              <a:rPr lang="en-US" altLang="it-IT" sz="1600" baseline="-25000">
                <a:solidFill>
                  <a:srgbClr val="0033CC"/>
                </a:solidFill>
              </a:rPr>
              <a:t>122 </a:t>
            </a:r>
            <a:r>
              <a:rPr lang="en-US" altLang="it-IT" sz="1600">
                <a:solidFill>
                  <a:srgbClr val="0033CC"/>
                </a:solidFill>
              </a:rPr>
              <a:t>3.744 nm</a:t>
            </a:r>
            <a:endParaRPr lang="it-IT" altLang="it-IT" sz="1600">
              <a:solidFill>
                <a:srgbClr val="0033CC"/>
              </a:solidFill>
            </a:endParaRPr>
          </a:p>
        </p:txBody>
      </p:sp>
      <p:sp>
        <p:nvSpPr>
          <p:cNvPr id="174094" name="Text Box 14"/>
          <p:cNvSpPr txBox="1">
            <a:spLocks noChangeArrowheads="1"/>
          </p:cNvSpPr>
          <p:nvPr/>
        </p:nvSpPr>
        <p:spPr bwMode="auto">
          <a:xfrm>
            <a:off x="5645150" y="4652963"/>
            <a:ext cx="158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it-IT" sz="1600">
                <a:solidFill>
                  <a:srgbClr val="0033CC"/>
                </a:solidFill>
              </a:rPr>
              <a:t>Au</a:t>
            </a:r>
            <a:r>
              <a:rPr lang="en-US" altLang="it-IT" sz="1600" baseline="-25000">
                <a:solidFill>
                  <a:srgbClr val="0033CC"/>
                </a:solidFill>
              </a:rPr>
              <a:t>86 </a:t>
            </a:r>
            <a:r>
              <a:rPr lang="en-US" altLang="it-IT" sz="1600">
                <a:solidFill>
                  <a:srgbClr val="0033CC"/>
                </a:solidFill>
              </a:rPr>
              <a:t>3.168 nm</a:t>
            </a:r>
            <a:endParaRPr lang="it-IT" altLang="it-IT" sz="1600">
              <a:solidFill>
                <a:srgbClr val="0033CC"/>
              </a:solidFill>
            </a:endParaRPr>
          </a:p>
        </p:txBody>
      </p:sp>
      <p:sp>
        <p:nvSpPr>
          <p:cNvPr id="174095" name="Text Box 15"/>
          <p:cNvSpPr txBox="1">
            <a:spLocks noChangeArrowheads="1"/>
          </p:cNvSpPr>
          <p:nvPr/>
        </p:nvSpPr>
        <p:spPr bwMode="auto">
          <a:xfrm>
            <a:off x="5638800" y="3640138"/>
            <a:ext cx="158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it-IT" sz="1600">
                <a:solidFill>
                  <a:srgbClr val="0033CC"/>
                </a:solidFill>
              </a:rPr>
              <a:t>Au</a:t>
            </a:r>
            <a:r>
              <a:rPr lang="en-US" altLang="it-IT" sz="1600" baseline="-25000">
                <a:solidFill>
                  <a:srgbClr val="0033CC"/>
                </a:solidFill>
              </a:rPr>
              <a:t>68 </a:t>
            </a:r>
            <a:r>
              <a:rPr lang="en-US" altLang="it-IT" sz="1600">
                <a:solidFill>
                  <a:srgbClr val="0033CC"/>
                </a:solidFill>
              </a:rPr>
              <a:t>2.016 nm</a:t>
            </a:r>
            <a:endParaRPr lang="it-IT" altLang="it-IT" sz="160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2" name="Picture 4" descr="au146oh_2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81075"/>
            <a:ext cx="3051175" cy="22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3" name="Picture 5" descr="au147co_r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8608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5" name="Picture 7" descr="au172_r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981075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6" name="Picture 8" descr="au147ih_r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933825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7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3200" b="1">
                <a:solidFill>
                  <a:srgbClr val="0033CC"/>
                </a:solidFill>
              </a:rPr>
              <a:t>Structures of four gold clusters </a:t>
            </a:r>
            <a:endParaRPr lang="en-US" altLang="it-IT" b="1">
              <a:solidFill>
                <a:srgbClr val="0033CC"/>
              </a:solidFill>
            </a:endParaRPr>
          </a:p>
          <a:p>
            <a:r>
              <a:rPr lang="en-US" altLang="it-IT" sz="1800" b="1">
                <a:solidFill>
                  <a:srgbClr val="0033CC"/>
                </a:solidFill>
              </a:rPr>
              <a:t>N. Durante, A. Fortunelli, M. Broyer, and M. Stener, JPCC 115 (2011) 6277</a:t>
            </a:r>
            <a:endParaRPr lang="it-IT" altLang="it-IT" b="1">
              <a:solidFill>
                <a:srgbClr val="0033CC"/>
              </a:solidFill>
            </a:endParaRPr>
          </a:p>
        </p:txBody>
      </p:sp>
      <p:sp>
        <p:nvSpPr>
          <p:cNvPr id="145418" name="Text Box 10"/>
          <p:cNvSpPr txBox="1">
            <a:spLocks noChangeArrowheads="1"/>
          </p:cNvSpPr>
          <p:nvPr/>
        </p:nvSpPr>
        <p:spPr bwMode="auto">
          <a:xfrm>
            <a:off x="4932363" y="6237288"/>
            <a:ext cx="3203575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b="1">
                <a:solidFill>
                  <a:srgbClr val="0033CC"/>
                </a:solidFill>
              </a:rPr>
              <a:t>[Au</a:t>
            </a:r>
            <a:r>
              <a:rPr lang="en-US" altLang="it-IT" b="1" baseline="-25000">
                <a:solidFill>
                  <a:srgbClr val="0033CC"/>
                </a:solidFill>
              </a:rPr>
              <a:t>147</a:t>
            </a:r>
            <a:r>
              <a:rPr lang="en-US" altLang="it-IT" b="1">
                <a:solidFill>
                  <a:srgbClr val="0033CC"/>
                </a:solidFill>
              </a:rPr>
              <a:t>]</a:t>
            </a:r>
            <a:r>
              <a:rPr lang="en-US" altLang="it-IT" b="1" baseline="30000">
                <a:solidFill>
                  <a:srgbClr val="0033CC"/>
                </a:solidFill>
              </a:rPr>
              <a:t>-</a:t>
            </a:r>
            <a:r>
              <a:rPr lang="en-US" altLang="it-IT" b="1">
                <a:solidFill>
                  <a:srgbClr val="0033CC"/>
                </a:solidFill>
              </a:rPr>
              <a:t> Icosahedral </a:t>
            </a:r>
            <a:endParaRPr lang="it-IT" altLang="it-IT"/>
          </a:p>
        </p:txBody>
      </p:sp>
      <p:sp>
        <p:nvSpPr>
          <p:cNvPr id="145419" name="Text Box 11"/>
          <p:cNvSpPr txBox="1">
            <a:spLocks noChangeArrowheads="1"/>
          </p:cNvSpPr>
          <p:nvPr/>
        </p:nvSpPr>
        <p:spPr bwMode="auto">
          <a:xfrm>
            <a:off x="5148263" y="3284538"/>
            <a:ext cx="2808287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b="1">
                <a:solidFill>
                  <a:srgbClr val="0033CC"/>
                </a:solidFill>
              </a:rPr>
              <a:t>[Au</a:t>
            </a:r>
            <a:r>
              <a:rPr lang="en-US" altLang="it-IT" b="1" baseline="-25000">
                <a:solidFill>
                  <a:srgbClr val="0033CC"/>
                </a:solidFill>
              </a:rPr>
              <a:t>172</a:t>
            </a:r>
            <a:r>
              <a:rPr lang="en-US" altLang="it-IT" b="1">
                <a:solidFill>
                  <a:srgbClr val="0033CC"/>
                </a:solidFill>
              </a:rPr>
              <a:t>]</a:t>
            </a:r>
            <a:r>
              <a:rPr lang="en-US" altLang="it-IT" b="1" baseline="30000">
                <a:solidFill>
                  <a:srgbClr val="0033CC"/>
                </a:solidFill>
              </a:rPr>
              <a:t>4+</a:t>
            </a:r>
            <a:r>
              <a:rPr lang="en-US" altLang="it-IT" b="1">
                <a:solidFill>
                  <a:srgbClr val="0033CC"/>
                </a:solidFill>
              </a:rPr>
              <a:t> Cubic </a:t>
            </a:r>
            <a:endParaRPr lang="it-IT" altLang="it-IT"/>
          </a:p>
        </p:txBody>
      </p:sp>
      <p:sp>
        <p:nvSpPr>
          <p:cNvPr id="145420" name="Text Box 12"/>
          <p:cNvSpPr txBox="1">
            <a:spLocks noChangeArrowheads="1"/>
          </p:cNvSpPr>
          <p:nvPr/>
        </p:nvSpPr>
        <p:spPr bwMode="auto">
          <a:xfrm>
            <a:off x="468313" y="6165850"/>
            <a:ext cx="3708400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b="1">
                <a:solidFill>
                  <a:srgbClr val="0033CC"/>
                </a:solidFill>
              </a:rPr>
              <a:t>[Au</a:t>
            </a:r>
            <a:r>
              <a:rPr lang="en-US" altLang="it-IT" b="1" baseline="-25000">
                <a:solidFill>
                  <a:srgbClr val="0033CC"/>
                </a:solidFill>
              </a:rPr>
              <a:t>147</a:t>
            </a:r>
            <a:r>
              <a:rPr lang="en-US" altLang="it-IT" b="1">
                <a:solidFill>
                  <a:srgbClr val="0033CC"/>
                </a:solidFill>
              </a:rPr>
              <a:t>]</a:t>
            </a:r>
            <a:r>
              <a:rPr lang="en-US" altLang="it-IT" b="1" baseline="30000">
                <a:solidFill>
                  <a:srgbClr val="0033CC"/>
                </a:solidFill>
              </a:rPr>
              <a:t>5+</a:t>
            </a:r>
            <a:r>
              <a:rPr lang="en-US" altLang="it-IT" b="1">
                <a:solidFill>
                  <a:srgbClr val="0033CC"/>
                </a:solidFill>
              </a:rPr>
              <a:t> Cube-octahedral </a:t>
            </a:r>
            <a:endParaRPr lang="it-IT" altLang="it-IT"/>
          </a:p>
        </p:txBody>
      </p:sp>
      <p:sp>
        <p:nvSpPr>
          <p:cNvPr id="145421" name="Text Box 13"/>
          <p:cNvSpPr txBox="1">
            <a:spLocks noChangeArrowheads="1"/>
          </p:cNvSpPr>
          <p:nvPr/>
        </p:nvSpPr>
        <p:spPr bwMode="auto">
          <a:xfrm>
            <a:off x="684213" y="3284538"/>
            <a:ext cx="3203575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b="1">
                <a:solidFill>
                  <a:srgbClr val="0033CC"/>
                </a:solidFill>
              </a:rPr>
              <a:t>[Au</a:t>
            </a:r>
            <a:r>
              <a:rPr lang="en-US" altLang="it-IT" b="1" baseline="-25000">
                <a:solidFill>
                  <a:srgbClr val="0033CC"/>
                </a:solidFill>
              </a:rPr>
              <a:t>146</a:t>
            </a:r>
            <a:r>
              <a:rPr lang="en-US" altLang="it-IT" b="1">
                <a:solidFill>
                  <a:srgbClr val="0033CC"/>
                </a:solidFill>
              </a:rPr>
              <a:t>]</a:t>
            </a:r>
            <a:r>
              <a:rPr lang="en-US" altLang="it-IT" b="1" baseline="30000">
                <a:solidFill>
                  <a:srgbClr val="0033CC"/>
                </a:solidFill>
              </a:rPr>
              <a:t>2+</a:t>
            </a:r>
            <a:r>
              <a:rPr lang="en-US" altLang="it-IT" b="1">
                <a:solidFill>
                  <a:srgbClr val="0033CC"/>
                </a:solidFill>
              </a:rPr>
              <a:t> Octahedral </a:t>
            </a:r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au146oh_2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079500"/>
            <a:ext cx="7623175" cy="571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4678363" y="1798638"/>
            <a:ext cx="3367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b="1">
                <a:solidFill>
                  <a:srgbClr val="0033CC"/>
                </a:solidFill>
              </a:rPr>
              <a:t>Geometry: bulk (2.88 </a:t>
            </a:r>
            <a:r>
              <a:rPr lang="it-IT" altLang="it-IT" b="1">
                <a:solidFill>
                  <a:srgbClr val="0033CC"/>
                </a:solidFill>
                <a:cs typeface="Times New Roman" pitchFamily="18" charset="0"/>
              </a:rPr>
              <a:t>Å</a:t>
            </a:r>
            <a:r>
              <a:rPr lang="it-IT" altLang="it-IT" b="1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3200" b="1">
                <a:solidFill>
                  <a:srgbClr val="0033CC"/>
                </a:solidFill>
              </a:rPr>
              <a:t>Structural relaxation: </a:t>
            </a:r>
          </a:p>
          <a:p>
            <a:r>
              <a:rPr lang="en-US" altLang="it-IT" b="1">
                <a:solidFill>
                  <a:srgbClr val="0033CC"/>
                </a:solidFill>
              </a:rPr>
              <a:t>[Au</a:t>
            </a:r>
            <a:r>
              <a:rPr lang="en-US" altLang="it-IT" b="1" baseline="-25000">
                <a:solidFill>
                  <a:srgbClr val="0033CC"/>
                </a:solidFill>
              </a:rPr>
              <a:t>146</a:t>
            </a:r>
            <a:r>
              <a:rPr lang="en-US" altLang="it-IT" b="1">
                <a:solidFill>
                  <a:srgbClr val="0033CC"/>
                </a:solidFill>
              </a:rPr>
              <a:t>]</a:t>
            </a:r>
            <a:r>
              <a:rPr lang="en-US" altLang="it-IT" b="1" baseline="30000">
                <a:solidFill>
                  <a:srgbClr val="0033CC"/>
                </a:solidFill>
              </a:rPr>
              <a:t>2+</a:t>
            </a:r>
            <a:r>
              <a:rPr lang="en-US" altLang="it-IT" b="1">
                <a:solidFill>
                  <a:srgbClr val="0033CC"/>
                </a:solidFill>
              </a:rPr>
              <a:t> octahedral </a:t>
            </a:r>
            <a:endParaRPr lang="it-IT" altLang="it-IT" b="1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 descr="au146oh_r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079500"/>
            <a:ext cx="7623175" cy="571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3200" b="1">
                <a:solidFill>
                  <a:srgbClr val="0033CC"/>
                </a:solidFill>
              </a:rPr>
              <a:t>Structural relaxation: </a:t>
            </a:r>
          </a:p>
          <a:p>
            <a:r>
              <a:rPr lang="en-US" altLang="it-IT" b="1">
                <a:solidFill>
                  <a:srgbClr val="0033CC"/>
                </a:solidFill>
              </a:rPr>
              <a:t>[Au</a:t>
            </a:r>
            <a:r>
              <a:rPr lang="en-US" altLang="it-IT" b="1" baseline="-25000">
                <a:solidFill>
                  <a:srgbClr val="0033CC"/>
                </a:solidFill>
              </a:rPr>
              <a:t>146</a:t>
            </a:r>
            <a:r>
              <a:rPr lang="en-US" altLang="it-IT" b="1">
                <a:solidFill>
                  <a:srgbClr val="0033CC"/>
                </a:solidFill>
              </a:rPr>
              <a:t>]</a:t>
            </a:r>
            <a:r>
              <a:rPr lang="en-US" altLang="it-IT" b="1" baseline="30000">
                <a:solidFill>
                  <a:srgbClr val="0033CC"/>
                </a:solidFill>
              </a:rPr>
              <a:t>2+</a:t>
            </a:r>
            <a:r>
              <a:rPr lang="en-US" altLang="it-IT" b="1">
                <a:solidFill>
                  <a:srgbClr val="0033CC"/>
                </a:solidFill>
              </a:rPr>
              <a:t> octahedral </a:t>
            </a:r>
            <a:endParaRPr lang="it-IT" altLang="it-IT" b="1">
              <a:solidFill>
                <a:srgbClr val="0033CC"/>
              </a:solidFill>
            </a:endParaRPr>
          </a:p>
        </p:txBody>
      </p:sp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4678363" y="1798638"/>
            <a:ext cx="2627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b="1">
                <a:solidFill>
                  <a:srgbClr val="0033CC"/>
                </a:solidFill>
              </a:rPr>
              <a:t>Geometry: relaxed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"/>
            <a:ext cx="5749925" cy="676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16113"/>
            <a:ext cx="1439863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619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6250"/>
            <a:ext cx="143986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620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57563"/>
            <a:ext cx="143986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620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97425"/>
            <a:ext cx="143986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6559" name="Group 367"/>
          <p:cNvGraphicFramePr>
            <a:graphicFrameLocks noGrp="1"/>
          </p:cNvGraphicFramePr>
          <p:nvPr/>
        </p:nvGraphicFramePr>
        <p:xfrm>
          <a:off x="5795963" y="188913"/>
          <a:ext cx="3168650" cy="3078480"/>
        </p:xfrm>
        <a:graphic>
          <a:graphicData uri="http://schemas.openxmlformats.org/drawingml/2006/table">
            <a:tbl>
              <a:tblPr/>
              <a:tblGrid>
                <a:gridCol w="1295400"/>
                <a:gridCol w="720725"/>
                <a:gridCol w="576262"/>
                <a:gridCol w="576263"/>
              </a:tblGrid>
              <a:tr h="2746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system</a:t>
                      </a:r>
                      <a:endParaRPr kumimoji="0" lang="en-GB" altLang="it-IT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position (eV) </a:t>
                      </a:r>
                      <a:endParaRPr kumimoji="0" lang="en-GB" altLang="it-IT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centre (eV)</a:t>
                      </a:r>
                      <a:endParaRPr kumimoji="0" lang="en-GB" altLang="it-IT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height (</a:t>
                      </a:r>
                      <a:r>
                        <a:rPr kumimoji="0" lang="en-GB" altLang="it-IT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kumimoji="0" lang="en-GB" alt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endParaRPr kumimoji="0" lang="en-GB" altLang="it-IT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147-CO LB94</a:t>
                      </a:r>
                      <a:endParaRPr kumimoji="0" lang="en-GB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</a:t>
                      </a:r>
                      <a:endParaRPr kumimoji="0" lang="en-GB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3.25</a:t>
                      </a:r>
                      <a:endParaRPr kumimoji="0" lang="en-GB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1.20</a:t>
                      </a:r>
                      <a:endParaRPr kumimoji="0" lang="en-GB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146-Oh LB94</a:t>
                      </a:r>
                      <a:endParaRPr kumimoji="0" lang="en-GB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3.4</a:t>
                      </a:r>
                      <a:endParaRPr kumimoji="0" lang="en-GB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3.25</a:t>
                      </a:r>
                      <a:endParaRPr kumimoji="0" lang="en-GB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1.80</a:t>
                      </a:r>
                      <a:endParaRPr kumimoji="0" lang="en-GB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172-CU LB94</a:t>
                      </a:r>
                      <a:endParaRPr kumimoji="0" lang="en-GB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2.95</a:t>
                      </a:r>
                      <a:endParaRPr kumimoji="0" lang="it-IT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3.00</a:t>
                      </a:r>
                      <a:endParaRPr kumimoji="0" lang="it-IT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1.20</a:t>
                      </a:r>
                      <a:endParaRPr kumimoji="0" lang="it-IT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147-Ih LB94</a:t>
                      </a:r>
                      <a:endParaRPr kumimoji="0" lang="en-GB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2.95</a:t>
                      </a:r>
                      <a:endParaRPr kumimoji="0" lang="en-GB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2.95</a:t>
                      </a:r>
                      <a:endParaRPr kumimoji="0" lang="en-GB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0.65</a:t>
                      </a:r>
                      <a:endParaRPr kumimoji="0" lang="en-GB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147-CO LDA</a:t>
                      </a:r>
                      <a:endParaRPr kumimoji="0" lang="it-IT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</a:t>
                      </a:r>
                      <a:endParaRPr kumimoji="0" lang="it-IT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2.55</a:t>
                      </a:r>
                      <a:endParaRPr kumimoji="0" lang="it-IT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0.47</a:t>
                      </a:r>
                      <a:endParaRPr kumimoji="0" lang="it-IT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146-Oh LDA</a:t>
                      </a:r>
                      <a:endParaRPr kumimoji="0" lang="it-IT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2.6</a:t>
                      </a:r>
                      <a:endParaRPr kumimoji="0" lang="it-IT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2.50</a:t>
                      </a:r>
                      <a:endParaRPr kumimoji="0" lang="it-IT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0.55</a:t>
                      </a:r>
                      <a:endParaRPr kumimoji="0" lang="it-IT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172-CU LDA</a:t>
                      </a:r>
                      <a:endParaRPr kumimoji="0" lang="it-IT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</a:t>
                      </a:r>
                      <a:endParaRPr kumimoji="0" lang="it-IT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2.35</a:t>
                      </a:r>
                      <a:endParaRPr kumimoji="0" lang="it-IT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0.30</a:t>
                      </a:r>
                      <a:endParaRPr kumimoji="0" lang="it-IT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147-Ih LDA</a:t>
                      </a:r>
                      <a:endParaRPr kumimoji="0" lang="it-IT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</a:t>
                      </a:r>
                      <a:endParaRPr kumimoji="0" lang="it-IT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2.35</a:t>
                      </a:r>
                      <a:endParaRPr kumimoji="0" lang="it-IT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0.35</a:t>
                      </a:r>
                      <a:endParaRPr kumimoji="0" lang="it-IT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136560" name="Text Box 368"/>
          <p:cNvSpPr txBox="1">
            <a:spLocks noChangeArrowheads="1"/>
          </p:cNvSpPr>
          <p:nvPr/>
        </p:nvSpPr>
        <p:spPr bwMode="auto">
          <a:xfrm>
            <a:off x="5795963" y="3500438"/>
            <a:ext cx="3348037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1400" b="1">
                <a:solidFill>
                  <a:srgbClr val="990000"/>
                </a:solidFill>
              </a:rPr>
              <a:t>Estimate peak energy from exp.:</a:t>
            </a:r>
          </a:p>
          <a:p>
            <a:r>
              <a:rPr lang="it-IT" altLang="it-IT" sz="1400" b="1">
                <a:solidFill>
                  <a:srgbClr val="990000"/>
                </a:solidFill>
              </a:rPr>
              <a:t>2.9 – 3.0 eV </a:t>
            </a:r>
          </a:p>
          <a:p>
            <a:endParaRPr lang="it-IT" altLang="it-IT" sz="1400" b="1">
              <a:solidFill>
                <a:srgbClr val="990000"/>
              </a:solidFill>
            </a:endParaRPr>
          </a:p>
          <a:p>
            <a:r>
              <a:rPr lang="en-GB" altLang="it-IT" sz="1200"/>
              <a:t>Cottancin, E.; Celep, G.; Lermé, J.; Pellarin, M.; Huntzinger, J. R.; Vialle, J. L.; Broyer, M. Theor. </a:t>
            </a:r>
            <a:r>
              <a:rPr lang="de-DE" altLang="it-IT" sz="1200"/>
              <a:t>Chem. Acc. 2006, 116, 514</a:t>
            </a:r>
            <a:r>
              <a:rPr lang="it-IT" altLang="it-IT" sz="1400"/>
              <a:t> </a:t>
            </a:r>
          </a:p>
        </p:txBody>
      </p:sp>
      <p:sp>
        <p:nvSpPr>
          <p:cNvPr id="136561" name="Text Box 369"/>
          <p:cNvSpPr txBox="1">
            <a:spLocks noChangeArrowheads="1"/>
          </p:cNvSpPr>
          <p:nvPr/>
        </p:nvSpPr>
        <p:spPr bwMode="auto">
          <a:xfrm>
            <a:off x="5724525" y="5157788"/>
            <a:ext cx="3419475" cy="1625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it-IT" altLang="it-IT" sz="2000">
                <a:solidFill>
                  <a:srgbClr val="0033CC"/>
                </a:solidFill>
              </a:rPr>
              <a:t>LB94 better than LDA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it-IT" altLang="it-IT" sz="2000">
                <a:solidFill>
                  <a:srgbClr val="0033CC"/>
                </a:solidFill>
              </a:rPr>
              <a:t>Peak maximum more sensitive than peak center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it-IT" altLang="it-IT" sz="2000">
                <a:solidFill>
                  <a:srgbClr val="0033CC"/>
                </a:solidFill>
              </a:rPr>
              <a:t>Peak shape dependence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3200" b="1">
                <a:solidFill>
                  <a:srgbClr val="0033CC"/>
                </a:solidFill>
              </a:rPr>
              <a:t>Charge effect</a:t>
            </a:r>
            <a:endParaRPr lang="en-US" altLang="it-IT" sz="3200" b="1" u="sng">
              <a:solidFill>
                <a:srgbClr val="0033CC"/>
              </a:solidFill>
            </a:endParaRPr>
          </a:p>
          <a:p>
            <a:r>
              <a:rPr lang="en-US" altLang="it-IT" b="1">
                <a:solidFill>
                  <a:srgbClr val="0033CC"/>
                </a:solidFill>
              </a:rPr>
              <a:t>[Au</a:t>
            </a:r>
            <a:r>
              <a:rPr lang="en-US" altLang="it-IT" b="1" baseline="-25000">
                <a:solidFill>
                  <a:srgbClr val="0033CC"/>
                </a:solidFill>
              </a:rPr>
              <a:t>147</a:t>
            </a:r>
            <a:r>
              <a:rPr lang="en-US" altLang="it-IT" b="1">
                <a:solidFill>
                  <a:srgbClr val="0033CC"/>
                </a:solidFill>
              </a:rPr>
              <a:t>]</a:t>
            </a:r>
            <a:r>
              <a:rPr lang="en-US" altLang="it-IT" b="1" baseline="30000">
                <a:solidFill>
                  <a:srgbClr val="0033CC"/>
                </a:solidFill>
              </a:rPr>
              <a:t>Z+</a:t>
            </a:r>
            <a:r>
              <a:rPr lang="en-US" altLang="it-IT" b="1">
                <a:solidFill>
                  <a:srgbClr val="0033CC"/>
                </a:solidFill>
              </a:rPr>
              <a:t> Cube-octahedral TDDFT (LDA) </a:t>
            </a:r>
          </a:p>
          <a:p>
            <a:r>
              <a:rPr lang="en-US" altLang="it-IT" b="1">
                <a:solidFill>
                  <a:srgbClr val="0033CC"/>
                </a:solidFill>
              </a:rPr>
              <a:t>relaxed geometry </a:t>
            </a:r>
            <a:endParaRPr lang="it-IT" altLang="it-IT" b="1">
              <a:solidFill>
                <a:srgbClr val="0033CC"/>
              </a:solidFill>
            </a:endParaRPr>
          </a:p>
        </p:txBody>
      </p:sp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62075"/>
            <a:ext cx="7380287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3200" b="1">
                <a:solidFill>
                  <a:srgbClr val="0033CC"/>
                </a:solidFill>
              </a:rPr>
              <a:t>Structural relaxation effect</a:t>
            </a:r>
          </a:p>
          <a:p>
            <a:r>
              <a:rPr lang="en-US" altLang="it-IT" b="1">
                <a:solidFill>
                  <a:srgbClr val="0033CC"/>
                </a:solidFill>
              </a:rPr>
              <a:t>[Au</a:t>
            </a:r>
            <a:r>
              <a:rPr lang="en-US" altLang="it-IT" b="1" baseline="-25000">
                <a:solidFill>
                  <a:srgbClr val="0033CC"/>
                </a:solidFill>
              </a:rPr>
              <a:t>146</a:t>
            </a:r>
            <a:r>
              <a:rPr lang="en-US" altLang="it-IT" b="1">
                <a:solidFill>
                  <a:srgbClr val="0033CC"/>
                </a:solidFill>
              </a:rPr>
              <a:t>]</a:t>
            </a:r>
            <a:r>
              <a:rPr lang="en-US" altLang="it-IT" b="1" baseline="30000">
                <a:solidFill>
                  <a:srgbClr val="0033CC"/>
                </a:solidFill>
              </a:rPr>
              <a:t>Z+</a:t>
            </a:r>
            <a:r>
              <a:rPr lang="en-US" altLang="it-IT" b="1">
                <a:solidFill>
                  <a:srgbClr val="0033CC"/>
                </a:solidFill>
              </a:rPr>
              <a:t> Octahedral TDDFT (LB94) </a:t>
            </a:r>
          </a:p>
          <a:p>
            <a:r>
              <a:rPr lang="en-US" altLang="it-IT" b="1">
                <a:solidFill>
                  <a:srgbClr val="0033CC"/>
                </a:solidFill>
              </a:rPr>
              <a:t>relaxed and bulk (2.88 </a:t>
            </a:r>
            <a:r>
              <a:rPr lang="en-US" altLang="it-IT" b="1">
                <a:solidFill>
                  <a:srgbClr val="0033CC"/>
                </a:solidFill>
                <a:cs typeface="Times New Roman" pitchFamily="18" charset="0"/>
              </a:rPr>
              <a:t>Å</a:t>
            </a:r>
            <a:r>
              <a:rPr lang="en-US" altLang="it-IT" b="1">
                <a:solidFill>
                  <a:srgbClr val="0033CC"/>
                </a:solidFill>
              </a:rPr>
              <a:t>) geometry </a:t>
            </a:r>
            <a:endParaRPr lang="it-IT" altLang="it-IT" b="1">
              <a:solidFill>
                <a:srgbClr val="0033CC"/>
              </a:solidFill>
            </a:endParaRPr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46213"/>
            <a:ext cx="6948487" cy="541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0" y="12799"/>
            <a:ext cx="9144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800" dirty="0">
                <a:solidFill>
                  <a:srgbClr val="0033CC"/>
                </a:solidFill>
              </a:rPr>
              <a:t>Summary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468313" y="832058"/>
            <a:ext cx="8153400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en-US" sz="2800" b="1" dirty="0" smtClean="0">
                <a:solidFill>
                  <a:srgbClr val="990000"/>
                </a:solidFill>
              </a:rPr>
              <a:t>THEORY - DFT</a:t>
            </a:r>
            <a:r>
              <a:rPr lang="en-US" sz="2800" dirty="0" smtClean="0">
                <a:solidFill>
                  <a:srgbClr val="990000"/>
                </a:solidFill>
              </a:rPr>
              <a:t> </a:t>
            </a:r>
            <a:r>
              <a:rPr lang="en-US" sz="2800" dirty="0">
                <a:solidFill>
                  <a:srgbClr val="990000"/>
                </a:solidFill>
              </a:rPr>
              <a:t>Review of DFT </a:t>
            </a:r>
            <a:r>
              <a:rPr lang="en-US" sz="2800" dirty="0" smtClean="0">
                <a:solidFill>
                  <a:srgbClr val="990000"/>
                </a:solidFill>
              </a:rPr>
              <a:t>basic </a:t>
            </a:r>
            <a:r>
              <a:rPr lang="en-US" sz="2800" dirty="0">
                <a:solidFill>
                  <a:srgbClr val="990000"/>
                </a:solidFill>
              </a:rPr>
              <a:t>theory and </a:t>
            </a:r>
            <a:r>
              <a:rPr lang="en-US" sz="2800" dirty="0" smtClean="0">
                <a:solidFill>
                  <a:srgbClr val="990000"/>
                </a:solidFill>
              </a:rPr>
              <a:t>equations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sz="2800" b="1" dirty="0" smtClean="0">
                <a:solidFill>
                  <a:srgbClr val="990000"/>
                </a:solidFill>
              </a:rPr>
              <a:t>THEORY - TDDFT </a:t>
            </a:r>
            <a:r>
              <a:rPr lang="en-US" sz="2800" dirty="0" smtClean="0">
                <a:solidFill>
                  <a:srgbClr val="990000"/>
                </a:solidFill>
              </a:rPr>
              <a:t>with </a:t>
            </a:r>
            <a:r>
              <a:rPr lang="en-US" sz="2800" dirty="0">
                <a:solidFill>
                  <a:srgbClr val="990000"/>
                </a:solidFill>
              </a:rPr>
              <a:t>the aim to underline what is general from Linear Response formalism.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sz="2800" b="1" dirty="0">
                <a:solidFill>
                  <a:srgbClr val="990000"/>
                </a:solidFill>
              </a:rPr>
              <a:t>COMPUTATIONAL</a:t>
            </a:r>
            <a:r>
              <a:rPr lang="en-US" sz="2800" dirty="0">
                <a:solidFill>
                  <a:srgbClr val="990000"/>
                </a:solidFill>
              </a:rPr>
              <a:t> - Some numerical aspects of the implementation in the ADF code, most important computational choices, how to assign spectral features. New TDDFT algorithm.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sz="2800" b="1" dirty="0">
                <a:solidFill>
                  <a:srgbClr val="990000"/>
                </a:solidFill>
              </a:rPr>
              <a:t>APPLICATIONS</a:t>
            </a:r>
            <a:r>
              <a:rPr lang="en-US" sz="2800" dirty="0">
                <a:solidFill>
                  <a:srgbClr val="990000"/>
                </a:solidFill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990000"/>
                </a:solidFill>
              </a:rPr>
              <a:t>4</a:t>
            </a:r>
            <a:r>
              <a:rPr lang="en-US" sz="2800" dirty="0" smtClean="0">
                <a:solidFill>
                  <a:srgbClr val="990000"/>
                </a:solidFill>
              </a:rPr>
              <a:t>.a</a:t>
            </a:r>
            <a:r>
              <a:rPr lang="en-US" sz="2800" dirty="0">
                <a:solidFill>
                  <a:srgbClr val="990000"/>
                </a:solidFill>
              </a:rPr>
              <a:t>. </a:t>
            </a:r>
            <a:r>
              <a:rPr lang="en-US" sz="2800" dirty="0" err="1">
                <a:solidFill>
                  <a:srgbClr val="990000"/>
                </a:solidFill>
              </a:rPr>
              <a:t>Plasmons</a:t>
            </a:r>
            <a:r>
              <a:rPr lang="en-US" sz="2800" dirty="0">
                <a:solidFill>
                  <a:srgbClr val="990000"/>
                </a:solidFill>
              </a:rPr>
              <a:t> in metal clusters.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990000"/>
                </a:solidFill>
              </a:rPr>
              <a:t>4</a:t>
            </a:r>
            <a:r>
              <a:rPr lang="en-US" sz="2800" dirty="0" smtClean="0">
                <a:solidFill>
                  <a:srgbClr val="990000"/>
                </a:solidFill>
              </a:rPr>
              <a:t>.b</a:t>
            </a:r>
            <a:r>
              <a:rPr lang="en-US" sz="2800" dirty="0">
                <a:solidFill>
                  <a:srgbClr val="990000"/>
                </a:solidFill>
              </a:rPr>
              <a:t>. Core electron excitations (NEXAFS).</a:t>
            </a: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323850" y="5498472"/>
            <a:ext cx="8496300" cy="64107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237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5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4221163"/>
            <a:ext cx="3513138" cy="263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746" name="Picture 2" descr="csag55au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963"/>
            <a:ext cx="3508375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47" name="Picture 3" descr="au55ag9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1603375"/>
            <a:ext cx="3508375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48" name="Picture 4" descr="au55ag9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5925"/>
            <a:ext cx="3508375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0" y="-635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3200" b="1">
                <a:solidFill>
                  <a:srgbClr val="0033CC"/>
                </a:solidFill>
              </a:rPr>
              <a:t>Alloys: nanoclusters</a:t>
            </a:r>
            <a:endParaRPr lang="it-IT" altLang="it-IT" b="1">
              <a:solidFill>
                <a:srgbClr val="0033CC"/>
              </a:solidFill>
            </a:endParaRPr>
          </a:p>
        </p:txBody>
      </p:sp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0" y="398463"/>
            <a:ext cx="9144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it-IT" sz="1800" b="1">
                <a:solidFill>
                  <a:srgbClr val="0033CC"/>
                </a:solidFill>
              </a:rPr>
              <a:t>Built by chemical substitution of [Au</a:t>
            </a:r>
            <a:r>
              <a:rPr lang="en-US" altLang="it-IT" sz="1800" b="1" baseline="-25000">
                <a:solidFill>
                  <a:srgbClr val="0033CC"/>
                </a:solidFill>
              </a:rPr>
              <a:t>147</a:t>
            </a:r>
            <a:r>
              <a:rPr lang="en-US" altLang="it-IT" sz="1800" b="1">
                <a:solidFill>
                  <a:srgbClr val="0033CC"/>
                </a:solidFill>
              </a:rPr>
              <a:t>]</a:t>
            </a:r>
            <a:r>
              <a:rPr lang="en-US" altLang="it-IT" sz="1800" b="1" baseline="30000">
                <a:solidFill>
                  <a:srgbClr val="0033CC"/>
                </a:solidFill>
              </a:rPr>
              <a:t>5+</a:t>
            </a:r>
            <a:r>
              <a:rPr lang="en-US" altLang="it-IT" sz="1800" b="1">
                <a:solidFill>
                  <a:srgbClr val="0033CC"/>
                </a:solidFill>
              </a:rPr>
              <a:t> Cubo-Octahedral, keeping </a:t>
            </a:r>
            <a:r>
              <a:rPr lang="en-US" altLang="it-IT" sz="1800" b="1" i="1">
                <a:solidFill>
                  <a:srgbClr val="0033CC"/>
                </a:solidFill>
              </a:rPr>
              <a:t>O</a:t>
            </a:r>
            <a:r>
              <a:rPr lang="en-US" altLang="it-IT" sz="1800" b="1" i="1" baseline="-25000">
                <a:solidFill>
                  <a:srgbClr val="0033CC"/>
                </a:solidFill>
              </a:rPr>
              <a:t>h</a:t>
            </a:r>
            <a:r>
              <a:rPr lang="en-US" altLang="it-IT" sz="1800" b="1">
                <a:solidFill>
                  <a:srgbClr val="0033CC"/>
                </a:solidFill>
              </a:rPr>
              <a:t> symmetry</a:t>
            </a:r>
          </a:p>
          <a:p>
            <a:pPr>
              <a:buFontTx/>
              <a:buAutoNum type="arabicPeriod"/>
            </a:pPr>
            <a:r>
              <a:rPr lang="en-US" altLang="it-IT" sz="1800" b="1">
                <a:solidFill>
                  <a:srgbClr val="0033CC"/>
                </a:solidFill>
              </a:rPr>
              <a:t>Two chemical compositions: [Ag</a:t>
            </a:r>
            <a:r>
              <a:rPr lang="en-US" altLang="it-IT" sz="1800" b="1" baseline="-25000">
                <a:solidFill>
                  <a:srgbClr val="0033CC"/>
                </a:solidFill>
              </a:rPr>
              <a:t>55</a:t>
            </a:r>
            <a:r>
              <a:rPr lang="en-US" altLang="it-IT" sz="1800" b="1">
                <a:solidFill>
                  <a:srgbClr val="0033CC"/>
                </a:solidFill>
              </a:rPr>
              <a:t>Au</a:t>
            </a:r>
            <a:r>
              <a:rPr lang="en-US" altLang="it-IT" sz="1800" b="1" baseline="-25000">
                <a:solidFill>
                  <a:srgbClr val="0033CC"/>
                </a:solidFill>
              </a:rPr>
              <a:t>92</a:t>
            </a:r>
            <a:r>
              <a:rPr lang="en-US" altLang="it-IT" sz="1800" b="1">
                <a:solidFill>
                  <a:srgbClr val="0033CC"/>
                </a:solidFill>
              </a:rPr>
              <a:t>]</a:t>
            </a:r>
            <a:r>
              <a:rPr lang="en-US" altLang="it-IT" sz="1800" b="1" baseline="30000">
                <a:solidFill>
                  <a:srgbClr val="0033CC"/>
                </a:solidFill>
              </a:rPr>
              <a:t>5+</a:t>
            </a:r>
            <a:r>
              <a:rPr lang="en-US" altLang="it-IT" sz="1800">
                <a:solidFill>
                  <a:srgbClr val="0033CC"/>
                </a:solidFill>
              </a:rPr>
              <a:t> </a:t>
            </a:r>
            <a:r>
              <a:rPr lang="en-US" altLang="it-IT" sz="1800" b="1">
                <a:solidFill>
                  <a:srgbClr val="0033CC"/>
                </a:solidFill>
              </a:rPr>
              <a:t>and</a:t>
            </a:r>
            <a:r>
              <a:rPr lang="en-US" altLang="it-IT"/>
              <a:t>  </a:t>
            </a:r>
            <a:r>
              <a:rPr lang="en-US" altLang="it-IT" sz="1800" b="1">
                <a:solidFill>
                  <a:srgbClr val="0033CC"/>
                </a:solidFill>
              </a:rPr>
              <a:t>[Au</a:t>
            </a:r>
            <a:r>
              <a:rPr lang="en-US" altLang="it-IT" sz="1800" b="1" baseline="-25000">
                <a:solidFill>
                  <a:srgbClr val="0033CC"/>
                </a:solidFill>
              </a:rPr>
              <a:t>55</a:t>
            </a:r>
            <a:r>
              <a:rPr lang="en-US" altLang="it-IT" sz="1800" b="1">
                <a:solidFill>
                  <a:srgbClr val="0033CC"/>
                </a:solidFill>
              </a:rPr>
              <a:t>Ag</a:t>
            </a:r>
            <a:r>
              <a:rPr lang="en-US" altLang="it-IT" sz="1800" b="1" baseline="-25000">
                <a:solidFill>
                  <a:srgbClr val="0033CC"/>
                </a:solidFill>
              </a:rPr>
              <a:t>92</a:t>
            </a:r>
            <a:r>
              <a:rPr lang="en-US" altLang="it-IT" sz="1800" b="1">
                <a:solidFill>
                  <a:srgbClr val="0033CC"/>
                </a:solidFill>
              </a:rPr>
              <a:t>]</a:t>
            </a:r>
            <a:r>
              <a:rPr lang="en-US" altLang="it-IT" sz="1800" b="1" baseline="30000">
                <a:solidFill>
                  <a:srgbClr val="0033CC"/>
                </a:solidFill>
              </a:rPr>
              <a:t>5+</a:t>
            </a:r>
            <a:r>
              <a:rPr lang="en-US" altLang="it-IT" sz="1800">
                <a:solidFill>
                  <a:srgbClr val="0033CC"/>
                </a:solidFill>
              </a:rPr>
              <a:t> </a:t>
            </a:r>
            <a:endParaRPr lang="en-US" altLang="it-IT" sz="1800" b="1">
              <a:solidFill>
                <a:srgbClr val="0033CC"/>
              </a:solidFill>
            </a:endParaRPr>
          </a:p>
          <a:p>
            <a:pPr>
              <a:buFontTx/>
              <a:buAutoNum type="arabicPeriod"/>
            </a:pPr>
            <a:r>
              <a:rPr lang="en-US" altLang="it-IT" sz="1800" b="1">
                <a:solidFill>
                  <a:srgbClr val="0033CC"/>
                </a:solidFill>
              </a:rPr>
              <a:t>Three chemical ordering: core-shell, multi-shell and maximum mixing.</a:t>
            </a:r>
            <a:endParaRPr lang="it-IT" altLang="it-IT" b="1">
              <a:solidFill>
                <a:srgbClr val="0033CC"/>
              </a:solidFill>
            </a:endParaRPr>
          </a:p>
        </p:txBody>
      </p:sp>
      <p:sp>
        <p:nvSpPr>
          <p:cNvPr id="159751" name="Text Box 7"/>
          <p:cNvSpPr txBox="1">
            <a:spLocks noChangeArrowheads="1"/>
          </p:cNvSpPr>
          <p:nvPr/>
        </p:nvSpPr>
        <p:spPr bwMode="auto">
          <a:xfrm>
            <a:off x="2886075" y="1685925"/>
            <a:ext cx="1890713" cy="831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it-IT" b="1">
                <a:solidFill>
                  <a:srgbClr val="0033CC"/>
                </a:solidFill>
              </a:rPr>
              <a:t>[Ag</a:t>
            </a:r>
            <a:r>
              <a:rPr lang="en-US" altLang="it-IT" b="1" baseline="-25000">
                <a:solidFill>
                  <a:srgbClr val="0033CC"/>
                </a:solidFill>
              </a:rPr>
              <a:t>55</a:t>
            </a:r>
            <a:r>
              <a:rPr lang="en-US" altLang="it-IT" b="1">
                <a:solidFill>
                  <a:srgbClr val="0033CC"/>
                </a:solidFill>
              </a:rPr>
              <a:t>Au</a:t>
            </a:r>
            <a:r>
              <a:rPr lang="en-US" altLang="it-IT" b="1" baseline="-25000">
                <a:solidFill>
                  <a:srgbClr val="0033CC"/>
                </a:solidFill>
              </a:rPr>
              <a:t>92</a:t>
            </a:r>
            <a:r>
              <a:rPr lang="en-US" altLang="it-IT" b="1">
                <a:solidFill>
                  <a:srgbClr val="0033CC"/>
                </a:solidFill>
              </a:rPr>
              <a:t>]</a:t>
            </a:r>
            <a:r>
              <a:rPr lang="en-US" altLang="it-IT" b="1" baseline="30000">
                <a:solidFill>
                  <a:srgbClr val="0033CC"/>
                </a:solidFill>
              </a:rPr>
              <a:t>5+</a:t>
            </a:r>
            <a:r>
              <a:rPr lang="en-US" altLang="it-IT">
                <a:solidFill>
                  <a:srgbClr val="0033CC"/>
                </a:solidFill>
              </a:rPr>
              <a:t> </a:t>
            </a:r>
          </a:p>
          <a:p>
            <a:r>
              <a:rPr lang="en-US" altLang="it-IT" b="1">
                <a:solidFill>
                  <a:srgbClr val="0033CC"/>
                </a:solidFill>
              </a:rPr>
              <a:t>core-shell</a:t>
            </a:r>
            <a:endParaRPr lang="it-IT" altLang="it-IT" b="1">
              <a:solidFill>
                <a:srgbClr val="0033CC"/>
              </a:solidFill>
            </a:endParaRPr>
          </a:p>
        </p:txBody>
      </p:sp>
      <p:sp>
        <p:nvSpPr>
          <p:cNvPr id="159752" name="Text Box 8"/>
          <p:cNvSpPr txBox="1">
            <a:spLocks noChangeArrowheads="1"/>
          </p:cNvSpPr>
          <p:nvPr/>
        </p:nvSpPr>
        <p:spPr bwMode="auto">
          <a:xfrm>
            <a:off x="7313613" y="1625600"/>
            <a:ext cx="1800225" cy="831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it-IT" b="1">
                <a:solidFill>
                  <a:srgbClr val="0033CC"/>
                </a:solidFill>
              </a:rPr>
              <a:t>[Ag</a:t>
            </a:r>
            <a:r>
              <a:rPr lang="en-US" altLang="it-IT" b="1" baseline="-25000">
                <a:solidFill>
                  <a:srgbClr val="0033CC"/>
                </a:solidFill>
              </a:rPr>
              <a:t>55</a:t>
            </a:r>
            <a:r>
              <a:rPr lang="en-US" altLang="it-IT" b="1">
                <a:solidFill>
                  <a:srgbClr val="0033CC"/>
                </a:solidFill>
              </a:rPr>
              <a:t>Au</a:t>
            </a:r>
            <a:r>
              <a:rPr lang="en-US" altLang="it-IT" b="1" baseline="-25000">
                <a:solidFill>
                  <a:srgbClr val="0033CC"/>
                </a:solidFill>
              </a:rPr>
              <a:t>92</a:t>
            </a:r>
            <a:r>
              <a:rPr lang="en-US" altLang="it-IT" b="1">
                <a:solidFill>
                  <a:srgbClr val="0033CC"/>
                </a:solidFill>
              </a:rPr>
              <a:t>]</a:t>
            </a:r>
            <a:r>
              <a:rPr lang="en-US" altLang="it-IT" b="1" baseline="30000">
                <a:solidFill>
                  <a:srgbClr val="0033CC"/>
                </a:solidFill>
              </a:rPr>
              <a:t>5+</a:t>
            </a:r>
            <a:r>
              <a:rPr lang="en-US" altLang="it-IT">
                <a:solidFill>
                  <a:srgbClr val="0033CC"/>
                </a:solidFill>
              </a:rPr>
              <a:t> </a:t>
            </a:r>
          </a:p>
          <a:p>
            <a:r>
              <a:rPr lang="en-US" altLang="it-IT" b="1">
                <a:solidFill>
                  <a:srgbClr val="0033CC"/>
                </a:solidFill>
              </a:rPr>
              <a:t>multi-shell</a:t>
            </a:r>
            <a:endParaRPr lang="it-IT" altLang="it-IT" b="1">
              <a:solidFill>
                <a:srgbClr val="0033CC"/>
              </a:solidFill>
            </a:endParaRPr>
          </a:p>
        </p:txBody>
      </p:sp>
      <p:sp>
        <p:nvSpPr>
          <p:cNvPr id="159753" name="Text Box 9"/>
          <p:cNvSpPr txBox="1">
            <a:spLocks noChangeArrowheads="1"/>
          </p:cNvSpPr>
          <p:nvPr/>
        </p:nvSpPr>
        <p:spPr bwMode="auto">
          <a:xfrm>
            <a:off x="2879725" y="4305300"/>
            <a:ext cx="1841500" cy="831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it-IT" b="1">
                <a:solidFill>
                  <a:srgbClr val="0033CC"/>
                </a:solidFill>
              </a:rPr>
              <a:t>[Ag</a:t>
            </a:r>
            <a:r>
              <a:rPr lang="en-US" altLang="it-IT" b="1" baseline="-25000">
                <a:solidFill>
                  <a:srgbClr val="0033CC"/>
                </a:solidFill>
              </a:rPr>
              <a:t>55</a:t>
            </a:r>
            <a:r>
              <a:rPr lang="en-US" altLang="it-IT" b="1">
                <a:solidFill>
                  <a:srgbClr val="0033CC"/>
                </a:solidFill>
              </a:rPr>
              <a:t>Au</a:t>
            </a:r>
            <a:r>
              <a:rPr lang="en-US" altLang="it-IT" b="1" baseline="-25000">
                <a:solidFill>
                  <a:srgbClr val="0033CC"/>
                </a:solidFill>
              </a:rPr>
              <a:t>92</a:t>
            </a:r>
            <a:r>
              <a:rPr lang="en-US" altLang="it-IT" b="1">
                <a:solidFill>
                  <a:srgbClr val="0033CC"/>
                </a:solidFill>
              </a:rPr>
              <a:t>]</a:t>
            </a:r>
            <a:r>
              <a:rPr lang="en-US" altLang="it-IT" b="1" baseline="30000">
                <a:solidFill>
                  <a:srgbClr val="0033CC"/>
                </a:solidFill>
              </a:rPr>
              <a:t>5+</a:t>
            </a:r>
            <a:r>
              <a:rPr lang="en-US" altLang="it-IT">
                <a:solidFill>
                  <a:srgbClr val="0033CC"/>
                </a:solidFill>
              </a:rPr>
              <a:t> </a:t>
            </a:r>
          </a:p>
          <a:p>
            <a:r>
              <a:rPr lang="en-US" altLang="it-IT" b="1">
                <a:solidFill>
                  <a:srgbClr val="0033CC"/>
                </a:solidFill>
              </a:rPr>
              <a:t>Max mixing</a:t>
            </a:r>
            <a:endParaRPr lang="it-IT" altLang="it-IT" b="1">
              <a:solidFill>
                <a:srgbClr val="0033CC"/>
              </a:solidFill>
            </a:endParaRPr>
          </a:p>
        </p:txBody>
      </p:sp>
      <p:sp>
        <p:nvSpPr>
          <p:cNvPr id="159755" name="Text Box 11"/>
          <p:cNvSpPr txBox="1">
            <a:spLocks noChangeArrowheads="1"/>
          </p:cNvSpPr>
          <p:nvPr/>
        </p:nvSpPr>
        <p:spPr bwMode="auto">
          <a:xfrm>
            <a:off x="7302500" y="4314825"/>
            <a:ext cx="1841500" cy="831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it-IT" b="1">
                <a:solidFill>
                  <a:srgbClr val="0033CC"/>
                </a:solidFill>
              </a:rPr>
              <a:t>[Ag</a:t>
            </a:r>
            <a:r>
              <a:rPr lang="en-US" altLang="it-IT" b="1" baseline="-25000">
                <a:solidFill>
                  <a:srgbClr val="0033CC"/>
                </a:solidFill>
              </a:rPr>
              <a:t>68</a:t>
            </a:r>
            <a:r>
              <a:rPr lang="en-US" altLang="it-IT" b="1">
                <a:solidFill>
                  <a:srgbClr val="0033CC"/>
                </a:solidFill>
              </a:rPr>
              <a:t>Au</a:t>
            </a:r>
            <a:r>
              <a:rPr lang="en-US" altLang="it-IT" b="1" baseline="-25000">
                <a:solidFill>
                  <a:srgbClr val="0033CC"/>
                </a:solidFill>
              </a:rPr>
              <a:t>79</a:t>
            </a:r>
            <a:r>
              <a:rPr lang="en-US" altLang="it-IT" b="1">
                <a:solidFill>
                  <a:srgbClr val="0033CC"/>
                </a:solidFill>
              </a:rPr>
              <a:t>]</a:t>
            </a:r>
            <a:r>
              <a:rPr lang="en-US" altLang="it-IT" b="1" baseline="30000">
                <a:solidFill>
                  <a:srgbClr val="0033CC"/>
                </a:solidFill>
              </a:rPr>
              <a:t>5+</a:t>
            </a:r>
            <a:r>
              <a:rPr lang="en-US" altLang="it-IT">
                <a:solidFill>
                  <a:srgbClr val="0033CC"/>
                </a:solidFill>
              </a:rPr>
              <a:t> </a:t>
            </a:r>
          </a:p>
          <a:p>
            <a:r>
              <a:rPr lang="en-US" altLang="it-IT" b="1">
                <a:solidFill>
                  <a:srgbClr val="0033CC"/>
                </a:solidFill>
              </a:rPr>
              <a:t>Max mixing</a:t>
            </a:r>
            <a:endParaRPr lang="it-IT" altLang="it-IT" b="1">
              <a:solidFill>
                <a:srgbClr val="0033CC"/>
              </a:solidFill>
            </a:endParaRPr>
          </a:p>
        </p:txBody>
      </p:sp>
      <p:sp>
        <p:nvSpPr>
          <p:cNvPr id="159756" name="Text Box 12"/>
          <p:cNvSpPr txBox="1">
            <a:spLocks noChangeArrowheads="1"/>
          </p:cNvSpPr>
          <p:nvPr/>
        </p:nvSpPr>
        <p:spPr bwMode="auto">
          <a:xfrm>
            <a:off x="122238" y="1325563"/>
            <a:ext cx="8093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it-IT" sz="1600" b="1">
                <a:solidFill>
                  <a:srgbClr val="0033CC"/>
                </a:solidFill>
              </a:rPr>
              <a:t>G. Barcaro, M. Broyer, N. Durante, A. Fortunelli, and M. Stener, JPCC 115 (2011) 24085</a:t>
            </a:r>
            <a:endParaRPr lang="it-IT" altLang="it-IT" sz="1600" b="1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4572000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3200" b="1">
                <a:solidFill>
                  <a:srgbClr val="0033CC"/>
                </a:solidFill>
              </a:rPr>
              <a:t>Alloys, chemical compositon effect:</a:t>
            </a:r>
          </a:p>
          <a:p>
            <a:r>
              <a:rPr lang="en-US" altLang="it-IT" b="1">
                <a:solidFill>
                  <a:srgbClr val="0033CC"/>
                </a:solidFill>
              </a:rPr>
              <a:t>[Au</a:t>
            </a:r>
            <a:r>
              <a:rPr lang="en-US" altLang="it-IT" b="1" baseline="-25000">
                <a:solidFill>
                  <a:srgbClr val="0033CC"/>
                </a:solidFill>
              </a:rPr>
              <a:t>147</a:t>
            </a:r>
            <a:r>
              <a:rPr lang="en-US" altLang="it-IT" b="1">
                <a:solidFill>
                  <a:srgbClr val="0033CC"/>
                </a:solidFill>
              </a:rPr>
              <a:t>]</a:t>
            </a:r>
            <a:r>
              <a:rPr lang="en-US" altLang="it-IT" b="1" baseline="30000">
                <a:solidFill>
                  <a:srgbClr val="0033CC"/>
                </a:solidFill>
              </a:rPr>
              <a:t>5+</a:t>
            </a:r>
            <a:r>
              <a:rPr lang="en-US" altLang="it-IT" b="1">
                <a:solidFill>
                  <a:srgbClr val="0033CC"/>
                </a:solidFill>
              </a:rPr>
              <a:t> Cubo-Octahedral shape, core-shell chemical ordering</a:t>
            </a:r>
          </a:p>
          <a:p>
            <a:r>
              <a:rPr lang="en-US" altLang="it-IT" b="1">
                <a:solidFill>
                  <a:srgbClr val="0033CC"/>
                </a:solidFill>
              </a:rPr>
              <a:t>TDDFT (LB94) relaxed geometry </a:t>
            </a:r>
            <a:endParaRPr lang="it-IT" altLang="it-IT" b="1">
              <a:solidFill>
                <a:srgbClr val="0033CC"/>
              </a:solidFill>
            </a:endParaRPr>
          </a:p>
        </p:txBody>
      </p:sp>
      <p:pic>
        <p:nvPicPr>
          <p:cNvPr id="134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1438"/>
            <a:ext cx="4284663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684213" y="5516563"/>
            <a:ext cx="7272337" cy="711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it-IT" sz="2000">
                <a:solidFill>
                  <a:srgbClr val="0033CC"/>
                </a:solidFill>
              </a:rPr>
              <a:t>As Ag concentration increases:</a:t>
            </a:r>
          </a:p>
          <a:p>
            <a:r>
              <a:rPr lang="en-US" altLang="it-IT" sz="2000" b="1">
                <a:solidFill>
                  <a:srgbClr val="0033CC"/>
                </a:solidFill>
              </a:rPr>
              <a:t>blue shift</a:t>
            </a:r>
            <a:r>
              <a:rPr lang="en-US" altLang="it-IT" sz="2000">
                <a:solidFill>
                  <a:srgbClr val="0033CC"/>
                </a:solidFill>
              </a:rPr>
              <a:t> + </a:t>
            </a:r>
            <a:r>
              <a:rPr lang="en-US" altLang="it-IT" sz="2000" b="1">
                <a:solidFill>
                  <a:srgbClr val="0033CC"/>
                </a:solidFill>
              </a:rPr>
              <a:t>intensity enhancement</a:t>
            </a:r>
            <a:r>
              <a:rPr lang="en-US" altLang="it-IT" sz="2000">
                <a:solidFill>
                  <a:srgbClr val="0033CC"/>
                </a:solidFill>
              </a:rPr>
              <a:t> </a:t>
            </a:r>
            <a:r>
              <a:rPr lang="en-US" altLang="it-IT" sz="2000">
                <a:solidFill>
                  <a:srgbClr val="0033CC"/>
                </a:solidFill>
                <a:sym typeface="Symbol" pitchFamily="18" charset="2"/>
              </a:rPr>
              <a:t></a:t>
            </a:r>
            <a:r>
              <a:rPr lang="en-US" altLang="it-IT" sz="2000">
                <a:solidFill>
                  <a:srgbClr val="0033CC"/>
                </a:solidFill>
              </a:rPr>
              <a:t> consistent with experiment</a:t>
            </a:r>
            <a:endParaRPr lang="it-IT" altLang="it-IT" sz="2000">
              <a:solidFill>
                <a:srgbClr val="0033CC"/>
              </a:solidFill>
            </a:endParaRP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4572000" y="4508500"/>
            <a:ext cx="4572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sz="1600">
                <a:solidFill>
                  <a:srgbClr val="0033CC"/>
                </a:solidFill>
              </a:rPr>
              <a:t>M. Gaudry, J. Lerm</a:t>
            </a:r>
            <a:r>
              <a:rPr lang="it-IT" altLang="it-IT" sz="1600">
                <a:solidFill>
                  <a:srgbClr val="0033CC"/>
                </a:solidFill>
                <a:cs typeface="Times New Roman" pitchFamily="18" charset="0"/>
              </a:rPr>
              <a:t>é</a:t>
            </a:r>
            <a:r>
              <a:rPr lang="it-IT" altLang="it-IT" sz="1600">
                <a:solidFill>
                  <a:srgbClr val="0033CC"/>
                </a:solidFill>
              </a:rPr>
              <a:t>, E. Cottancin, M. Pellarin, J. -L. Vialle, M. Broyer, B. Prével, M. Treilleux, and P. Mélinon, PRB </a:t>
            </a:r>
            <a:r>
              <a:rPr lang="it-IT" altLang="it-IT" sz="1600" b="1">
                <a:solidFill>
                  <a:srgbClr val="0033CC"/>
                </a:solidFill>
              </a:rPr>
              <a:t>64</a:t>
            </a:r>
            <a:r>
              <a:rPr lang="it-IT" altLang="it-IT" sz="1600">
                <a:solidFill>
                  <a:srgbClr val="0033CC"/>
                </a:solidFill>
              </a:rPr>
              <a:t> (2001) 085407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50800" y="0"/>
            <a:ext cx="8969375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3200" b="1">
                <a:solidFill>
                  <a:srgbClr val="0033CC"/>
                </a:solidFill>
              </a:rPr>
              <a:t>Alloys, chemical ordering effect:</a:t>
            </a:r>
          </a:p>
          <a:p>
            <a:pPr algn="l"/>
            <a:r>
              <a:rPr lang="en-US" altLang="it-IT" b="1">
                <a:solidFill>
                  <a:srgbClr val="0033CC"/>
                </a:solidFill>
              </a:rPr>
              <a:t>[</a:t>
            </a:r>
            <a:r>
              <a:rPr lang="en-US" altLang="it-IT" sz="1800" b="1">
                <a:solidFill>
                  <a:srgbClr val="0033CC"/>
                </a:solidFill>
              </a:rPr>
              <a:t>Ag</a:t>
            </a:r>
            <a:r>
              <a:rPr lang="en-US" altLang="it-IT" sz="1800" b="1" baseline="-25000">
                <a:solidFill>
                  <a:srgbClr val="0033CC"/>
                </a:solidFill>
              </a:rPr>
              <a:t>55</a:t>
            </a:r>
            <a:r>
              <a:rPr lang="en-US" altLang="it-IT" sz="1800" b="1">
                <a:solidFill>
                  <a:srgbClr val="0033CC"/>
                </a:solidFill>
              </a:rPr>
              <a:t>Au</a:t>
            </a:r>
            <a:r>
              <a:rPr lang="en-US" altLang="it-IT" sz="1800" b="1" baseline="-25000">
                <a:solidFill>
                  <a:srgbClr val="0033CC"/>
                </a:solidFill>
              </a:rPr>
              <a:t>92</a:t>
            </a:r>
            <a:r>
              <a:rPr lang="en-US" altLang="it-IT" sz="1800" b="1">
                <a:solidFill>
                  <a:srgbClr val="0033CC"/>
                </a:solidFill>
              </a:rPr>
              <a:t>]</a:t>
            </a:r>
            <a:r>
              <a:rPr lang="en-US" altLang="it-IT" sz="1800" b="1" baseline="30000">
                <a:solidFill>
                  <a:srgbClr val="0033CC"/>
                </a:solidFill>
              </a:rPr>
              <a:t>5+</a:t>
            </a:r>
            <a:r>
              <a:rPr lang="en-US" altLang="it-IT" sz="1800" b="1">
                <a:solidFill>
                  <a:srgbClr val="0033CC"/>
                </a:solidFill>
              </a:rPr>
              <a:t> and [Au</a:t>
            </a:r>
            <a:r>
              <a:rPr lang="en-US" altLang="it-IT" sz="1800" b="1" baseline="-25000">
                <a:solidFill>
                  <a:srgbClr val="0033CC"/>
                </a:solidFill>
              </a:rPr>
              <a:t>55</a:t>
            </a:r>
            <a:r>
              <a:rPr lang="en-US" altLang="it-IT" sz="1800" b="1">
                <a:solidFill>
                  <a:srgbClr val="0033CC"/>
                </a:solidFill>
              </a:rPr>
              <a:t>Ag</a:t>
            </a:r>
            <a:r>
              <a:rPr lang="en-US" altLang="it-IT" sz="1800" b="1" baseline="-25000">
                <a:solidFill>
                  <a:srgbClr val="0033CC"/>
                </a:solidFill>
              </a:rPr>
              <a:t>92</a:t>
            </a:r>
            <a:r>
              <a:rPr lang="en-US" altLang="it-IT" sz="1800" b="1">
                <a:solidFill>
                  <a:srgbClr val="0033CC"/>
                </a:solidFill>
              </a:rPr>
              <a:t>]</a:t>
            </a:r>
            <a:r>
              <a:rPr lang="en-US" altLang="it-IT" sz="1800" b="1" baseline="30000">
                <a:solidFill>
                  <a:srgbClr val="0033CC"/>
                </a:solidFill>
              </a:rPr>
              <a:t>5+</a:t>
            </a:r>
            <a:r>
              <a:rPr lang="en-US" altLang="it-IT" sz="1800"/>
              <a:t> </a:t>
            </a:r>
            <a:r>
              <a:rPr lang="en-US" altLang="it-IT" b="1">
                <a:solidFill>
                  <a:srgbClr val="0033CC"/>
                </a:solidFill>
              </a:rPr>
              <a:t>[</a:t>
            </a:r>
            <a:r>
              <a:rPr lang="en-US" altLang="it-IT" sz="1800" b="1">
                <a:solidFill>
                  <a:srgbClr val="0033CC"/>
                </a:solidFill>
              </a:rPr>
              <a:t>Ag</a:t>
            </a:r>
            <a:r>
              <a:rPr lang="en-US" altLang="it-IT" sz="1800" b="1" baseline="-25000">
                <a:solidFill>
                  <a:srgbClr val="0033CC"/>
                </a:solidFill>
              </a:rPr>
              <a:t>68</a:t>
            </a:r>
            <a:r>
              <a:rPr lang="en-US" altLang="it-IT" sz="1800" b="1">
                <a:solidFill>
                  <a:srgbClr val="0033CC"/>
                </a:solidFill>
              </a:rPr>
              <a:t>Au</a:t>
            </a:r>
            <a:r>
              <a:rPr lang="en-US" altLang="it-IT" sz="1800" b="1" baseline="-25000">
                <a:solidFill>
                  <a:srgbClr val="0033CC"/>
                </a:solidFill>
              </a:rPr>
              <a:t>79</a:t>
            </a:r>
            <a:r>
              <a:rPr lang="en-US" altLang="it-IT" sz="1800" b="1">
                <a:solidFill>
                  <a:srgbClr val="0033CC"/>
                </a:solidFill>
              </a:rPr>
              <a:t>]</a:t>
            </a:r>
            <a:r>
              <a:rPr lang="en-US" altLang="it-IT" sz="1800" b="1" baseline="30000">
                <a:solidFill>
                  <a:srgbClr val="0033CC"/>
                </a:solidFill>
              </a:rPr>
              <a:t>5+</a:t>
            </a:r>
            <a:r>
              <a:rPr lang="en-US" altLang="it-IT" sz="1800" b="1">
                <a:solidFill>
                  <a:srgbClr val="0033CC"/>
                </a:solidFill>
              </a:rPr>
              <a:t> </a:t>
            </a:r>
            <a:r>
              <a:rPr lang="en-US" altLang="it-IT" b="1">
                <a:solidFill>
                  <a:srgbClr val="0033CC"/>
                </a:solidFill>
              </a:rPr>
              <a:t>[</a:t>
            </a:r>
            <a:r>
              <a:rPr lang="en-US" altLang="it-IT" sz="1800" b="1">
                <a:solidFill>
                  <a:srgbClr val="0033CC"/>
                </a:solidFill>
              </a:rPr>
              <a:t>Au</a:t>
            </a:r>
            <a:r>
              <a:rPr lang="en-US" altLang="it-IT" sz="1800" b="1" baseline="-25000">
                <a:solidFill>
                  <a:srgbClr val="0033CC"/>
                </a:solidFill>
              </a:rPr>
              <a:t>68</a:t>
            </a:r>
            <a:r>
              <a:rPr lang="en-US" altLang="it-IT" sz="1800" b="1">
                <a:solidFill>
                  <a:srgbClr val="0033CC"/>
                </a:solidFill>
              </a:rPr>
              <a:t>Ag</a:t>
            </a:r>
            <a:r>
              <a:rPr lang="en-US" altLang="it-IT" sz="1800" b="1" baseline="-25000">
                <a:solidFill>
                  <a:srgbClr val="0033CC"/>
                </a:solidFill>
              </a:rPr>
              <a:t>79</a:t>
            </a:r>
            <a:r>
              <a:rPr lang="en-US" altLang="it-IT" sz="1800" b="1">
                <a:solidFill>
                  <a:srgbClr val="0033CC"/>
                </a:solidFill>
              </a:rPr>
              <a:t>]</a:t>
            </a:r>
            <a:r>
              <a:rPr lang="en-US" altLang="it-IT" sz="1800" b="1" baseline="30000">
                <a:solidFill>
                  <a:srgbClr val="0033CC"/>
                </a:solidFill>
              </a:rPr>
              <a:t>5+</a:t>
            </a:r>
            <a:r>
              <a:rPr lang="en-US" altLang="it-IT" sz="1800" b="1">
                <a:solidFill>
                  <a:srgbClr val="0033CC"/>
                </a:solidFill>
              </a:rPr>
              <a:t> Cubo-Octahedral shape</a:t>
            </a:r>
          </a:p>
          <a:p>
            <a:pPr algn="l"/>
            <a:r>
              <a:rPr lang="en-US" altLang="it-IT" sz="1800" b="1">
                <a:solidFill>
                  <a:srgbClr val="0033CC"/>
                </a:solidFill>
              </a:rPr>
              <a:t>core-shell (CS), multi-shell (MS) , maximum mixing (MM) chemical ordering</a:t>
            </a:r>
          </a:p>
          <a:p>
            <a:pPr algn="l"/>
            <a:r>
              <a:rPr lang="en-US" altLang="it-IT" sz="1800" b="1">
                <a:solidFill>
                  <a:srgbClr val="0033CC"/>
                </a:solidFill>
              </a:rPr>
              <a:t>TDDFT (LB94) relaxed geometry </a:t>
            </a:r>
            <a:endParaRPr lang="it-IT" altLang="it-IT" sz="1800" b="1">
              <a:solidFill>
                <a:srgbClr val="0033CC"/>
              </a:solidFill>
            </a:endParaRPr>
          </a:p>
        </p:txBody>
      </p:sp>
      <p:pic>
        <p:nvPicPr>
          <p:cNvPr id="1269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25" y="1539875"/>
            <a:ext cx="6378575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983" name="Text Box 7"/>
          <p:cNvSpPr txBox="1">
            <a:spLocks noChangeArrowheads="1"/>
          </p:cNvSpPr>
          <p:nvPr/>
        </p:nvSpPr>
        <p:spPr bwMode="auto">
          <a:xfrm>
            <a:off x="4068763" y="3808413"/>
            <a:ext cx="901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/>
              <a:t>MM</a:t>
            </a:r>
            <a:endParaRPr lang="it-IT" altLang="it-IT"/>
          </a:p>
        </p:txBody>
      </p:sp>
      <p:sp>
        <p:nvSpPr>
          <p:cNvPr id="126984" name="Text Box 8"/>
          <p:cNvSpPr txBox="1">
            <a:spLocks noChangeArrowheads="1"/>
          </p:cNvSpPr>
          <p:nvPr/>
        </p:nvSpPr>
        <p:spPr bwMode="auto">
          <a:xfrm>
            <a:off x="0" y="2843213"/>
            <a:ext cx="2681288" cy="2027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it-IT" sz="1800" b="1">
                <a:solidFill>
                  <a:srgbClr val="0033CC"/>
                </a:solidFill>
              </a:rPr>
              <a:t>Mixed bonds 55:92</a:t>
            </a:r>
          </a:p>
          <a:p>
            <a:pPr algn="l">
              <a:spcBef>
                <a:spcPct val="50000"/>
              </a:spcBef>
            </a:pPr>
            <a:r>
              <a:rPr lang="en-US" altLang="it-IT" sz="1800" b="1">
                <a:solidFill>
                  <a:srgbClr val="0033CC"/>
                </a:solidFill>
              </a:rPr>
              <a:t>CS 33.9 %</a:t>
            </a:r>
          </a:p>
          <a:p>
            <a:pPr algn="l">
              <a:spcBef>
                <a:spcPct val="50000"/>
              </a:spcBef>
            </a:pPr>
            <a:r>
              <a:rPr lang="en-US" altLang="it-IT" sz="1800" b="1">
                <a:solidFill>
                  <a:srgbClr val="0033CC"/>
                </a:solidFill>
              </a:rPr>
              <a:t>MS 54.6 %</a:t>
            </a:r>
          </a:p>
          <a:p>
            <a:pPr algn="l">
              <a:spcBef>
                <a:spcPct val="50000"/>
              </a:spcBef>
            </a:pPr>
            <a:r>
              <a:rPr lang="en-US" altLang="it-IT" sz="1800" b="1">
                <a:solidFill>
                  <a:srgbClr val="0033CC"/>
                </a:solidFill>
              </a:rPr>
              <a:t>MM 59.2 %</a:t>
            </a:r>
          </a:p>
          <a:p>
            <a:pPr algn="l">
              <a:spcBef>
                <a:spcPct val="50000"/>
              </a:spcBef>
            </a:pPr>
            <a:r>
              <a:rPr lang="en-US" altLang="it-IT" sz="1800" b="1">
                <a:solidFill>
                  <a:srgbClr val="0033CC"/>
                </a:solidFill>
              </a:rPr>
              <a:t>68:79 MM 64.0 %</a:t>
            </a:r>
            <a:endParaRPr lang="it-IT" altLang="it-IT" sz="1800" b="1">
              <a:solidFill>
                <a:srgbClr val="0033CC"/>
              </a:solidFill>
            </a:endParaRPr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3473450" y="5661025"/>
            <a:ext cx="5219700" cy="12001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it-IT" sz="1800" b="1">
                <a:solidFill>
                  <a:srgbClr val="0033CC"/>
                </a:solidFill>
              </a:rPr>
              <a:t>Double feature</a:t>
            </a:r>
          </a:p>
          <a:p>
            <a:pPr>
              <a:buFontTx/>
              <a:buChar char="•"/>
            </a:pPr>
            <a:r>
              <a:rPr lang="en-US" altLang="it-IT" sz="1800" b="1">
                <a:solidFill>
                  <a:srgbClr val="0033CC"/>
                </a:solidFill>
              </a:rPr>
              <a:t>core-shell and multi shell resemble each other</a:t>
            </a:r>
          </a:p>
          <a:p>
            <a:pPr>
              <a:buFontTx/>
              <a:buChar char="•"/>
            </a:pPr>
            <a:r>
              <a:rPr lang="en-US" altLang="it-IT" sz="1800" b="1">
                <a:solidFill>
                  <a:srgbClr val="0033CC"/>
                </a:solidFill>
              </a:rPr>
              <a:t>maximum mixing looks different</a:t>
            </a:r>
          </a:p>
          <a:p>
            <a:pPr>
              <a:buFontTx/>
              <a:buChar char="•"/>
            </a:pPr>
            <a:r>
              <a:rPr lang="en-US" altLang="it-IT" sz="1800" b="1">
                <a:solidFill>
                  <a:srgbClr val="0033CC"/>
                </a:solidFill>
              </a:rPr>
              <a:t>Ag</a:t>
            </a:r>
            <a:r>
              <a:rPr lang="en-US" altLang="it-IT" sz="1800" b="1" baseline="-25000">
                <a:solidFill>
                  <a:srgbClr val="0033CC"/>
                </a:solidFill>
              </a:rPr>
              <a:t>68</a:t>
            </a:r>
            <a:r>
              <a:rPr lang="en-US" altLang="it-IT" sz="1800" b="1">
                <a:solidFill>
                  <a:srgbClr val="0033CC"/>
                </a:solidFill>
              </a:rPr>
              <a:t>Au</a:t>
            </a:r>
            <a:r>
              <a:rPr lang="en-US" altLang="it-IT" sz="1800" b="1" baseline="-25000">
                <a:solidFill>
                  <a:srgbClr val="0033CC"/>
                </a:solidFill>
              </a:rPr>
              <a:t>79</a:t>
            </a:r>
            <a:r>
              <a:rPr lang="en-US" altLang="it-IT" sz="1800" b="1">
                <a:solidFill>
                  <a:srgbClr val="0033CC"/>
                </a:solidFill>
              </a:rPr>
              <a:t> double feature is less evident</a:t>
            </a:r>
            <a:endParaRPr lang="it-IT" altLang="it-IT" sz="1800" b="1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4214813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3200" b="1">
                <a:solidFill>
                  <a:srgbClr val="0033CC"/>
                </a:solidFill>
              </a:rPr>
              <a:t>Shape effect:</a:t>
            </a:r>
          </a:p>
          <a:p>
            <a:r>
              <a:rPr lang="en-US" altLang="it-IT" b="1">
                <a:solidFill>
                  <a:srgbClr val="0033CC"/>
                </a:solidFill>
              </a:rPr>
              <a:t>[M</a:t>
            </a:r>
            <a:r>
              <a:rPr lang="en-US" altLang="it-IT" b="1" baseline="-25000">
                <a:solidFill>
                  <a:srgbClr val="0033CC"/>
                </a:solidFill>
              </a:rPr>
              <a:t>147</a:t>
            </a:r>
            <a:r>
              <a:rPr lang="en-US" altLang="it-IT" b="1">
                <a:solidFill>
                  <a:srgbClr val="0033CC"/>
                </a:solidFill>
              </a:rPr>
              <a:t>]</a:t>
            </a:r>
            <a:r>
              <a:rPr lang="en-US" altLang="it-IT" b="1" baseline="30000">
                <a:solidFill>
                  <a:srgbClr val="0033CC"/>
                </a:solidFill>
              </a:rPr>
              <a:t>5+</a:t>
            </a:r>
            <a:r>
              <a:rPr lang="en-US" altLang="it-IT" b="1">
                <a:solidFill>
                  <a:srgbClr val="0033CC"/>
                </a:solidFill>
              </a:rPr>
              <a:t> and M</a:t>
            </a:r>
            <a:r>
              <a:rPr lang="en-US" altLang="it-IT" b="1" baseline="-25000">
                <a:solidFill>
                  <a:srgbClr val="0033CC"/>
                </a:solidFill>
              </a:rPr>
              <a:t>120</a:t>
            </a:r>
            <a:r>
              <a:rPr lang="en-US" altLang="it-IT"/>
              <a:t> </a:t>
            </a:r>
            <a:r>
              <a:rPr lang="en-US" altLang="it-IT" b="1">
                <a:solidFill>
                  <a:srgbClr val="0033CC"/>
                </a:solidFill>
              </a:rPr>
              <a:t>M=Au, Ag Cubo-Octahedral and </a:t>
            </a:r>
            <a:r>
              <a:rPr lang="en-US" altLang="it-IT" b="1" i="1">
                <a:solidFill>
                  <a:srgbClr val="0033CC"/>
                </a:solidFill>
              </a:rPr>
              <a:t>T</a:t>
            </a:r>
            <a:r>
              <a:rPr lang="en-US" altLang="it-IT" b="1" i="1" baseline="-25000">
                <a:solidFill>
                  <a:srgbClr val="0033CC"/>
                </a:solidFill>
              </a:rPr>
              <a:t>d</a:t>
            </a:r>
            <a:r>
              <a:rPr lang="en-US" altLang="it-IT" b="1">
                <a:solidFill>
                  <a:srgbClr val="0033CC"/>
                </a:solidFill>
              </a:rPr>
              <a:t> shapes</a:t>
            </a:r>
          </a:p>
          <a:p>
            <a:r>
              <a:rPr lang="en-US" altLang="it-IT" b="1">
                <a:solidFill>
                  <a:srgbClr val="0033CC"/>
                </a:solidFill>
              </a:rPr>
              <a:t>TDDFT (LB94) relaxed geometry </a:t>
            </a:r>
            <a:endParaRPr lang="it-IT" altLang="it-IT" b="1">
              <a:solidFill>
                <a:srgbClr val="0033CC"/>
              </a:solidFill>
            </a:endParaRPr>
          </a:p>
        </p:txBody>
      </p:sp>
      <p:pic>
        <p:nvPicPr>
          <p:cNvPr id="125957" name="Picture 5" descr="ag1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652963"/>
            <a:ext cx="1525588" cy="114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8" name="Picture 6" descr="ag147co_r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084763"/>
            <a:ext cx="1525588" cy="114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9" name="Line 7"/>
          <p:cNvSpPr>
            <a:spLocks noChangeShapeType="1"/>
          </p:cNvSpPr>
          <p:nvPr/>
        </p:nvSpPr>
        <p:spPr bwMode="auto">
          <a:xfrm>
            <a:off x="1763713" y="501332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5960" name="Line 8"/>
          <p:cNvSpPr>
            <a:spLocks noChangeShapeType="1"/>
          </p:cNvSpPr>
          <p:nvPr/>
        </p:nvSpPr>
        <p:spPr bwMode="auto">
          <a:xfrm flipH="1">
            <a:off x="3132138" y="5661025"/>
            <a:ext cx="1223962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4211638" y="2565400"/>
            <a:ext cx="4708525" cy="15621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>
                <a:solidFill>
                  <a:srgbClr val="0033CC"/>
                </a:solidFill>
              </a:rPr>
              <a:t>Shape effect is </a:t>
            </a:r>
            <a:r>
              <a:rPr lang="en-US" altLang="it-IT" b="1">
                <a:solidFill>
                  <a:srgbClr val="0033CC"/>
                </a:solidFill>
              </a:rPr>
              <a:t>important</a:t>
            </a:r>
            <a:r>
              <a:rPr lang="en-US" altLang="it-IT">
                <a:solidFill>
                  <a:srgbClr val="0033CC"/>
                </a:solidFill>
              </a:rPr>
              <a:t> for Au and </a:t>
            </a:r>
            <a:r>
              <a:rPr lang="en-US" altLang="it-IT" b="1">
                <a:solidFill>
                  <a:srgbClr val="0033CC"/>
                </a:solidFill>
              </a:rPr>
              <a:t>dramatic</a:t>
            </a:r>
            <a:r>
              <a:rPr lang="en-US" altLang="it-IT">
                <a:solidFill>
                  <a:srgbClr val="0033CC"/>
                </a:solidFill>
              </a:rPr>
              <a:t> for Ag, needs more investigation!</a:t>
            </a:r>
          </a:p>
          <a:p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3200" b="1">
                <a:solidFill>
                  <a:srgbClr val="0033CC"/>
                </a:solidFill>
              </a:rPr>
              <a:t>Rationalization in terms of electronic structure</a:t>
            </a:r>
          </a:p>
          <a:p>
            <a:r>
              <a:rPr lang="en-US" altLang="it-IT" b="1">
                <a:solidFill>
                  <a:srgbClr val="0033CC"/>
                </a:solidFill>
              </a:rPr>
              <a:t>Preliminar results on [Ag</a:t>
            </a:r>
            <a:r>
              <a:rPr lang="en-US" altLang="it-IT" b="1" baseline="-25000">
                <a:solidFill>
                  <a:srgbClr val="0033CC"/>
                </a:solidFill>
              </a:rPr>
              <a:t>55</a:t>
            </a:r>
            <a:r>
              <a:rPr lang="en-US" altLang="it-IT" b="1">
                <a:solidFill>
                  <a:srgbClr val="0033CC"/>
                </a:solidFill>
              </a:rPr>
              <a:t>Au</a:t>
            </a:r>
            <a:r>
              <a:rPr lang="en-US" altLang="it-IT" b="1" baseline="-25000">
                <a:solidFill>
                  <a:srgbClr val="0033CC"/>
                </a:solidFill>
              </a:rPr>
              <a:t>92</a:t>
            </a:r>
            <a:r>
              <a:rPr lang="en-US" altLang="it-IT" b="1">
                <a:solidFill>
                  <a:srgbClr val="0033CC"/>
                </a:solidFill>
              </a:rPr>
              <a:t>]</a:t>
            </a:r>
            <a:r>
              <a:rPr lang="en-US" altLang="it-IT" b="1" baseline="30000">
                <a:solidFill>
                  <a:srgbClr val="0033CC"/>
                </a:solidFill>
              </a:rPr>
              <a:t>5+</a:t>
            </a:r>
            <a:r>
              <a:rPr lang="en-US" altLang="it-IT" b="1">
                <a:solidFill>
                  <a:srgbClr val="0033CC"/>
                </a:solidFill>
              </a:rPr>
              <a:t> and [Au</a:t>
            </a:r>
            <a:r>
              <a:rPr lang="en-US" altLang="it-IT" b="1" baseline="-25000">
                <a:solidFill>
                  <a:srgbClr val="0033CC"/>
                </a:solidFill>
              </a:rPr>
              <a:t>55</a:t>
            </a:r>
            <a:r>
              <a:rPr lang="en-US" altLang="it-IT" b="1">
                <a:solidFill>
                  <a:srgbClr val="0033CC"/>
                </a:solidFill>
              </a:rPr>
              <a:t>Ag</a:t>
            </a:r>
            <a:r>
              <a:rPr lang="en-US" altLang="it-IT" b="1" baseline="-25000">
                <a:solidFill>
                  <a:srgbClr val="0033CC"/>
                </a:solidFill>
              </a:rPr>
              <a:t>92</a:t>
            </a:r>
            <a:r>
              <a:rPr lang="en-US" altLang="it-IT" b="1">
                <a:solidFill>
                  <a:srgbClr val="0033CC"/>
                </a:solidFill>
              </a:rPr>
              <a:t>]</a:t>
            </a:r>
            <a:r>
              <a:rPr lang="en-US" altLang="it-IT" b="1" baseline="30000">
                <a:solidFill>
                  <a:srgbClr val="0033CC"/>
                </a:solidFill>
              </a:rPr>
              <a:t>5+</a:t>
            </a:r>
            <a:r>
              <a:rPr lang="en-US" altLang="it-IT" b="1">
                <a:solidFill>
                  <a:srgbClr val="0033CC"/>
                </a:solidFill>
              </a:rPr>
              <a:t> core-shell</a:t>
            </a:r>
          </a:p>
          <a:p>
            <a:r>
              <a:rPr lang="en-US" altLang="it-IT" b="1">
                <a:solidFill>
                  <a:srgbClr val="0033CC"/>
                </a:solidFill>
              </a:rPr>
              <a:t>Analysis of transitions in terms of initial and final states</a:t>
            </a:r>
            <a:endParaRPr lang="it-IT" altLang="it-IT" b="1">
              <a:solidFill>
                <a:srgbClr val="0033CC"/>
              </a:solidFill>
            </a:endParaRPr>
          </a:p>
        </p:txBody>
      </p:sp>
      <p:pic>
        <p:nvPicPr>
          <p:cNvPr id="1628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3943350" cy="514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2822" name="Rectangle 6"/>
          <p:cNvSpPr>
            <a:spLocks noChangeArrowheads="1"/>
          </p:cNvSpPr>
          <p:nvPr/>
        </p:nvSpPr>
        <p:spPr bwMode="auto">
          <a:xfrm>
            <a:off x="3995738" y="1484313"/>
            <a:ext cx="4248150" cy="11969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it-IT">
                <a:solidFill>
                  <a:srgbClr val="0033CC"/>
                </a:solidFill>
              </a:rPr>
              <a:t>A: Au(6s) </a:t>
            </a:r>
            <a:r>
              <a:rPr lang="en-US" altLang="it-IT">
                <a:solidFill>
                  <a:srgbClr val="0033CC"/>
                </a:solidFill>
                <a:sym typeface="Symbol" pitchFamily="18" charset="2"/>
              </a:rPr>
              <a:t> Au (6p), </a:t>
            </a:r>
            <a:r>
              <a:rPr lang="en-US" altLang="it-IT" b="1">
                <a:solidFill>
                  <a:srgbClr val="0033CC"/>
                </a:solidFill>
                <a:sym typeface="Symbol" pitchFamily="18" charset="2"/>
              </a:rPr>
              <a:t>Ag (5p)</a:t>
            </a:r>
          </a:p>
          <a:p>
            <a:pPr algn="l"/>
            <a:r>
              <a:rPr lang="en-US" altLang="it-IT">
                <a:solidFill>
                  <a:srgbClr val="0033CC"/>
                </a:solidFill>
              </a:rPr>
              <a:t>B: Au(6s,5d) </a:t>
            </a:r>
            <a:r>
              <a:rPr lang="en-US" altLang="it-IT">
                <a:solidFill>
                  <a:srgbClr val="0033CC"/>
                </a:solidFill>
                <a:sym typeface="Symbol" pitchFamily="18" charset="2"/>
              </a:rPr>
              <a:t> Au (6s,6p)</a:t>
            </a:r>
          </a:p>
          <a:p>
            <a:pPr algn="l"/>
            <a:r>
              <a:rPr lang="en-US" altLang="it-IT">
                <a:solidFill>
                  <a:srgbClr val="0033CC"/>
                </a:solidFill>
              </a:rPr>
              <a:t>C: Au(5d) </a:t>
            </a:r>
            <a:r>
              <a:rPr lang="en-US" altLang="it-IT">
                <a:solidFill>
                  <a:srgbClr val="0033CC"/>
                </a:solidFill>
                <a:sym typeface="Symbol" pitchFamily="18" charset="2"/>
              </a:rPr>
              <a:t> Au (6p)</a:t>
            </a:r>
            <a:endParaRPr lang="it-IT" altLang="it-IT"/>
          </a:p>
        </p:txBody>
      </p:sp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3995738" y="3789363"/>
            <a:ext cx="4608512" cy="11969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it-IT">
                <a:solidFill>
                  <a:srgbClr val="0033CC"/>
                </a:solidFill>
              </a:rPr>
              <a:t>D: Au(6s), </a:t>
            </a:r>
            <a:r>
              <a:rPr lang="en-US" altLang="it-IT" b="1">
                <a:solidFill>
                  <a:srgbClr val="0033CC"/>
                </a:solidFill>
              </a:rPr>
              <a:t>Ag(5s)</a:t>
            </a:r>
            <a:r>
              <a:rPr lang="en-US" altLang="it-IT">
                <a:solidFill>
                  <a:srgbClr val="0033CC"/>
                </a:solidFill>
              </a:rPr>
              <a:t> </a:t>
            </a:r>
            <a:r>
              <a:rPr lang="en-US" altLang="it-IT">
                <a:solidFill>
                  <a:srgbClr val="0033CC"/>
                </a:solidFill>
                <a:sym typeface="Symbol" pitchFamily="18" charset="2"/>
              </a:rPr>
              <a:t> </a:t>
            </a:r>
            <a:r>
              <a:rPr lang="en-US" altLang="it-IT" b="1">
                <a:solidFill>
                  <a:srgbClr val="0033CC"/>
                </a:solidFill>
                <a:sym typeface="Symbol" pitchFamily="18" charset="2"/>
              </a:rPr>
              <a:t>Ag (5p)</a:t>
            </a:r>
          </a:p>
          <a:p>
            <a:pPr algn="l"/>
            <a:r>
              <a:rPr lang="en-US" altLang="it-IT">
                <a:solidFill>
                  <a:srgbClr val="0033CC"/>
                </a:solidFill>
              </a:rPr>
              <a:t>E: Au(5d) </a:t>
            </a:r>
            <a:r>
              <a:rPr lang="en-US" altLang="it-IT">
                <a:solidFill>
                  <a:srgbClr val="0033CC"/>
                </a:solidFill>
                <a:sym typeface="Symbol" pitchFamily="18" charset="2"/>
              </a:rPr>
              <a:t> Au (6s,6p), </a:t>
            </a:r>
            <a:r>
              <a:rPr lang="en-US" altLang="it-IT" b="1">
                <a:solidFill>
                  <a:srgbClr val="0033CC"/>
                </a:solidFill>
                <a:sym typeface="Symbol" pitchFamily="18" charset="2"/>
              </a:rPr>
              <a:t>Ag(5s,5p)</a:t>
            </a:r>
          </a:p>
          <a:p>
            <a:pPr algn="l"/>
            <a:r>
              <a:rPr lang="en-US" altLang="it-IT">
                <a:solidFill>
                  <a:srgbClr val="0033CC"/>
                </a:solidFill>
              </a:rPr>
              <a:t>F: Au(5d) </a:t>
            </a:r>
            <a:r>
              <a:rPr lang="en-US" altLang="it-IT">
                <a:solidFill>
                  <a:srgbClr val="0033CC"/>
                </a:solidFill>
                <a:sym typeface="Symbol" pitchFamily="18" charset="2"/>
              </a:rPr>
              <a:t> Au (6s,6p), </a:t>
            </a:r>
            <a:r>
              <a:rPr lang="en-US" altLang="it-IT" b="1">
                <a:solidFill>
                  <a:srgbClr val="0033CC"/>
                </a:solidFill>
                <a:sym typeface="Symbol" pitchFamily="18" charset="2"/>
              </a:rPr>
              <a:t>Ag(5s,5p)</a:t>
            </a:r>
            <a:endParaRPr lang="it-IT" altLang="it-IT" b="1">
              <a:solidFill>
                <a:srgbClr val="0033CC"/>
              </a:solidFill>
              <a:sym typeface="Symbol" pitchFamily="18" charset="2"/>
            </a:endParaRPr>
          </a:p>
        </p:txBody>
      </p:sp>
      <p:sp>
        <p:nvSpPr>
          <p:cNvPr id="162824" name="Rectangle 8"/>
          <p:cNvSpPr>
            <a:spLocks noChangeArrowheads="1"/>
          </p:cNvSpPr>
          <p:nvPr/>
        </p:nvSpPr>
        <p:spPr bwMode="auto">
          <a:xfrm>
            <a:off x="4211638" y="5445125"/>
            <a:ext cx="4608512" cy="11969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>
                <a:solidFill>
                  <a:srgbClr val="0033CC"/>
                </a:solidFill>
              </a:rPr>
              <a:t>Increasing Ag concentration, Ag contributions start to populate </a:t>
            </a:r>
            <a:r>
              <a:rPr lang="en-US" altLang="it-IT" b="1">
                <a:solidFill>
                  <a:srgbClr val="0033CC"/>
                </a:solidFill>
              </a:rPr>
              <a:t>final states</a:t>
            </a:r>
            <a:r>
              <a:rPr lang="en-US" altLang="it-IT">
                <a:solidFill>
                  <a:srgbClr val="0033CC"/>
                </a:solidFill>
              </a:rPr>
              <a:t>.</a:t>
            </a:r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950"/>
            <a:ext cx="4424363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3200" b="1">
                <a:solidFill>
                  <a:srgbClr val="0033CC"/>
                </a:solidFill>
              </a:rPr>
              <a:t>Validation of the method, Au</a:t>
            </a:r>
            <a:r>
              <a:rPr lang="it-IT" altLang="it-IT" sz="3200" b="1" baseline="-25000">
                <a:solidFill>
                  <a:srgbClr val="0033CC"/>
                </a:solidFill>
              </a:rPr>
              <a:t>86</a:t>
            </a:r>
          </a:p>
        </p:txBody>
      </p:sp>
      <p:sp>
        <p:nvSpPr>
          <p:cNvPr id="180228" name="Text Box 4"/>
          <p:cNvSpPr txBox="1">
            <a:spLocks noChangeArrowheads="1"/>
          </p:cNvSpPr>
          <p:nvPr/>
        </p:nvSpPr>
        <p:spPr bwMode="auto">
          <a:xfrm>
            <a:off x="4371975" y="650875"/>
            <a:ext cx="477202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Au</a:t>
            </a:r>
            <a:r>
              <a:rPr lang="en-US" altLang="it-IT" sz="2000" baseline="-25000">
                <a:solidFill>
                  <a:srgbClr val="0000FF"/>
                </a:solidFill>
                <a:ea typeface="ＭＳ Ｐゴシック" pitchFamily="34" charset="-128"/>
              </a:rPr>
              <a:t>86</a:t>
            </a: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 nanowire, </a:t>
            </a:r>
            <a:r>
              <a:rPr lang="en-US" altLang="it-IT" sz="2000" b="1">
                <a:solidFill>
                  <a:srgbClr val="0000FF"/>
                </a:solidFill>
                <a:ea typeface="ＭＳ Ｐゴシック" pitchFamily="34" charset="-128"/>
              </a:rPr>
              <a:t>E</a:t>
            </a: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 longitudinal polarization along (Z).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Scalar Relativistic ZORA, DZ basis set, LB94 XC, energy cutoff at 7 eV, fitting: as in Au</a:t>
            </a:r>
            <a:r>
              <a:rPr lang="en-US" altLang="it-IT" sz="2000" baseline="-25000">
                <a:solidFill>
                  <a:srgbClr val="0000FF"/>
                </a:solidFill>
                <a:ea typeface="ＭＳ Ｐゴシック" pitchFamily="34" charset="-128"/>
              </a:rPr>
              <a:t>2</a:t>
            </a: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, intense plasmon at 2.35 eV</a:t>
            </a:r>
          </a:p>
          <a:p>
            <a:pPr algn="l" eaLnBrk="1" hangingPunct="1">
              <a:spcBef>
                <a:spcPct val="50000"/>
              </a:spcBef>
            </a:pPr>
            <a:endParaRPr lang="en-US" altLang="it-IT" sz="2000">
              <a:solidFill>
                <a:srgbClr val="0000FF"/>
              </a:solidFill>
              <a:ea typeface="ＭＳ Ｐゴシック" pitchFamily="34" charset="-128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TCM analysis at 2.35 eV: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Strong intraband 6s </a:t>
            </a: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</a:t>
            </a: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 6s 6p transitions, cutoff at 7 eV justified a posteriori</a:t>
            </a:r>
          </a:p>
          <a:p>
            <a:pPr algn="l" eaLnBrk="1" hangingPunct="1">
              <a:spcBef>
                <a:spcPct val="50000"/>
              </a:spcBef>
            </a:pPr>
            <a:endParaRPr lang="en-US" altLang="it-IT" sz="2000">
              <a:solidFill>
                <a:srgbClr val="0000FF"/>
              </a:solidFill>
              <a:ea typeface="ＭＳ Ｐゴシック" pitchFamily="34" charset="-128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Induced density analysis: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Simple dipolar shape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4271963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3200" b="1">
                <a:solidFill>
                  <a:srgbClr val="0033CC"/>
                </a:solidFill>
              </a:rPr>
              <a:t>Validation of the method, [Au</a:t>
            </a:r>
            <a:r>
              <a:rPr lang="it-IT" altLang="it-IT" sz="3200" b="1" baseline="-25000">
                <a:solidFill>
                  <a:srgbClr val="0033CC"/>
                </a:solidFill>
              </a:rPr>
              <a:t>147</a:t>
            </a:r>
            <a:r>
              <a:rPr lang="it-IT" altLang="it-IT" sz="3200" b="1">
                <a:solidFill>
                  <a:srgbClr val="0033CC"/>
                </a:solidFill>
              </a:rPr>
              <a:t>]</a:t>
            </a:r>
            <a:r>
              <a:rPr lang="it-IT" altLang="it-IT" sz="3200" b="1" baseline="30000">
                <a:solidFill>
                  <a:srgbClr val="0033CC"/>
                </a:solidFill>
              </a:rPr>
              <a:t>-</a:t>
            </a:r>
          </a:p>
        </p:txBody>
      </p:sp>
      <p:sp>
        <p:nvSpPr>
          <p:cNvPr id="181252" name="Text Box 4"/>
          <p:cNvSpPr txBox="1">
            <a:spLocks noChangeArrowheads="1"/>
          </p:cNvSpPr>
          <p:nvPr/>
        </p:nvSpPr>
        <p:spPr bwMode="auto">
          <a:xfrm>
            <a:off x="4371975" y="650875"/>
            <a:ext cx="4772025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[Au</a:t>
            </a:r>
            <a:r>
              <a:rPr lang="en-US" altLang="it-IT" sz="2000" baseline="-25000">
                <a:solidFill>
                  <a:srgbClr val="0000FF"/>
                </a:solidFill>
                <a:ea typeface="ＭＳ Ｐゴシック" pitchFamily="34" charset="-128"/>
              </a:rPr>
              <a:t>147</a:t>
            </a: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]</a:t>
            </a:r>
            <a:r>
              <a:rPr lang="en-US" altLang="it-IT" sz="2000" baseline="30000">
                <a:solidFill>
                  <a:srgbClr val="0000FF"/>
                </a:solidFill>
                <a:ea typeface="ＭＳ Ｐゴシック" pitchFamily="34" charset="-128"/>
              </a:rPr>
              <a:t>-</a:t>
            </a: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 </a:t>
            </a:r>
            <a:r>
              <a:rPr lang="en-US" altLang="it-IT" sz="2000" i="1">
                <a:solidFill>
                  <a:srgbClr val="0000FF"/>
                </a:solidFill>
                <a:ea typeface="ＭＳ Ｐゴシック" pitchFamily="34" charset="-128"/>
              </a:rPr>
              <a:t>D</a:t>
            </a:r>
            <a:r>
              <a:rPr lang="en-US" altLang="it-IT" sz="2000" i="1" baseline="-25000">
                <a:solidFill>
                  <a:srgbClr val="0000FF"/>
                </a:solidFill>
                <a:ea typeface="ＭＳ Ｐゴシック" pitchFamily="34" charset="-128"/>
              </a:rPr>
              <a:t>5d</a:t>
            </a: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 cluster, </a:t>
            </a:r>
            <a:r>
              <a:rPr lang="en-US" altLang="it-IT" sz="2000" b="1">
                <a:solidFill>
                  <a:srgbClr val="0000FF"/>
                </a:solidFill>
                <a:ea typeface="ＭＳ Ｐゴシック" pitchFamily="34" charset="-128"/>
              </a:rPr>
              <a:t>E</a:t>
            </a: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 polarization along C</a:t>
            </a:r>
            <a:r>
              <a:rPr lang="en-US" altLang="it-IT" sz="2000" baseline="-25000">
                <a:solidFill>
                  <a:srgbClr val="0000FF"/>
                </a:solidFill>
                <a:ea typeface="ＭＳ Ｐゴシック" pitchFamily="34" charset="-128"/>
              </a:rPr>
              <a:t>5</a:t>
            </a: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 axis (Z).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Scalar Relativistic ZORA, DZ basis set, LB94 XC, energy cutoff at 7 eV, fitting: as in Au</a:t>
            </a:r>
            <a:r>
              <a:rPr lang="en-US" altLang="it-IT" sz="2000" baseline="-25000">
                <a:solidFill>
                  <a:srgbClr val="0000FF"/>
                </a:solidFill>
                <a:ea typeface="ＭＳ Ｐゴシック" pitchFamily="34" charset="-128"/>
              </a:rPr>
              <a:t>2</a:t>
            </a: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, weak plasmon at 3.45 eV, accurate transition energy, but the intensity is overestimated</a:t>
            </a:r>
          </a:p>
          <a:p>
            <a:pPr algn="l" eaLnBrk="1" hangingPunct="1">
              <a:spcBef>
                <a:spcPct val="50000"/>
              </a:spcBef>
            </a:pPr>
            <a:endParaRPr lang="en-US" altLang="it-IT" sz="2000">
              <a:solidFill>
                <a:srgbClr val="0000FF"/>
              </a:solidFill>
              <a:ea typeface="ＭＳ Ｐゴシック" pitchFamily="34" charset="-128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TCM analysis at 3.45 eV: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Strong interband 5d </a:t>
            </a: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</a:t>
            </a: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 6s 6p transitions, Plasmon is quenched by screening!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cutoff at 7 eV justified a posteriori</a:t>
            </a:r>
          </a:p>
          <a:p>
            <a:pPr algn="l" eaLnBrk="1" hangingPunct="1">
              <a:spcBef>
                <a:spcPct val="50000"/>
              </a:spcBef>
            </a:pPr>
            <a:endParaRPr lang="en-US" altLang="it-IT" sz="2000">
              <a:solidFill>
                <a:srgbClr val="0000FF"/>
              </a:solidFill>
              <a:ea typeface="ＭＳ Ｐゴシック" pitchFamily="34" charset="-128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Induced density analysis: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Simple dipolar shape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075"/>
            <a:ext cx="4592638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3200" b="1">
                <a:solidFill>
                  <a:srgbClr val="0033CC"/>
                </a:solidFill>
              </a:rPr>
              <a:t>Plasmon analysis by scaling factor </a:t>
            </a:r>
            <a:r>
              <a:rPr lang="it-IT" altLang="it-IT" sz="3200" b="1" i="1">
                <a:solidFill>
                  <a:srgbClr val="0033CC"/>
                </a:solidFill>
                <a:sym typeface="Symbol" pitchFamily="18" charset="2"/>
              </a:rPr>
              <a:t></a:t>
            </a:r>
            <a:endParaRPr lang="it-IT" altLang="it-IT" sz="3200" b="1" i="1" baseline="30000">
              <a:solidFill>
                <a:srgbClr val="0033CC"/>
              </a:solidFill>
              <a:sym typeface="Symbol" pitchFamily="18" charset="2"/>
            </a:endParaRPr>
          </a:p>
        </p:txBody>
      </p:sp>
      <p:graphicFrame>
        <p:nvGraphicFramePr>
          <p:cNvPr id="182276" name="Object 4"/>
          <p:cNvGraphicFramePr>
            <a:graphicFrameLocks noChangeAspect="1"/>
          </p:cNvGraphicFramePr>
          <p:nvPr/>
        </p:nvGraphicFramePr>
        <p:xfrm>
          <a:off x="4733925" y="754063"/>
          <a:ext cx="4410075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91" name="Equation" r:id="rId4" imgW="3924000" imgH="469800" progId="Equation.3">
                  <p:embed/>
                </p:oleObj>
              </mc:Choice>
              <mc:Fallback>
                <p:oleObj name="Equation" r:id="rId4" imgW="3924000" imgH="469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3925" y="754063"/>
                        <a:ext cx="4410075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2277" name="AutoShape 5"/>
          <p:cNvSpPr>
            <a:spLocks/>
          </p:cNvSpPr>
          <p:nvPr/>
        </p:nvSpPr>
        <p:spPr bwMode="auto">
          <a:xfrm rot="5421441">
            <a:off x="7453312" y="185738"/>
            <a:ext cx="569913" cy="2579688"/>
          </a:xfrm>
          <a:prstGeom prst="rightBrace">
            <a:avLst>
              <a:gd name="adj1" fmla="val 3772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eaLnBrk="1" hangingPunct="1"/>
            <a:endParaRPr lang="it-IT" altLang="it-IT" sz="1400">
              <a:ea typeface="ＭＳ Ｐゴシック" pitchFamily="34" charset="-128"/>
            </a:endParaRPr>
          </a:p>
        </p:txBody>
      </p:sp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6819900" y="1733550"/>
            <a:ext cx="2324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it-IT" altLang="it-IT" b="1" i="1">
                <a:solidFill>
                  <a:srgbClr val="0000FF"/>
                </a:solidFill>
                <a:sym typeface="Symbol" pitchFamily="18" charset="2"/>
              </a:rPr>
              <a:t></a:t>
            </a:r>
            <a:r>
              <a:rPr lang="it-IT" altLang="it-IT" i="1"/>
              <a:t>K(r,r’)</a:t>
            </a:r>
            <a:r>
              <a:rPr lang="it-IT" altLang="it-IT"/>
              <a:t> (kernel)</a:t>
            </a:r>
          </a:p>
        </p:txBody>
      </p:sp>
      <p:sp>
        <p:nvSpPr>
          <p:cNvPr id="182279" name="Text Box 7"/>
          <p:cNvSpPr txBox="1">
            <a:spLocks noChangeArrowheads="1"/>
          </p:cNvSpPr>
          <p:nvPr/>
        </p:nvSpPr>
        <p:spPr bwMode="auto">
          <a:xfrm>
            <a:off x="4664075" y="2290763"/>
            <a:ext cx="4479925" cy="8255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it-IT" sz="1600">
                <a:solidFill>
                  <a:srgbClr val="0000FF"/>
                </a:solidFill>
                <a:ea typeface="ＭＳ Ｐゴシック" pitchFamily="34" charset="-128"/>
              </a:rPr>
              <a:t>Scaling method: “Plasmons in molecules” S. Bernadotte F. Evers and C. R. Jacob JPCC 117 (2013) 1863.</a:t>
            </a:r>
            <a:endParaRPr lang="it-IT" altLang="it-IT" sz="1600">
              <a:solidFill>
                <a:srgbClr val="0000FF"/>
              </a:solidFill>
              <a:ea typeface="ＭＳ Ｐゴシック" pitchFamily="34" charset="-128"/>
            </a:endParaRPr>
          </a:p>
        </p:txBody>
      </p:sp>
      <p:cxnSp>
        <p:nvCxnSpPr>
          <p:cNvPr id="182280" name="AutoShape 8"/>
          <p:cNvCxnSpPr>
            <a:cxnSpLocks noChangeShapeType="1"/>
          </p:cNvCxnSpPr>
          <p:nvPr/>
        </p:nvCxnSpPr>
        <p:spPr bwMode="auto">
          <a:xfrm rot="16200000" flipH="1">
            <a:off x="1862137" y="1100138"/>
            <a:ext cx="904875" cy="533400"/>
          </a:xfrm>
          <a:prstGeom prst="curvedConnector3">
            <a:avLst>
              <a:gd name="adj1" fmla="val -25792"/>
            </a:avLst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2281" name="AutoShape 9"/>
          <p:cNvCxnSpPr>
            <a:cxnSpLocks noChangeShapeType="1"/>
          </p:cNvCxnSpPr>
          <p:nvPr/>
        </p:nvCxnSpPr>
        <p:spPr bwMode="auto">
          <a:xfrm rot="10800000" flipV="1">
            <a:off x="1762125" y="3752850"/>
            <a:ext cx="400050" cy="276225"/>
          </a:xfrm>
          <a:prstGeom prst="curvedConnector3">
            <a:avLst>
              <a:gd name="adj1" fmla="val 147616"/>
            </a:avLst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2282" name="Text Box 10"/>
          <p:cNvSpPr txBox="1">
            <a:spLocks noChangeArrowheads="1"/>
          </p:cNvSpPr>
          <p:nvPr/>
        </p:nvSpPr>
        <p:spPr bwMode="auto">
          <a:xfrm>
            <a:off x="679450" y="1192213"/>
            <a:ext cx="1250950" cy="336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it-IT" sz="160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E = 0.6 eV</a:t>
            </a:r>
          </a:p>
        </p:txBody>
      </p:sp>
      <p:sp>
        <p:nvSpPr>
          <p:cNvPr id="182283" name="Text Box 11"/>
          <p:cNvSpPr txBox="1">
            <a:spLocks noChangeArrowheads="1"/>
          </p:cNvSpPr>
          <p:nvPr/>
        </p:nvSpPr>
        <p:spPr bwMode="auto">
          <a:xfrm>
            <a:off x="2847975" y="3741738"/>
            <a:ext cx="1298575" cy="336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it-IT" sz="160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E = 0.4 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3200" b="1">
                <a:solidFill>
                  <a:srgbClr val="0033CC"/>
                </a:solidFill>
              </a:rPr>
              <a:t>Applications: ‘green gold’Au</a:t>
            </a:r>
            <a:r>
              <a:rPr lang="it-IT" altLang="it-IT" sz="3200" b="1" baseline="-25000">
                <a:solidFill>
                  <a:srgbClr val="0033CC"/>
                </a:solidFill>
              </a:rPr>
              <a:t>30</a:t>
            </a:r>
            <a:r>
              <a:rPr lang="it-IT" altLang="it-IT" sz="3200" b="1">
                <a:solidFill>
                  <a:srgbClr val="0033CC"/>
                </a:solidFill>
              </a:rPr>
              <a:t>(S-t-But)</a:t>
            </a:r>
            <a:r>
              <a:rPr lang="it-IT" altLang="it-IT" sz="3200" b="1" baseline="-25000">
                <a:solidFill>
                  <a:srgbClr val="0033CC"/>
                </a:solidFill>
              </a:rPr>
              <a:t>18</a:t>
            </a:r>
            <a:endParaRPr lang="it-IT" altLang="it-IT" sz="3200" b="1" baseline="-25000">
              <a:solidFill>
                <a:srgbClr val="0033CC"/>
              </a:solidFill>
              <a:sym typeface="Symbol" pitchFamily="18" charset="2"/>
            </a:endParaRPr>
          </a:p>
        </p:txBody>
      </p:sp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0" y="676275"/>
            <a:ext cx="516255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D. Crasto and A. Dass, JPCC 117 (2013) 22094</a:t>
            </a:r>
            <a:endParaRPr lang="it-IT" altLang="it-IT" sz="2000">
              <a:solidFill>
                <a:srgbClr val="0000FF"/>
              </a:solidFill>
              <a:ea typeface="ＭＳ Ｐゴシック" pitchFamily="34" charset="-128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it-IT" altLang="it-IT" sz="2000">
                <a:solidFill>
                  <a:srgbClr val="0000FF"/>
                </a:solidFill>
                <a:ea typeface="ＭＳ Ｐゴシック" pitchFamily="34" charset="-128"/>
              </a:rPr>
              <a:t>D. Crasto, S. Malola, G. Brosofsky, A. Dass and H. H</a:t>
            </a: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  <a:cs typeface="Times New Roman" pitchFamily="18" charset="0"/>
              </a:rPr>
              <a:t>ä</a:t>
            </a:r>
            <a:r>
              <a:rPr lang="it-IT" altLang="it-IT" sz="2000">
                <a:solidFill>
                  <a:srgbClr val="0000FF"/>
                </a:solidFill>
                <a:ea typeface="ＭＳ Ｐゴシック" pitchFamily="34" charset="-128"/>
              </a:rPr>
              <a:t>kkinen, JACS, 136 (2014) 5000</a:t>
            </a:r>
          </a:p>
        </p:txBody>
      </p:sp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0288"/>
            <a:ext cx="3382963" cy="455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3301" name="Immagin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2973388"/>
            <a:ext cx="4679950" cy="388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2" name="Picture 6" descr="modifi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639763"/>
            <a:ext cx="3954462" cy="27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303" name="Text Box 7"/>
          <p:cNvSpPr txBox="1">
            <a:spLocks noChangeArrowheads="1"/>
          </p:cNvSpPr>
          <p:nvPr/>
        </p:nvSpPr>
        <p:spPr bwMode="auto">
          <a:xfrm>
            <a:off x="6791325" y="4295775"/>
            <a:ext cx="20955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it-IT" sz="2000">
                <a:solidFill>
                  <a:srgbClr val="0000FF"/>
                </a:solidFill>
                <a:ea typeface="ＭＳ Ｐゴシック" pitchFamily="34" charset="-128"/>
              </a:rPr>
              <a:t>TDDFT ADF with first X-ray structure from A. Dass (private communication)</a:t>
            </a:r>
            <a:endParaRPr lang="it-IT" altLang="it-IT" sz="2000">
              <a:solidFill>
                <a:srgbClr val="0000FF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3200" b="1">
                <a:solidFill>
                  <a:srgbClr val="0033CC"/>
                </a:solidFill>
              </a:rPr>
              <a:t>Applications: ‘green gold’Au</a:t>
            </a:r>
            <a:r>
              <a:rPr lang="it-IT" altLang="it-IT" sz="3200" b="1" baseline="-25000">
                <a:solidFill>
                  <a:srgbClr val="0033CC"/>
                </a:solidFill>
              </a:rPr>
              <a:t>30</a:t>
            </a:r>
            <a:r>
              <a:rPr lang="it-IT" altLang="it-IT" sz="3200" b="1">
                <a:solidFill>
                  <a:srgbClr val="0033CC"/>
                </a:solidFill>
              </a:rPr>
              <a:t>(S-t-But)</a:t>
            </a:r>
            <a:r>
              <a:rPr lang="it-IT" altLang="it-IT" sz="3200" b="1" baseline="-25000">
                <a:solidFill>
                  <a:srgbClr val="0033CC"/>
                </a:solidFill>
              </a:rPr>
              <a:t>18</a:t>
            </a:r>
            <a:endParaRPr lang="it-IT" altLang="it-IT" sz="3200" b="1" baseline="-25000">
              <a:solidFill>
                <a:srgbClr val="0033CC"/>
              </a:solidFill>
              <a:sym typeface="Symbol" pitchFamily="18" charset="2"/>
            </a:endParaRPr>
          </a:p>
        </p:txBody>
      </p:sp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60388"/>
            <a:ext cx="3406775" cy="267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5325"/>
            <a:ext cx="7827963" cy="362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447800" y="762000"/>
            <a:ext cx="685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>
                <a:solidFill>
                  <a:srgbClr val="0033CC"/>
                </a:solidFill>
              </a:rPr>
              <a:t>Objectives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57200" y="1676400"/>
            <a:ext cx="8153400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it-IT" sz="2800" b="1">
                <a:solidFill>
                  <a:srgbClr val="990000"/>
                </a:solidFill>
              </a:rPr>
              <a:t>Design</a:t>
            </a:r>
            <a:r>
              <a:rPr lang="en-US" altLang="it-IT" sz="2800">
                <a:solidFill>
                  <a:srgbClr val="990000"/>
                </a:solidFill>
              </a:rPr>
              <a:t> of a DFT/TDDFT computational scheme to describe photoabsorption of alloyed nanoclusters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it-IT" sz="2800" b="1">
                <a:solidFill>
                  <a:srgbClr val="990000"/>
                </a:solidFill>
              </a:rPr>
              <a:t>Validation</a:t>
            </a:r>
            <a:r>
              <a:rPr lang="en-US" altLang="it-IT" sz="2800">
                <a:solidFill>
                  <a:srgbClr val="990000"/>
                </a:solidFill>
              </a:rPr>
              <a:t> with respect to experimental data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it-IT" sz="2800" b="1">
                <a:solidFill>
                  <a:srgbClr val="990000"/>
                </a:solidFill>
              </a:rPr>
              <a:t>Identification</a:t>
            </a:r>
            <a:r>
              <a:rPr lang="en-US" altLang="it-IT" sz="2800">
                <a:solidFill>
                  <a:srgbClr val="990000"/>
                </a:solidFill>
              </a:rPr>
              <a:t> of trends in alloys (composition, chemical ordering, cluster shape)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it-IT" sz="2800" b="1">
                <a:solidFill>
                  <a:srgbClr val="990000"/>
                </a:solidFill>
              </a:rPr>
              <a:t>Rationalization</a:t>
            </a:r>
            <a:r>
              <a:rPr lang="en-US" altLang="it-IT" sz="2800">
                <a:solidFill>
                  <a:srgbClr val="990000"/>
                </a:solidFill>
              </a:rPr>
              <a:t> of trends in terms of electronic structure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endParaRPr lang="en-US" altLang="it-IT" sz="280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Immagine 1" descr="plot occ_or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7663"/>
            <a:ext cx="7605713" cy="524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3200" b="1">
                <a:solidFill>
                  <a:srgbClr val="0033CC"/>
                </a:solidFill>
              </a:rPr>
              <a:t>Applications: ‘green gold’Au</a:t>
            </a:r>
            <a:r>
              <a:rPr lang="it-IT" altLang="it-IT" sz="3200" b="1" baseline="-25000">
                <a:solidFill>
                  <a:srgbClr val="0033CC"/>
                </a:solidFill>
              </a:rPr>
              <a:t>30</a:t>
            </a:r>
            <a:r>
              <a:rPr lang="it-IT" altLang="it-IT" sz="3200" b="1">
                <a:solidFill>
                  <a:srgbClr val="0033CC"/>
                </a:solidFill>
              </a:rPr>
              <a:t>(S-t-But)</a:t>
            </a:r>
            <a:r>
              <a:rPr lang="it-IT" altLang="it-IT" sz="3200" b="1" baseline="-25000">
                <a:solidFill>
                  <a:srgbClr val="0033CC"/>
                </a:solidFill>
              </a:rPr>
              <a:t>18</a:t>
            </a:r>
            <a:endParaRPr lang="it-IT" altLang="it-IT" sz="3200" b="1" baseline="-25000">
              <a:solidFill>
                <a:srgbClr val="0033CC"/>
              </a:solidFill>
              <a:sym typeface="Symbol" pitchFamily="18" charset="2"/>
            </a:endParaRPr>
          </a:p>
        </p:txBody>
      </p:sp>
      <p:sp>
        <p:nvSpPr>
          <p:cNvPr id="185348" name="Text Box 4"/>
          <p:cNvSpPr txBox="1">
            <a:spLocks noChangeArrowheads="1"/>
          </p:cNvSpPr>
          <p:nvPr/>
        </p:nvSpPr>
        <p:spPr bwMode="auto">
          <a:xfrm>
            <a:off x="-200025" y="1752600"/>
            <a:ext cx="1057275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altLang="it-IT" sz="1600">
                <a:ea typeface="ＭＳ Ｐゴシック" pitchFamily="34" charset="-128"/>
              </a:rPr>
              <a:t>HOMO-5</a:t>
            </a:r>
            <a:endParaRPr lang="it-IT" altLang="it-IT" sz="1600">
              <a:ea typeface="ＭＳ Ｐゴシック" pitchFamily="34" charset="-128"/>
            </a:endParaRPr>
          </a:p>
        </p:txBody>
      </p:sp>
      <p:sp>
        <p:nvSpPr>
          <p:cNvPr id="185349" name="Text Box 5"/>
          <p:cNvSpPr txBox="1">
            <a:spLocks noChangeArrowheads="1"/>
          </p:cNvSpPr>
          <p:nvPr/>
        </p:nvSpPr>
        <p:spPr bwMode="auto">
          <a:xfrm>
            <a:off x="3368675" y="1778000"/>
            <a:ext cx="1057275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altLang="it-IT" sz="1600">
                <a:ea typeface="ＭＳ Ｐゴシック" pitchFamily="34" charset="-128"/>
              </a:rPr>
              <a:t>HOMO-4</a:t>
            </a:r>
            <a:endParaRPr lang="it-IT" altLang="it-IT" sz="1600">
              <a:ea typeface="ＭＳ Ｐゴシック" pitchFamily="34" charset="-128"/>
            </a:endParaRPr>
          </a:p>
        </p:txBody>
      </p:sp>
      <p:sp>
        <p:nvSpPr>
          <p:cNvPr id="185350" name="Text Box 6"/>
          <p:cNvSpPr txBox="1">
            <a:spLocks noChangeArrowheads="1"/>
          </p:cNvSpPr>
          <p:nvPr/>
        </p:nvSpPr>
        <p:spPr bwMode="auto">
          <a:xfrm>
            <a:off x="-196850" y="4251325"/>
            <a:ext cx="1057275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altLang="it-IT" sz="1600">
                <a:ea typeface="ＭＳ Ｐゴシック" pitchFamily="34" charset="-128"/>
              </a:rPr>
              <a:t>HOMO-3</a:t>
            </a:r>
            <a:endParaRPr lang="it-IT" altLang="it-IT" sz="1600">
              <a:ea typeface="ＭＳ Ｐゴシック" pitchFamily="34" charset="-128"/>
            </a:endParaRPr>
          </a:p>
        </p:txBody>
      </p:sp>
      <p:sp>
        <p:nvSpPr>
          <p:cNvPr id="185351" name="Text Box 7"/>
          <p:cNvSpPr txBox="1">
            <a:spLocks noChangeArrowheads="1"/>
          </p:cNvSpPr>
          <p:nvPr/>
        </p:nvSpPr>
        <p:spPr bwMode="auto">
          <a:xfrm>
            <a:off x="3419475" y="4305300"/>
            <a:ext cx="1057275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altLang="it-IT" sz="1600">
                <a:ea typeface="ＭＳ Ｐゴシック" pitchFamily="34" charset="-128"/>
              </a:rPr>
              <a:t>HOMO</a:t>
            </a:r>
            <a:endParaRPr lang="it-IT" altLang="it-IT" sz="160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3200" b="1">
                <a:solidFill>
                  <a:srgbClr val="0033CC"/>
                </a:solidFill>
              </a:rPr>
              <a:t>Applications: ‘green gold’Au</a:t>
            </a:r>
            <a:r>
              <a:rPr lang="it-IT" altLang="it-IT" sz="3200" b="1" baseline="-25000">
                <a:solidFill>
                  <a:srgbClr val="0033CC"/>
                </a:solidFill>
              </a:rPr>
              <a:t>30</a:t>
            </a:r>
            <a:r>
              <a:rPr lang="it-IT" altLang="it-IT" sz="3200" b="1">
                <a:solidFill>
                  <a:srgbClr val="0033CC"/>
                </a:solidFill>
              </a:rPr>
              <a:t>(S-t-But)</a:t>
            </a:r>
            <a:r>
              <a:rPr lang="it-IT" altLang="it-IT" sz="3200" b="1" baseline="-25000">
                <a:solidFill>
                  <a:srgbClr val="0033CC"/>
                </a:solidFill>
              </a:rPr>
              <a:t>18</a:t>
            </a:r>
            <a:endParaRPr lang="it-IT" altLang="it-IT" sz="3200" b="1" baseline="-25000">
              <a:solidFill>
                <a:srgbClr val="0033CC"/>
              </a:solidFill>
              <a:sym typeface="Symbol" pitchFamily="18" charset="2"/>
            </a:endParaRPr>
          </a:p>
        </p:txBody>
      </p:sp>
      <p:pic>
        <p:nvPicPr>
          <p:cNvPr id="186371" name="Immagine 3" descr="plot virt_or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33550"/>
            <a:ext cx="7767638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Text Box 4"/>
          <p:cNvSpPr txBox="1">
            <a:spLocks noChangeArrowheads="1"/>
          </p:cNvSpPr>
          <p:nvPr/>
        </p:nvSpPr>
        <p:spPr bwMode="auto">
          <a:xfrm>
            <a:off x="4200525" y="4524375"/>
            <a:ext cx="1057275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altLang="it-IT" sz="1600">
                <a:ea typeface="ＭＳ Ｐゴシック" pitchFamily="34" charset="-128"/>
              </a:rPr>
              <a:t>LUMO+4</a:t>
            </a:r>
            <a:endParaRPr lang="it-IT" altLang="it-IT" sz="1600">
              <a:ea typeface="ＭＳ Ｐゴシック" pitchFamily="34" charset="-128"/>
            </a:endParaRPr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0" y="4473575"/>
            <a:ext cx="1057275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altLang="it-IT" sz="1600">
                <a:ea typeface="ＭＳ Ｐゴシック" pitchFamily="34" charset="-128"/>
              </a:rPr>
              <a:t>LUMO+2</a:t>
            </a:r>
            <a:endParaRPr lang="it-IT" altLang="it-IT" sz="1600">
              <a:ea typeface="ＭＳ Ｐゴシック" pitchFamily="34" charset="-128"/>
            </a:endParaRPr>
          </a:p>
        </p:txBody>
      </p:sp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2146300" y="1870075"/>
            <a:ext cx="1057275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altLang="it-IT" sz="1600">
                <a:ea typeface="ＭＳ Ｐゴシック" pitchFamily="34" charset="-128"/>
              </a:rPr>
              <a:t>LUMO</a:t>
            </a:r>
            <a:endParaRPr lang="it-IT" altLang="it-IT" sz="160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0538"/>
            <a:ext cx="6348413" cy="509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3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3200" b="1">
                <a:solidFill>
                  <a:srgbClr val="0033CC"/>
                </a:solidFill>
              </a:rPr>
              <a:t>Applications: plasmon re-birth Au</a:t>
            </a:r>
            <a:r>
              <a:rPr lang="it-IT" altLang="it-IT" sz="3200" b="1" baseline="-25000">
                <a:solidFill>
                  <a:srgbClr val="0033CC"/>
                </a:solidFill>
              </a:rPr>
              <a:t>30</a:t>
            </a:r>
            <a:r>
              <a:rPr lang="it-IT" altLang="it-IT" sz="3200" b="1">
                <a:solidFill>
                  <a:srgbClr val="0033CC"/>
                </a:solidFill>
              </a:rPr>
              <a:t>(SX)</a:t>
            </a:r>
            <a:r>
              <a:rPr lang="it-IT" altLang="it-IT" sz="3200" b="1" baseline="-25000">
                <a:solidFill>
                  <a:srgbClr val="0033CC"/>
                </a:solidFill>
              </a:rPr>
              <a:t>18</a:t>
            </a:r>
            <a:r>
              <a:rPr lang="it-IT" altLang="it-IT" sz="3200" b="1">
                <a:solidFill>
                  <a:srgbClr val="0033CC"/>
                </a:solidFill>
              </a:rPr>
              <a:t>              X = t-Butyl, Phenyl and Phenyl-NO</a:t>
            </a:r>
            <a:r>
              <a:rPr lang="it-IT" altLang="it-IT" sz="3200" b="1" baseline="-25000">
                <a:solidFill>
                  <a:srgbClr val="0033CC"/>
                </a:solidFill>
              </a:rPr>
              <a:t>2</a:t>
            </a:r>
            <a:endParaRPr lang="it-IT" altLang="it-IT" sz="3200" b="1" baseline="-25000">
              <a:solidFill>
                <a:srgbClr val="0033CC"/>
              </a:solidFill>
              <a:sym typeface="Symbol" pitchFamily="18" charset="2"/>
            </a:endParaRPr>
          </a:p>
        </p:txBody>
      </p:sp>
      <p:sp>
        <p:nvSpPr>
          <p:cNvPr id="187396" name="AutoShape 4"/>
          <p:cNvSpPr>
            <a:spLocks/>
          </p:cNvSpPr>
          <p:nvPr/>
        </p:nvSpPr>
        <p:spPr bwMode="auto">
          <a:xfrm>
            <a:off x="2019300" y="2390775"/>
            <a:ext cx="152400" cy="714375"/>
          </a:xfrm>
          <a:prstGeom prst="rightBrace">
            <a:avLst>
              <a:gd name="adj1" fmla="val 39062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it-IT"/>
          </a:p>
        </p:txBody>
      </p:sp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2228850" y="2562225"/>
            <a:ext cx="1933575" cy="5270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it-IT" sz="1400">
                <a:ea typeface="ＭＳ Ｐゴシック" pitchFamily="34" charset="-128"/>
              </a:rPr>
              <a:t>New complex polarizability algorithm</a:t>
            </a:r>
            <a:endParaRPr lang="it-IT" altLang="it-IT" sz="1400">
              <a:ea typeface="ＭＳ Ｐゴシック" pitchFamily="34" charset="-128"/>
            </a:endParaRPr>
          </a:p>
        </p:txBody>
      </p:sp>
      <p:sp>
        <p:nvSpPr>
          <p:cNvPr id="187398" name="Text Box 6"/>
          <p:cNvSpPr txBox="1">
            <a:spLocks noChangeArrowheads="1"/>
          </p:cNvSpPr>
          <p:nvPr/>
        </p:nvSpPr>
        <p:spPr bwMode="auto">
          <a:xfrm>
            <a:off x="0" y="1019175"/>
            <a:ext cx="52863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 eaLnBrk="1" hangingPunct="1"/>
            <a:r>
              <a:rPr lang="en-US" altLang="it-IT" sz="1400">
                <a:solidFill>
                  <a:srgbClr val="0000FF"/>
                </a:solidFill>
                <a:ea typeface="ＭＳ Ｐゴシック" pitchFamily="34" charset="-128"/>
              </a:rPr>
              <a:t>Re-birth with TDDFT in Au23/Au25 clusters:</a:t>
            </a:r>
            <a:endParaRPr lang="it-IT" altLang="it-IT" sz="1400">
              <a:solidFill>
                <a:srgbClr val="0000FF"/>
              </a:solidFill>
              <a:ea typeface="ＭＳ Ｐゴシック" pitchFamily="34" charset="-128"/>
            </a:endParaRPr>
          </a:p>
          <a:p>
            <a:pPr algn="l" eaLnBrk="1" hangingPunct="1"/>
            <a:r>
              <a:rPr lang="it-IT" altLang="it-IT" sz="1400">
                <a:solidFill>
                  <a:srgbClr val="0000FF"/>
                </a:solidFill>
                <a:ea typeface="ＭＳ Ｐゴシック" pitchFamily="34" charset="-128"/>
              </a:rPr>
              <a:t>L. Sementa, G. Barcaro, A. Dass, M. Stener, and A. Fortunelli</a:t>
            </a:r>
            <a:endParaRPr lang="en-GB" altLang="it-IT" sz="1400">
              <a:solidFill>
                <a:srgbClr val="0000FF"/>
              </a:solidFill>
              <a:ea typeface="ＭＳ Ｐゴシック" pitchFamily="34" charset="-128"/>
            </a:endParaRPr>
          </a:p>
          <a:p>
            <a:pPr algn="l" eaLnBrk="1" hangingPunct="1"/>
            <a:r>
              <a:rPr lang="en-GB" altLang="it-IT" sz="1400">
                <a:solidFill>
                  <a:srgbClr val="0000FF"/>
                </a:solidFill>
                <a:ea typeface="ＭＳ Ｐゴシック" pitchFamily="34" charset="-128"/>
              </a:rPr>
              <a:t>Chem. Comm. 51 (2015) 7935 – 7938.</a:t>
            </a:r>
            <a:endParaRPr lang="it-IT" altLang="it-IT" sz="1400">
              <a:solidFill>
                <a:srgbClr val="0000FF"/>
              </a:solidFill>
              <a:ea typeface="ＭＳ Ｐゴシック" pitchFamily="34" charset="-128"/>
            </a:endParaRPr>
          </a:p>
        </p:txBody>
      </p:sp>
      <p:sp>
        <p:nvSpPr>
          <p:cNvPr id="187399" name="Text Box 7"/>
          <p:cNvSpPr txBox="1">
            <a:spLocks noChangeArrowheads="1"/>
          </p:cNvSpPr>
          <p:nvPr/>
        </p:nvSpPr>
        <p:spPr bwMode="auto">
          <a:xfrm>
            <a:off x="6283325" y="2092325"/>
            <a:ext cx="299402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it-IT" sz="1600">
                <a:solidFill>
                  <a:srgbClr val="0000FF"/>
                </a:solidFill>
                <a:ea typeface="ＭＳ Ｐゴシック" pitchFamily="34" charset="-128"/>
              </a:rPr>
              <a:t>Going from t-But to PhenylNO2:</a:t>
            </a:r>
          </a:p>
          <a:p>
            <a:pPr eaLnBrk="1" hangingPunct="1">
              <a:buFontTx/>
              <a:buAutoNum type="arabicParenR"/>
            </a:pPr>
            <a:r>
              <a:rPr lang="en-US" altLang="it-IT" sz="1600">
                <a:solidFill>
                  <a:srgbClr val="0000FF"/>
                </a:solidFill>
                <a:ea typeface="ＭＳ Ｐゴシック" pitchFamily="34" charset="-128"/>
              </a:rPr>
              <a:t>Red shift</a:t>
            </a:r>
          </a:p>
          <a:p>
            <a:pPr eaLnBrk="1" hangingPunct="1">
              <a:buFontTx/>
              <a:buAutoNum type="arabicParenR"/>
            </a:pPr>
            <a:r>
              <a:rPr lang="en-US" altLang="it-IT" sz="1600">
                <a:solidFill>
                  <a:srgbClr val="0000FF"/>
                </a:solidFill>
                <a:ea typeface="ＭＳ Ｐゴシック" pitchFamily="34" charset="-128"/>
              </a:rPr>
              <a:t>Enhanced absorption</a:t>
            </a:r>
          </a:p>
          <a:p>
            <a:pPr eaLnBrk="1" hangingPunct="1">
              <a:buFontTx/>
              <a:buAutoNum type="arabicParenR"/>
            </a:pPr>
            <a:r>
              <a:rPr lang="en-US" altLang="it-IT" sz="1600">
                <a:solidFill>
                  <a:srgbClr val="0000FF"/>
                </a:solidFill>
                <a:ea typeface="ＭＳ Ｐゴシック" pitchFamily="34" charset="-128"/>
              </a:rPr>
              <a:t>Rising of a new structure at 3.5 - 3.1 - 2.8 eV!</a:t>
            </a:r>
          </a:p>
          <a:p>
            <a:pPr eaLnBrk="1" hangingPunct="1">
              <a:buFontTx/>
              <a:buAutoNum type="arabicParenR"/>
            </a:pPr>
            <a:endParaRPr lang="en-US" altLang="it-IT" sz="1600">
              <a:solidFill>
                <a:srgbClr val="0000FF"/>
              </a:solidFill>
              <a:ea typeface="ＭＳ Ｐゴシック" pitchFamily="34" charset="-128"/>
            </a:endParaRPr>
          </a:p>
          <a:p>
            <a:pPr eaLnBrk="1" hangingPunct="1"/>
            <a:r>
              <a:rPr lang="en-US" altLang="it-IT" sz="1600">
                <a:solidFill>
                  <a:srgbClr val="0000FF"/>
                </a:solidFill>
                <a:ea typeface="ＭＳ Ｐゴシック" pitchFamily="34" charset="-128"/>
              </a:rPr>
              <a:t>Further analysis is under consideration</a:t>
            </a:r>
            <a:endParaRPr lang="it-IT" altLang="it-IT" sz="1600">
              <a:solidFill>
                <a:srgbClr val="0000FF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it-IT" sz="3200" b="1">
                <a:solidFill>
                  <a:srgbClr val="0033CC"/>
                </a:solidFill>
              </a:rPr>
              <a:t>Conclusions:</a:t>
            </a:r>
            <a:endParaRPr lang="it-IT" altLang="it-IT" sz="3200" b="1">
              <a:solidFill>
                <a:srgbClr val="0033CC"/>
              </a:solidFill>
            </a:endParaRP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0" y="742950"/>
            <a:ext cx="9144000" cy="424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altLang="it-IT" sz="2000" dirty="0">
                <a:solidFill>
                  <a:srgbClr val="0000FF"/>
                </a:solidFill>
                <a:ea typeface="ＭＳ Ｐゴシック" pitchFamily="34" charset="-128"/>
              </a:rPr>
              <a:t>The density-matrix </a:t>
            </a:r>
            <a:r>
              <a:rPr lang="en-US" altLang="it-IT" sz="2000" dirty="0" err="1">
                <a:solidFill>
                  <a:srgbClr val="0000FF"/>
                </a:solidFill>
                <a:ea typeface="ＭＳ Ｐゴシック" pitchFamily="34" charset="-128"/>
              </a:rPr>
              <a:t>Casida</a:t>
            </a:r>
            <a:r>
              <a:rPr lang="en-US" altLang="it-IT" sz="2000" dirty="0">
                <a:solidFill>
                  <a:srgbClr val="0000FF"/>
                </a:solidFill>
                <a:ea typeface="ＭＳ Ｐゴシック" pitchFamily="34" charset="-128"/>
              </a:rPr>
              <a:t> approach is not practical to treat </a:t>
            </a:r>
            <a:r>
              <a:rPr lang="en-US" altLang="it-IT" sz="2000" dirty="0" err="1">
                <a:solidFill>
                  <a:srgbClr val="0000FF"/>
                </a:solidFill>
                <a:ea typeface="ＭＳ Ｐゴシック" pitchFamily="34" charset="-128"/>
              </a:rPr>
              <a:t>plasmons</a:t>
            </a:r>
            <a:r>
              <a:rPr lang="en-US" altLang="it-IT" sz="2000" dirty="0">
                <a:solidFill>
                  <a:srgbClr val="0000FF"/>
                </a:solidFill>
                <a:ea typeface="ＭＳ Ｐゴシック" pitchFamily="34" charset="-128"/>
              </a:rPr>
              <a:t> in big metal clusters, since many roots (lowest eigenvalues) are necessary.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altLang="it-IT" sz="2000" dirty="0">
                <a:solidFill>
                  <a:srgbClr val="0000FF"/>
                </a:solidFill>
                <a:ea typeface="ＭＳ Ｐゴシック" pitchFamily="34" charset="-128"/>
              </a:rPr>
              <a:t>A complex polarizability TDDFT algorithm is suggested too treat large systems 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altLang="it-IT" sz="2000" dirty="0">
                <a:solidFill>
                  <a:srgbClr val="0000FF"/>
                </a:solidFill>
                <a:ea typeface="ＭＳ Ｐゴシック" pitchFamily="34" charset="-128"/>
              </a:rPr>
              <a:t>Implementation of the complex polarizability algorithm is completed in ADF code and </a:t>
            </a:r>
            <a:r>
              <a:rPr lang="en-US" altLang="it-IT" sz="2000" dirty="0" smtClean="0">
                <a:solidFill>
                  <a:srgbClr val="0000FF"/>
                </a:solidFill>
                <a:ea typeface="ＭＳ Ｐゴシック" pitchFamily="34" charset="-128"/>
              </a:rPr>
              <a:t>published in </a:t>
            </a:r>
            <a:r>
              <a:rPr lang="en-US" altLang="it-IT" sz="2000" dirty="0">
                <a:solidFill>
                  <a:srgbClr val="0000FF"/>
                </a:solidFill>
                <a:ea typeface="ＭＳ Ｐゴシック" pitchFamily="34" charset="-128"/>
              </a:rPr>
              <a:t>JCP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altLang="it-IT" sz="2000" dirty="0">
                <a:solidFill>
                  <a:srgbClr val="0000FF"/>
                </a:solidFill>
                <a:ea typeface="ＭＳ Ｐゴシック" pitchFamily="34" charset="-128"/>
              </a:rPr>
              <a:t>Pros: efficiency, low memory, analysis of the transitions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altLang="it-IT" sz="2000" dirty="0">
                <a:solidFill>
                  <a:srgbClr val="0000FF"/>
                </a:solidFill>
                <a:ea typeface="ＭＳ Ｐゴシック" pitchFamily="34" charset="-128"/>
              </a:rPr>
              <a:t>Cons: some approximation (imaginary energy, energy grid), density </a:t>
            </a:r>
            <a:r>
              <a:rPr lang="en-US" altLang="it-IT" sz="2000" dirty="0" err="1">
                <a:solidFill>
                  <a:srgbClr val="0000FF"/>
                </a:solidFill>
                <a:ea typeface="ＭＳ Ｐゴシック" pitchFamily="34" charset="-128"/>
              </a:rPr>
              <a:t>depenedent</a:t>
            </a:r>
            <a:r>
              <a:rPr lang="en-US" altLang="it-IT" sz="2000" dirty="0">
                <a:solidFill>
                  <a:srgbClr val="0000FF"/>
                </a:solidFill>
                <a:ea typeface="ＭＳ Ｐゴシック" pitchFamily="34" charset="-128"/>
              </a:rPr>
              <a:t> kernel.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altLang="it-IT" sz="2000" dirty="0">
                <a:solidFill>
                  <a:srgbClr val="0000FF"/>
                </a:solidFill>
                <a:ea typeface="ＭＳ Ｐゴシック" pitchFamily="34" charset="-128"/>
              </a:rPr>
              <a:t> Applications to large and low symmetric systems, higher energy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altLang="it-IT" sz="2000" dirty="0">
                <a:solidFill>
                  <a:srgbClr val="0000FF"/>
                </a:solidFill>
                <a:ea typeface="ＭＳ Ｐゴシック" pitchFamily="34" charset="-128"/>
              </a:rPr>
              <a:t> Specific applications: re-birth, big clusters (&gt;1000 metal atoms), chiral clusters.</a:t>
            </a:r>
          </a:p>
          <a:p>
            <a:pPr algn="l" eaLnBrk="1" hangingPunct="1">
              <a:spcBef>
                <a:spcPct val="50000"/>
              </a:spcBef>
            </a:pPr>
            <a:endParaRPr lang="it-IT" altLang="it-IT" sz="2000" dirty="0">
              <a:solidFill>
                <a:srgbClr val="0000FF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1447800" y="762000"/>
            <a:ext cx="685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>
                <a:solidFill>
                  <a:srgbClr val="0033CC"/>
                </a:solidFill>
              </a:rPr>
              <a:t>Computational scheme: </a:t>
            </a:r>
            <a:r>
              <a:rPr lang="it-IT" altLang="it-IT" sz="3200" b="1">
                <a:solidFill>
                  <a:srgbClr val="0033CC"/>
                </a:solidFill>
              </a:rPr>
              <a:t>geometry</a:t>
            </a:r>
          </a:p>
        </p:txBody>
      </p:sp>
      <p:sp>
        <p:nvSpPr>
          <p:cNvPr id="147462" name="Text Box 6"/>
          <p:cNvSpPr txBox="1">
            <a:spLocks noChangeArrowheads="1"/>
          </p:cNvSpPr>
          <p:nvPr/>
        </p:nvSpPr>
        <p:spPr bwMode="auto">
          <a:xfrm>
            <a:off x="457200" y="1676400"/>
            <a:ext cx="8153400" cy="393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it-IT" sz="2800">
                <a:solidFill>
                  <a:srgbClr val="990000"/>
                </a:solidFill>
              </a:rPr>
              <a:t>Cluster geometry: DFT geometry </a:t>
            </a:r>
            <a:r>
              <a:rPr lang="en-US" altLang="it-IT" sz="2800" b="1">
                <a:solidFill>
                  <a:srgbClr val="990000"/>
                </a:solidFill>
              </a:rPr>
              <a:t>optimization</a:t>
            </a:r>
            <a:r>
              <a:rPr lang="en-US" altLang="it-IT" sz="2800">
                <a:solidFill>
                  <a:srgbClr val="990000"/>
                </a:solidFill>
              </a:rPr>
              <a:t> or </a:t>
            </a:r>
            <a:r>
              <a:rPr lang="en-US" altLang="it-IT" sz="2800" b="1">
                <a:solidFill>
                  <a:srgbClr val="990000"/>
                </a:solidFill>
              </a:rPr>
              <a:t>experimental</a:t>
            </a:r>
            <a:r>
              <a:rPr lang="en-US" altLang="it-IT" sz="2800">
                <a:solidFill>
                  <a:srgbClr val="990000"/>
                </a:solidFill>
              </a:rPr>
              <a:t> bulk interatomic distances (2.88 </a:t>
            </a:r>
            <a:r>
              <a:rPr lang="en-US" altLang="it-IT" sz="2800">
                <a:solidFill>
                  <a:srgbClr val="990000"/>
                </a:solidFill>
                <a:cs typeface="Times New Roman" pitchFamily="18" charset="0"/>
              </a:rPr>
              <a:t>Å </a:t>
            </a:r>
            <a:r>
              <a:rPr lang="en-US" altLang="it-IT" sz="2800">
                <a:solidFill>
                  <a:srgbClr val="990000"/>
                </a:solidFill>
              </a:rPr>
              <a:t>for Au)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it-IT" sz="2800">
                <a:solidFill>
                  <a:srgbClr val="990000"/>
                </a:solidFill>
              </a:rPr>
              <a:t>Standard DFT-KS method: </a:t>
            </a:r>
            <a:r>
              <a:rPr lang="en-US" altLang="it-IT" sz="2800" b="1">
                <a:solidFill>
                  <a:srgbClr val="990000"/>
                </a:solidFill>
              </a:rPr>
              <a:t>LDA</a:t>
            </a:r>
            <a:r>
              <a:rPr lang="en-US" altLang="it-IT" sz="2800">
                <a:solidFill>
                  <a:srgbClr val="990000"/>
                </a:solidFill>
              </a:rPr>
              <a:t> (VWN), </a:t>
            </a:r>
            <a:r>
              <a:rPr lang="en-US" altLang="it-IT" sz="2800" b="1">
                <a:solidFill>
                  <a:srgbClr val="990000"/>
                </a:solidFill>
              </a:rPr>
              <a:t>DZ</a:t>
            </a:r>
            <a:r>
              <a:rPr lang="en-US" altLang="it-IT" sz="2800">
                <a:solidFill>
                  <a:srgbClr val="990000"/>
                </a:solidFill>
              </a:rPr>
              <a:t> basis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it-IT" sz="2800">
                <a:solidFill>
                  <a:srgbClr val="990000"/>
                </a:solidFill>
              </a:rPr>
              <a:t> </a:t>
            </a:r>
            <a:r>
              <a:rPr lang="en-US" altLang="it-IT" sz="2800" b="1">
                <a:solidFill>
                  <a:srgbClr val="990000"/>
                </a:solidFill>
              </a:rPr>
              <a:t>Scalar Relativistic</a:t>
            </a:r>
            <a:r>
              <a:rPr lang="en-US" altLang="it-IT" sz="2800">
                <a:solidFill>
                  <a:srgbClr val="990000"/>
                </a:solidFill>
              </a:rPr>
              <a:t> (SR) effects: ZORA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it-IT" sz="2800">
                <a:solidFill>
                  <a:srgbClr val="990000"/>
                </a:solidFill>
              </a:rPr>
              <a:t>Code: </a:t>
            </a:r>
            <a:r>
              <a:rPr lang="en-US" altLang="it-IT" sz="2800" b="1">
                <a:solidFill>
                  <a:srgbClr val="990000"/>
                </a:solidFill>
              </a:rPr>
              <a:t>ADF</a:t>
            </a:r>
            <a:r>
              <a:rPr lang="en-US" altLang="it-IT" sz="2800">
                <a:solidFill>
                  <a:srgbClr val="990000"/>
                </a:solidFill>
              </a:rPr>
              <a:t> parallel (MPI) IBM SP6 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endParaRPr lang="en-US" altLang="it-IT" sz="280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39813"/>
            <a:ext cx="4614863" cy="581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630" name="Text Box 6"/>
          <p:cNvSpPr txBox="1">
            <a:spLocks noChangeArrowheads="1"/>
          </p:cNvSpPr>
          <p:nvPr/>
        </p:nvSpPr>
        <p:spPr bwMode="auto">
          <a:xfrm>
            <a:off x="1403350" y="0"/>
            <a:ext cx="685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>
                <a:solidFill>
                  <a:srgbClr val="0033CC"/>
                </a:solidFill>
              </a:rPr>
              <a:t>Computational scheme: </a:t>
            </a:r>
            <a:r>
              <a:rPr lang="it-IT" altLang="it-IT" sz="3200" b="1">
                <a:solidFill>
                  <a:srgbClr val="0033CC"/>
                </a:solidFill>
              </a:rPr>
              <a:t>geometry</a:t>
            </a:r>
          </a:p>
        </p:txBody>
      </p:sp>
      <p:sp>
        <p:nvSpPr>
          <p:cNvPr id="154631" name="Text Box 7"/>
          <p:cNvSpPr txBox="1">
            <a:spLocks noChangeArrowheads="1"/>
          </p:cNvSpPr>
          <p:nvPr/>
        </p:nvSpPr>
        <p:spPr bwMode="auto">
          <a:xfrm>
            <a:off x="4932363" y="6021388"/>
            <a:ext cx="42116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800">
                <a:solidFill>
                  <a:srgbClr val="0033CC"/>
                </a:solidFill>
              </a:rPr>
              <a:t>O. H</a:t>
            </a:r>
            <a:r>
              <a:rPr lang="it-IT" altLang="it-IT" sz="1800">
                <a:solidFill>
                  <a:srgbClr val="0033CC"/>
                </a:solidFill>
                <a:cs typeface="Times New Roman" pitchFamily="18" charset="0"/>
              </a:rPr>
              <a:t>ä</a:t>
            </a:r>
            <a:r>
              <a:rPr lang="it-IT" altLang="it-IT" sz="1800">
                <a:solidFill>
                  <a:srgbClr val="0033CC"/>
                </a:solidFill>
              </a:rPr>
              <a:t>berlen, S.-C. Chung, M. Stener and N. R</a:t>
            </a:r>
            <a:r>
              <a:rPr lang="it-IT" altLang="it-IT" sz="1800">
                <a:solidFill>
                  <a:srgbClr val="0033CC"/>
                </a:solidFill>
                <a:cs typeface="Times New Roman" pitchFamily="18" charset="0"/>
              </a:rPr>
              <a:t>ö</a:t>
            </a:r>
            <a:r>
              <a:rPr lang="it-IT" altLang="it-IT" sz="1800">
                <a:solidFill>
                  <a:srgbClr val="0033CC"/>
                </a:solidFill>
              </a:rPr>
              <a:t>sch, J. Chem. Phys. 106 (1997) 5189.</a:t>
            </a:r>
            <a:r>
              <a:rPr lang="it-IT" altLang="it-IT" sz="1800"/>
              <a:t> </a:t>
            </a:r>
          </a:p>
        </p:txBody>
      </p:sp>
      <p:sp>
        <p:nvSpPr>
          <p:cNvPr id="154632" name="Text Box 8"/>
          <p:cNvSpPr txBox="1">
            <a:spLocks noChangeArrowheads="1"/>
          </p:cNvSpPr>
          <p:nvPr/>
        </p:nvSpPr>
        <p:spPr bwMode="auto">
          <a:xfrm>
            <a:off x="5651500" y="2636838"/>
            <a:ext cx="2376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b="1">
                <a:solidFill>
                  <a:srgbClr val="0033CC"/>
                </a:solidFill>
              </a:rPr>
              <a:t>LDA </a:t>
            </a:r>
            <a:r>
              <a:rPr lang="it-IT" altLang="it-IT" b="1">
                <a:solidFill>
                  <a:srgbClr val="0033CC"/>
                </a:solidFill>
                <a:sym typeface="Symbol" pitchFamily="18" charset="2"/>
              </a:rPr>
              <a:t> </a:t>
            </a:r>
            <a:r>
              <a:rPr lang="it-IT" altLang="it-IT" b="1">
                <a:solidFill>
                  <a:srgbClr val="0033CC"/>
                </a:solidFill>
              </a:rPr>
              <a:t>2.89 </a:t>
            </a:r>
            <a:r>
              <a:rPr lang="it-IT" altLang="it-IT" b="1">
                <a:solidFill>
                  <a:srgbClr val="0033CC"/>
                </a:solidFill>
                <a:cs typeface="Times New Roman" pitchFamily="18" charset="0"/>
              </a:rPr>
              <a:t>Å</a:t>
            </a:r>
          </a:p>
        </p:txBody>
      </p:sp>
      <p:sp>
        <p:nvSpPr>
          <p:cNvPr id="154633" name="Text Box 9"/>
          <p:cNvSpPr txBox="1">
            <a:spLocks noChangeArrowheads="1"/>
          </p:cNvSpPr>
          <p:nvPr/>
        </p:nvSpPr>
        <p:spPr bwMode="auto">
          <a:xfrm>
            <a:off x="5580063" y="1412875"/>
            <a:ext cx="2952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b="1">
                <a:solidFill>
                  <a:srgbClr val="0033CC"/>
                </a:solidFill>
              </a:rPr>
              <a:t>GGA </a:t>
            </a:r>
            <a:r>
              <a:rPr lang="it-IT" altLang="it-IT" b="1">
                <a:solidFill>
                  <a:srgbClr val="0033CC"/>
                </a:solidFill>
                <a:sym typeface="Symbol" pitchFamily="18" charset="2"/>
              </a:rPr>
              <a:t></a:t>
            </a:r>
            <a:r>
              <a:rPr lang="it-IT" altLang="it-IT" b="1">
                <a:solidFill>
                  <a:srgbClr val="0033CC"/>
                </a:solidFill>
              </a:rPr>
              <a:t> 2.97 </a:t>
            </a:r>
            <a:r>
              <a:rPr lang="it-IT" altLang="it-IT" b="1">
                <a:solidFill>
                  <a:srgbClr val="0033CC"/>
                </a:solidFill>
                <a:cs typeface="Times New Roman" pitchFamily="18" charset="0"/>
              </a:rPr>
              <a:t>Å</a:t>
            </a:r>
          </a:p>
        </p:txBody>
      </p:sp>
      <p:sp>
        <p:nvSpPr>
          <p:cNvPr id="154634" name="Line 10"/>
          <p:cNvSpPr>
            <a:spLocks noChangeShapeType="1"/>
          </p:cNvSpPr>
          <p:nvPr/>
        </p:nvSpPr>
        <p:spPr bwMode="auto">
          <a:xfrm flipH="1">
            <a:off x="4427538" y="1628775"/>
            <a:ext cx="165735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4635" name="Line 11"/>
          <p:cNvSpPr>
            <a:spLocks noChangeShapeType="1"/>
          </p:cNvSpPr>
          <p:nvPr/>
        </p:nvSpPr>
        <p:spPr bwMode="auto">
          <a:xfrm flipH="1">
            <a:off x="4356100" y="2852738"/>
            <a:ext cx="143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4636" name="Text Box 12"/>
          <p:cNvSpPr txBox="1">
            <a:spLocks noChangeArrowheads="1"/>
          </p:cNvSpPr>
          <p:nvPr/>
        </p:nvSpPr>
        <p:spPr bwMode="auto">
          <a:xfrm>
            <a:off x="1692275" y="1484313"/>
            <a:ext cx="2736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b="1">
                <a:solidFill>
                  <a:srgbClr val="0033CC"/>
                </a:solidFill>
              </a:rPr>
              <a:t>Exp. Bulk:</a:t>
            </a:r>
            <a:r>
              <a:rPr lang="it-IT" altLang="it-IT" b="1">
                <a:solidFill>
                  <a:srgbClr val="0033CC"/>
                </a:solidFill>
                <a:sym typeface="Symbol" pitchFamily="18" charset="2"/>
              </a:rPr>
              <a:t> </a:t>
            </a:r>
            <a:r>
              <a:rPr lang="it-IT" altLang="it-IT" b="1">
                <a:solidFill>
                  <a:srgbClr val="0033CC"/>
                </a:solidFill>
              </a:rPr>
              <a:t>2.88 </a:t>
            </a:r>
            <a:r>
              <a:rPr lang="it-IT" altLang="it-IT" b="1">
                <a:solidFill>
                  <a:srgbClr val="0033CC"/>
                </a:solidFill>
                <a:cs typeface="Times New Roman" pitchFamily="18" charset="0"/>
              </a:rPr>
              <a:t>Å</a:t>
            </a:r>
          </a:p>
        </p:txBody>
      </p:sp>
      <p:sp>
        <p:nvSpPr>
          <p:cNvPr id="154637" name="Line 13"/>
          <p:cNvSpPr>
            <a:spLocks noChangeShapeType="1"/>
          </p:cNvSpPr>
          <p:nvPr/>
        </p:nvSpPr>
        <p:spPr bwMode="auto">
          <a:xfrm flipH="1">
            <a:off x="2268538" y="2060575"/>
            <a:ext cx="71437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4639" name="Text Box 15"/>
          <p:cNvSpPr txBox="1">
            <a:spLocks noChangeArrowheads="1"/>
          </p:cNvSpPr>
          <p:nvPr/>
        </p:nvSpPr>
        <p:spPr bwMode="auto">
          <a:xfrm>
            <a:off x="5076825" y="3789363"/>
            <a:ext cx="3889375" cy="15636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>
                <a:solidFill>
                  <a:srgbClr val="0033CC"/>
                </a:solidFill>
              </a:rPr>
              <a:t>For Au, </a:t>
            </a:r>
            <a:r>
              <a:rPr lang="it-IT" altLang="it-IT" sz="3200" b="1">
                <a:solidFill>
                  <a:srgbClr val="0033CC"/>
                </a:solidFill>
              </a:rPr>
              <a:t>LDA</a:t>
            </a:r>
            <a:r>
              <a:rPr lang="it-IT" altLang="it-IT" sz="3200">
                <a:solidFill>
                  <a:srgbClr val="0033CC"/>
                </a:solidFill>
              </a:rPr>
              <a:t> is the best choice for geometry optimization</a:t>
            </a:r>
            <a:endParaRPr lang="it-IT" altLang="it-IT" sz="3200" b="1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4"/>
          <p:cNvSpPr>
            <a:spLocks noChangeArrowheads="1"/>
          </p:cNvSpPr>
          <p:nvPr/>
        </p:nvSpPr>
        <p:spPr bwMode="auto">
          <a:xfrm>
            <a:off x="611188" y="1341438"/>
            <a:ext cx="8001000" cy="356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it-IT" altLang="it-IT" b="1">
                <a:solidFill>
                  <a:srgbClr val="0033CC"/>
                </a:solidFill>
              </a:rPr>
              <a:t>orbitals</a:t>
            </a:r>
            <a:r>
              <a:rPr lang="it-IT" altLang="it-IT">
                <a:solidFill>
                  <a:srgbClr val="0033CC"/>
                </a:solidFill>
              </a:rPr>
              <a:t> (</a:t>
            </a:r>
            <a:r>
              <a:rPr lang="it-IT" altLang="it-IT">
                <a:solidFill>
                  <a:srgbClr val="0033CC"/>
                </a:solidFill>
                <a:sym typeface="Symbol" pitchFamily="18" charset="2"/>
              </a:rPr>
              <a:t></a:t>
            </a:r>
            <a:r>
              <a:rPr lang="it-IT" altLang="it-IT">
                <a:solidFill>
                  <a:srgbClr val="0033CC"/>
                </a:solidFill>
              </a:rPr>
              <a:t>) and </a:t>
            </a:r>
            <a:r>
              <a:rPr lang="it-IT" altLang="it-IT" b="1">
                <a:solidFill>
                  <a:srgbClr val="0033CC"/>
                </a:solidFill>
              </a:rPr>
              <a:t>eigenvalues</a:t>
            </a:r>
            <a:r>
              <a:rPr lang="it-IT" altLang="it-IT">
                <a:solidFill>
                  <a:srgbClr val="0033CC"/>
                </a:solidFill>
              </a:rPr>
              <a:t> (</a:t>
            </a:r>
            <a:r>
              <a:rPr lang="it-IT" altLang="it-IT">
                <a:solidFill>
                  <a:srgbClr val="0033CC"/>
                </a:solidFill>
                <a:sym typeface="Symbol" pitchFamily="18" charset="2"/>
              </a:rPr>
              <a:t></a:t>
            </a:r>
            <a:r>
              <a:rPr lang="it-IT" altLang="it-IT">
                <a:solidFill>
                  <a:srgbClr val="0033CC"/>
                </a:solidFill>
              </a:rPr>
              <a:t>) obtained with: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it-IT" b="1">
                <a:solidFill>
                  <a:srgbClr val="0033CC"/>
                </a:solidFill>
              </a:rPr>
              <a:t>DZ</a:t>
            </a:r>
            <a:r>
              <a:rPr lang="it-IT" altLang="it-IT">
                <a:solidFill>
                  <a:srgbClr val="0033CC"/>
                </a:solidFill>
              </a:rPr>
              <a:t> basis set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it-IT" b="1">
                <a:solidFill>
                  <a:srgbClr val="0033CC"/>
                </a:solidFill>
              </a:rPr>
              <a:t>LB94</a:t>
            </a:r>
            <a:r>
              <a:rPr lang="it-IT" altLang="it-IT">
                <a:solidFill>
                  <a:srgbClr val="0033CC"/>
                </a:solidFill>
              </a:rPr>
              <a:t> (</a:t>
            </a:r>
            <a:r>
              <a:rPr lang="en-US" altLang="it-IT">
                <a:solidFill>
                  <a:srgbClr val="0033CC"/>
                </a:solidFill>
              </a:rPr>
              <a:t>correct asymptotic –1/r behavior) or </a:t>
            </a:r>
            <a:r>
              <a:rPr lang="en-US" altLang="it-IT" b="1">
                <a:solidFill>
                  <a:srgbClr val="0033CC"/>
                </a:solidFill>
              </a:rPr>
              <a:t>LDA</a:t>
            </a:r>
            <a:r>
              <a:rPr lang="en-US" altLang="it-IT">
                <a:solidFill>
                  <a:srgbClr val="0033CC"/>
                </a:solidFill>
              </a:rPr>
              <a:t> (</a:t>
            </a:r>
            <a:r>
              <a:rPr lang="en-US" altLang="it-IT" b="1">
                <a:solidFill>
                  <a:srgbClr val="0033CC"/>
                </a:solidFill>
              </a:rPr>
              <a:t>VWN</a:t>
            </a:r>
            <a:r>
              <a:rPr lang="en-US" altLang="it-IT">
                <a:solidFill>
                  <a:srgbClr val="0033CC"/>
                </a:solidFill>
              </a:rPr>
              <a:t>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it-IT">
                <a:solidFill>
                  <a:srgbClr val="0033CC"/>
                </a:solidFill>
              </a:rPr>
              <a:t>More </a:t>
            </a:r>
            <a:r>
              <a:rPr lang="en-US" altLang="it-IT" b="1">
                <a:solidFill>
                  <a:srgbClr val="0033CC"/>
                </a:solidFill>
              </a:rPr>
              <a:t>stringent SCF</a:t>
            </a:r>
            <a:r>
              <a:rPr lang="en-US" altLang="it-IT">
                <a:solidFill>
                  <a:srgbClr val="0033CC"/>
                </a:solidFill>
              </a:rPr>
              <a:t> convergence: |</a:t>
            </a:r>
            <a:r>
              <a:rPr lang="en-US" altLang="it-IT" b="1">
                <a:solidFill>
                  <a:srgbClr val="0033CC"/>
                </a:solidFill>
              </a:rPr>
              <a:t>FP</a:t>
            </a:r>
            <a:r>
              <a:rPr lang="en-US" altLang="it-IT">
                <a:solidFill>
                  <a:srgbClr val="0033CC"/>
                </a:solidFill>
              </a:rPr>
              <a:t>-</a:t>
            </a:r>
            <a:r>
              <a:rPr lang="en-US" altLang="it-IT" b="1">
                <a:solidFill>
                  <a:srgbClr val="0033CC"/>
                </a:solidFill>
              </a:rPr>
              <a:t>PF</a:t>
            </a:r>
            <a:r>
              <a:rPr lang="en-US" altLang="it-IT">
                <a:solidFill>
                  <a:srgbClr val="0033CC"/>
                </a:solidFill>
              </a:rPr>
              <a:t>|&lt;10</a:t>
            </a:r>
            <a:r>
              <a:rPr lang="en-US" altLang="it-IT" baseline="30000">
                <a:solidFill>
                  <a:srgbClr val="0033CC"/>
                </a:solidFill>
              </a:rPr>
              <a:t>-8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it-IT" b="1">
                <a:solidFill>
                  <a:srgbClr val="0033CC"/>
                </a:solidFill>
              </a:rPr>
              <a:t>Closed shell</a:t>
            </a:r>
            <a:r>
              <a:rPr lang="en-US" altLang="it-IT">
                <a:solidFill>
                  <a:srgbClr val="0033CC"/>
                </a:solidFill>
              </a:rPr>
              <a:t> electronic structure (charged clusters)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it-IT">
                <a:solidFill>
                  <a:srgbClr val="0033CC"/>
                </a:solidFill>
              </a:rPr>
              <a:t>Davidson iterative diagonalization, extraction of the lowest </a:t>
            </a:r>
            <a:r>
              <a:rPr lang="it-IT" altLang="it-IT" i="1">
                <a:solidFill>
                  <a:srgbClr val="0033CC"/>
                </a:solidFill>
              </a:rPr>
              <a:t>n</a:t>
            </a:r>
            <a:r>
              <a:rPr lang="it-IT" altLang="it-IT">
                <a:solidFill>
                  <a:srgbClr val="0033CC"/>
                </a:solidFill>
              </a:rPr>
              <a:t> eigenvalues (</a:t>
            </a:r>
            <a:r>
              <a:rPr lang="it-IT" altLang="it-IT" i="1">
                <a:solidFill>
                  <a:srgbClr val="0033CC"/>
                </a:solidFill>
              </a:rPr>
              <a:t>n </a:t>
            </a:r>
            <a:r>
              <a:rPr lang="it-IT" altLang="it-IT">
                <a:solidFill>
                  <a:srgbClr val="0033CC"/>
                </a:solidFill>
              </a:rPr>
              <a:t>= 300 in our calculations)</a:t>
            </a:r>
            <a:endParaRPr lang="en-US" altLang="it-IT">
              <a:solidFill>
                <a:srgbClr val="0033CC"/>
              </a:solidFill>
            </a:endParaRPr>
          </a:p>
        </p:txBody>
      </p:sp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827088" y="6237288"/>
            <a:ext cx="7392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800">
                <a:solidFill>
                  <a:srgbClr val="990000"/>
                </a:solidFill>
              </a:rPr>
              <a:t>LB94: R. van Leeuwen and E. J. Baerends, PRA 49 (1994) 2421</a:t>
            </a:r>
          </a:p>
        </p:txBody>
      </p:sp>
      <p:sp>
        <p:nvSpPr>
          <p:cNvPr id="155656" name="Rectangle 8"/>
          <p:cNvSpPr>
            <a:spLocks noChangeArrowheads="1"/>
          </p:cNvSpPr>
          <p:nvPr/>
        </p:nvSpPr>
        <p:spPr bwMode="auto">
          <a:xfrm>
            <a:off x="395288" y="188913"/>
            <a:ext cx="838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sz="3600">
                <a:solidFill>
                  <a:srgbClr val="060B84"/>
                </a:solidFill>
                <a:latin typeface="Helvetica" pitchFamily="34" charset="0"/>
              </a:rPr>
              <a:t>TDDFT electronic excitations</a:t>
            </a:r>
          </a:p>
        </p:txBody>
      </p:sp>
      <p:sp>
        <p:nvSpPr>
          <p:cNvPr id="155657" name="Text Box 9"/>
          <p:cNvSpPr txBox="1">
            <a:spLocks noChangeArrowheads="1"/>
          </p:cNvSpPr>
          <p:nvPr/>
        </p:nvSpPr>
        <p:spPr bwMode="auto">
          <a:xfrm>
            <a:off x="250825" y="5084763"/>
            <a:ext cx="9144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it-IT">
                <a:solidFill>
                  <a:srgbClr val="990000"/>
                </a:solidFill>
              </a:rPr>
              <a:t>Common  V</a:t>
            </a:r>
            <a:r>
              <a:rPr lang="en-US" altLang="it-IT" baseline="-25000">
                <a:solidFill>
                  <a:srgbClr val="990000"/>
                </a:solidFill>
              </a:rPr>
              <a:t>XC</a:t>
            </a:r>
            <a:r>
              <a:rPr lang="en-US" altLang="it-IT">
                <a:solidFill>
                  <a:srgbClr val="990000"/>
                </a:solidFill>
              </a:rPr>
              <a:t> choices (LDA and GGA) do not obey to correct asymptotic –1/r behavior, this feature is important to obtain accurate excitation energies and intensities: LB94 is asymptotically correct.</a:t>
            </a:r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250825" y="2636838"/>
            <a:ext cx="7620000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90500" algn="l"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3399FF"/>
              </a:buClr>
              <a:buFontTx/>
              <a:buChar char="•"/>
            </a:pPr>
            <a:r>
              <a:rPr lang="en-US" altLang="it-IT" sz="2800" b="1">
                <a:solidFill>
                  <a:srgbClr val="3399FF"/>
                </a:solidFill>
                <a:latin typeface="Arial" charset="0"/>
              </a:rPr>
              <a:t> </a:t>
            </a:r>
            <a:r>
              <a:rPr lang="en-US" altLang="it-IT">
                <a:solidFill>
                  <a:srgbClr val="0033CC"/>
                </a:solidFill>
                <a:latin typeface="Arial" charset="0"/>
              </a:rPr>
              <a:t>Conventional chemical synthesis</a:t>
            </a:r>
            <a:endParaRPr lang="it-IT" altLang="it-IT" sz="2800" b="1" baseline="-25000">
              <a:solidFill>
                <a:srgbClr val="0033CC"/>
              </a:solidFill>
              <a:latin typeface="Arial" charset="0"/>
            </a:endParaRPr>
          </a:p>
          <a:p>
            <a:pPr eaLnBrk="1" hangingPunct="1">
              <a:lnSpc>
                <a:spcPct val="170000"/>
              </a:lnSpc>
              <a:buClr>
                <a:srgbClr val="FF66CC"/>
              </a:buClr>
              <a:buFontTx/>
              <a:buChar char="•"/>
            </a:pPr>
            <a:r>
              <a:rPr lang="it-IT" altLang="it-IT" sz="2800" b="1">
                <a:solidFill>
                  <a:srgbClr val="0033CC"/>
                </a:solidFill>
                <a:latin typeface="Arial" charset="0"/>
              </a:rPr>
              <a:t> </a:t>
            </a:r>
            <a:r>
              <a:rPr lang="en-US" altLang="it-IT">
                <a:solidFill>
                  <a:srgbClr val="0033CC"/>
                </a:solidFill>
                <a:latin typeface="Arial" charset="0"/>
              </a:rPr>
              <a:t>Structural characterization</a:t>
            </a:r>
          </a:p>
          <a:p>
            <a:pPr eaLnBrk="1" hangingPunct="1">
              <a:lnSpc>
                <a:spcPct val="170000"/>
              </a:lnSpc>
              <a:buClr>
                <a:srgbClr val="FF66CC"/>
              </a:buClr>
            </a:pPr>
            <a:r>
              <a:rPr lang="en-US" altLang="it-IT">
                <a:solidFill>
                  <a:srgbClr val="0033CC"/>
                </a:solidFill>
                <a:latin typeface="Arial" charset="0"/>
              </a:rPr>
              <a:t>at electron microscopy (TEM)</a:t>
            </a:r>
          </a:p>
          <a:p>
            <a:pPr eaLnBrk="1" hangingPunct="1">
              <a:lnSpc>
                <a:spcPct val="170000"/>
              </a:lnSpc>
              <a:buClr>
                <a:srgbClr val="FF66CC"/>
              </a:buClr>
            </a:pPr>
            <a:endParaRPr lang="it-IT" altLang="it-IT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876300" y="1295400"/>
            <a:ext cx="73914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US" altLang="it-IT">
                <a:solidFill>
                  <a:srgbClr val="0033CC"/>
                </a:solidFill>
                <a:latin typeface="Arial" charset="0"/>
              </a:rPr>
              <a:t>Gold nanoparticles whose size and shape distributions are well defined </a:t>
            </a:r>
            <a:endParaRPr lang="it-IT" altLang="it-IT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5562600" y="4953000"/>
            <a:ext cx="327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endParaRPr lang="it-IT" altLang="it-IT" sz="1800">
              <a:latin typeface="Arial" charset="0"/>
            </a:endParaRP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5562600" y="5334000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endParaRPr lang="it-IT" altLang="it-IT" sz="1800">
              <a:latin typeface="Arial" charset="0"/>
            </a:endParaRPr>
          </a:p>
        </p:txBody>
      </p:sp>
      <p:grpSp>
        <p:nvGrpSpPr>
          <p:cNvPr id="115718" name="Group 6"/>
          <p:cNvGrpSpPr>
            <a:grpSpLocks/>
          </p:cNvGrpSpPr>
          <p:nvPr/>
        </p:nvGrpSpPr>
        <p:grpSpPr bwMode="auto">
          <a:xfrm>
            <a:off x="5181600" y="3352800"/>
            <a:ext cx="3711575" cy="3011488"/>
            <a:chOff x="3264" y="2400"/>
            <a:chExt cx="2338" cy="1897"/>
          </a:xfrm>
        </p:grpSpPr>
        <p:pic>
          <p:nvPicPr>
            <p:cNvPr id="115719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400"/>
              <a:ext cx="2338" cy="18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5720" name="Rectangle 8" descr="Bouquet"/>
            <p:cNvSpPr>
              <a:spLocks noChangeArrowheads="1"/>
            </p:cNvSpPr>
            <p:nvPr/>
          </p:nvSpPr>
          <p:spPr bwMode="auto">
            <a:xfrm>
              <a:off x="3264" y="3984"/>
              <a:ext cx="2335" cy="31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15721" name="Text Box 9"/>
          <p:cNvSpPr txBox="1">
            <a:spLocks noChangeArrowheads="1"/>
          </p:cNvSpPr>
          <p:nvPr/>
        </p:nvSpPr>
        <p:spPr bwMode="auto">
          <a:xfrm>
            <a:off x="5105400" y="5867400"/>
            <a:ext cx="4114800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it-IT" altLang="it-IT" sz="1200">
                <a:latin typeface="Arial" charset="0"/>
                <a:cs typeface="Times New Roman" pitchFamily="18" charset="0"/>
              </a:rPr>
              <a:t>Gold nanoparticles TEM images with SPR at: </a:t>
            </a:r>
            <a:endParaRPr lang="en-US" altLang="it-IT" sz="1200">
              <a:latin typeface="Arial" charset="0"/>
              <a:cs typeface="Times New Roman" pitchFamily="18" charset="0"/>
            </a:endParaRPr>
          </a:p>
          <a:p>
            <a:pPr algn="l" eaLnBrk="1" hangingPunct="1">
              <a:lnSpc>
                <a:spcPct val="60000"/>
              </a:lnSpc>
              <a:spcBef>
                <a:spcPct val="50000"/>
              </a:spcBef>
            </a:pPr>
            <a:r>
              <a:rPr lang="it-IT" altLang="it-IT" sz="1200">
                <a:latin typeface="Arial" charset="0"/>
                <a:cs typeface="Times New Roman" pitchFamily="18" charset="0"/>
              </a:rPr>
              <a:t>(a) 700, (b) 760, (c) 880, (e) 1130, e (f) 1250 nm.</a:t>
            </a:r>
            <a:endParaRPr lang="en-US" altLang="it-IT" sz="1200">
              <a:latin typeface="Arial" charset="0"/>
              <a:cs typeface="Times New Roman" pitchFamily="18" charset="0"/>
            </a:endParaRPr>
          </a:p>
          <a:p>
            <a:pPr algn="l" eaLnBrk="1" hangingPunct="1">
              <a:lnSpc>
                <a:spcPct val="60000"/>
              </a:lnSpc>
              <a:spcBef>
                <a:spcPct val="50000"/>
              </a:spcBef>
            </a:pPr>
            <a:r>
              <a:rPr lang="it-IT" altLang="it-IT" sz="1200">
                <a:latin typeface="Arial" charset="0"/>
                <a:cs typeface="Times New Roman" pitchFamily="18" charset="0"/>
              </a:rPr>
              <a:t>Bar scale 50 nm.</a:t>
            </a:r>
            <a:endParaRPr lang="it-IT" altLang="it-IT" sz="1200">
              <a:latin typeface="Arial" charset="0"/>
            </a:endParaRPr>
          </a:p>
        </p:txBody>
      </p:sp>
      <p:sp>
        <p:nvSpPr>
          <p:cNvPr id="115722" name="Text Box 10"/>
          <p:cNvSpPr txBox="1">
            <a:spLocks noChangeArrowheads="1"/>
          </p:cNvSpPr>
          <p:nvPr/>
        </p:nvSpPr>
        <p:spPr bwMode="auto">
          <a:xfrm>
            <a:off x="2336800" y="5969000"/>
            <a:ext cx="26670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it-IT" sz="1200">
                <a:latin typeface="Arial" charset="0"/>
                <a:cs typeface="Times New Roman" pitchFamily="18" charset="0"/>
              </a:rPr>
              <a:t>Nikoobakht, B.; El-Sayed, M. A. </a:t>
            </a:r>
            <a:r>
              <a:rPr lang="en-US" altLang="it-IT" sz="1200" i="1">
                <a:latin typeface="Arial" charset="0"/>
                <a:cs typeface="Times New Roman" pitchFamily="18" charset="0"/>
              </a:rPr>
              <a:t>Chem</a:t>
            </a:r>
            <a:r>
              <a:rPr lang="en-US" altLang="it-IT" sz="1200">
                <a:latin typeface="Arial" charset="0"/>
                <a:cs typeface="Times New Roman" pitchFamily="18" charset="0"/>
              </a:rPr>
              <a:t>. </a:t>
            </a:r>
            <a:r>
              <a:rPr lang="en-US" altLang="it-IT" sz="1200" i="1">
                <a:latin typeface="Arial" charset="0"/>
                <a:cs typeface="Times New Roman" pitchFamily="18" charset="0"/>
              </a:rPr>
              <a:t>Mate</a:t>
            </a:r>
            <a:r>
              <a:rPr lang="en-US" altLang="it-IT" sz="1200">
                <a:latin typeface="Arial" charset="0"/>
                <a:cs typeface="Times New Roman" pitchFamily="18" charset="0"/>
              </a:rPr>
              <a:t>r. </a:t>
            </a:r>
            <a:r>
              <a:rPr lang="en-US" altLang="it-IT" sz="1200" b="1">
                <a:latin typeface="Arial" charset="0"/>
                <a:cs typeface="Times New Roman" pitchFamily="18" charset="0"/>
              </a:rPr>
              <a:t>2003</a:t>
            </a:r>
            <a:r>
              <a:rPr lang="en-US" altLang="it-IT" sz="1200">
                <a:latin typeface="Arial" charset="0"/>
                <a:cs typeface="Times New Roman" pitchFamily="18" charset="0"/>
              </a:rPr>
              <a:t>, </a:t>
            </a:r>
            <a:r>
              <a:rPr lang="en-US" altLang="it-IT" sz="1200" i="1">
                <a:latin typeface="Arial" charset="0"/>
                <a:cs typeface="Times New Roman" pitchFamily="18" charset="0"/>
              </a:rPr>
              <a:t>15</a:t>
            </a:r>
            <a:r>
              <a:rPr lang="en-US" altLang="it-IT" sz="1200">
                <a:latin typeface="Arial" charset="0"/>
                <a:cs typeface="Times New Roman" pitchFamily="18" charset="0"/>
              </a:rPr>
              <a:t>, 1957-1962.</a:t>
            </a:r>
            <a:r>
              <a:rPr lang="it-IT" altLang="it-IT" sz="1800">
                <a:latin typeface="Arial" charset="0"/>
              </a:rPr>
              <a:t> </a:t>
            </a:r>
          </a:p>
        </p:txBody>
      </p:sp>
      <p:sp>
        <p:nvSpPr>
          <p:cNvPr id="115723" name="Rectangle 11"/>
          <p:cNvSpPr>
            <a:spLocks noChangeArrowheads="1"/>
          </p:cNvSpPr>
          <p:nvPr/>
        </p:nvSpPr>
        <p:spPr bwMode="auto">
          <a:xfrm>
            <a:off x="395288" y="476250"/>
            <a:ext cx="838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sz="3600">
                <a:solidFill>
                  <a:srgbClr val="060B84"/>
                </a:solidFill>
                <a:latin typeface="Helvetica" pitchFamily="34" charset="0"/>
              </a:rPr>
              <a:t>Gold and silver clusters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876300" y="1295400"/>
            <a:ext cx="73914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US" altLang="it-IT">
                <a:solidFill>
                  <a:srgbClr val="0033CC"/>
                </a:solidFill>
                <a:latin typeface="Arial" charset="0"/>
              </a:rPr>
              <a:t>Samples of large large nanoparticle exhibit an absorption band in visible region</a:t>
            </a:r>
            <a:endParaRPr lang="it-IT" altLang="it-IT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5562600" y="4953000"/>
            <a:ext cx="327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endParaRPr lang="it-IT" altLang="it-IT" sz="1800">
              <a:latin typeface="Arial" charset="0"/>
            </a:endParaRP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5562600" y="5334000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endParaRPr lang="it-IT" altLang="it-IT" sz="1800">
              <a:latin typeface="Arial" charset="0"/>
            </a:endParaRPr>
          </a:p>
        </p:txBody>
      </p:sp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5292725" y="5734050"/>
            <a:ext cx="3851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it-IT" altLang="it-IT" sz="1200">
                <a:latin typeface="Arial" charset="0"/>
                <a:cs typeface="Arial" charset="0"/>
              </a:rPr>
              <a:t>Abs. spectrum of a sample of gold nanoparticles with </a:t>
            </a:r>
            <a:r>
              <a:rPr lang="en-US" altLang="it-IT" sz="1200">
                <a:latin typeface="Arial" charset="0"/>
                <a:cs typeface="Arial" charset="0"/>
              </a:rPr>
              <a:t>a</a:t>
            </a:r>
            <a:r>
              <a:rPr lang="it-IT" altLang="it-IT" sz="1200">
                <a:latin typeface="Arial" charset="0"/>
                <a:cs typeface="Arial" charset="0"/>
              </a:rPr>
              <a:t>spect ratio di 2.6, 3.3, e 5.4 (</a:t>
            </a:r>
            <a:r>
              <a:rPr lang="it-IT" altLang="it-IT" sz="1200">
                <a:latin typeface="Arial" charset="0"/>
                <a:cs typeface="Arial" charset="0"/>
                <a:sym typeface="Symbol" pitchFamily="18" charset="2"/>
              </a:rPr>
              <a:t> =</a:t>
            </a:r>
            <a:r>
              <a:rPr lang="it-IT" altLang="it-IT" sz="1200">
                <a:latin typeface="Arial" charset="0"/>
                <a:cs typeface="Arial" charset="0"/>
              </a:rPr>
              <a:t> 480 nm)</a:t>
            </a:r>
            <a:r>
              <a:rPr lang="it-IT" altLang="it-IT" sz="1200">
                <a:latin typeface="Arial" charset="0"/>
                <a:cs typeface="Times New Roman" pitchFamily="18" charset="0"/>
              </a:rPr>
              <a:t>.</a:t>
            </a:r>
          </a:p>
        </p:txBody>
      </p:sp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6629400" y="6270625"/>
            <a:ext cx="25146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GB" altLang="it-IT" sz="1200">
                <a:latin typeface="Arial" charset="0"/>
                <a:cs typeface="Times New Roman" pitchFamily="18" charset="0"/>
              </a:rPr>
              <a:t>Burda, C.; Chen, X.; Narayanan, R.; El-Sayed, M. A. </a:t>
            </a:r>
            <a:r>
              <a:rPr lang="en-GB" altLang="it-IT" sz="1200" i="1">
                <a:latin typeface="Arial" charset="0"/>
                <a:cs typeface="Times New Roman" pitchFamily="18" charset="0"/>
              </a:rPr>
              <a:t>Chem. Rev</a:t>
            </a:r>
            <a:r>
              <a:rPr lang="en-GB" altLang="it-IT" sz="1200">
                <a:latin typeface="Arial" charset="0"/>
                <a:cs typeface="Times New Roman" pitchFamily="18" charset="0"/>
              </a:rPr>
              <a:t>. </a:t>
            </a:r>
            <a:r>
              <a:rPr lang="en-GB" altLang="it-IT" sz="1200" b="1">
                <a:latin typeface="Arial" charset="0"/>
                <a:cs typeface="Times New Roman" pitchFamily="18" charset="0"/>
              </a:rPr>
              <a:t>2005</a:t>
            </a:r>
            <a:r>
              <a:rPr lang="en-GB" altLang="it-IT" sz="1200">
                <a:latin typeface="Arial" charset="0"/>
                <a:cs typeface="Times New Roman" pitchFamily="18" charset="0"/>
              </a:rPr>
              <a:t>, </a:t>
            </a:r>
            <a:r>
              <a:rPr lang="en-GB" altLang="it-IT" sz="1200" i="1">
                <a:latin typeface="Arial" charset="0"/>
                <a:cs typeface="Times New Roman" pitchFamily="18" charset="0"/>
              </a:rPr>
              <a:t>105</a:t>
            </a:r>
            <a:r>
              <a:rPr lang="en-GB" altLang="it-IT" sz="1200">
                <a:latin typeface="Arial" charset="0"/>
                <a:cs typeface="Times New Roman" pitchFamily="18" charset="0"/>
              </a:rPr>
              <a:t>, 1025-1102</a:t>
            </a:r>
            <a:r>
              <a:rPr lang="it-IT" altLang="it-IT" sz="1200">
                <a:latin typeface="Arial" charset="0"/>
                <a:cs typeface="Times New Roman" pitchFamily="18" charset="0"/>
              </a:rPr>
              <a:t> </a:t>
            </a:r>
          </a:p>
        </p:txBody>
      </p:sp>
      <p:pic>
        <p:nvPicPr>
          <p:cNvPr id="11674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2438400"/>
            <a:ext cx="4624387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44" name="Text Box 8"/>
          <p:cNvSpPr txBox="1">
            <a:spLocks noChangeArrowheads="1"/>
          </p:cNvSpPr>
          <p:nvPr/>
        </p:nvSpPr>
        <p:spPr bwMode="auto">
          <a:xfrm>
            <a:off x="609600" y="2984500"/>
            <a:ext cx="34290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it-IT" b="1">
                <a:solidFill>
                  <a:srgbClr val="0033CC"/>
                </a:solidFill>
                <a:latin typeface="Arial" charset="0"/>
              </a:rPr>
              <a:t>SPR</a:t>
            </a:r>
            <a:r>
              <a:rPr lang="en-US" altLang="it-IT">
                <a:solidFill>
                  <a:srgbClr val="0033CC"/>
                </a:solidFill>
                <a:latin typeface="Arial" charset="0"/>
              </a:rPr>
              <a:t> 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</a:pPr>
            <a:r>
              <a:rPr lang="en-US" altLang="it-IT" sz="1800">
                <a:solidFill>
                  <a:srgbClr val="0033CC"/>
                </a:solidFill>
                <a:latin typeface="Arial" charset="0"/>
              </a:rPr>
              <a:t>(Surface Plasmon Resonance)</a:t>
            </a:r>
            <a:endParaRPr lang="it-IT" altLang="it-IT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116745" name="AutoShape 9"/>
          <p:cNvSpPr>
            <a:spLocks noChangeArrowheads="1"/>
          </p:cNvSpPr>
          <p:nvPr/>
        </p:nvSpPr>
        <p:spPr bwMode="auto">
          <a:xfrm>
            <a:off x="2057400" y="2438400"/>
            <a:ext cx="4419600" cy="533400"/>
          </a:xfrm>
          <a:prstGeom prst="curvedDownArrow">
            <a:avLst>
              <a:gd name="adj1" fmla="val 106295"/>
              <a:gd name="adj2" fmla="val 339599"/>
              <a:gd name="adj3" fmla="val 4166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279400" y="3746500"/>
            <a:ext cx="3962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it-IT" sz="1800">
                <a:solidFill>
                  <a:srgbClr val="0033CC"/>
                </a:solidFill>
                <a:latin typeface="Arial" charset="0"/>
              </a:rPr>
              <a:t>Collective excitations of conduction band electrons</a:t>
            </a:r>
            <a:endParaRPr lang="it-IT" altLang="it-IT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116747" name="Text Box 11"/>
          <p:cNvSpPr txBox="1">
            <a:spLocks noChangeArrowheads="1"/>
          </p:cNvSpPr>
          <p:nvPr/>
        </p:nvSpPr>
        <p:spPr bwMode="auto">
          <a:xfrm>
            <a:off x="-152400" y="445770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it-IT" b="1">
                <a:solidFill>
                  <a:srgbClr val="0033CC"/>
                </a:solidFill>
                <a:latin typeface="Arial" charset="0"/>
              </a:rPr>
              <a:t>Important optical property</a:t>
            </a:r>
            <a:endParaRPr lang="it-IT" altLang="it-IT" b="1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116748" name="Text Box 12"/>
          <p:cNvSpPr txBox="1">
            <a:spLocks noChangeArrowheads="1"/>
          </p:cNvSpPr>
          <p:nvPr/>
        </p:nvSpPr>
        <p:spPr bwMode="auto">
          <a:xfrm>
            <a:off x="0" y="5516563"/>
            <a:ext cx="5364163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buClr>
                <a:srgbClr val="FF66CC"/>
              </a:buClr>
              <a:buFontTx/>
              <a:buChar char="•"/>
            </a:pPr>
            <a:r>
              <a:rPr lang="en-US" altLang="it-IT" sz="1800">
                <a:latin typeface="Arial" charset="0"/>
              </a:rPr>
              <a:t> </a:t>
            </a:r>
            <a:r>
              <a:rPr lang="en-US" altLang="it-IT" sz="1800">
                <a:solidFill>
                  <a:srgbClr val="0033CC"/>
                </a:solidFill>
                <a:latin typeface="Arial" charset="0"/>
              </a:rPr>
              <a:t>Theoretical models: classical </a:t>
            </a:r>
          </a:p>
          <a:p>
            <a:pPr algn="l" eaLnBrk="1" hangingPunct="1">
              <a:spcBef>
                <a:spcPct val="50000"/>
              </a:spcBef>
              <a:buClr>
                <a:srgbClr val="FF66CC"/>
              </a:buClr>
            </a:pPr>
            <a:r>
              <a:rPr lang="en-US" altLang="it-IT" sz="1800">
                <a:solidFill>
                  <a:srgbClr val="0033CC"/>
                </a:solidFill>
                <a:latin typeface="Arial" charset="0"/>
              </a:rPr>
              <a:t>   electrodynamics for large size</a:t>
            </a:r>
          </a:p>
          <a:p>
            <a:pPr algn="l" eaLnBrk="1" hangingPunct="1">
              <a:spcBef>
                <a:spcPct val="50000"/>
              </a:spcBef>
              <a:buClr>
                <a:srgbClr val="FF66CC"/>
              </a:buClr>
              <a:buFontTx/>
              <a:buChar char="•"/>
            </a:pPr>
            <a:r>
              <a:rPr lang="en-US" altLang="it-IT" sz="1800">
                <a:solidFill>
                  <a:srgbClr val="0033CC"/>
                </a:solidFill>
                <a:latin typeface="Arial" charset="0"/>
              </a:rPr>
              <a:t> Small size: quantum confinement effects: TDDFT</a:t>
            </a:r>
            <a:endParaRPr lang="it-IT" altLang="it-IT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116749" name="AutoShape 13"/>
          <p:cNvSpPr>
            <a:spLocks noChangeArrowheads="1"/>
          </p:cNvSpPr>
          <p:nvPr/>
        </p:nvSpPr>
        <p:spPr bwMode="auto">
          <a:xfrm>
            <a:off x="2146300" y="49530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6750" name="Rectangle 14"/>
          <p:cNvSpPr>
            <a:spLocks noChangeArrowheads="1"/>
          </p:cNvSpPr>
          <p:nvPr/>
        </p:nvSpPr>
        <p:spPr bwMode="auto">
          <a:xfrm>
            <a:off x="395288" y="476250"/>
            <a:ext cx="8748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sz="3600">
                <a:solidFill>
                  <a:srgbClr val="060B84"/>
                </a:solidFill>
                <a:latin typeface="Helvetica" pitchFamily="34" charset="0"/>
              </a:rPr>
              <a:t>Gold and silver clusters: optical properties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6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7" grpId="0" autoUpdateAnimBg="0"/>
      <p:bldP spid="116748" grpId="0" autoUpdateAnimBg="0"/>
      <p:bldP spid="1167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36613"/>
            <a:ext cx="8143875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468313" y="188913"/>
            <a:ext cx="838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sz="3600">
                <a:solidFill>
                  <a:srgbClr val="060B84"/>
                </a:solidFill>
                <a:latin typeface="Helvetica" pitchFamily="34" charset="0"/>
              </a:rPr>
              <a:t>How to identify SPR with TDDFT?</a:t>
            </a:r>
          </a:p>
        </p:txBody>
      </p:sp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773113" y="908050"/>
            <a:ext cx="8110537" cy="566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US" altLang="it-IT">
                <a:solidFill>
                  <a:srgbClr val="0033CC"/>
                </a:solidFill>
                <a:latin typeface="Arial" charset="0"/>
              </a:rPr>
              <a:t>H. E. Johnson and C. M. Aikens, JPCA 113 (2009) 4445</a:t>
            </a:r>
            <a:endParaRPr lang="it-IT" altLang="it-IT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167943" name="Text Box 7"/>
          <p:cNvSpPr txBox="1">
            <a:spLocks noChangeArrowheads="1"/>
          </p:cNvSpPr>
          <p:nvPr/>
        </p:nvSpPr>
        <p:spPr bwMode="auto">
          <a:xfrm>
            <a:off x="1763713" y="5157788"/>
            <a:ext cx="43195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buClr>
                <a:srgbClr val="FF66CC"/>
              </a:buClr>
            </a:pPr>
            <a:r>
              <a:rPr lang="en-US" altLang="it-IT">
                <a:solidFill>
                  <a:srgbClr val="0033CC"/>
                </a:solidFill>
                <a:latin typeface="Arial" charset="0"/>
              </a:rPr>
              <a:t>TDDFT, SAOP XC potential, DZ basis set, ADF code</a:t>
            </a:r>
            <a:endParaRPr lang="it-IT" altLang="it-IT">
              <a:solidFill>
                <a:srgbClr val="0033CC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3" grpId="0" autoUpdateAnimBg="0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4138</TotalTime>
  <Words>1939</Words>
  <Application>Microsoft Office PowerPoint</Application>
  <PresentationFormat>Presentazione su schermo (4:3)</PresentationFormat>
  <Paragraphs>257</Paragraphs>
  <Slides>33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5" baseType="lpstr">
      <vt:lpstr>Struttura predefinita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Dip. Scienze Chimiche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Utente DSCH</dc:creator>
  <cp:lastModifiedBy>Mauro Stener</cp:lastModifiedBy>
  <cp:revision>385</cp:revision>
  <dcterms:created xsi:type="dcterms:W3CDTF">2003-12-12T14:21:41Z</dcterms:created>
  <dcterms:modified xsi:type="dcterms:W3CDTF">2018-09-24T15:07:07Z</dcterms:modified>
</cp:coreProperties>
</file>