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52" r:id="rId2"/>
    <p:sldId id="453" r:id="rId3"/>
    <p:sldId id="450" r:id="rId4"/>
    <p:sldId id="423" r:id="rId5"/>
    <p:sldId id="424" r:id="rId6"/>
    <p:sldId id="425" r:id="rId7"/>
    <p:sldId id="426" r:id="rId8"/>
    <p:sldId id="427" r:id="rId9"/>
    <p:sldId id="428" r:id="rId10"/>
    <p:sldId id="429" r:id="rId11"/>
    <p:sldId id="430" r:id="rId12"/>
    <p:sldId id="431" r:id="rId13"/>
    <p:sldId id="432" r:id="rId14"/>
    <p:sldId id="433" r:id="rId15"/>
    <p:sldId id="434" r:id="rId16"/>
    <p:sldId id="435" r:id="rId17"/>
    <p:sldId id="436" r:id="rId18"/>
    <p:sldId id="437" r:id="rId19"/>
    <p:sldId id="438" r:id="rId20"/>
    <p:sldId id="439" r:id="rId21"/>
    <p:sldId id="440" r:id="rId22"/>
    <p:sldId id="441" r:id="rId23"/>
    <p:sldId id="442" r:id="rId24"/>
    <p:sldId id="443" r:id="rId25"/>
    <p:sldId id="444" r:id="rId26"/>
    <p:sldId id="445" r:id="rId27"/>
    <p:sldId id="446" r:id="rId28"/>
    <p:sldId id="447" r:id="rId29"/>
    <p:sldId id="448" r:id="rId30"/>
    <p:sldId id="449" r:id="rId31"/>
    <p:sldId id="451" r:id="rId32"/>
    <p:sldId id="346" r:id="rId33"/>
  </p:sldIdLst>
  <p:sldSz cx="9144000" cy="6858000" type="screen4x3"/>
  <p:notesSz cx="7099300" cy="10234613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0000"/>
    <a:srgbClr val="990000"/>
    <a:srgbClr val="CC0000"/>
    <a:srgbClr val="009900"/>
    <a:srgbClr val="996600"/>
    <a:srgbClr val="0033CC"/>
    <a:srgbClr val="F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9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121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6.xml"/><Relationship Id="rId1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39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 altLang="it-IT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 altLang="it-IT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7581C50-E314-4ACC-B3C1-9671434D84B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64422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 altLang="it-IT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9938"/>
            <a:ext cx="5116512" cy="3836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 altLang="it-IT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4C6EE8-AE34-42A6-8FD7-A39A1B73C90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70307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CE13F-BBD1-498C-834D-2EE226B5D04E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191490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750" tIns="47375" rIns="94750" bIns="47375" anchor="b"/>
          <a:lstStyle>
            <a:lvl1pPr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9938" indent="-295275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84275" indent="-236538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58938" indent="-236538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32013" indent="-238125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892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464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036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608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E617E0D-1FC7-4F1A-A2AE-6FFC495E88E7}" type="slidenum">
              <a:rPr lang="en-US" altLang="it-IT" sz="1300"/>
              <a:pPr algn="r" eaLnBrk="1" hangingPunct="1"/>
              <a:t>4</a:t>
            </a:fld>
            <a:endParaRPr lang="en-US" altLang="it-IT" sz="130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8512"/>
          </a:xfrm>
        </p:spPr>
        <p:txBody>
          <a:bodyPr lIns="94750" tIns="47375" rIns="94750" bIns="47375"/>
          <a:lstStyle/>
          <a:p>
            <a:pPr eaLnBrk="1" hangingPunct="1"/>
            <a:endParaRPr lang="en-GB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F8E633-89CC-49A2-9F78-60635F8C6F9E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8512"/>
          </a:xfrm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6C9B9-AEFC-4BFD-AE15-DAB8736C597F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8512"/>
          </a:xfrm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84F639-5397-4240-B883-368B5B25BEBC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214018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750" tIns="47375" rIns="94750" bIns="47375" anchor="b"/>
          <a:lstStyle>
            <a:lvl1pPr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9938" indent="-295275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84275" indent="-236538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58938" indent="-236538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32013" indent="-238125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892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464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036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608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5A6877B-3402-43D6-8D2B-511EE8A81E53}" type="slidenum">
              <a:rPr lang="en-US" altLang="it-IT" sz="1300"/>
              <a:pPr algn="r" eaLnBrk="1" hangingPunct="1"/>
              <a:t>23</a:t>
            </a:fld>
            <a:endParaRPr lang="en-US" altLang="it-IT" sz="130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8512"/>
          </a:xfrm>
        </p:spPr>
        <p:txBody>
          <a:bodyPr lIns="94750" tIns="47375" rIns="94750" bIns="47375"/>
          <a:lstStyle/>
          <a:p>
            <a:pPr eaLnBrk="1" hangingPunct="1"/>
            <a:endParaRPr lang="en-GB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B5930D-8522-4214-85AC-FA2DAEB461C3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216066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750" tIns="47375" rIns="94750" bIns="47375" anchor="b"/>
          <a:lstStyle>
            <a:lvl1pPr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9938" indent="-295275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84275" indent="-236538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58938" indent="-236538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32013" indent="-238125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892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464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036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608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8D52BD5-F69B-4504-BFF9-0411997FB2F1}" type="slidenum">
              <a:rPr lang="en-US" altLang="it-IT" sz="1300"/>
              <a:pPr algn="r" eaLnBrk="1" hangingPunct="1"/>
              <a:t>24</a:t>
            </a:fld>
            <a:endParaRPr lang="en-US" altLang="it-IT" sz="130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8512"/>
          </a:xfrm>
        </p:spPr>
        <p:txBody>
          <a:bodyPr lIns="94750" tIns="47375" rIns="94750" bIns="47375"/>
          <a:lstStyle/>
          <a:p>
            <a:pPr eaLnBrk="1" hangingPunct="1"/>
            <a:endParaRPr lang="en-GB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D05D7A-8515-44B5-B721-92E2960A1F0A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219138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750" tIns="47375" rIns="94750" bIns="47375" anchor="b"/>
          <a:lstStyle>
            <a:lvl1pPr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9938" indent="-295275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84275" indent="-236538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58938" indent="-236538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32013" indent="-238125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892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464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036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608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BBFE61DD-E6ED-47A3-A421-D97CD8F6A5BF}" type="slidenum">
              <a:rPr lang="en-US" altLang="it-IT" sz="1300"/>
              <a:pPr algn="r" eaLnBrk="1" hangingPunct="1"/>
              <a:t>26</a:t>
            </a:fld>
            <a:endParaRPr lang="en-US" altLang="it-IT" sz="1300"/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8512"/>
          </a:xfrm>
        </p:spPr>
        <p:txBody>
          <a:bodyPr lIns="94750" tIns="47375" rIns="94750" bIns="47375"/>
          <a:lstStyle/>
          <a:p>
            <a:pPr eaLnBrk="1" hangingPunct="1"/>
            <a:endParaRPr lang="en-GB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D458D2-B7E7-41E8-BA35-6B2B9F47FDDA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221186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750" tIns="47375" rIns="94750" bIns="47375" anchor="b"/>
          <a:lstStyle>
            <a:lvl1pPr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9938" indent="-295275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84275" indent="-236538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58938" indent="-236538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32013" indent="-238125" algn="l" defTabSz="947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892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464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036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60813" indent="-238125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AAE96EA0-A644-4D94-AE89-07CC3A64A09E}" type="slidenum">
              <a:rPr lang="en-US" altLang="it-IT" sz="1300"/>
              <a:pPr algn="r" eaLnBrk="1" hangingPunct="1"/>
              <a:t>27</a:t>
            </a:fld>
            <a:endParaRPr lang="en-US" altLang="it-IT" sz="130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8512"/>
          </a:xfrm>
        </p:spPr>
        <p:txBody>
          <a:bodyPr lIns="94750" tIns="47375" rIns="94750" bIns="47375"/>
          <a:lstStyle/>
          <a:p>
            <a:pPr eaLnBrk="1" hangingPunct="1"/>
            <a:endParaRPr lang="en-GB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3C987-A7AE-4A94-9F2F-D91ECE2B177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7167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D87E1-DD2A-4824-A9DD-127867E09DD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585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56EF5-1BE4-47EB-91E6-A2D91A98DFD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5593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27FAB-F93A-4A2D-9DCC-4E43EDA3F08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3996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FA97F-2B14-4797-8246-0EFBA2C615B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2513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371B1-4685-459B-9AE7-BF844928400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7137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01EB3-90F4-40F6-9672-CC1823C7970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30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0F1C0-ADA1-4F8B-9527-587BEAA61E2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3235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8228A-B013-4C3F-A11C-9F4F81B48E3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317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C3DC1-3A6E-4DDF-901C-591E15DA7D7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27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D63E2-9653-48D1-AAC7-F7CEF0819D1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9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6"/>
            </a:gs>
            <a:gs pos="100000">
              <a:srgbClr val="99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6A14A38-EE80-4BCE-BB5F-8A9474A9A629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8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9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oleObject" Target="../embeddings/oleObject21.bin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6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image" Target="../media/image44.png"/><Relationship Id="rId10" Type="http://schemas.openxmlformats.org/officeDocument/2006/relationships/image" Target="../media/image40.wmf"/><Relationship Id="rId4" Type="http://schemas.openxmlformats.org/officeDocument/2006/relationships/image" Target="../media/image42.png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31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5.wmf"/><Relationship Id="rId11" Type="http://schemas.openxmlformats.org/officeDocument/2006/relationships/image" Target="../media/image48.png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4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-36513" y="1052736"/>
            <a:ext cx="914400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33CC"/>
                </a:solidFill>
              </a:rPr>
              <a:t>DFT and TDDFT: from basic theory to </a:t>
            </a:r>
            <a:r>
              <a:rPr lang="en-US" sz="4800" b="1" dirty="0" smtClean="0">
                <a:solidFill>
                  <a:srgbClr val="0033CC"/>
                </a:solidFill>
              </a:rPr>
              <a:t>applications (3 ECTS)</a:t>
            </a:r>
            <a:endParaRPr lang="en-US" sz="4800" b="1" dirty="0">
              <a:solidFill>
                <a:srgbClr val="0033CC"/>
              </a:solidFill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2636912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33CC"/>
                </a:solidFill>
              </a:rPr>
              <a:t>Mauro </a:t>
            </a:r>
            <a:r>
              <a:rPr lang="en-US" sz="3200" dirty="0" err="1">
                <a:solidFill>
                  <a:srgbClr val="0033CC"/>
                </a:solidFill>
              </a:rPr>
              <a:t>Stener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3356992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0033CC"/>
                </a:solidFill>
              </a:rPr>
              <a:t>Dipartimento</a:t>
            </a:r>
            <a:r>
              <a:rPr lang="en-US" sz="2800" i="1" dirty="0">
                <a:solidFill>
                  <a:srgbClr val="0033CC"/>
                </a:solidFill>
              </a:rPr>
              <a:t> di </a:t>
            </a:r>
            <a:r>
              <a:rPr lang="en-US" sz="2800" i="1" dirty="0" err="1">
                <a:solidFill>
                  <a:srgbClr val="0033CC"/>
                </a:solidFill>
              </a:rPr>
              <a:t>Scienze</a:t>
            </a:r>
            <a:r>
              <a:rPr lang="en-US" sz="2800" i="1" dirty="0">
                <a:solidFill>
                  <a:srgbClr val="0033CC"/>
                </a:solidFill>
              </a:rPr>
              <a:t> </a:t>
            </a:r>
            <a:r>
              <a:rPr lang="en-US" sz="2800" i="1" dirty="0" err="1">
                <a:solidFill>
                  <a:srgbClr val="0033CC"/>
                </a:solidFill>
              </a:rPr>
              <a:t>Chimiche</a:t>
            </a:r>
            <a:r>
              <a:rPr lang="en-US" sz="2800" i="1" dirty="0">
                <a:solidFill>
                  <a:srgbClr val="0033CC"/>
                </a:solidFill>
              </a:rPr>
              <a:t> e </a:t>
            </a:r>
            <a:r>
              <a:rPr lang="en-US" sz="2800" i="1" dirty="0" err="1">
                <a:solidFill>
                  <a:srgbClr val="0033CC"/>
                </a:solidFill>
              </a:rPr>
              <a:t>Farmaceutiche</a:t>
            </a:r>
            <a:endParaRPr lang="en-US" sz="2800" i="1" dirty="0">
              <a:solidFill>
                <a:srgbClr val="0033CC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0033CC"/>
                </a:solidFill>
              </a:rPr>
              <a:t>Universit</a:t>
            </a:r>
            <a:r>
              <a:rPr lang="en-US" sz="2800" i="1" dirty="0" err="1">
                <a:solidFill>
                  <a:srgbClr val="0033CC"/>
                </a:solidFill>
                <a:cs typeface="Times New Roman" pitchFamily="18" charset="0"/>
              </a:rPr>
              <a:t>à</a:t>
            </a:r>
            <a:r>
              <a:rPr lang="en-US" sz="2800" i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cs typeface="Times New Roman" pitchFamily="18" charset="0"/>
              </a:rPr>
              <a:t>degli</a:t>
            </a:r>
            <a:r>
              <a:rPr lang="en-US" sz="2800" i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33CC"/>
                </a:solidFill>
                <a:cs typeface="Times New Roman" pitchFamily="18" charset="0"/>
              </a:rPr>
              <a:t>Studi</a:t>
            </a:r>
            <a:r>
              <a:rPr lang="en-US" sz="2800" i="1" dirty="0">
                <a:solidFill>
                  <a:srgbClr val="0033CC"/>
                </a:solidFill>
                <a:cs typeface="Times New Roman" pitchFamily="18" charset="0"/>
              </a:rPr>
              <a:t> di Trieste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33CC"/>
                </a:solidFill>
                <a:cs typeface="Times New Roman" pitchFamily="18" charset="0"/>
              </a:rPr>
              <a:t>Via L. </a:t>
            </a:r>
            <a:r>
              <a:rPr lang="en-US" sz="2800" i="1" dirty="0" err="1">
                <a:solidFill>
                  <a:srgbClr val="0033CC"/>
                </a:solidFill>
                <a:cs typeface="Times New Roman" pitchFamily="18" charset="0"/>
              </a:rPr>
              <a:t>Giorgieri</a:t>
            </a:r>
            <a:r>
              <a:rPr lang="en-US" sz="2800" i="1" dirty="0">
                <a:solidFill>
                  <a:srgbClr val="0033CC"/>
                </a:solidFill>
                <a:cs typeface="Times New Roman" pitchFamily="18" charset="0"/>
              </a:rPr>
              <a:t> 1, 34127 TRIESTE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33CC"/>
                </a:solidFill>
                <a:cs typeface="Times New Roman" pitchFamily="18" charset="0"/>
              </a:rPr>
              <a:t>E-mail: </a:t>
            </a:r>
            <a:r>
              <a:rPr lang="en-US" sz="2800" i="1" dirty="0" smtClean="0">
                <a:solidFill>
                  <a:srgbClr val="0033CC"/>
                </a:solidFill>
                <a:cs typeface="Times New Roman" pitchFamily="18" charset="0"/>
              </a:rPr>
              <a:t>stener@units.it</a:t>
            </a:r>
            <a:endParaRPr lang="en-US" sz="2800" i="1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5284946"/>
            <a:ext cx="91440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33CC"/>
                </a:solidFill>
              </a:rPr>
              <a:t>Within: Selected </a:t>
            </a:r>
            <a:r>
              <a:rPr lang="en-US" sz="2800" dirty="0">
                <a:solidFill>
                  <a:srgbClr val="0033CC"/>
                </a:solidFill>
              </a:rPr>
              <a:t>Topics in Theoretical Chemistry</a:t>
            </a:r>
            <a:endParaRPr lang="en-US" sz="2800" dirty="0" smtClean="0">
              <a:solidFill>
                <a:srgbClr val="0033CC"/>
              </a:solidFill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33CC"/>
                </a:solidFill>
              </a:rPr>
              <a:t>European </a:t>
            </a:r>
            <a:r>
              <a:rPr lang="en-US" sz="2800" dirty="0">
                <a:solidFill>
                  <a:srgbClr val="0033CC"/>
                </a:solidFill>
              </a:rPr>
              <a:t>Master in Theoretical Chemistry and Computational </a:t>
            </a:r>
            <a:r>
              <a:rPr lang="en-US" sz="2800" dirty="0" err="1">
                <a:solidFill>
                  <a:srgbClr val="0033CC"/>
                </a:solidFill>
              </a:rPr>
              <a:t>Modelling</a:t>
            </a:r>
            <a:r>
              <a:rPr lang="en-US" sz="2800" dirty="0">
                <a:solidFill>
                  <a:srgbClr val="0033CC"/>
                </a:solidFill>
              </a:rPr>
              <a:t> (TCCM) </a:t>
            </a:r>
            <a:r>
              <a:rPr lang="en-US" sz="2800" dirty="0" smtClean="0">
                <a:solidFill>
                  <a:srgbClr val="0033CC"/>
                </a:solidFill>
              </a:rPr>
              <a:t>Groningen </a:t>
            </a:r>
            <a:r>
              <a:rPr lang="en-US" sz="2800" dirty="0">
                <a:solidFill>
                  <a:srgbClr val="0033CC"/>
                </a:solidFill>
              </a:rPr>
              <a:t>(NL), </a:t>
            </a:r>
            <a:r>
              <a:rPr lang="en-US" sz="2800" dirty="0" smtClean="0">
                <a:solidFill>
                  <a:srgbClr val="0033CC"/>
                </a:solidFill>
              </a:rPr>
              <a:t>6</a:t>
            </a:r>
            <a:r>
              <a:rPr lang="en-US" sz="2800" baseline="30000" dirty="0" smtClean="0">
                <a:solidFill>
                  <a:srgbClr val="0033CC"/>
                </a:solidFill>
              </a:rPr>
              <a:t>th</a:t>
            </a:r>
            <a:r>
              <a:rPr lang="en-US" sz="2800" dirty="0" smtClean="0">
                <a:solidFill>
                  <a:srgbClr val="0033CC"/>
                </a:solidFill>
              </a:rPr>
              <a:t> </a:t>
            </a:r>
            <a:r>
              <a:rPr lang="en-US" sz="2800" dirty="0">
                <a:solidFill>
                  <a:srgbClr val="0033CC"/>
                </a:solidFill>
              </a:rPr>
              <a:t>– 9</a:t>
            </a:r>
            <a:r>
              <a:rPr lang="en-US" sz="2800" baseline="30000" dirty="0" smtClean="0">
                <a:solidFill>
                  <a:srgbClr val="0033CC"/>
                </a:solidFill>
              </a:rPr>
              <a:t>th</a:t>
            </a:r>
            <a:r>
              <a:rPr lang="en-US" sz="2800" dirty="0" smtClean="0">
                <a:solidFill>
                  <a:srgbClr val="0033CC"/>
                </a:solidFill>
              </a:rPr>
              <a:t> February 2017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059" name="Picture 11" descr="UNITS_logoGB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72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2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2"/>
          <p:cNvSpPr txBox="1">
            <a:spLocks noChangeArrowheads="1"/>
          </p:cNvSpPr>
          <p:nvPr/>
        </p:nvSpPr>
        <p:spPr bwMode="auto">
          <a:xfrm>
            <a:off x="533400" y="152400"/>
            <a:ext cx="8153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 b="1">
                <a:solidFill>
                  <a:srgbClr val="0033CC"/>
                </a:solidFill>
              </a:rPr>
              <a:t>Extension of the TDDFT method to treat core electron excitations (ADF program)</a:t>
            </a:r>
          </a:p>
        </p:txBody>
      </p:sp>
      <p:graphicFrame>
        <p:nvGraphicFramePr>
          <p:cNvPr id="197635" name="Object 3"/>
          <p:cNvGraphicFramePr>
            <a:graphicFrameLocks noChangeAspect="1"/>
          </p:cNvGraphicFramePr>
          <p:nvPr/>
        </p:nvGraphicFramePr>
        <p:xfrm>
          <a:off x="3733800" y="1676400"/>
          <a:ext cx="1497013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55" name="Equation" r:id="rId3" imgW="634680" imgH="279360" progId="Equation.3">
                  <p:embed/>
                </p:oleObj>
              </mc:Choice>
              <mc:Fallback>
                <p:oleObj name="Equation" r:id="rId3" imgW="634680" imgH="27936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676400"/>
                        <a:ext cx="1497013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533400" y="2514600"/>
            <a:ext cx="83058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it-IT" altLang="it-IT" sz="2800">
                <a:solidFill>
                  <a:srgbClr val="990000"/>
                </a:solidFill>
              </a:rPr>
              <a:t>The pairs </a:t>
            </a:r>
            <a:r>
              <a:rPr lang="it-IT" altLang="it-IT" sz="2800" i="1">
                <a:solidFill>
                  <a:srgbClr val="990000"/>
                </a:solidFill>
              </a:rPr>
              <a:t>ia</a:t>
            </a:r>
            <a:r>
              <a:rPr lang="it-IT" altLang="it-IT" sz="2800">
                <a:solidFill>
                  <a:srgbClr val="990000"/>
                </a:solidFill>
              </a:rPr>
              <a:t> e </a:t>
            </a:r>
            <a:r>
              <a:rPr lang="it-IT" altLang="it-IT" sz="2800" i="1">
                <a:solidFill>
                  <a:srgbClr val="990000"/>
                </a:solidFill>
              </a:rPr>
              <a:t>jb</a:t>
            </a:r>
            <a:r>
              <a:rPr lang="it-IT" altLang="it-IT" sz="2800">
                <a:solidFill>
                  <a:srgbClr val="990000"/>
                </a:solidFill>
              </a:rPr>
              <a:t> span the 1h-1p space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it-IT" altLang="it-IT" sz="2800">
                <a:solidFill>
                  <a:srgbClr val="990000"/>
                </a:solidFill>
              </a:rPr>
              <a:t>To limit the run of the indeces </a:t>
            </a:r>
            <a:r>
              <a:rPr lang="it-IT" altLang="it-IT" sz="2800" i="1">
                <a:solidFill>
                  <a:srgbClr val="990000"/>
                </a:solidFill>
              </a:rPr>
              <a:t>i</a:t>
            </a:r>
            <a:r>
              <a:rPr lang="it-IT" altLang="it-IT" sz="2800">
                <a:solidFill>
                  <a:srgbClr val="990000"/>
                </a:solidFill>
              </a:rPr>
              <a:t> and </a:t>
            </a:r>
            <a:r>
              <a:rPr lang="it-IT" altLang="it-IT" sz="2800" i="1">
                <a:solidFill>
                  <a:srgbClr val="990000"/>
                </a:solidFill>
              </a:rPr>
              <a:t>j</a:t>
            </a:r>
            <a:r>
              <a:rPr lang="it-IT" altLang="it-IT" sz="2800">
                <a:solidFill>
                  <a:srgbClr val="990000"/>
                </a:solidFill>
              </a:rPr>
              <a:t> to core orbitals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it-IT" altLang="it-IT" sz="2800">
                <a:solidFill>
                  <a:srgbClr val="990000"/>
                </a:solidFill>
              </a:rPr>
              <a:t>Core excitations become the lowest, are no more coupled with the valence, and </a:t>
            </a:r>
            <a:r>
              <a:rPr lang="it-IT" altLang="it-IT" sz="2800">
                <a:solidFill>
                  <a:srgbClr val="990000"/>
                </a:solidFill>
                <a:sym typeface="Symbol" pitchFamily="18" charset="2"/>
              </a:rPr>
              <a:t></a:t>
            </a:r>
            <a:r>
              <a:rPr lang="it-IT" altLang="it-IT" sz="2800">
                <a:solidFill>
                  <a:srgbClr val="990000"/>
                </a:solidFill>
              </a:rPr>
              <a:t> matrix is reduced:</a:t>
            </a:r>
          </a:p>
        </p:txBody>
      </p:sp>
      <p:graphicFrame>
        <p:nvGraphicFramePr>
          <p:cNvPr id="197637" name="Object 5"/>
          <p:cNvGraphicFramePr>
            <a:graphicFrameLocks noChangeAspect="1"/>
          </p:cNvGraphicFramePr>
          <p:nvPr/>
        </p:nvGraphicFramePr>
        <p:xfrm>
          <a:off x="3505200" y="5280025"/>
          <a:ext cx="2819400" cy="157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56" name="Documento" r:id="rId5" imgW="6215400" imgH="3479760" progId="Word.Document.8">
                  <p:embed/>
                </p:oleObj>
              </mc:Choice>
              <mc:Fallback>
                <p:oleObj name="Documento" r:id="rId5" imgW="6215400" imgH="347976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280025"/>
                        <a:ext cx="2819400" cy="157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7638" name="Text Box 6"/>
          <p:cNvSpPr txBox="1">
            <a:spLocks noChangeArrowheads="1"/>
          </p:cNvSpPr>
          <p:nvPr/>
        </p:nvSpPr>
        <p:spPr bwMode="auto">
          <a:xfrm>
            <a:off x="1371600" y="5715000"/>
            <a:ext cx="2209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>
                <a:sym typeface="Symbol" pitchFamily="18" charset="2"/>
              </a:rPr>
              <a:t> </a:t>
            </a:r>
            <a:endParaRPr lang="it-IT" altLang="it-IT" sz="3200"/>
          </a:p>
        </p:txBody>
      </p:sp>
      <p:sp>
        <p:nvSpPr>
          <p:cNvPr id="197639" name="Text Box 7"/>
          <p:cNvSpPr txBox="1">
            <a:spLocks noChangeArrowheads="1"/>
          </p:cNvSpPr>
          <p:nvPr/>
        </p:nvSpPr>
        <p:spPr bwMode="auto">
          <a:xfrm>
            <a:off x="2590800" y="57150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/>
              <a:t>(</a:t>
            </a:r>
            <a:r>
              <a:rPr lang="it-IT" altLang="it-IT" i="1"/>
              <a:t>i,a</a:t>
            </a:r>
            <a:r>
              <a:rPr lang="it-IT" altLang="it-IT"/>
              <a:t>)</a:t>
            </a:r>
          </a:p>
        </p:txBody>
      </p:sp>
      <p:sp>
        <p:nvSpPr>
          <p:cNvPr id="197640" name="Text Box 8"/>
          <p:cNvSpPr txBox="1">
            <a:spLocks noChangeArrowheads="1"/>
          </p:cNvSpPr>
          <p:nvPr/>
        </p:nvSpPr>
        <p:spPr bwMode="auto">
          <a:xfrm>
            <a:off x="3886200" y="48006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/>
              <a:t>(</a:t>
            </a:r>
            <a:r>
              <a:rPr lang="it-IT" altLang="it-IT" i="1"/>
              <a:t>j,b</a:t>
            </a:r>
            <a:r>
              <a:rPr lang="it-IT" altLang="it-IT"/>
              <a:t>)</a:t>
            </a:r>
          </a:p>
        </p:txBody>
      </p:sp>
      <p:sp>
        <p:nvSpPr>
          <p:cNvPr id="197641" name="Text Box 9"/>
          <p:cNvSpPr txBox="1">
            <a:spLocks noChangeArrowheads="1"/>
          </p:cNvSpPr>
          <p:nvPr/>
        </p:nvSpPr>
        <p:spPr bwMode="auto">
          <a:xfrm>
            <a:off x="5029200" y="54864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ym typeface="Symbol" pitchFamily="18" charset="2"/>
              </a:rPr>
              <a:t> core orbitals</a:t>
            </a:r>
            <a:endParaRPr lang="it-IT" altLang="it-IT"/>
          </a:p>
        </p:txBody>
      </p:sp>
      <p:sp>
        <p:nvSpPr>
          <p:cNvPr id="197642" name="Line 10"/>
          <p:cNvSpPr>
            <a:spLocks noChangeShapeType="1"/>
          </p:cNvSpPr>
          <p:nvPr/>
        </p:nvSpPr>
        <p:spPr bwMode="auto">
          <a:xfrm flipH="1" flipV="1">
            <a:off x="4038600" y="5715000"/>
            <a:ext cx="2667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7643" name="Text Box 11"/>
          <p:cNvSpPr txBox="1">
            <a:spLocks noChangeArrowheads="1"/>
          </p:cNvSpPr>
          <p:nvPr/>
        </p:nvSpPr>
        <p:spPr bwMode="auto">
          <a:xfrm>
            <a:off x="6705600" y="61722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/>
              <a:t>Reduced </a:t>
            </a:r>
            <a:r>
              <a:rPr lang="it-IT" altLang="it-IT">
                <a:sym typeface="Symbol" pitchFamily="18" charset="2"/>
              </a:rPr>
              <a:t></a:t>
            </a:r>
            <a:r>
              <a:rPr lang="it-IT" altLang="it-IT"/>
              <a:t> matrix</a:t>
            </a:r>
          </a:p>
        </p:txBody>
      </p:sp>
      <p:sp>
        <p:nvSpPr>
          <p:cNvPr id="197644" name="Text Box 12"/>
          <p:cNvSpPr txBox="1">
            <a:spLocks noChangeArrowheads="1"/>
          </p:cNvSpPr>
          <p:nvPr/>
        </p:nvSpPr>
        <p:spPr bwMode="auto">
          <a:xfrm>
            <a:off x="838200" y="1066800"/>
            <a:ext cx="723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800">
                <a:solidFill>
                  <a:srgbClr val="990000"/>
                </a:solidFill>
              </a:rPr>
              <a:t>M. Stener, G. Fronzoni and M de Simone, CPL 373 (2003) 115.</a:t>
            </a:r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600" b="1">
                <a:solidFill>
                  <a:srgbClr val="0033CC"/>
                </a:solidFill>
              </a:rPr>
              <a:t>Case study: Ti2p excitations in TiCl</a:t>
            </a:r>
            <a:r>
              <a:rPr lang="it-IT" altLang="it-IT" sz="3600" b="1" baseline="-250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98659" name="Text Box 3"/>
          <p:cNvSpPr txBox="1">
            <a:spLocks noChangeArrowheads="1"/>
          </p:cNvSpPr>
          <p:nvPr/>
        </p:nvSpPr>
        <p:spPr bwMode="auto">
          <a:xfrm>
            <a:off x="304800" y="1524000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 b="1">
                <a:solidFill>
                  <a:srgbClr val="0033CC"/>
                </a:solidFill>
              </a:rPr>
              <a:t>KS</a:t>
            </a:r>
          </a:p>
        </p:txBody>
      </p:sp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4876800" y="1524000"/>
            <a:ext cx="388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 b="1">
                <a:solidFill>
                  <a:srgbClr val="0033CC"/>
                </a:solidFill>
              </a:rPr>
              <a:t>TDDFT</a:t>
            </a:r>
            <a:endParaRPr lang="it-IT" altLang="it-IT"/>
          </a:p>
        </p:txBody>
      </p:sp>
      <p:graphicFrame>
        <p:nvGraphicFramePr>
          <p:cNvPr id="198661" name="Object 5"/>
          <p:cNvGraphicFramePr>
            <a:graphicFrameLocks noChangeAspect="1"/>
          </p:cNvGraphicFramePr>
          <p:nvPr/>
        </p:nvGraphicFramePr>
        <p:xfrm>
          <a:off x="4737100" y="3335338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02" name="Equation" r:id="rId3" imgW="126720" imgH="253800" progId="Equation.3">
                  <p:embed/>
                </p:oleObj>
              </mc:Choice>
              <mc:Fallback>
                <p:oleObj name="Equation" r:id="rId3" imgW="126720" imgH="253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7100" y="3335338"/>
                        <a:ext cx="1270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662" name="Rectangle 6"/>
          <p:cNvSpPr>
            <a:spLocks noChangeArrowheads="1"/>
          </p:cNvSpPr>
          <p:nvPr/>
        </p:nvSpPr>
        <p:spPr bwMode="auto">
          <a:xfrm>
            <a:off x="4195763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graphicFrame>
        <p:nvGraphicFramePr>
          <p:cNvPr id="198663" name="Object 7"/>
          <p:cNvGraphicFramePr>
            <a:graphicFrameLocks noChangeAspect="1"/>
          </p:cNvGraphicFramePr>
          <p:nvPr/>
        </p:nvGraphicFramePr>
        <p:xfrm>
          <a:off x="838200" y="2133600"/>
          <a:ext cx="3276600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03" name="Equation" r:id="rId5" imgW="1028520" imgH="291960" progId="Equation.3">
                  <p:embed/>
                </p:oleObj>
              </mc:Choice>
              <mc:Fallback>
                <p:oleObj name="Equation" r:id="rId5" imgW="1028520" imgH="29196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133600"/>
                        <a:ext cx="3276600" cy="94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664" name="Rectangle 8"/>
          <p:cNvSpPr>
            <a:spLocks noChangeArrowheads="1"/>
          </p:cNvSpPr>
          <p:nvPr/>
        </p:nvSpPr>
        <p:spPr bwMode="auto">
          <a:xfrm>
            <a:off x="4043363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graphicFrame>
        <p:nvGraphicFramePr>
          <p:cNvPr id="198665" name="Object 9"/>
          <p:cNvGraphicFramePr>
            <a:graphicFrameLocks noChangeAspect="1"/>
          </p:cNvGraphicFramePr>
          <p:nvPr/>
        </p:nvGraphicFramePr>
        <p:xfrm>
          <a:off x="762000" y="3581400"/>
          <a:ext cx="3424238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04" r:id="rId7" imgW="1054100" imgH="228600" progId="Equation.3">
                  <p:embed/>
                </p:oleObj>
              </mc:Choice>
              <mc:Fallback>
                <p:oleObj r:id="rId7" imgW="105410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581400"/>
                        <a:ext cx="3424238" cy="739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6" name="Object 10"/>
          <p:cNvGraphicFramePr>
            <a:graphicFrameLocks noChangeAspect="1"/>
          </p:cNvGraphicFramePr>
          <p:nvPr/>
        </p:nvGraphicFramePr>
        <p:xfrm>
          <a:off x="533400" y="5029200"/>
          <a:ext cx="411480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05" r:id="rId9" imgW="1879600" imgH="393700" progId="Equation.3">
                  <p:embed/>
                </p:oleObj>
              </mc:Choice>
              <mc:Fallback>
                <p:oleObj r:id="rId9" imgW="1879600" imgH="3937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029200"/>
                        <a:ext cx="4114800" cy="1009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667" name="Rectangle 11"/>
          <p:cNvSpPr>
            <a:spLocks noChangeArrowheads="1"/>
          </p:cNvSpPr>
          <p:nvPr/>
        </p:nvSpPr>
        <p:spPr bwMode="auto">
          <a:xfrm>
            <a:off x="304800" y="1524000"/>
            <a:ext cx="4572000" cy="4876800"/>
          </a:xfrm>
          <a:prstGeom prst="rect">
            <a:avLst/>
          </a:prstGeom>
          <a:noFill/>
          <a:ln w="76200" cmpd="tri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8668" name="Rectangle 12"/>
          <p:cNvSpPr>
            <a:spLocks noChangeArrowheads="1"/>
          </p:cNvSpPr>
          <p:nvPr/>
        </p:nvSpPr>
        <p:spPr bwMode="auto">
          <a:xfrm>
            <a:off x="4195763" y="3309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graphicFrame>
        <p:nvGraphicFramePr>
          <p:cNvPr id="198669" name="Object 13"/>
          <p:cNvGraphicFramePr>
            <a:graphicFrameLocks noChangeAspect="1"/>
          </p:cNvGraphicFramePr>
          <p:nvPr/>
        </p:nvGraphicFramePr>
        <p:xfrm>
          <a:off x="5105400" y="2362200"/>
          <a:ext cx="3487738" cy="114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06" name="Equation" r:id="rId11" imgW="952200" imgH="317160" progId="Equation.3">
                  <p:embed/>
                </p:oleObj>
              </mc:Choice>
              <mc:Fallback>
                <p:oleObj name="Equation" r:id="rId11" imgW="952200" imgH="31716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362200"/>
                        <a:ext cx="3487738" cy="1141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70" name="Object 14"/>
          <p:cNvGraphicFramePr>
            <a:graphicFrameLocks noChangeAspect="1"/>
          </p:cNvGraphicFramePr>
          <p:nvPr/>
        </p:nvGraphicFramePr>
        <p:xfrm>
          <a:off x="5708650" y="4038600"/>
          <a:ext cx="2384425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07" name="Equation" r:id="rId13" imgW="672840" imgH="279360" progId="Equation.3">
                  <p:embed/>
                </p:oleObj>
              </mc:Choice>
              <mc:Fallback>
                <p:oleObj name="Equation" r:id="rId13" imgW="672840" imgH="27936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4038600"/>
                        <a:ext cx="2384425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671" name="Rectangle 15"/>
          <p:cNvSpPr>
            <a:spLocks noChangeArrowheads="1"/>
          </p:cNvSpPr>
          <p:nvPr/>
        </p:nvSpPr>
        <p:spPr bwMode="auto">
          <a:xfrm>
            <a:off x="5029200" y="1524000"/>
            <a:ext cx="3733800" cy="3962400"/>
          </a:xfrm>
          <a:prstGeom prst="rect">
            <a:avLst/>
          </a:prstGeom>
          <a:noFill/>
          <a:ln w="76200" cmpd="tri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"/>
          <p:cNvSpPr txBox="1">
            <a:spLocks noChangeArrowheads="1"/>
          </p:cNvSpPr>
          <p:nvPr/>
        </p:nvSpPr>
        <p:spPr bwMode="auto">
          <a:xfrm>
            <a:off x="2895600" y="0"/>
            <a:ext cx="358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3200" b="1">
                <a:solidFill>
                  <a:srgbClr val="0033CC"/>
                </a:solidFill>
              </a:rPr>
              <a:t>TDDFT vs KS</a:t>
            </a:r>
          </a:p>
        </p:txBody>
      </p:sp>
      <p:graphicFrame>
        <p:nvGraphicFramePr>
          <p:cNvPr id="199683" name="Object 3"/>
          <p:cNvGraphicFramePr>
            <a:graphicFrameLocks noChangeAspect="1"/>
          </p:cNvGraphicFramePr>
          <p:nvPr/>
        </p:nvGraphicFramePr>
        <p:xfrm>
          <a:off x="3810000" y="838200"/>
          <a:ext cx="6575425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90" name="SPW 7.1 Graph" r:id="rId3" imgW="9087120" imgH="9373320" progId="SigmaPlotGraphicObject.6">
                  <p:embed/>
                </p:oleObj>
              </mc:Choice>
              <mc:Fallback>
                <p:oleObj name="SPW 7.1 Graph" r:id="rId3" imgW="9087120" imgH="9373320" progId="SigmaPlotGraphicObject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838200"/>
                        <a:ext cx="6575425" cy="678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0" y="762000"/>
            <a:ext cx="3657600" cy="575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it-IT" b="1">
                <a:solidFill>
                  <a:srgbClr val="0033CC"/>
                </a:solidFill>
              </a:rPr>
              <a:t>Inclusion of configuration mixing effects 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it-IT" b="1">
                <a:solidFill>
                  <a:srgbClr val="0033CC"/>
                </a:solidFill>
              </a:rPr>
              <a:t>Mandatory for an accurate description of excitations of degenerate core orbitals (2p) of transition metals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it-IT" b="1">
                <a:solidFill>
                  <a:srgbClr val="0033CC"/>
                </a:solidFill>
              </a:rPr>
              <a:t>Calculation: discrete lines, convoluted with gaussian functions (FWHM=0.6 eV)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it-IT" b="1">
                <a:solidFill>
                  <a:srgbClr val="0033CC"/>
                </a:solidFill>
              </a:rPr>
              <a:t> large absolute errors (</a:t>
            </a:r>
            <a:r>
              <a:rPr lang="en-US" altLang="it-IT" b="1">
                <a:solidFill>
                  <a:srgbClr val="0033CC"/>
                </a:solidFill>
                <a:sym typeface="Symbol" pitchFamily="18" charset="2"/>
              </a:rPr>
              <a:t></a:t>
            </a:r>
            <a:r>
              <a:rPr lang="en-US" altLang="it-IT" b="1">
                <a:solidFill>
                  <a:srgbClr val="0033CC"/>
                </a:solidFill>
              </a:rPr>
              <a:t>3 eV)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0706" name="Object 2"/>
          <p:cNvGraphicFramePr>
            <a:graphicFrameLocks noChangeAspect="1"/>
          </p:cNvGraphicFramePr>
          <p:nvPr/>
        </p:nvGraphicFramePr>
        <p:xfrm>
          <a:off x="3733800" y="1066800"/>
          <a:ext cx="320675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32" name="SPW 7.1 Graph" r:id="rId3" imgW="5431320" imgH="6583680" progId="SigmaPlotGraphicObject.6">
                  <p:embed/>
                </p:oleObj>
              </mc:Choice>
              <mc:Fallback>
                <p:oleObj name="SPW 7.1 Graph" r:id="rId3" imgW="5431320" imgH="6583680" progId="SigmaPlotGraphicObject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066800"/>
                        <a:ext cx="320675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990600" y="1524000"/>
            <a:ext cx="365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/>
              <a:t>10t</a:t>
            </a:r>
            <a:r>
              <a:rPr lang="it-IT" altLang="it-IT" sz="2800" baseline="-25000"/>
              <a:t>2</a:t>
            </a:r>
            <a:r>
              <a:rPr lang="it-IT" altLang="it-IT" sz="2800"/>
              <a:t>: 3d</a:t>
            </a:r>
            <a:r>
              <a:rPr lang="it-IT" altLang="it-IT" sz="2800" baseline="-25000"/>
              <a:t>xy </a:t>
            </a:r>
            <a:r>
              <a:rPr lang="it-IT" altLang="it-IT" sz="2800"/>
              <a:t>3d</a:t>
            </a:r>
            <a:r>
              <a:rPr lang="it-IT" altLang="it-IT" sz="2800" baseline="-25000"/>
              <a:t>xz </a:t>
            </a:r>
            <a:r>
              <a:rPr lang="it-IT" altLang="it-IT" sz="2800"/>
              <a:t>3d</a:t>
            </a:r>
            <a:r>
              <a:rPr lang="it-IT" altLang="it-IT" sz="2800" baseline="-25000"/>
              <a:t>yz</a:t>
            </a:r>
          </a:p>
        </p:txBody>
      </p:sp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1905000" y="2590800"/>
            <a:ext cx="2667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/>
              <a:t>3e: 3d</a:t>
            </a:r>
            <a:r>
              <a:rPr lang="it-IT" altLang="it-IT" sz="2800" baseline="-25000"/>
              <a:t>x2-y2</a:t>
            </a:r>
            <a:r>
              <a:rPr lang="it-IT" altLang="it-IT" sz="2800"/>
              <a:t> 3d</a:t>
            </a:r>
            <a:r>
              <a:rPr lang="it-IT" altLang="it-IT" sz="2800" baseline="-25000"/>
              <a:t>z2</a:t>
            </a:r>
          </a:p>
        </p:txBody>
      </p:sp>
      <p:sp>
        <p:nvSpPr>
          <p:cNvPr id="200709" name="Text Box 5"/>
          <p:cNvSpPr txBox="1">
            <a:spLocks noChangeArrowheads="1"/>
          </p:cNvSpPr>
          <p:nvPr/>
        </p:nvSpPr>
        <p:spPr bwMode="auto">
          <a:xfrm>
            <a:off x="2819400" y="4038600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/>
              <a:t>2t</a:t>
            </a:r>
            <a:r>
              <a:rPr lang="it-IT" altLang="it-IT" sz="2800" baseline="-25000"/>
              <a:t>2</a:t>
            </a:r>
            <a:r>
              <a:rPr lang="it-IT" altLang="it-IT" sz="2800"/>
              <a:t> : 2p</a:t>
            </a:r>
          </a:p>
        </p:txBody>
      </p:sp>
      <p:sp>
        <p:nvSpPr>
          <p:cNvPr id="200710" name="Text Box 6"/>
          <p:cNvSpPr txBox="1">
            <a:spLocks noChangeArrowheads="1"/>
          </p:cNvSpPr>
          <p:nvPr/>
        </p:nvSpPr>
        <p:spPr bwMode="auto">
          <a:xfrm>
            <a:off x="1295400" y="381000"/>
            <a:ext cx="731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 b="1">
                <a:solidFill>
                  <a:srgbClr val="0033CC"/>
                </a:solidFill>
              </a:rPr>
              <a:t>TiCl</a:t>
            </a:r>
            <a:r>
              <a:rPr lang="it-IT" altLang="it-IT" sz="2800" b="1" baseline="-25000">
                <a:solidFill>
                  <a:srgbClr val="0033CC"/>
                </a:solidFill>
              </a:rPr>
              <a:t>4</a:t>
            </a:r>
            <a:r>
              <a:rPr lang="it-IT" altLang="it-IT" sz="2800" b="1">
                <a:solidFill>
                  <a:srgbClr val="0033CC"/>
                </a:solidFill>
              </a:rPr>
              <a:t>: T</a:t>
            </a:r>
            <a:r>
              <a:rPr lang="it-IT" altLang="it-IT" sz="2800" b="1" baseline="-25000">
                <a:solidFill>
                  <a:srgbClr val="0033CC"/>
                </a:solidFill>
              </a:rPr>
              <a:t>d</a:t>
            </a:r>
            <a:r>
              <a:rPr lang="it-IT" altLang="it-IT" sz="2800" b="1">
                <a:solidFill>
                  <a:srgbClr val="0033CC"/>
                </a:solidFill>
              </a:rPr>
              <a:t> point group symmetry</a:t>
            </a:r>
          </a:p>
        </p:txBody>
      </p:sp>
      <p:sp>
        <p:nvSpPr>
          <p:cNvPr id="200711" name="Freeform 7"/>
          <p:cNvSpPr>
            <a:spLocks/>
          </p:cNvSpPr>
          <p:nvPr/>
        </p:nvSpPr>
        <p:spPr bwMode="auto">
          <a:xfrm>
            <a:off x="6477000" y="2895600"/>
            <a:ext cx="1371600" cy="1295400"/>
          </a:xfrm>
          <a:custGeom>
            <a:avLst/>
            <a:gdLst>
              <a:gd name="T0" fmla="*/ 0 w 864"/>
              <a:gd name="T1" fmla="*/ 816 h 816"/>
              <a:gd name="T2" fmla="*/ 864 w 864"/>
              <a:gd name="T3" fmla="*/ 480 h 816"/>
              <a:gd name="T4" fmla="*/ 0 w 864"/>
              <a:gd name="T5" fmla="*/ 0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4" h="816">
                <a:moveTo>
                  <a:pt x="0" y="816"/>
                </a:moveTo>
                <a:cubicBezTo>
                  <a:pt x="432" y="716"/>
                  <a:pt x="864" y="616"/>
                  <a:pt x="864" y="480"/>
                </a:cubicBezTo>
                <a:cubicBezTo>
                  <a:pt x="864" y="344"/>
                  <a:pt x="136" y="8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0712" name="Freeform 8"/>
          <p:cNvSpPr>
            <a:spLocks/>
          </p:cNvSpPr>
          <p:nvPr/>
        </p:nvSpPr>
        <p:spPr bwMode="auto">
          <a:xfrm>
            <a:off x="6477000" y="1828800"/>
            <a:ext cx="2311400" cy="2514600"/>
          </a:xfrm>
          <a:custGeom>
            <a:avLst/>
            <a:gdLst>
              <a:gd name="T0" fmla="*/ 0 w 1456"/>
              <a:gd name="T1" fmla="*/ 1584 h 1584"/>
              <a:gd name="T2" fmla="*/ 1440 w 1456"/>
              <a:gd name="T3" fmla="*/ 1056 h 1584"/>
              <a:gd name="T4" fmla="*/ 96 w 1456"/>
              <a:gd name="T5" fmla="*/ 0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56" h="1584">
                <a:moveTo>
                  <a:pt x="0" y="1584"/>
                </a:moveTo>
                <a:cubicBezTo>
                  <a:pt x="712" y="1452"/>
                  <a:pt x="1424" y="1320"/>
                  <a:pt x="1440" y="1056"/>
                </a:cubicBezTo>
                <a:cubicBezTo>
                  <a:pt x="1456" y="792"/>
                  <a:pt x="776" y="396"/>
                  <a:pt x="9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0713" name="Text Box 9"/>
          <p:cNvSpPr txBox="1">
            <a:spLocks noChangeArrowheads="1"/>
          </p:cNvSpPr>
          <p:nvPr/>
        </p:nvSpPr>
        <p:spPr bwMode="auto">
          <a:xfrm>
            <a:off x="12700" y="5018088"/>
            <a:ext cx="1828800" cy="180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>
                <a:solidFill>
                  <a:srgbClr val="990000"/>
                </a:solidFill>
              </a:rPr>
              <a:t>KS level: </a:t>
            </a:r>
          </a:p>
          <a:p>
            <a:pPr>
              <a:spcBef>
                <a:spcPct val="50000"/>
              </a:spcBef>
            </a:pPr>
            <a:r>
              <a:rPr lang="it-IT" altLang="it-IT" sz="2800">
                <a:solidFill>
                  <a:srgbClr val="990000"/>
                </a:solidFill>
              </a:rPr>
              <a:t>2t</a:t>
            </a:r>
            <a:r>
              <a:rPr lang="it-IT" altLang="it-IT" sz="2800" baseline="-25000">
                <a:solidFill>
                  <a:srgbClr val="990000"/>
                </a:solidFill>
              </a:rPr>
              <a:t>2</a:t>
            </a:r>
            <a:r>
              <a:rPr lang="it-IT" altLang="it-IT" sz="2800">
                <a:solidFill>
                  <a:srgbClr val="990000"/>
                </a:solidFill>
              </a:rPr>
              <a:t> </a:t>
            </a:r>
            <a:r>
              <a:rPr lang="it-IT" altLang="it-IT" sz="2800">
                <a:solidFill>
                  <a:srgbClr val="990000"/>
                </a:solidFill>
                <a:sym typeface="Symbol" pitchFamily="18" charset="2"/>
              </a:rPr>
              <a:t> 3e</a:t>
            </a:r>
          </a:p>
          <a:p>
            <a:pPr>
              <a:spcBef>
                <a:spcPct val="50000"/>
              </a:spcBef>
            </a:pPr>
            <a:r>
              <a:rPr lang="it-IT" altLang="it-IT" sz="2800">
                <a:solidFill>
                  <a:srgbClr val="990000"/>
                </a:solidFill>
              </a:rPr>
              <a:t>2t</a:t>
            </a:r>
            <a:r>
              <a:rPr lang="it-IT" altLang="it-IT" sz="2800" baseline="-25000">
                <a:solidFill>
                  <a:srgbClr val="990000"/>
                </a:solidFill>
              </a:rPr>
              <a:t>2</a:t>
            </a:r>
            <a:r>
              <a:rPr lang="it-IT" altLang="it-IT" sz="2800">
                <a:solidFill>
                  <a:srgbClr val="990000"/>
                </a:solidFill>
              </a:rPr>
              <a:t> </a:t>
            </a:r>
            <a:r>
              <a:rPr lang="it-IT" altLang="it-IT" sz="2800">
                <a:solidFill>
                  <a:srgbClr val="990000"/>
                </a:solidFill>
                <a:sym typeface="Symbol" pitchFamily="18" charset="2"/>
              </a:rPr>
              <a:t> 10t</a:t>
            </a:r>
            <a:r>
              <a:rPr lang="it-IT" altLang="it-IT" sz="2800" baseline="-25000">
                <a:solidFill>
                  <a:srgbClr val="990000"/>
                </a:solidFill>
                <a:sym typeface="Symbol" pitchFamily="18" charset="2"/>
              </a:rPr>
              <a:t>2</a:t>
            </a:r>
          </a:p>
        </p:txBody>
      </p:sp>
      <p:sp>
        <p:nvSpPr>
          <p:cNvPr id="200714" name="Text Box 10"/>
          <p:cNvSpPr txBox="1">
            <a:spLocks noChangeArrowheads="1"/>
          </p:cNvSpPr>
          <p:nvPr/>
        </p:nvSpPr>
        <p:spPr bwMode="auto">
          <a:xfrm>
            <a:off x="1676400" y="5562600"/>
            <a:ext cx="243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>
                <a:solidFill>
                  <a:srgbClr val="990000"/>
                </a:solidFill>
              </a:rPr>
              <a:t>TDDFT level:</a:t>
            </a:r>
            <a:endParaRPr lang="it-IT" altLang="it-IT" sz="2800" baseline="-25000">
              <a:solidFill>
                <a:srgbClr val="990000"/>
              </a:solidFill>
              <a:sym typeface="Symbol" pitchFamily="18" charset="2"/>
            </a:endParaRPr>
          </a:p>
        </p:txBody>
      </p:sp>
      <p:graphicFrame>
        <p:nvGraphicFramePr>
          <p:cNvPr id="200715" name="Object 11"/>
          <p:cNvGraphicFramePr>
            <a:graphicFrameLocks noChangeAspect="1"/>
          </p:cNvGraphicFramePr>
          <p:nvPr/>
        </p:nvGraphicFramePr>
        <p:xfrm>
          <a:off x="3962400" y="5029200"/>
          <a:ext cx="51816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33" name="Equation" r:id="rId5" imgW="4356000" imgH="1473120" progId="Equation.3">
                  <p:embed/>
                </p:oleObj>
              </mc:Choice>
              <mc:Fallback>
                <p:oleObj name="Equation" r:id="rId5" imgW="4356000" imgH="147312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5029200"/>
                        <a:ext cx="518160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716" name="Rectangle 12"/>
          <p:cNvSpPr>
            <a:spLocks noChangeArrowheads="1"/>
          </p:cNvSpPr>
          <p:nvPr/>
        </p:nvSpPr>
        <p:spPr bwMode="auto">
          <a:xfrm>
            <a:off x="0" y="4876800"/>
            <a:ext cx="1752600" cy="19812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0717" name="Rectangle 13"/>
          <p:cNvSpPr>
            <a:spLocks noChangeArrowheads="1"/>
          </p:cNvSpPr>
          <p:nvPr/>
        </p:nvSpPr>
        <p:spPr bwMode="auto">
          <a:xfrm>
            <a:off x="1828800" y="4953000"/>
            <a:ext cx="7315200" cy="19050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0718" name="Text Box 14"/>
          <p:cNvSpPr txBox="1">
            <a:spLocks noChangeArrowheads="1"/>
          </p:cNvSpPr>
          <p:nvPr/>
        </p:nvSpPr>
        <p:spPr bwMode="auto">
          <a:xfrm>
            <a:off x="1485900" y="2095500"/>
            <a:ext cx="3009900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>
                <a:solidFill>
                  <a:srgbClr val="0033CC"/>
                </a:solidFill>
              </a:rPr>
              <a:t>Crystal field splitting</a:t>
            </a:r>
          </a:p>
        </p:txBody>
      </p:sp>
      <p:sp>
        <p:nvSpPr>
          <p:cNvPr id="200719" name="AutoShape 15"/>
          <p:cNvSpPr>
            <a:spLocks/>
          </p:cNvSpPr>
          <p:nvPr/>
        </p:nvSpPr>
        <p:spPr bwMode="auto">
          <a:xfrm>
            <a:off x="1219200" y="1587500"/>
            <a:ext cx="304800" cy="1485900"/>
          </a:xfrm>
          <a:prstGeom prst="leftBrace">
            <a:avLst>
              <a:gd name="adj1" fmla="val 406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0720" name="Text Box 16"/>
          <p:cNvSpPr txBox="1">
            <a:spLocks noChangeArrowheads="1"/>
          </p:cNvSpPr>
          <p:nvPr/>
        </p:nvSpPr>
        <p:spPr bwMode="auto">
          <a:xfrm>
            <a:off x="330200" y="2082800"/>
            <a:ext cx="863600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>
                <a:solidFill>
                  <a:srgbClr val="0033CC"/>
                </a:solidFill>
              </a:rPr>
              <a:t>3d </a:t>
            </a:r>
          </a:p>
        </p:txBody>
      </p:sp>
      <p:sp>
        <p:nvSpPr>
          <p:cNvPr id="200721" name="Text Box 17"/>
          <p:cNvSpPr txBox="1">
            <a:spLocks noChangeArrowheads="1"/>
          </p:cNvSpPr>
          <p:nvPr/>
        </p:nvSpPr>
        <p:spPr bwMode="auto">
          <a:xfrm>
            <a:off x="7378700" y="1587500"/>
            <a:ext cx="1765300" cy="711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 b="1">
                <a:solidFill>
                  <a:srgbClr val="0033CC"/>
                </a:solidFill>
              </a:rPr>
              <a:t>Configuration mixing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76200" y="228600"/>
            <a:ext cx="8991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 b="1">
                <a:solidFill>
                  <a:srgbClr val="0033CC"/>
                </a:solidFill>
              </a:rPr>
              <a:t>At TDDFT level extradiagonal terms introduce mixing of 1h1p configurations</a:t>
            </a:r>
          </a:p>
        </p:txBody>
      </p:sp>
      <p:graphicFrame>
        <p:nvGraphicFramePr>
          <p:cNvPr id="201731" name="Object 3"/>
          <p:cNvGraphicFramePr>
            <a:graphicFrameLocks noChangeAspect="1"/>
          </p:cNvGraphicFramePr>
          <p:nvPr/>
        </p:nvGraphicFramePr>
        <p:xfrm>
          <a:off x="2895600" y="1371600"/>
          <a:ext cx="60579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45" name="SPW 7.1 Graph" r:id="rId3" imgW="9087120" imgH="9373320" progId="SigmaPlotGraphicObject.6">
                  <p:embed/>
                </p:oleObj>
              </mc:Choice>
              <mc:Fallback>
                <p:oleObj name="SPW 7.1 Graph" r:id="rId3" imgW="9087120" imgH="9373320" progId="SigmaPlotGraphicObject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371600"/>
                        <a:ext cx="6057900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304800" y="1905000"/>
            <a:ext cx="2514600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/>
              <a:t>100% 2t</a:t>
            </a:r>
            <a:r>
              <a:rPr lang="it-IT" altLang="it-IT" sz="2800" baseline="-25000"/>
              <a:t>2</a:t>
            </a:r>
            <a:r>
              <a:rPr lang="it-IT" altLang="it-IT" sz="2800">
                <a:sym typeface="Symbol" pitchFamily="18" charset="2"/>
              </a:rPr>
              <a:t>3e</a:t>
            </a:r>
            <a:endParaRPr lang="it-IT" altLang="it-IT" sz="2800"/>
          </a:p>
        </p:txBody>
      </p:sp>
      <p:sp>
        <p:nvSpPr>
          <p:cNvPr id="201733" name="Text Box 5"/>
          <p:cNvSpPr txBox="1">
            <a:spLocks noChangeArrowheads="1"/>
          </p:cNvSpPr>
          <p:nvPr/>
        </p:nvSpPr>
        <p:spPr bwMode="auto">
          <a:xfrm>
            <a:off x="5867400" y="2286000"/>
            <a:ext cx="243840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/>
              <a:t>100% 2t</a:t>
            </a:r>
            <a:r>
              <a:rPr lang="it-IT" altLang="it-IT" sz="2800" baseline="-25000"/>
              <a:t>2</a:t>
            </a:r>
            <a:r>
              <a:rPr lang="it-IT" altLang="it-IT" sz="2800">
                <a:sym typeface="Symbol" pitchFamily="18" charset="2"/>
              </a:rPr>
              <a:t>10t</a:t>
            </a:r>
            <a:r>
              <a:rPr lang="it-IT" altLang="it-IT" sz="2800" baseline="-25000">
                <a:sym typeface="Symbol" pitchFamily="18" charset="2"/>
              </a:rPr>
              <a:t>2</a:t>
            </a:r>
            <a:endParaRPr lang="it-IT" altLang="it-IT" sz="2800" baseline="-25000"/>
          </a:p>
        </p:txBody>
      </p:sp>
      <p:sp>
        <p:nvSpPr>
          <p:cNvPr id="201734" name="Text Box 6"/>
          <p:cNvSpPr txBox="1">
            <a:spLocks noChangeArrowheads="1"/>
          </p:cNvSpPr>
          <p:nvPr/>
        </p:nvSpPr>
        <p:spPr bwMode="auto">
          <a:xfrm>
            <a:off x="152400" y="3352800"/>
            <a:ext cx="2514600" cy="1169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/>
              <a:t>77% 2t</a:t>
            </a:r>
            <a:r>
              <a:rPr lang="it-IT" altLang="it-IT" sz="2800" baseline="-25000"/>
              <a:t>2</a:t>
            </a:r>
            <a:r>
              <a:rPr lang="it-IT" altLang="it-IT" sz="2800">
                <a:sym typeface="Symbol" pitchFamily="18" charset="2"/>
              </a:rPr>
              <a:t>3e</a:t>
            </a:r>
          </a:p>
          <a:p>
            <a:pPr>
              <a:spcBef>
                <a:spcPct val="50000"/>
              </a:spcBef>
            </a:pPr>
            <a:r>
              <a:rPr lang="it-IT" altLang="it-IT" sz="2800"/>
              <a:t>22% 2t</a:t>
            </a:r>
            <a:r>
              <a:rPr lang="it-IT" altLang="it-IT" sz="2800" baseline="-25000"/>
              <a:t>2</a:t>
            </a:r>
            <a:r>
              <a:rPr lang="it-IT" altLang="it-IT" sz="2800">
                <a:sym typeface="Symbol" pitchFamily="18" charset="2"/>
              </a:rPr>
              <a:t>10t</a:t>
            </a:r>
            <a:r>
              <a:rPr lang="it-IT" altLang="it-IT" sz="2800" baseline="-25000">
                <a:sym typeface="Symbol" pitchFamily="18" charset="2"/>
              </a:rPr>
              <a:t>2</a:t>
            </a:r>
          </a:p>
        </p:txBody>
      </p:sp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5486400" y="3657600"/>
            <a:ext cx="2971800" cy="10144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/>
              <a:t>76% 2t</a:t>
            </a:r>
            <a:r>
              <a:rPr lang="it-IT" altLang="it-IT" baseline="-25000"/>
              <a:t>2</a:t>
            </a:r>
            <a:r>
              <a:rPr lang="it-IT" altLang="it-IT">
                <a:sym typeface="Symbol" pitchFamily="18" charset="2"/>
              </a:rPr>
              <a:t>10t</a:t>
            </a:r>
            <a:r>
              <a:rPr lang="it-IT" altLang="it-IT" baseline="-25000">
                <a:sym typeface="Symbol" pitchFamily="18" charset="2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it-IT" altLang="it-IT"/>
              <a:t>21% 2t</a:t>
            </a:r>
            <a:r>
              <a:rPr lang="it-IT" altLang="it-IT" baseline="-25000"/>
              <a:t>2</a:t>
            </a:r>
            <a:r>
              <a:rPr lang="it-IT" altLang="it-IT">
                <a:sym typeface="Symbol" pitchFamily="18" charset="2"/>
              </a:rPr>
              <a:t>3e</a:t>
            </a:r>
          </a:p>
        </p:txBody>
      </p:sp>
      <p:sp>
        <p:nvSpPr>
          <p:cNvPr id="201736" name="Line 8"/>
          <p:cNvSpPr>
            <a:spLocks noChangeShapeType="1"/>
          </p:cNvSpPr>
          <p:nvPr/>
        </p:nvSpPr>
        <p:spPr bwMode="auto">
          <a:xfrm>
            <a:off x="2895600" y="22098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1737" name="Line 9"/>
          <p:cNvSpPr>
            <a:spLocks noChangeShapeType="1"/>
          </p:cNvSpPr>
          <p:nvPr/>
        </p:nvSpPr>
        <p:spPr bwMode="auto">
          <a:xfrm flipH="1" flipV="1">
            <a:off x="3733800" y="2133600"/>
            <a:ext cx="2057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1738" name="Line 10"/>
          <p:cNvSpPr>
            <a:spLocks noChangeShapeType="1"/>
          </p:cNvSpPr>
          <p:nvPr/>
        </p:nvSpPr>
        <p:spPr bwMode="auto">
          <a:xfrm>
            <a:off x="2743200" y="4038600"/>
            <a:ext cx="838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1739" name="Line 11"/>
          <p:cNvSpPr>
            <a:spLocks noChangeShapeType="1"/>
          </p:cNvSpPr>
          <p:nvPr/>
        </p:nvSpPr>
        <p:spPr bwMode="auto">
          <a:xfrm flipH="1" flipV="1">
            <a:off x="4114800" y="3429000"/>
            <a:ext cx="1371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2"/>
          <p:cNvSpPr txBox="1">
            <a:spLocks noChangeArrowheads="1"/>
          </p:cNvSpPr>
          <p:nvPr/>
        </p:nvSpPr>
        <p:spPr bwMode="auto">
          <a:xfrm>
            <a:off x="1044575" y="1654175"/>
            <a:ext cx="7631113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it-IT" altLang="it-IT" sz="3200" b="1">
                <a:solidFill>
                  <a:srgbClr val="FF0000"/>
                </a:solidFill>
                <a:latin typeface="Arial" charset="0"/>
              </a:rPr>
              <a:t>2 KINDS OF RELATIVISTIC EFFECTS:</a:t>
            </a:r>
          </a:p>
          <a:p>
            <a:pPr algn="l" eaLnBrk="1" hangingPunct="1"/>
            <a:endParaRPr lang="it-IT" altLang="it-IT" b="1">
              <a:solidFill>
                <a:srgbClr val="FF0000"/>
              </a:solidFill>
              <a:latin typeface="Arial" charset="0"/>
            </a:endParaRP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it-IT" altLang="it-IT" sz="2800" b="1">
                <a:latin typeface="Arial" charset="0"/>
              </a:rPr>
              <a:t> </a:t>
            </a:r>
            <a:r>
              <a:rPr lang="it-IT" altLang="it-IT" sz="2800" b="1">
                <a:solidFill>
                  <a:srgbClr val="0000FF"/>
                </a:solidFill>
                <a:latin typeface="Arial" charset="0"/>
              </a:rPr>
              <a:t>SCALAR RELATIVISTIC CORRECTIONS</a:t>
            </a:r>
          </a:p>
          <a:p>
            <a:pPr algn="l" eaLnBrk="1" hangingPunct="1">
              <a:lnSpc>
                <a:spcPct val="150000"/>
              </a:lnSpc>
            </a:pPr>
            <a:r>
              <a:rPr lang="it-IT" altLang="it-IT" sz="2800" b="1">
                <a:latin typeface="Arial" charset="0"/>
              </a:rPr>
              <a:t>  (scalar ZORA TDDFT)</a:t>
            </a:r>
          </a:p>
          <a:p>
            <a:pPr algn="l" eaLnBrk="1" hangingPunct="1">
              <a:lnSpc>
                <a:spcPct val="150000"/>
              </a:lnSpc>
            </a:pPr>
            <a:endParaRPr lang="it-IT" altLang="it-IT" sz="2800" b="1">
              <a:latin typeface="Arial" charset="0"/>
            </a:endParaRP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it-IT" altLang="it-IT" sz="2800" b="1">
                <a:latin typeface="Arial" charset="0"/>
              </a:rPr>
              <a:t> </a:t>
            </a:r>
            <a:r>
              <a:rPr lang="it-IT" altLang="it-IT" sz="2800" b="1">
                <a:solidFill>
                  <a:srgbClr val="0000FF"/>
                </a:solidFill>
                <a:latin typeface="Arial" charset="0"/>
              </a:rPr>
              <a:t>SPIN-ORBIT COUPLING</a:t>
            </a:r>
            <a:endParaRPr lang="it-IT" altLang="it-IT" sz="2800" b="1">
              <a:latin typeface="Arial" charset="0"/>
            </a:endParaRPr>
          </a:p>
          <a:p>
            <a:pPr algn="l" eaLnBrk="1" hangingPunct="1">
              <a:lnSpc>
                <a:spcPct val="150000"/>
              </a:lnSpc>
            </a:pPr>
            <a:r>
              <a:rPr lang="it-IT" altLang="it-IT" sz="2800" b="1">
                <a:solidFill>
                  <a:srgbClr val="0000FF"/>
                </a:solidFill>
                <a:latin typeface="Arial" charset="0"/>
              </a:rPr>
              <a:t>  </a:t>
            </a:r>
            <a:r>
              <a:rPr lang="it-IT" altLang="it-IT" sz="2800" b="1">
                <a:latin typeface="Arial" charset="0"/>
              </a:rPr>
              <a:t>(two components ZORA TDDFT)</a:t>
            </a:r>
            <a:endParaRPr lang="it-IT" altLang="it-IT" sz="28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0" y="4572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600" b="1">
                <a:solidFill>
                  <a:srgbClr val="0033CC"/>
                </a:solidFill>
              </a:rPr>
              <a:t>Ti2p excitations in TiCl</a:t>
            </a:r>
            <a:r>
              <a:rPr lang="it-IT" altLang="it-IT" sz="3600" b="1" baseline="-25000">
                <a:solidFill>
                  <a:srgbClr val="0033CC"/>
                </a:solidFill>
              </a:rPr>
              <a:t>4</a:t>
            </a:r>
            <a:r>
              <a:rPr lang="it-IT" altLang="it-IT" sz="3600" b="1">
                <a:solidFill>
                  <a:srgbClr val="0033CC"/>
                </a:solidFill>
              </a:rPr>
              <a:t>: relativistic effects</a:t>
            </a:r>
            <a:endParaRPr lang="it-IT" altLang="it-IT" sz="3600" b="1" baseline="-2500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4810125" y="996950"/>
            <a:ext cx="4333875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it-IT" altLang="it-IT" sz="2800" b="1">
                <a:solidFill>
                  <a:srgbClr val="FF0000"/>
                </a:solidFill>
                <a:latin typeface="Arial" charset="0"/>
              </a:rPr>
              <a:t>SPIN-ORBIT COUPLING</a:t>
            </a:r>
          </a:p>
          <a:p>
            <a:pPr algn="l" eaLnBrk="1" hangingPunct="1"/>
            <a:endParaRPr lang="it-IT" altLang="it-IT" sz="1200" b="1">
              <a:solidFill>
                <a:srgbClr val="FF0000"/>
              </a:solidFill>
              <a:latin typeface="Arial" charset="0"/>
            </a:endParaRPr>
          </a:p>
          <a:p>
            <a:pPr algn="l" eaLnBrk="1" hangingPunct="1">
              <a:lnSpc>
                <a:spcPct val="130000"/>
              </a:lnSpc>
              <a:buFontTx/>
              <a:buChar char="•"/>
            </a:pPr>
            <a:r>
              <a:rPr lang="it-IT" altLang="it-IT" b="1">
                <a:latin typeface="Arial" charset="0"/>
              </a:rPr>
              <a:t> </a:t>
            </a:r>
            <a:r>
              <a:rPr lang="it-IT" altLang="it-IT" sz="2000" b="1">
                <a:solidFill>
                  <a:srgbClr val="0000FF"/>
                </a:solidFill>
                <a:latin typeface="Arial" charset="0"/>
              </a:rPr>
              <a:t>SPLITTING of Ti 2p orbitals</a:t>
            </a:r>
          </a:p>
        </p:txBody>
      </p:sp>
      <p:sp>
        <p:nvSpPr>
          <p:cNvPr id="204803" name="Line 3"/>
          <p:cNvSpPr>
            <a:spLocks noChangeShapeType="1"/>
          </p:cNvSpPr>
          <p:nvPr/>
        </p:nvSpPr>
        <p:spPr bwMode="auto">
          <a:xfrm>
            <a:off x="5254625" y="4330700"/>
            <a:ext cx="10810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4804" name="Line 4"/>
          <p:cNvSpPr>
            <a:spLocks noChangeShapeType="1"/>
          </p:cNvSpPr>
          <p:nvPr/>
        </p:nvSpPr>
        <p:spPr bwMode="auto">
          <a:xfrm flipV="1">
            <a:off x="6335713" y="3754438"/>
            <a:ext cx="792162" cy="57626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4805" name="Line 5"/>
          <p:cNvSpPr>
            <a:spLocks noChangeShapeType="1"/>
          </p:cNvSpPr>
          <p:nvPr/>
        </p:nvSpPr>
        <p:spPr bwMode="auto">
          <a:xfrm>
            <a:off x="6335713" y="4330700"/>
            <a:ext cx="792162" cy="1295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4806" name="Line 6"/>
          <p:cNvSpPr>
            <a:spLocks noChangeShapeType="1"/>
          </p:cNvSpPr>
          <p:nvPr/>
        </p:nvSpPr>
        <p:spPr bwMode="auto">
          <a:xfrm>
            <a:off x="7126288" y="3754438"/>
            <a:ext cx="108108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4807" name="Line 7"/>
          <p:cNvSpPr>
            <a:spLocks noChangeShapeType="1"/>
          </p:cNvSpPr>
          <p:nvPr/>
        </p:nvSpPr>
        <p:spPr bwMode="auto">
          <a:xfrm>
            <a:off x="7127875" y="5626100"/>
            <a:ext cx="10810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4808" name="Text Box 8"/>
          <p:cNvSpPr txBox="1">
            <a:spLocks noChangeArrowheads="1"/>
          </p:cNvSpPr>
          <p:nvPr/>
        </p:nvSpPr>
        <p:spPr bwMode="auto">
          <a:xfrm>
            <a:off x="5543550" y="3898900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it-IT" altLang="it-IT" sz="2000">
                <a:latin typeface="Arial" charset="0"/>
              </a:rPr>
              <a:t>2p</a:t>
            </a:r>
          </a:p>
        </p:txBody>
      </p:sp>
      <p:sp>
        <p:nvSpPr>
          <p:cNvPr id="204809" name="Text Box 9"/>
          <p:cNvSpPr txBox="1">
            <a:spLocks noChangeArrowheads="1"/>
          </p:cNvSpPr>
          <p:nvPr/>
        </p:nvSpPr>
        <p:spPr bwMode="auto">
          <a:xfrm>
            <a:off x="7270750" y="3273425"/>
            <a:ext cx="696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it-IT" altLang="it-IT" sz="2000">
                <a:latin typeface="Arial" charset="0"/>
              </a:rPr>
              <a:t>2p</a:t>
            </a:r>
            <a:r>
              <a:rPr lang="it-IT" altLang="it-IT" sz="2000" baseline="-25000">
                <a:latin typeface="Arial" charset="0"/>
              </a:rPr>
              <a:t>3/2</a:t>
            </a:r>
          </a:p>
        </p:txBody>
      </p:sp>
      <p:sp>
        <p:nvSpPr>
          <p:cNvPr id="204810" name="Text Box 10"/>
          <p:cNvSpPr txBox="1">
            <a:spLocks noChangeArrowheads="1"/>
          </p:cNvSpPr>
          <p:nvPr/>
        </p:nvSpPr>
        <p:spPr bwMode="auto">
          <a:xfrm>
            <a:off x="7270750" y="5627688"/>
            <a:ext cx="696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it-IT" altLang="it-IT" sz="2000">
                <a:latin typeface="Arial" charset="0"/>
              </a:rPr>
              <a:t>2p</a:t>
            </a:r>
            <a:r>
              <a:rPr lang="it-IT" altLang="it-IT" sz="2000" baseline="-25000">
                <a:latin typeface="Arial" charset="0"/>
              </a:rPr>
              <a:t>1/2</a:t>
            </a:r>
          </a:p>
        </p:txBody>
      </p:sp>
      <p:sp>
        <p:nvSpPr>
          <p:cNvPr id="204811" name="Text Box 11"/>
          <p:cNvSpPr txBox="1">
            <a:spLocks noChangeArrowheads="1"/>
          </p:cNvSpPr>
          <p:nvPr/>
        </p:nvSpPr>
        <p:spPr bwMode="auto">
          <a:xfrm>
            <a:off x="8278813" y="5410200"/>
            <a:ext cx="468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it-IT" altLang="it-IT">
                <a:latin typeface="Arial" charset="0"/>
              </a:rPr>
              <a:t>L</a:t>
            </a:r>
            <a:r>
              <a:rPr lang="it-IT" altLang="it-IT" baseline="-25000">
                <a:latin typeface="Arial" charset="0"/>
              </a:rPr>
              <a:t>II</a:t>
            </a:r>
          </a:p>
        </p:txBody>
      </p:sp>
      <p:sp>
        <p:nvSpPr>
          <p:cNvPr id="204812" name="Line 12"/>
          <p:cNvSpPr>
            <a:spLocks noChangeShapeType="1"/>
          </p:cNvSpPr>
          <p:nvPr/>
        </p:nvSpPr>
        <p:spPr bwMode="auto">
          <a:xfrm>
            <a:off x="7631113" y="3754438"/>
            <a:ext cx="0" cy="18732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4813" name="Text Box 13"/>
          <p:cNvSpPr txBox="1">
            <a:spLocks noChangeArrowheads="1"/>
          </p:cNvSpPr>
          <p:nvPr/>
        </p:nvSpPr>
        <p:spPr bwMode="auto">
          <a:xfrm>
            <a:off x="8278813" y="3538538"/>
            <a:ext cx="525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it-IT" altLang="it-IT">
                <a:latin typeface="Arial" charset="0"/>
              </a:rPr>
              <a:t>L</a:t>
            </a:r>
            <a:r>
              <a:rPr lang="it-IT" altLang="it-IT" baseline="-25000">
                <a:latin typeface="Arial" charset="0"/>
              </a:rPr>
              <a:t>III</a:t>
            </a:r>
          </a:p>
        </p:txBody>
      </p:sp>
      <p:sp>
        <p:nvSpPr>
          <p:cNvPr id="204814" name="Text Box 14"/>
          <p:cNvSpPr txBox="1">
            <a:spLocks noChangeArrowheads="1"/>
          </p:cNvSpPr>
          <p:nvPr/>
        </p:nvSpPr>
        <p:spPr bwMode="auto">
          <a:xfrm>
            <a:off x="5038725" y="5411788"/>
            <a:ext cx="1890713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Arial" charset="0"/>
              </a:rPr>
              <a:t>SO splitting</a:t>
            </a:r>
          </a:p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Arial" charset="0"/>
              </a:rPr>
              <a:t>= 5.85 eV</a:t>
            </a:r>
          </a:p>
          <a:p>
            <a:pPr eaLnBrk="1" hangingPunct="1"/>
            <a:r>
              <a:rPr lang="it-IT" altLang="it-IT" sz="1800">
                <a:latin typeface="Arial" charset="0"/>
              </a:rPr>
              <a:t>exp: 6.10 eV</a:t>
            </a:r>
          </a:p>
        </p:txBody>
      </p:sp>
      <p:sp>
        <p:nvSpPr>
          <p:cNvPr id="204815" name="Line 15"/>
          <p:cNvSpPr>
            <a:spLocks noChangeShapeType="1"/>
          </p:cNvSpPr>
          <p:nvPr/>
        </p:nvSpPr>
        <p:spPr bwMode="auto">
          <a:xfrm flipV="1">
            <a:off x="6551613" y="4403725"/>
            <a:ext cx="1008062" cy="1008063"/>
          </a:xfrm>
          <a:prstGeom prst="line">
            <a:avLst/>
          </a:prstGeom>
          <a:noFill/>
          <a:ln w="952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4816" name="Line 16"/>
          <p:cNvSpPr>
            <a:spLocks noChangeShapeType="1"/>
          </p:cNvSpPr>
          <p:nvPr/>
        </p:nvSpPr>
        <p:spPr bwMode="auto">
          <a:xfrm flipH="1">
            <a:off x="4738688" y="1827213"/>
            <a:ext cx="12700" cy="4903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4817" name="Text Box 17"/>
          <p:cNvSpPr txBox="1">
            <a:spLocks noChangeArrowheads="1"/>
          </p:cNvSpPr>
          <p:nvPr/>
        </p:nvSpPr>
        <p:spPr bwMode="auto">
          <a:xfrm>
            <a:off x="4751388" y="3322638"/>
            <a:ext cx="74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it-IT" altLang="it-IT" sz="1400">
                <a:latin typeface="Arial" charset="0"/>
              </a:rPr>
              <a:t>Energy</a:t>
            </a:r>
          </a:p>
        </p:txBody>
      </p:sp>
      <p:sp>
        <p:nvSpPr>
          <p:cNvPr id="204818" name="Rectangle 18"/>
          <p:cNvSpPr>
            <a:spLocks noChangeArrowheads="1"/>
          </p:cNvSpPr>
          <p:nvPr/>
        </p:nvSpPr>
        <p:spPr bwMode="auto">
          <a:xfrm>
            <a:off x="0" y="188913"/>
            <a:ext cx="9144000" cy="503237"/>
          </a:xfrm>
          <a:prstGeom prst="rect">
            <a:avLst/>
          </a:prstGeom>
          <a:gradFill rotWithShape="1">
            <a:gsLst>
              <a:gs pos="0">
                <a:srgbClr val="006666"/>
              </a:gs>
              <a:gs pos="100000">
                <a:srgbClr val="0066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/>
            <a:r>
              <a:rPr lang="it-IT" alt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TiCl</a:t>
            </a:r>
            <a:r>
              <a:rPr lang="it-IT" altLang="it-IT" sz="28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  <a:r>
              <a:rPr lang="it-IT" alt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– RELATIVISTIC APPROACH</a:t>
            </a:r>
          </a:p>
        </p:txBody>
      </p:sp>
      <p:sp>
        <p:nvSpPr>
          <p:cNvPr id="204819" name="Text Box 19"/>
          <p:cNvSpPr txBox="1">
            <a:spLocks noChangeArrowheads="1"/>
          </p:cNvSpPr>
          <p:nvPr/>
        </p:nvSpPr>
        <p:spPr bwMode="auto">
          <a:xfrm>
            <a:off x="0" y="1308100"/>
            <a:ext cx="4498975" cy="257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lnSpc>
                <a:spcPct val="110000"/>
              </a:lnSpc>
            </a:pPr>
            <a:r>
              <a:rPr lang="it-IT" altLang="it-IT" b="1">
                <a:solidFill>
                  <a:srgbClr val="FF0000"/>
                </a:solidFill>
                <a:latin typeface="Arial" charset="0"/>
              </a:rPr>
              <a:t>SCALAR RELATIVISTIC CORRECTIONS</a:t>
            </a:r>
          </a:p>
          <a:p>
            <a:pPr algn="l" eaLnBrk="1" hangingPunct="1">
              <a:lnSpc>
                <a:spcPct val="110000"/>
              </a:lnSpc>
              <a:buFontTx/>
              <a:buChar char="•"/>
            </a:pPr>
            <a:r>
              <a:rPr lang="it-IT" altLang="it-IT" sz="2000" b="1">
                <a:latin typeface="Arial" charset="0"/>
              </a:rPr>
              <a:t> </a:t>
            </a:r>
            <a:r>
              <a:rPr lang="it-IT" altLang="it-IT" sz="2000" b="1">
                <a:solidFill>
                  <a:srgbClr val="0000FF"/>
                </a:solidFill>
                <a:latin typeface="Arial" charset="0"/>
              </a:rPr>
              <a:t>excitation energies increased</a:t>
            </a:r>
            <a:r>
              <a:rPr lang="it-IT" altLang="it-IT" b="1">
                <a:latin typeface="Arial" charset="0"/>
              </a:rPr>
              <a:t> </a:t>
            </a:r>
            <a:r>
              <a:rPr lang="it-IT" altLang="it-IT" sz="1600">
                <a:latin typeface="Arial" charset="0"/>
              </a:rPr>
              <a:t>(better agreement with experiment)</a:t>
            </a:r>
            <a:endParaRPr lang="it-IT" altLang="it-IT" sz="2000">
              <a:solidFill>
                <a:srgbClr val="0000FF"/>
              </a:solidFill>
              <a:latin typeface="Arial" charset="0"/>
            </a:endParaRPr>
          </a:p>
          <a:p>
            <a:pPr algn="l" eaLnBrk="1" hangingPunct="1">
              <a:lnSpc>
                <a:spcPct val="110000"/>
              </a:lnSpc>
              <a:buFontTx/>
              <a:buChar char="•"/>
            </a:pPr>
            <a:r>
              <a:rPr lang="it-IT" altLang="it-IT" sz="2000">
                <a:latin typeface="Arial" charset="0"/>
              </a:rPr>
              <a:t> </a:t>
            </a:r>
            <a:r>
              <a:rPr lang="it-IT" altLang="it-IT" sz="2000" b="1">
                <a:solidFill>
                  <a:srgbClr val="0000FF"/>
                </a:solidFill>
                <a:latin typeface="Arial" charset="0"/>
              </a:rPr>
              <a:t>mandatory for heavy atoms</a:t>
            </a:r>
            <a:endParaRPr lang="it-IT" altLang="it-IT" sz="2000">
              <a:latin typeface="Arial" charset="0"/>
            </a:endParaRPr>
          </a:p>
          <a:p>
            <a:pPr algn="l" eaLnBrk="1" hangingPunct="1">
              <a:lnSpc>
                <a:spcPct val="110000"/>
              </a:lnSpc>
              <a:buFontTx/>
              <a:buChar char="•"/>
            </a:pPr>
            <a:r>
              <a:rPr lang="it-IT" altLang="it-IT" sz="2000">
                <a:latin typeface="Arial" charset="0"/>
              </a:rPr>
              <a:t> </a:t>
            </a:r>
            <a:r>
              <a:rPr lang="it-IT" altLang="it-IT" sz="2000" b="1">
                <a:solidFill>
                  <a:srgbClr val="0000FF"/>
                </a:solidFill>
                <a:latin typeface="Arial" charset="0"/>
              </a:rPr>
              <a:t>much important as the core hole is deeper</a:t>
            </a:r>
          </a:p>
        </p:txBody>
      </p:sp>
      <p:sp>
        <p:nvSpPr>
          <p:cNvPr id="204820" name="Text Box 20"/>
          <p:cNvSpPr txBox="1">
            <a:spLocks noChangeArrowheads="1"/>
          </p:cNvSpPr>
          <p:nvPr/>
        </p:nvSpPr>
        <p:spPr bwMode="auto">
          <a:xfrm>
            <a:off x="0" y="4449763"/>
            <a:ext cx="39909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it-IT" altLang="it-IT" sz="2000" b="1">
                <a:latin typeface="Arial" charset="0"/>
              </a:rPr>
              <a:t> </a:t>
            </a:r>
            <a:r>
              <a:rPr lang="it-IT" altLang="it-IT" sz="2000" b="1">
                <a:solidFill>
                  <a:srgbClr val="0000FF"/>
                </a:solidFill>
                <a:latin typeface="Arial" charset="0"/>
              </a:rPr>
              <a:t>BUT the effect on energy differences is almost negligible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5688013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0" y="0"/>
            <a:ext cx="9144000" cy="503238"/>
          </a:xfrm>
          <a:prstGeom prst="rect">
            <a:avLst/>
          </a:prstGeom>
          <a:gradFill rotWithShape="1">
            <a:gsLst>
              <a:gs pos="0">
                <a:srgbClr val="006666"/>
              </a:gs>
              <a:gs pos="100000">
                <a:srgbClr val="0066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/>
            <a:r>
              <a:rPr lang="it-IT" alt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TiCl</a:t>
            </a:r>
            <a:r>
              <a:rPr lang="it-IT" altLang="it-IT" sz="28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  <a:r>
              <a:rPr lang="it-IT" alt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– RELATIVISTIC APPROACH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900113" y="3933825"/>
            <a:ext cx="1295400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 b="1"/>
              <a:t>SO-TDDFT LB94</a:t>
            </a:r>
          </a:p>
        </p:txBody>
      </p:sp>
      <p:sp>
        <p:nvSpPr>
          <p:cNvPr id="206853" name="Line 5"/>
          <p:cNvSpPr>
            <a:spLocks noChangeShapeType="1"/>
          </p:cNvSpPr>
          <p:nvPr/>
        </p:nvSpPr>
        <p:spPr bwMode="auto">
          <a:xfrm>
            <a:off x="3563938" y="1412875"/>
            <a:ext cx="936625" cy="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6854" name="Line 6"/>
          <p:cNvSpPr>
            <a:spLocks noChangeShapeType="1"/>
          </p:cNvSpPr>
          <p:nvPr/>
        </p:nvSpPr>
        <p:spPr bwMode="auto">
          <a:xfrm>
            <a:off x="3924300" y="4581525"/>
            <a:ext cx="936625" cy="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6855" name="Line 7"/>
          <p:cNvSpPr>
            <a:spLocks noChangeShapeType="1"/>
          </p:cNvSpPr>
          <p:nvPr/>
        </p:nvSpPr>
        <p:spPr bwMode="auto">
          <a:xfrm>
            <a:off x="2012950" y="3109913"/>
            <a:ext cx="1036638" cy="9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6856" name="Line 8"/>
          <p:cNvSpPr>
            <a:spLocks noChangeShapeType="1"/>
          </p:cNvSpPr>
          <p:nvPr/>
        </p:nvSpPr>
        <p:spPr bwMode="auto">
          <a:xfrm>
            <a:off x="2185988" y="6361113"/>
            <a:ext cx="96996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6857" name="Line 9"/>
          <p:cNvSpPr>
            <a:spLocks noChangeShapeType="1"/>
          </p:cNvSpPr>
          <p:nvPr/>
        </p:nvSpPr>
        <p:spPr bwMode="auto">
          <a:xfrm>
            <a:off x="2157413" y="6238875"/>
            <a:ext cx="27305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6858" name="Line 10"/>
          <p:cNvSpPr>
            <a:spLocks noChangeShapeType="1"/>
          </p:cNvSpPr>
          <p:nvPr/>
        </p:nvSpPr>
        <p:spPr bwMode="auto">
          <a:xfrm>
            <a:off x="2017713" y="3046413"/>
            <a:ext cx="32226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6859" name="Text Box 11"/>
          <p:cNvSpPr txBox="1">
            <a:spLocks noChangeArrowheads="1"/>
          </p:cNvSpPr>
          <p:nvPr/>
        </p:nvSpPr>
        <p:spPr bwMode="auto">
          <a:xfrm>
            <a:off x="1571625" y="2781300"/>
            <a:ext cx="814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8000"/>
                </a:solidFill>
              </a:rPr>
              <a:t>1.80 eV</a:t>
            </a:r>
          </a:p>
        </p:txBody>
      </p:sp>
      <p:sp>
        <p:nvSpPr>
          <p:cNvPr id="206860" name="Text Box 12"/>
          <p:cNvSpPr txBox="1">
            <a:spLocks noChangeArrowheads="1"/>
          </p:cNvSpPr>
          <p:nvPr/>
        </p:nvSpPr>
        <p:spPr bwMode="auto">
          <a:xfrm>
            <a:off x="1635125" y="5959475"/>
            <a:ext cx="814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8000"/>
                </a:solidFill>
              </a:rPr>
              <a:t>1.52 eV</a:t>
            </a:r>
          </a:p>
        </p:txBody>
      </p:sp>
      <p:sp>
        <p:nvSpPr>
          <p:cNvPr id="206861" name="Text Box 13"/>
          <p:cNvSpPr txBox="1">
            <a:spLocks noChangeArrowheads="1"/>
          </p:cNvSpPr>
          <p:nvPr/>
        </p:nvSpPr>
        <p:spPr bwMode="auto">
          <a:xfrm>
            <a:off x="2339975" y="2849563"/>
            <a:ext cx="814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FF0000"/>
                </a:solidFill>
              </a:rPr>
              <a:t>5.60 eV</a:t>
            </a:r>
          </a:p>
        </p:txBody>
      </p:sp>
      <p:sp>
        <p:nvSpPr>
          <p:cNvPr id="206862" name="Text Box 14"/>
          <p:cNvSpPr txBox="1">
            <a:spLocks noChangeArrowheads="1"/>
          </p:cNvSpPr>
          <p:nvPr/>
        </p:nvSpPr>
        <p:spPr bwMode="auto">
          <a:xfrm>
            <a:off x="2427288" y="6103938"/>
            <a:ext cx="814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FF0000"/>
                </a:solidFill>
              </a:rPr>
              <a:t>5.72 eV</a:t>
            </a:r>
          </a:p>
        </p:txBody>
      </p:sp>
      <p:sp>
        <p:nvSpPr>
          <p:cNvPr id="206863" name="Text Box 15"/>
          <p:cNvSpPr txBox="1">
            <a:spLocks noChangeArrowheads="1"/>
          </p:cNvSpPr>
          <p:nvPr/>
        </p:nvSpPr>
        <p:spPr bwMode="auto">
          <a:xfrm>
            <a:off x="3636963" y="1141413"/>
            <a:ext cx="814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33CC"/>
                </a:solidFill>
              </a:rPr>
              <a:t>6.10 eV</a:t>
            </a:r>
          </a:p>
        </p:txBody>
      </p:sp>
      <p:sp>
        <p:nvSpPr>
          <p:cNvPr id="206864" name="Text Box 16"/>
          <p:cNvSpPr txBox="1">
            <a:spLocks noChangeArrowheads="1"/>
          </p:cNvSpPr>
          <p:nvPr/>
        </p:nvSpPr>
        <p:spPr bwMode="auto">
          <a:xfrm>
            <a:off x="3971925" y="4319588"/>
            <a:ext cx="814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0033CC"/>
                </a:solidFill>
              </a:rPr>
              <a:t>5.85 eV</a:t>
            </a:r>
          </a:p>
        </p:txBody>
      </p:sp>
      <p:sp>
        <p:nvSpPr>
          <p:cNvPr id="206865" name="Text Box 17"/>
          <p:cNvSpPr txBox="1">
            <a:spLocks noChangeArrowheads="1"/>
          </p:cNvSpPr>
          <p:nvPr/>
        </p:nvSpPr>
        <p:spPr bwMode="auto">
          <a:xfrm>
            <a:off x="5715000" y="774700"/>
            <a:ext cx="3429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it-IT" altLang="it-IT" sz="1800">
                <a:solidFill>
                  <a:srgbClr val="CC3300"/>
                </a:solidFill>
                <a:latin typeface="Arial" charset="0"/>
              </a:rPr>
              <a:t> high level complexity in the attribution of excited states;</a:t>
            </a:r>
          </a:p>
          <a:p>
            <a:pPr algn="l" eaLnBrk="1" hangingPunct="1">
              <a:buFontTx/>
              <a:buChar char="•"/>
            </a:pPr>
            <a:r>
              <a:rPr lang="it-IT" altLang="it-IT" sz="1800">
                <a:solidFill>
                  <a:srgbClr val="CC3300"/>
                </a:solidFill>
                <a:latin typeface="Arial" charset="0"/>
              </a:rPr>
              <a:t> complex distinction between valence and Rydberg transitions: careful choice of basis set functions!</a:t>
            </a:r>
          </a:p>
        </p:txBody>
      </p:sp>
      <p:sp>
        <p:nvSpPr>
          <p:cNvPr id="206866" name="Text Box 18"/>
          <p:cNvSpPr txBox="1">
            <a:spLocks noChangeArrowheads="1"/>
          </p:cNvSpPr>
          <p:nvPr/>
        </p:nvSpPr>
        <p:spPr bwMode="auto">
          <a:xfrm>
            <a:off x="6057900" y="3975100"/>
            <a:ext cx="27813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it-IT" altLang="it-IT" sz="1800">
                <a:solidFill>
                  <a:srgbClr val="CC3300"/>
                </a:solidFill>
                <a:latin typeface="Arial" charset="0"/>
              </a:rPr>
              <a:t> 3d crystal field splitting</a:t>
            </a:r>
          </a:p>
          <a:p>
            <a:pPr algn="l" eaLnBrk="1" hangingPunct="1">
              <a:buFontTx/>
              <a:buChar char="•"/>
            </a:pPr>
            <a:r>
              <a:rPr lang="it-IT" altLang="it-IT" sz="1800">
                <a:solidFill>
                  <a:srgbClr val="CC3300"/>
                </a:solidFill>
                <a:latin typeface="Arial" charset="0"/>
              </a:rPr>
              <a:t> configuration mixing</a:t>
            </a:r>
          </a:p>
          <a:p>
            <a:pPr algn="l" eaLnBrk="1" hangingPunct="1">
              <a:buFontTx/>
              <a:buChar char="•"/>
            </a:pPr>
            <a:r>
              <a:rPr lang="it-IT" altLang="it-IT" sz="1800">
                <a:solidFill>
                  <a:srgbClr val="CC3300"/>
                </a:solidFill>
                <a:latin typeface="Arial" charset="0"/>
              </a:rPr>
              <a:t>Spin-orbit coupling</a:t>
            </a:r>
          </a:p>
        </p:txBody>
      </p:sp>
      <p:sp>
        <p:nvSpPr>
          <p:cNvPr id="206867" name="Text Box 19"/>
          <p:cNvSpPr txBox="1">
            <a:spLocks noChangeArrowheads="1"/>
          </p:cNvSpPr>
          <p:nvPr/>
        </p:nvSpPr>
        <p:spPr bwMode="auto">
          <a:xfrm>
            <a:off x="6096000" y="2908300"/>
            <a:ext cx="26289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>
                <a:solidFill>
                  <a:srgbClr val="0033CC"/>
                </a:solidFill>
              </a:rPr>
              <a:t>Physics behind the Ti2p spectrum:</a:t>
            </a:r>
          </a:p>
        </p:txBody>
      </p:sp>
      <p:sp>
        <p:nvSpPr>
          <p:cNvPr id="206868" name="Text Box 20"/>
          <p:cNvSpPr txBox="1">
            <a:spLocks noChangeArrowheads="1"/>
          </p:cNvSpPr>
          <p:nvPr/>
        </p:nvSpPr>
        <p:spPr bwMode="auto">
          <a:xfrm>
            <a:off x="1117600" y="4457700"/>
            <a:ext cx="154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0033CC"/>
                </a:solidFill>
              </a:rPr>
              <a:t>Val. L</a:t>
            </a:r>
            <a:r>
              <a:rPr lang="it-IT" altLang="it-IT" baseline="-250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06869" name="Text Box 21"/>
          <p:cNvSpPr txBox="1">
            <a:spLocks noChangeArrowheads="1"/>
          </p:cNvSpPr>
          <p:nvPr/>
        </p:nvSpPr>
        <p:spPr bwMode="auto">
          <a:xfrm>
            <a:off x="2552700" y="4838700"/>
            <a:ext cx="154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0033CC"/>
                </a:solidFill>
              </a:rPr>
              <a:t>Val. L</a:t>
            </a:r>
            <a:r>
              <a:rPr lang="it-IT" altLang="it-IT" baseline="-250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06870" name="Text Box 22"/>
          <p:cNvSpPr txBox="1">
            <a:spLocks noChangeArrowheads="1"/>
          </p:cNvSpPr>
          <p:nvPr/>
        </p:nvSpPr>
        <p:spPr bwMode="auto">
          <a:xfrm>
            <a:off x="3175000" y="5664200"/>
            <a:ext cx="154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0033CC"/>
                </a:solidFill>
              </a:rPr>
              <a:t>Ryd L</a:t>
            </a:r>
            <a:r>
              <a:rPr lang="it-IT" altLang="it-IT" baseline="-250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06871" name="Text Box 23"/>
          <p:cNvSpPr txBox="1">
            <a:spLocks noChangeArrowheads="1"/>
          </p:cNvSpPr>
          <p:nvPr/>
        </p:nvSpPr>
        <p:spPr bwMode="auto">
          <a:xfrm>
            <a:off x="4000500" y="5956300"/>
            <a:ext cx="154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>
                <a:solidFill>
                  <a:srgbClr val="0033CC"/>
                </a:solidFill>
              </a:rPr>
              <a:t>Ryd L</a:t>
            </a:r>
            <a:r>
              <a:rPr lang="it-IT" altLang="it-IT" baseline="-250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06872" name="Text Box 24"/>
          <p:cNvSpPr txBox="1">
            <a:spLocks noChangeArrowheads="1"/>
          </p:cNvSpPr>
          <p:nvPr/>
        </p:nvSpPr>
        <p:spPr bwMode="auto">
          <a:xfrm>
            <a:off x="5676900" y="5665788"/>
            <a:ext cx="3467100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it-IT" altLang="it-IT" sz="1600">
                <a:solidFill>
                  <a:srgbClr val="0033CC"/>
                </a:solidFill>
              </a:rPr>
              <a:t>G. Fronzoni, M. Stener, P. Decleva, F. Wang, T. Ziegler, E. van Lenthe and E. J. Baerends</a:t>
            </a:r>
          </a:p>
          <a:p>
            <a:pPr algn="l" eaLnBrk="1" hangingPunct="1">
              <a:spcBef>
                <a:spcPct val="50000"/>
              </a:spcBef>
            </a:pPr>
            <a:r>
              <a:rPr lang="it-IT" altLang="it-IT" sz="1600">
                <a:solidFill>
                  <a:srgbClr val="0033CC"/>
                </a:solidFill>
              </a:rPr>
              <a:t>CPL </a:t>
            </a:r>
            <a:r>
              <a:rPr lang="it-IT" altLang="it-IT" sz="1600" b="1">
                <a:solidFill>
                  <a:srgbClr val="0033CC"/>
                </a:solidFill>
              </a:rPr>
              <a:t>416</a:t>
            </a:r>
            <a:r>
              <a:rPr lang="it-IT" altLang="it-IT" sz="1600">
                <a:solidFill>
                  <a:srgbClr val="0033CC"/>
                </a:solidFill>
              </a:rPr>
              <a:t>, 56 - 63 (2005).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600"/>
            <a:ext cx="4859338" cy="637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0" y="0"/>
            <a:ext cx="9144000" cy="503238"/>
          </a:xfrm>
          <a:prstGeom prst="rect">
            <a:avLst/>
          </a:prstGeom>
          <a:gradFill rotWithShape="1">
            <a:gsLst>
              <a:gs pos="0">
                <a:srgbClr val="006666"/>
              </a:gs>
              <a:gs pos="100000">
                <a:srgbClr val="0066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/>
            <a:r>
              <a:rPr lang="it-IT" alt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Fe(Cp)</a:t>
            </a:r>
            <a:r>
              <a:rPr lang="it-IT" altLang="it-IT" sz="28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it-IT" alt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– covalent nature: LB94 deterioration!</a:t>
            </a:r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4902200" y="3175000"/>
            <a:ext cx="4241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LB94 - scalar relativistic: poor description of L</a:t>
            </a:r>
            <a:r>
              <a:rPr lang="en-US" altLang="it-IT" sz="2000" baseline="-25000">
                <a:solidFill>
                  <a:srgbClr val="CC3300"/>
                </a:solidFill>
                <a:latin typeface="Arial" charset="0"/>
              </a:rPr>
              <a:t>3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, features too close and wrong intensity distribution</a:t>
            </a:r>
            <a:r>
              <a:rPr lang="it-IT" altLang="it-IT" sz="2000">
                <a:solidFill>
                  <a:srgbClr val="CC3300"/>
                </a:solidFill>
                <a:latin typeface="Arial" charset="0"/>
              </a:rPr>
              <a:t>.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4902200" y="4826000"/>
            <a:ext cx="42418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B3LYP - scalar relativistic: good description. Assignment:</a:t>
            </a:r>
          </a:p>
          <a:p>
            <a:pPr algn="l" eaLnBrk="1" hangingPunct="1">
              <a:buFontTx/>
              <a:buChar char="•"/>
            </a:pP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A 2p</a:t>
            </a:r>
            <a:r>
              <a:rPr lang="en-US" altLang="it-IT" sz="2000" baseline="-25000">
                <a:solidFill>
                  <a:srgbClr val="CC3300"/>
                </a:solidFill>
                <a:latin typeface="Arial" charset="0"/>
              </a:rPr>
              <a:t>z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  <a:sym typeface="Symbol" pitchFamily="18" charset="2"/>
              </a:rPr>
              <a:t>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3d</a:t>
            </a:r>
            <a:r>
              <a:rPr lang="en-US" altLang="it-IT" sz="2000" baseline="-25000">
                <a:solidFill>
                  <a:srgbClr val="CC3300"/>
                </a:solidFill>
                <a:latin typeface="Arial" charset="0"/>
              </a:rPr>
              <a:t>xz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3d</a:t>
            </a:r>
            <a:r>
              <a:rPr lang="en-US" altLang="it-IT" sz="2000" baseline="-25000">
                <a:solidFill>
                  <a:srgbClr val="CC3300"/>
                </a:solidFill>
                <a:latin typeface="Arial" charset="0"/>
              </a:rPr>
              <a:t>yz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C2p</a:t>
            </a:r>
            <a:r>
              <a:rPr lang="en-US" altLang="it-IT" sz="2000" baseline="-25000">
                <a:solidFill>
                  <a:srgbClr val="CC3300"/>
                </a:solidFill>
                <a:latin typeface="Arial" charset="0"/>
              </a:rPr>
              <a:t>z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altLang="it-IT" sz="2000">
                <a:solidFill>
                  <a:srgbClr val="CC3300"/>
                </a:solidFill>
                <a:latin typeface="Symbol" pitchFamily="18" charset="2"/>
              </a:rPr>
              <a:t>p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*</a:t>
            </a:r>
          </a:p>
          <a:p>
            <a:pPr algn="l" eaLnBrk="1" hangingPunct="1">
              <a:buFontTx/>
              <a:buChar char="•"/>
            </a:pP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B 2p</a:t>
            </a:r>
            <a:r>
              <a:rPr lang="en-US" altLang="it-IT" sz="2000" baseline="-25000">
                <a:solidFill>
                  <a:srgbClr val="CC3300"/>
                </a:solidFill>
                <a:latin typeface="Arial" charset="0"/>
              </a:rPr>
              <a:t>x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2p</a:t>
            </a:r>
            <a:r>
              <a:rPr lang="en-US" altLang="it-IT" sz="2000" baseline="-25000">
                <a:solidFill>
                  <a:srgbClr val="CC3300"/>
                </a:solidFill>
                <a:latin typeface="Arial" charset="0"/>
              </a:rPr>
              <a:t>y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  <a:sym typeface="Symbol" pitchFamily="18" charset="2"/>
              </a:rPr>
              <a:t>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3d</a:t>
            </a:r>
            <a:r>
              <a:rPr lang="en-US" altLang="it-IT" sz="2000" baseline="-25000">
                <a:solidFill>
                  <a:srgbClr val="CC3300"/>
                </a:solidFill>
                <a:latin typeface="Arial" charset="0"/>
              </a:rPr>
              <a:t>xz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3d</a:t>
            </a:r>
            <a:r>
              <a:rPr lang="en-US" altLang="it-IT" sz="2000" baseline="-25000">
                <a:solidFill>
                  <a:srgbClr val="CC3300"/>
                </a:solidFill>
                <a:latin typeface="Arial" charset="0"/>
              </a:rPr>
              <a:t>yz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C2p</a:t>
            </a:r>
            <a:r>
              <a:rPr lang="en-US" altLang="it-IT" sz="2000" baseline="-25000">
                <a:solidFill>
                  <a:srgbClr val="CC3300"/>
                </a:solidFill>
                <a:latin typeface="Arial" charset="0"/>
              </a:rPr>
              <a:t>z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altLang="it-IT" sz="2000">
                <a:solidFill>
                  <a:srgbClr val="CC3300"/>
                </a:solidFill>
                <a:latin typeface="Symbol" pitchFamily="18" charset="2"/>
              </a:rPr>
              <a:t>p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*</a:t>
            </a:r>
          </a:p>
          <a:p>
            <a:pPr algn="l" eaLnBrk="1" hangingPunct="1">
              <a:buFontTx/>
              <a:buChar char="•"/>
            </a:pP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C 2p</a:t>
            </a:r>
            <a:r>
              <a:rPr lang="en-US" altLang="it-IT" sz="2000" baseline="-25000">
                <a:solidFill>
                  <a:srgbClr val="CC3300"/>
                </a:solidFill>
                <a:latin typeface="Arial" charset="0"/>
              </a:rPr>
              <a:t>x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2p</a:t>
            </a:r>
            <a:r>
              <a:rPr lang="en-US" altLang="it-IT" sz="2000" baseline="-25000">
                <a:solidFill>
                  <a:srgbClr val="CC3300"/>
                </a:solidFill>
                <a:latin typeface="Arial" charset="0"/>
              </a:rPr>
              <a:t>y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  <a:sym typeface="Symbol" pitchFamily="18" charset="2"/>
              </a:rPr>
              <a:t>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3d</a:t>
            </a:r>
            <a:r>
              <a:rPr lang="en-US" altLang="it-IT" sz="2000" baseline="-25000">
                <a:solidFill>
                  <a:srgbClr val="CC3300"/>
                </a:solidFill>
                <a:latin typeface="Arial" charset="0"/>
              </a:rPr>
              <a:t>x2-y2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C2p</a:t>
            </a:r>
            <a:r>
              <a:rPr lang="en-US" altLang="it-IT" sz="2000" baseline="-25000">
                <a:solidFill>
                  <a:srgbClr val="CC3300"/>
                </a:solidFill>
                <a:latin typeface="Arial" charset="0"/>
              </a:rPr>
              <a:t>z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altLang="it-IT" sz="2000">
                <a:solidFill>
                  <a:srgbClr val="CC3300"/>
                </a:solidFill>
                <a:latin typeface="Symbol" pitchFamily="18" charset="2"/>
              </a:rPr>
              <a:t>p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*</a:t>
            </a:r>
            <a:endParaRPr lang="it-IT" altLang="it-IT" sz="20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1308100" y="5410200"/>
            <a:ext cx="66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>
                <a:solidFill>
                  <a:srgbClr val="008000"/>
                </a:solidFill>
              </a:rPr>
              <a:t>A</a:t>
            </a:r>
            <a:endParaRPr lang="it-IT" altLang="it-IT">
              <a:solidFill>
                <a:srgbClr val="008000"/>
              </a:solidFill>
            </a:endParaRPr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1676400" y="5080000"/>
            <a:ext cx="66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>
                <a:solidFill>
                  <a:srgbClr val="008000"/>
                </a:solidFill>
              </a:rPr>
              <a:t>B</a:t>
            </a:r>
            <a:endParaRPr lang="it-IT" altLang="it-IT">
              <a:solidFill>
                <a:srgbClr val="008000"/>
              </a:solidFill>
            </a:endParaRPr>
          </a:p>
        </p:txBody>
      </p:sp>
      <p:sp>
        <p:nvSpPr>
          <p:cNvPr id="207880" name="Text Box 8"/>
          <p:cNvSpPr txBox="1">
            <a:spLocks noChangeArrowheads="1"/>
          </p:cNvSpPr>
          <p:nvPr/>
        </p:nvSpPr>
        <p:spPr bwMode="auto">
          <a:xfrm>
            <a:off x="2006600" y="5537200"/>
            <a:ext cx="66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>
                <a:solidFill>
                  <a:srgbClr val="008000"/>
                </a:solidFill>
              </a:rPr>
              <a:t>C</a:t>
            </a:r>
            <a:endParaRPr lang="it-IT" altLang="it-IT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0"/>
            <a:ext cx="5368925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0" y="0"/>
            <a:ext cx="9144000" cy="503238"/>
          </a:xfrm>
          <a:prstGeom prst="rect">
            <a:avLst/>
          </a:prstGeom>
          <a:gradFill rotWithShape="1">
            <a:gsLst>
              <a:gs pos="0">
                <a:srgbClr val="006666"/>
              </a:gs>
              <a:gs pos="100000">
                <a:srgbClr val="0066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/>
            <a:r>
              <a:rPr lang="it-IT" alt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Fe(Cp)</a:t>
            </a:r>
            <a:r>
              <a:rPr lang="it-IT" altLang="it-IT" sz="28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it-IT" alt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– B3LYP: scalar relativistic vs spin-orbit</a:t>
            </a:r>
          </a:p>
        </p:txBody>
      </p:sp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5384800" y="2997200"/>
            <a:ext cx="37592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Inclusion of SO coupling changes only slightly the spectrum, SR seems already adequate</a:t>
            </a:r>
          </a:p>
          <a:p>
            <a:pPr algn="l" eaLnBrk="1" hangingPunct="1">
              <a:buFontTx/>
              <a:buChar char="•"/>
            </a:pP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The choice of XC functional is much more crucial than relativistic effects!</a:t>
            </a:r>
            <a:endParaRPr lang="it-IT" altLang="it-IT" sz="2000">
              <a:solidFill>
                <a:srgbClr val="CC33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0" y="12799"/>
            <a:ext cx="9144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800" dirty="0">
                <a:solidFill>
                  <a:srgbClr val="0033CC"/>
                </a:solidFill>
              </a:rPr>
              <a:t>Summary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468313" y="832058"/>
            <a:ext cx="815340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800" b="1" dirty="0" smtClean="0">
                <a:solidFill>
                  <a:srgbClr val="990000"/>
                </a:solidFill>
              </a:rPr>
              <a:t>THEORY - DFT</a:t>
            </a:r>
            <a:r>
              <a:rPr lang="en-US" sz="2800" dirty="0" smtClean="0">
                <a:solidFill>
                  <a:srgbClr val="990000"/>
                </a:solidFill>
              </a:rPr>
              <a:t> </a:t>
            </a:r>
            <a:r>
              <a:rPr lang="en-US" sz="2800" dirty="0">
                <a:solidFill>
                  <a:srgbClr val="990000"/>
                </a:solidFill>
              </a:rPr>
              <a:t>Review of DFT </a:t>
            </a:r>
            <a:r>
              <a:rPr lang="en-US" sz="2800" dirty="0" smtClean="0">
                <a:solidFill>
                  <a:srgbClr val="990000"/>
                </a:solidFill>
              </a:rPr>
              <a:t>basic </a:t>
            </a:r>
            <a:r>
              <a:rPr lang="en-US" sz="2800" dirty="0">
                <a:solidFill>
                  <a:srgbClr val="990000"/>
                </a:solidFill>
              </a:rPr>
              <a:t>theory and </a:t>
            </a:r>
            <a:r>
              <a:rPr lang="en-US" sz="2800" dirty="0" smtClean="0">
                <a:solidFill>
                  <a:srgbClr val="990000"/>
                </a:solidFill>
              </a:rPr>
              <a:t>equations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800" b="1" dirty="0" smtClean="0">
                <a:solidFill>
                  <a:srgbClr val="990000"/>
                </a:solidFill>
              </a:rPr>
              <a:t>THEORY - TDDFT </a:t>
            </a:r>
            <a:r>
              <a:rPr lang="en-US" sz="2800" dirty="0" smtClean="0">
                <a:solidFill>
                  <a:srgbClr val="990000"/>
                </a:solidFill>
              </a:rPr>
              <a:t>with </a:t>
            </a:r>
            <a:r>
              <a:rPr lang="en-US" sz="2800" dirty="0">
                <a:solidFill>
                  <a:srgbClr val="990000"/>
                </a:solidFill>
              </a:rPr>
              <a:t>the aim to underline what is general from Linear Response formalism.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800" b="1" dirty="0">
                <a:solidFill>
                  <a:srgbClr val="990000"/>
                </a:solidFill>
              </a:rPr>
              <a:t>COMPUTATIONAL</a:t>
            </a:r>
            <a:r>
              <a:rPr lang="en-US" sz="2800" dirty="0">
                <a:solidFill>
                  <a:srgbClr val="990000"/>
                </a:solidFill>
              </a:rPr>
              <a:t> - Some numerical aspects of the implementation in the ADF code, most important computational choices, how to assign spectral features. New TDDFT algorithm.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800" b="1" dirty="0">
                <a:solidFill>
                  <a:srgbClr val="990000"/>
                </a:solidFill>
              </a:rPr>
              <a:t>APPLICATIONS</a:t>
            </a:r>
            <a:r>
              <a:rPr lang="en-US" sz="2800" dirty="0">
                <a:solidFill>
                  <a:srgbClr val="990000"/>
                </a:solidFill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990000"/>
                </a:solidFill>
              </a:rPr>
              <a:t>4</a:t>
            </a:r>
            <a:r>
              <a:rPr lang="en-US" sz="2800" dirty="0" smtClean="0">
                <a:solidFill>
                  <a:srgbClr val="990000"/>
                </a:solidFill>
              </a:rPr>
              <a:t>.a</a:t>
            </a:r>
            <a:r>
              <a:rPr lang="en-US" sz="2800" dirty="0">
                <a:solidFill>
                  <a:srgbClr val="990000"/>
                </a:solidFill>
              </a:rPr>
              <a:t>. </a:t>
            </a:r>
            <a:r>
              <a:rPr lang="en-US" sz="2800" dirty="0" err="1">
                <a:solidFill>
                  <a:srgbClr val="990000"/>
                </a:solidFill>
              </a:rPr>
              <a:t>Plasmons</a:t>
            </a:r>
            <a:r>
              <a:rPr lang="en-US" sz="2800" dirty="0">
                <a:solidFill>
                  <a:srgbClr val="990000"/>
                </a:solidFill>
              </a:rPr>
              <a:t> in metal clusters.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990000"/>
                </a:solidFill>
              </a:rPr>
              <a:t>4</a:t>
            </a:r>
            <a:r>
              <a:rPr lang="en-US" sz="2800" dirty="0" smtClean="0">
                <a:solidFill>
                  <a:srgbClr val="990000"/>
                </a:solidFill>
              </a:rPr>
              <a:t>.b</a:t>
            </a:r>
            <a:r>
              <a:rPr lang="en-US" sz="2800" dirty="0">
                <a:solidFill>
                  <a:srgbClr val="990000"/>
                </a:solidFill>
              </a:rPr>
              <a:t>. Core electron excitations (NEXAFS).</a:t>
            </a: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386670" y="6115050"/>
            <a:ext cx="8496300" cy="617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237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922" name="Object 2"/>
          <p:cNvGraphicFramePr>
            <a:graphicFrameLocks noChangeAspect="1"/>
          </p:cNvGraphicFramePr>
          <p:nvPr/>
        </p:nvGraphicFramePr>
        <p:xfrm>
          <a:off x="4908550" y="495300"/>
          <a:ext cx="4235450" cy="636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46" name="SPW 12.0 Graph" r:id="rId3" imgW="5269889" imgH="7918771" progId="SigmaPlotGraphicObject.11">
                  <p:embed/>
                </p:oleObj>
              </mc:Choice>
              <mc:Fallback>
                <p:oleObj name="SPW 12.0 Graph" r:id="rId3" imgW="5269889" imgH="7918771" progId="SigmaPlotGraphicObjec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8550" y="495300"/>
                        <a:ext cx="4235450" cy="636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99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1" t="21260" r="19725" b="37758"/>
          <a:stretch>
            <a:fillRect/>
          </a:stretch>
        </p:blipFill>
        <p:spPr bwMode="auto">
          <a:xfrm>
            <a:off x="0" y="549275"/>
            <a:ext cx="32639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2" t="27092" r="17982" b="31889"/>
          <a:stretch>
            <a:fillRect/>
          </a:stretch>
        </p:blipFill>
        <p:spPr bwMode="auto">
          <a:xfrm>
            <a:off x="0" y="2647950"/>
            <a:ext cx="3228975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1" t="33699" r="11693" b="24545"/>
          <a:stretch>
            <a:fillRect/>
          </a:stretch>
        </p:blipFill>
        <p:spPr bwMode="auto">
          <a:xfrm>
            <a:off x="0" y="4708525"/>
            <a:ext cx="322897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6" name="CasellaDiTesto 12"/>
          <p:cNvSpPr txBox="1">
            <a:spLocks noChangeArrowheads="1"/>
          </p:cNvSpPr>
          <p:nvPr/>
        </p:nvSpPr>
        <p:spPr bwMode="auto">
          <a:xfrm>
            <a:off x="1746250" y="692150"/>
            <a:ext cx="5651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it-IT" sz="1500" b="1">
                <a:solidFill>
                  <a:srgbClr val="FF0000"/>
                </a:solidFill>
                <a:latin typeface="Arial" charset="0"/>
                <a:cs typeface="Arial" charset="0"/>
              </a:rPr>
              <a:t>VFC</a:t>
            </a:r>
          </a:p>
        </p:txBody>
      </p:sp>
      <p:pic>
        <p:nvPicPr>
          <p:cNvPr id="209927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965200"/>
            <a:ext cx="1804987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8" name="CasellaDiTesto 14"/>
          <p:cNvSpPr txBox="1">
            <a:spLocks noChangeArrowheads="1"/>
          </p:cNvSpPr>
          <p:nvPr/>
        </p:nvSpPr>
        <p:spPr bwMode="auto">
          <a:xfrm>
            <a:off x="8205788" y="1566863"/>
            <a:ext cx="5651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it-IT" sz="1500" b="1">
                <a:solidFill>
                  <a:srgbClr val="FF0000"/>
                </a:solidFill>
                <a:latin typeface="Arial" charset="0"/>
                <a:cs typeface="Arial" charset="0"/>
              </a:rPr>
              <a:t>VFC</a:t>
            </a:r>
          </a:p>
        </p:txBody>
      </p:sp>
      <p:pic>
        <p:nvPicPr>
          <p:cNvPr id="209929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2895600"/>
            <a:ext cx="1804987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30" name="CasellaDiTesto 16"/>
          <p:cNvSpPr txBox="1">
            <a:spLocks noChangeArrowheads="1"/>
          </p:cNvSpPr>
          <p:nvPr/>
        </p:nvSpPr>
        <p:spPr bwMode="auto">
          <a:xfrm>
            <a:off x="1822450" y="2781300"/>
            <a:ext cx="5651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it-IT" sz="1500" b="1">
                <a:solidFill>
                  <a:srgbClr val="FF0000"/>
                </a:solidFill>
                <a:latin typeface="Arial" charset="0"/>
                <a:cs typeface="Arial" charset="0"/>
              </a:rPr>
              <a:t>EFC</a:t>
            </a:r>
          </a:p>
        </p:txBody>
      </p:sp>
      <p:sp>
        <p:nvSpPr>
          <p:cNvPr id="209931" name="CasellaDiTesto 17"/>
          <p:cNvSpPr txBox="1">
            <a:spLocks noChangeArrowheads="1"/>
          </p:cNvSpPr>
          <p:nvPr/>
        </p:nvSpPr>
        <p:spPr bwMode="auto">
          <a:xfrm>
            <a:off x="8170863" y="3205163"/>
            <a:ext cx="5651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it-IT" sz="1500" b="1">
                <a:solidFill>
                  <a:srgbClr val="FF0000"/>
                </a:solidFill>
                <a:latin typeface="Arial" charset="0"/>
                <a:cs typeface="Arial" charset="0"/>
              </a:rPr>
              <a:t>EFC</a:t>
            </a:r>
          </a:p>
        </p:txBody>
      </p:sp>
      <p:sp>
        <p:nvSpPr>
          <p:cNvPr id="209932" name="CasellaDiTesto 18"/>
          <p:cNvSpPr txBox="1">
            <a:spLocks noChangeArrowheads="1"/>
          </p:cNvSpPr>
          <p:nvPr/>
        </p:nvSpPr>
        <p:spPr bwMode="auto">
          <a:xfrm>
            <a:off x="1860550" y="4884738"/>
            <a:ext cx="6286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it-IT" sz="1500" b="1">
                <a:solidFill>
                  <a:srgbClr val="FF0000"/>
                </a:solidFill>
                <a:latin typeface="Arial" charset="0"/>
                <a:cs typeface="Arial" charset="0"/>
              </a:rPr>
              <a:t>EtFC</a:t>
            </a:r>
          </a:p>
        </p:txBody>
      </p:sp>
      <p:pic>
        <p:nvPicPr>
          <p:cNvPr id="209933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4765675"/>
            <a:ext cx="1989137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34" name="CasellaDiTesto 20"/>
          <p:cNvSpPr txBox="1">
            <a:spLocks noChangeArrowheads="1"/>
          </p:cNvSpPr>
          <p:nvPr/>
        </p:nvSpPr>
        <p:spPr bwMode="auto">
          <a:xfrm>
            <a:off x="8037513" y="5499100"/>
            <a:ext cx="6334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it-IT" sz="1500" b="1">
                <a:solidFill>
                  <a:srgbClr val="FF0000"/>
                </a:solidFill>
                <a:latin typeface="Arial" charset="0"/>
                <a:cs typeface="Arial" charset="0"/>
              </a:rPr>
              <a:t>EtFC</a:t>
            </a:r>
          </a:p>
        </p:txBody>
      </p:sp>
      <p:sp>
        <p:nvSpPr>
          <p:cNvPr id="209935" name="Rectangle 15"/>
          <p:cNvSpPr>
            <a:spLocks noChangeArrowheads="1"/>
          </p:cNvSpPr>
          <p:nvPr/>
        </p:nvSpPr>
        <p:spPr bwMode="auto">
          <a:xfrm>
            <a:off x="0" y="0"/>
            <a:ext cx="9144000" cy="503238"/>
          </a:xfrm>
          <a:prstGeom prst="rect">
            <a:avLst/>
          </a:prstGeom>
          <a:gradFill rotWithShape="1">
            <a:gsLst>
              <a:gs pos="0">
                <a:srgbClr val="006666"/>
              </a:gs>
              <a:gs pos="100000">
                <a:srgbClr val="0066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/>
            <a:r>
              <a:rPr lang="it-IT" alt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Fe(Cp)(Cp-R) – B3LYP SR: a stringent test</a:t>
            </a: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3175000" y="1054100"/>
            <a:ext cx="209550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Substitution: very tiny spectral effects</a:t>
            </a:r>
          </a:p>
          <a:p>
            <a:pPr algn="l" eaLnBrk="1" hangingPunct="1">
              <a:buFontTx/>
              <a:buChar char="•"/>
            </a:pPr>
            <a:endParaRPr lang="en-US" altLang="it-IT" sz="2000">
              <a:solidFill>
                <a:srgbClr val="CC3300"/>
              </a:solidFill>
              <a:latin typeface="Arial" charset="0"/>
            </a:endParaRPr>
          </a:p>
          <a:p>
            <a:pPr algn="l" eaLnBrk="1" hangingPunct="1">
              <a:buFontTx/>
              <a:buChar char="•"/>
            </a:pP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Well described at SR-TDDFT level!</a:t>
            </a:r>
          </a:p>
          <a:p>
            <a:pPr algn="l" eaLnBrk="1" hangingPunct="1">
              <a:buFontTx/>
              <a:buChar char="•"/>
            </a:pPr>
            <a:endParaRPr lang="en-US" altLang="it-IT" sz="2000">
              <a:solidFill>
                <a:srgbClr val="CC3300"/>
              </a:solidFill>
              <a:latin typeface="Arial" charset="0"/>
            </a:endParaRPr>
          </a:p>
          <a:p>
            <a:pPr algn="l" eaLnBrk="1" hangingPunct="1">
              <a:buFontTx/>
              <a:buChar char="•"/>
            </a:pP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The new feature:         Fe2p 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  <a:sym typeface="Symbol" pitchFamily="18" charset="2"/>
              </a:rPr>
              <a:t>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Fe3d</a:t>
            </a:r>
            <a:r>
              <a:rPr lang="en-US" altLang="it-IT" sz="2000" baseline="-25000">
                <a:solidFill>
                  <a:srgbClr val="CC3300"/>
                </a:solidFill>
                <a:latin typeface="Arial" charset="0"/>
              </a:rPr>
              <a:t>xz 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+ R C 2p</a:t>
            </a:r>
            <a:r>
              <a:rPr lang="en-US" altLang="it-IT" sz="2000" baseline="-25000">
                <a:solidFill>
                  <a:srgbClr val="CC3300"/>
                </a:solidFill>
                <a:latin typeface="Arial" charset="0"/>
              </a:rPr>
              <a:t>z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altLang="it-IT" sz="2000">
                <a:solidFill>
                  <a:srgbClr val="CC3300"/>
                </a:solidFill>
                <a:latin typeface="Symbol" pitchFamily="18" charset="2"/>
              </a:rPr>
              <a:t>p</a:t>
            </a:r>
            <a:r>
              <a:rPr lang="en-US" altLang="it-IT" sz="2000">
                <a:solidFill>
                  <a:srgbClr val="CC3300"/>
                </a:solidFill>
                <a:latin typeface="Arial" charset="0"/>
              </a:rPr>
              <a:t>* coniugation</a:t>
            </a:r>
            <a:endParaRPr lang="it-IT" altLang="it-IT" sz="20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209937" name="Oval 17"/>
          <p:cNvSpPr>
            <a:spLocks noChangeArrowheads="1"/>
          </p:cNvSpPr>
          <p:nvPr/>
        </p:nvSpPr>
        <p:spPr bwMode="auto">
          <a:xfrm>
            <a:off x="571500" y="1714500"/>
            <a:ext cx="406400" cy="508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38" name="Oval 18"/>
          <p:cNvSpPr>
            <a:spLocks noChangeArrowheads="1"/>
          </p:cNvSpPr>
          <p:nvPr/>
        </p:nvSpPr>
        <p:spPr bwMode="auto">
          <a:xfrm>
            <a:off x="749300" y="3670300"/>
            <a:ext cx="406400" cy="508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39" name="Oval 19"/>
          <p:cNvSpPr>
            <a:spLocks noChangeArrowheads="1"/>
          </p:cNvSpPr>
          <p:nvPr/>
        </p:nvSpPr>
        <p:spPr bwMode="auto">
          <a:xfrm>
            <a:off x="5892800" y="2374900"/>
            <a:ext cx="406400" cy="508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40" name="Oval 20"/>
          <p:cNvSpPr>
            <a:spLocks noChangeArrowheads="1"/>
          </p:cNvSpPr>
          <p:nvPr/>
        </p:nvSpPr>
        <p:spPr bwMode="auto">
          <a:xfrm>
            <a:off x="5905500" y="4254500"/>
            <a:ext cx="406400" cy="508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7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2913063"/>
            <a:ext cx="4692650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798513" y="255588"/>
            <a:ext cx="2497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CuPc N1s DFT TS</a:t>
            </a: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825500" y="2343150"/>
            <a:ext cx="2497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NiPc N1s DFT TS</a:t>
            </a:r>
          </a:p>
        </p:txBody>
      </p:sp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752475" y="4448175"/>
            <a:ext cx="2497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H</a:t>
            </a:r>
            <a:r>
              <a:rPr lang="it-IT" altLang="it-IT" baseline="-25000"/>
              <a:t>2</a:t>
            </a:r>
            <a:r>
              <a:rPr lang="it-IT" altLang="it-IT"/>
              <a:t>Pc N1s DFT TS</a:t>
            </a: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4559300" y="44450"/>
            <a:ext cx="4584700" cy="180022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it-IT" alt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Limitation of TDDFT: good for Metal 2p, less accurate for C1s and N1s: metal phtalocyanine</a:t>
            </a:r>
          </a:p>
        </p:txBody>
      </p:sp>
      <p:sp>
        <p:nvSpPr>
          <p:cNvPr id="210952" name="Oval 8"/>
          <p:cNvSpPr>
            <a:spLocks noChangeArrowheads="1"/>
          </p:cNvSpPr>
          <p:nvPr/>
        </p:nvSpPr>
        <p:spPr bwMode="auto">
          <a:xfrm>
            <a:off x="8226425" y="4695825"/>
            <a:ext cx="917575" cy="517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953" name="Oval 9"/>
          <p:cNvSpPr>
            <a:spLocks noChangeArrowheads="1"/>
          </p:cNvSpPr>
          <p:nvPr/>
        </p:nvSpPr>
        <p:spPr bwMode="auto">
          <a:xfrm>
            <a:off x="8226425" y="5216525"/>
            <a:ext cx="917575" cy="517525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4508500" y="1854200"/>
            <a:ext cx="4635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>
                <a:solidFill>
                  <a:srgbClr val="0033CC"/>
                </a:solidFill>
              </a:rPr>
              <a:t>R. De Francesco, M. Stener, and G. Fronzoni, JPCA 116 (2012) 2885.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1970" name="Object 2"/>
          <p:cNvGraphicFramePr>
            <a:graphicFrameLocks noChangeAspect="1"/>
          </p:cNvGraphicFramePr>
          <p:nvPr/>
        </p:nvGraphicFramePr>
        <p:xfrm>
          <a:off x="889000" y="950913"/>
          <a:ext cx="6988175" cy="528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78" name="SPW 7.1 Graph" r:id="rId3" imgW="5870160" imgH="4443840" progId="SigmaPlotGraphicObject.6">
                  <p:embed/>
                </p:oleObj>
              </mc:Choice>
              <mc:Fallback>
                <p:oleObj name="SPW 7.1 Graph" r:id="rId3" imgW="5870160" imgH="4443840" progId="SigmaPlotGraphicObject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000" y="950913"/>
                        <a:ext cx="6988175" cy="528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0" y="44450"/>
            <a:ext cx="9144000" cy="9461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it-IT" alt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Limitation of TDDFT: good for Metal 2p, less accurate for C1s and N1s: metal phtalocyanine</a:t>
            </a:r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1587500" y="6273800"/>
            <a:ext cx="5778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/>
              <a:t>We ascribe the deterioration to LB94 Vxc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8"/>
          <p:cNvSpPr txBox="1">
            <a:spLocks noChangeArrowheads="1"/>
          </p:cNvSpPr>
          <p:nvPr/>
        </p:nvSpPr>
        <p:spPr bwMode="auto">
          <a:xfrm>
            <a:off x="0" y="19050"/>
            <a:ext cx="9144000" cy="5191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it-IT" sz="2800" b="1">
                <a:solidFill>
                  <a:schemeClr val="bg1"/>
                </a:solidFill>
              </a:rPr>
              <a:t>NEXAFS spectra of molecules adsorbed on surfaces</a:t>
            </a:r>
            <a:endParaRPr lang="it-IT" altLang="it-IT" sz="2800" b="1">
              <a:solidFill>
                <a:schemeClr val="bg1"/>
              </a:solidFill>
            </a:endParaRPr>
          </a:p>
        </p:txBody>
      </p:sp>
      <p:sp>
        <p:nvSpPr>
          <p:cNvPr id="189478" name="Text Box 38"/>
          <p:cNvSpPr txBox="1">
            <a:spLocks noChangeArrowheads="1"/>
          </p:cNvSpPr>
          <p:nvPr/>
        </p:nvSpPr>
        <p:spPr bwMode="auto">
          <a:xfrm>
            <a:off x="250825" y="620713"/>
            <a:ext cx="8620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it-IT" sz="2800" b="1">
                <a:solidFill>
                  <a:srgbClr val="FF0000"/>
                </a:solidFill>
              </a:rPr>
              <a:t>great asset of  NEXAFS : </a:t>
            </a:r>
            <a:r>
              <a:rPr lang="it-IT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polarization dependence</a:t>
            </a:r>
          </a:p>
        </p:txBody>
      </p:sp>
      <p:pic>
        <p:nvPicPr>
          <p:cNvPr id="189481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57600"/>
            <a:ext cx="3887788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9483" name="Text Box 43"/>
          <p:cNvSpPr txBox="1">
            <a:spLocks noChangeArrowheads="1"/>
          </p:cNvSpPr>
          <p:nvPr/>
        </p:nvSpPr>
        <p:spPr bwMode="auto">
          <a:xfrm>
            <a:off x="36513" y="32258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0000"/>
                </a:solidFill>
              </a:rPr>
              <a:t>K-shell transitions</a:t>
            </a:r>
            <a:r>
              <a:rPr lang="it-IT" altLang="it-IT" b="1">
                <a:solidFill>
                  <a:srgbClr val="3333CC"/>
                </a:solidFill>
              </a:rPr>
              <a:t> </a:t>
            </a:r>
            <a:r>
              <a:rPr lang="it-IT" altLang="it-IT">
                <a:solidFill>
                  <a:srgbClr val="3333CC"/>
                </a:solidFill>
              </a:rPr>
              <a:t>: the resonance intensity relative to a specific MO final state is</a:t>
            </a:r>
          </a:p>
        </p:txBody>
      </p:sp>
      <p:sp>
        <p:nvSpPr>
          <p:cNvPr id="189485" name="Text Box 45"/>
          <p:cNvSpPr txBox="1">
            <a:spLocks noChangeArrowheads="1"/>
          </p:cNvSpPr>
          <p:nvPr/>
        </p:nvSpPr>
        <p:spPr bwMode="auto">
          <a:xfrm>
            <a:off x="60325" y="1341438"/>
            <a:ext cx="89042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it-IT">
                <a:solidFill>
                  <a:srgbClr val="3333FF"/>
                </a:solidFill>
              </a:rPr>
              <a:t>if the molecule is oriented the peak intensity depends on the scalar product between </a:t>
            </a:r>
            <a:r>
              <a:rPr lang="en-GB" altLang="it-IT" b="1">
                <a:solidFill>
                  <a:srgbClr val="3333FF"/>
                </a:solidFill>
              </a:rPr>
              <a:t>E</a:t>
            </a:r>
            <a:r>
              <a:rPr lang="en-GB" altLang="it-IT">
                <a:solidFill>
                  <a:srgbClr val="3333FF"/>
                </a:solidFill>
              </a:rPr>
              <a:t> vector of the X-ray (linearly polarized for SR) and the transition moment vector</a:t>
            </a:r>
            <a:endParaRPr lang="en-GB" altLang="it-IT" sz="2000">
              <a:solidFill>
                <a:srgbClr val="3333FF"/>
              </a:solidFill>
            </a:endParaRPr>
          </a:p>
        </p:txBody>
      </p:sp>
      <p:graphicFrame>
        <p:nvGraphicFramePr>
          <p:cNvPr id="189486" name="Object 46"/>
          <p:cNvGraphicFramePr>
            <a:graphicFrameLocks noChangeAspect="1"/>
          </p:cNvGraphicFramePr>
          <p:nvPr/>
        </p:nvGraphicFramePr>
        <p:xfrm>
          <a:off x="2711450" y="2492375"/>
          <a:ext cx="187642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09" name="Equation" r:id="rId5" imgW="1002960" imgH="304560" progId="Equation.3">
                  <p:embed/>
                </p:oleObj>
              </mc:Choice>
              <mc:Fallback>
                <p:oleObj name="Equation" r:id="rId5" imgW="1002960" imgH="304560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1450" y="2492375"/>
                        <a:ext cx="1876425" cy="56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87" name="Text Box 47"/>
          <p:cNvSpPr txBox="1">
            <a:spLocks noChangeArrowheads="1"/>
          </p:cNvSpPr>
          <p:nvPr/>
        </p:nvSpPr>
        <p:spPr bwMode="auto">
          <a:xfrm>
            <a:off x="231775" y="4283075"/>
            <a:ext cx="4268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GB" b="1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9488" name="Text Box 48"/>
          <p:cNvSpPr txBox="1">
            <a:spLocks noChangeArrowheads="1"/>
          </p:cNvSpPr>
          <p:nvPr/>
        </p:nvSpPr>
        <p:spPr bwMode="auto">
          <a:xfrm>
            <a:off x="0" y="4192588"/>
            <a:ext cx="44831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it-IT" b="1">
                <a:solidFill>
                  <a:srgbClr val="3333CC"/>
                </a:solidFill>
                <a:sym typeface="Symbol" pitchFamily="18" charset="2"/>
              </a:rPr>
              <a:t> largest if E vector points along the direction of that MO</a:t>
            </a:r>
          </a:p>
          <a:p>
            <a:pPr eaLnBrk="1" hangingPunct="1"/>
            <a:r>
              <a:rPr lang="en-GB" altLang="it-IT" b="1">
                <a:solidFill>
                  <a:srgbClr val="3333CC"/>
                </a:solidFill>
                <a:sym typeface="Symbol" pitchFamily="18" charset="2"/>
              </a:rPr>
              <a:t> vanishes if E is perpendicular to the direction of the MO</a:t>
            </a:r>
          </a:p>
        </p:txBody>
      </p:sp>
      <p:sp>
        <p:nvSpPr>
          <p:cNvPr id="189491" name="Text Box 51"/>
          <p:cNvSpPr txBox="1">
            <a:spLocks noChangeArrowheads="1"/>
          </p:cNvSpPr>
          <p:nvPr/>
        </p:nvSpPr>
        <p:spPr bwMode="auto">
          <a:xfrm>
            <a:off x="71438" y="6021388"/>
            <a:ext cx="90725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it-IT" b="1">
                <a:solidFill>
                  <a:srgbClr val="FF0000"/>
                </a:solidFill>
              </a:rPr>
              <a:t>Angle resolved NEXAFS</a:t>
            </a:r>
            <a:r>
              <a:rPr lang="en-GB" altLang="it-IT" b="1">
                <a:solidFill>
                  <a:srgbClr val="3333CC"/>
                </a:solidFill>
              </a:rPr>
              <a:t> : ideal technique for probing the orientation of molecules adsorbed on a surface </a:t>
            </a:r>
          </a:p>
        </p:txBody>
      </p:sp>
      <p:sp>
        <p:nvSpPr>
          <p:cNvPr id="189492" name="Text Box 52"/>
          <p:cNvSpPr txBox="1">
            <a:spLocks noChangeArrowheads="1"/>
          </p:cNvSpPr>
          <p:nvPr/>
        </p:nvSpPr>
        <p:spPr bwMode="auto">
          <a:xfrm>
            <a:off x="4787900" y="2636838"/>
            <a:ext cx="2020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it-IT" sz="2000">
                <a:solidFill>
                  <a:srgbClr val="3333FF"/>
                </a:solidFill>
              </a:rPr>
              <a:t>(</a:t>
            </a:r>
            <a:r>
              <a:rPr lang="en-GB" altLang="it-IT" sz="2000" b="1">
                <a:solidFill>
                  <a:srgbClr val="3333FF"/>
                </a:solidFill>
                <a:latin typeface="Symbol" pitchFamily="18" charset="2"/>
              </a:rPr>
              <a:t>e</a:t>
            </a:r>
            <a:r>
              <a:rPr lang="en-GB" altLang="it-IT" sz="2000">
                <a:solidFill>
                  <a:srgbClr val="3333FF"/>
                </a:solidFill>
              </a:rPr>
              <a:t> versor along </a:t>
            </a:r>
            <a:r>
              <a:rPr lang="en-GB" altLang="it-IT" sz="2000" b="1">
                <a:solidFill>
                  <a:srgbClr val="3333FF"/>
                </a:solidFill>
              </a:rPr>
              <a:t>E</a:t>
            </a:r>
            <a:r>
              <a:rPr lang="en-GB" altLang="it-IT" sz="2000">
                <a:solidFill>
                  <a:srgbClr val="3333FF"/>
                </a:solidFill>
              </a:rPr>
              <a:t>)</a:t>
            </a:r>
            <a:endParaRPr lang="en-GB" altLang="it-IT" b="1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83" grpId="0"/>
      <p:bldP spid="189485" grpId="0"/>
      <p:bldP spid="189488" grpId="0"/>
      <p:bldP spid="189491" grpId="0"/>
      <p:bldP spid="18949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it-IT" b="1">
                <a:solidFill>
                  <a:schemeClr val="bg1"/>
                </a:solidFill>
              </a:rPr>
              <a:t>Computational approach to NEXAFS spectra of adsorbed system</a:t>
            </a:r>
            <a:endParaRPr lang="it-IT" altLang="it-IT" b="1">
              <a:solidFill>
                <a:schemeClr val="bg1"/>
              </a:solidFill>
            </a:endParaRPr>
          </a:p>
        </p:txBody>
      </p:sp>
      <p:sp>
        <p:nvSpPr>
          <p:cNvPr id="274437" name="Text Box 5"/>
          <p:cNvSpPr txBox="1">
            <a:spLocks noChangeArrowheads="1"/>
          </p:cNvSpPr>
          <p:nvPr/>
        </p:nvSpPr>
        <p:spPr bwMode="auto">
          <a:xfrm>
            <a:off x="250825" y="692150"/>
            <a:ext cx="26431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it-IT" altLang="it-IT" b="1">
                <a:solidFill>
                  <a:srgbClr val="FF0000"/>
                </a:solidFill>
              </a:rPr>
              <a:t>PERIODIC </a:t>
            </a:r>
          </a:p>
          <a:p>
            <a:pPr algn="ctr" eaLnBrk="1" hangingPunct="1"/>
            <a:r>
              <a:rPr lang="it-IT" altLang="it-IT" b="1">
                <a:solidFill>
                  <a:srgbClr val="FF0000"/>
                </a:solidFill>
              </a:rPr>
              <a:t>CALCULATIONS</a:t>
            </a:r>
          </a:p>
        </p:txBody>
      </p:sp>
      <p:sp>
        <p:nvSpPr>
          <p:cNvPr id="274438" name="Text Box 6"/>
          <p:cNvSpPr txBox="1">
            <a:spLocks noChangeArrowheads="1"/>
          </p:cNvSpPr>
          <p:nvPr/>
        </p:nvSpPr>
        <p:spPr bwMode="auto">
          <a:xfrm>
            <a:off x="3384550" y="549275"/>
            <a:ext cx="5867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altLang="it-IT" sz="2000" b="1">
                <a:solidFill>
                  <a:srgbClr val="3333CC"/>
                </a:solidFill>
              </a:rPr>
              <a:t> periodic slab methodology to simulate the surface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altLang="it-IT" sz="2000" b="1">
                <a:solidFill>
                  <a:srgbClr val="3333CC"/>
                </a:solidFill>
              </a:rPr>
              <a:t> surface reconstruction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altLang="it-IT" sz="2000" b="1">
                <a:solidFill>
                  <a:srgbClr val="3333CC"/>
                </a:solidFill>
              </a:rPr>
              <a:t> optimization of the adsorbate systems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2000" b="1" i="1">
                <a:solidFill>
                  <a:srgbClr val="3333CC"/>
                </a:solidFill>
              </a:rPr>
              <a:t>            (Quantum ESPRESSO calculations)</a:t>
            </a: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250825" y="692150"/>
            <a:ext cx="2665413" cy="86518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4440" name="Text Box 8"/>
          <p:cNvSpPr txBox="1">
            <a:spLocks noChangeArrowheads="1"/>
          </p:cNvSpPr>
          <p:nvPr/>
        </p:nvSpPr>
        <p:spPr bwMode="auto">
          <a:xfrm>
            <a:off x="1116013" y="2133600"/>
            <a:ext cx="47513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altLang="it-IT" sz="1800" b="1"/>
              <a:t>from the periodic structure suitable finite cluster is manually cut out</a:t>
            </a:r>
          </a:p>
        </p:txBody>
      </p:sp>
      <p:sp>
        <p:nvSpPr>
          <p:cNvPr id="274441" name="Line 9"/>
          <p:cNvSpPr>
            <a:spLocks noChangeShapeType="1"/>
          </p:cNvSpPr>
          <p:nvPr/>
        </p:nvSpPr>
        <p:spPr bwMode="auto">
          <a:xfrm>
            <a:off x="1042988" y="1700213"/>
            <a:ext cx="0" cy="1152525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48" name="Text Box 11"/>
          <p:cNvSpPr txBox="1">
            <a:spLocks noChangeArrowheads="1"/>
          </p:cNvSpPr>
          <p:nvPr/>
        </p:nvSpPr>
        <p:spPr bwMode="auto">
          <a:xfrm>
            <a:off x="-36513" y="3141663"/>
            <a:ext cx="37449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it-IT" altLang="it-IT" b="1">
                <a:solidFill>
                  <a:srgbClr val="FF0000"/>
                </a:solidFill>
              </a:rPr>
              <a:t>CLUSTER MODEL FOR SOLID SYSTEM</a:t>
            </a:r>
          </a:p>
        </p:txBody>
      </p:sp>
      <p:sp>
        <p:nvSpPr>
          <p:cNvPr id="274444" name="Rectangle 12"/>
          <p:cNvSpPr>
            <a:spLocks noChangeArrowheads="1"/>
          </p:cNvSpPr>
          <p:nvPr/>
        </p:nvSpPr>
        <p:spPr bwMode="auto">
          <a:xfrm>
            <a:off x="71438" y="2997200"/>
            <a:ext cx="3527425" cy="100806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4445" name="Text Box 13"/>
          <p:cNvSpPr txBox="1">
            <a:spLocks noChangeArrowheads="1"/>
          </p:cNvSpPr>
          <p:nvPr/>
        </p:nvSpPr>
        <p:spPr bwMode="auto">
          <a:xfrm>
            <a:off x="3779838" y="2962275"/>
            <a:ext cx="55451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altLang="it-IT" sz="2000" b="1">
                <a:solidFill>
                  <a:srgbClr val="3333CC"/>
                </a:solidFill>
              </a:rPr>
              <a:t> Molecular Orbital (MO) scheme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altLang="it-IT" sz="2000" b="1">
                <a:solidFill>
                  <a:srgbClr val="3333CC"/>
                </a:solidFill>
              </a:rPr>
              <a:t> explicit treatment of core orbitals</a:t>
            </a:r>
          </a:p>
        </p:txBody>
      </p:sp>
      <p:sp>
        <p:nvSpPr>
          <p:cNvPr id="274447" name="Text Box 15"/>
          <p:cNvSpPr txBox="1">
            <a:spLocks noChangeArrowheads="1"/>
          </p:cNvSpPr>
          <p:nvPr/>
        </p:nvSpPr>
        <p:spPr bwMode="auto">
          <a:xfrm>
            <a:off x="34925" y="5738813"/>
            <a:ext cx="91090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altLang="it-IT" sz="2200" b="1">
                <a:solidFill>
                  <a:schemeClr val="accent2"/>
                </a:solidFill>
                <a:latin typeface="Comic Sans MS" pitchFamily="66" charset="0"/>
                <a:sym typeface="Wingdings" pitchFamily="2" charset="2"/>
              </a:rPr>
              <a:t>    </a:t>
            </a:r>
            <a:endParaRPr lang="it-IT" altLang="it-IT" sz="2200" b="1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74448" name="Text Box 16"/>
          <p:cNvSpPr txBox="1">
            <a:spLocks noChangeArrowheads="1"/>
          </p:cNvSpPr>
          <p:nvPr/>
        </p:nvSpPr>
        <p:spPr bwMode="auto">
          <a:xfrm>
            <a:off x="36513" y="5661025"/>
            <a:ext cx="3887787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it-IT" b="1">
                <a:solidFill>
                  <a:srgbClr val="FF0000"/>
                </a:solidFill>
                <a:sym typeface="Wingdings" pitchFamily="2" charset="2"/>
              </a:rPr>
              <a:t>NEXAFS SIMULATION</a:t>
            </a:r>
          </a:p>
          <a:p>
            <a:pPr algn="l" eaLnBrk="1" hangingPunct="1">
              <a:lnSpc>
                <a:spcPct val="105000"/>
              </a:lnSpc>
              <a:buFont typeface="Wingdings" pitchFamily="2" charset="2"/>
              <a:buNone/>
              <a:defRPr/>
            </a:pPr>
            <a:r>
              <a:rPr lang="it-IT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Total and polarized</a:t>
            </a:r>
            <a:r>
              <a:rPr lang="it-IT" b="1">
                <a:solidFill>
                  <a:srgbClr val="FF0000"/>
                </a:solidFill>
                <a:sym typeface="Wingdings" pitchFamily="2" charset="2"/>
              </a:rPr>
              <a:t> spectra</a:t>
            </a:r>
          </a:p>
        </p:txBody>
      </p: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34925" y="5661025"/>
            <a:ext cx="3744913" cy="9366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4453" name="Text Box 21"/>
          <p:cNvSpPr txBox="1">
            <a:spLocks noChangeArrowheads="1"/>
          </p:cNvSpPr>
          <p:nvPr/>
        </p:nvSpPr>
        <p:spPr bwMode="auto">
          <a:xfrm>
            <a:off x="3779838" y="5554663"/>
            <a:ext cx="5688012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altLang="it-IT" sz="1900" b="1">
                <a:solidFill>
                  <a:srgbClr val="3333CC"/>
                </a:solidFill>
              </a:rPr>
              <a:t> Core excitation energies and oscillator strengths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altLang="it-IT" sz="1900" b="1">
                <a:solidFill>
                  <a:srgbClr val="3333CC"/>
                </a:solidFill>
              </a:rPr>
              <a:t> </a:t>
            </a:r>
            <a:r>
              <a:rPr lang="it-IT" altLang="it-IT" sz="1900" b="1">
                <a:solidFill>
                  <a:srgbClr val="3333CC"/>
                </a:solidFill>
                <a:sym typeface="Wingdings" pitchFamily="2" charset="2"/>
              </a:rPr>
              <a:t>DFT–TS approximation (</a:t>
            </a:r>
            <a:r>
              <a:rPr lang="it-IT" altLang="it-IT" sz="1900" b="1">
                <a:solidFill>
                  <a:srgbClr val="3333CC"/>
                </a:solidFill>
              </a:rPr>
              <a:t>K-edge transitions</a:t>
            </a:r>
            <a:r>
              <a:rPr lang="it-IT" altLang="it-IT" sz="1900" b="1">
                <a:solidFill>
                  <a:srgbClr val="3333CC"/>
                </a:solidFill>
                <a:sym typeface="Wingdings" pitchFamily="2" charset="2"/>
              </a:rPr>
              <a:t>)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altLang="it-IT" sz="1900" b="1">
                <a:solidFill>
                  <a:srgbClr val="3333CC"/>
                </a:solidFill>
              </a:rPr>
              <a:t> </a:t>
            </a:r>
            <a:r>
              <a:rPr lang="it-IT" altLang="it-IT" sz="1900" b="1">
                <a:solidFill>
                  <a:srgbClr val="3333CC"/>
                </a:solidFill>
                <a:sym typeface="Wingdings" pitchFamily="2" charset="2"/>
              </a:rPr>
              <a:t>TDDFT  (</a:t>
            </a:r>
            <a:r>
              <a:rPr lang="it-IT" altLang="it-IT" sz="1900" b="1">
                <a:solidFill>
                  <a:srgbClr val="3333CC"/>
                </a:solidFill>
              </a:rPr>
              <a:t>L-edge or valence transitions)</a:t>
            </a:r>
          </a:p>
        </p:txBody>
      </p:sp>
      <p:sp>
        <p:nvSpPr>
          <p:cNvPr id="274456" name="Line 24"/>
          <p:cNvSpPr>
            <a:spLocks noChangeShapeType="1"/>
          </p:cNvSpPr>
          <p:nvPr/>
        </p:nvSpPr>
        <p:spPr bwMode="auto">
          <a:xfrm>
            <a:off x="1042988" y="4868863"/>
            <a:ext cx="0" cy="792162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56" name="Text Box 25"/>
          <p:cNvSpPr txBox="1">
            <a:spLocks noChangeArrowheads="1"/>
          </p:cNvSpPr>
          <p:nvPr/>
        </p:nvSpPr>
        <p:spPr bwMode="auto">
          <a:xfrm>
            <a:off x="0" y="414972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it-IT" sz="2000" b="1">
                <a:solidFill>
                  <a:srgbClr val="FF0000"/>
                </a:solidFill>
              </a:rPr>
              <a:t>Finite size cluster model for solid systems : very efficient and accurate to simulate NEXAFS due to the localized nature of  core excitation processes. </a:t>
            </a:r>
          </a:p>
        </p:txBody>
      </p:sp>
      <p:sp>
        <p:nvSpPr>
          <p:cNvPr id="274459" name="Text Box 27"/>
          <p:cNvSpPr txBox="1">
            <a:spLocks noChangeArrowheads="1"/>
          </p:cNvSpPr>
          <p:nvPr/>
        </p:nvSpPr>
        <p:spPr bwMode="auto">
          <a:xfrm>
            <a:off x="3779838" y="3716338"/>
            <a:ext cx="5364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lnSpc>
                <a:spcPct val="120000"/>
              </a:lnSpc>
              <a:buFontTx/>
              <a:buChar char="•"/>
              <a:defRPr/>
            </a:pPr>
            <a:r>
              <a:rPr lang="it-IT" sz="2000" b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2000" b="1">
                <a:solidFill>
                  <a:srgbClr val="3333CC"/>
                </a:solidFill>
              </a:rPr>
              <a:t>drawbacks: cluster design, embedding</a:t>
            </a:r>
            <a:endParaRPr lang="en-GB" sz="2000" b="1">
              <a:solidFill>
                <a:srgbClr val="3333CC"/>
              </a:solidFill>
            </a:endParaRPr>
          </a:p>
        </p:txBody>
      </p:sp>
      <p:sp>
        <p:nvSpPr>
          <p:cNvPr id="274461" name="Text Box 29"/>
          <p:cNvSpPr txBox="1">
            <a:spLocks noChangeArrowheads="1"/>
          </p:cNvSpPr>
          <p:nvPr/>
        </p:nvSpPr>
        <p:spPr bwMode="auto">
          <a:xfrm>
            <a:off x="3760788" y="5876925"/>
            <a:ext cx="49879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lnSpc>
                <a:spcPct val="120000"/>
              </a:lnSpc>
              <a:buFontTx/>
              <a:buChar char="•"/>
              <a:defRPr/>
            </a:pPr>
            <a:r>
              <a:rPr lang="it-IT" sz="19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DFT–TS approximation (</a:t>
            </a:r>
            <a:r>
              <a:rPr lang="it-IT" sz="19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K-edge transitions</a:t>
            </a:r>
            <a:r>
              <a:rPr lang="it-IT" sz="19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)</a:t>
            </a:r>
            <a:endParaRPr lang="en-GB" sz="19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4463" name="Text Box 31"/>
          <p:cNvSpPr txBox="1">
            <a:spLocks noChangeArrowheads="1"/>
          </p:cNvSpPr>
          <p:nvPr/>
        </p:nvSpPr>
        <p:spPr bwMode="auto">
          <a:xfrm>
            <a:off x="5278438" y="3752850"/>
            <a:ext cx="1670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cluster design</a:t>
            </a:r>
            <a:endParaRPr lang="en-GB" sz="2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79388" y="692150"/>
            <a:ext cx="2665412" cy="86518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0" y="2997200"/>
            <a:ext cx="3527425" cy="100806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34925" y="5661025"/>
            <a:ext cx="3744913" cy="9366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79388" y="692150"/>
            <a:ext cx="2665412" cy="86518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2997200"/>
            <a:ext cx="3527425" cy="100806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4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4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74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4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74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7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7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7" grpId="0"/>
      <p:bldP spid="274438" grpId="0"/>
      <p:bldP spid="274439" grpId="0" animBg="1"/>
      <p:bldP spid="274440" grpId="0"/>
      <p:bldP spid="274445" grpId="0"/>
      <p:bldP spid="274447" grpId="0"/>
      <p:bldP spid="274448" grpId="0"/>
      <p:bldP spid="274452" grpId="0" animBg="1"/>
      <p:bldP spid="274453" grpId="0"/>
      <p:bldP spid="274459" grpId="0"/>
      <p:bldP spid="274461" grpId="0"/>
      <p:bldP spid="274463" grpId="0"/>
      <p:bldP spid="2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ext Box 4"/>
          <p:cNvSpPr txBox="1">
            <a:spLocks noChangeArrowheads="1"/>
          </p:cNvSpPr>
          <p:nvPr/>
        </p:nvSpPr>
        <p:spPr bwMode="auto">
          <a:xfrm>
            <a:off x="533400" y="4473575"/>
            <a:ext cx="794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altLang="it-IT" sz="1800"/>
              <a:t> </a:t>
            </a:r>
          </a:p>
        </p:txBody>
      </p:sp>
      <p:sp>
        <p:nvSpPr>
          <p:cNvPr id="217091" name="Text Box 10"/>
          <p:cNvSpPr txBox="1">
            <a:spLocks noChangeArrowheads="1"/>
          </p:cNvSpPr>
          <p:nvPr/>
        </p:nvSpPr>
        <p:spPr bwMode="auto">
          <a:xfrm>
            <a:off x="87313" y="3567113"/>
            <a:ext cx="455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GB" altLang="it-IT" b="1">
              <a:solidFill>
                <a:schemeClr val="accent2"/>
              </a:solidFill>
            </a:endParaRPr>
          </a:p>
        </p:txBody>
      </p:sp>
      <p:sp>
        <p:nvSpPr>
          <p:cNvPr id="301069" name="Text Box 13"/>
          <p:cNvSpPr txBox="1">
            <a:spLocks noChangeArrowheads="1"/>
          </p:cNvSpPr>
          <p:nvPr/>
        </p:nvSpPr>
        <p:spPr bwMode="auto">
          <a:xfrm>
            <a:off x="2176463" y="45704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GB" altLang="it-IT" b="1">
              <a:solidFill>
                <a:schemeClr val="accent2"/>
              </a:solidFill>
            </a:endParaRPr>
          </a:p>
        </p:txBody>
      </p:sp>
      <p:sp>
        <p:nvSpPr>
          <p:cNvPr id="217093" name="Rectangle 18"/>
          <p:cNvSpPr>
            <a:spLocks noChangeArrowheads="1"/>
          </p:cNvSpPr>
          <p:nvPr/>
        </p:nvSpPr>
        <p:spPr bwMode="auto">
          <a:xfrm>
            <a:off x="250825" y="908050"/>
            <a:ext cx="525780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>
                <a:solidFill>
                  <a:srgbClr val="FF0000"/>
                </a:solidFill>
                <a:ea typeface="Gulim" pitchFamily="34" charset="-127"/>
              </a:rPr>
              <a:t>NEXAFS spectra</a:t>
            </a:r>
            <a:r>
              <a:rPr lang="en-US" altLang="ko-KR" sz="2800" b="1">
                <a:solidFill>
                  <a:srgbClr val="FF0000"/>
                </a:solidFill>
                <a:ea typeface="Gulim" pitchFamily="34" charset="-127"/>
              </a:rPr>
              <a:t> </a:t>
            </a:r>
            <a:r>
              <a:rPr lang="en-US" altLang="ko-KR" b="1">
                <a:solidFill>
                  <a:srgbClr val="FF0000"/>
                </a:solidFill>
                <a:ea typeface="Gulim" pitchFamily="34" charset="-127"/>
              </a:rPr>
              <a:t>of</a:t>
            </a:r>
            <a:r>
              <a:rPr lang="en-US" altLang="ko-KR" sz="2800" b="1">
                <a:solidFill>
                  <a:srgbClr val="FF0000"/>
                </a:solidFill>
                <a:ea typeface="Gulim" pitchFamily="34" charset="-127"/>
              </a:rPr>
              <a:t> C</a:t>
            </a:r>
            <a:r>
              <a:rPr lang="en-US" altLang="ko-KR" sz="2800" b="1" baseline="-25000">
                <a:solidFill>
                  <a:srgbClr val="FF0000"/>
                </a:solidFill>
                <a:ea typeface="Gulim" pitchFamily="34" charset="-127"/>
              </a:rPr>
              <a:t>2</a:t>
            </a:r>
            <a:r>
              <a:rPr lang="en-US" altLang="ko-KR" sz="2800" b="1">
                <a:solidFill>
                  <a:srgbClr val="FF0000"/>
                </a:solidFill>
                <a:ea typeface="Gulim" pitchFamily="34" charset="-127"/>
              </a:rPr>
              <a:t>H</a:t>
            </a:r>
            <a:r>
              <a:rPr lang="en-US" altLang="ko-KR" sz="2800" b="1" baseline="-25000">
                <a:solidFill>
                  <a:srgbClr val="FF0000"/>
                </a:solidFill>
                <a:ea typeface="Gulim" pitchFamily="34" charset="-127"/>
              </a:rPr>
              <a:t>4</a:t>
            </a:r>
            <a:r>
              <a:rPr lang="en-US" altLang="ko-KR" sz="2800" b="1">
                <a:solidFill>
                  <a:srgbClr val="FF0000"/>
                </a:solidFill>
                <a:ea typeface="Gulim" pitchFamily="34" charset="-127"/>
              </a:rPr>
              <a:t> on Si(100)</a:t>
            </a:r>
            <a:endParaRPr lang="it-IT" altLang="it-IT" sz="2800" b="1">
              <a:solidFill>
                <a:srgbClr val="FF0000"/>
              </a:solidFill>
            </a:endParaRPr>
          </a:p>
        </p:txBody>
      </p:sp>
      <p:sp>
        <p:nvSpPr>
          <p:cNvPr id="301075" name="Text Box 19"/>
          <p:cNvSpPr txBox="1">
            <a:spLocks noChangeArrowheads="1"/>
          </p:cNvSpPr>
          <p:nvPr/>
        </p:nvSpPr>
        <p:spPr bwMode="auto">
          <a:xfrm>
            <a:off x="250825" y="1844675"/>
            <a:ext cx="8642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it-IT" b="1">
                <a:solidFill>
                  <a:srgbClr val="3333CC"/>
                </a:solidFill>
                <a:sym typeface="Wingdings" pitchFamily="2" charset="2"/>
              </a:rPr>
              <a:t></a:t>
            </a:r>
            <a:r>
              <a:rPr lang="it-IT" altLang="it-IT" b="1">
                <a:solidFill>
                  <a:srgbClr val="3333CC"/>
                </a:solidFill>
                <a:sym typeface="Wingdings" pitchFamily="2" charset="2"/>
              </a:rPr>
              <a:t> model system for the adsorption of unsaturated organic molecules on  semiconductor Si surface</a:t>
            </a:r>
            <a:endParaRPr lang="en-US" altLang="it-IT" b="1">
              <a:solidFill>
                <a:srgbClr val="3333CC"/>
              </a:solidFill>
              <a:sym typeface="Wingdings" pitchFamily="2" charset="2"/>
            </a:endParaRPr>
          </a:p>
        </p:txBody>
      </p:sp>
      <p:sp>
        <p:nvSpPr>
          <p:cNvPr id="301076" name="Text Box 20"/>
          <p:cNvSpPr txBox="1">
            <a:spLocks noChangeArrowheads="1"/>
          </p:cNvSpPr>
          <p:nvPr/>
        </p:nvSpPr>
        <p:spPr bwMode="auto">
          <a:xfrm>
            <a:off x="250825" y="3068638"/>
            <a:ext cx="8642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it-IT" b="1">
                <a:solidFill>
                  <a:srgbClr val="3333CC"/>
                </a:solidFill>
                <a:sym typeface="Wingdings" pitchFamily="2" charset="2"/>
              </a:rPr>
              <a:t></a:t>
            </a:r>
            <a:r>
              <a:rPr lang="it-IT" altLang="it-IT" b="1">
                <a:solidFill>
                  <a:srgbClr val="3333CC"/>
                </a:solidFill>
                <a:sym typeface="Wingdings" pitchFamily="2" charset="2"/>
              </a:rPr>
              <a:t> the adsorbtion of C</a:t>
            </a:r>
            <a:r>
              <a:rPr lang="it-IT" altLang="it-IT" b="1" baseline="-25000">
                <a:solidFill>
                  <a:srgbClr val="3333CC"/>
                </a:solidFill>
                <a:sym typeface="Wingdings" pitchFamily="2" charset="2"/>
              </a:rPr>
              <a:t>2</a:t>
            </a:r>
            <a:r>
              <a:rPr lang="it-IT" altLang="it-IT" b="1">
                <a:solidFill>
                  <a:srgbClr val="3333CC"/>
                </a:solidFill>
                <a:sym typeface="Wingdings" pitchFamily="2" charset="2"/>
              </a:rPr>
              <a:t>H</a:t>
            </a:r>
            <a:r>
              <a:rPr lang="it-IT" altLang="it-IT" b="1" baseline="-25000">
                <a:solidFill>
                  <a:srgbClr val="3333CC"/>
                </a:solidFill>
                <a:sym typeface="Wingdings" pitchFamily="2" charset="2"/>
              </a:rPr>
              <a:t>4</a:t>
            </a:r>
            <a:r>
              <a:rPr lang="it-IT" altLang="it-IT" b="1">
                <a:solidFill>
                  <a:srgbClr val="3333CC"/>
                </a:solidFill>
                <a:sym typeface="Wingdings" pitchFamily="2" charset="2"/>
              </a:rPr>
              <a:t> is based on the interaction of the </a:t>
            </a:r>
            <a:r>
              <a:rPr lang="it-IT" altLang="it-IT" b="1">
                <a:solidFill>
                  <a:srgbClr val="3333CC"/>
                </a:solidFill>
                <a:sym typeface="Symbol" pitchFamily="18" charset="2"/>
              </a:rPr>
              <a:t> CC bond with the Si dimers of the surface</a:t>
            </a:r>
          </a:p>
        </p:txBody>
      </p:sp>
      <p:pic>
        <p:nvPicPr>
          <p:cNvPr id="301077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11625"/>
            <a:ext cx="316865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1078" name="Rectangle 22"/>
          <p:cNvSpPr>
            <a:spLocks noChangeArrowheads="1"/>
          </p:cNvSpPr>
          <p:nvPr/>
        </p:nvSpPr>
        <p:spPr bwMode="auto">
          <a:xfrm>
            <a:off x="395288" y="4292600"/>
            <a:ext cx="1081087" cy="1008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7098" name="Text Box 2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GB" altLang="it-IT" sz="2800" b="1">
              <a:solidFill>
                <a:schemeClr val="bg1"/>
              </a:solidFill>
            </a:endParaRPr>
          </a:p>
        </p:txBody>
      </p:sp>
      <p:sp>
        <p:nvSpPr>
          <p:cNvPr id="217099" name="Rectangle 25"/>
          <p:cNvSpPr>
            <a:spLocks noChangeArrowheads="1"/>
          </p:cNvSpPr>
          <p:nvPr/>
        </p:nvSpPr>
        <p:spPr bwMode="auto">
          <a:xfrm>
            <a:off x="2051050" y="0"/>
            <a:ext cx="4221163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ko-KR" sz="2800" b="1">
                <a:solidFill>
                  <a:schemeClr val="bg1"/>
                </a:solidFill>
                <a:ea typeface="Gulim" pitchFamily="34" charset="-127"/>
              </a:rPr>
              <a:t>C</a:t>
            </a:r>
            <a:r>
              <a:rPr lang="en-US" altLang="ko-KR" sz="2800" b="1" baseline="-25000">
                <a:solidFill>
                  <a:schemeClr val="bg1"/>
                </a:solidFill>
                <a:ea typeface="Gulim" pitchFamily="34" charset="-127"/>
              </a:rPr>
              <a:t>2</a:t>
            </a:r>
            <a:r>
              <a:rPr lang="en-US" altLang="ko-KR" sz="2800" b="1">
                <a:solidFill>
                  <a:schemeClr val="bg1"/>
                </a:solidFill>
                <a:ea typeface="Gulim" pitchFamily="34" charset="-127"/>
              </a:rPr>
              <a:t>H</a:t>
            </a:r>
            <a:r>
              <a:rPr lang="en-US" altLang="ko-KR" sz="2800" b="1" baseline="-25000">
                <a:solidFill>
                  <a:schemeClr val="bg1"/>
                </a:solidFill>
                <a:ea typeface="Gulim" pitchFamily="34" charset="-127"/>
              </a:rPr>
              <a:t>4</a:t>
            </a:r>
            <a:r>
              <a:rPr lang="en-US" altLang="ko-KR" sz="2800" b="1">
                <a:solidFill>
                  <a:schemeClr val="bg1"/>
                </a:solidFill>
                <a:ea typeface="Gulim" pitchFamily="34" charset="-127"/>
              </a:rPr>
              <a:t> on Si(100) case study</a:t>
            </a:r>
            <a:endParaRPr lang="it-IT" altLang="it-IT" sz="2800" b="1">
              <a:solidFill>
                <a:schemeClr val="bg1"/>
              </a:solidFill>
            </a:endParaRPr>
          </a:p>
        </p:txBody>
      </p:sp>
      <p:sp>
        <p:nvSpPr>
          <p:cNvPr id="301082" name="Text Box 26"/>
          <p:cNvSpPr txBox="1">
            <a:spLocks noChangeArrowheads="1"/>
          </p:cNvSpPr>
          <p:nvPr/>
        </p:nvSpPr>
        <p:spPr bwMode="auto">
          <a:xfrm>
            <a:off x="4211638" y="5589588"/>
            <a:ext cx="2046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it-IT" b="1">
                <a:solidFill>
                  <a:srgbClr val="3333CC"/>
                </a:solidFill>
                <a:sym typeface="Symbol" pitchFamily="18" charset="2"/>
              </a:rPr>
              <a:t>chemisorption</a:t>
            </a:r>
            <a:endParaRPr lang="en-GB" b="1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1083" name="Text Box 27"/>
          <p:cNvSpPr txBox="1">
            <a:spLocks noChangeArrowheads="1"/>
          </p:cNvSpPr>
          <p:nvPr/>
        </p:nvSpPr>
        <p:spPr bwMode="auto">
          <a:xfrm>
            <a:off x="3924300" y="4508500"/>
            <a:ext cx="3589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it-IT" b="1">
                <a:solidFill>
                  <a:srgbClr val="3333CC"/>
                </a:solidFill>
              </a:rPr>
              <a:t>stable di-</a:t>
            </a:r>
            <a:r>
              <a:rPr lang="en-GB" altLang="it-IT" b="1">
                <a:solidFill>
                  <a:srgbClr val="3333CC"/>
                </a:solidFill>
                <a:sym typeface="Symbol" pitchFamily="18" charset="2"/>
              </a:rPr>
              <a:t>  SiC bonds </a:t>
            </a:r>
          </a:p>
        </p:txBody>
      </p:sp>
      <p:sp>
        <p:nvSpPr>
          <p:cNvPr id="301084" name="Line 28"/>
          <p:cNvSpPr>
            <a:spLocks noChangeShapeType="1"/>
          </p:cNvSpPr>
          <p:nvPr/>
        </p:nvSpPr>
        <p:spPr bwMode="auto">
          <a:xfrm>
            <a:off x="4932363" y="3933825"/>
            <a:ext cx="0" cy="574675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1085" name="Line 29"/>
          <p:cNvSpPr>
            <a:spLocks noChangeShapeType="1"/>
          </p:cNvSpPr>
          <p:nvPr/>
        </p:nvSpPr>
        <p:spPr bwMode="auto">
          <a:xfrm>
            <a:off x="4932363" y="5014913"/>
            <a:ext cx="0" cy="574675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7104" name="Text Box 2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GB" altLang="it-IT" sz="2800" b="1">
              <a:solidFill>
                <a:schemeClr val="bg1"/>
              </a:solidFill>
            </a:endParaRPr>
          </a:p>
        </p:txBody>
      </p:sp>
      <p:sp>
        <p:nvSpPr>
          <p:cNvPr id="217105" name="Rectangle 25"/>
          <p:cNvSpPr>
            <a:spLocks noChangeArrowheads="1"/>
          </p:cNvSpPr>
          <p:nvPr/>
        </p:nvSpPr>
        <p:spPr bwMode="auto">
          <a:xfrm>
            <a:off x="1235075" y="0"/>
            <a:ext cx="586105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ko-KR" sz="2800" b="1">
                <a:solidFill>
                  <a:schemeClr val="bg1"/>
                </a:solidFill>
                <a:ea typeface="Gulim" pitchFamily="34" charset="-127"/>
              </a:rPr>
              <a:t>C</a:t>
            </a:r>
            <a:r>
              <a:rPr lang="en-US" altLang="ko-KR" sz="2800" b="1" baseline="-25000">
                <a:solidFill>
                  <a:schemeClr val="bg1"/>
                </a:solidFill>
                <a:ea typeface="Gulim" pitchFamily="34" charset="-127"/>
              </a:rPr>
              <a:t>2</a:t>
            </a:r>
            <a:r>
              <a:rPr lang="en-US" altLang="ko-KR" sz="2800" b="1">
                <a:solidFill>
                  <a:schemeClr val="bg1"/>
                </a:solidFill>
                <a:ea typeface="Gulim" pitchFamily="34" charset="-127"/>
              </a:rPr>
              <a:t>H</a:t>
            </a:r>
            <a:r>
              <a:rPr lang="en-US" altLang="ko-KR" sz="2800" b="1" baseline="-25000">
                <a:solidFill>
                  <a:schemeClr val="bg1"/>
                </a:solidFill>
                <a:ea typeface="Gulim" pitchFamily="34" charset="-127"/>
              </a:rPr>
              <a:t>4</a:t>
            </a:r>
            <a:r>
              <a:rPr lang="en-US" altLang="ko-KR" sz="2800" b="1">
                <a:solidFill>
                  <a:schemeClr val="bg1"/>
                </a:solidFill>
                <a:ea typeface="Gulim" pitchFamily="34" charset="-127"/>
              </a:rPr>
              <a:t> on Si(100) case study: C K-edge</a:t>
            </a:r>
            <a:endParaRPr lang="it-IT" altLang="it-IT" sz="2800" b="1">
              <a:solidFill>
                <a:schemeClr val="bg1"/>
              </a:solidFill>
            </a:endParaRPr>
          </a:p>
        </p:txBody>
      </p:sp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0" y="6156325"/>
            <a:ext cx="914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 sz="1400">
                <a:solidFill>
                  <a:srgbClr val="3333CC"/>
                </a:solidFill>
                <a:sym typeface="Wingdings" pitchFamily="2" charset="2"/>
              </a:rPr>
              <a:t>G. </a:t>
            </a:r>
            <a:r>
              <a:rPr lang="it-IT" altLang="it-IT" sz="1400">
                <a:solidFill>
                  <a:srgbClr val="3333FF"/>
                </a:solidFill>
                <a:sym typeface="Wingdings" pitchFamily="2" charset="2"/>
              </a:rPr>
              <a:t>Fronzoni, G. Balducci, R. De Francesco, M. Romeo, M. Stener, J. Phys. Chem. C, </a:t>
            </a:r>
            <a:r>
              <a:rPr lang="it-IT" altLang="it-IT" sz="1400" b="1">
                <a:solidFill>
                  <a:srgbClr val="3333FF"/>
                </a:solidFill>
                <a:sym typeface="Wingdings" pitchFamily="2" charset="2"/>
              </a:rPr>
              <a:t>116</a:t>
            </a:r>
            <a:r>
              <a:rPr lang="it-IT" altLang="it-IT" sz="1400">
                <a:solidFill>
                  <a:srgbClr val="3333FF"/>
                </a:solidFill>
                <a:sym typeface="Wingdings" pitchFamily="2" charset="2"/>
              </a:rPr>
              <a:t> (35) 18910-18919 (2012). </a:t>
            </a:r>
            <a:endParaRPr lang="en-US" altLang="it-IT" sz="1400">
              <a:solidFill>
                <a:srgbClr val="3333FF"/>
              </a:solidFill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0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69" grpId="0"/>
      <p:bldP spid="301075" grpId="0" autoUpdateAnimBg="0"/>
      <p:bldP spid="301076" grpId="0" autoUpdateAnimBg="0"/>
      <p:bldP spid="301078" grpId="0" animBg="1"/>
      <p:bldP spid="301082" grpId="0"/>
      <p:bldP spid="301083" grpId="0"/>
      <p:bldP spid="2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827213"/>
            <a:ext cx="3959226" cy="297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78587" name="Object 59"/>
          <p:cNvGraphicFramePr>
            <a:graphicFrameLocks noChangeAspect="1"/>
          </p:cNvGraphicFramePr>
          <p:nvPr/>
        </p:nvGraphicFramePr>
        <p:xfrm>
          <a:off x="3708400" y="333375"/>
          <a:ext cx="3371850" cy="652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63" name="SPW 7.1 Graph" r:id="rId5" imgW="4472330" imgH="8655710" progId="SigmaPlotGraphicObject.6">
                  <p:embed/>
                </p:oleObj>
              </mc:Choice>
              <mc:Fallback>
                <p:oleObj name="SPW 7.1 Graph" r:id="rId5" imgW="4472330" imgH="8655710" progId="SigmaPlotGraphicObject.6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333375"/>
                        <a:ext cx="3371850" cy="652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16" name="Object 11"/>
          <p:cNvGraphicFramePr>
            <a:graphicFrameLocks noChangeAspect="1"/>
          </p:cNvGraphicFramePr>
          <p:nvPr/>
        </p:nvGraphicFramePr>
        <p:xfrm>
          <a:off x="7235825" y="1784350"/>
          <a:ext cx="11747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64" name="Equation" r:id="rId7" imgW="710891" imgH="253890" progId="Equation.3">
                  <p:embed/>
                </p:oleObj>
              </mc:Choice>
              <mc:Fallback>
                <p:oleObj name="Equation" r:id="rId7" imgW="710891" imgH="25389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1784350"/>
                        <a:ext cx="1174750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17" name="Object 13"/>
          <p:cNvGraphicFramePr>
            <a:graphicFrameLocks noChangeAspect="1"/>
          </p:cNvGraphicFramePr>
          <p:nvPr/>
        </p:nvGraphicFramePr>
        <p:xfrm>
          <a:off x="7235825" y="4149725"/>
          <a:ext cx="1176338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65" name="Equation" r:id="rId9" imgW="710891" imgH="253890" progId="Equation.3">
                  <p:embed/>
                </p:oleObj>
              </mc:Choice>
              <mc:Fallback>
                <p:oleObj name="Equation" r:id="rId9" imgW="710891" imgH="25389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4149725"/>
                        <a:ext cx="1176338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18" name="Object 19"/>
          <p:cNvGraphicFramePr>
            <a:graphicFrameLocks noChangeAspect="1"/>
          </p:cNvGraphicFramePr>
          <p:nvPr/>
        </p:nvGraphicFramePr>
        <p:xfrm>
          <a:off x="7235825" y="6211888"/>
          <a:ext cx="12954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66" name="Equation" r:id="rId11" imgW="812447" imgH="241195" progId="Equation.3">
                  <p:embed/>
                </p:oleObj>
              </mc:Choice>
              <mc:Fallback>
                <p:oleObj name="Equation" r:id="rId11" imgW="812447" imgH="241195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6211888"/>
                        <a:ext cx="12954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8549" name="Text Box 21"/>
          <p:cNvSpPr txBox="1">
            <a:spLocks noChangeArrowheads="1"/>
          </p:cNvSpPr>
          <p:nvPr/>
        </p:nvSpPr>
        <p:spPr bwMode="auto">
          <a:xfrm>
            <a:off x="0" y="1700213"/>
            <a:ext cx="248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it-IT" b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top adsorption</a:t>
            </a:r>
          </a:p>
        </p:txBody>
      </p:sp>
      <p:sp>
        <p:nvSpPr>
          <p:cNvPr id="278550" name="Text Box 22"/>
          <p:cNvSpPr txBox="1">
            <a:spLocks noChangeArrowheads="1"/>
          </p:cNvSpPr>
          <p:nvPr/>
        </p:nvSpPr>
        <p:spPr bwMode="auto">
          <a:xfrm>
            <a:off x="0" y="5084763"/>
            <a:ext cx="38528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3333CC"/>
                </a:solidFill>
              </a:rPr>
              <a:t>calculated NEXAFS for on top adsorption reproduce  the trend of experimental features with the polarization</a:t>
            </a:r>
          </a:p>
        </p:txBody>
      </p:sp>
      <p:sp>
        <p:nvSpPr>
          <p:cNvPr id="278552" name="Text Box 24"/>
          <p:cNvSpPr txBox="1">
            <a:spLocks noChangeArrowheads="1"/>
          </p:cNvSpPr>
          <p:nvPr/>
        </p:nvSpPr>
        <p:spPr bwMode="auto">
          <a:xfrm>
            <a:off x="4284663" y="1844675"/>
            <a:ext cx="673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it-IT" altLang="it-IT" sz="1800" b="1">
                <a:solidFill>
                  <a:srgbClr val="3333CC"/>
                </a:solidFill>
                <a:sym typeface="Symbol" pitchFamily="18" charset="2"/>
              </a:rPr>
              <a:t>*</a:t>
            </a:r>
            <a:r>
              <a:rPr lang="it-IT" altLang="it-IT" sz="1800" b="1" baseline="-25000">
                <a:solidFill>
                  <a:srgbClr val="3333CC"/>
                </a:solidFill>
                <a:sym typeface="Symbol" pitchFamily="18" charset="2"/>
              </a:rPr>
              <a:t>SiC</a:t>
            </a:r>
            <a:endParaRPr lang="it-IT" altLang="it-IT" sz="1800" b="1">
              <a:solidFill>
                <a:srgbClr val="3333CC"/>
              </a:solidFill>
              <a:sym typeface="Symbol" pitchFamily="18" charset="2"/>
            </a:endParaRPr>
          </a:p>
        </p:txBody>
      </p:sp>
      <p:sp>
        <p:nvSpPr>
          <p:cNvPr id="278553" name="Text Box 25"/>
          <p:cNvSpPr txBox="1">
            <a:spLocks noChangeArrowheads="1"/>
          </p:cNvSpPr>
          <p:nvPr/>
        </p:nvSpPr>
        <p:spPr bwMode="auto">
          <a:xfrm>
            <a:off x="6181725" y="541338"/>
            <a:ext cx="6556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it-IT" altLang="it-IT" sz="1800" b="1">
                <a:solidFill>
                  <a:srgbClr val="3333CC"/>
                </a:solidFill>
                <a:sym typeface="Symbol" pitchFamily="18" charset="2"/>
              </a:rPr>
              <a:t>*</a:t>
            </a:r>
            <a:r>
              <a:rPr lang="it-IT" altLang="it-IT" sz="1800" b="1" baseline="-25000">
                <a:solidFill>
                  <a:srgbClr val="3333CC"/>
                </a:solidFill>
                <a:sym typeface="Symbol" pitchFamily="18" charset="2"/>
              </a:rPr>
              <a:t>CC</a:t>
            </a:r>
            <a:endParaRPr lang="it-IT" altLang="it-IT" sz="1800" b="1">
              <a:solidFill>
                <a:srgbClr val="3333CC"/>
              </a:solidFill>
              <a:sym typeface="Symbol" pitchFamily="18" charset="2"/>
            </a:endParaRPr>
          </a:p>
        </p:txBody>
      </p:sp>
      <p:sp>
        <p:nvSpPr>
          <p:cNvPr id="278554" name="Text Box 26"/>
          <p:cNvSpPr txBox="1">
            <a:spLocks noChangeArrowheads="1"/>
          </p:cNvSpPr>
          <p:nvPr/>
        </p:nvSpPr>
        <p:spPr bwMode="auto">
          <a:xfrm>
            <a:off x="6181725" y="2636838"/>
            <a:ext cx="6556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it-IT" altLang="it-IT" sz="1800" b="1">
                <a:solidFill>
                  <a:srgbClr val="3333CC"/>
                </a:solidFill>
                <a:sym typeface="Symbol" pitchFamily="18" charset="2"/>
              </a:rPr>
              <a:t>*</a:t>
            </a:r>
            <a:r>
              <a:rPr lang="it-IT" altLang="it-IT" sz="1800" b="1" baseline="-25000">
                <a:solidFill>
                  <a:srgbClr val="3333CC"/>
                </a:solidFill>
                <a:sym typeface="Symbol" pitchFamily="18" charset="2"/>
              </a:rPr>
              <a:t>CC</a:t>
            </a:r>
            <a:endParaRPr lang="it-IT" altLang="it-IT" sz="1800" b="1">
              <a:solidFill>
                <a:srgbClr val="3333CC"/>
              </a:solidFill>
              <a:sym typeface="Symbol" pitchFamily="18" charset="2"/>
            </a:endParaRPr>
          </a:p>
        </p:txBody>
      </p:sp>
      <p:sp>
        <p:nvSpPr>
          <p:cNvPr id="278556" name="Text Box 28"/>
          <p:cNvSpPr txBox="1">
            <a:spLocks noChangeArrowheads="1"/>
          </p:cNvSpPr>
          <p:nvPr/>
        </p:nvSpPr>
        <p:spPr bwMode="auto">
          <a:xfrm>
            <a:off x="4284663" y="5300663"/>
            <a:ext cx="673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it-IT" altLang="it-IT" sz="1800" b="1">
                <a:solidFill>
                  <a:srgbClr val="3333CC"/>
                </a:solidFill>
                <a:sym typeface="Symbol" pitchFamily="18" charset="2"/>
              </a:rPr>
              <a:t>*</a:t>
            </a:r>
            <a:r>
              <a:rPr lang="it-IT" altLang="it-IT" sz="1800" b="1" baseline="-25000">
                <a:solidFill>
                  <a:srgbClr val="3333CC"/>
                </a:solidFill>
                <a:sym typeface="Symbol" pitchFamily="18" charset="2"/>
              </a:rPr>
              <a:t>SiC</a:t>
            </a:r>
            <a:endParaRPr lang="it-IT" altLang="it-IT" sz="1800" b="1">
              <a:solidFill>
                <a:srgbClr val="3333CC"/>
              </a:solidFill>
              <a:sym typeface="Symbol" pitchFamily="18" charset="2"/>
            </a:endParaRPr>
          </a:p>
        </p:txBody>
      </p:sp>
      <p:sp>
        <p:nvSpPr>
          <p:cNvPr id="278557" name="Text Box 29"/>
          <p:cNvSpPr txBox="1">
            <a:spLocks noChangeArrowheads="1"/>
          </p:cNvSpPr>
          <p:nvPr/>
        </p:nvSpPr>
        <p:spPr bwMode="auto">
          <a:xfrm>
            <a:off x="4914900" y="5157788"/>
            <a:ext cx="665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3333CC"/>
                </a:solidFill>
                <a:sym typeface="Symbol" pitchFamily="18" charset="2"/>
              </a:rPr>
              <a:t>*</a:t>
            </a:r>
            <a:r>
              <a:rPr lang="it-IT" altLang="it-IT" sz="1800" b="1" baseline="-25000">
                <a:solidFill>
                  <a:srgbClr val="3333CC"/>
                </a:solidFill>
                <a:sym typeface="Symbol" pitchFamily="18" charset="2"/>
              </a:rPr>
              <a:t>CH</a:t>
            </a:r>
            <a:endParaRPr lang="it-IT" altLang="it-IT" sz="1800" b="1" baseline="-38000">
              <a:solidFill>
                <a:srgbClr val="3333CC"/>
              </a:solidFill>
              <a:sym typeface="Symbol" pitchFamily="18" charset="2"/>
            </a:endParaRPr>
          </a:p>
        </p:txBody>
      </p:sp>
      <p:sp>
        <p:nvSpPr>
          <p:cNvPr id="278558" name="Text Box 30"/>
          <p:cNvSpPr txBox="1">
            <a:spLocks noChangeArrowheads="1"/>
          </p:cNvSpPr>
          <p:nvPr/>
        </p:nvSpPr>
        <p:spPr bwMode="auto">
          <a:xfrm>
            <a:off x="4886325" y="3206750"/>
            <a:ext cx="665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3333CC"/>
                </a:solidFill>
                <a:sym typeface="Symbol" pitchFamily="18" charset="2"/>
              </a:rPr>
              <a:t>*</a:t>
            </a:r>
            <a:r>
              <a:rPr lang="it-IT" altLang="it-IT" sz="1800" b="1" baseline="-25000">
                <a:solidFill>
                  <a:srgbClr val="3333CC"/>
                </a:solidFill>
                <a:sym typeface="Symbol" pitchFamily="18" charset="2"/>
              </a:rPr>
              <a:t>CH</a:t>
            </a:r>
            <a:endParaRPr lang="it-IT" altLang="it-IT" sz="1800" b="1" baseline="-38000">
              <a:solidFill>
                <a:srgbClr val="3333CC"/>
              </a:solidFill>
              <a:sym typeface="Symbol" pitchFamily="18" charset="2"/>
            </a:endParaRPr>
          </a:p>
        </p:txBody>
      </p:sp>
      <p:sp>
        <p:nvSpPr>
          <p:cNvPr id="278561" name="Text Box 33"/>
          <p:cNvSpPr txBox="1">
            <a:spLocks noChangeArrowheads="1"/>
          </p:cNvSpPr>
          <p:nvPr/>
        </p:nvSpPr>
        <p:spPr bwMode="auto">
          <a:xfrm>
            <a:off x="34925" y="404813"/>
            <a:ext cx="3457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en-GB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angle-resolved C K-edge </a:t>
            </a:r>
            <a:br>
              <a:rPr lang="en-GB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NEXAFS </a:t>
            </a:r>
          </a:p>
        </p:txBody>
      </p:sp>
      <p:pic>
        <p:nvPicPr>
          <p:cNvPr id="218128" name="Picture 3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361950"/>
            <a:ext cx="2305050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8129" name="Picture 3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2636838"/>
            <a:ext cx="2305050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8130" name="Picture 3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3" y="4587875"/>
            <a:ext cx="2374900" cy="164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8568" name="Rectangle 40"/>
          <p:cNvSpPr>
            <a:spLocks noChangeArrowheads="1"/>
          </p:cNvSpPr>
          <p:nvPr/>
        </p:nvSpPr>
        <p:spPr bwMode="auto">
          <a:xfrm>
            <a:off x="7380288" y="692150"/>
            <a:ext cx="287337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8569" name="Line 41"/>
          <p:cNvSpPr>
            <a:spLocks noChangeShapeType="1"/>
          </p:cNvSpPr>
          <p:nvPr/>
        </p:nvSpPr>
        <p:spPr bwMode="auto">
          <a:xfrm>
            <a:off x="7308850" y="692150"/>
            <a:ext cx="431800" cy="1588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8570" name="Text Box 42"/>
          <p:cNvSpPr txBox="1">
            <a:spLocks noChangeArrowheads="1"/>
          </p:cNvSpPr>
          <p:nvPr/>
        </p:nvSpPr>
        <p:spPr bwMode="auto">
          <a:xfrm>
            <a:off x="7381875" y="706438"/>
            <a:ext cx="285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2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</a:p>
        </p:txBody>
      </p:sp>
      <p:sp>
        <p:nvSpPr>
          <p:cNvPr id="278572" name="Rectangle 44"/>
          <p:cNvSpPr>
            <a:spLocks noChangeArrowheads="1"/>
          </p:cNvSpPr>
          <p:nvPr/>
        </p:nvSpPr>
        <p:spPr bwMode="auto">
          <a:xfrm>
            <a:off x="7235825" y="2708275"/>
            <a:ext cx="144463" cy="144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8578" name="AutoShape 50"/>
          <p:cNvSpPr>
            <a:spLocks noChangeArrowheads="1"/>
          </p:cNvSpPr>
          <p:nvPr/>
        </p:nvSpPr>
        <p:spPr bwMode="auto">
          <a:xfrm rot="-866277">
            <a:off x="7307263" y="2779713"/>
            <a:ext cx="427037" cy="77787"/>
          </a:xfrm>
          <a:prstGeom prst="parallelogram">
            <a:avLst>
              <a:gd name="adj" fmla="val 137246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8580" name="Line 52"/>
          <p:cNvSpPr>
            <a:spLocks noChangeShapeType="1"/>
          </p:cNvSpPr>
          <p:nvPr/>
        </p:nvSpPr>
        <p:spPr bwMode="auto">
          <a:xfrm flipV="1">
            <a:off x="7235825" y="2781300"/>
            <a:ext cx="431800" cy="71438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8581" name="Text Box 53"/>
          <p:cNvSpPr txBox="1">
            <a:spLocks noChangeArrowheads="1"/>
          </p:cNvSpPr>
          <p:nvPr/>
        </p:nvSpPr>
        <p:spPr bwMode="auto">
          <a:xfrm>
            <a:off x="7310438" y="2565400"/>
            <a:ext cx="285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2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</a:p>
        </p:txBody>
      </p:sp>
      <p:sp>
        <p:nvSpPr>
          <p:cNvPr id="278584" name="Rectangle 56"/>
          <p:cNvSpPr>
            <a:spLocks noChangeArrowheads="1"/>
          </p:cNvSpPr>
          <p:nvPr/>
        </p:nvSpPr>
        <p:spPr bwMode="auto">
          <a:xfrm>
            <a:off x="7164388" y="4724400"/>
            <a:ext cx="71437" cy="50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8583" name="Line 55"/>
          <p:cNvSpPr>
            <a:spLocks noChangeShapeType="1"/>
          </p:cNvSpPr>
          <p:nvPr/>
        </p:nvSpPr>
        <p:spPr bwMode="auto">
          <a:xfrm>
            <a:off x="7164388" y="4867275"/>
            <a:ext cx="0" cy="433388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8585" name="Text Box 57"/>
          <p:cNvSpPr txBox="1">
            <a:spLocks noChangeArrowheads="1"/>
          </p:cNvSpPr>
          <p:nvPr/>
        </p:nvSpPr>
        <p:spPr bwMode="auto">
          <a:xfrm>
            <a:off x="7019925" y="4652963"/>
            <a:ext cx="285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2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</a:p>
        </p:txBody>
      </p:sp>
      <p:sp>
        <p:nvSpPr>
          <p:cNvPr id="218141" name="Rectangle 4"/>
          <p:cNvSpPr>
            <a:spLocks noChangeArrowheads="1"/>
          </p:cNvSpPr>
          <p:nvPr/>
        </p:nvSpPr>
        <p:spPr bwMode="auto">
          <a:xfrm>
            <a:off x="0" y="0"/>
            <a:ext cx="9144000" cy="360363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GB" altLang="it-IT" sz="4400" b="1">
              <a:solidFill>
                <a:srgbClr val="FF0000"/>
              </a:solidFill>
            </a:endParaRPr>
          </a:p>
        </p:txBody>
      </p:sp>
      <p:sp>
        <p:nvSpPr>
          <p:cNvPr id="218142" name="Text Box 5"/>
          <p:cNvSpPr txBox="1">
            <a:spLocks noChangeArrowheads="1"/>
          </p:cNvSpPr>
          <p:nvPr/>
        </p:nvSpPr>
        <p:spPr bwMode="auto">
          <a:xfrm>
            <a:off x="2700338" y="-100013"/>
            <a:ext cx="4208462" cy="48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it-IT" altLang="it-IT" sz="2600" b="1">
                <a:solidFill>
                  <a:schemeClr val="bg1"/>
                </a:solidFill>
              </a:rPr>
              <a:t>C</a:t>
            </a:r>
            <a:r>
              <a:rPr lang="it-IT" altLang="it-IT" sz="2600" b="1" baseline="-25000">
                <a:solidFill>
                  <a:schemeClr val="bg1"/>
                </a:solidFill>
              </a:rPr>
              <a:t>2</a:t>
            </a:r>
            <a:r>
              <a:rPr lang="it-IT" altLang="it-IT" sz="2600" b="1">
                <a:solidFill>
                  <a:schemeClr val="bg1"/>
                </a:solidFill>
              </a:rPr>
              <a:t>H</a:t>
            </a:r>
            <a:r>
              <a:rPr lang="it-IT" altLang="it-IT" sz="2600" b="1" baseline="-25000">
                <a:solidFill>
                  <a:schemeClr val="bg1"/>
                </a:solidFill>
              </a:rPr>
              <a:t>4</a:t>
            </a:r>
            <a:r>
              <a:rPr lang="it-IT" altLang="it-IT" sz="2600" b="1">
                <a:solidFill>
                  <a:schemeClr val="bg1"/>
                </a:solidFill>
              </a:rPr>
              <a:t> on Si(100) on top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8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7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7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78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78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78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50" grpId="0"/>
      <p:bldP spid="278552" grpId="0"/>
      <p:bldP spid="278553" grpId="0"/>
      <p:bldP spid="278554" grpId="0"/>
      <p:bldP spid="278556" grpId="0"/>
      <p:bldP spid="278557" grpId="0"/>
      <p:bldP spid="2785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0"/>
            <a:ext cx="3889375" cy="29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79606" name="Object 54"/>
          <p:cNvGraphicFramePr>
            <a:graphicFrameLocks noChangeAspect="1"/>
          </p:cNvGraphicFramePr>
          <p:nvPr/>
        </p:nvGraphicFramePr>
        <p:xfrm>
          <a:off x="3708400" y="377825"/>
          <a:ext cx="3333750" cy="648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12" name="SPW 7.1 Graph" r:id="rId5" imgW="4474159" imgH="8694115" progId="SigmaPlotGraphicObject.6">
                  <p:embed/>
                </p:oleObj>
              </mc:Choice>
              <mc:Fallback>
                <p:oleObj name="SPW 7.1 Graph" r:id="rId5" imgW="4474159" imgH="8694115" progId="SigmaPlotGraphicObject.6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377825"/>
                        <a:ext cx="3333750" cy="648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560" name="Text Box 8"/>
          <p:cNvSpPr txBox="1">
            <a:spLocks noChangeArrowheads="1"/>
          </p:cNvSpPr>
          <p:nvPr/>
        </p:nvSpPr>
        <p:spPr bwMode="auto">
          <a:xfrm>
            <a:off x="107950" y="1747838"/>
            <a:ext cx="2513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it-IT" b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bridge adsorption</a:t>
            </a:r>
          </a:p>
        </p:txBody>
      </p:sp>
      <p:graphicFrame>
        <p:nvGraphicFramePr>
          <p:cNvPr id="220165" name="Object 26"/>
          <p:cNvGraphicFramePr>
            <a:graphicFrameLocks noChangeAspect="1"/>
          </p:cNvGraphicFramePr>
          <p:nvPr/>
        </p:nvGraphicFramePr>
        <p:xfrm>
          <a:off x="7092950" y="4076700"/>
          <a:ext cx="11747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13" name="Equation" r:id="rId7" imgW="710891" imgH="253890" progId="Equation.3">
                  <p:embed/>
                </p:oleObj>
              </mc:Choice>
              <mc:Fallback>
                <p:oleObj name="Equation" r:id="rId7" imgW="710891" imgH="25389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4076700"/>
                        <a:ext cx="1174750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580" name="Text Box 28"/>
          <p:cNvSpPr txBox="1">
            <a:spLocks noChangeArrowheads="1"/>
          </p:cNvSpPr>
          <p:nvPr/>
        </p:nvSpPr>
        <p:spPr bwMode="auto">
          <a:xfrm>
            <a:off x="71438" y="5453063"/>
            <a:ext cx="39957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3333CC"/>
                </a:solidFill>
              </a:rPr>
              <a:t>calculated NEXAFS for bridge adsorption do not reproduce  all the trend of  the experimental features with the polarization</a:t>
            </a:r>
          </a:p>
        </p:txBody>
      </p:sp>
      <p:graphicFrame>
        <p:nvGraphicFramePr>
          <p:cNvPr id="220167" name="Object 24"/>
          <p:cNvGraphicFramePr>
            <a:graphicFrameLocks noChangeAspect="1"/>
          </p:cNvGraphicFramePr>
          <p:nvPr/>
        </p:nvGraphicFramePr>
        <p:xfrm>
          <a:off x="7164388" y="1844675"/>
          <a:ext cx="11747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14" name="Equation" r:id="rId9" imgW="710891" imgH="253890" progId="Equation.3">
                  <p:embed/>
                </p:oleObj>
              </mc:Choice>
              <mc:Fallback>
                <p:oleObj name="Equation" r:id="rId9" imgW="710891" imgH="25389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1844675"/>
                        <a:ext cx="1174750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582" name="Text Box 30"/>
          <p:cNvSpPr txBox="1">
            <a:spLocks noChangeArrowheads="1"/>
          </p:cNvSpPr>
          <p:nvPr/>
        </p:nvSpPr>
        <p:spPr bwMode="auto">
          <a:xfrm>
            <a:off x="6013450" y="2708275"/>
            <a:ext cx="655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it-IT" altLang="it-IT" sz="1800" b="1">
                <a:sym typeface="Symbol" pitchFamily="18" charset="2"/>
              </a:rPr>
              <a:t>*</a:t>
            </a:r>
            <a:r>
              <a:rPr lang="it-IT" altLang="it-IT" sz="1800" b="1" baseline="-25000">
                <a:sym typeface="Symbol" pitchFamily="18" charset="2"/>
              </a:rPr>
              <a:t>CC</a:t>
            </a:r>
            <a:endParaRPr lang="it-IT" altLang="it-IT" sz="1800" b="1">
              <a:sym typeface="Symbol" pitchFamily="18" charset="2"/>
            </a:endParaRPr>
          </a:p>
        </p:txBody>
      </p:sp>
      <p:sp>
        <p:nvSpPr>
          <p:cNvPr id="279583" name="Line 31"/>
          <p:cNvSpPr>
            <a:spLocks noChangeShapeType="1"/>
          </p:cNvSpPr>
          <p:nvPr/>
        </p:nvSpPr>
        <p:spPr bwMode="auto">
          <a:xfrm flipV="1">
            <a:off x="6443663" y="981075"/>
            <a:ext cx="0" cy="1871663"/>
          </a:xfrm>
          <a:prstGeom prst="line">
            <a:avLst/>
          </a:prstGeom>
          <a:noFill/>
          <a:ln w="12700">
            <a:solidFill>
              <a:srgbClr val="33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9584" name="Text Box 32"/>
          <p:cNvSpPr txBox="1">
            <a:spLocks noChangeArrowheads="1"/>
          </p:cNvSpPr>
          <p:nvPr/>
        </p:nvSpPr>
        <p:spPr bwMode="auto">
          <a:xfrm>
            <a:off x="4911725" y="981075"/>
            <a:ext cx="665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altLang="it-IT" sz="1800" b="1">
                <a:sym typeface="Symbol" pitchFamily="18" charset="2"/>
              </a:rPr>
              <a:t>*</a:t>
            </a:r>
            <a:r>
              <a:rPr lang="it-IT" altLang="it-IT" sz="1800" b="1" baseline="-25000">
                <a:sym typeface="Symbol" pitchFamily="18" charset="2"/>
              </a:rPr>
              <a:t>CH</a:t>
            </a:r>
            <a:endParaRPr lang="it-IT" altLang="it-IT" sz="1800" b="1" baseline="-38000">
              <a:sym typeface="Symbol" pitchFamily="18" charset="2"/>
            </a:endParaRPr>
          </a:p>
        </p:txBody>
      </p:sp>
      <p:sp>
        <p:nvSpPr>
          <p:cNvPr id="279585" name="Line 33"/>
          <p:cNvSpPr>
            <a:spLocks noChangeShapeType="1"/>
          </p:cNvSpPr>
          <p:nvPr/>
        </p:nvSpPr>
        <p:spPr bwMode="auto">
          <a:xfrm flipH="1">
            <a:off x="5437188" y="1412875"/>
            <a:ext cx="50800" cy="1871663"/>
          </a:xfrm>
          <a:prstGeom prst="line">
            <a:avLst/>
          </a:prstGeom>
          <a:noFill/>
          <a:ln w="12700">
            <a:solidFill>
              <a:srgbClr val="008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9586" name="Text Box 34"/>
          <p:cNvSpPr txBox="1">
            <a:spLocks noChangeArrowheads="1"/>
          </p:cNvSpPr>
          <p:nvPr/>
        </p:nvSpPr>
        <p:spPr bwMode="auto">
          <a:xfrm>
            <a:off x="4494213" y="3349625"/>
            <a:ext cx="673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it-IT" altLang="it-IT" sz="1800" b="1">
                <a:sym typeface="Symbol" pitchFamily="18" charset="2"/>
              </a:rPr>
              <a:t>*</a:t>
            </a:r>
            <a:r>
              <a:rPr lang="it-IT" altLang="it-IT" sz="1800" b="1" baseline="-25000">
                <a:sym typeface="Symbol" pitchFamily="18" charset="2"/>
              </a:rPr>
              <a:t>SiC</a:t>
            </a:r>
            <a:endParaRPr lang="it-IT" altLang="it-IT" sz="1800" b="1">
              <a:sym typeface="Symbol" pitchFamily="18" charset="2"/>
            </a:endParaRPr>
          </a:p>
        </p:txBody>
      </p:sp>
      <p:sp>
        <p:nvSpPr>
          <p:cNvPr id="279587" name="Line 35"/>
          <p:cNvSpPr>
            <a:spLocks noChangeShapeType="1"/>
          </p:cNvSpPr>
          <p:nvPr/>
        </p:nvSpPr>
        <p:spPr bwMode="auto">
          <a:xfrm>
            <a:off x="4932363" y="3716338"/>
            <a:ext cx="0" cy="2017712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9588" name="Text Box 36"/>
          <p:cNvSpPr txBox="1">
            <a:spLocks noChangeArrowheads="1"/>
          </p:cNvSpPr>
          <p:nvPr/>
        </p:nvSpPr>
        <p:spPr bwMode="auto">
          <a:xfrm>
            <a:off x="4284663" y="4724400"/>
            <a:ext cx="673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it-IT" altLang="it-IT" sz="1800" b="1">
                <a:sym typeface="Symbol" pitchFamily="18" charset="2"/>
              </a:rPr>
              <a:t>*</a:t>
            </a:r>
            <a:r>
              <a:rPr lang="it-IT" altLang="it-IT" sz="1800" b="1" baseline="-25000">
                <a:sym typeface="Symbol" pitchFamily="18" charset="2"/>
              </a:rPr>
              <a:t>SiC</a:t>
            </a:r>
          </a:p>
        </p:txBody>
      </p:sp>
      <p:sp>
        <p:nvSpPr>
          <p:cNvPr id="279589" name="Line 37"/>
          <p:cNvSpPr>
            <a:spLocks noChangeShapeType="1"/>
          </p:cNvSpPr>
          <p:nvPr/>
        </p:nvSpPr>
        <p:spPr bwMode="auto">
          <a:xfrm flipH="1">
            <a:off x="5364163" y="3284538"/>
            <a:ext cx="50800" cy="1873250"/>
          </a:xfrm>
          <a:prstGeom prst="line">
            <a:avLst/>
          </a:prstGeom>
          <a:noFill/>
          <a:ln w="12700">
            <a:solidFill>
              <a:srgbClr val="008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9590" name="Text Box 38"/>
          <p:cNvSpPr txBox="1">
            <a:spLocks noChangeArrowheads="1"/>
          </p:cNvSpPr>
          <p:nvPr/>
        </p:nvSpPr>
        <p:spPr bwMode="auto">
          <a:xfrm>
            <a:off x="34925" y="476250"/>
            <a:ext cx="3457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en-GB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angle-resolved C K-edge </a:t>
            </a:r>
            <a:br>
              <a:rPr lang="en-GB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NEXAFS </a:t>
            </a:r>
          </a:p>
        </p:txBody>
      </p:sp>
      <p:pic>
        <p:nvPicPr>
          <p:cNvPr id="220177" name="Picture 4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868863"/>
            <a:ext cx="2376487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0178" name="Picture 4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33375"/>
            <a:ext cx="2305050" cy="153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0179" name="Picture 4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2565400"/>
            <a:ext cx="22320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9598" name="AutoShape 46"/>
          <p:cNvSpPr>
            <a:spLocks noChangeArrowheads="1"/>
          </p:cNvSpPr>
          <p:nvPr/>
        </p:nvSpPr>
        <p:spPr bwMode="auto">
          <a:xfrm rot="-749454">
            <a:off x="7516813" y="836613"/>
            <a:ext cx="360362" cy="215900"/>
          </a:xfrm>
          <a:prstGeom prst="parallelogram">
            <a:avLst>
              <a:gd name="adj" fmla="val 41728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9595" name="Line 43"/>
          <p:cNvSpPr>
            <a:spLocks noChangeShapeType="1"/>
          </p:cNvSpPr>
          <p:nvPr/>
        </p:nvSpPr>
        <p:spPr bwMode="auto">
          <a:xfrm flipV="1">
            <a:off x="7524750" y="836613"/>
            <a:ext cx="431800" cy="144462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9596" name="Text Box 44"/>
          <p:cNvSpPr txBox="1">
            <a:spLocks noChangeArrowheads="1"/>
          </p:cNvSpPr>
          <p:nvPr/>
        </p:nvSpPr>
        <p:spPr bwMode="auto">
          <a:xfrm>
            <a:off x="7670800" y="836613"/>
            <a:ext cx="285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2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</a:p>
        </p:txBody>
      </p:sp>
      <p:sp>
        <p:nvSpPr>
          <p:cNvPr id="279599" name="Rectangle 47"/>
          <p:cNvSpPr>
            <a:spLocks noChangeArrowheads="1"/>
          </p:cNvSpPr>
          <p:nvPr/>
        </p:nvSpPr>
        <p:spPr bwMode="auto">
          <a:xfrm>
            <a:off x="7235825" y="3141663"/>
            <a:ext cx="360363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9601" name="Line 49"/>
          <p:cNvSpPr>
            <a:spLocks noChangeShapeType="1"/>
          </p:cNvSpPr>
          <p:nvPr/>
        </p:nvSpPr>
        <p:spPr bwMode="auto">
          <a:xfrm flipV="1">
            <a:off x="7164388" y="3213100"/>
            <a:ext cx="431800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9602" name="Text Box 50"/>
          <p:cNvSpPr txBox="1">
            <a:spLocks noChangeArrowheads="1"/>
          </p:cNvSpPr>
          <p:nvPr/>
        </p:nvSpPr>
        <p:spPr bwMode="auto">
          <a:xfrm>
            <a:off x="7235825" y="3225800"/>
            <a:ext cx="285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2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</a:p>
        </p:txBody>
      </p:sp>
      <p:sp>
        <p:nvSpPr>
          <p:cNvPr id="279605" name="Rectangle 53"/>
          <p:cNvSpPr>
            <a:spLocks noChangeArrowheads="1"/>
          </p:cNvSpPr>
          <p:nvPr/>
        </p:nvSpPr>
        <p:spPr bwMode="auto">
          <a:xfrm>
            <a:off x="7524750" y="5013325"/>
            <a:ext cx="142875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9604" name="Line 52"/>
          <p:cNvSpPr>
            <a:spLocks noChangeShapeType="1"/>
          </p:cNvSpPr>
          <p:nvPr/>
        </p:nvSpPr>
        <p:spPr bwMode="auto">
          <a:xfrm flipV="1">
            <a:off x="7308850" y="4941888"/>
            <a:ext cx="0" cy="4318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9603" name="Text Box 51"/>
          <p:cNvSpPr txBox="1">
            <a:spLocks noChangeArrowheads="1"/>
          </p:cNvSpPr>
          <p:nvPr/>
        </p:nvSpPr>
        <p:spPr bwMode="auto">
          <a:xfrm>
            <a:off x="7019925" y="5013325"/>
            <a:ext cx="285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2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</a:p>
        </p:txBody>
      </p:sp>
      <p:graphicFrame>
        <p:nvGraphicFramePr>
          <p:cNvPr id="220189" name="Object 27"/>
          <p:cNvGraphicFramePr>
            <a:graphicFrameLocks noChangeAspect="1"/>
          </p:cNvGraphicFramePr>
          <p:nvPr/>
        </p:nvGraphicFramePr>
        <p:xfrm>
          <a:off x="7092950" y="6311900"/>
          <a:ext cx="1439863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15" name="Equation" r:id="rId13" imgW="812447" imgH="241195" progId="Equation.3">
                  <p:embed/>
                </p:oleObj>
              </mc:Choice>
              <mc:Fallback>
                <p:oleObj name="Equation" r:id="rId13" imgW="812447" imgH="241195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6311900"/>
                        <a:ext cx="1439863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0190" name="Rectangle 4"/>
          <p:cNvSpPr>
            <a:spLocks noChangeArrowheads="1"/>
          </p:cNvSpPr>
          <p:nvPr/>
        </p:nvSpPr>
        <p:spPr bwMode="auto">
          <a:xfrm>
            <a:off x="0" y="-3175"/>
            <a:ext cx="9144000" cy="360363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GB" altLang="it-IT" sz="4400" b="1">
              <a:solidFill>
                <a:srgbClr val="FF0000"/>
              </a:solidFill>
            </a:endParaRPr>
          </a:p>
        </p:txBody>
      </p:sp>
      <p:sp>
        <p:nvSpPr>
          <p:cNvPr id="220191" name="Text Box 5"/>
          <p:cNvSpPr txBox="1">
            <a:spLocks noChangeArrowheads="1"/>
          </p:cNvSpPr>
          <p:nvPr/>
        </p:nvSpPr>
        <p:spPr bwMode="auto">
          <a:xfrm>
            <a:off x="2627313" y="-52388"/>
            <a:ext cx="4208462" cy="48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it-IT" altLang="it-IT" sz="2600" b="1">
                <a:solidFill>
                  <a:schemeClr val="bg1"/>
                </a:solidFill>
              </a:rPr>
              <a:t>C</a:t>
            </a:r>
            <a:r>
              <a:rPr lang="it-IT" altLang="it-IT" sz="2600" b="1" baseline="-25000">
                <a:solidFill>
                  <a:schemeClr val="bg1"/>
                </a:solidFill>
              </a:rPr>
              <a:t>2</a:t>
            </a:r>
            <a:r>
              <a:rPr lang="it-IT" altLang="it-IT" sz="2600" b="1">
                <a:solidFill>
                  <a:schemeClr val="bg1"/>
                </a:solidFill>
              </a:rPr>
              <a:t>H</a:t>
            </a:r>
            <a:r>
              <a:rPr lang="it-IT" altLang="it-IT" sz="2600" b="1" baseline="-25000">
                <a:solidFill>
                  <a:schemeClr val="bg1"/>
                </a:solidFill>
              </a:rPr>
              <a:t>4</a:t>
            </a:r>
            <a:r>
              <a:rPr lang="it-IT" altLang="it-IT" sz="2600" b="1">
                <a:solidFill>
                  <a:schemeClr val="bg1"/>
                </a:solidFill>
              </a:rPr>
              <a:t> on Si(100) bridge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9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9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79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79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279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79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7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7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79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79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80" grpId="0"/>
      <p:bldP spid="279582" grpId="0"/>
      <p:bldP spid="279584" grpId="0"/>
      <p:bldP spid="279586" grpId="0"/>
      <p:bldP spid="27958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ttangolo arrotondato 16"/>
          <p:cNvSpPr>
            <a:spLocks noChangeArrowheads="1"/>
          </p:cNvSpPr>
          <p:nvPr/>
        </p:nvSpPr>
        <p:spPr bwMode="auto">
          <a:xfrm>
            <a:off x="0" y="0"/>
            <a:ext cx="9144000" cy="1098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685800" indent="-263525" algn="l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055688" indent="-211138" algn="l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77963" indent="-211138" algn="l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1900238" indent="-211138" algn="l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357438" indent="-211138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814638" indent="-211138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271838" indent="-211138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729038" indent="-211138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/>
            <a:endParaRPr lang="it-IT" altLang="it-IT" sz="1900">
              <a:solidFill>
                <a:srgbClr val="FF9933"/>
              </a:solidFill>
            </a:endParaRPr>
          </a:p>
        </p:txBody>
      </p:sp>
      <p:sp>
        <p:nvSpPr>
          <p:cNvPr id="222211" name="CasellaDiTesto 3"/>
          <p:cNvSpPr txBox="1">
            <a:spLocks noChangeArrowheads="1"/>
          </p:cNvSpPr>
          <p:nvPr/>
        </p:nvSpPr>
        <p:spPr bwMode="auto">
          <a:xfrm>
            <a:off x="0" y="2032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defTabSz="422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422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422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422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422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22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22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22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22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/>
            <a:r>
              <a:rPr lang="en-US" altLang="it-IT" sz="3600" b="1" i="1">
                <a:solidFill>
                  <a:srgbClr val="0066FF"/>
                </a:solidFill>
                <a:ea typeface="Calibri" pitchFamily="34" charset="0"/>
                <a:cs typeface="Arial" charset="0"/>
              </a:rPr>
              <a:t>tilted-facing</a:t>
            </a:r>
            <a:r>
              <a:rPr lang="en-US" altLang="it-IT" sz="3600" b="1">
                <a:solidFill>
                  <a:srgbClr val="FF9933"/>
                </a:solidFill>
                <a:ea typeface="Calibri" pitchFamily="34" charset="0"/>
                <a:cs typeface="Arial" charset="0"/>
              </a:rPr>
              <a:t>  </a:t>
            </a:r>
            <a:r>
              <a:rPr lang="en-US" altLang="it-IT" sz="3600" b="1">
                <a:latin typeface="Calibri" pitchFamily="34" charset="0"/>
                <a:ea typeface="Calibri" pitchFamily="34" charset="0"/>
                <a:cs typeface="Arial" charset="0"/>
              </a:rPr>
              <a:t>(8 PDB on Au</a:t>
            </a:r>
            <a:r>
              <a:rPr lang="en-US" altLang="it-IT" sz="3600" b="1" baseline="-25000">
                <a:latin typeface="Calibri" pitchFamily="34" charset="0"/>
                <a:ea typeface="Calibri" pitchFamily="34" charset="0"/>
                <a:cs typeface="Arial" charset="0"/>
              </a:rPr>
              <a:t>48</a:t>
            </a:r>
            <a:r>
              <a:rPr lang="en-US" altLang="it-IT" sz="3600" b="1">
                <a:latin typeface="Calibri" pitchFamily="34" charset="0"/>
                <a:ea typeface="Calibri" pitchFamily="34" charset="0"/>
                <a:cs typeface="Arial" charset="0"/>
              </a:rPr>
              <a:t> surface cluster)</a:t>
            </a:r>
            <a:endParaRPr lang="it-IT" altLang="it-IT" sz="3600" b="1">
              <a:ea typeface="Calibri" pitchFamily="34" charset="0"/>
              <a:cs typeface="Arial" charset="0"/>
            </a:endParaRPr>
          </a:p>
        </p:txBody>
      </p:sp>
      <p:sp>
        <p:nvSpPr>
          <p:cNvPr id="123" name="Text Box 2"/>
          <p:cNvSpPr txBox="1">
            <a:spLocks noChangeArrowheads="1"/>
          </p:cNvSpPr>
          <p:nvPr/>
        </p:nvSpPr>
        <p:spPr bwMode="auto">
          <a:xfrm>
            <a:off x="3695700" y="1143000"/>
            <a:ext cx="3346450" cy="83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algn="l" defTabSz="422275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422275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422275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422275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422275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22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22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22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22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b="1">
                <a:solidFill>
                  <a:srgbClr val="0066FF"/>
                </a:solidFill>
                <a:cs typeface="Helvetica" pitchFamily="34" charset="0"/>
                <a:sym typeface="Wingdings" pitchFamily="2" charset="2"/>
              </a:rPr>
              <a:t>PDB </a:t>
            </a:r>
            <a:r>
              <a:rPr lang="en-US" altLang="it-IT" b="1">
                <a:solidFill>
                  <a:srgbClr val="0066FF"/>
                </a:solidFill>
                <a:cs typeface="Helvetica" pitchFamily="34" charset="0"/>
              </a:rPr>
              <a:t>on Au(111)</a:t>
            </a:r>
          </a:p>
        </p:txBody>
      </p:sp>
      <p:pic>
        <p:nvPicPr>
          <p:cNvPr id="222213" name="Picture 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638"/>
            <a:ext cx="3690938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1874838"/>
            <a:ext cx="5521325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5" name="Picture 11" descr="pol_re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212850"/>
            <a:ext cx="118427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80" name="Text Box 28"/>
          <p:cNvSpPr txBox="1">
            <a:spLocks noChangeArrowheads="1"/>
          </p:cNvSpPr>
          <p:nvPr/>
        </p:nvSpPr>
        <p:spPr bwMode="auto">
          <a:xfrm>
            <a:off x="0" y="1465263"/>
            <a:ext cx="39957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it-IT" sz="2000" b="1">
                <a:solidFill>
                  <a:srgbClr val="3333CC"/>
                </a:solidFill>
              </a:rPr>
              <a:t> orientation </a:t>
            </a:r>
          </a:p>
          <a:p>
            <a:pPr eaLnBrk="1" hangingPunct="1">
              <a:buFontTx/>
              <a:buChar char="•"/>
            </a:pPr>
            <a:r>
              <a:rPr lang="it-IT" altLang="it-IT" sz="2000" b="1">
                <a:solidFill>
                  <a:srgbClr val="3333CC"/>
                </a:solidFill>
              </a:rPr>
              <a:t>Au-N interaction</a:t>
            </a:r>
          </a:p>
          <a:p>
            <a:pPr eaLnBrk="1" hangingPunct="1">
              <a:buFontTx/>
              <a:buChar char="•"/>
            </a:pPr>
            <a:r>
              <a:rPr lang="en-US" altLang="it-IT" sz="2000" b="1">
                <a:solidFill>
                  <a:srgbClr val="3333CC"/>
                </a:solidFill>
              </a:rPr>
              <a:t> H-bond interaction</a:t>
            </a:r>
            <a:endParaRPr lang="it-IT" altLang="it-IT" sz="2000" b="1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9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27958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0">
            <a:gsLst>
              <a:gs pos="0">
                <a:srgbClr val="FF99FF"/>
              </a:gs>
              <a:gs pos="50000">
                <a:srgbClr val="FFCCFF"/>
              </a:gs>
              <a:gs pos="100000">
                <a:srgbClr val="FF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>
              <a:lnSpc>
                <a:spcPct val="90000"/>
              </a:lnSpc>
            </a:pPr>
            <a:r>
              <a:rPr lang="en-US" altLang="it-IT" sz="2800" b="1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CONCLUSIONS AND PERSPECTIVES</a:t>
            </a:r>
            <a:endParaRPr lang="it-IT" altLang="it-IT" sz="2800" b="1" baseline="30000">
              <a:solidFill>
                <a:srgbClr val="99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23235" name="Text Box 3"/>
          <p:cNvSpPr txBox="1">
            <a:spLocks noChangeArrowheads="1"/>
          </p:cNvSpPr>
          <p:nvPr/>
        </p:nvSpPr>
        <p:spPr bwMode="auto">
          <a:xfrm>
            <a:off x="0" y="908050"/>
            <a:ext cx="9144000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>
                <a:solidFill>
                  <a:srgbClr val="0033CC"/>
                </a:solidFill>
              </a:rPr>
              <a:t>TDDFT applications to XAS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it-IT" altLang="it-IT">
                <a:solidFill>
                  <a:srgbClr val="0033CC"/>
                </a:solidFill>
              </a:rPr>
              <a:t>Metal L</a:t>
            </a:r>
            <a:r>
              <a:rPr lang="it-IT" altLang="it-IT" baseline="-25000">
                <a:solidFill>
                  <a:srgbClr val="0033CC"/>
                </a:solidFill>
              </a:rPr>
              <a:t>2,3</a:t>
            </a:r>
            <a:r>
              <a:rPr lang="it-IT" altLang="it-IT">
                <a:solidFill>
                  <a:srgbClr val="0033CC"/>
                </a:solidFill>
              </a:rPr>
              <a:t> edges, large systems: good compromise (</a:t>
            </a:r>
            <a:r>
              <a:rPr lang="it-IT" altLang="it-IT" b="1">
                <a:solidFill>
                  <a:srgbClr val="0033CC"/>
                </a:solidFill>
              </a:rPr>
              <a:t>efficiency</a:t>
            </a:r>
            <a:r>
              <a:rPr lang="it-IT" altLang="it-IT">
                <a:solidFill>
                  <a:srgbClr val="0033CC"/>
                </a:solidFill>
              </a:rPr>
              <a:t>), relativistic effects (</a:t>
            </a:r>
            <a:r>
              <a:rPr lang="it-IT" altLang="it-IT" b="1">
                <a:solidFill>
                  <a:srgbClr val="0033CC"/>
                </a:solidFill>
              </a:rPr>
              <a:t>formalism</a:t>
            </a:r>
            <a:r>
              <a:rPr lang="it-IT" altLang="it-IT">
                <a:solidFill>
                  <a:srgbClr val="0033CC"/>
                </a:solidFill>
              </a:rPr>
              <a:t>).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it-IT" altLang="it-IT">
                <a:solidFill>
                  <a:srgbClr val="0033CC"/>
                </a:solidFill>
              </a:rPr>
              <a:t>XC </a:t>
            </a:r>
            <a:r>
              <a:rPr lang="it-IT" altLang="it-IT" b="1">
                <a:solidFill>
                  <a:srgbClr val="0033CC"/>
                </a:solidFill>
              </a:rPr>
              <a:t>functional</a:t>
            </a:r>
            <a:r>
              <a:rPr lang="it-IT" altLang="it-IT">
                <a:solidFill>
                  <a:srgbClr val="0033CC"/>
                </a:solidFill>
              </a:rPr>
              <a:t>: LB94 (ionic systems) B3LYP (covalent systems, but not efficient).</a:t>
            </a:r>
          </a:p>
          <a:p>
            <a:pPr algn="ctr">
              <a:spcBef>
                <a:spcPct val="50000"/>
              </a:spcBef>
            </a:pPr>
            <a:r>
              <a:rPr lang="it-IT" altLang="it-IT">
                <a:solidFill>
                  <a:srgbClr val="0033CC"/>
                </a:solidFill>
              </a:rPr>
              <a:t>DFT applications to XAS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it-IT" altLang="it-IT">
                <a:solidFill>
                  <a:srgbClr val="0033CC"/>
                </a:solidFill>
              </a:rPr>
              <a:t>Metal K-edges, computationally very cheap, good description of relaxation.</a:t>
            </a:r>
          </a:p>
          <a:p>
            <a:pPr algn="ctr">
              <a:spcBef>
                <a:spcPct val="50000"/>
              </a:spcBef>
            </a:pPr>
            <a:r>
              <a:rPr lang="it-IT" altLang="it-IT">
                <a:solidFill>
                  <a:srgbClr val="0033CC"/>
                </a:solidFill>
              </a:rPr>
              <a:t>Perspective: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it-IT" altLang="it-IT">
                <a:solidFill>
                  <a:srgbClr val="0033CC"/>
                </a:solidFill>
              </a:rPr>
              <a:t>Even larger systems: </a:t>
            </a:r>
            <a:r>
              <a:rPr lang="it-IT" altLang="it-IT" b="1">
                <a:solidFill>
                  <a:srgbClr val="0033CC"/>
                </a:solidFill>
              </a:rPr>
              <a:t>new</a:t>
            </a:r>
            <a:r>
              <a:rPr lang="it-IT" altLang="it-IT">
                <a:solidFill>
                  <a:srgbClr val="0033CC"/>
                </a:solidFill>
              </a:rPr>
              <a:t> TDDFT algorithms (avoid diagonalization)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it-IT" altLang="it-IT">
                <a:solidFill>
                  <a:srgbClr val="0033CC"/>
                </a:solidFill>
              </a:rPr>
              <a:t> </a:t>
            </a:r>
            <a:r>
              <a:rPr lang="it-IT" altLang="it-IT" b="1">
                <a:solidFill>
                  <a:srgbClr val="0033CC"/>
                </a:solidFill>
              </a:rPr>
              <a:t>Open-shell</a:t>
            </a:r>
            <a:r>
              <a:rPr lang="it-IT" altLang="it-IT">
                <a:solidFill>
                  <a:srgbClr val="0033CC"/>
                </a:solidFill>
              </a:rPr>
              <a:t> systems: TDDFT is not very well suited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1206500" y="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>
                <a:solidFill>
                  <a:srgbClr val="0033CC"/>
                </a:solidFill>
              </a:rPr>
              <a:t>Core electron excitations (NEXAFS).</a:t>
            </a:r>
          </a:p>
        </p:txBody>
      </p:sp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508000" y="700088"/>
            <a:ext cx="81534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 sz="2800">
                <a:solidFill>
                  <a:srgbClr val="990000"/>
                </a:solidFill>
              </a:rPr>
              <a:t>TDDFT extensions to treat core electron excitations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 sz="2800">
                <a:solidFill>
                  <a:srgbClr val="990000"/>
                </a:solidFill>
              </a:rPr>
              <a:t>Illustrative example: calculations of XAS Ti2p excitation spectra in TiCl</a:t>
            </a:r>
            <a:r>
              <a:rPr lang="en-US" altLang="it-IT" sz="2800" baseline="-25000">
                <a:solidFill>
                  <a:srgbClr val="990000"/>
                </a:solidFill>
              </a:rPr>
              <a:t>4</a:t>
            </a:r>
            <a:r>
              <a:rPr lang="en-US" altLang="it-IT" sz="2800">
                <a:solidFill>
                  <a:srgbClr val="990000"/>
                </a:solidFill>
              </a:rPr>
              <a:t> and relativistic effects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 sz="2800">
                <a:solidFill>
                  <a:srgbClr val="990000"/>
                </a:solidFill>
              </a:rPr>
              <a:t>Choice of XC functional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 sz="2800">
                <a:solidFill>
                  <a:srgbClr val="990000"/>
                </a:solidFill>
              </a:rPr>
              <a:t>When TDDFT (L-edge) and when DFT (K-edge)?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 sz="2800">
                <a:solidFill>
                  <a:srgbClr val="990000"/>
                </a:solidFill>
              </a:rPr>
              <a:t>Adsorbed molecules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altLang="it-IT" sz="2800">
                <a:solidFill>
                  <a:srgbClr val="990000"/>
                </a:solidFill>
              </a:rPr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60" name="Picture 4" descr="UNITS_logoGB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87363"/>
            <a:ext cx="52927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688"/>
            <a:ext cx="2219325" cy="238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4262" name="Text Box 6"/>
          <p:cNvSpPr txBox="1">
            <a:spLocks noChangeArrowheads="1"/>
          </p:cNvSpPr>
          <p:nvPr/>
        </p:nvSpPr>
        <p:spPr bwMode="auto">
          <a:xfrm>
            <a:off x="0" y="0"/>
            <a:ext cx="876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 b="1">
                <a:solidFill>
                  <a:srgbClr val="0033CC"/>
                </a:solidFill>
              </a:rPr>
              <a:t>… what about the TCCM Master Thesis in Trieste?</a:t>
            </a:r>
          </a:p>
        </p:txBody>
      </p:sp>
      <p:pic>
        <p:nvPicPr>
          <p:cNvPr id="2242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4411663"/>
            <a:ext cx="3433762" cy="244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4838"/>
            <a:ext cx="5661025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6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1531938"/>
            <a:ext cx="5170487" cy="288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4266" name="Text Box 10"/>
          <p:cNvSpPr txBox="1">
            <a:spLocks noChangeArrowheads="1"/>
          </p:cNvSpPr>
          <p:nvPr/>
        </p:nvSpPr>
        <p:spPr bwMode="auto">
          <a:xfrm>
            <a:off x="0" y="3095625"/>
            <a:ext cx="39243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/>
              <a:t>Trieste: 150 Km from Venice, ~200000 people</a:t>
            </a:r>
          </a:p>
          <a:p>
            <a:pPr algn="l">
              <a:spcBef>
                <a:spcPct val="50000"/>
              </a:spcBef>
            </a:pPr>
            <a:r>
              <a:rPr lang="en-US" altLang="it-IT"/>
              <a:t>University: ~17000 students</a:t>
            </a:r>
            <a:endParaRPr lang="it-IT" altLang="it-IT"/>
          </a:p>
        </p:txBody>
      </p:sp>
      <p:sp>
        <p:nvSpPr>
          <p:cNvPr id="224267" name="Oval 11"/>
          <p:cNvSpPr>
            <a:spLocks noChangeArrowheads="1"/>
          </p:cNvSpPr>
          <p:nvPr/>
        </p:nvSpPr>
        <p:spPr bwMode="auto">
          <a:xfrm>
            <a:off x="908050" y="884238"/>
            <a:ext cx="390525" cy="242887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4268" name="Line 12"/>
          <p:cNvSpPr>
            <a:spLocks noChangeShapeType="1"/>
          </p:cNvSpPr>
          <p:nvPr/>
        </p:nvSpPr>
        <p:spPr bwMode="auto">
          <a:xfrm flipV="1">
            <a:off x="985838" y="1009650"/>
            <a:ext cx="206375" cy="21653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0" y="0"/>
            <a:ext cx="876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 b="1">
                <a:solidFill>
                  <a:srgbClr val="0033CC"/>
                </a:solidFill>
              </a:rPr>
              <a:t>… what about the TCCM Master Thesis in Trieste?</a:t>
            </a:r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422275" y="4062413"/>
            <a:ext cx="810418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/>
              <a:t>Other arguments: 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it-IT"/>
              <a:t>a) core excitations (NEXAFS) 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it-IT"/>
              <a:t>b) photoionization </a:t>
            </a:r>
          </a:p>
          <a:p>
            <a:pPr>
              <a:spcBef>
                <a:spcPct val="50000"/>
              </a:spcBef>
            </a:pPr>
            <a:endParaRPr lang="en-US" altLang="it-IT"/>
          </a:p>
          <a:p>
            <a:pPr>
              <a:spcBef>
                <a:spcPct val="50000"/>
              </a:spcBef>
              <a:buFontTx/>
              <a:buChar char="•"/>
            </a:pPr>
            <a:endParaRPr lang="it-IT" altLang="it-IT"/>
          </a:p>
        </p:txBody>
      </p:sp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528638" y="927100"/>
            <a:ext cx="81041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/>
              <a:t>Possible ‘hot’ topics in computational plasmonics: 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it-IT"/>
              <a:t>a) dichroism in chiral clusters 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it-IT"/>
              <a:t>b) analysis tools (beyond TCM) 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it-IT"/>
              <a:t>c) coupling between clusters (“hot spots”)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it-IT"/>
              <a:t>d) optical properties of nano alloys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it-IT"/>
          </a:p>
          <a:p>
            <a:pPr>
              <a:spcBef>
                <a:spcPct val="50000"/>
              </a:spcBef>
              <a:buFontTx/>
              <a:buChar char="•"/>
            </a:pPr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0" y="-26988"/>
            <a:ext cx="9144000" cy="792163"/>
          </a:xfrm>
          <a:prstGeom prst="rect">
            <a:avLst/>
          </a:prstGeom>
          <a:gradFill rotWithShape="1">
            <a:gsLst>
              <a:gs pos="0">
                <a:srgbClr val="006666"/>
              </a:gs>
              <a:gs pos="100000">
                <a:srgbClr val="0066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eaLnBrk="1" hangingPunct="1"/>
            <a:r>
              <a:rPr lang="it-IT" alt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ACKNOWLEDGEMENTS</a:t>
            </a: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304800" y="836613"/>
            <a:ext cx="844391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it-IT" altLang="it-IT" sz="1800" b="1" dirty="0" err="1">
                <a:latin typeface="Arial" charset="0"/>
              </a:rPr>
              <a:t>Theoretical</a:t>
            </a:r>
            <a:r>
              <a:rPr lang="it-IT" altLang="it-IT" sz="1800" b="1" dirty="0">
                <a:latin typeface="Arial" charset="0"/>
              </a:rPr>
              <a:t> </a:t>
            </a:r>
            <a:r>
              <a:rPr lang="it-IT" altLang="it-IT" sz="1800" b="1" dirty="0" err="1">
                <a:latin typeface="Arial" charset="0"/>
              </a:rPr>
              <a:t>Chemistry</a:t>
            </a:r>
            <a:r>
              <a:rPr lang="it-IT" altLang="it-IT" sz="1800" b="1" dirty="0">
                <a:latin typeface="Arial" charset="0"/>
              </a:rPr>
              <a:t> Group </a:t>
            </a:r>
            <a:r>
              <a:rPr lang="it-IT" altLang="it-IT" sz="1800" b="1" dirty="0" err="1">
                <a:latin typeface="Arial" charset="0"/>
              </a:rPr>
              <a:t>at</a:t>
            </a:r>
            <a:r>
              <a:rPr lang="it-IT" altLang="it-IT" sz="1800" b="1" dirty="0">
                <a:latin typeface="Arial" charset="0"/>
              </a:rPr>
              <a:t> Trieste </a:t>
            </a:r>
            <a:r>
              <a:rPr lang="it-IT" altLang="it-IT" sz="1800" b="1" dirty="0" err="1">
                <a:latin typeface="Arial" charset="0"/>
              </a:rPr>
              <a:t>University</a:t>
            </a:r>
            <a:endParaRPr lang="it-IT" altLang="it-IT" sz="1800" b="1" dirty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it-IT" sz="1800" dirty="0" err="1">
                <a:latin typeface="Arial" charset="0"/>
              </a:rPr>
              <a:t>Piero</a:t>
            </a:r>
            <a:r>
              <a:rPr lang="en-US" altLang="it-IT" sz="1800" dirty="0">
                <a:latin typeface="Arial" charset="0"/>
              </a:rPr>
              <a:t> </a:t>
            </a:r>
            <a:r>
              <a:rPr lang="en-US" altLang="it-IT" sz="1800" dirty="0" err="1">
                <a:latin typeface="Arial" charset="0"/>
              </a:rPr>
              <a:t>Decleva</a:t>
            </a:r>
            <a:r>
              <a:rPr lang="en-US" altLang="it-IT" sz="1800" dirty="0">
                <a:latin typeface="Arial" charset="0"/>
              </a:rPr>
              <a:t>, Giovanna </a:t>
            </a:r>
            <a:r>
              <a:rPr lang="en-US" altLang="it-IT" sz="1800" dirty="0" err="1">
                <a:latin typeface="Arial" charset="0"/>
              </a:rPr>
              <a:t>Fronzoni</a:t>
            </a:r>
            <a:r>
              <a:rPr lang="en-US" altLang="it-IT" sz="1800" dirty="0">
                <a:latin typeface="Arial" charset="0"/>
              </a:rPr>
              <a:t>, Sonia </a:t>
            </a:r>
            <a:r>
              <a:rPr lang="en-US" altLang="it-IT" sz="1800" dirty="0" err="1">
                <a:latin typeface="Arial" charset="0"/>
              </a:rPr>
              <a:t>Coriani</a:t>
            </a:r>
            <a:r>
              <a:rPr lang="en-US" altLang="it-IT" sz="1800" dirty="0">
                <a:latin typeface="Arial" charset="0"/>
              </a:rPr>
              <a:t> and Daniele </a:t>
            </a:r>
            <a:r>
              <a:rPr lang="en-US" altLang="it-IT" sz="1800" dirty="0" err="1">
                <a:latin typeface="Arial" charset="0"/>
              </a:rPr>
              <a:t>Toffoli</a:t>
            </a:r>
            <a:endParaRPr lang="it-IT" altLang="it-IT" sz="1800" b="1" dirty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it-IT" altLang="it-IT" sz="1800" b="1" dirty="0">
                <a:latin typeface="Arial" charset="0"/>
              </a:rPr>
              <a:t>CNR Pisa</a:t>
            </a:r>
          </a:p>
          <a:p>
            <a:pPr algn="l" eaLnBrk="1" hangingPunct="1">
              <a:spcBef>
                <a:spcPct val="50000"/>
              </a:spcBef>
            </a:pPr>
            <a:r>
              <a:rPr lang="it-IT" altLang="it-IT" sz="1800" dirty="0">
                <a:latin typeface="Arial" charset="0"/>
              </a:rPr>
              <a:t>Alessandro Fortunelli</a:t>
            </a:r>
          </a:p>
          <a:p>
            <a:pPr algn="l" eaLnBrk="1" hangingPunct="1">
              <a:spcBef>
                <a:spcPct val="50000"/>
              </a:spcBef>
            </a:pPr>
            <a:r>
              <a:rPr lang="it-IT" altLang="it-IT" sz="1800" b="1" dirty="0">
                <a:latin typeface="Arial" charset="0"/>
              </a:rPr>
              <a:t>Elettra </a:t>
            </a:r>
            <a:r>
              <a:rPr lang="it-IT" altLang="it-IT" sz="1800" b="1" dirty="0" err="1">
                <a:latin typeface="Arial" charset="0"/>
              </a:rPr>
              <a:t>Synchrotron</a:t>
            </a:r>
            <a:endParaRPr lang="it-IT" altLang="it-IT" sz="1800" b="1" dirty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it-IT" sz="1800" dirty="0">
                <a:latin typeface="Arial" charset="0"/>
              </a:rPr>
              <a:t>Stefano </a:t>
            </a:r>
            <a:r>
              <a:rPr lang="en-US" altLang="it-IT" sz="1800" dirty="0" err="1">
                <a:latin typeface="Arial" charset="0"/>
              </a:rPr>
              <a:t>Stranges</a:t>
            </a:r>
            <a:r>
              <a:rPr lang="en-US" altLang="it-IT" sz="1800" dirty="0">
                <a:latin typeface="Arial" charset="0"/>
              </a:rPr>
              <a:t>, Albano </a:t>
            </a:r>
            <a:r>
              <a:rPr lang="en-US" altLang="it-IT" sz="1800" dirty="0" err="1">
                <a:latin typeface="Arial" charset="0"/>
              </a:rPr>
              <a:t>Cossaro</a:t>
            </a:r>
            <a:r>
              <a:rPr lang="en-US" altLang="it-IT" sz="1800" dirty="0">
                <a:latin typeface="Arial" charset="0"/>
              </a:rPr>
              <a:t>, Monica De Simone</a:t>
            </a:r>
            <a:endParaRPr lang="it-IT" altLang="it-IT" sz="1800" dirty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it-IT" altLang="it-IT" sz="1800" b="1" dirty="0">
                <a:latin typeface="Arial" charset="0"/>
              </a:rPr>
              <a:t>Funds</a:t>
            </a:r>
            <a:r>
              <a:rPr lang="it-IT" altLang="it-IT" sz="1800" dirty="0">
                <a:latin typeface="Arial" charset="0"/>
              </a:rPr>
              <a:t>: INSTM, MIUR, EU, </a:t>
            </a:r>
            <a:r>
              <a:rPr lang="it-IT" altLang="it-IT" sz="1800" dirty="0" err="1">
                <a:latin typeface="Arial" charset="0"/>
              </a:rPr>
              <a:t>UniTS</a:t>
            </a:r>
            <a:endParaRPr lang="it-IT" altLang="it-IT" sz="1800" dirty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it-IT" sz="1800" dirty="0">
                <a:latin typeface="Arial" charset="0"/>
              </a:rPr>
              <a:t>	</a:t>
            </a:r>
            <a:endParaRPr lang="it-IT" altLang="it-IT" sz="1800" dirty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it-IT" altLang="it-IT" sz="1800" b="1" dirty="0">
                <a:latin typeface="Arial" charset="0"/>
              </a:rPr>
              <a:t>CINECA</a:t>
            </a:r>
            <a:r>
              <a:rPr lang="it-IT" altLang="it-IT" sz="1800" dirty="0">
                <a:latin typeface="Arial" charset="0"/>
              </a:rPr>
              <a:t> for </a:t>
            </a:r>
            <a:r>
              <a:rPr lang="it-IT" altLang="it-IT" sz="1800" dirty="0" err="1">
                <a:latin typeface="Arial" charset="0"/>
              </a:rPr>
              <a:t>generous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grants</a:t>
            </a:r>
            <a:r>
              <a:rPr lang="it-IT" altLang="it-IT" sz="1800" dirty="0">
                <a:latin typeface="Arial" charset="0"/>
              </a:rPr>
              <a:t> of computer time on SP6 IBM </a:t>
            </a:r>
            <a:r>
              <a:rPr lang="it-IT" altLang="it-IT" sz="1800" dirty="0" err="1">
                <a:latin typeface="Arial" charset="0"/>
              </a:rPr>
              <a:t>supercomputer</a:t>
            </a:r>
            <a:r>
              <a:rPr lang="it-IT" altLang="it-IT" sz="1800" dirty="0">
                <a:latin typeface="Arial" charset="0"/>
              </a:rPr>
              <a:t> and </a:t>
            </a:r>
            <a:r>
              <a:rPr lang="it-IT" altLang="it-IT" sz="1800" dirty="0" err="1">
                <a:latin typeface="Arial" charset="0"/>
              </a:rPr>
              <a:t>technical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support</a:t>
            </a:r>
            <a:r>
              <a:rPr lang="it-IT" altLang="it-IT" sz="1800" dirty="0">
                <a:latin typeface="Arial" charset="0"/>
              </a:rPr>
              <a:t>: </a:t>
            </a:r>
            <a:r>
              <a:rPr lang="it-IT" altLang="it-IT" sz="1800" b="1" dirty="0">
                <a:latin typeface="Arial" charset="0"/>
              </a:rPr>
              <a:t>ISCRA </a:t>
            </a:r>
            <a:r>
              <a:rPr lang="it-IT" altLang="it-IT" sz="1800" b="1" dirty="0" err="1">
                <a:latin typeface="Arial" charset="0"/>
              </a:rPr>
              <a:t>projects</a:t>
            </a:r>
            <a:endParaRPr lang="it-IT" altLang="it-IT" sz="1800" b="1" dirty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it-IT" sz="1800" b="1" dirty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</a:pPr>
            <a:endParaRPr lang="it-IT" altLang="it-IT" sz="1800" dirty="0">
              <a:latin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it-IT" sz="1800" dirty="0">
                <a:latin typeface="Arial" charset="0"/>
              </a:rPr>
              <a:t>Thanks to Ria </a:t>
            </a:r>
            <a:r>
              <a:rPr lang="en-US" altLang="it-IT" sz="1800" dirty="0" err="1">
                <a:latin typeface="Arial" charset="0"/>
              </a:rPr>
              <a:t>Broer</a:t>
            </a:r>
            <a:r>
              <a:rPr lang="en-US" altLang="it-IT" sz="1800" dirty="0">
                <a:latin typeface="Arial" charset="0"/>
              </a:rPr>
              <a:t> and </a:t>
            </a:r>
            <a:r>
              <a:rPr lang="en-US" altLang="it-IT" sz="1800" dirty="0" err="1">
                <a:latin typeface="Arial" charset="0"/>
              </a:rPr>
              <a:t>Remco</a:t>
            </a:r>
            <a:r>
              <a:rPr lang="en-US" altLang="it-IT" sz="1800" dirty="0">
                <a:latin typeface="Arial" charset="0"/>
              </a:rPr>
              <a:t> </a:t>
            </a:r>
            <a:r>
              <a:rPr lang="en-US" altLang="it-IT" sz="1800" dirty="0" err="1">
                <a:latin typeface="Arial" charset="0"/>
              </a:rPr>
              <a:t>Havenith</a:t>
            </a:r>
            <a:r>
              <a:rPr lang="en-US" altLang="it-IT" sz="1800" dirty="0">
                <a:latin typeface="Arial" charset="0"/>
              </a:rPr>
              <a:t> for </a:t>
            </a:r>
            <a:r>
              <a:rPr lang="en-US" altLang="it-IT" sz="1800" dirty="0" smtClean="0">
                <a:latin typeface="Arial" charset="0"/>
              </a:rPr>
              <a:t>the invitation!</a:t>
            </a:r>
            <a:endParaRPr lang="it-IT" altLang="it-IT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 Box 64"/>
          <p:cNvSpPr txBox="1">
            <a:spLocks noChangeArrowheads="1"/>
          </p:cNvSpPr>
          <p:nvPr/>
        </p:nvSpPr>
        <p:spPr bwMode="auto">
          <a:xfrm>
            <a:off x="0" y="-26988"/>
            <a:ext cx="9144000" cy="5191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it-IT" sz="2800" b="1">
                <a:solidFill>
                  <a:schemeClr val="bg1"/>
                </a:solidFill>
              </a:rPr>
              <a:t>NEXAFS (Near Edge X-ray Absorption spectroscopy)</a:t>
            </a:r>
            <a:endParaRPr lang="it-IT" altLang="it-IT" sz="2800" b="1">
              <a:solidFill>
                <a:schemeClr val="bg1"/>
              </a:solidFill>
            </a:endParaRPr>
          </a:p>
        </p:txBody>
      </p:sp>
      <p:sp>
        <p:nvSpPr>
          <p:cNvPr id="243777" name="Text Box 65"/>
          <p:cNvSpPr txBox="1">
            <a:spLocks noChangeArrowheads="1"/>
          </p:cNvSpPr>
          <p:nvPr/>
        </p:nvSpPr>
        <p:spPr bwMode="auto">
          <a:xfrm>
            <a:off x="179388" y="4468813"/>
            <a:ext cx="89646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chemeClr val="accent2"/>
                </a:solidFill>
              </a:rPr>
              <a:t>The fine structure corresponds to  transitions of core electrons towards unoccupied valence states</a:t>
            </a:r>
          </a:p>
          <a:p>
            <a:pPr eaLnBrk="1" hangingPunct="1"/>
            <a:r>
              <a:rPr lang="it-IT" altLang="it-IT">
                <a:solidFill>
                  <a:schemeClr val="accent2"/>
                </a:solidFill>
              </a:rPr>
              <a:t>electric dipole selection rules require p final states for K edge, s and d for L</a:t>
            </a:r>
            <a:r>
              <a:rPr lang="it-IT" altLang="it-IT" b="1" baseline="-25000">
                <a:solidFill>
                  <a:schemeClr val="accent2"/>
                </a:solidFill>
              </a:rPr>
              <a:t>2,3 </a:t>
            </a:r>
            <a:r>
              <a:rPr lang="it-IT" altLang="it-IT">
                <a:solidFill>
                  <a:schemeClr val="accent2"/>
                </a:solidFill>
              </a:rPr>
              <a:t>edges</a:t>
            </a:r>
          </a:p>
        </p:txBody>
      </p:sp>
      <p:pic>
        <p:nvPicPr>
          <p:cNvPr id="190468" name="Picture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557338"/>
            <a:ext cx="2722563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3781" name="Text Box 69"/>
          <p:cNvSpPr txBox="1">
            <a:spLocks noChangeArrowheads="1"/>
          </p:cNvSpPr>
          <p:nvPr/>
        </p:nvSpPr>
        <p:spPr bwMode="auto">
          <a:xfrm>
            <a:off x="4356100" y="4005263"/>
            <a:ext cx="50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it-IT" altLang="it-IT" sz="1400" b="1">
                <a:latin typeface="Arial" charset="0"/>
              </a:rPr>
              <a:t>C1s</a:t>
            </a:r>
          </a:p>
        </p:txBody>
      </p:sp>
      <p:sp>
        <p:nvSpPr>
          <p:cNvPr id="243782" name="Line 70"/>
          <p:cNvSpPr>
            <a:spLocks noChangeShapeType="1"/>
          </p:cNvSpPr>
          <p:nvPr/>
        </p:nvSpPr>
        <p:spPr bwMode="auto">
          <a:xfrm>
            <a:off x="4067175" y="5805488"/>
            <a:ext cx="0" cy="576262"/>
          </a:xfrm>
          <a:prstGeom prst="line">
            <a:avLst/>
          </a:prstGeom>
          <a:noFill/>
          <a:ln w="5715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 b="1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3783" name="Text Box 71"/>
          <p:cNvSpPr txBox="1">
            <a:spLocks noChangeArrowheads="1"/>
          </p:cNvSpPr>
          <p:nvPr/>
        </p:nvSpPr>
        <p:spPr bwMode="auto">
          <a:xfrm>
            <a:off x="1692275" y="6356350"/>
            <a:ext cx="570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chemeClr val="accent2"/>
                </a:solidFill>
              </a:rPr>
              <a:t>characterization of electronic structure</a:t>
            </a:r>
            <a:endParaRPr lang="en-GB" altLang="it-IT" sz="1800">
              <a:latin typeface="Arial" charset="0"/>
            </a:endParaRPr>
          </a:p>
        </p:txBody>
      </p:sp>
      <p:sp>
        <p:nvSpPr>
          <p:cNvPr id="243784" name="Text Box 72"/>
          <p:cNvSpPr txBox="1">
            <a:spLocks noChangeArrowheads="1"/>
          </p:cNvSpPr>
          <p:nvPr/>
        </p:nvSpPr>
        <p:spPr bwMode="auto">
          <a:xfrm>
            <a:off x="107950" y="519113"/>
            <a:ext cx="88201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en-GB" b="1">
                <a:solidFill>
                  <a:schemeClr val="accent2"/>
                </a:solidFill>
              </a:rPr>
              <a:t>NEXAFS spectroscopy refers to the </a:t>
            </a:r>
            <a:r>
              <a:rPr lang="en-GB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absorption</a:t>
            </a:r>
            <a:r>
              <a:rPr lang="en-GB" b="1">
                <a:solidFill>
                  <a:schemeClr val="accent2"/>
                </a:solidFill>
              </a:rPr>
              <a:t> </a:t>
            </a:r>
            <a:r>
              <a:rPr lang="en-GB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fine structure</a:t>
            </a:r>
            <a:r>
              <a:rPr lang="en-GB" b="1">
                <a:solidFill>
                  <a:srgbClr val="FF0000"/>
                </a:solidFill>
              </a:rPr>
              <a:t> </a:t>
            </a:r>
            <a:r>
              <a:rPr lang="en-GB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around  the absorption edge </a:t>
            </a:r>
            <a:r>
              <a:rPr lang="en-GB" b="1">
                <a:solidFill>
                  <a:srgbClr val="3333CC"/>
                </a:solidFill>
              </a:rPr>
              <a:t>of a specific atomic species in the sample</a:t>
            </a:r>
            <a:endParaRPr lang="it-IT" b="1">
              <a:solidFill>
                <a:srgbClr val="3333CC"/>
              </a:solidFill>
            </a:endParaRPr>
          </a:p>
        </p:txBody>
      </p:sp>
      <p:pic>
        <p:nvPicPr>
          <p:cNvPr id="190473" name="Picture 9" descr="1-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41438"/>
            <a:ext cx="226695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3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3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77" grpId="0" build="allAtOnce"/>
      <p:bldP spid="243781" grpId="0"/>
      <p:bldP spid="2437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1600200" y="457200"/>
            <a:ext cx="655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>
                <a:solidFill>
                  <a:srgbClr val="0033CC"/>
                </a:solidFill>
              </a:rPr>
              <a:t>DFT: the Kohn-Sham (KS) method</a:t>
            </a: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01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>
                <a:solidFill>
                  <a:srgbClr val="990000"/>
                </a:solidFill>
              </a:rPr>
              <a:t>The electron density </a:t>
            </a:r>
            <a:r>
              <a:rPr lang="it-IT" altLang="it-IT" sz="2800">
                <a:solidFill>
                  <a:srgbClr val="990000"/>
                </a:solidFill>
                <a:sym typeface="Symbol" pitchFamily="18" charset="2"/>
              </a:rPr>
              <a:t></a:t>
            </a:r>
            <a:r>
              <a:rPr lang="it-IT" altLang="it-IT" sz="2800">
                <a:solidFill>
                  <a:srgbClr val="990000"/>
                </a:solidFill>
              </a:rPr>
              <a:t> can be extracted from a system of non-interacting electrons:</a:t>
            </a:r>
          </a:p>
        </p:txBody>
      </p:sp>
      <p:graphicFrame>
        <p:nvGraphicFramePr>
          <p:cNvPr id="192516" name="Object 4"/>
          <p:cNvGraphicFramePr>
            <a:graphicFrameLocks noChangeAspect="1"/>
          </p:cNvGraphicFramePr>
          <p:nvPr/>
        </p:nvGraphicFramePr>
        <p:xfrm>
          <a:off x="0" y="2590800"/>
          <a:ext cx="7604125" cy="107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37" name="Equation" r:id="rId3" imgW="3886200" imgH="545760" progId="Equation.3">
                  <p:embed/>
                </p:oleObj>
              </mc:Choice>
              <mc:Fallback>
                <p:oleObj name="Equation" r:id="rId3" imgW="3886200" imgH="5457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90800"/>
                        <a:ext cx="7604125" cy="1074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517" name="Rectangle 5"/>
          <p:cNvSpPr>
            <a:spLocks noChangeArrowheads="1"/>
          </p:cNvSpPr>
          <p:nvPr/>
        </p:nvSpPr>
        <p:spPr bwMode="auto">
          <a:xfrm>
            <a:off x="3757613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graphicFrame>
        <p:nvGraphicFramePr>
          <p:cNvPr id="192518" name="Object 6"/>
          <p:cNvGraphicFramePr>
            <a:graphicFrameLocks noChangeAspect="1"/>
          </p:cNvGraphicFramePr>
          <p:nvPr/>
        </p:nvGraphicFramePr>
        <p:xfrm>
          <a:off x="228600" y="4038600"/>
          <a:ext cx="5248275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38" name="Equation" r:id="rId5" imgW="1904760" imgH="253800" progId="Equation.3">
                  <p:embed/>
                </p:oleObj>
              </mc:Choice>
              <mc:Fallback>
                <p:oleObj name="Equation" r:id="rId5" imgW="1904760" imgH="253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038600"/>
                        <a:ext cx="5248275" cy="700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2519" name="Object 7"/>
          <p:cNvGraphicFramePr>
            <a:graphicFrameLocks noChangeAspect="1"/>
          </p:cNvGraphicFramePr>
          <p:nvPr/>
        </p:nvGraphicFramePr>
        <p:xfrm>
          <a:off x="0" y="5241925"/>
          <a:ext cx="2906713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39" name="Equation" r:id="rId7" imgW="1409400" imgH="711000" progId="Equation.3">
                  <p:embed/>
                </p:oleObj>
              </mc:Choice>
              <mc:Fallback>
                <p:oleObj name="Equation" r:id="rId7" imgW="1409400" imgH="711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241925"/>
                        <a:ext cx="2906713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2520" name="AutoShape 8"/>
          <p:cNvCxnSpPr>
            <a:cxnSpLocks noChangeShapeType="1"/>
            <a:stCxn id="0" idx="3"/>
          </p:cNvCxnSpPr>
          <p:nvPr/>
        </p:nvCxnSpPr>
        <p:spPr bwMode="auto">
          <a:xfrm flipH="1">
            <a:off x="2895600" y="3128963"/>
            <a:ext cx="4708525" cy="2890837"/>
          </a:xfrm>
          <a:prstGeom prst="curvedConnector3">
            <a:avLst>
              <a:gd name="adj1" fmla="val -29134"/>
            </a:avLst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2521" name="Text Box 9"/>
          <p:cNvSpPr txBox="1">
            <a:spLocks noChangeArrowheads="1"/>
          </p:cNvSpPr>
          <p:nvPr/>
        </p:nvSpPr>
        <p:spPr bwMode="auto">
          <a:xfrm>
            <a:off x="5486400" y="5791200"/>
            <a:ext cx="365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>
                <a:solidFill>
                  <a:srgbClr val="0033CC"/>
                </a:solidFill>
              </a:rPr>
              <a:t>SCF iterative 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2"/>
          <p:cNvSpPr txBox="1">
            <a:spLocks noChangeArrowheads="1"/>
          </p:cNvSpPr>
          <p:nvPr/>
        </p:nvSpPr>
        <p:spPr bwMode="auto">
          <a:xfrm>
            <a:off x="838200" y="0"/>
            <a:ext cx="7696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>
                <a:solidFill>
                  <a:srgbClr val="0033CC"/>
                </a:solidFill>
              </a:rPr>
              <a:t>Excited states are beyond the KS validity!</a:t>
            </a: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190500" y="774700"/>
            <a:ext cx="87503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800">
                <a:solidFill>
                  <a:srgbClr val="990000"/>
                </a:solidFill>
              </a:rPr>
              <a:t>However, from a pragmatic point of view, the </a:t>
            </a:r>
            <a:r>
              <a:rPr lang="it-IT" altLang="it-IT" sz="2800">
                <a:solidFill>
                  <a:srgbClr val="990000"/>
                </a:solidFill>
                <a:sym typeface="Symbol" pitchFamily="18" charset="2"/>
              </a:rPr>
              <a:t>Transition State (TS) method has been proposed by Slater:</a:t>
            </a:r>
            <a:endParaRPr lang="it-IT" altLang="it-IT" sz="2800">
              <a:solidFill>
                <a:srgbClr val="990000"/>
              </a:solidFill>
            </a:endParaRPr>
          </a:p>
        </p:txBody>
      </p:sp>
      <p:graphicFrame>
        <p:nvGraphicFramePr>
          <p:cNvPr id="193540" name="Object 4"/>
          <p:cNvGraphicFramePr>
            <a:graphicFrameLocks noChangeAspect="1"/>
          </p:cNvGraphicFramePr>
          <p:nvPr/>
        </p:nvGraphicFramePr>
        <p:xfrm>
          <a:off x="2324100" y="3276600"/>
          <a:ext cx="4621213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56" name="Equation" r:id="rId3" imgW="1422360" imgH="291960" progId="Equation.3">
                  <p:embed/>
                </p:oleObj>
              </mc:Choice>
              <mc:Fallback>
                <p:oleObj name="Equation" r:id="rId3" imgW="1422360" imgH="2919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100" y="3276600"/>
                        <a:ext cx="4621213" cy="995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541" name="Object 5"/>
          <p:cNvGraphicFramePr>
            <a:graphicFrameLocks noChangeAspect="1"/>
          </p:cNvGraphicFramePr>
          <p:nvPr/>
        </p:nvGraphicFramePr>
        <p:xfrm>
          <a:off x="2489200" y="4318000"/>
          <a:ext cx="41148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57" r:id="rId5" imgW="1879600" imgH="393700" progId="Equation.3">
                  <p:embed/>
                </p:oleObj>
              </mc:Choice>
              <mc:Fallback>
                <p:oleObj r:id="rId5" imgW="18796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200" y="4318000"/>
                        <a:ext cx="4114800" cy="93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0" y="20574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>
                <a:solidFill>
                  <a:srgbClr val="990000"/>
                </a:solidFill>
              </a:rPr>
              <a:t>SCF with TS Configuration: (i)</a:t>
            </a:r>
            <a:r>
              <a:rPr lang="it-IT" altLang="it-IT" sz="2800" baseline="30000">
                <a:solidFill>
                  <a:srgbClr val="990000"/>
                </a:solidFill>
              </a:rPr>
              <a:t>-</a:t>
            </a:r>
            <a:r>
              <a:rPr lang="it-IT" altLang="it-IT" sz="2800" baseline="30000">
                <a:solidFill>
                  <a:srgbClr val="990000"/>
                </a:solidFill>
                <a:cs typeface="Times New Roman" pitchFamily="18" charset="0"/>
              </a:rPr>
              <a:t>½</a:t>
            </a:r>
            <a:r>
              <a:rPr lang="it-IT" altLang="it-IT" sz="2800">
                <a:solidFill>
                  <a:srgbClr val="990000"/>
                </a:solidFill>
                <a:cs typeface="Times New Roman" pitchFamily="18" charset="0"/>
              </a:rPr>
              <a:t>(a)</a:t>
            </a:r>
            <a:r>
              <a:rPr lang="it-IT" altLang="it-IT" sz="2800" baseline="30000">
                <a:solidFill>
                  <a:srgbClr val="990000"/>
                </a:solidFill>
                <a:cs typeface="Times New Roman" pitchFamily="18" charset="0"/>
              </a:rPr>
              <a:t>+½ </a:t>
            </a:r>
            <a:r>
              <a:rPr lang="it-IT" altLang="it-IT" sz="2800">
                <a:solidFill>
                  <a:srgbClr val="990000"/>
                </a:solidFill>
                <a:cs typeface="Times New Roman" pitchFamily="18" charset="0"/>
              </a:rPr>
              <a:t>difficult to converge for high virtual orbitals</a:t>
            </a:r>
            <a:endParaRPr lang="it-IT" altLang="it-IT" sz="2800" baseline="30000">
              <a:solidFill>
                <a:srgbClr val="990000"/>
              </a:solidFill>
              <a:cs typeface="Times New Roman" pitchFamily="18" charset="0"/>
            </a:endParaRPr>
          </a:p>
        </p:txBody>
      </p:sp>
      <p:sp>
        <p:nvSpPr>
          <p:cNvPr id="193543" name="Text Box 7"/>
          <p:cNvSpPr txBox="1">
            <a:spLocks noChangeArrowheads="1"/>
          </p:cNvSpPr>
          <p:nvPr/>
        </p:nvSpPr>
        <p:spPr bwMode="auto">
          <a:xfrm>
            <a:off x="0" y="57277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>
                <a:solidFill>
                  <a:srgbClr val="990000"/>
                </a:solidFill>
              </a:rPr>
              <a:t>SCF with “ionic” TS Configuration: (i)</a:t>
            </a:r>
            <a:r>
              <a:rPr lang="it-IT" altLang="it-IT" sz="2800" baseline="30000">
                <a:solidFill>
                  <a:srgbClr val="990000"/>
                </a:solidFill>
              </a:rPr>
              <a:t>-</a:t>
            </a:r>
            <a:r>
              <a:rPr lang="it-IT" altLang="it-IT" sz="2800" baseline="30000">
                <a:solidFill>
                  <a:srgbClr val="990000"/>
                </a:solidFill>
                <a:cs typeface="Times New Roman" pitchFamily="18" charset="0"/>
              </a:rPr>
              <a:t>½</a:t>
            </a:r>
            <a:r>
              <a:rPr lang="it-IT" altLang="it-IT" sz="2800">
                <a:solidFill>
                  <a:srgbClr val="990000"/>
                </a:solidFill>
                <a:cs typeface="Times New Roman" pitchFamily="18" charset="0"/>
              </a:rPr>
              <a:t>(a)</a:t>
            </a:r>
            <a:r>
              <a:rPr lang="it-IT" altLang="it-IT" sz="2800" baseline="30000">
                <a:solidFill>
                  <a:srgbClr val="990000"/>
                </a:solidFill>
                <a:cs typeface="Times New Roman" pitchFamily="18" charset="0"/>
              </a:rPr>
              <a:t>0</a:t>
            </a:r>
            <a:r>
              <a:rPr lang="it-IT" altLang="it-IT" sz="2800">
                <a:solidFill>
                  <a:srgbClr val="990000"/>
                </a:solidFill>
                <a:cs typeface="Times New Roman" pitchFamily="18" charset="0"/>
              </a:rPr>
              <a:t> widely employed, no SCF problem, relaxation included</a:t>
            </a:r>
            <a:endParaRPr lang="it-IT" altLang="it-IT" sz="2800" baseline="30000">
              <a:solidFill>
                <a:srgbClr val="990000"/>
              </a:solidFill>
              <a:cs typeface="Times New Roman" pitchFamily="18" charset="0"/>
            </a:endParaRPr>
          </a:p>
        </p:txBody>
      </p:sp>
      <p:sp>
        <p:nvSpPr>
          <p:cNvPr id="193544" name="Rectangle 8"/>
          <p:cNvSpPr>
            <a:spLocks noChangeArrowheads="1"/>
          </p:cNvSpPr>
          <p:nvPr/>
        </p:nvSpPr>
        <p:spPr bwMode="auto">
          <a:xfrm>
            <a:off x="4203700" y="2032000"/>
            <a:ext cx="1384300" cy="571500"/>
          </a:xfrm>
          <a:prstGeom prst="rect">
            <a:avLst/>
          </a:prstGeom>
          <a:noFill/>
          <a:ln w="762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3545" name="Rectangle 9"/>
          <p:cNvSpPr>
            <a:spLocks noChangeArrowheads="1"/>
          </p:cNvSpPr>
          <p:nvPr/>
        </p:nvSpPr>
        <p:spPr bwMode="auto">
          <a:xfrm>
            <a:off x="6057900" y="5715000"/>
            <a:ext cx="1193800" cy="571500"/>
          </a:xfrm>
          <a:prstGeom prst="rect">
            <a:avLst/>
          </a:prstGeom>
          <a:noFill/>
          <a:ln w="762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62" name="Object 2"/>
          <p:cNvGraphicFramePr>
            <a:graphicFrameLocks noChangeAspect="1"/>
          </p:cNvGraphicFramePr>
          <p:nvPr/>
        </p:nvGraphicFramePr>
        <p:xfrm>
          <a:off x="3409950" y="1587500"/>
          <a:ext cx="2746375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3" name="Equation" r:id="rId3" imgW="1269720" imgH="380880" progId="Equation.3">
                  <p:embed/>
                </p:oleObj>
              </mc:Choice>
              <mc:Fallback>
                <p:oleObj name="Equation" r:id="rId3" imgW="1269720" imgH="3808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950" y="1587500"/>
                        <a:ext cx="2746375" cy="811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63" name="Object 3"/>
          <p:cNvGraphicFramePr>
            <a:graphicFrameLocks noChangeAspect="1"/>
          </p:cNvGraphicFramePr>
          <p:nvPr/>
        </p:nvGraphicFramePr>
        <p:xfrm>
          <a:off x="304800" y="2489200"/>
          <a:ext cx="88392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4" r:id="rId5" imgW="3746500" imgH="279400" progId="Equation.3">
                  <p:embed/>
                </p:oleObj>
              </mc:Choice>
              <mc:Fallback>
                <p:oleObj r:id="rId5" imgW="3746500" imgH="279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489200"/>
                        <a:ext cx="8839200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64" name="Object 4"/>
          <p:cNvGraphicFramePr>
            <a:graphicFrameLocks noChangeAspect="1"/>
          </p:cNvGraphicFramePr>
          <p:nvPr/>
        </p:nvGraphicFramePr>
        <p:xfrm>
          <a:off x="0" y="3419475"/>
          <a:ext cx="91440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5" name="Equation" r:id="rId7" imgW="7391160" imgH="761760" progId="Equation.3">
                  <p:embed/>
                </p:oleObj>
              </mc:Choice>
              <mc:Fallback>
                <p:oleObj name="Equation" r:id="rId7" imgW="7391160" imgH="7617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419475"/>
                        <a:ext cx="9144000" cy="938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0" y="8255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>
                <a:solidFill>
                  <a:srgbClr val="990000"/>
                </a:solidFill>
              </a:rPr>
              <a:t>The problem is recast to the following eigenvalue equation:</a:t>
            </a:r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1371600" y="0"/>
            <a:ext cx="655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3200">
                <a:solidFill>
                  <a:srgbClr val="0033CC"/>
                </a:solidFill>
              </a:rPr>
              <a:t>TDDFT: linear response </a:t>
            </a:r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0" y="50419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/>
              <a:t> </a:t>
            </a:r>
            <a:r>
              <a:rPr lang="en-US" altLang="it-IT" sz="2800">
                <a:solidFill>
                  <a:schemeClr val="accent2"/>
                </a:solidFill>
                <a:latin typeface="Symbol" pitchFamily="18" charset="2"/>
              </a:rPr>
              <a:t>e</a:t>
            </a:r>
            <a:r>
              <a:rPr lang="en-US" altLang="it-IT" sz="2800">
                <a:solidFill>
                  <a:schemeClr val="accent2"/>
                </a:solidFill>
              </a:rPr>
              <a:t> and </a:t>
            </a:r>
            <a:r>
              <a:rPr lang="en-US" altLang="it-IT" sz="2800">
                <a:solidFill>
                  <a:schemeClr val="accent2"/>
                </a:solidFill>
                <a:latin typeface="Symbol" pitchFamily="18" charset="2"/>
              </a:rPr>
              <a:t>j</a:t>
            </a:r>
            <a:r>
              <a:rPr lang="en-US" altLang="it-IT" sz="2800">
                <a:solidFill>
                  <a:schemeClr val="accent2"/>
                </a:solidFill>
              </a:rPr>
              <a:t> are the KS eigenvalues and eigenfunctions obtained at the GS configuration (unrelaxed)</a:t>
            </a:r>
            <a:endParaRPr lang="it-IT" altLang="it-IT" sz="28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762000" y="304800"/>
            <a:ext cx="8001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>
                <a:solidFill>
                  <a:srgbClr val="990000"/>
                </a:solidFill>
              </a:rPr>
              <a:t>Common  V</a:t>
            </a:r>
            <a:r>
              <a:rPr lang="en-US" altLang="it-IT" sz="2800" baseline="-25000">
                <a:solidFill>
                  <a:srgbClr val="990000"/>
                </a:solidFill>
              </a:rPr>
              <a:t>XC</a:t>
            </a:r>
            <a:r>
              <a:rPr lang="en-US" altLang="it-IT" sz="2800">
                <a:solidFill>
                  <a:srgbClr val="990000"/>
                </a:solidFill>
              </a:rPr>
              <a:t> choices do not obey to correct asymptotic –1/r behavior, in TDDFT this feature is important to obtain accurate excitation energies and intensities</a:t>
            </a:r>
          </a:p>
        </p:txBody>
      </p:sp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1676400" y="3505200"/>
            <a:ext cx="6096000" cy="285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it-IT" altLang="it-IT" sz="2800">
                <a:solidFill>
                  <a:srgbClr val="990000"/>
                </a:solidFill>
              </a:rPr>
              <a:t>SIC (orbitals no more orthogonal)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it-IT" altLang="it-IT" sz="2800">
                <a:solidFill>
                  <a:srgbClr val="990000"/>
                </a:solidFill>
              </a:rPr>
              <a:t>OEP (computationally demanding)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it-IT" altLang="it-IT" sz="2800" b="1">
                <a:solidFill>
                  <a:srgbClr val="990000"/>
                </a:solidFill>
              </a:rPr>
              <a:t>LB94 Our choice (model GGA) </a:t>
            </a:r>
          </a:p>
          <a:p>
            <a:pPr>
              <a:spcBef>
                <a:spcPct val="50000"/>
              </a:spcBef>
            </a:pPr>
            <a:r>
              <a:rPr lang="it-IT" altLang="it-IT" sz="1800">
                <a:solidFill>
                  <a:srgbClr val="990000"/>
                </a:solidFill>
              </a:rPr>
              <a:t>(R. van Leeuwen and E. J. Baerends, PRA 49 (1994) 2421)</a:t>
            </a:r>
          </a:p>
          <a:p>
            <a:pPr>
              <a:spcBef>
                <a:spcPct val="50000"/>
              </a:spcBef>
            </a:pPr>
            <a:endParaRPr lang="it-IT" altLang="it-IT" sz="2800">
              <a:solidFill>
                <a:srgbClr val="990000"/>
              </a:solidFill>
            </a:endParaRPr>
          </a:p>
        </p:txBody>
      </p:sp>
      <p:sp>
        <p:nvSpPr>
          <p:cNvPr id="195588" name="Text Box 4"/>
          <p:cNvSpPr txBox="1">
            <a:spLocks noChangeArrowheads="1"/>
          </p:cNvSpPr>
          <p:nvPr/>
        </p:nvSpPr>
        <p:spPr bwMode="auto">
          <a:xfrm>
            <a:off x="1066800" y="2362200"/>
            <a:ext cx="7162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800">
                <a:solidFill>
                  <a:srgbClr val="0033CC"/>
                </a:solidFill>
              </a:rPr>
              <a:t>Correct asymptotics can be implemented by:</a:t>
            </a:r>
          </a:p>
        </p:txBody>
      </p:sp>
      <p:sp>
        <p:nvSpPr>
          <p:cNvPr id="195589" name="Line 5"/>
          <p:cNvSpPr>
            <a:spLocks noChangeShapeType="1"/>
          </p:cNvSpPr>
          <p:nvPr/>
        </p:nvSpPr>
        <p:spPr bwMode="auto">
          <a:xfrm>
            <a:off x="304800" y="51054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 Box 2"/>
          <p:cNvSpPr txBox="1">
            <a:spLocks noChangeArrowheads="1"/>
          </p:cNvSpPr>
          <p:nvPr/>
        </p:nvSpPr>
        <p:spPr bwMode="auto">
          <a:xfrm>
            <a:off x="609600" y="3352800"/>
            <a:ext cx="8229600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it-IT" altLang="it-IT" sz="3200" b="1">
                <a:solidFill>
                  <a:srgbClr val="0033CC"/>
                </a:solidFill>
              </a:rPr>
              <a:t>are at high energy in the spectrum, difficult to be extracted by iterative algorithms (Davidson)</a:t>
            </a:r>
          </a:p>
          <a:p>
            <a:pPr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it-IT" altLang="it-IT" sz="3200" b="1">
                <a:solidFill>
                  <a:srgbClr val="0033CC"/>
                </a:solidFill>
              </a:rPr>
              <a:t>coupled with the continuum (standard basis sets (STO) are not suitable)</a:t>
            </a:r>
          </a:p>
        </p:txBody>
      </p:sp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381000" y="457200"/>
            <a:ext cx="8763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 b="1">
                <a:solidFill>
                  <a:srgbClr val="0033CC"/>
                </a:solidFill>
              </a:rPr>
              <a:t>Such ADF implementation is, in practice, limited to valence electron excitation</a:t>
            </a:r>
          </a:p>
        </p:txBody>
      </p:sp>
      <p:sp>
        <p:nvSpPr>
          <p:cNvPr id="196612" name="Text Box 4"/>
          <p:cNvSpPr txBox="1">
            <a:spLocks noChangeArrowheads="1"/>
          </p:cNvSpPr>
          <p:nvPr/>
        </p:nvSpPr>
        <p:spPr bwMode="auto">
          <a:xfrm>
            <a:off x="1600200" y="2209800"/>
            <a:ext cx="609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600" b="1">
                <a:solidFill>
                  <a:srgbClr val="990000"/>
                </a:solidFill>
              </a:rPr>
              <a:t>Core electron excitations:</a:t>
            </a:r>
          </a:p>
        </p:txBody>
      </p:sp>
      <p:sp>
        <p:nvSpPr>
          <p:cNvPr id="196613" name="Rectangle 5"/>
          <p:cNvSpPr>
            <a:spLocks noChangeArrowheads="1"/>
          </p:cNvSpPr>
          <p:nvPr/>
        </p:nvSpPr>
        <p:spPr bwMode="auto">
          <a:xfrm>
            <a:off x="304800" y="1905000"/>
            <a:ext cx="8610600" cy="45720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4243</TotalTime>
  <Words>1815</Words>
  <Application>Microsoft Office PowerPoint</Application>
  <PresentationFormat>Presentazione su schermo (4:3)</PresentationFormat>
  <Paragraphs>274</Paragraphs>
  <Slides>32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5</vt:i4>
      </vt:variant>
      <vt:variant>
        <vt:lpstr>Titoli diapositive</vt:lpstr>
      </vt:variant>
      <vt:variant>
        <vt:i4>32</vt:i4>
      </vt:variant>
    </vt:vector>
  </HeadingPairs>
  <TitlesOfParts>
    <vt:vector size="38" baseType="lpstr">
      <vt:lpstr>Struttura predefinita</vt:lpstr>
      <vt:lpstr>Equation</vt:lpstr>
      <vt:lpstr>Microsoft Equation 3.0</vt:lpstr>
      <vt:lpstr>Documento</vt:lpstr>
      <vt:lpstr>SPW 7.1 Graph</vt:lpstr>
      <vt:lpstr>SPW 12.0 Graph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Dip. Scienze Chimiche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Utente DSCH</dc:creator>
  <cp:lastModifiedBy>stener</cp:lastModifiedBy>
  <cp:revision>387</cp:revision>
  <dcterms:created xsi:type="dcterms:W3CDTF">2003-12-12T14:21:41Z</dcterms:created>
  <dcterms:modified xsi:type="dcterms:W3CDTF">2017-02-09T10:15:12Z</dcterms:modified>
</cp:coreProperties>
</file>