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0EF-A9DC-4E5C-9886-158DD9BABA7D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3A28-47A3-4D69-AF64-1837676709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235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0EF-A9DC-4E5C-9886-158DD9BABA7D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3A28-47A3-4D69-AF64-1837676709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26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0EF-A9DC-4E5C-9886-158DD9BABA7D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3A28-47A3-4D69-AF64-1837676709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55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0EF-A9DC-4E5C-9886-158DD9BABA7D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3A28-47A3-4D69-AF64-1837676709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11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0EF-A9DC-4E5C-9886-158DD9BABA7D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3A28-47A3-4D69-AF64-1837676709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40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0EF-A9DC-4E5C-9886-158DD9BABA7D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3A28-47A3-4D69-AF64-1837676709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84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0EF-A9DC-4E5C-9886-158DD9BABA7D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3A28-47A3-4D69-AF64-1837676709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31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0EF-A9DC-4E5C-9886-158DD9BABA7D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3A28-47A3-4D69-AF64-1837676709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46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0EF-A9DC-4E5C-9886-158DD9BABA7D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3A28-47A3-4D69-AF64-1837676709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69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0EF-A9DC-4E5C-9886-158DD9BABA7D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3A28-47A3-4D69-AF64-1837676709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88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0EF-A9DC-4E5C-9886-158DD9BABA7D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3A28-47A3-4D69-AF64-1837676709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16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440EF-A9DC-4E5C-9886-158DD9BABA7D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23A28-47A3-4D69-AF64-1837676709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45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ve.com/science-educatio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2357437"/>
            <a:ext cx="9058275" cy="214312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803559" y="5125386"/>
            <a:ext cx="6584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hlinkClick r:id="rId3"/>
              </a:rPr>
              <a:t>https://www.jove.com/science-education/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50635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176212"/>
            <a:ext cx="75723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9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33337"/>
            <a:ext cx="94964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75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195262"/>
            <a:ext cx="947737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79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8343" y="3107850"/>
            <a:ext cx="114953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</a:rPr>
              <a:t>In una beuta da 50mL pesare 0.65g di </a:t>
            </a:r>
            <a:r>
              <a:rPr lang="it-IT" sz="2000" dirty="0" err="1" smtClean="0">
                <a:latin typeface="Calibri" panose="020F0502020204030204" pitchFamily="34" charset="0"/>
              </a:rPr>
              <a:t>fluorenone</a:t>
            </a:r>
            <a:r>
              <a:rPr lang="it-IT" sz="2000" dirty="0" smtClean="0">
                <a:latin typeface="Calibri" panose="020F0502020204030204" pitchFamily="34" charset="0"/>
              </a:rPr>
              <a:t> </a:t>
            </a:r>
            <a:r>
              <a:rPr lang="it-IT" sz="2000" dirty="0">
                <a:latin typeface="Calibri" panose="020F0502020204030204" pitchFamily="34" charset="0"/>
              </a:rPr>
              <a:t>e aggiungere successivamente 12mL </a:t>
            </a:r>
            <a:r>
              <a:rPr lang="it-IT" sz="2000" dirty="0" smtClean="0">
                <a:latin typeface="Calibri" panose="020F0502020204030204" pitchFamily="34" charset="0"/>
              </a:rPr>
              <a:t>di etanolo</a:t>
            </a:r>
            <a:r>
              <a:rPr lang="it-IT" sz="2000" dirty="0">
                <a:latin typeface="Calibri" panose="020F0502020204030204" pitchFamily="34" charset="0"/>
              </a:rPr>
              <a:t>. Porre la beuta in un bagno di ghiaccio e agitare la soluzione con ancoretta </a:t>
            </a:r>
            <a:r>
              <a:rPr lang="it-IT" sz="2000" dirty="0" smtClean="0">
                <a:latin typeface="Calibri" panose="020F0502020204030204" pitchFamily="34" charset="0"/>
              </a:rPr>
              <a:t>magnetica fino </a:t>
            </a:r>
            <a:r>
              <a:rPr lang="it-IT" sz="2000" dirty="0">
                <a:latin typeface="Calibri" panose="020F0502020204030204" pitchFamily="34" charset="0"/>
              </a:rPr>
              <a:t>a dissoluzione del reagente.</a:t>
            </a:r>
          </a:p>
          <a:p>
            <a:r>
              <a:rPr lang="it-IT" sz="2000" dirty="0">
                <a:latin typeface="Calibri" panose="020F0502020204030204" pitchFamily="34" charset="0"/>
              </a:rPr>
              <a:t>Successivamente aggiungere a piccole porzioni 0.16g di NaBH</a:t>
            </a:r>
            <a:r>
              <a:rPr lang="it-IT" sz="2000" b="0" i="0" u="none" strike="noStrike" baseline="0" dirty="0" smtClean="0">
                <a:latin typeface="Calibri" panose="020F0502020204030204" pitchFamily="34" charset="0"/>
              </a:rPr>
              <a:t>4 </a:t>
            </a:r>
            <a:r>
              <a:rPr lang="it-IT" sz="2000" dirty="0">
                <a:latin typeface="Calibri" panose="020F0502020204030204" pitchFamily="34" charset="0"/>
              </a:rPr>
              <a:t>mantenendo la reazione in </a:t>
            </a:r>
            <a:r>
              <a:rPr lang="it-IT" sz="2000" dirty="0" smtClean="0">
                <a:latin typeface="Calibri" panose="020F0502020204030204" pitchFamily="34" charset="0"/>
              </a:rPr>
              <a:t>bagno di </a:t>
            </a:r>
            <a:r>
              <a:rPr lang="it-IT" sz="2000" dirty="0">
                <a:latin typeface="Calibri" panose="020F0502020204030204" pitchFamily="34" charset="0"/>
              </a:rPr>
              <a:t>ghiaccio. Al termine dell’aggiunta di NaBH</a:t>
            </a:r>
            <a:r>
              <a:rPr lang="it-IT" sz="2000" b="0" i="0" u="none" strike="noStrike" baseline="0" dirty="0" smtClean="0">
                <a:latin typeface="Calibri" panose="020F0502020204030204" pitchFamily="34" charset="0"/>
              </a:rPr>
              <a:t>4 </a:t>
            </a:r>
            <a:r>
              <a:rPr lang="it-IT" sz="2000" dirty="0">
                <a:latin typeface="Calibri" panose="020F0502020204030204" pitchFamily="34" charset="0"/>
              </a:rPr>
              <a:t>togliere il bagno di ghiaccio e lasciare a </a:t>
            </a:r>
            <a:r>
              <a:rPr lang="it-IT" sz="2000" dirty="0" smtClean="0">
                <a:latin typeface="Calibri" panose="020F0502020204030204" pitchFamily="34" charset="0"/>
              </a:rPr>
              <a:t>temperatura ambiente </a:t>
            </a:r>
            <a:r>
              <a:rPr lang="it-IT" sz="2000" dirty="0">
                <a:latin typeface="Calibri" panose="020F0502020204030204" pitchFamily="34" charset="0"/>
              </a:rPr>
              <a:t>fino a scomparsa del benzofenone. Il decorso della reazione viene </a:t>
            </a:r>
            <a:r>
              <a:rPr lang="it-IT" sz="2000" dirty="0" smtClean="0">
                <a:latin typeface="Calibri" panose="020F0502020204030204" pitchFamily="34" charset="0"/>
              </a:rPr>
              <a:t>monitorato mediante </a:t>
            </a:r>
            <a:r>
              <a:rPr lang="it-IT" sz="2000" dirty="0">
                <a:latin typeface="Calibri" panose="020F0502020204030204" pitchFamily="34" charset="0"/>
              </a:rPr>
              <a:t>analisi TLC (eluente </a:t>
            </a:r>
            <a:r>
              <a:rPr lang="it-IT" sz="2000" dirty="0" err="1">
                <a:latin typeface="Calibri" panose="020F0502020204030204" pitchFamily="34" charset="0"/>
              </a:rPr>
              <a:t>diclorometano</a:t>
            </a:r>
            <a:r>
              <a:rPr lang="it-IT" sz="2000" dirty="0">
                <a:latin typeface="Calibri" panose="020F0502020204030204" pitchFamily="34" charset="0"/>
              </a:rPr>
              <a:t>).</a:t>
            </a:r>
          </a:p>
          <a:p>
            <a:r>
              <a:rPr lang="it-IT" sz="2000" dirty="0">
                <a:latin typeface="Calibri" panose="020F0502020204030204" pitchFamily="34" charset="0"/>
              </a:rPr>
              <a:t>Al termine della reazione si pone nuovamente la beuta in bagno di ghiaccio e si </a:t>
            </a:r>
            <a:r>
              <a:rPr lang="it-IT" sz="2000" dirty="0" smtClean="0">
                <a:latin typeface="Calibri" panose="020F0502020204030204" pitchFamily="34" charset="0"/>
              </a:rPr>
              <a:t>aggiunge lentamente </a:t>
            </a:r>
            <a:r>
              <a:rPr lang="it-IT" sz="2000" dirty="0">
                <a:latin typeface="Calibri" panose="020F0502020204030204" pitchFamily="34" charset="0"/>
              </a:rPr>
              <a:t>e con cautela (sotto agitazione) </a:t>
            </a:r>
            <a:r>
              <a:rPr lang="it-IT" sz="2000" dirty="0" err="1">
                <a:latin typeface="Calibri" panose="020F0502020204030204" pitchFamily="34" charset="0"/>
              </a:rPr>
              <a:t>HCl</a:t>
            </a:r>
            <a:r>
              <a:rPr lang="it-IT" sz="2000" dirty="0">
                <a:latin typeface="Calibri" panose="020F0502020204030204" pitchFamily="34" charset="0"/>
              </a:rPr>
              <a:t> diluito 1:4 fino a raggiungere un </a:t>
            </a:r>
            <a:r>
              <a:rPr lang="it-IT" sz="2000" dirty="0" err="1">
                <a:latin typeface="Calibri" panose="020F0502020204030204" pitchFamily="34" charset="0"/>
              </a:rPr>
              <a:t>pH</a:t>
            </a:r>
            <a:r>
              <a:rPr lang="it-IT" sz="2000" dirty="0">
                <a:latin typeface="Calibri" panose="020F0502020204030204" pitchFamily="34" charset="0"/>
              </a:rPr>
              <a:t> </a:t>
            </a:r>
            <a:r>
              <a:rPr lang="it-IT" sz="2000" dirty="0" smtClean="0">
                <a:latin typeface="Calibri" panose="020F0502020204030204" pitchFamily="34" charset="0"/>
              </a:rPr>
              <a:t>acido (determinare </a:t>
            </a:r>
            <a:r>
              <a:rPr lang="it-IT" sz="2000" dirty="0">
                <a:latin typeface="Calibri" panose="020F0502020204030204" pitchFamily="34" charset="0"/>
              </a:rPr>
              <a:t>il </a:t>
            </a:r>
            <a:r>
              <a:rPr lang="it-IT" sz="2000" dirty="0" err="1">
                <a:latin typeface="Calibri" panose="020F0502020204030204" pitchFamily="34" charset="0"/>
              </a:rPr>
              <a:t>pH</a:t>
            </a:r>
            <a:r>
              <a:rPr lang="it-IT" sz="2000" dirty="0">
                <a:latin typeface="Calibri" panose="020F0502020204030204" pitchFamily="34" charset="0"/>
              </a:rPr>
              <a:t> con cartina indicatrice). Eliminare l’etanolo al </a:t>
            </a:r>
            <a:r>
              <a:rPr lang="it-IT" sz="2000" dirty="0" err="1">
                <a:latin typeface="Calibri" panose="020F0502020204030204" pitchFamily="34" charset="0"/>
              </a:rPr>
              <a:t>rotavapor</a:t>
            </a:r>
            <a:r>
              <a:rPr lang="it-IT" sz="2000" dirty="0">
                <a:latin typeface="Calibri" panose="020F0502020204030204" pitchFamily="34" charset="0"/>
              </a:rPr>
              <a:t> e filtrare su </a:t>
            </a:r>
            <a:r>
              <a:rPr lang="it-IT" sz="2000" dirty="0" err="1">
                <a:latin typeface="Calibri" panose="020F0502020204030204" pitchFamily="34" charset="0"/>
              </a:rPr>
              <a:t>buchner</a:t>
            </a:r>
            <a:r>
              <a:rPr lang="it-IT" sz="2000" dirty="0">
                <a:latin typeface="Calibri" panose="020F0502020204030204" pitchFamily="34" charset="0"/>
              </a:rPr>
              <a:t>.</a:t>
            </a:r>
          </a:p>
          <a:p>
            <a:r>
              <a:rPr lang="it-IT" sz="2000" dirty="0">
                <a:latin typeface="Calibri" panose="020F0502020204030204" pitchFamily="34" charset="0"/>
              </a:rPr>
              <a:t>Lavare il solido con poca acqua ghiacciata.</a:t>
            </a:r>
          </a:p>
          <a:p>
            <a:r>
              <a:rPr lang="it-IT" sz="2000" dirty="0">
                <a:latin typeface="Calibri" panose="020F0502020204030204" pitchFamily="34" charset="0"/>
              </a:rPr>
              <a:t>Determinare il punto di fusione dell’alcol ottenuto.</a:t>
            </a:r>
            <a:endParaRPr lang="it-IT" sz="2000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842211"/>
              </p:ext>
            </p:extLst>
          </p:nvPr>
        </p:nvGraphicFramePr>
        <p:xfrm>
          <a:off x="3496821" y="1489166"/>
          <a:ext cx="5198357" cy="1268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S ChemDraw Drawing" r:id="rId3" imgW="2861697" imgH="697787" progId="ChemDraw.Document.6.0">
                  <p:embed/>
                </p:oleObj>
              </mc:Choice>
              <mc:Fallback>
                <p:oleObj name="CS ChemDraw Drawing" r:id="rId3" imgW="2861697" imgH="6977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6821" y="1489166"/>
                        <a:ext cx="5198357" cy="1268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130172" y="529292"/>
            <a:ext cx="3931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Riduzione del </a:t>
            </a:r>
            <a:r>
              <a:rPr lang="it-IT" sz="2800" b="1" dirty="0" err="1" smtClean="0">
                <a:solidFill>
                  <a:srgbClr val="FF0000"/>
                </a:solidFill>
              </a:rPr>
              <a:t>fluorenone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5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319087"/>
            <a:ext cx="932497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8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242887"/>
            <a:ext cx="886777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6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442912"/>
            <a:ext cx="8677275" cy="597217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85554" y="666206"/>
            <a:ext cx="2420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NaBH</a:t>
            </a:r>
            <a:r>
              <a:rPr lang="it-IT" sz="2400" b="1" baseline="-25000" dirty="0" smtClean="0">
                <a:solidFill>
                  <a:srgbClr val="FFFF00"/>
                </a:solidFill>
              </a:rPr>
              <a:t>4</a:t>
            </a:r>
            <a:r>
              <a:rPr lang="it-IT" sz="2400" b="1" dirty="0" smtClean="0">
                <a:solidFill>
                  <a:srgbClr val="FFFF00"/>
                </a:solidFill>
              </a:rPr>
              <a:t> in etanolo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5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357187"/>
            <a:ext cx="80295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6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42862"/>
            <a:ext cx="970597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7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33337"/>
            <a:ext cx="970597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47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52387"/>
            <a:ext cx="955357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28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-33338"/>
            <a:ext cx="9572625" cy="692467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85554" y="666206"/>
            <a:ext cx="2359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LiAlH</a:t>
            </a:r>
            <a:r>
              <a:rPr lang="it-IT" sz="2400" b="1" baseline="-25000" dirty="0" smtClean="0">
                <a:solidFill>
                  <a:srgbClr val="FFFF00"/>
                </a:solidFill>
              </a:rPr>
              <a:t>4</a:t>
            </a:r>
            <a:r>
              <a:rPr lang="it-IT" sz="2400" b="1" dirty="0" smtClean="0">
                <a:solidFill>
                  <a:srgbClr val="FFFF00"/>
                </a:solidFill>
              </a:rPr>
              <a:t> in etanolo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585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166</Words>
  <Application>Microsoft Office PowerPoint</Application>
  <PresentationFormat>Widescreen</PresentationFormat>
  <Paragraphs>9</Paragraphs>
  <Slides>13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CS ChemDraw Drawing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dscfberti2</dc:creator>
  <cp:lastModifiedBy>dscfberti2</cp:lastModifiedBy>
  <cp:revision>5</cp:revision>
  <dcterms:created xsi:type="dcterms:W3CDTF">2020-05-21T08:34:26Z</dcterms:created>
  <dcterms:modified xsi:type="dcterms:W3CDTF">2020-05-21T11:48:13Z</dcterms:modified>
</cp:coreProperties>
</file>