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73" r:id="rId5"/>
    <p:sldId id="27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0270"/>
  </p:normalViewPr>
  <p:slideViewPr>
    <p:cSldViewPr snapToGrid="0" snapToObjects="1">
      <p:cViewPr varScale="1">
        <p:scale>
          <a:sx n="67" d="100"/>
          <a:sy n="67" d="100"/>
        </p:scale>
        <p:origin x="2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4A85C-504B-B74E-B293-5401566306E0}" type="doc">
      <dgm:prSet loTypeId="urn:microsoft.com/office/officeart/2008/layout/HexagonCluster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41E75A5-505E-5B47-B2F7-898CEFBA8E94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it-IT" b="1" dirty="0"/>
            <a:t>Distanziamento sociale </a:t>
          </a:r>
        </a:p>
      </dgm:t>
    </dgm:pt>
    <dgm:pt modelId="{2D928B9D-D574-8647-8E2D-0367812235AD}" type="parTrans" cxnId="{76A21DEA-0B08-0F43-963A-B07C0EF1A219}">
      <dgm:prSet/>
      <dgm:spPr/>
      <dgm:t>
        <a:bodyPr/>
        <a:lstStyle/>
        <a:p>
          <a:endParaRPr lang="en-US"/>
        </a:p>
      </dgm:t>
    </dgm:pt>
    <dgm:pt modelId="{C2B6A359-7BA2-B445-875B-754D93155553}" type="sibTrans" cxnId="{76A21DEA-0B08-0F43-963A-B07C0EF1A21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B0F0"/>
          </a:solidFill>
        </a:ln>
        <a:effectLst/>
      </dgm:spPr>
      <dgm:t>
        <a:bodyPr/>
        <a:lstStyle/>
        <a:p>
          <a:endParaRPr lang="en-US"/>
        </a:p>
      </dgm:t>
    </dgm:pt>
    <dgm:pt modelId="{7AC0AAFB-3788-AA45-AE8A-AD57814F638A}" type="pres">
      <dgm:prSet presAssocID="{AB54A85C-504B-B74E-B293-5401566306E0}" presName="Name0" presStyleCnt="0">
        <dgm:presLayoutVars>
          <dgm:chMax val="21"/>
          <dgm:chPref val="21"/>
        </dgm:presLayoutVars>
      </dgm:prSet>
      <dgm:spPr/>
    </dgm:pt>
    <dgm:pt modelId="{5597459E-5086-2A46-B7AB-22776F0280AA}" type="pres">
      <dgm:prSet presAssocID="{B41E75A5-505E-5B47-B2F7-898CEFBA8E94}" presName="text1" presStyleCnt="0"/>
      <dgm:spPr/>
    </dgm:pt>
    <dgm:pt modelId="{9960EAAC-C4D8-CB47-B886-98FA3C283D49}" type="pres">
      <dgm:prSet presAssocID="{B41E75A5-505E-5B47-B2F7-898CEFBA8E94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C6820C1-7E66-2E46-A435-0EEA52E09D8C}" type="pres">
      <dgm:prSet presAssocID="{B41E75A5-505E-5B47-B2F7-898CEFBA8E94}" presName="textaccent1" presStyleCnt="0"/>
      <dgm:spPr/>
    </dgm:pt>
    <dgm:pt modelId="{D3272A6F-FD29-6643-A8DD-941817E6E132}" type="pres">
      <dgm:prSet presAssocID="{B41E75A5-505E-5B47-B2F7-898CEFBA8E94}" presName="accentRepeatNode" presStyleLbl="solidAlignAcc1" presStyleIdx="0" presStyleCnt="2"/>
      <dgm:spPr/>
    </dgm:pt>
    <dgm:pt modelId="{DEDF23CA-E942-924D-A4A1-6F56ACF33BB1}" type="pres">
      <dgm:prSet presAssocID="{C2B6A359-7BA2-B445-875B-754D93155553}" presName="image1" presStyleCnt="0"/>
      <dgm:spPr/>
    </dgm:pt>
    <dgm:pt modelId="{945FB490-8F01-9C49-BF65-FE1BEC811F43}" type="pres">
      <dgm:prSet presAssocID="{C2B6A359-7BA2-B445-875B-754D93155553}" presName="imageRepeatNode" presStyleLbl="alignAcc1" presStyleIdx="0" presStyleCnt="1"/>
      <dgm:spPr/>
    </dgm:pt>
    <dgm:pt modelId="{AA016682-C2E6-F145-AA00-163B09BF5CFD}" type="pres">
      <dgm:prSet presAssocID="{C2B6A359-7BA2-B445-875B-754D93155553}" presName="imageaccent1" presStyleCnt="0"/>
      <dgm:spPr/>
    </dgm:pt>
    <dgm:pt modelId="{9E8B3E5C-F697-7645-9595-BBACD6523046}" type="pres">
      <dgm:prSet presAssocID="{C2B6A359-7BA2-B445-875B-754D93155553}" presName="accentRepeatNode" presStyleLbl="solidAlignAcc1" presStyleIdx="1" presStyleCnt="2"/>
      <dgm:spPr/>
    </dgm:pt>
  </dgm:ptLst>
  <dgm:cxnLst>
    <dgm:cxn modelId="{4403073B-B6D3-094E-A60E-AE96BF7E56EC}" type="presOf" srcId="{B41E75A5-505E-5B47-B2F7-898CEFBA8E94}" destId="{9960EAAC-C4D8-CB47-B886-98FA3C283D49}" srcOrd="0" destOrd="0" presId="urn:microsoft.com/office/officeart/2008/layout/HexagonCluster"/>
    <dgm:cxn modelId="{22D5C9B4-D9D0-6647-8B99-436DCEA2094C}" type="presOf" srcId="{C2B6A359-7BA2-B445-875B-754D93155553}" destId="{945FB490-8F01-9C49-BF65-FE1BEC811F43}" srcOrd="0" destOrd="0" presId="urn:microsoft.com/office/officeart/2008/layout/HexagonCluster"/>
    <dgm:cxn modelId="{76A21DEA-0B08-0F43-963A-B07C0EF1A219}" srcId="{AB54A85C-504B-B74E-B293-5401566306E0}" destId="{B41E75A5-505E-5B47-B2F7-898CEFBA8E94}" srcOrd="0" destOrd="0" parTransId="{2D928B9D-D574-8647-8E2D-0367812235AD}" sibTransId="{C2B6A359-7BA2-B445-875B-754D93155553}"/>
    <dgm:cxn modelId="{BC62B4F6-FBCB-A74E-9723-B4EF35BE6419}" type="presOf" srcId="{AB54A85C-504B-B74E-B293-5401566306E0}" destId="{7AC0AAFB-3788-AA45-AE8A-AD57814F638A}" srcOrd="0" destOrd="0" presId="urn:microsoft.com/office/officeart/2008/layout/HexagonCluster"/>
    <dgm:cxn modelId="{1C799248-549A-9442-B461-CD3FE22825F9}" type="presParOf" srcId="{7AC0AAFB-3788-AA45-AE8A-AD57814F638A}" destId="{5597459E-5086-2A46-B7AB-22776F0280AA}" srcOrd="0" destOrd="0" presId="urn:microsoft.com/office/officeart/2008/layout/HexagonCluster"/>
    <dgm:cxn modelId="{C92FB6F4-13AD-9543-BCC2-10E91F9880F7}" type="presParOf" srcId="{5597459E-5086-2A46-B7AB-22776F0280AA}" destId="{9960EAAC-C4D8-CB47-B886-98FA3C283D49}" srcOrd="0" destOrd="0" presId="urn:microsoft.com/office/officeart/2008/layout/HexagonCluster"/>
    <dgm:cxn modelId="{A048D01D-D7C3-124A-A716-D0DDCA796BD0}" type="presParOf" srcId="{7AC0AAFB-3788-AA45-AE8A-AD57814F638A}" destId="{EC6820C1-7E66-2E46-A435-0EEA52E09D8C}" srcOrd="1" destOrd="0" presId="urn:microsoft.com/office/officeart/2008/layout/HexagonCluster"/>
    <dgm:cxn modelId="{B71125D4-8365-6F4A-9B8F-CD5657ED09F9}" type="presParOf" srcId="{EC6820C1-7E66-2E46-A435-0EEA52E09D8C}" destId="{D3272A6F-FD29-6643-A8DD-941817E6E132}" srcOrd="0" destOrd="0" presId="urn:microsoft.com/office/officeart/2008/layout/HexagonCluster"/>
    <dgm:cxn modelId="{91EE769F-45B8-D346-8F90-FAFA495CCBCE}" type="presParOf" srcId="{7AC0AAFB-3788-AA45-AE8A-AD57814F638A}" destId="{DEDF23CA-E942-924D-A4A1-6F56ACF33BB1}" srcOrd="2" destOrd="0" presId="urn:microsoft.com/office/officeart/2008/layout/HexagonCluster"/>
    <dgm:cxn modelId="{CE833697-BEDD-0E41-A4DB-926C41C97059}" type="presParOf" srcId="{DEDF23CA-E942-924D-A4A1-6F56ACF33BB1}" destId="{945FB490-8F01-9C49-BF65-FE1BEC811F43}" srcOrd="0" destOrd="0" presId="urn:microsoft.com/office/officeart/2008/layout/HexagonCluster"/>
    <dgm:cxn modelId="{C238C08B-AE78-AA4B-A2DE-CF63336D2156}" type="presParOf" srcId="{7AC0AAFB-3788-AA45-AE8A-AD57814F638A}" destId="{AA016682-C2E6-F145-AA00-163B09BF5CFD}" srcOrd="3" destOrd="0" presId="urn:microsoft.com/office/officeart/2008/layout/HexagonCluster"/>
    <dgm:cxn modelId="{C2618C0A-A187-D245-9BD8-844896AD7DE6}" type="presParOf" srcId="{AA016682-C2E6-F145-AA00-163B09BF5CFD}" destId="{9E8B3E5C-F697-7645-9595-BBACD652304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0EAAC-C4D8-CB47-B886-98FA3C283D49}">
      <dsp:nvSpPr>
        <dsp:cNvPr id="0" name=""/>
        <dsp:cNvSpPr/>
      </dsp:nvSpPr>
      <dsp:spPr>
        <a:xfrm>
          <a:off x="1521452" y="1071587"/>
          <a:ext cx="1840872" cy="158529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63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Distanziamento sociale </a:t>
          </a:r>
        </a:p>
      </dsp:txBody>
      <dsp:txXfrm>
        <a:off x="1806966" y="1317461"/>
        <a:ext cx="1269844" cy="1093545"/>
      </dsp:txXfrm>
    </dsp:sp>
    <dsp:sp modelId="{D3272A6F-FD29-6643-A8DD-941817E6E132}">
      <dsp:nvSpPr>
        <dsp:cNvPr id="0" name=""/>
        <dsp:cNvSpPr/>
      </dsp:nvSpPr>
      <dsp:spPr>
        <a:xfrm>
          <a:off x="1564153" y="1771637"/>
          <a:ext cx="214852" cy="1854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FB490-8F01-9C49-BF65-FE1BEC811F43}">
      <dsp:nvSpPr>
        <dsp:cNvPr id="0" name=""/>
        <dsp:cNvSpPr/>
      </dsp:nvSpPr>
      <dsp:spPr>
        <a:xfrm>
          <a:off x="0" y="232884"/>
          <a:ext cx="1838519" cy="15848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63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B3E5C-F697-7645-9595-BBACD6523046}">
      <dsp:nvSpPr>
        <dsp:cNvPr id="0" name=""/>
        <dsp:cNvSpPr/>
      </dsp:nvSpPr>
      <dsp:spPr>
        <a:xfrm>
          <a:off x="1244732" y="1598321"/>
          <a:ext cx="214852" cy="1854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F8361-C745-944B-A31D-FCEB4C5F3015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9D468-4A82-4C4B-9EA8-240CB30B15F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3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78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9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66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94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29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67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31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26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A294-81C4-1241-8D58-5DC5DC13EE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9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8649-1EF0-6949-BB4C-C03E39C1E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727B7-0309-BC49-BF4A-E361723E7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8431D-3A2E-464C-93F1-7E1EA081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0306-FC97-B243-9B4C-25928993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C031-117E-C44E-8D00-2A2E80E7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52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6C19-40A2-E84E-B790-A979B5F5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3CB67-6809-244E-84E1-54ACD7D50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F00A-AA74-764E-A4A8-F911428E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934BE-C8C1-6140-BC68-7553AD74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6883C-CEB5-B34C-8AC9-D1732950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40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19F8B-0108-6144-BDDE-F763A6AE6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85B3B-D89C-3B40-A7C3-AEA58C18C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0144F-A683-734D-BB4C-4B64ED13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C521E-CF1C-A64C-93ED-7AE010C3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38D20-AE75-D844-9CE4-182A2B74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74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3DB9-13C4-7D44-B12F-E6E10556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763F-2E11-A546-B2D3-F072F8B61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DD559-B72B-044B-9A62-1078DE16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DC65D-5932-A247-9114-67B0DE6F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8C846-AE83-EA4A-A78D-FAC153BA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28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6980-C7E3-4B4D-8087-80160064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47514-A9D4-8C46-8272-E69A5093A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B7B2-1194-AF45-868C-D714415C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B49A4-F9C9-0F47-9125-7B6AA76A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E113E-E974-674E-A6CC-7DBFE855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79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E1BB-40E9-7D44-9F0B-89023B6A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4443-D75A-FD49-A396-6B0581C9D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9E2D6-4E1F-6D44-98ED-CDA23D352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CF000-E418-4A48-ACAF-C5E4219F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3E729-8466-E641-945E-87C242A7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EC86B-1414-6140-A6FC-07370671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45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D875-AB3A-7F45-98F8-1F8C0151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AF693-1623-BE40-8A95-A8A32A8B6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8E756-2491-D64F-B0F2-BCB500CC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03D6A-3974-9243-AA9E-65D2DF552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DD352-BB7D-B141-A655-680F058B7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E3C30-2937-5A40-8991-FFEA8E7D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3BC4BF-EC16-8E4D-9155-A1ED6E3C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9E84C-DBB3-004B-94A2-106A7C43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18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99B4-EC08-444F-85FD-283A477C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78058-9965-C24A-BC30-29D9F167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49780-109C-B14F-AAA1-BBCDFC62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19D2D-0890-3141-8AEF-771733F5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5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5D60A-00EC-5045-A71D-C617DFD6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F641F-D08E-F84B-B90B-3C642FE0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E9564-DE0A-B145-9FAB-E9ECC620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4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59AC-A919-0A48-9F03-E4EDB421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83F0-C891-0C42-803E-693741D48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EBEB5-DBFD-914A-A79A-5EE1029EB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E28D9-E7FF-7343-86A7-A5AC2473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A0A4D-64E2-5147-A679-A328C99B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FC5F2-A275-4144-B6D9-912BC015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72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9624-C986-014D-870F-E8CADBBE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1EF16-7943-1D48-9406-6BB983E7C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768CA-FF88-F840-856A-8E2A61F91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C3370-EE89-B74A-B30F-5EC493F8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F703B-4B7B-484A-BEB1-F10A04BB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4C5BB-B4B9-3D4A-BD3E-E473DC75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6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B3C68-F03F-294D-9C45-2421E83F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78CE8-471B-224E-A18E-08C89F72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E42C-5AF5-C840-B2FC-BA70D048C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6E8F3-56D1-654B-8A2C-3833814E37E0}" type="datetimeFigureOut">
              <a:rPr lang="it-IT" smtClean="0"/>
              <a:t>21/05/20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E2EA1-67F9-E14C-865B-A4326C5D8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5104-0C95-F741-BDB8-253AC1F8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DE15-C0A3-4C40-A7EA-61EA46330F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5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tif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716A5F3-A079-0649-8AE8-EEB42266F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823279"/>
            <a:ext cx="9144000" cy="1655762"/>
          </a:xfrm>
        </p:spPr>
        <p:txBody>
          <a:bodyPr/>
          <a:lstStyle/>
          <a:p>
            <a:r>
              <a:rPr lang="it-IT" dirty="0"/>
              <a:t>SARS-CoV-2 </a:t>
            </a:r>
          </a:p>
          <a:p>
            <a:r>
              <a:rPr lang="it-IT" dirty="0"/>
              <a:t>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FA999-F071-EA46-B0D6-14690FCB3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754" y="804106"/>
            <a:ext cx="3550489" cy="35666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58DA5F-5588-584B-ACE3-1C0492700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66"/>
    </mc:Choice>
    <mc:Fallback xmlns="">
      <p:transition spd="slow" advTm="13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4C24-FC23-BC48-9299-F85209E6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Coronaviradae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4568-CAE0-1B44-81B3-387363FE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Ordine</a:t>
            </a:r>
            <a:r>
              <a:rPr lang="it-IT" sz="2400" dirty="0"/>
              <a:t>: </a:t>
            </a:r>
            <a:r>
              <a:rPr lang="it-IT" sz="2400" i="1" dirty="0" err="1"/>
              <a:t>Nidovirales</a:t>
            </a:r>
            <a:endParaRPr lang="it-IT" sz="2400" i="1" dirty="0"/>
          </a:p>
          <a:p>
            <a:r>
              <a:rPr lang="it-IT" sz="2400" dirty="0"/>
              <a:t>Genoma: RNA (~30 kb)</a:t>
            </a:r>
          </a:p>
          <a:p>
            <a:r>
              <a:rPr lang="it-IT" sz="2400" dirty="0"/>
              <a:t>Avvolto da capside </a:t>
            </a:r>
          </a:p>
          <a:p>
            <a:r>
              <a:rPr lang="it-IT" sz="2400" dirty="0"/>
              <a:t>Malattie a livello della vie respiratorie </a:t>
            </a:r>
          </a:p>
          <a:p>
            <a:pPr lvl="1"/>
            <a:r>
              <a:rPr lang="it-IT" sz="2000" dirty="0"/>
              <a:t>Influenza comune </a:t>
            </a:r>
          </a:p>
          <a:p>
            <a:pPr lvl="1"/>
            <a:r>
              <a:rPr lang="it-IT" sz="2000" dirty="0"/>
              <a:t>SARS (COVID-19)</a:t>
            </a:r>
          </a:p>
          <a:p>
            <a:r>
              <a:rPr lang="it-IT" sz="2400" dirty="0"/>
              <a:t>Cura: non esistente </a:t>
            </a:r>
          </a:p>
          <a:p>
            <a:pPr lvl="1"/>
            <a:r>
              <a:rPr lang="it-IT" sz="2000" dirty="0"/>
              <a:t>138 vaccini (solo 8 in fase II)</a:t>
            </a:r>
          </a:p>
          <a:p>
            <a:pPr lvl="1"/>
            <a:r>
              <a:rPr lang="it-IT" sz="2000" dirty="0"/>
              <a:t>205 farmaci (52 in fase III)</a:t>
            </a:r>
          </a:p>
          <a:p>
            <a:pPr lvl="1"/>
            <a:endParaRPr lang="it-IT" sz="2000" dirty="0"/>
          </a:p>
          <a:p>
            <a:endParaRPr lang="it-I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034B7-DD14-BA4A-BE03-565A1E224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551" y="616872"/>
            <a:ext cx="2732314" cy="274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AE74C-BFEA-3942-9D16-8586FCDE67A7}"/>
              </a:ext>
            </a:extLst>
          </p:cNvPr>
          <p:cNvSpPr txBox="1"/>
          <p:nvPr/>
        </p:nvSpPr>
        <p:spPr>
          <a:xfrm>
            <a:off x="10202523" y="23771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peplomeri</a:t>
            </a:r>
            <a:endParaRPr lang="it-IT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0FEC9C-7320-4940-928F-DBC738553AA6}"/>
              </a:ext>
            </a:extLst>
          </p:cNvPr>
          <p:cNvCxnSpPr>
            <a:cxnSpLocks/>
          </p:cNvCxnSpPr>
          <p:nvPr/>
        </p:nvCxnSpPr>
        <p:spPr>
          <a:xfrm flipH="1">
            <a:off x="10608922" y="607043"/>
            <a:ext cx="322943" cy="5202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0069E5F-A1AD-B144-8B71-D8972B48B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237" y="3613353"/>
            <a:ext cx="5103431" cy="29833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D4F76F-1735-0B49-AEAF-A764E952E162}"/>
              </a:ext>
            </a:extLst>
          </p:cNvPr>
          <p:cNvGrpSpPr/>
          <p:nvPr/>
        </p:nvGrpSpPr>
        <p:grpSpPr>
          <a:xfrm>
            <a:off x="307943" y="5649688"/>
            <a:ext cx="7456832" cy="1205052"/>
            <a:chOff x="609600" y="5653088"/>
            <a:chExt cx="6483445" cy="10477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721BE3-9F75-0B48-ABD5-0032D34E7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195"/>
            <a:stretch/>
          </p:blipFill>
          <p:spPr>
            <a:xfrm>
              <a:off x="609600" y="5780862"/>
              <a:ext cx="6483445" cy="9199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4FDB12-EC89-E04A-BEF7-B23D9198DDCE}"/>
                </a:ext>
              </a:extLst>
            </p:cNvPr>
            <p:cNvSpPr/>
            <p:nvPr/>
          </p:nvSpPr>
          <p:spPr>
            <a:xfrm>
              <a:off x="609600" y="5653088"/>
              <a:ext cx="328611" cy="328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AAA9EED-4C58-DE4C-A990-12A719887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26"/>
    </mc:Choice>
    <mc:Fallback xmlns="">
      <p:transition spd="slow" advTm="34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65CE-8FC5-C946-8ACE-8C8E6AB1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SARS-CoV-2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C285-A618-DC4F-8625-0B5A9B4E3E77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softEdge rad="5080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>
            <a:normAutofit/>
          </a:bodyPr>
          <a:lstStyle/>
          <a:p>
            <a:r>
              <a:rPr lang="it-IT" sz="2400" dirty="0"/>
              <a:t>Negli ultimi 20 anni il terzo focolaio (dopo la SARS e MERS).</a:t>
            </a:r>
          </a:p>
          <a:p>
            <a:r>
              <a:rPr lang="it-IT" sz="2400" dirty="0"/>
              <a:t>WHO dichiara la pandemia 2020 (</a:t>
            </a:r>
            <a:r>
              <a:rPr lang="it-IT" sz="2400" dirty="0" err="1"/>
              <a:t>Tedros</a:t>
            </a:r>
            <a:r>
              <a:rPr lang="it-IT" sz="2400" dirty="0"/>
              <a:t> </a:t>
            </a:r>
            <a:r>
              <a:rPr lang="it-IT" sz="2400" dirty="0" err="1"/>
              <a:t>Adhanom</a:t>
            </a:r>
            <a:r>
              <a:rPr lang="it-IT" sz="2400" dirty="0"/>
              <a:t> </a:t>
            </a:r>
            <a:r>
              <a:rPr lang="it-IT" sz="2400" dirty="0" err="1"/>
              <a:t>Ghebreyesus</a:t>
            </a:r>
            <a:r>
              <a:rPr lang="it-IT" sz="2400" dirty="0"/>
              <a:t>, DG).</a:t>
            </a:r>
          </a:p>
          <a:p>
            <a:r>
              <a:rPr lang="it-IT" sz="2400" dirty="0"/>
              <a:t>"Virus sbagliato" al "momento sbagliato".</a:t>
            </a:r>
          </a:p>
          <a:p>
            <a:r>
              <a:rPr lang="it-IT" sz="2400" b="1" dirty="0"/>
              <a:t>Global (21 maggio 2020)</a:t>
            </a:r>
          </a:p>
          <a:p>
            <a:pPr lvl="1"/>
            <a:r>
              <a:rPr lang="it-IT" sz="2000" dirty="0"/>
              <a:t>5.117.745 casi confermati</a:t>
            </a:r>
          </a:p>
          <a:p>
            <a:pPr lvl="1"/>
            <a:r>
              <a:rPr lang="it-IT" sz="2000" dirty="0"/>
              <a:t>2.042.948 guariti</a:t>
            </a:r>
          </a:p>
          <a:p>
            <a:pPr lvl="1"/>
            <a:r>
              <a:rPr lang="it-IT" sz="2000" dirty="0"/>
              <a:t>330.374 morti</a:t>
            </a:r>
          </a:p>
          <a:p>
            <a:pPr lvl="1"/>
            <a:r>
              <a:rPr lang="it-IT" sz="2000" dirty="0"/>
              <a:t>215 stati</a:t>
            </a:r>
          </a:p>
          <a:p>
            <a:pPr lvl="1"/>
            <a:endParaRPr lang="it-IT" sz="2000" dirty="0"/>
          </a:p>
          <a:p>
            <a:endParaRPr lang="it-IT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32D345-D85F-964D-BE90-1B06D1C1890A}"/>
              </a:ext>
            </a:extLst>
          </p:cNvPr>
          <p:cNvSpPr/>
          <p:nvPr/>
        </p:nvSpPr>
        <p:spPr>
          <a:xfrm>
            <a:off x="2200275" y="5388570"/>
            <a:ext cx="8358188" cy="646331"/>
          </a:xfrm>
          <a:prstGeom prst="rect">
            <a:avLst/>
          </a:prstGeom>
          <a:gradFill>
            <a:gsLst>
              <a:gs pos="0">
                <a:srgbClr val="FF0000"/>
              </a:gs>
              <a:gs pos="76000">
                <a:srgbClr val="E4879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orthographicFront"/>
            <a:lightRig rig="threePt" dir="t"/>
          </a:scene3d>
          <a:sp3d extrusionH="76200" contourW="12700">
            <a:bevelT w="57150"/>
            <a:bevelB w="88900" h="25400"/>
            <a:extrusionClr>
              <a:schemeClr val="bg1"/>
            </a:extrusionClr>
            <a:contourClr>
              <a:schemeClr val="bg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/>
              <a:t>SARS-CoV-2 deriva da un coronavirus di pipistrello, dopo aver subito un certo livello di ricombinazione che ne ha aumentato la virulenza nell'uomo.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BB22D8-7720-5F43-B7DC-6B10FBD87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59"/>
    </mc:Choice>
    <mc:Fallback xmlns="">
      <p:transition spd="slow" advTm="2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EC44-C572-6140-8E3E-2A0F4FDF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Genoma SARS-CoV-2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BC0DC-9740-5E47-944D-F7561BF2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188" y="1855498"/>
            <a:ext cx="9065623" cy="48849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EC5081-5D91-324E-9976-E9F0099E6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42"/>
    </mc:Choice>
    <mc:Fallback xmlns="">
      <p:transition spd="slow" advTm="27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0D6D-2309-B943-935F-99EC32D5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SARS-CoV-2 – infezione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E7958-C987-EF41-851F-8344B7BEA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Interazione glicoproteina virale Spike e proteina </a:t>
            </a:r>
            <a:r>
              <a:rPr lang="it-IT" sz="2400" dirty="0" err="1"/>
              <a:t>transmembrana</a:t>
            </a:r>
            <a:r>
              <a:rPr lang="it-IT" sz="2400" dirty="0"/>
              <a:t> ACE-2 (dell’ospite)</a:t>
            </a:r>
          </a:p>
          <a:p>
            <a:r>
              <a:rPr lang="it-IT" sz="2400" b="1" dirty="0"/>
              <a:t>Severità: </a:t>
            </a:r>
            <a:r>
              <a:rPr lang="it-IT" sz="2400" dirty="0"/>
              <a:t>Ricombinazione attiva intra-individuale di SARS-CoV-2</a:t>
            </a:r>
          </a:p>
          <a:p>
            <a:r>
              <a:rPr lang="it-IT" sz="2400" dirty="0"/>
              <a:t>Comportamento differente:</a:t>
            </a:r>
          </a:p>
          <a:p>
            <a:pPr lvl="1"/>
            <a:r>
              <a:rPr lang="it-IT" sz="2000" dirty="0"/>
              <a:t>Fattori ambientali</a:t>
            </a:r>
          </a:p>
          <a:p>
            <a:pPr lvl="1"/>
            <a:r>
              <a:rPr lang="it-IT" sz="2000" dirty="0"/>
              <a:t>Fattori genetici </a:t>
            </a:r>
          </a:p>
          <a:p>
            <a:pPr lvl="1"/>
            <a:r>
              <a:rPr lang="it-IT" sz="2000" dirty="0"/>
              <a:t>Fattori clinici</a:t>
            </a:r>
          </a:p>
          <a:p>
            <a:r>
              <a:rPr lang="it-IT" sz="2400" dirty="0"/>
              <a:t>Difficile cura universale</a:t>
            </a:r>
          </a:p>
          <a:p>
            <a:r>
              <a:rPr lang="it-IT" sz="2400" b="1" dirty="0"/>
              <a:t>R0 maggio: </a:t>
            </a:r>
            <a:r>
              <a:rPr lang="it-IT" sz="2400" dirty="0"/>
              <a:t>0.5-0.7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B539F-CB62-194B-8E18-05DD13FC9C18}"/>
              </a:ext>
            </a:extLst>
          </p:cNvPr>
          <p:cNvGrpSpPr/>
          <p:nvPr/>
        </p:nvGrpSpPr>
        <p:grpSpPr>
          <a:xfrm>
            <a:off x="5210176" y="3124200"/>
            <a:ext cx="6529388" cy="3684905"/>
            <a:chOff x="5210176" y="2941320"/>
            <a:chExt cx="6529388" cy="36849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D055DD-487A-7C4C-B08B-B278701B3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71" t="9444" r="2764" b="3904"/>
            <a:stretch/>
          </p:blipFill>
          <p:spPr>
            <a:xfrm>
              <a:off x="5210176" y="2941320"/>
              <a:ext cx="6529387" cy="368490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A5003E6-885F-FA44-9472-CEAFD3CB4D87}"/>
                </a:ext>
              </a:extLst>
            </p:cNvPr>
            <p:cNvSpPr/>
            <p:nvPr/>
          </p:nvSpPr>
          <p:spPr>
            <a:xfrm>
              <a:off x="9989128" y="3391693"/>
              <a:ext cx="1750436" cy="24133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E1A6FA-1099-524A-BFD3-6BCB2C30B22C}"/>
                </a:ext>
              </a:extLst>
            </p:cNvPr>
            <p:cNvSpPr txBox="1"/>
            <p:nvPr/>
          </p:nvSpPr>
          <p:spPr>
            <a:xfrm>
              <a:off x="10153993" y="5043055"/>
              <a:ext cx="928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Inhibition</a:t>
              </a:r>
              <a:r>
                <a:rPr lang="it-IT" sz="1400" dirty="0"/>
                <a:t> </a:t>
              </a:r>
            </a:p>
          </p:txBody>
        </p:sp>
        <p:sp>
          <p:nvSpPr>
            <p:cNvPr id="7" name="Lightning Bolt 6">
              <a:extLst>
                <a:ext uri="{FF2B5EF4-FFF2-40B4-BE49-F238E27FC236}">
                  <a16:creationId xmlns:a16="http://schemas.microsoft.com/office/drawing/2014/main" id="{E495A027-6EA5-5043-948B-31DF1E08096E}"/>
                </a:ext>
              </a:extLst>
            </p:cNvPr>
            <p:cNvSpPr/>
            <p:nvPr/>
          </p:nvSpPr>
          <p:spPr>
            <a:xfrm rot="975733" flipH="1">
              <a:off x="10079053" y="5897287"/>
              <a:ext cx="518160" cy="71628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176A004-B622-2949-A693-EA4C1E3EF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92"/>
    </mc:Choice>
    <mc:Fallback xmlns="">
      <p:transition spd="slow" advTm="376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C556-D797-784D-B82E-817092A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SARS-CoV-2 – periodo di incubazione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A181-3FB6-014F-867C-A798E2756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Periodo di incubazione più lungo rispetto alle altre sindromi.</a:t>
            </a:r>
          </a:p>
          <a:p>
            <a:r>
              <a:rPr lang="it-IT" sz="2400" dirty="0"/>
              <a:t>Media ~ 6.4 gg (2.1-11.1 gg).</a:t>
            </a:r>
          </a:p>
          <a:p>
            <a:r>
              <a:rPr lang="it-IT" sz="2400" dirty="0"/>
              <a:t>Asintomatici: 1% non sviluppano sintomi neanche dopo 2 settimane </a:t>
            </a:r>
          </a:p>
          <a:p>
            <a:r>
              <a:rPr lang="it-IT" sz="2400" b="1" dirty="0"/>
              <a:t>Problema: </a:t>
            </a:r>
            <a:r>
              <a:rPr lang="it-IT" sz="2400" dirty="0"/>
              <a:t>in questo periodo possono infettare?</a:t>
            </a:r>
          </a:p>
          <a:p>
            <a:endParaRPr lang="it-IT" sz="2400" dirty="0"/>
          </a:p>
          <a:p>
            <a:r>
              <a:rPr lang="it-IT" sz="2400" dirty="0"/>
              <a:t>Impatto sull’organizzazione del sistema sanitario:</a:t>
            </a:r>
          </a:p>
          <a:p>
            <a:pPr lvl="1"/>
            <a:r>
              <a:rPr lang="it-IT" sz="2000" dirty="0"/>
              <a:t>80% non severe</a:t>
            </a:r>
          </a:p>
          <a:p>
            <a:pPr lvl="1"/>
            <a:r>
              <a:rPr lang="it-IT" sz="2000" dirty="0"/>
              <a:t>15% ventilazione</a:t>
            </a:r>
          </a:p>
          <a:p>
            <a:pPr lvl="1"/>
            <a:r>
              <a:rPr lang="it-IT" sz="2000" dirty="0"/>
              <a:t>5% terapia intensiva</a:t>
            </a:r>
          </a:p>
          <a:p>
            <a:endParaRPr lang="it-IT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AA8287C-5473-F44B-967F-B701CB9A2A72}"/>
              </a:ext>
            </a:extLst>
          </p:cNvPr>
          <p:cNvGraphicFramePr/>
          <p:nvPr>
            <p:extLst/>
          </p:nvPr>
        </p:nvGraphicFramePr>
        <p:xfrm>
          <a:off x="8386763" y="3743325"/>
          <a:ext cx="3362325" cy="2889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AC04E5-4B3E-4D40-88E7-E0B585585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14"/>
    </mc:Choice>
    <mc:Fallback xmlns="">
      <p:transition spd="slow" advTm="20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F01E-E388-8D47-9167-18C4A6E8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SARS-CoV-2 – diagnosi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4DFA-5D16-DF4F-8ABF-2004936FD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Metodi basati sull’acido nucleico:</a:t>
            </a:r>
          </a:p>
          <a:p>
            <a:pPr lvl="1"/>
            <a:r>
              <a:rPr lang="it-IT" sz="2000" dirty="0" err="1"/>
              <a:t>qRT</a:t>
            </a:r>
            <a:r>
              <a:rPr lang="it-IT" sz="2000" dirty="0"/>
              <a:t>-PCR</a:t>
            </a:r>
          </a:p>
          <a:p>
            <a:pPr lvl="1"/>
            <a:r>
              <a:rPr lang="it-IT" sz="2000" dirty="0"/>
              <a:t>RT-LAMP</a:t>
            </a:r>
          </a:p>
          <a:p>
            <a:pPr lvl="1"/>
            <a:r>
              <a:rPr lang="it-IT" sz="2000" dirty="0"/>
              <a:t>Metodo basato su CRISPR</a:t>
            </a:r>
          </a:p>
          <a:p>
            <a:endParaRPr lang="it-IT" sz="2400" b="1" dirty="0"/>
          </a:p>
          <a:p>
            <a:r>
              <a:rPr lang="it-IT" sz="2400" b="1" dirty="0"/>
              <a:t>Metodo basato sulla rivelazione di anticorpi: </a:t>
            </a:r>
          </a:p>
          <a:p>
            <a:pPr lvl="1"/>
            <a:r>
              <a:rPr lang="it-IT" sz="2000" dirty="0"/>
              <a:t>ELISA</a:t>
            </a:r>
          </a:p>
          <a:p>
            <a:pPr lvl="1"/>
            <a:r>
              <a:rPr lang="it-IT" sz="2000" dirty="0"/>
              <a:t>GICA</a:t>
            </a:r>
          </a:p>
          <a:p>
            <a:pPr lvl="1"/>
            <a:r>
              <a:rPr lang="it-IT" sz="2000" dirty="0"/>
              <a:t>CLIA</a:t>
            </a:r>
          </a:p>
          <a:p>
            <a:pPr lvl="1"/>
            <a:r>
              <a:rPr lang="it-IT" sz="2000" dirty="0"/>
              <a:t>Test sierologico </a:t>
            </a:r>
          </a:p>
          <a:p>
            <a:endParaRPr lang="it-IT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DF1FC8-1ECA-0B4C-9A5D-74D10D6581B1}"/>
              </a:ext>
            </a:extLst>
          </p:cNvPr>
          <p:cNvGrpSpPr/>
          <p:nvPr/>
        </p:nvGrpSpPr>
        <p:grpSpPr>
          <a:xfrm>
            <a:off x="7106338" y="1845976"/>
            <a:ext cx="2827331" cy="1242747"/>
            <a:chOff x="7106338" y="1845976"/>
            <a:chExt cx="2827331" cy="12427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47C9DC-4F4D-6040-864F-39ECD6F051A5}"/>
                </a:ext>
              </a:extLst>
            </p:cNvPr>
            <p:cNvSpPr txBox="1"/>
            <p:nvPr/>
          </p:nvSpPr>
          <p:spPr>
            <a:xfrm>
              <a:off x="7449015" y="2007220"/>
              <a:ext cx="1188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Sensibilità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67CDC5-4851-2A48-A245-DFF69DE5BBEE}"/>
                </a:ext>
              </a:extLst>
            </p:cNvPr>
            <p:cNvSpPr txBox="1"/>
            <p:nvPr/>
          </p:nvSpPr>
          <p:spPr>
            <a:xfrm>
              <a:off x="8637545" y="2558147"/>
              <a:ext cx="1296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Accuratezza</a:t>
              </a:r>
            </a:p>
          </p:txBody>
        </p:sp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8C0FE444-4E1C-3A4A-8DD5-5D98852AA2DB}"/>
                </a:ext>
              </a:extLst>
            </p:cNvPr>
            <p:cNvSpPr/>
            <p:nvPr/>
          </p:nvSpPr>
          <p:spPr>
            <a:xfrm>
              <a:off x="7106338" y="1845976"/>
              <a:ext cx="342677" cy="691820"/>
            </a:xfrm>
            <a:prstGeom prst="upArrow">
              <a:avLst/>
            </a:prstGeom>
            <a:gradFill>
              <a:gsLst>
                <a:gs pos="0">
                  <a:srgbClr val="00B050"/>
                </a:gs>
                <a:gs pos="49000">
                  <a:schemeClr val="accent6">
                    <a:lumMod val="75000"/>
                  </a:schemeClr>
                </a:gs>
                <a:gs pos="99000">
                  <a:schemeClr val="accent6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accent6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63500"/>
              <a:bevelB w="57150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F532ED8C-5A36-C244-9E3D-CA3AD2142ACC}"/>
                </a:ext>
              </a:extLst>
            </p:cNvPr>
            <p:cNvSpPr/>
            <p:nvPr/>
          </p:nvSpPr>
          <p:spPr>
            <a:xfrm flipV="1">
              <a:off x="8294868" y="2396903"/>
              <a:ext cx="342677" cy="691820"/>
            </a:xfrm>
            <a:prstGeom prst="upArrow">
              <a:avLst/>
            </a:prstGeom>
            <a:gradFill>
              <a:gsLst>
                <a:gs pos="0">
                  <a:srgbClr val="E48790"/>
                </a:gs>
                <a:gs pos="49000">
                  <a:srgbClr val="FF0000"/>
                </a:gs>
                <a:gs pos="98000">
                  <a:srgbClr val="C00000"/>
                </a:gs>
              </a:gsLst>
              <a:lin ang="5400000" scaled="0"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802D08-9E3F-474B-B27E-482AB0F4ADCB}"/>
              </a:ext>
            </a:extLst>
          </p:cNvPr>
          <p:cNvGrpSpPr/>
          <p:nvPr/>
        </p:nvGrpSpPr>
        <p:grpSpPr>
          <a:xfrm>
            <a:off x="7158510" y="4500346"/>
            <a:ext cx="2667565" cy="1242747"/>
            <a:chOff x="7158510" y="4500346"/>
            <a:chExt cx="2667565" cy="12427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D073D3-623B-DC4A-A88A-F23EA5C1CDB9}"/>
                </a:ext>
              </a:extLst>
            </p:cNvPr>
            <p:cNvSpPr txBox="1"/>
            <p:nvPr/>
          </p:nvSpPr>
          <p:spPr>
            <a:xfrm>
              <a:off x="8637545" y="5212517"/>
              <a:ext cx="1188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Sensibilità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ED1B4A-0C24-D244-B3C9-8BCE081EE306}"/>
                </a:ext>
              </a:extLst>
            </p:cNvPr>
            <p:cNvSpPr txBox="1"/>
            <p:nvPr/>
          </p:nvSpPr>
          <p:spPr>
            <a:xfrm>
              <a:off x="7537104" y="4661590"/>
              <a:ext cx="1296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Accuratezza</a:t>
              </a:r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D3EA386B-5505-AE4B-8BCE-9ADBAED3F2BA}"/>
                </a:ext>
              </a:extLst>
            </p:cNvPr>
            <p:cNvSpPr/>
            <p:nvPr/>
          </p:nvSpPr>
          <p:spPr>
            <a:xfrm>
              <a:off x="7158510" y="4500346"/>
              <a:ext cx="342677" cy="691820"/>
            </a:xfrm>
            <a:prstGeom prst="upArrow">
              <a:avLst/>
            </a:prstGeom>
            <a:gradFill>
              <a:gsLst>
                <a:gs pos="0">
                  <a:srgbClr val="00B050"/>
                </a:gs>
                <a:gs pos="49000">
                  <a:schemeClr val="accent6">
                    <a:lumMod val="75000"/>
                  </a:schemeClr>
                </a:gs>
                <a:gs pos="99000">
                  <a:schemeClr val="accent6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accent6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63500"/>
              <a:bevelB w="57150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A2217700-BE55-5E4A-AEF1-B805614E1801}"/>
                </a:ext>
              </a:extLst>
            </p:cNvPr>
            <p:cNvSpPr/>
            <p:nvPr/>
          </p:nvSpPr>
          <p:spPr>
            <a:xfrm flipV="1">
              <a:off x="8347040" y="5051273"/>
              <a:ext cx="342677" cy="691820"/>
            </a:xfrm>
            <a:prstGeom prst="upArrow">
              <a:avLst/>
            </a:prstGeom>
            <a:gradFill>
              <a:gsLst>
                <a:gs pos="0">
                  <a:srgbClr val="E48790"/>
                </a:gs>
                <a:gs pos="49000">
                  <a:srgbClr val="FF0000"/>
                </a:gs>
                <a:gs pos="98000">
                  <a:srgbClr val="C00000"/>
                </a:gs>
              </a:gsLst>
              <a:lin ang="5400000" scaled="0"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A446378-0CFA-BD4C-A11D-996012B55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860"/>
    </mc:Choice>
    <mc:Fallback xmlns="">
      <p:transition spd="slow" advTm="34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608E-FE5B-184B-BEAE-14657D6E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qRT</a:t>
            </a:r>
            <a:r>
              <a:rPr lang="it-IT" b="1" dirty="0">
                <a:solidFill>
                  <a:srgbClr val="FF0000"/>
                </a:solidFill>
              </a:rPr>
              <a:t>-PCR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1E219-1DF6-C94D-84E7-DA589DF5F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Target </a:t>
            </a:r>
            <a:r>
              <a:rPr lang="it-IT" sz="2400" b="1" dirty="0" err="1"/>
              <a:t>genes</a:t>
            </a:r>
            <a:r>
              <a:rPr lang="it-IT" sz="2400" b="1" dirty="0"/>
              <a:t>:</a:t>
            </a:r>
          </a:p>
          <a:p>
            <a:pPr lvl="1"/>
            <a:r>
              <a:rPr lang="it-IT" sz="2000" dirty="0"/>
              <a:t>RNA polimerasi RNA-dipendente (</a:t>
            </a:r>
            <a:r>
              <a:rPr lang="it-IT" sz="2000" dirty="0" err="1"/>
              <a:t>RdRp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RNA polimerasi RNA-dipendente (</a:t>
            </a:r>
            <a:r>
              <a:rPr lang="it-IT" sz="2000" dirty="0" err="1"/>
              <a:t>RdRp</a:t>
            </a:r>
            <a:r>
              <a:rPr lang="it-IT" sz="2000" dirty="0"/>
              <a:t>)/</a:t>
            </a:r>
            <a:r>
              <a:rPr lang="it-IT" sz="2000" dirty="0" err="1"/>
              <a:t>elicasi</a:t>
            </a:r>
            <a:r>
              <a:rPr lang="it-IT" sz="2000" dirty="0"/>
              <a:t> (</a:t>
            </a:r>
            <a:r>
              <a:rPr lang="it-IT" sz="2000" dirty="0" err="1"/>
              <a:t>Hel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Gene </a:t>
            </a:r>
            <a:r>
              <a:rPr lang="it-IT" sz="2000" dirty="0" err="1"/>
              <a:t>S</a:t>
            </a:r>
            <a:r>
              <a:rPr lang="it-IT" sz="2000" dirty="0"/>
              <a:t> (</a:t>
            </a:r>
            <a:r>
              <a:rPr lang="it-IT" sz="2000" dirty="0" err="1"/>
              <a:t>spike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ORF1b e </a:t>
            </a:r>
            <a:r>
              <a:rPr lang="it-IT" sz="2000" dirty="0" err="1"/>
              <a:t>N</a:t>
            </a:r>
            <a:r>
              <a:rPr lang="it-IT" sz="2000" dirty="0"/>
              <a:t> gene</a:t>
            </a:r>
          </a:p>
          <a:p>
            <a:pPr lvl="1"/>
            <a:r>
              <a:rPr lang="it-IT" sz="2000" dirty="0"/>
              <a:t>ORF1ab, </a:t>
            </a:r>
            <a:r>
              <a:rPr lang="it-IT" sz="2000" dirty="0" err="1"/>
              <a:t>N</a:t>
            </a:r>
            <a:r>
              <a:rPr lang="it-IT" sz="2000" dirty="0"/>
              <a:t> e gene E </a:t>
            </a:r>
          </a:p>
          <a:p>
            <a:r>
              <a:rPr lang="it-IT" sz="2400" dirty="0"/>
              <a:t>Specificità e sensibilità non è 100% </a:t>
            </a:r>
          </a:p>
          <a:p>
            <a:r>
              <a:rPr lang="it-IT" sz="2400" dirty="0"/>
              <a:t>In caso di falsi positivi/negativi &amp; in presenza di sintomi </a:t>
            </a:r>
            <a:r>
              <a:rPr lang="it-IT" sz="2400" dirty="0">
                <a:sym typeface="Wingdings" pitchFamily="2" charset="2"/>
              </a:rPr>
              <a:t> CT</a:t>
            </a:r>
            <a:endParaRPr lang="it-IT" sz="2400" dirty="0"/>
          </a:p>
          <a:p>
            <a:pPr lvl="1"/>
            <a:endParaRPr lang="it-IT" sz="2000" dirty="0"/>
          </a:p>
          <a:p>
            <a:pPr lvl="1"/>
            <a:endParaRPr lang="it-IT" sz="2000" dirty="0"/>
          </a:p>
          <a:p>
            <a:pPr lvl="1"/>
            <a:endParaRPr lang="it-IT" sz="2000" dirty="0"/>
          </a:p>
          <a:p>
            <a:pPr lvl="1"/>
            <a:endParaRPr lang="it-IT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9B3F8-7DEA-C942-884B-B1045A583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108" y="1208314"/>
            <a:ext cx="1599655" cy="15950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EB70B9-C86B-694A-B5CA-DCCA7404F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30"/>
    </mc:Choice>
    <mc:Fallback xmlns="">
      <p:transition spd="slow" advTm="17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53DB6-600D-9F4F-A401-957EF5F5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RT-LAMP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FAD6-9BE3-134A-A5A9-C1FF775F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Target </a:t>
            </a:r>
            <a:r>
              <a:rPr lang="it-IT" sz="2400" dirty="0" err="1"/>
              <a:t>genes</a:t>
            </a:r>
            <a:r>
              <a:rPr lang="it-IT" sz="2400" dirty="0"/>
              <a:t>: </a:t>
            </a:r>
          </a:p>
          <a:p>
            <a:pPr lvl="1"/>
            <a:r>
              <a:rPr lang="it-IT" sz="2000" dirty="0"/>
              <a:t>ORF1a/b, </a:t>
            </a:r>
            <a:r>
              <a:rPr lang="it-IT" sz="2000" dirty="0" err="1"/>
              <a:t>spike</a:t>
            </a:r>
            <a:r>
              <a:rPr lang="it-IT" sz="2000" dirty="0"/>
              <a:t> (</a:t>
            </a:r>
            <a:r>
              <a:rPr lang="it-IT" sz="2000" dirty="0" err="1"/>
              <a:t>S</a:t>
            </a:r>
            <a:r>
              <a:rPr lang="it-IT" sz="2000" dirty="0"/>
              <a:t>), </a:t>
            </a:r>
            <a:r>
              <a:rPr lang="it-IT" sz="2000" dirty="0" err="1"/>
              <a:t>envelope</a:t>
            </a:r>
            <a:r>
              <a:rPr lang="it-IT" sz="2000" dirty="0"/>
              <a:t> (E) o/e </a:t>
            </a:r>
            <a:r>
              <a:rPr lang="it-IT" sz="2000" dirty="0" err="1"/>
              <a:t>N</a:t>
            </a:r>
            <a:r>
              <a:rPr lang="it-IT" sz="2000" dirty="0"/>
              <a:t> gene della SARS-CoV-2</a:t>
            </a:r>
          </a:p>
          <a:p>
            <a:r>
              <a:rPr lang="it-IT" sz="2400" dirty="0" err="1"/>
              <a:t>Step</a:t>
            </a:r>
            <a:r>
              <a:rPr lang="it-IT" sz="2400" dirty="0"/>
              <a:t> unico a 63°C</a:t>
            </a:r>
          </a:p>
          <a:p>
            <a:r>
              <a:rPr lang="it-IT" sz="2400" dirty="0"/>
              <a:t>Veloce (risultati in 15-40’)</a:t>
            </a:r>
          </a:p>
          <a:p>
            <a:r>
              <a:rPr lang="it-IT" sz="2400" dirty="0"/>
              <a:t>Sensibile </a:t>
            </a:r>
          </a:p>
          <a:p>
            <a:r>
              <a:rPr lang="it-IT" sz="2400" dirty="0"/>
              <a:t>No cross-</a:t>
            </a:r>
            <a:r>
              <a:rPr lang="it-IT" sz="2400" dirty="0" err="1"/>
              <a:t>reactivity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FA53F9-A8DD-AB40-B0F2-7D6871CA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68"/>
    </mc:Choice>
    <mc:Fallback xmlns="">
      <p:transition spd="slow" advTm="16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363</Words>
  <Application>Microsoft Macintosh PowerPoint</Application>
  <PresentationFormat>Widescreen</PresentationFormat>
  <Paragraphs>87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PowerPoint Presentation</vt:lpstr>
      <vt:lpstr>Coronaviradae </vt:lpstr>
      <vt:lpstr>SARS-CoV-2</vt:lpstr>
      <vt:lpstr>Genoma SARS-CoV-2</vt:lpstr>
      <vt:lpstr>SARS-CoV-2 – infezione </vt:lpstr>
      <vt:lpstr>SARS-CoV-2 – periodo di incubazione</vt:lpstr>
      <vt:lpstr>SARS-CoV-2 – diagnosi </vt:lpstr>
      <vt:lpstr>qRT-PCR</vt:lpstr>
      <vt:lpstr>RT-LAMP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4</cp:revision>
  <dcterms:created xsi:type="dcterms:W3CDTF">2020-05-21T14:35:00Z</dcterms:created>
  <dcterms:modified xsi:type="dcterms:W3CDTF">2020-05-21T14:58:48Z</dcterms:modified>
</cp:coreProperties>
</file>