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454" r:id="rId2"/>
    <p:sldId id="472" r:id="rId3"/>
    <p:sldId id="473" r:id="rId4"/>
    <p:sldId id="465" r:id="rId5"/>
    <p:sldId id="466" r:id="rId6"/>
    <p:sldId id="467" r:id="rId7"/>
    <p:sldId id="468" r:id="rId8"/>
    <p:sldId id="469" r:id="rId9"/>
    <p:sldId id="470" r:id="rId10"/>
    <p:sldId id="471" r:id="rId11"/>
    <p:sldId id="436" r:id="rId12"/>
    <p:sldId id="442" r:id="rId13"/>
    <p:sldId id="443" r:id="rId14"/>
    <p:sldId id="444" r:id="rId15"/>
    <p:sldId id="446" r:id="rId16"/>
    <p:sldId id="461" r:id="rId17"/>
    <p:sldId id="462" r:id="rId18"/>
    <p:sldId id="463" r:id="rId19"/>
    <p:sldId id="464" r:id="rId20"/>
    <p:sldId id="452" r:id="rId21"/>
    <p:sldId id="453" r:id="rId22"/>
    <p:sldId id="449" r:id="rId23"/>
    <p:sldId id="450" r:id="rId2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0A357-685F-4CFA-B4E5-1CEC5C63F224}" type="doc">
      <dgm:prSet loTypeId="urn:microsoft.com/office/officeart/2005/8/layout/arrow6" loCatId="process" qsTypeId="urn:microsoft.com/office/officeart/2005/8/quickstyle/3d7" qsCatId="3D" csTypeId="urn:microsoft.com/office/officeart/2005/8/colors/accent5_4" csCatId="accent5" phldr="1"/>
      <dgm:spPr>
        <a:scene3d>
          <a:camera prst="isometricOffAxis1Right" zoom="91000"/>
          <a:lightRig rig="threePt" dir="t">
            <a:rot lat="0" lon="0" rev="20640000"/>
          </a:lightRig>
        </a:scene3d>
      </dgm:spPr>
      <dgm:t>
        <a:bodyPr/>
        <a:lstStyle/>
        <a:p>
          <a:endParaRPr lang="it-IT"/>
        </a:p>
      </dgm:t>
    </dgm:pt>
    <dgm:pt modelId="{6C6D0C29-FD31-4838-AC4D-B06D26254E48}">
      <dgm:prSet phldrT="[Testo]"/>
      <dgm:spPr/>
      <dgm:t>
        <a:bodyPr/>
        <a:lstStyle/>
        <a:p>
          <a:r>
            <a:rPr lang="it-IT" b="1" dirty="0" smtClean="0"/>
            <a:t>Mondo interno</a:t>
          </a:r>
          <a:endParaRPr lang="it-IT" b="1" dirty="0"/>
        </a:p>
      </dgm:t>
    </dgm:pt>
    <dgm:pt modelId="{D79A5EF8-F4FC-466F-9F9D-EB972D437B4E}" type="parTrans" cxnId="{1158E254-9211-4035-A3F8-0D8ED516055B}">
      <dgm:prSet/>
      <dgm:spPr/>
      <dgm:t>
        <a:bodyPr/>
        <a:lstStyle/>
        <a:p>
          <a:endParaRPr lang="it-IT"/>
        </a:p>
      </dgm:t>
    </dgm:pt>
    <dgm:pt modelId="{C69EB471-0AF3-49A8-91C5-CB24829A7064}" type="sibTrans" cxnId="{1158E254-9211-4035-A3F8-0D8ED516055B}">
      <dgm:prSet/>
      <dgm:spPr/>
      <dgm:t>
        <a:bodyPr/>
        <a:lstStyle/>
        <a:p>
          <a:endParaRPr lang="it-IT"/>
        </a:p>
      </dgm:t>
    </dgm:pt>
    <dgm:pt modelId="{55E2BA09-AEFE-4EB4-A749-B98C701E2E75}">
      <dgm:prSet phldrT="[Testo]"/>
      <dgm:spPr/>
      <dgm:t>
        <a:bodyPr/>
        <a:lstStyle/>
        <a:p>
          <a:r>
            <a:rPr lang="it-IT" b="1" dirty="0" smtClean="0"/>
            <a:t>Mondo esterno</a:t>
          </a:r>
          <a:endParaRPr lang="it-IT" b="1" dirty="0"/>
        </a:p>
      </dgm:t>
    </dgm:pt>
    <dgm:pt modelId="{22AD9522-D70D-4499-8D5F-4BE02435D14D}" type="parTrans" cxnId="{5D761739-8DF4-4256-AFFB-271C78B209E9}">
      <dgm:prSet/>
      <dgm:spPr/>
      <dgm:t>
        <a:bodyPr/>
        <a:lstStyle/>
        <a:p>
          <a:endParaRPr lang="it-IT"/>
        </a:p>
      </dgm:t>
    </dgm:pt>
    <dgm:pt modelId="{3E00602A-87E1-4586-8D85-08D82A91BC23}" type="sibTrans" cxnId="{5D761739-8DF4-4256-AFFB-271C78B209E9}">
      <dgm:prSet/>
      <dgm:spPr/>
      <dgm:t>
        <a:bodyPr/>
        <a:lstStyle/>
        <a:p>
          <a:endParaRPr lang="it-IT"/>
        </a:p>
      </dgm:t>
    </dgm:pt>
    <dgm:pt modelId="{1B2380C2-4DB9-4443-9A1C-070F3093F5A5}" type="pres">
      <dgm:prSet presAssocID="{04A0A357-685F-4CFA-B4E5-1CEC5C63F22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D31EC0E-21FE-495D-B5D8-3575B3942B64}" type="pres">
      <dgm:prSet presAssocID="{04A0A357-685F-4CFA-B4E5-1CEC5C63F224}" presName="ribbon" presStyleLbl="node1" presStyleIdx="0" presStyleCn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/>
        </a:p>
      </dgm:t>
    </dgm:pt>
    <dgm:pt modelId="{212D4B79-5E5A-4700-8347-5C1549B7C13C}" type="pres">
      <dgm:prSet presAssocID="{04A0A357-685F-4CFA-B4E5-1CEC5C63F22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0510B4-59B4-4FC2-82EE-A5C733B9BDC6}" type="pres">
      <dgm:prSet presAssocID="{04A0A357-685F-4CFA-B4E5-1CEC5C63F22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1D9D2C8-C875-43C3-A7C8-119D07172EFB}" type="presOf" srcId="{6C6D0C29-FD31-4838-AC4D-B06D26254E48}" destId="{212D4B79-5E5A-4700-8347-5C1549B7C13C}" srcOrd="0" destOrd="0" presId="urn:microsoft.com/office/officeart/2005/8/layout/arrow6"/>
    <dgm:cxn modelId="{5D761739-8DF4-4256-AFFB-271C78B209E9}" srcId="{04A0A357-685F-4CFA-B4E5-1CEC5C63F224}" destId="{55E2BA09-AEFE-4EB4-A749-B98C701E2E75}" srcOrd="1" destOrd="0" parTransId="{22AD9522-D70D-4499-8D5F-4BE02435D14D}" sibTransId="{3E00602A-87E1-4586-8D85-08D82A91BC23}"/>
    <dgm:cxn modelId="{8568D839-9A71-4A88-9D85-CA8CF1908C4C}" type="presOf" srcId="{04A0A357-685F-4CFA-B4E5-1CEC5C63F224}" destId="{1B2380C2-4DB9-4443-9A1C-070F3093F5A5}" srcOrd="0" destOrd="0" presId="urn:microsoft.com/office/officeart/2005/8/layout/arrow6"/>
    <dgm:cxn modelId="{362845BD-BDDA-442E-9DA8-435C664296F8}" type="presOf" srcId="{55E2BA09-AEFE-4EB4-A749-B98C701E2E75}" destId="{A00510B4-59B4-4FC2-82EE-A5C733B9BDC6}" srcOrd="0" destOrd="0" presId="urn:microsoft.com/office/officeart/2005/8/layout/arrow6"/>
    <dgm:cxn modelId="{1158E254-9211-4035-A3F8-0D8ED516055B}" srcId="{04A0A357-685F-4CFA-B4E5-1CEC5C63F224}" destId="{6C6D0C29-FD31-4838-AC4D-B06D26254E48}" srcOrd="0" destOrd="0" parTransId="{D79A5EF8-F4FC-466F-9F9D-EB972D437B4E}" sibTransId="{C69EB471-0AF3-49A8-91C5-CB24829A7064}"/>
    <dgm:cxn modelId="{F8AA5999-C086-4B6C-B712-0E998E218009}" type="presParOf" srcId="{1B2380C2-4DB9-4443-9A1C-070F3093F5A5}" destId="{6D31EC0E-21FE-495D-B5D8-3575B3942B64}" srcOrd="0" destOrd="0" presId="urn:microsoft.com/office/officeart/2005/8/layout/arrow6"/>
    <dgm:cxn modelId="{BA620D87-274B-407B-B08B-AF81389369E7}" type="presParOf" srcId="{1B2380C2-4DB9-4443-9A1C-070F3093F5A5}" destId="{212D4B79-5E5A-4700-8347-5C1549B7C13C}" srcOrd="1" destOrd="0" presId="urn:microsoft.com/office/officeart/2005/8/layout/arrow6"/>
    <dgm:cxn modelId="{CB0E752C-4B65-45F3-BB88-C195B93ECB4B}" type="presParOf" srcId="{1B2380C2-4DB9-4443-9A1C-070F3093F5A5}" destId="{A00510B4-59B4-4FC2-82EE-A5C733B9BDC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1EC0E-21FE-495D-B5D8-3575B3942B64}">
      <dsp:nvSpPr>
        <dsp:cNvPr id="0" name=""/>
        <dsp:cNvSpPr/>
      </dsp:nvSpPr>
      <dsp:spPr>
        <a:xfrm>
          <a:off x="0" y="1116123"/>
          <a:ext cx="7560839" cy="3024336"/>
        </a:xfrm>
        <a:prstGeom prst="leftRightRibbon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212D4B79-5E5A-4700-8347-5C1549B7C13C}">
      <dsp:nvSpPr>
        <dsp:cNvPr id="0" name=""/>
        <dsp:cNvSpPr/>
      </dsp:nvSpPr>
      <dsp:spPr>
        <a:xfrm>
          <a:off x="907300" y="1645382"/>
          <a:ext cx="2495077" cy="1481924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isometricOffAxis1Right" zoom="91000"/>
          <a:lightRig rig="threePt" dir="t">
            <a:rot lat="0" lon="0" rev="2064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908" rIns="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300" b="1" kern="1200" dirty="0" smtClean="0"/>
            <a:t>Mondo interno</a:t>
          </a:r>
          <a:endParaRPr lang="it-IT" sz="4300" b="1" kern="1200" dirty="0"/>
        </a:p>
      </dsp:txBody>
      <dsp:txXfrm>
        <a:off x="907300" y="1645382"/>
        <a:ext cx="2495077" cy="1481924"/>
      </dsp:txXfrm>
    </dsp:sp>
    <dsp:sp modelId="{A00510B4-59B4-4FC2-82EE-A5C733B9BDC6}">
      <dsp:nvSpPr>
        <dsp:cNvPr id="0" name=""/>
        <dsp:cNvSpPr/>
      </dsp:nvSpPr>
      <dsp:spPr>
        <a:xfrm>
          <a:off x="3780420" y="2129276"/>
          <a:ext cx="2948727" cy="1481924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isometricOffAxis1Right" zoom="91000"/>
          <a:lightRig rig="threePt" dir="t">
            <a:rot lat="0" lon="0" rev="2064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908" rIns="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300" b="1" kern="1200" dirty="0" smtClean="0"/>
            <a:t>Mondo esterno</a:t>
          </a:r>
          <a:endParaRPr lang="it-IT" sz="4300" b="1" kern="1200" dirty="0"/>
        </a:p>
      </dsp:txBody>
      <dsp:txXfrm>
        <a:off x="3780420" y="2129276"/>
        <a:ext cx="2948727" cy="1481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EC9AF-18C4-4436-9D58-DE47A5C5D82B}" type="datetimeFigureOut">
              <a:rPr lang="it-IT" smtClean="0"/>
              <a:t>20/05/2020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9792D-971E-4301-B672-5780BC71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471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E9684-A0A2-443A-BE57-C0C8BE6D2533}" type="datetimeFigureOut">
              <a:rPr lang="it-IT" smtClean="0"/>
              <a:t>20/05/2020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034BB-6FAD-470E-8EB4-B5913A2924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1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2F4BC-6221-4654-B2C8-D467DC11573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39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8FDB-DEB5-4212-A1F3-0998D12A44B4}" type="datetime1">
              <a:rPr lang="it-IT" smtClean="0"/>
              <a:t>20/05/2020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ADDF01-889B-47C3-BAD2-1C1010A705AD}" type="datetime1">
              <a:rPr lang="it-IT" smtClean="0"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269FF-9D56-45A9-BA86-DA40D8438FBA}" type="datetime1">
              <a:rPr lang="it-IT" smtClean="0"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CEB-45EF-4B9B-A9EB-870FD126832E}" type="datetime1">
              <a:rPr lang="it-IT" smtClean="0"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B6FE32-411F-4B28-A0B2-D13455553BC6}" type="datetime1">
              <a:rPr lang="it-IT" smtClean="0"/>
              <a:t>20/05/2020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A494F0-9273-436D-B409-BFC795E37744}" type="datetime1">
              <a:rPr lang="it-IT" smtClean="0"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FF8C2-A0C5-4C4D-A559-AA105796380C}" type="datetime1">
              <a:rPr lang="it-IT" smtClean="0"/>
              <a:t>20/05/2020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922CC8-87A8-438C-8A90-BE1A676988A8}" type="datetime1">
              <a:rPr lang="it-IT" smtClean="0"/>
              <a:t>20/05/2020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8F362-557A-4C23-A1FD-ADE7B0BECE70}" type="datetime1">
              <a:rPr lang="it-IT" smtClean="0"/>
              <a:t>20/05/2020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65A23-6CD5-4D68-9EFD-5E2A1404CD3A}" type="datetime1">
              <a:rPr lang="it-IT" smtClean="0"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5DE66-3DC1-4591-8F6A-15F1AB204EA2}" type="datetime1">
              <a:rPr lang="it-IT" smtClean="0"/>
              <a:t>20/05/2020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DBA67E-F792-4A07-8DFE-35946B2A8D87}" type="datetime1">
              <a:rPr lang="it-IT" smtClean="0"/>
              <a:t>20/05/2020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eofmind.it/tag/emozion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620688"/>
            <a:ext cx="7344097" cy="25922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it-IT" altLang="it-IT" dirty="0" smtClean="0"/>
              <a:t>La relazione </a:t>
            </a:r>
            <a:br>
              <a:rPr lang="it-IT" altLang="it-IT" dirty="0" smtClean="0"/>
            </a:br>
            <a:r>
              <a:rPr lang="it-IT" altLang="it-IT" dirty="0" smtClean="0"/>
              <a:t>nell’esercizio professionale</a:t>
            </a:r>
            <a:br>
              <a:rPr lang="it-IT" altLang="it-IT" dirty="0" smtClean="0"/>
            </a:br>
            <a:r>
              <a:rPr lang="it-IT" altLang="it-IT" dirty="0" smtClean="0"/>
              <a:t/>
            </a:r>
            <a:br>
              <a:rPr lang="it-IT" altLang="it-IT" dirty="0" smtClean="0"/>
            </a:br>
            <a:r>
              <a:rPr lang="it-IT" altLang="it-IT" sz="3600" dirty="0" smtClean="0"/>
              <a:t>Ottavo audio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4077072"/>
            <a:ext cx="6624786" cy="216024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800" dirty="0" smtClean="0"/>
              <a:t>Insegnamento di Scienze Umane Cognitive</a:t>
            </a:r>
          </a:p>
          <a:p>
            <a:pPr eaLnBrk="1" hangingPunct="1">
              <a:lnSpc>
                <a:spcPct val="80000"/>
              </a:lnSpc>
            </a:pPr>
            <a:endParaRPr lang="it-IT" altLang="it-IT" sz="2800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./Ft. Antonella </a:t>
            </a:r>
            <a:r>
              <a:rPr lang="it-IT" altLang="it-IT" sz="2800" i="1" dirty="0" err="1" smtClean="0"/>
              <a:t>Monticco</a:t>
            </a:r>
            <a:endParaRPr lang="it-IT" altLang="it-IT" sz="2800" i="1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800" i="1" dirty="0" smtClean="0"/>
              <a:t>Dott.ssa </a:t>
            </a:r>
            <a:r>
              <a:rPr lang="it-IT" altLang="it-IT" sz="2800" i="1" dirty="0" err="1" smtClean="0"/>
              <a:t>Mag</a:t>
            </a:r>
            <a:r>
              <a:rPr lang="it-IT" altLang="it-IT" sz="2800" i="1" dirty="0" smtClean="0"/>
              <a:t>. /Ft. Paola </a:t>
            </a:r>
            <a:r>
              <a:rPr lang="it-IT" altLang="it-IT" sz="2800" i="1" dirty="0" err="1" smtClean="0"/>
              <a:t>Coschizza</a:t>
            </a:r>
            <a:endParaRPr lang="it-IT" altLang="it-IT" sz="2800" i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6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/>
              <a:t>Rispetto all’esempio…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6013" y="1844675"/>
            <a:ext cx="7632700" cy="1728788"/>
          </a:xfrm>
          <a:prstGeom prst="rect">
            <a:avLst/>
          </a:prstGeom>
          <a:solidFill>
            <a:srgbClr val="A7FB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Quindi, normalmente come affronta gli episodi di mal di schiena: </a:t>
            </a:r>
          </a:p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 imparato negli anni degli esercizi da fare o </a:t>
            </a:r>
          </a:p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delle posizioni per scaricare la colonna?</a:t>
            </a:r>
          </a:p>
        </p:txBody>
      </p:sp>
      <p:sp>
        <p:nvSpPr>
          <p:cNvPr id="24580" name="CasellaDiTesto 4"/>
          <p:cNvSpPr txBox="1">
            <a:spLocks noChangeArrowheads="1"/>
          </p:cNvSpPr>
          <p:nvPr/>
        </p:nvSpPr>
        <p:spPr bwMode="auto">
          <a:xfrm>
            <a:off x="1187450" y="4437063"/>
            <a:ext cx="75612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  <a:ea typeface="Calibri" pitchFamily="34" charset="0"/>
                <a:cs typeface="Calibri" pitchFamily="34" charset="0"/>
              </a:rPr>
              <a:t>Ho fatto sintesi ed ora approfondisco le strategie di coping del paziente …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4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6"/>
          <p:cNvSpPr>
            <a:spLocks noGrp="1"/>
          </p:cNvSpPr>
          <p:nvPr>
            <p:ph type="title"/>
          </p:nvPr>
        </p:nvSpPr>
        <p:spPr>
          <a:xfrm>
            <a:off x="1190961" y="332656"/>
            <a:ext cx="7634053" cy="936104"/>
          </a:xfrm>
        </p:spPr>
        <p:txBody>
          <a:bodyPr>
            <a:noAutofit/>
          </a:bodyPr>
          <a:lstStyle/>
          <a:p>
            <a:r>
              <a:rPr lang="it-IT" altLang="it-IT" sz="2400" b="1" dirty="0" smtClean="0"/>
              <a:t>La comunicazione efficace tiene conto </a:t>
            </a:r>
            <a:br>
              <a:rPr lang="it-IT" altLang="it-IT" sz="2400" b="1" dirty="0" smtClean="0"/>
            </a:br>
            <a:r>
              <a:rPr lang="it-IT" altLang="it-IT" sz="2400" b="1" dirty="0" smtClean="0"/>
              <a:t>della parte nascosta dell’iceberg</a:t>
            </a:r>
          </a:p>
        </p:txBody>
      </p:sp>
      <p:pic>
        <p:nvPicPr>
          <p:cNvPr id="31747" name="Picture 5" descr="C:\Users\Fisiot 52\AppData\Local\Microsoft\Windows\Temporary Internet Files\Content.IE5\UQ5AS667\iceberg_Cleveng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53" y="1556792"/>
            <a:ext cx="7634053" cy="497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59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187624" y="1340768"/>
            <a:ext cx="6984776" cy="453650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it-IT" dirty="0" smtClean="0"/>
              <a:t>Nella </a:t>
            </a:r>
            <a:r>
              <a:rPr lang="it-IT" dirty="0"/>
              <a:t>realtà di tutti i giorni è abbastanza semplice verificare l’esistenza di un mondo che esiste se guardo dentro di me, e un mondo che esiste fuori di me</a:t>
            </a:r>
            <a:r>
              <a:rPr lang="it-IT" dirty="0" smtClean="0"/>
              <a:t>.</a:t>
            </a:r>
          </a:p>
          <a:p>
            <a:pPr fontAlgn="base"/>
            <a:endParaRPr lang="it-IT" dirty="0" smtClean="0"/>
          </a:p>
          <a:p>
            <a:pPr fontAlgn="base"/>
            <a:r>
              <a:rPr lang="it-IT" dirty="0" smtClean="0"/>
              <a:t>C’è </a:t>
            </a:r>
            <a:r>
              <a:rPr lang="it-IT" dirty="0"/>
              <a:t>qualcosa che vedo, tocco, assaporo, una realtà con la quale </a:t>
            </a:r>
            <a:r>
              <a:rPr lang="it-IT" b="1" dirty="0"/>
              <a:t>entro in contatto, </a:t>
            </a:r>
            <a:r>
              <a:rPr lang="it-IT" dirty="0"/>
              <a:t>e c’è qualcosa che viene come evocato dentro di me, che si accende nel </a:t>
            </a:r>
            <a:r>
              <a:rPr lang="it-IT" dirty="0" smtClean="0"/>
              <a:t>mio personalissimo </a:t>
            </a:r>
            <a:r>
              <a:rPr lang="it-IT" dirty="0"/>
              <a:t>mondo interno, che posso chiamare con il nome di </a:t>
            </a:r>
            <a:r>
              <a:rPr lang="it-IT" b="1" dirty="0"/>
              <a:t>fantasie, ricordi, sensazioni ed emozioni. </a:t>
            </a:r>
            <a:endParaRPr lang="it-IT" b="1" dirty="0" smtClean="0"/>
          </a:p>
          <a:p>
            <a:pPr fontAlgn="base"/>
            <a:endParaRPr lang="it-IT" b="1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2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327793"/>
              </p:ext>
            </p:extLst>
          </p:nvPr>
        </p:nvGraphicFramePr>
        <p:xfrm>
          <a:off x="1043608" y="764704"/>
          <a:ext cx="756084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4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980728"/>
            <a:ext cx="7488832" cy="511256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Si </a:t>
            </a:r>
            <a:r>
              <a:rPr lang="it-IT" dirty="0"/>
              <a:t>può </a:t>
            </a:r>
            <a:r>
              <a:rPr lang="it-IT" dirty="0" smtClean="0"/>
              <a:t>dire che </a:t>
            </a:r>
            <a:r>
              <a:rPr lang="it-IT" dirty="0"/>
              <a:t>le persone danno un significato al mondo basandosi sul proprio mondo interno. Ma in che modo diamo un significato?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 </a:t>
            </a:r>
            <a:r>
              <a:rPr lang="it-IT" dirty="0"/>
              <a:t>questo ci vengono in aiuto le </a:t>
            </a:r>
            <a:r>
              <a:rPr lang="it-IT" b="1" dirty="0">
                <a:hlinkClick r:id="rId2"/>
              </a:rPr>
              <a:t>emozioni</a:t>
            </a:r>
            <a:r>
              <a:rPr lang="it-IT" dirty="0"/>
              <a:t>. Seconda alcune teorie, infatti, le </a:t>
            </a:r>
            <a:r>
              <a:rPr lang="it-IT" b="1" dirty="0"/>
              <a:t>emozioni</a:t>
            </a:r>
            <a:r>
              <a:rPr lang="it-IT" dirty="0"/>
              <a:t> sono degli stati mentali in grado di direzionare una persona nel proprio </a:t>
            </a:r>
            <a:r>
              <a:rPr lang="it-IT" dirty="0" smtClean="0"/>
              <a:t>mondo</a:t>
            </a:r>
          </a:p>
          <a:p>
            <a:endParaRPr lang="it-IT" dirty="0"/>
          </a:p>
          <a:p>
            <a:r>
              <a:rPr lang="it-IT" dirty="0" smtClean="0"/>
              <a:t>Nelle situazioni problematiche, che richiedono un cambiamento, può essere molto importante </a:t>
            </a:r>
            <a:r>
              <a:rPr lang="it-IT" b="1" dirty="0" smtClean="0"/>
              <a:t>riconoscere </a:t>
            </a:r>
            <a:r>
              <a:rPr lang="it-IT" b="1" dirty="0"/>
              <a:t>le emozioni</a:t>
            </a:r>
            <a:r>
              <a:rPr lang="it-IT" dirty="0"/>
              <a:t> che stiamo provando e </a:t>
            </a:r>
            <a:r>
              <a:rPr lang="it-IT" b="1" dirty="0"/>
              <a:t>riconoscere i nostri </a:t>
            </a:r>
            <a:r>
              <a:rPr lang="it-IT" b="1" dirty="0" smtClean="0"/>
              <a:t>pensieri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0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980728"/>
            <a:ext cx="6984776" cy="224584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800" b="1" dirty="0"/>
              <a:t>Capire cosa si sta provando in una determinata situazione è molto importante per comprendere a che punto siamo rispetto ai nostri </a:t>
            </a:r>
            <a:r>
              <a:rPr lang="it-IT" sz="2800" b="1" dirty="0" smtClean="0"/>
              <a:t>scopi</a:t>
            </a:r>
            <a:endParaRPr lang="it-IT" sz="2800" b="1" dirty="0"/>
          </a:p>
        </p:txBody>
      </p:sp>
      <p:sp>
        <p:nvSpPr>
          <p:cNvPr id="4" name="Rettangolo 3"/>
          <p:cNvSpPr/>
          <p:nvPr/>
        </p:nvSpPr>
        <p:spPr>
          <a:xfrm>
            <a:off x="1187624" y="3861048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L’attenzione è lo strumento da utilizzare </a:t>
            </a:r>
            <a:r>
              <a:rPr lang="it-IT" sz="2400" dirty="0"/>
              <a:t>per accorgersi di questi due mondi: spostandola dal mondo esterno a quello interno si percepisce la differenza tra la propria realtà oggettiva e il proprio vissuto soggettivo.</a:t>
            </a:r>
          </a:p>
          <a:p>
            <a:endParaRPr lang="it-IT" sz="20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5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7772400" cy="887413"/>
          </a:xfrm>
        </p:spPr>
        <p:txBody>
          <a:bodyPr/>
          <a:lstStyle/>
          <a:p>
            <a:pPr eaLnBrk="1" hangingPunct="1"/>
            <a:r>
              <a:rPr lang="it-IT" altLang="it-IT" b="1" smtClean="0"/>
              <a:t>Rogers e Kinget 1965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772400" cy="4752975"/>
          </a:xfrm>
        </p:spPr>
        <p:txBody>
          <a:bodyPr/>
          <a:lstStyle/>
          <a:p>
            <a:pPr eaLnBrk="1" hangingPunct="1"/>
            <a:r>
              <a:rPr lang="it-IT" altLang="it-IT" sz="2800" b="1" smtClean="0"/>
              <a:t>Riformulazione semplice</a:t>
            </a:r>
            <a:r>
              <a:rPr lang="it-IT" altLang="it-IT" sz="2800" smtClean="0"/>
              <a:t>:</a:t>
            </a:r>
          </a:p>
          <a:p>
            <a:pPr lvl="1" eaLnBrk="1" hangingPunct="1"/>
            <a:r>
              <a:rPr lang="it-IT" altLang="it-IT" sz="2400" smtClean="0"/>
              <a:t>Eco</a:t>
            </a:r>
          </a:p>
          <a:p>
            <a:pPr lvl="1" eaLnBrk="1" hangingPunct="1"/>
            <a:r>
              <a:rPr lang="it-IT" altLang="it-IT" sz="2400" smtClean="0"/>
              <a:t>Reiterazione parziale</a:t>
            </a:r>
          </a:p>
          <a:p>
            <a:pPr lvl="1" eaLnBrk="1" hangingPunct="1"/>
            <a:r>
              <a:rPr lang="it-IT" altLang="it-IT" sz="2400" smtClean="0"/>
              <a:t>Parafrasi</a:t>
            </a:r>
          </a:p>
          <a:p>
            <a:pPr lvl="1" eaLnBrk="1" hangingPunct="1"/>
            <a:r>
              <a:rPr lang="it-IT" altLang="it-IT" sz="2400" smtClean="0"/>
              <a:t>Riformulazione riassunto</a:t>
            </a:r>
          </a:p>
          <a:p>
            <a:pPr eaLnBrk="1" hangingPunct="1"/>
            <a:r>
              <a:rPr lang="it-IT" altLang="it-IT" sz="2800" b="1" smtClean="0"/>
              <a:t>Riformulazione del sentimento</a:t>
            </a:r>
          </a:p>
          <a:p>
            <a:pPr lvl="1" eaLnBrk="1" hangingPunct="1"/>
            <a:r>
              <a:rPr lang="it-IT" altLang="it-IT" sz="2400" smtClean="0"/>
              <a:t>Si verbalizza il mondo interno del cliente</a:t>
            </a:r>
          </a:p>
        </p:txBody>
      </p:sp>
      <p:sp>
        <p:nvSpPr>
          <p:cNvPr id="25604" name="AutoShape 4"/>
          <p:cNvSpPr>
            <a:spLocks/>
          </p:cNvSpPr>
          <p:nvPr/>
        </p:nvSpPr>
        <p:spPr bwMode="auto">
          <a:xfrm>
            <a:off x="5940425" y="1844675"/>
            <a:ext cx="431800" cy="19431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04025" y="2276475"/>
            <a:ext cx="1792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Riformulazione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di contenuto: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FATTI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7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b="1" dirty="0" smtClean="0"/>
              <a:t>Riformulazione del sentimento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700808"/>
            <a:ext cx="7498080" cy="48006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«Il terapeuta cerca di tradurre in parole i sentimenti, gli stati d’animo, i significati personali e soggettivi presenti in un determinato messaggio espresso a livello verbale e non verbale dal cliente»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b="1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da «Il colloquio di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counseling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» di V. Calvo</a:t>
            </a:r>
            <a:endParaRPr lang="it-IT" sz="2400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9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824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Riformulare sentimenti, emozioni, stati d’animo</a:t>
            </a:r>
            <a:br>
              <a:rPr lang="it-IT" altLang="it-IT" b="1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it-IT" altLang="it-IT" sz="32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da «Il colloquio di counseling» di V. Calvo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881063" y="2482850"/>
            <a:ext cx="8012112" cy="4114800"/>
          </a:xfrm>
        </p:spPr>
        <p:txBody>
          <a:bodyPr/>
          <a:lstStyle/>
          <a:p>
            <a:pPr eaLnBrk="1" hangingPunct="1"/>
            <a:r>
              <a:rPr lang="it-IT" altLang="it-IT" sz="2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Individuare correttamente la classe o la categoria a cui appartiene l’emozione espressa dal cliente e il grado di intensità con cui viene vissuta</a:t>
            </a:r>
          </a:p>
          <a:p>
            <a:pPr eaLnBrk="1" hangingPunct="1"/>
            <a:r>
              <a:rPr lang="it-IT" altLang="it-IT" sz="2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Osservare e riconoscere anche le emozioni e i sentimenti presenti nel linguaggio non verbale</a:t>
            </a:r>
          </a:p>
          <a:p>
            <a:pPr eaLnBrk="1" hangingPunct="1"/>
            <a:r>
              <a:rPr lang="it-IT" altLang="it-IT" sz="2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Verbalizzare le emozioni con sensibilità: alcuni pazienti possono spaventarsi dal fatto che i sentimenti siano verbalizzati e discussi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1187450" y="476250"/>
            <a:ext cx="7488238" cy="2808288"/>
          </a:xfrm>
          <a:prstGeom prst="rect">
            <a:avLst/>
          </a:prstGeom>
          <a:solidFill>
            <a:srgbClr val="FDBA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Le altre volte il mal di schiena andava via da solo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Al massimo stavo qualche giorno a riposo,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Prendevo qualche bustina di Oki e come veniva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Così se ne andava.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Adesso non so cosa fare: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Il farmaco non serve a niente, ho sospeso la palestra,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Ma niente e sono passati più di tre mesi …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258888" y="3716338"/>
            <a:ext cx="7416800" cy="2376487"/>
          </a:xfrm>
          <a:prstGeom prst="rect">
            <a:avLst/>
          </a:prstGeom>
          <a:solidFill>
            <a:srgbClr val="A7FB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Lei sembra disorientato: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Non sa come affrontare il suo mal di schiena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Perché di solito spariva spontaneamente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latin typeface="Calibri" pitchFamily="34" charset="0"/>
              </a:rPr>
              <a:t>e rapidamente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0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Indicazioni per l’ultima esercitazione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Pensate ad un episodio che vi ha visto coinvolti in prima o in terza persona di cattiva relazione</a:t>
            </a:r>
          </a:p>
          <a:p>
            <a:r>
              <a:rPr lang="it-IT" sz="2800" dirty="0" smtClean="0"/>
              <a:t>Descrivete brevemente: contesto, soggetti, dialoghi, effetti</a:t>
            </a:r>
          </a:p>
          <a:p>
            <a:r>
              <a:rPr lang="it-IT" sz="2800" dirty="0" smtClean="0"/>
              <a:t>In gruppo raccontatevi gli episodi e scegliete quella situazione che secondo voi meglio si presta ad essere «trasformata» con gli strumenti che avete a disposizione: ascolto attivo, </a:t>
            </a:r>
            <a:r>
              <a:rPr lang="it-IT" sz="2800" dirty="0" err="1" smtClean="0"/>
              <a:t>evitamento</a:t>
            </a:r>
            <a:r>
              <a:rPr lang="it-IT" sz="2800" dirty="0" smtClean="0"/>
              <a:t> delle barriere all’ascolto,  riformulazione, domande aperte, domande riflessive, tecnica dei tre passi</a:t>
            </a:r>
          </a:p>
          <a:p>
            <a:r>
              <a:rPr lang="it-IT" sz="2800" dirty="0" smtClean="0"/>
              <a:t>Costruite la teatralizzazione o il racconto su teams: della scena iniziale e di come l’avete trasformata, dividendovi i compiti.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261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5" y="908720"/>
            <a:ext cx="5184576" cy="5256584"/>
          </a:xfrm>
        </p:spPr>
        <p:txBody>
          <a:bodyPr>
            <a:normAutofit fontScale="85000" lnSpcReduction="20000"/>
          </a:bodyPr>
          <a:lstStyle/>
          <a:p>
            <a:r>
              <a:rPr lang="it-IT" b="1" i="1" dirty="0" smtClean="0"/>
              <a:t>Non si tratta di fare gli psicologi a buon mercato e soprattutto non vanno affrontati argomenti di cui non abbiamo competenza</a:t>
            </a:r>
          </a:p>
          <a:p>
            <a:endParaRPr lang="it-IT" dirty="0" smtClean="0"/>
          </a:p>
          <a:p>
            <a:r>
              <a:rPr lang="it-IT" dirty="0" smtClean="0"/>
              <a:t>Riconoscere  e verbalizzare delle emozioni durante alcune sedute di fisioterapia, può chiarire alcuni elementi del contratto terapeutico, permettere al terapista di uscire dal pensiero soporifero e giudicante e migliorare l’alleanza terapeutica</a:t>
            </a:r>
            <a:endParaRPr lang="it-IT" dirty="0"/>
          </a:p>
        </p:txBody>
      </p:sp>
      <p:pic>
        <p:nvPicPr>
          <p:cNvPr id="1026" name="Picture 2" descr="C:\Users\Fisiot24\AppData\Local\Microsoft\Windows\Temporary Internet Files\Content.IE5\OUUAO3AK\slippery-98821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2"/>
            <a:ext cx="253298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706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1080121"/>
          </a:xfrm>
        </p:spPr>
        <p:txBody>
          <a:bodyPr>
            <a:noAutofit/>
          </a:bodyPr>
          <a:lstStyle/>
          <a:p>
            <a:r>
              <a:rPr lang="it-IT" sz="3600" dirty="0" smtClean="0"/>
              <a:t>Ma noi siamo in grado di riconoscere le emozioni?</a:t>
            </a:r>
            <a:endParaRPr lang="it-IT" sz="3600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1259632" y="1978296"/>
            <a:ext cx="2939521" cy="442592"/>
          </a:xfrm>
        </p:spPr>
        <p:txBody>
          <a:bodyPr/>
          <a:lstStyle/>
          <a:p>
            <a:r>
              <a:rPr lang="it-IT" dirty="0" smtClean="0"/>
              <a:t>Primarie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3"/>
          </p:nvPr>
        </p:nvSpPr>
        <p:spPr>
          <a:xfrm>
            <a:off x="4910669" y="2060848"/>
            <a:ext cx="2944368" cy="37058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Secondarie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2"/>
          </p:nvPr>
        </p:nvSpPr>
        <p:spPr>
          <a:xfrm>
            <a:off x="1619672" y="2636912"/>
            <a:ext cx="2769496" cy="301522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Rabbia</a:t>
            </a:r>
          </a:p>
          <a:p>
            <a:r>
              <a:rPr lang="it-IT" dirty="0" smtClean="0"/>
              <a:t>Paura</a:t>
            </a:r>
          </a:p>
          <a:p>
            <a:r>
              <a:rPr lang="it-IT" dirty="0" smtClean="0"/>
              <a:t>Tristezza</a:t>
            </a:r>
          </a:p>
          <a:p>
            <a:r>
              <a:rPr lang="it-IT" dirty="0" smtClean="0"/>
              <a:t>Gioia</a:t>
            </a:r>
          </a:p>
          <a:p>
            <a:r>
              <a:rPr lang="it-IT" dirty="0" smtClean="0"/>
              <a:t>Sorpresa</a:t>
            </a:r>
          </a:p>
          <a:p>
            <a:r>
              <a:rPr lang="it-IT" dirty="0" smtClean="0"/>
              <a:t>Disprezzo</a:t>
            </a:r>
          </a:p>
          <a:p>
            <a:r>
              <a:rPr lang="it-IT" dirty="0" smtClean="0"/>
              <a:t>Disgusto</a:t>
            </a:r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>
          <a:xfrm>
            <a:off x="5148064" y="2564904"/>
            <a:ext cx="2880319" cy="360039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Allegria</a:t>
            </a:r>
          </a:p>
          <a:p>
            <a:r>
              <a:rPr lang="it-IT" dirty="0" smtClean="0"/>
              <a:t>Invidia</a:t>
            </a:r>
          </a:p>
          <a:p>
            <a:r>
              <a:rPr lang="it-IT" dirty="0" smtClean="0"/>
              <a:t>Vergogna</a:t>
            </a:r>
          </a:p>
          <a:p>
            <a:r>
              <a:rPr lang="it-IT" dirty="0" smtClean="0"/>
              <a:t>Ansia</a:t>
            </a:r>
          </a:p>
          <a:p>
            <a:r>
              <a:rPr lang="it-IT" dirty="0" smtClean="0"/>
              <a:t>Rassegnazione</a:t>
            </a:r>
          </a:p>
          <a:p>
            <a:r>
              <a:rPr lang="it-IT" dirty="0" smtClean="0"/>
              <a:t>Gelosia</a:t>
            </a:r>
          </a:p>
          <a:p>
            <a:r>
              <a:rPr lang="it-IT" dirty="0" smtClean="0"/>
              <a:t>Speranza</a:t>
            </a:r>
          </a:p>
          <a:p>
            <a:r>
              <a:rPr lang="it-IT" dirty="0" smtClean="0"/>
              <a:t>Offesa</a:t>
            </a:r>
          </a:p>
          <a:p>
            <a:r>
              <a:rPr lang="it-IT" dirty="0" smtClean="0"/>
              <a:t>Rimorso</a:t>
            </a:r>
          </a:p>
          <a:p>
            <a:r>
              <a:rPr lang="it-IT" dirty="0" smtClean="0"/>
              <a:t>Perdono</a:t>
            </a:r>
          </a:p>
          <a:p>
            <a:r>
              <a:rPr lang="it-IT" dirty="0" smtClean="0"/>
              <a:t>Nostalgia</a:t>
            </a:r>
          </a:p>
          <a:p>
            <a:r>
              <a:rPr lang="it-IT" dirty="0" smtClean="0"/>
              <a:t>Delusione</a:t>
            </a:r>
          </a:p>
          <a:p>
            <a:endParaRPr lang="it-IT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662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26469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Sei stato ripreso aspramente e ingiustamente da un tuo insegnante e non hai avuto la possibilità di spiegarti…</a:t>
            </a:r>
          </a:p>
          <a:p>
            <a:r>
              <a:rPr lang="it-IT" dirty="0" smtClean="0"/>
              <a:t>Un </a:t>
            </a:r>
            <a:r>
              <a:rPr lang="it-IT" dirty="0"/>
              <a:t>amico ti aveva proposto di uscire questa sera, ma poi si è dimenticato di dirti che ha preso un altro </a:t>
            </a:r>
            <a:r>
              <a:rPr lang="it-IT" dirty="0" smtClean="0"/>
              <a:t>impegno…</a:t>
            </a:r>
          </a:p>
          <a:p>
            <a:r>
              <a:rPr lang="it-IT" dirty="0"/>
              <a:t>In classe hai fatto una domanda/un intervento </a:t>
            </a:r>
            <a:r>
              <a:rPr lang="it-IT" dirty="0" smtClean="0"/>
              <a:t> </a:t>
            </a:r>
            <a:r>
              <a:rPr lang="it-IT" dirty="0"/>
              <a:t>e il docente e alcuni studenti si sono messi a ridere di </a:t>
            </a:r>
            <a:r>
              <a:rPr lang="it-IT" dirty="0" smtClean="0"/>
              <a:t>te…</a:t>
            </a:r>
          </a:p>
          <a:p>
            <a:r>
              <a:rPr lang="it-IT" dirty="0" smtClean="0"/>
              <a:t>Hai </a:t>
            </a:r>
            <a:r>
              <a:rPr lang="it-IT" dirty="0"/>
              <a:t>litigato con un amico e gli hai detto cose che non </a:t>
            </a:r>
            <a:r>
              <a:rPr lang="it-IT" dirty="0" smtClean="0"/>
              <a:t>pensavi…</a:t>
            </a:r>
            <a:endParaRPr lang="it-IT" dirty="0"/>
          </a:p>
          <a:p>
            <a:r>
              <a:rPr lang="it-IT" dirty="0" smtClean="0"/>
              <a:t>Il tuo allenatore si è congratulato con te per come hai giocato…</a:t>
            </a:r>
          </a:p>
          <a:p>
            <a:r>
              <a:rPr lang="it-IT" dirty="0" smtClean="0"/>
              <a:t>I tuoi genitori ti dicono che è tempo di impegnarti di più, che loro non riescono più a mantenerti negli studi…</a:t>
            </a:r>
          </a:p>
          <a:p>
            <a:r>
              <a:rPr lang="it-IT" dirty="0" smtClean="0"/>
              <a:t>L’ortopedico ti ha detto che non potrai più riprendere a giocare quest’anno, dovrai operarti e recuperare…</a:t>
            </a:r>
          </a:p>
          <a:p>
            <a:r>
              <a:rPr lang="it-IT" dirty="0" smtClean="0"/>
              <a:t>Sei stato scelto per rappresentare il corso di laurea ad una convention internazionale…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73920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628800"/>
            <a:ext cx="7992888" cy="5040560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Individualmente</a:t>
            </a:r>
            <a:r>
              <a:rPr lang="it-IT" dirty="0" smtClean="0"/>
              <a:t> leggi gli esempi di situazione e immagina come ti sentiresti: scrivi accanto ad ogni situazione l’emozione che pensi proveresti</a:t>
            </a:r>
          </a:p>
          <a:p>
            <a:pPr lvl="1"/>
            <a:r>
              <a:rPr lang="it-IT" dirty="0" smtClean="0"/>
              <a:t>Cerca di essere specifico: non bene o male o semplicemente rabbia, cerca l’emozione specifica</a:t>
            </a:r>
          </a:p>
          <a:p>
            <a:pPr lvl="1"/>
            <a:r>
              <a:rPr lang="it-IT" dirty="0" smtClean="0"/>
              <a:t>Cerca di capire se immaginando la situazione riesci a percepire un’attivazione specifica nel corpo</a:t>
            </a:r>
          </a:p>
          <a:p>
            <a:pPr marL="365760" lvl="1" indent="0">
              <a:buNone/>
            </a:pPr>
            <a:endParaRPr lang="it-IT" dirty="0" smtClean="0"/>
          </a:p>
          <a:p>
            <a:r>
              <a:rPr lang="it-IT" b="1" dirty="0" smtClean="0"/>
              <a:t>Con un’altra persona</a:t>
            </a:r>
            <a:r>
              <a:rPr lang="it-IT" dirty="0" smtClean="0"/>
              <a:t>: confronta le emozioni e verifica se sono uguali per tutti. Nel caso ci siano emozioni diverse, scambiatevi le motivazioni che vi hanno portato a scriverle</a:t>
            </a:r>
          </a:p>
          <a:p>
            <a:pPr lvl="1"/>
            <a:r>
              <a:rPr lang="it-IT" dirty="0" smtClean="0"/>
              <a:t>I pensieri che in qualche modo abbiamo in merito alle situazioni possono determinare più o meno le emozioni che proviamo?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58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alternativa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149552"/>
          </a:xfrm>
        </p:spPr>
        <p:txBody>
          <a:bodyPr>
            <a:normAutofit/>
          </a:bodyPr>
          <a:lstStyle/>
          <a:p>
            <a:r>
              <a:rPr lang="it-IT" dirty="0" smtClean="0"/>
              <a:t>Individuate una narrazione artistica di cattiva relazione: uno spezzone di un film, una pagina di un libro, una canzone </a:t>
            </a:r>
            <a:r>
              <a:rPr lang="it-IT" dirty="0" err="1" smtClean="0"/>
              <a:t>ecc</a:t>
            </a:r>
            <a:endParaRPr lang="it-IT" dirty="0" smtClean="0"/>
          </a:p>
          <a:p>
            <a:r>
              <a:rPr lang="it-IT" dirty="0" smtClean="0"/>
              <a:t>In gruppo cercate di </a:t>
            </a:r>
          </a:p>
          <a:p>
            <a:pPr lvl="1"/>
            <a:r>
              <a:rPr lang="it-IT" dirty="0" smtClean="0"/>
              <a:t>Evidenziare gli elementi negativi della comunicazione</a:t>
            </a:r>
          </a:p>
          <a:p>
            <a:pPr lvl="1"/>
            <a:r>
              <a:rPr lang="it-IT" dirty="0" smtClean="0"/>
              <a:t>Evidenziarne gli effetti</a:t>
            </a:r>
          </a:p>
          <a:p>
            <a:pPr lvl="1"/>
            <a:r>
              <a:rPr lang="it-IT" dirty="0" smtClean="0"/>
              <a:t>Offrire panorami alternativi possibili</a:t>
            </a:r>
          </a:p>
          <a:p>
            <a:pPr lvl="1"/>
            <a:r>
              <a:rPr lang="it-IT" dirty="0" smtClean="0"/>
              <a:t>Chiudere con un messaggio: cosa abbiamo imparato da questa narrazione?</a:t>
            </a:r>
          </a:p>
        </p:txBody>
      </p:sp>
    </p:spTree>
    <p:extLst>
      <p:ext uri="{BB962C8B-B14F-4D97-AF65-F5344CB8AC3E}">
        <p14:creationId xmlns:p14="http://schemas.microsoft.com/office/powerpoint/2010/main" val="36718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92696"/>
            <a:ext cx="7128792" cy="887413"/>
          </a:xfrm>
        </p:spPr>
        <p:txBody>
          <a:bodyPr/>
          <a:lstStyle/>
          <a:p>
            <a:pPr eaLnBrk="1" hangingPunct="1"/>
            <a:r>
              <a:rPr lang="it-IT" altLang="it-IT" b="1" dirty="0" err="1" smtClean="0"/>
              <a:t>Rogers</a:t>
            </a:r>
            <a:r>
              <a:rPr lang="it-IT" altLang="it-IT" b="1" dirty="0" smtClean="0"/>
              <a:t> e </a:t>
            </a:r>
            <a:r>
              <a:rPr lang="it-IT" altLang="it-IT" b="1" dirty="0" err="1" smtClean="0"/>
              <a:t>Kinget</a:t>
            </a:r>
            <a:r>
              <a:rPr lang="it-IT" altLang="it-IT" b="1" dirty="0" smtClean="0"/>
              <a:t> 1965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47527"/>
            <a:ext cx="7560840" cy="471777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b="1" dirty="0" smtClean="0"/>
              <a:t>Riformulazione semplice</a:t>
            </a:r>
            <a:r>
              <a:rPr lang="it-IT" altLang="it-IT" sz="2800" dirty="0" smtClean="0"/>
              <a:t>:</a:t>
            </a:r>
          </a:p>
          <a:p>
            <a:pPr lvl="1" eaLnBrk="1" hangingPunct="1"/>
            <a:r>
              <a:rPr lang="it-IT" altLang="it-IT" sz="2400" dirty="0" smtClean="0"/>
              <a:t>Eco</a:t>
            </a:r>
          </a:p>
          <a:p>
            <a:pPr lvl="1" eaLnBrk="1" hangingPunct="1"/>
            <a:r>
              <a:rPr lang="it-IT" altLang="it-IT" sz="2400" dirty="0" smtClean="0"/>
              <a:t>Reiterazione parziale</a:t>
            </a:r>
          </a:p>
          <a:p>
            <a:pPr lvl="1" eaLnBrk="1" hangingPunct="1"/>
            <a:r>
              <a:rPr lang="it-IT" altLang="it-IT" sz="2400" dirty="0" smtClean="0"/>
              <a:t>Parafrasi</a:t>
            </a:r>
          </a:p>
          <a:p>
            <a:pPr lvl="1" eaLnBrk="1" hangingPunct="1"/>
            <a:r>
              <a:rPr lang="it-IT" altLang="it-IT" sz="2400" dirty="0" smtClean="0"/>
              <a:t>Riformulazione riassunto</a:t>
            </a:r>
          </a:p>
          <a:p>
            <a:pPr eaLnBrk="1" hangingPunct="1"/>
            <a:r>
              <a:rPr lang="it-IT" altLang="it-IT" sz="2800" b="1" dirty="0" smtClean="0"/>
              <a:t>Riformulazione del sentimento</a:t>
            </a:r>
          </a:p>
          <a:p>
            <a:pPr lvl="1" eaLnBrk="1" hangingPunct="1"/>
            <a:r>
              <a:rPr lang="it-IT" altLang="it-IT" sz="2400" dirty="0" smtClean="0"/>
              <a:t>Si verbalizza il mondo interno del cliente</a:t>
            </a:r>
          </a:p>
          <a:p>
            <a:pPr eaLnBrk="1" hangingPunct="1"/>
            <a:r>
              <a:rPr lang="it-IT" altLang="it-IT" sz="2800" b="1" dirty="0" smtClean="0"/>
              <a:t>Chiarificazione o delucidazione</a:t>
            </a:r>
          </a:p>
          <a:p>
            <a:pPr lvl="1" eaLnBrk="1" hangingPunct="1"/>
            <a:r>
              <a:rPr lang="it-IT" altLang="it-IT" sz="2400" dirty="0" smtClean="0"/>
              <a:t>È una sorta di deduzione e aiuta a scorgere o creare nuovi collegamenti tra i diversi elementi dell’esperienza</a:t>
            </a:r>
          </a:p>
        </p:txBody>
      </p:sp>
      <p:sp>
        <p:nvSpPr>
          <p:cNvPr id="18436" name="AutoShape 4"/>
          <p:cNvSpPr>
            <a:spLocks/>
          </p:cNvSpPr>
          <p:nvPr/>
        </p:nvSpPr>
        <p:spPr bwMode="auto">
          <a:xfrm>
            <a:off x="5940425" y="1628800"/>
            <a:ext cx="431800" cy="19431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532846" y="2097112"/>
            <a:ext cx="1792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latin typeface="Calibri" pitchFamily="34" charset="0"/>
              </a:rPr>
              <a:t>Riformulazione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latin typeface="Calibri" pitchFamily="34" charset="0"/>
              </a:rPr>
              <a:t>di contenuto: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latin typeface="Calibri" pitchFamily="34" charset="0"/>
              </a:rPr>
              <a:t>FATTI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4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7772400" cy="887413"/>
          </a:xfrm>
        </p:spPr>
        <p:txBody>
          <a:bodyPr/>
          <a:lstStyle/>
          <a:p>
            <a:pPr eaLnBrk="1" hangingPunct="1"/>
            <a:r>
              <a:rPr lang="it-IT" altLang="it-IT" b="1" smtClean="0"/>
              <a:t>Rogers e Kinget 1965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772400" cy="475297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b="1" dirty="0" smtClean="0"/>
              <a:t>Riformulazione semplice</a:t>
            </a:r>
            <a:r>
              <a:rPr lang="it-IT" sz="2800" dirty="0" smtClean="0"/>
              <a:t>:</a:t>
            </a:r>
          </a:p>
          <a:p>
            <a:pPr lvl="1" eaLnBrk="1" hangingPunct="1">
              <a:defRPr/>
            </a:pPr>
            <a:r>
              <a:rPr lang="it-IT" sz="2400" dirty="0" smtClean="0"/>
              <a:t>Eco</a:t>
            </a:r>
          </a:p>
          <a:p>
            <a:pPr lvl="1" eaLnBrk="1" hangingPunct="1">
              <a:defRPr/>
            </a:pPr>
            <a:r>
              <a:rPr lang="it-IT" sz="2400" dirty="0" smtClean="0"/>
              <a:t>Reiterazione parziale</a:t>
            </a:r>
          </a:p>
          <a:p>
            <a:pPr lvl="1" eaLnBrk="1" hangingPunct="1">
              <a:defRPr/>
            </a:pPr>
            <a:r>
              <a:rPr lang="it-IT" sz="2400" dirty="0" smtClean="0"/>
              <a:t>Parafrasi</a:t>
            </a:r>
          </a:p>
          <a:p>
            <a:pPr lvl="1" eaLnBrk="1" hangingPunct="1">
              <a:defRPr/>
            </a:pPr>
            <a:r>
              <a:rPr lang="it-IT" sz="2400" dirty="0" smtClean="0"/>
              <a:t>Riformulazione riassunto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sz="2400" dirty="0" smtClean="0"/>
          </a:p>
        </p:txBody>
      </p:sp>
      <p:sp>
        <p:nvSpPr>
          <p:cNvPr id="19460" name="AutoShape 4"/>
          <p:cNvSpPr>
            <a:spLocks/>
          </p:cNvSpPr>
          <p:nvPr/>
        </p:nvSpPr>
        <p:spPr bwMode="auto">
          <a:xfrm>
            <a:off x="5940425" y="1844675"/>
            <a:ext cx="431800" cy="19431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04025" y="2276475"/>
            <a:ext cx="1792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Riformulazione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di contenuto: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Calibri" pitchFamily="34" charset="0"/>
              </a:rPr>
              <a:t>FATTI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6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247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2800" smtClean="0">
                <a:latin typeface="Calibri" pitchFamily="34" charset="0"/>
                <a:ea typeface="Calibri" pitchFamily="34" charset="0"/>
                <a:cs typeface="Calibri" pitchFamily="34" charset="0"/>
              </a:rPr>
              <a:t>Eco e reiterazione parziale: incoraggiare a continuare, completare il racconto, senza ulteriori interferenze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450" y="1866900"/>
            <a:ext cx="7488238" cy="1201738"/>
          </a:xfrm>
          <a:prstGeom prst="rect">
            <a:avLst/>
          </a:prstGeom>
          <a:solidFill>
            <a:srgbClr val="FDBA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Stavo scendendo le scale molto velocemente quando improvvisamente…</a:t>
            </a:r>
          </a:p>
        </p:txBody>
      </p:sp>
      <p:sp>
        <p:nvSpPr>
          <p:cNvPr id="5" name="Rettangolo 4"/>
          <p:cNvSpPr/>
          <p:nvPr/>
        </p:nvSpPr>
        <p:spPr>
          <a:xfrm>
            <a:off x="1187450" y="3213100"/>
            <a:ext cx="7488238" cy="679450"/>
          </a:xfrm>
          <a:prstGeom prst="rect">
            <a:avLst/>
          </a:prstGeom>
          <a:solidFill>
            <a:srgbClr val="A7FB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Improvvisamente?</a:t>
            </a:r>
          </a:p>
        </p:txBody>
      </p:sp>
      <p:sp>
        <p:nvSpPr>
          <p:cNvPr id="6" name="Rettangolo 5"/>
          <p:cNvSpPr/>
          <p:nvPr/>
        </p:nvSpPr>
        <p:spPr>
          <a:xfrm>
            <a:off x="1187450" y="4076700"/>
            <a:ext cx="7488238" cy="1152525"/>
          </a:xfrm>
          <a:prstGeom prst="rect">
            <a:avLst/>
          </a:prstGeom>
          <a:solidFill>
            <a:srgbClr val="FDBA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Improvvisamente ho sentito un fortissimo dolore al ginocchio e la gamba che cedeva. Non sono finita per terra perché mi sono tenuta al corrimano…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87450" y="5445125"/>
            <a:ext cx="7488238" cy="792163"/>
          </a:xfrm>
          <a:prstGeom prst="rect">
            <a:avLst/>
          </a:prstGeom>
          <a:solidFill>
            <a:srgbClr val="A7FB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 sei tenuta sul corrimano e …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7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826375" cy="1608138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Parafrasi</a:t>
            </a:r>
            <a:r>
              <a:rPr lang="it-IT" altLang="it-IT" sz="320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riproporre al paziente gli aspetti fondamentali del suo discorso, in forma più sintetica e, se possibile, più chiara.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6013" y="2349500"/>
            <a:ext cx="7559675" cy="1201738"/>
          </a:xfrm>
          <a:prstGeom prst="rect">
            <a:avLst/>
          </a:prstGeom>
          <a:solidFill>
            <a:srgbClr val="FDBA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 mal di schiena ce l’ho da sempre: mi ricordo che già quando aspettavo il primo figlio a volte non riuscivo a camminare per un dolore fortissimo che mi partiva dalla fascia lombare e scendeva lungo la gamba…</a:t>
            </a:r>
          </a:p>
        </p:txBody>
      </p:sp>
      <p:sp>
        <p:nvSpPr>
          <p:cNvPr id="5" name="Rettangolo 4"/>
          <p:cNvSpPr/>
          <p:nvPr/>
        </p:nvSpPr>
        <p:spPr>
          <a:xfrm>
            <a:off x="1133475" y="4164013"/>
            <a:ext cx="7561263" cy="1439862"/>
          </a:xfrm>
          <a:prstGeom prst="rect">
            <a:avLst/>
          </a:prstGeom>
          <a:solidFill>
            <a:srgbClr val="A7FB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 ho ben capito è da tanti anni che soffre di mal di schiena e talvolta questo dolore scende anche lungo l’arto inferiore…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3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169988" y="1628775"/>
            <a:ext cx="7488237" cy="2808288"/>
          </a:xfrm>
          <a:prstGeom prst="rect">
            <a:avLst/>
          </a:prstGeom>
          <a:solidFill>
            <a:srgbClr val="FDBA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E’ da tanti anni che soffro di mal di schiena: la prima volta avevo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20 anni e mi era successo dopo una lunga nuotata. Poi mi è tornato a…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In ogni caso, le altre volte il mal di schiena andava via da solo: 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massimo stavo qualche giorno a riposo, prendevo qualche bustina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di Oki e come veniva così se ne andava. Adesso non so cosa fare: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Il farmaco che mi ha dato il medico non serve a niente,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ho sospeso la palestra perché ho paura che peggiori, ma niente 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sono passati più di tre mesi …</a:t>
            </a: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1187450" y="4652963"/>
            <a:ext cx="7488238" cy="1655762"/>
          </a:xfrm>
          <a:prstGeom prst="rect">
            <a:avLst/>
          </a:prstGeom>
          <a:solidFill>
            <a:srgbClr val="A7FB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Lei ha già una storia lunga di mal di schiena, ma ora sembra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disorientato: non sa come affrontare questo episodio, perché di solito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alibri" pitchFamily="34" charset="0"/>
              </a:rPr>
              <a:t>Il dolore spariva spontaneamente e rapidamente</a:t>
            </a:r>
          </a:p>
        </p:txBody>
      </p:sp>
      <p:sp>
        <p:nvSpPr>
          <p:cNvPr id="22532" name="Rettangolo 7"/>
          <p:cNvSpPr>
            <a:spLocks noChangeArrowheads="1"/>
          </p:cNvSpPr>
          <p:nvPr/>
        </p:nvSpPr>
        <p:spPr bwMode="auto">
          <a:xfrm>
            <a:off x="1169988" y="620713"/>
            <a:ext cx="7488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Riformulazione riassunto: è una parafrasi riferita a una porzione più estesa di discorso</a:t>
            </a:r>
            <a:endParaRPr lang="it-IT" altLang="it-IT" sz="240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Perché usare il riassunto?</a:t>
            </a:r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>
          <a:xfrm>
            <a:off x="1187624" y="1663824"/>
            <a:ext cx="7674056" cy="4933528"/>
          </a:xfrm>
        </p:spPr>
        <p:txBody>
          <a:bodyPr/>
          <a:lstStyle/>
          <a:p>
            <a:pPr eaLnBrk="1" hangingPunct="1"/>
            <a:r>
              <a:rPr lang="it-IT" altLang="it-IT" dirty="0" smtClean="0"/>
              <a:t>Serve a fare il punto, quando le persone parlano tanto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Serve a ritornare sul focus del discorso, se il paziente ci ha portati «un po’ in giro»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Può servire per fare un riepilogo prima di approfondire ulteriormente un aspetto del problema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5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1422</TotalTime>
  <Words>1364</Words>
  <Application>Microsoft Office PowerPoint</Application>
  <PresentationFormat>Presentazione su schermo (4:3)</PresentationFormat>
  <Paragraphs>174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Solstizio</vt:lpstr>
      <vt:lpstr>La relazione  nell’esercizio professionale  Ottavo audio</vt:lpstr>
      <vt:lpstr>Indicazioni per l’ultima esercitazione</vt:lpstr>
      <vt:lpstr>In alternativa</vt:lpstr>
      <vt:lpstr>Rogers e Kinget 1965</vt:lpstr>
      <vt:lpstr>Rogers e Kinget 1965</vt:lpstr>
      <vt:lpstr>Eco e reiterazione parziale: incoraggiare a continuare, completare il racconto, senza ulteriori interferenze</vt:lpstr>
      <vt:lpstr>Parafrasi: riproporre al paziente gli aspetti fondamentali del suo discorso, in forma più sintetica e, se possibile, più chiara.</vt:lpstr>
      <vt:lpstr>Presentazione standard di PowerPoint</vt:lpstr>
      <vt:lpstr>Perché usare il riassunto?</vt:lpstr>
      <vt:lpstr>Rispetto all’esempio…</vt:lpstr>
      <vt:lpstr>La comunicazione efficace tiene conto  della parte nascosta dell’iceberg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Rogers e Kinget 1965</vt:lpstr>
      <vt:lpstr>Riformulazione del sentimento</vt:lpstr>
      <vt:lpstr>Riformulare sentimenti, emozioni, stati d’animo da «Il colloquio di counseling» di V. Calvo</vt:lpstr>
      <vt:lpstr>Presentazione standard di PowerPoint</vt:lpstr>
      <vt:lpstr>Presentazione standard di PowerPoint</vt:lpstr>
      <vt:lpstr>Ma noi siamo in grado di riconoscere le emozioni?</vt:lpstr>
      <vt:lpstr>Presentazione standard di PowerPoint</vt:lpstr>
      <vt:lpstr>Esercizio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relazione terapeutica</dc:title>
  <dc:creator>Fisiot 52</dc:creator>
  <cp:lastModifiedBy>Fisiot24</cp:lastModifiedBy>
  <cp:revision>109</cp:revision>
  <cp:lastPrinted>2018-05-07T06:49:44Z</cp:lastPrinted>
  <dcterms:created xsi:type="dcterms:W3CDTF">2017-01-09T12:45:30Z</dcterms:created>
  <dcterms:modified xsi:type="dcterms:W3CDTF">2020-05-20T20:50:51Z</dcterms:modified>
</cp:coreProperties>
</file>