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483" r:id="rId2"/>
    <p:sldId id="484" r:id="rId3"/>
    <p:sldId id="469" r:id="rId4"/>
    <p:sldId id="470" r:id="rId5"/>
    <p:sldId id="471" r:id="rId6"/>
    <p:sldId id="472" r:id="rId7"/>
    <p:sldId id="473" r:id="rId8"/>
    <p:sldId id="456" r:id="rId9"/>
    <p:sldId id="364" r:id="rId10"/>
    <p:sldId id="475" r:id="rId11"/>
    <p:sldId id="474" r:id="rId12"/>
    <p:sldId id="476" r:id="rId13"/>
    <p:sldId id="477" r:id="rId14"/>
    <p:sldId id="478" r:id="rId15"/>
    <p:sldId id="479" r:id="rId16"/>
    <p:sldId id="468" r:id="rId17"/>
    <p:sldId id="465" r:id="rId18"/>
    <p:sldId id="464" r:id="rId19"/>
    <p:sldId id="480" r:id="rId20"/>
    <p:sldId id="481" r:id="rId21"/>
    <p:sldId id="482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2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EC9AF-18C4-4436-9D58-DE47A5C5D82B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792D-971E-4301-B672-5780BC7143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471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E9684-A0A2-443A-BE57-C0C8BE6D2533}" type="datetimeFigureOut">
              <a:rPr lang="it-IT" smtClean="0"/>
              <a:t>19/05/2020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034BB-6FAD-470E-8EB4-B5913A2924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1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F4BC-6221-4654-B2C8-D467DC1157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39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6D14FB-B072-4DEE-AD71-941644824593}" type="datetime1">
              <a:rPr lang="it-IT" smtClean="0"/>
              <a:t>19/05/2020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B5E84-B7F9-4D36-834B-204F79D6B438}" type="datetime1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5D2F33-0CB6-430F-BCAB-8FCD8DED895A}" type="datetime1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F4884-7F58-4D20-BF91-BE6D29D4A4CA}" type="datetime1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C7B4B6-B182-4342-8EBD-A26E85651221}" type="datetime1">
              <a:rPr lang="it-IT" smtClean="0"/>
              <a:t>19/05/2020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904FE8-AA10-40B6-8F2E-C031E826AB90}" type="datetime1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518D0B-EE70-4B4C-B03D-D177F6FEAF15}" type="datetime1">
              <a:rPr lang="it-IT" smtClean="0"/>
              <a:t>19/05/2020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A62262-B489-4ED9-AFDF-0D0A67D62C0C}" type="datetime1">
              <a:rPr lang="it-IT" smtClean="0"/>
              <a:t>19/05/2020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45564-4EBB-4BBB-A1CF-19E7035F1364}" type="datetime1">
              <a:rPr lang="it-IT" smtClean="0"/>
              <a:t>19/05/2020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B10B7F-4452-4448-A848-84430DBAB6D3}" type="datetime1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3CE8A-DCDA-46FF-818F-8D7A60A806A6}" type="datetime1">
              <a:rPr lang="it-IT" smtClean="0"/>
              <a:t>19/05/2020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22692E-A783-435B-AE68-93C13447DAD7}" type="datetime1">
              <a:rPr lang="it-IT" smtClean="0"/>
              <a:t>19/05/2020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620688"/>
            <a:ext cx="7344097" cy="25922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/>
              <a:t>La relazione </a:t>
            </a:r>
            <a:br>
              <a:rPr lang="it-IT" altLang="it-IT" dirty="0" smtClean="0"/>
            </a:br>
            <a:r>
              <a:rPr lang="it-IT" altLang="it-IT" dirty="0" smtClean="0"/>
              <a:t>nell’esercizio professionale</a:t>
            </a:r>
            <a:br>
              <a:rPr lang="it-IT" altLang="it-IT" dirty="0" smtClean="0"/>
            </a:br>
            <a:r>
              <a:rPr lang="it-IT" altLang="it-IT" dirty="0" smtClean="0"/>
              <a:t/>
            </a:r>
            <a:br>
              <a:rPr lang="it-IT" altLang="it-IT" dirty="0" smtClean="0"/>
            </a:br>
            <a:r>
              <a:rPr lang="it-IT" altLang="it-IT" sz="3600" dirty="0" smtClean="0"/>
              <a:t>Non</a:t>
            </a:r>
            <a:r>
              <a:rPr lang="it-IT" altLang="it-IT" sz="3600" dirty="0" smtClean="0"/>
              <a:t>o </a:t>
            </a:r>
            <a:r>
              <a:rPr lang="it-IT" altLang="it-IT" sz="3600" dirty="0" smtClean="0"/>
              <a:t>audio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4077072"/>
            <a:ext cx="6624786" cy="216024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800" dirty="0" smtClean="0"/>
              <a:t>Insegnamento di Scienze Umane Cognitive</a:t>
            </a:r>
          </a:p>
          <a:p>
            <a:pPr eaLnBrk="1" hangingPunct="1">
              <a:lnSpc>
                <a:spcPct val="80000"/>
              </a:lnSpc>
            </a:pPr>
            <a:endParaRPr lang="it-IT" altLang="it-IT" sz="2800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800" i="1" dirty="0" smtClean="0"/>
              <a:t>Dott.ssa </a:t>
            </a:r>
            <a:r>
              <a:rPr lang="it-IT" altLang="it-IT" sz="2800" i="1" dirty="0" err="1" smtClean="0"/>
              <a:t>Mag</a:t>
            </a:r>
            <a:r>
              <a:rPr lang="it-IT" altLang="it-IT" sz="2800" i="1" dirty="0" smtClean="0"/>
              <a:t>./Ft. Antonella </a:t>
            </a:r>
            <a:r>
              <a:rPr lang="it-IT" altLang="it-IT" sz="2800" i="1" dirty="0" err="1" smtClean="0"/>
              <a:t>Monticco</a:t>
            </a:r>
            <a:endParaRPr lang="it-IT" altLang="it-IT" sz="2800" i="1" dirty="0" smtClean="0"/>
          </a:p>
          <a:p>
            <a:pPr eaLnBrk="1" hangingPunct="1">
              <a:lnSpc>
                <a:spcPct val="80000"/>
              </a:lnSpc>
            </a:pPr>
            <a:r>
              <a:rPr lang="it-IT" altLang="it-IT" sz="2800" i="1" dirty="0" smtClean="0"/>
              <a:t>Dott.ssa </a:t>
            </a:r>
            <a:r>
              <a:rPr lang="it-IT" altLang="it-IT" sz="2800" i="1" dirty="0" err="1" smtClean="0"/>
              <a:t>Mag</a:t>
            </a:r>
            <a:r>
              <a:rPr lang="it-IT" altLang="it-IT" sz="2800" i="1" dirty="0" smtClean="0"/>
              <a:t>. /Ft. Paola </a:t>
            </a:r>
            <a:r>
              <a:rPr lang="it-IT" altLang="it-IT" sz="2800" i="1" dirty="0" err="1" smtClean="0"/>
              <a:t>Coschizza</a:t>
            </a:r>
            <a:endParaRPr lang="it-IT" altLang="it-IT" sz="2800" i="1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3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1259632" y="3429000"/>
            <a:ext cx="7488832" cy="2893919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Tutte le persone si trovano a vivere di volta in volta due sentimenti diversi nelle relazioni interpersonali: accettazione e non accettazione</a:t>
            </a:r>
          </a:p>
          <a:p>
            <a:endParaRPr lang="it-IT" dirty="0" smtClean="0"/>
          </a:p>
          <a:p>
            <a:r>
              <a:rPr lang="it-IT" dirty="0" smtClean="0"/>
              <a:t>Ci saranno comportamenti di un figlio, di un alunno, del partner, di un insegnante, di un paziente che saranno accettabili ed altri che saranno non accettabili. 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3419872" y="548680"/>
            <a:ext cx="244827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dell’accettazione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419872" y="1559168"/>
            <a:ext cx="2448272" cy="100811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Area della non accettazione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8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784976" cy="1143000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Quando il problema appartiene a noi…</a:t>
            </a:r>
            <a:endParaRPr lang="it-IT" sz="3600" b="1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3309766" cy="665648"/>
          </a:xfrm>
        </p:spPr>
        <p:txBody>
          <a:bodyPr/>
          <a:lstStyle/>
          <a:p>
            <a:r>
              <a:rPr lang="it-IT" dirty="0" smtClean="0"/>
              <a:t>Il paziente ha un problema</a:t>
            </a:r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>
          <a:xfrm>
            <a:off x="5220072" y="620688"/>
            <a:ext cx="2944368" cy="658617"/>
          </a:xfrm>
        </p:spPr>
        <p:txBody>
          <a:bodyPr/>
          <a:lstStyle/>
          <a:p>
            <a:r>
              <a:rPr lang="it-IT" dirty="0" smtClean="0"/>
              <a:t>Il problema è nostro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2"/>
          </p:nvPr>
        </p:nvSpPr>
        <p:spPr>
          <a:xfrm>
            <a:off x="971600" y="2132856"/>
            <a:ext cx="3227832" cy="2779776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</a:t>
            </a:r>
            <a:r>
              <a:rPr lang="it-IT" dirty="0" smtClean="0"/>
              <a:t>l terapista usa l’ascolto attivo</a:t>
            </a:r>
          </a:p>
          <a:p>
            <a:r>
              <a:rPr lang="it-IT" dirty="0" smtClean="0"/>
              <a:t>Il terapista utilizza la riformulazione</a:t>
            </a:r>
          </a:p>
          <a:p>
            <a:r>
              <a:rPr lang="it-IT" dirty="0" smtClean="0"/>
              <a:t>L’atteggiamento è di accoglienza, comprension</a:t>
            </a:r>
            <a:r>
              <a:rPr lang="it-IT" dirty="0"/>
              <a:t>e</a:t>
            </a:r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5076056" y="1916832"/>
            <a:ext cx="3671266" cy="3076475"/>
          </a:xfr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it-IT" dirty="0" smtClean="0"/>
              <a:t>Siamo noi a trasmettere il messaggio, a fare una chiara richiesta</a:t>
            </a:r>
          </a:p>
          <a:p>
            <a:r>
              <a:rPr lang="it-IT" dirty="0" smtClean="0"/>
              <a:t>Il nostro obiettivo è aiutare noi stessi, «ripulire» la relazione terapeutica dal non detto, da risentimenti che poi covano </a:t>
            </a:r>
            <a:r>
              <a:rPr lang="it-IT" dirty="0" err="1" smtClean="0"/>
              <a:t>ecc</a:t>
            </a: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38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028384" cy="1143000"/>
          </a:xfrm>
        </p:spPr>
        <p:txBody>
          <a:bodyPr>
            <a:noAutofit/>
          </a:bodyPr>
          <a:lstStyle/>
          <a:p>
            <a:r>
              <a:rPr lang="it-IT" sz="3600" b="1" dirty="0"/>
              <a:t>Quando il problema appartiene a </a:t>
            </a:r>
            <a:r>
              <a:rPr lang="it-IT" sz="3600" b="1" dirty="0" smtClean="0"/>
              <a:t>noi - 2</a:t>
            </a:r>
            <a:endParaRPr lang="it-IT" sz="36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259632" y="2276872"/>
            <a:ext cx="7560840" cy="344619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Abbiamo bisogno di modificare un comportamento dell’altra persona che ci disturba</a:t>
            </a:r>
          </a:p>
          <a:p>
            <a:endParaRPr lang="it-IT" dirty="0"/>
          </a:p>
          <a:p>
            <a:r>
              <a:rPr lang="it-IT" dirty="0" smtClean="0"/>
              <a:t>Dobbiamo trasmettere un messaggio</a:t>
            </a:r>
          </a:p>
          <a:p>
            <a:endParaRPr lang="it-IT" dirty="0"/>
          </a:p>
          <a:p>
            <a:r>
              <a:rPr lang="it-IT" dirty="0" smtClean="0"/>
              <a:t>E aver sempre cura della relazione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66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r>
              <a:rPr lang="it-IT" dirty="0" smtClean="0"/>
              <a:t>Per un confronto efficace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700808"/>
            <a:ext cx="7920880" cy="4752527"/>
          </a:xfrm>
        </p:spPr>
        <p:txBody>
          <a:bodyPr>
            <a:normAutofit fontScale="85000" lnSpcReduction="20000"/>
          </a:bodyPr>
          <a:lstStyle/>
          <a:p>
            <a:r>
              <a:rPr lang="it-IT" sz="3300" i="1" dirty="0" smtClean="0"/>
              <a:t>Innanzitutto </a:t>
            </a:r>
            <a:r>
              <a:rPr lang="it-IT" sz="3300" b="1" i="1" dirty="0" smtClean="0"/>
              <a:t>riconoscere i messaggi in prima persona, dai messaggi in seconda persona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Esempio: paziente cronicamente in ritardo</a:t>
            </a:r>
          </a:p>
          <a:p>
            <a:endParaRPr lang="it-IT" sz="900" dirty="0"/>
          </a:p>
          <a:p>
            <a:r>
              <a:rPr lang="it-IT" b="1" dirty="0" smtClean="0"/>
              <a:t>Seconda persona</a:t>
            </a:r>
            <a:r>
              <a:rPr lang="it-IT" dirty="0" smtClean="0"/>
              <a:t>: Lei dovrebbe organizzarsi meglio perché arriva al trattamento  sempre in ritardo</a:t>
            </a:r>
          </a:p>
          <a:p>
            <a:endParaRPr lang="it-IT" sz="900" dirty="0" smtClean="0"/>
          </a:p>
          <a:p>
            <a:r>
              <a:rPr lang="it-IT" b="1" dirty="0" smtClean="0"/>
              <a:t>Prima persona</a:t>
            </a:r>
            <a:r>
              <a:rPr lang="it-IT" dirty="0" smtClean="0"/>
              <a:t>: Quando lei arriva in ritardo, io sono in difficoltà, perché devo farle un trattamento più breve oppure far entrare in ritardo il paziente successivo.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85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it-IT" dirty="0" smtClean="0"/>
              <a:t>L’effetto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988840"/>
            <a:ext cx="7632848" cy="4248472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Con il messaggio in prima persona, diciamo delle cose, su cui difficilmente l’altro può entrare in disaccordo, perché spieghiamo quello che sta succedendo a noi.</a:t>
            </a:r>
          </a:p>
          <a:p>
            <a:endParaRPr lang="it-IT" sz="900" dirty="0" smtClean="0"/>
          </a:p>
          <a:p>
            <a:r>
              <a:rPr lang="it-IT" dirty="0" smtClean="0"/>
              <a:t>Un messaggio di questo tipo spiega il dato di fatto e lascia la responsabilità al paziente di mantenere o modificare il suo comportamento</a:t>
            </a:r>
          </a:p>
          <a:p>
            <a:endParaRPr lang="it-IT" sz="900" dirty="0" smtClean="0"/>
          </a:p>
          <a:p>
            <a:r>
              <a:rPr lang="it-IT" dirty="0" smtClean="0"/>
              <a:t>Non stiamo facendo la predica oppure minacciando o ancora ordinando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3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rischio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119256"/>
            <a:ext cx="7632848" cy="4262071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E’ di inviare dei messaggi in seconda persona «camuffati»</a:t>
            </a:r>
          </a:p>
          <a:p>
            <a:endParaRPr lang="it-IT" dirty="0"/>
          </a:p>
          <a:p>
            <a:r>
              <a:rPr lang="it-IT" dirty="0" smtClean="0"/>
              <a:t>«Mi sembra che lei abbia delle difficoltà ad organizzarsi con l’orario…»</a:t>
            </a:r>
          </a:p>
          <a:p>
            <a:endParaRPr lang="it-IT" dirty="0"/>
          </a:p>
          <a:p>
            <a:r>
              <a:rPr lang="it-IT" dirty="0" smtClean="0"/>
              <a:t>L’obiettivo non è cambiare il soggetto grammaticalmente, ma effettivamente capire come incide su di me il comportamento non accettabile dell’altra persona.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81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965245" cy="792088"/>
          </a:xfrm>
        </p:spPr>
        <p:txBody>
          <a:bodyPr>
            <a:normAutofit/>
          </a:bodyPr>
          <a:lstStyle/>
          <a:p>
            <a:r>
              <a:rPr lang="it-IT" b="1" dirty="0" smtClean="0"/>
              <a:t>Esercitiamoci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628800"/>
            <a:ext cx="7776864" cy="4464496"/>
          </a:xfrm>
        </p:spPr>
        <p:txBody>
          <a:bodyPr>
            <a:noAutofit/>
          </a:bodyPr>
          <a:lstStyle/>
          <a:p>
            <a:r>
              <a:rPr lang="it-IT" sz="2000" b="1" dirty="0" smtClean="0"/>
              <a:t>Lei </a:t>
            </a:r>
            <a:r>
              <a:rPr lang="it-IT" sz="2000" b="1" dirty="0"/>
              <a:t>deve fare più esercizio</a:t>
            </a:r>
          </a:p>
          <a:p>
            <a:r>
              <a:rPr lang="it-IT" sz="2000" b="1" dirty="0"/>
              <a:t>Io </a:t>
            </a:r>
            <a:r>
              <a:rPr lang="it-IT" sz="2000" b="1" dirty="0" smtClean="0"/>
              <a:t>……………………………………………………………….</a:t>
            </a:r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Lei </a:t>
            </a:r>
            <a:r>
              <a:rPr lang="it-IT" sz="2000" b="1" dirty="0" smtClean="0"/>
              <a:t>doveva prendere </a:t>
            </a:r>
            <a:r>
              <a:rPr lang="it-IT" sz="2000" b="1" dirty="0"/>
              <a:t>prima l’appuntamento </a:t>
            </a:r>
          </a:p>
          <a:p>
            <a:r>
              <a:rPr lang="it-IT" sz="2000" b="1" dirty="0"/>
              <a:t>Io</a:t>
            </a:r>
            <a:r>
              <a:rPr lang="it-IT" sz="2000" b="1" dirty="0" smtClean="0"/>
              <a:t>………………………………………………………………</a:t>
            </a:r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Lei deve usare il deambulatore </a:t>
            </a:r>
          </a:p>
          <a:p>
            <a:r>
              <a:rPr lang="it-IT" sz="2000" b="1" dirty="0"/>
              <a:t>Io </a:t>
            </a:r>
            <a:r>
              <a:rPr lang="it-IT" sz="2000" b="1" dirty="0" smtClean="0"/>
              <a:t>………………………………………………………………</a:t>
            </a:r>
          </a:p>
          <a:p>
            <a:endParaRPr lang="it-IT" sz="2000" b="1" dirty="0" smtClean="0"/>
          </a:p>
          <a:p>
            <a:r>
              <a:rPr lang="it-IT" sz="2000" b="1" dirty="0" smtClean="0"/>
              <a:t>Lei </a:t>
            </a:r>
            <a:r>
              <a:rPr lang="it-IT" sz="2000" b="1" dirty="0"/>
              <a:t>mi fa una richiesta sbagliata </a:t>
            </a:r>
          </a:p>
          <a:p>
            <a:r>
              <a:rPr lang="it-IT" sz="2000" b="1" dirty="0"/>
              <a:t>Io</a:t>
            </a:r>
            <a:r>
              <a:rPr lang="it-IT" sz="2000" b="1" dirty="0" smtClean="0"/>
              <a:t>……………………………………………………………….</a:t>
            </a:r>
            <a:endParaRPr lang="it-IT" sz="2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0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ri</a:t>
            </a:r>
            <a:r>
              <a:rPr lang="it-IT" dirty="0" smtClean="0"/>
              <a:t>-contrattazione assertiva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2636912"/>
            <a:ext cx="7776864" cy="217383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E’ possibile dire di no ad una richiesta del paziente purché non venga negato il suo diritto a fare richieste e purché il FT sappia proporre una soluzione alternativa che risponda almeno in parte alla richiesta.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 fronte al paziente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772816"/>
            <a:ext cx="7776864" cy="4107868"/>
          </a:xfrm>
        </p:spPr>
        <p:txBody>
          <a:bodyPr>
            <a:normAutofit/>
          </a:bodyPr>
          <a:lstStyle/>
          <a:p>
            <a:r>
              <a:rPr lang="it-IT" b="1" dirty="0" smtClean="0"/>
              <a:t>Passività</a:t>
            </a:r>
          </a:p>
          <a:p>
            <a:r>
              <a:rPr lang="it-IT" b="1" dirty="0" smtClean="0"/>
              <a:t>Aggressività</a:t>
            </a:r>
          </a:p>
          <a:p>
            <a:r>
              <a:rPr lang="it-IT" b="1" dirty="0" smtClean="0"/>
              <a:t>Assertività</a:t>
            </a:r>
          </a:p>
          <a:p>
            <a:pPr lvl="1"/>
            <a:r>
              <a:rPr lang="it-IT" sz="2000" i="1" dirty="0" smtClean="0"/>
              <a:t>l’insieme </a:t>
            </a:r>
            <a:r>
              <a:rPr lang="it-IT" sz="2000" i="1" dirty="0"/>
              <a:t>delle abilità cognitive e comportamentali che consentono a un soggetto di affermare la propria personalità senza cadere in comportamenti passivi o </a:t>
            </a:r>
            <a:r>
              <a:rPr lang="it-IT" sz="2000" i="1" dirty="0" smtClean="0"/>
              <a:t>aggressivi (Garzanti)</a:t>
            </a:r>
            <a:endParaRPr lang="it-IT" sz="2000" i="1" dirty="0"/>
          </a:p>
          <a:p>
            <a:pPr marL="365760" lvl="1" indent="0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7344"/>
            <a:ext cx="4267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92" y="5161477"/>
            <a:ext cx="457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965245" cy="1027242"/>
          </a:xfrm>
        </p:spPr>
        <p:txBody>
          <a:bodyPr>
            <a:normAutofit/>
          </a:bodyPr>
          <a:lstStyle/>
          <a:p>
            <a:r>
              <a:rPr lang="it-IT" b="1" dirty="0"/>
              <a:t>Q</a:t>
            </a:r>
            <a:r>
              <a:rPr lang="it-IT" b="1" dirty="0" smtClean="0"/>
              <a:t>ual è la tua intenzione?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50" y="2078533"/>
            <a:ext cx="4377714" cy="438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55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E quando noi abbiamo qualcosa da dire?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1026" name="Picture 2" descr="C:\Users\Fisiot24\Desktop\mindfulness bibliografia\comunicare-efficacemente-1024x737-1024x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4"/>
            <a:ext cx="7116829" cy="46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5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Ricapitolando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L’ascolto attivo</a:t>
            </a:r>
          </a:p>
          <a:p>
            <a:r>
              <a:rPr lang="it-IT" dirty="0" smtClean="0"/>
              <a:t>Le barriere all’ascolto</a:t>
            </a:r>
          </a:p>
          <a:p>
            <a:r>
              <a:rPr lang="it-IT" dirty="0" smtClean="0"/>
              <a:t>La riformulazione degli eventi</a:t>
            </a:r>
          </a:p>
          <a:p>
            <a:r>
              <a:rPr lang="it-IT" dirty="0" smtClean="0"/>
              <a:t>La riformulazione dei vissuti</a:t>
            </a:r>
          </a:p>
          <a:p>
            <a:r>
              <a:rPr lang="it-IT" dirty="0" smtClean="0"/>
              <a:t>La negoziazione con la tecnica dei tre passi e della riformulazione assertiva in prima persona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38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476672"/>
            <a:ext cx="7488832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Il comunicatore strategico è, prima di tutto, in grado di stare nel qui ed ora: è in grado di focalizzare la sua attenzione e chiedersi davvero l’utilità di un certo messaggio. </a:t>
            </a:r>
            <a:endParaRPr lang="it-IT" b="1" u="sng" dirty="0"/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Fisiot 52\AppData\Local\Microsoft\Windows\Temporary Internet Files\Content.IE5\QV1W0X16\Ascolta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6477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7416824" cy="5040560"/>
          </a:xfrm>
        </p:spPr>
        <p:txBody>
          <a:bodyPr>
            <a:normAutofit/>
          </a:bodyPr>
          <a:lstStyle/>
          <a:p>
            <a:r>
              <a:rPr lang="it-IT" dirty="0" smtClean="0"/>
              <a:t>Spesso il mondo del paziente e quello dell’operatore sanitario divergono: il paziente, ad esempio, può portare dei contenuti, delle proposte con cui non concordiamo</a:t>
            </a:r>
          </a:p>
          <a:p>
            <a:endParaRPr lang="it-IT" dirty="0" smtClean="0"/>
          </a:p>
          <a:p>
            <a:r>
              <a:rPr lang="it-IT" dirty="0" smtClean="0"/>
              <a:t>Spontaneamente entriamo nel mondo del paziente per tentare di «correggerlo»</a:t>
            </a:r>
          </a:p>
          <a:p>
            <a:endParaRPr lang="it-IT" dirty="0"/>
          </a:p>
          <a:p>
            <a:r>
              <a:rPr lang="it-IT" dirty="0" smtClean="0"/>
              <a:t>Effetto: aumento della distanza, irrigidimento delle posizioni, mettersi sulla difensiva…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116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3179" y="188640"/>
            <a:ext cx="6965245" cy="811218"/>
          </a:xfrm>
        </p:spPr>
        <p:txBody>
          <a:bodyPr/>
          <a:lstStyle/>
          <a:p>
            <a:r>
              <a:rPr lang="it-IT" b="1" dirty="0" smtClean="0"/>
              <a:t>Tecnica dei tre passi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259632" y="1268760"/>
            <a:ext cx="7632848" cy="237626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Propone </a:t>
            </a:r>
            <a:r>
              <a:rPr lang="it-IT" b="1" dirty="0"/>
              <a:t>un intervento iniziale di accoglienza e legittimazione </a:t>
            </a:r>
            <a:r>
              <a:rPr lang="it-IT" dirty="0"/>
              <a:t>di quanto il paziente porta; si tratta di un intervento molto breve, in cui il </a:t>
            </a:r>
            <a:r>
              <a:rPr lang="it-IT" dirty="0" smtClean="0"/>
              <a:t>sanitario </a:t>
            </a:r>
            <a:r>
              <a:rPr lang="it-IT" dirty="0"/>
              <a:t>comunica </a:t>
            </a:r>
            <a:r>
              <a:rPr lang="it-IT" dirty="0" smtClean="0"/>
              <a:t>accoglienza, rispetto, avvicinamento </a:t>
            </a:r>
          </a:p>
          <a:p>
            <a:pPr lvl="1"/>
            <a:r>
              <a:rPr lang="it-IT" dirty="0" smtClean="0"/>
              <a:t>“</a:t>
            </a:r>
            <a:r>
              <a:rPr lang="it-IT" dirty="0"/>
              <a:t>Posso capire che</a:t>
            </a:r>
            <a:r>
              <a:rPr lang="it-IT" dirty="0" smtClean="0"/>
              <a:t>…”</a:t>
            </a:r>
          </a:p>
          <a:p>
            <a:pPr lvl="1"/>
            <a:r>
              <a:rPr lang="it-IT" dirty="0" smtClean="0"/>
              <a:t>«Immagino che si sia informato e…»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4536504" cy="25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70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65245" cy="955234"/>
          </a:xfrm>
        </p:spPr>
        <p:txBody>
          <a:bodyPr/>
          <a:lstStyle/>
          <a:p>
            <a:r>
              <a:rPr lang="it-IT" dirty="0" smtClean="0"/>
              <a:t>Secondo passo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15616" y="1988840"/>
            <a:ext cx="7704856" cy="4392488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Col secondo passo l’operatore assume il suo ruolo di esperto, di professionista</a:t>
            </a:r>
          </a:p>
          <a:p>
            <a:endParaRPr lang="it-IT" dirty="0" smtClean="0"/>
          </a:p>
          <a:p>
            <a:r>
              <a:rPr lang="it-IT" dirty="0" smtClean="0"/>
              <a:t>E’ il momento in cui offrire brevi informazioni, dare quei consigli terapeutici che riteniamo indispensabili, anche di correggere il tiro</a:t>
            </a:r>
          </a:p>
          <a:p>
            <a:endParaRPr lang="it-IT" dirty="0" smtClean="0"/>
          </a:p>
          <a:p>
            <a:r>
              <a:rPr lang="it-IT" dirty="0" smtClean="0"/>
              <a:t>Con un atteggiamento di sincero interesse ed umiltà, non di potere e arroganza</a:t>
            </a:r>
          </a:p>
          <a:p>
            <a:endParaRPr lang="it-IT" dirty="0" smtClean="0"/>
          </a:p>
          <a:p>
            <a:r>
              <a:rPr lang="it-IT" dirty="0" smtClean="0"/>
              <a:t>Sobrietà e autorevolezza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22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955234"/>
          </a:xfrm>
        </p:spPr>
        <p:txBody>
          <a:bodyPr/>
          <a:lstStyle/>
          <a:p>
            <a:r>
              <a:rPr lang="it-IT" dirty="0" smtClean="0"/>
              <a:t>Terzo passo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988840"/>
            <a:ext cx="7704856" cy="3888431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La parola torna al paziente </a:t>
            </a:r>
            <a:r>
              <a:rPr lang="it-IT" dirty="0" smtClean="0"/>
              <a:t>ed è fondamentale per la circolarità della relazione</a:t>
            </a:r>
          </a:p>
          <a:p>
            <a:endParaRPr lang="it-IT" dirty="0" smtClean="0"/>
          </a:p>
          <a:p>
            <a:r>
              <a:rPr lang="it-IT" dirty="0" smtClean="0"/>
              <a:t>«adesso, mi dica, cosa ne pensa se…»</a:t>
            </a:r>
          </a:p>
          <a:p>
            <a:endParaRPr lang="it-IT" dirty="0" smtClean="0"/>
          </a:p>
          <a:p>
            <a:r>
              <a:rPr lang="it-IT" dirty="0" smtClean="0"/>
              <a:t>Si riapre lo spazio della negoziazione, che può essere uno spazio che supera il tempo della seduta, perché permette al paziente di elaborare, proporre, pensarci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49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404664"/>
            <a:ext cx="7992888" cy="6192688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Paziente: </a:t>
            </a:r>
            <a:r>
              <a:rPr lang="it-IT" dirty="0" smtClean="0"/>
              <a:t>Non capisco perché dovrei fare esercizi se la schiena è infiammata. Penso che potrei fare anche peggio e che dovrei stare a riposo…</a:t>
            </a:r>
          </a:p>
          <a:p>
            <a:endParaRPr lang="it-IT" sz="900" dirty="0" smtClean="0"/>
          </a:p>
          <a:p>
            <a:r>
              <a:rPr lang="it-IT" b="1" dirty="0" smtClean="0"/>
              <a:t>Terapista: </a:t>
            </a:r>
          </a:p>
          <a:p>
            <a:r>
              <a:rPr lang="it-IT" b="1" dirty="0"/>
              <a:t>1</a:t>
            </a:r>
            <a:r>
              <a:rPr lang="it-IT" b="1" dirty="0" smtClean="0"/>
              <a:t>°</a:t>
            </a:r>
            <a:r>
              <a:rPr lang="it-IT" dirty="0" smtClean="0"/>
              <a:t>:Capisco che la presenza del dolore le possa far temere di muoversi, come se muovendosi potesse peggiorare le cose</a:t>
            </a:r>
          </a:p>
          <a:p>
            <a:endParaRPr lang="it-IT" sz="900" dirty="0" smtClean="0"/>
          </a:p>
          <a:p>
            <a:r>
              <a:rPr lang="it-IT" b="1" dirty="0" smtClean="0"/>
              <a:t>2°</a:t>
            </a:r>
            <a:r>
              <a:rPr lang="it-IT" dirty="0" smtClean="0"/>
              <a:t>Tuttavia, il dolore nel suo caso non dipende dall’infiammazione. Il suo dolore dura da parecchi mesi e lei ha già potuto constatare che in realtà, quando fa gli esercizi qui durante il trattamento, si sente subito meglio, solo che il beneficio non dura a lungo. E per questo è necessario allenare la sua schiena.</a:t>
            </a:r>
          </a:p>
          <a:p>
            <a:endParaRPr lang="it-IT" sz="900" dirty="0" smtClean="0"/>
          </a:p>
          <a:p>
            <a:r>
              <a:rPr lang="it-IT" b="1" dirty="0" smtClean="0"/>
              <a:t>3°</a:t>
            </a:r>
            <a:r>
              <a:rPr lang="it-IT" dirty="0" smtClean="0"/>
              <a:t>Scegliendo di riprendere un po’ di movimento, quale esercizio le sembra più sicuro?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28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Una soluzione strategica:</a:t>
            </a:r>
            <a:br>
              <a:rPr lang="it-IT" dirty="0" smtClean="0"/>
            </a:br>
            <a:r>
              <a:rPr lang="it-IT" dirty="0" smtClean="0"/>
              <a:t>la regola dei tre passi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2617224"/>
            <a:ext cx="6840760" cy="3548080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Legittimare</a:t>
            </a:r>
          </a:p>
          <a:p>
            <a:pPr marL="365760" lvl="1" indent="0">
              <a:buNone/>
            </a:pPr>
            <a:r>
              <a:rPr lang="it-IT" dirty="0" smtClean="0"/>
              <a:t>parziale accoglienza</a:t>
            </a:r>
          </a:p>
          <a:p>
            <a:pPr marL="365760" lvl="1" indent="0">
              <a:buNone/>
            </a:pPr>
            <a:r>
              <a:rPr lang="it-IT" dirty="0" smtClean="0"/>
              <a:t>dare un senso a quello che il paziente dice</a:t>
            </a:r>
          </a:p>
          <a:p>
            <a:pPr marL="365760" lvl="1" indent="0">
              <a:buNone/>
            </a:pPr>
            <a:endParaRPr lang="it-IT" sz="2000" dirty="0" smtClean="0"/>
          </a:p>
          <a:p>
            <a:r>
              <a:rPr lang="it-IT" b="1" dirty="0" smtClean="0"/>
              <a:t>Ridefinire</a:t>
            </a:r>
            <a:endParaRPr lang="it-IT" b="1" dirty="0"/>
          </a:p>
          <a:p>
            <a:pPr marL="365760" lvl="1" indent="0">
              <a:buNone/>
            </a:pPr>
            <a:r>
              <a:rPr lang="it-IT" dirty="0" smtClean="0"/>
              <a:t>rende esplicita la posizione del professionista</a:t>
            </a:r>
          </a:p>
          <a:p>
            <a:endParaRPr lang="it-IT" dirty="0" smtClean="0"/>
          </a:p>
          <a:p>
            <a:r>
              <a:rPr lang="it-IT" b="1" dirty="0" smtClean="0"/>
              <a:t>Aprire</a:t>
            </a:r>
          </a:p>
          <a:p>
            <a:pPr marL="365760" lvl="1" indent="0">
              <a:buNone/>
            </a:pPr>
            <a:r>
              <a:rPr lang="it-IT" dirty="0" smtClean="0"/>
              <a:t>Esplorazione, negoziazione, scambio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pic>
        <p:nvPicPr>
          <p:cNvPr id="7171" name="Picture 3" descr="C:\Users\Fisiot 52\AppData\Local\Microsoft\Windows\Temporary Internet Files\Content.IE5\QV1W0X16\22846171064_7be6e48ce5_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416355" cy="14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811218"/>
          </a:xfrm>
        </p:spPr>
        <p:txBody>
          <a:bodyPr/>
          <a:lstStyle/>
          <a:p>
            <a:r>
              <a:rPr lang="it-IT" dirty="0" smtClean="0"/>
              <a:t>esercitiamoci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971600" y="1700809"/>
            <a:ext cx="784887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i="1" dirty="0" smtClean="0"/>
              <a:t>Prova a scrivere due esempi con la tecnica dei 3 passi</a:t>
            </a:r>
          </a:p>
          <a:p>
            <a:pPr marL="0" indent="0">
              <a:buNone/>
            </a:pPr>
            <a:endParaRPr lang="it-IT" b="1" i="1" dirty="0" smtClean="0"/>
          </a:p>
          <a:p>
            <a:r>
              <a:rPr lang="it-IT" i="1" dirty="0" smtClean="0"/>
              <a:t>Dopo il trattamento sono stata parecchio male, forse non è il tipo di trattamento giusto, forse sarebbe meglio un massaggio …</a:t>
            </a:r>
          </a:p>
          <a:p>
            <a:endParaRPr lang="it-IT" i="1" dirty="0"/>
          </a:p>
          <a:p>
            <a:r>
              <a:rPr lang="it-IT" dirty="0" smtClean="0"/>
              <a:t>…</a:t>
            </a:r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endParaRPr lang="it-IT" i="1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4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1613</TotalTime>
  <Words>965</Words>
  <Application>Microsoft Office PowerPoint</Application>
  <PresentationFormat>Presentazione su schermo (4:3)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Solstizio</vt:lpstr>
      <vt:lpstr>La relazione  nell’esercizio professionale  Nono audio</vt:lpstr>
      <vt:lpstr>E quando noi abbiamo qualcosa da dire?</vt:lpstr>
      <vt:lpstr>Presentazione standard di PowerPoint</vt:lpstr>
      <vt:lpstr>Tecnica dei tre passi</vt:lpstr>
      <vt:lpstr>Secondo passo</vt:lpstr>
      <vt:lpstr>Terzo passo</vt:lpstr>
      <vt:lpstr>Presentazione standard di PowerPoint</vt:lpstr>
      <vt:lpstr>Una soluzione strategica: la regola dei tre passi </vt:lpstr>
      <vt:lpstr>esercitiamoci</vt:lpstr>
      <vt:lpstr>Presentazione standard di PowerPoint</vt:lpstr>
      <vt:lpstr>Quando il problema appartiene a noi…</vt:lpstr>
      <vt:lpstr>Quando il problema appartiene a noi - 2</vt:lpstr>
      <vt:lpstr>Per un confronto efficace</vt:lpstr>
      <vt:lpstr>L’effetto</vt:lpstr>
      <vt:lpstr>Il rischio</vt:lpstr>
      <vt:lpstr>Esercitiamoci</vt:lpstr>
      <vt:lpstr>La ri-contrattazione assertiva </vt:lpstr>
      <vt:lpstr>Di fronte al paziente </vt:lpstr>
      <vt:lpstr>Qual è la tua intenzione?</vt:lpstr>
      <vt:lpstr>Ricapitolando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relazione terapeutica</dc:title>
  <dc:creator>Fisiot 52</dc:creator>
  <cp:lastModifiedBy>Fisiot24</cp:lastModifiedBy>
  <cp:revision>121</cp:revision>
  <cp:lastPrinted>2018-05-07T06:49:44Z</cp:lastPrinted>
  <dcterms:created xsi:type="dcterms:W3CDTF">2017-01-09T12:45:30Z</dcterms:created>
  <dcterms:modified xsi:type="dcterms:W3CDTF">2020-05-19T20:42:51Z</dcterms:modified>
</cp:coreProperties>
</file>