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Lst>
  <p:sldIdLst>
    <p:sldId id="258" r:id="rId4"/>
    <p:sldId id="259" r:id="rId5"/>
    <p:sldId id="460" r:id="rId6"/>
    <p:sldId id="461" r:id="rId7"/>
    <p:sldId id="462" r:id="rId8"/>
    <p:sldId id="463" r:id="rId9"/>
    <p:sldId id="464" r:id="rId10"/>
    <p:sldId id="260" r:id="rId11"/>
    <p:sldId id="257" r:id="rId12"/>
    <p:sldId id="261" r:id="rId13"/>
    <p:sldId id="262" r:id="rId14"/>
    <p:sldId id="263" r:id="rId15"/>
    <p:sldId id="264" r:id="rId16"/>
    <p:sldId id="265" r:id="rId17"/>
    <p:sldId id="279" r:id="rId18"/>
    <p:sldId id="280" r:id="rId19"/>
    <p:sldId id="281" r:id="rId20"/>
    <p:sldId id="282" r:id="rId21"/>
    <p:sldId id="283" r:id="rId22"/>
    <p:sldId id="284"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401" r:id="rId36"/>
    <p:sldId id="402" r:id="rId37"/>
    <p:sldId id="403" r:id="rId38"/>
    <p:sldId id="404" r:id="rId39"/>
    <p:sldId id="405" r:id="rId40"/>
    <p:sldId id="406" r:id="rId41"/>
    <p:sldId id="419" r:id="rId42"/>
    <p:sldId id="420" r:id="rId43"/>
    <p:sldId id="421" r:id="rId44"/>
    <p:sldId id="422" r:id="rId45"/>
    <p:sldId id="423" r:id="rId46"/>
    <p:sldId id="266" r:id="rId47"/>
    <p:sldId id="267" r:id="rId48"/>
    <p:sldId id="268" r:id="rId49"/>
    <p:sldId id="269" r:id="rId50"/>
    <p:sldId id="270" r:id="rId51"/>
    <p:sldId id="271" r:id="rId52"/>
    <p:sldId id="272" r:id="rId53"/>
    <p:sldId id="273" r:id="rId54"/>
    <p:sldId id="274" r:id="rId55"/>
    <p:sldId id="275" r:id="rId56"/>
    <p:sldId id="276" r:id="rId57"/>
    <p:sldId id="277" r:id="rId58"/>
    <p:sldId id="278" r:id="rId59"/>
    <p:sldId id="285" r:id="rId60"/>
    <p:sldId id="286" r:id="rId61"/>
    <p:sldId id="287" r:id="rId62"/>
    <p:sldId id="288" r:id="rId63"/>
    <p:sldId id="289" r:id="rId64"/>
    <p:sldId id="290"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81" r:id="rId84"/>
    <p:sldId id="382"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396" r:id="rId99"/>
    <p:sldId id="397" r:id="rId100"/>
    <p:sldId id="398" r:id="rId101"/>
    <p:sldId id="399" r:id="rId102"/>
    <p:sldId id="400" r:id="rId103"/>
    <p:sldId id="428" r:id="rId104"/>
    <p:sldId id="429" r:id="rId105"/>
    <p:sldId id="430" r:id="rId106"/>
    <p:sldId id="431" r:id="rId107"/>
    <p:sldId id="432" r:id="rId108"/>
    <p:sldId id="433" r:id="rId109"/>
    <p:sldId id="434" r:id="rId110"/>
    <p:sldId id="435" r:id="rId111"/>
    <p:sldId id="436" r:id="rId112"/>
    <p:sldId id="437" r:id="rId113"/>
    <p:sldId id="438" r:id="rId114"/>
    <p:sldId id="439" r:id="rId115"/>
    <p:sldId id="440" r:id="rId116"/>
    <p:sldId id="441" r:id="rId117"/>
    <p:sldId id="442" r:id="rId118"/>
    <p:sldId id="443" r:id="rId119"/>
    <p:sldId id="444" r:id="rId120"/>
    <p:sldId id="445" r:id="rId121"/>
    <p:sldId id="446" r:id="rId122"/>
    <p:sldId id="447" r:id="rId123"/>
    <p:sldId id="531" r:id="rId124"/>
    <p:sldId id="532" r:id="rId125"/>
    <p:sldId id="533" r:id="rId126"/>
    <p:sldId id="256" r:id="rId127"/>
    <p:sldId id="534" r:id="rId128"/>
    <p:sldId id="535" r:id="rId129"/>
    <p:sldId id="536" r:id="rId130"/>
    <p:sldId id="537" r:id="rId131"/>
    <p:sldId id="538" r:id="rId132"/>
    <p:sldId id="539" r:id="rId133"/>
    <p:sldId id="540" r:id="rId134"/>
    <p:sldId id="541" r:id="rId135"/>
    <p:sldId id="542" r:id="rId136"/>
    <p:sldId id="543" r:id="rId137"/>
    <p:sldId id="291" r:id="rId138"/>
    <p:sldId id="292" r:id="rId139"/>
    <p:sldId id="293" r:id="rId140"/>
    <p:sldId id="294" r:id="rId141"/>
    <p:sldId id="295" r:id="rId142"/>
    <p:sldId id="296" r:id="rId143"/>
    <p:sldId id="297" r:id="rId144"/>
    <p:sldId id="298" r:id="rId145"/>
    <p:sldId id="299" r:id="rId146"/>
    <p:sldId id="300" r:id="rId147"/>
    <p:sldId id="301" r:id="rId148"/>
    <p:sldId id="302" r:id="rId149"/>
    <p:sldId id="303" r:id="rId150"/>
    <p:sldId id="304" r:id="rId151"/>
    <p:sldId id="305" r:id="rId152"/>
    <p:sldId id="306" r:id="rId153"/>
    <p:sldId id="307" r:id="rId154"/>
    <p:sldId id="308" r:id="rId155"/>
    <p:sldId id="309" r:id="rId156"/>
    <p:sldId id="310" r:id="rId157"/>
    <p:sldId id="311" r:id="rId158"/>
    <p:sldId id="312" r:id="rId159"/>
    <p:sldId id="343" r:id="rId160"/>
    <p:sldId id="344" r:id="rId161"/>
    <p:sldId id="345" r:id="rId162"/>
    <p:sldId id="346" r:id="rId163"/>
    <p:sldId id="347" r:id="rId164"/>
    <p:sldId id="413" r:id="rId165"/>
    <p:sldId id="414" r:id="rId166"/>
    <p:sldId id="415" r:id="rId167"/>
    <p:sldId id="416" r:id="rId168"/>
    <p:sldId id="417" r:id="rId169"/>
    <p:sldId id="418" r:id="rId170"/>
    <p:sldId id="348" r:id="rId171"/>
    <p:sldId id="349" r:id="rId172"/>
    <p:sldId id="350" r:id="rId173"/>
    <p:sldId id="351" r:id="rId174"/>
    <p:sldId id="355" r:id="rId175"/>
    <p:sldId id="352" r:id="rId176"/>
    <p:sldId id="353" r:id="rId177"/>
    <p:sldId id="356" r:id="rId178"/>
    <p:sldId id="357" r:id="rId179"/>
    <p:sldId id="358" r:id="rId180"/>
    <p:sldId id="359" r:id="rId181"/>
    <p:sldId id="360" r:id="rId182"/>
    <p:sldId id="361" r:id="rId183"/>
    <p:sldId id="362" r:id="rId184"/>
    <p:sldId id="363" r:id="rId185"/>
    <p:sldId id="364" r:id="rId186"/>
    <p:sldId id="365" r:id="rId187"/>
    <p:sldId id="367" r:id="rId188"/>
    <p:sldId id="368" r:id="rId189"/>
    <p:sldId id="465" r:id="rId190"/>
    <p:sldId id="495" r:id="rId191"/>
    <p:sldId id="496" r:id="rId192"/>
    <p:sldId id="497" r:id="rId193"/>
    <p:sldId id="498" r:id="rId194"/>
    <p:sldId id="499" r:id="rId195"/>
    <p:sldId id="500" r:id="rId196"/>
    <p:sldId id="501" r:id="rId197"/>
    <p:sldId id="502" r:id="rId198"/>
    <p:sldId id="503" r:id="rId199"/>
    <p:sldId id="466" r:id="rId200"/>
    <p:sldId id="467" r:id="rId201"/>
    <p:sldId id="468" r:id="rId202"/>
    <p:sldId id="469" r:id="rId203"/>
    <p:sldId id="470" r:id="rId204"/>
    <p:sldId id="471" r:id="rId205"/>
    <p:sldId id="472" r:id="rId206"/>
    <p:sldId id="473" r:id="rId207"/>
    <p:sldId id="474" r:id="rId208"/>
    <p:sldId id="475" r:id="rId209"/>
    <p:sldId id="476" r:id="rId210"/>
    <p:sldId id="477" r:id="rId211"/>
    <p:sldId id="478" r:id="rId212"/>
    <p:sldId id="479" r:id="rId213"/>
    <p:sldId id="480" r:id="rId214"/>
    <p:sldId id="481" r:id="rId215"/>
    <p:sldId id="482" r:id="rId216"/>
    <p:sldId id="483" r:id="rId217"/>
    <p:sldId id="484" r:id="rId218"/>
    <p:sldId id="485" r:id="rId219"/>
    <p:sldId id="486" r:id="rId220"/>
    <p:sldId id="487" r:id="rId221"/>
    <p:sldId id="488" r:id="rId222"/>
    <p:sldId id="489" r:id="rId223"/>
    <p:sldId id="490" r:id="rId224"/>
    <p:sldId id="491" r:id="rId225"/>
    <p:sldId id="492" r:id="rId226"/>
    <p:sldId id="493" r:id="rId227"/>
    <p:sldId id="494" r:id="rId228"/>
    <p:sldId id="375" r:id="rId229"/>
    <p:sldId id="376" r:id="rId230"/>
    <p:sldId id="377" r:id="rId231"/>
    <p:sldId id="378" r:id="rId232"/>
    <p:sldId id="379" r:id="rId233"/>
    <p:sldId id="380" r:id="rId234"/>
    <p:sldId id="424" r:id="rId235"/>
    <p:sldId id="425" r:id="rId236"/>
    <p:sldId id="426" r:id="rId237"/>
    <p:sldId id="427" r:id="rId238"/>
    <p:sldId id="407" r:id="rId239"/>
    <p:sldId id="408" r:id="rId240"/>
    <p:sldId id="409" r:id="rId241"/>
    <p:sldId id="410" r:id="rId242"/>
    <p:sldId id="411" r:id="rId243"/>
    <p:sldId id="412" r:id="rId244"/>
    <p:sldId id="369" r:id="rId245"/>
    <p:sldId id="519" r:id="rId246"/>
    <p:sldId id="525" r:id="rId247"/>
    <p:sldId id="526" r:id="rId248"/>
    <p:sldId id="527" r:id="rId249"/>
    <p:sldId id="528" r:id="rId250"/>
    <p:sldId id="520" r:id="rId251"/>
    <p:sldId id="521" r:id="rId252"/>
    <p:sldId id="522" r:id="rId253"/>
    <p:sldId id="523" r:id="rId254"/>
    <p:sldId id="524" r:id="rId255"/>
    <p:sldId id="529" r:id="rId256"/>
    <p:sldId id="504" r:id="rId257"/>
    <p:sldId id="505" r:id="rId258"/>
    <p:sldId id="506" r:id="rId259"/>
    <p:sldId id="507" r:id="rId260"/>
    <p:sldId id="508" r:id="rId261"/>
    <p:sldId id="509" r:id="rId262"/>
    <p:sldId id="510" r:id="rId263"/>
    <p:sldId id="511" r:id="rId264"/>
    <p:sldId id="512" r:id="rId265"/>
    <p:sldId id="513" r:id="rId266"/>
    <p:sldId id="514" r:id="rId267"/>
    <p:sldId id="515" r:id="rId268"/>
    <p:sldId id="516" r:id="rId269"/>
    <p:sldId id="517" r:id="rId270"/>
    <p:sldId id="518" r:id="rId271"/>
    <p:sldId id="370" r:id="rId272"/>
    <p:sldId id="371" r:id="rId273"/>
    <p:sldId id="372" r:id="rId274"/>
    <p:sldId id="373" r:id="rId275"/>
    <p:sldId id="374" r:id="rId276"/>
    <p:sldId id="450" r:id="rId277"/>
    <p:sldId id="448" r:id="rId278"/>
    <p:sldId id="449" r:id="rId279"/>
    <p:sldId id="451" r:id="rId280"/>
    <p:sldId id="452" r:id="rId281"/>
    <p:sldId id="453" r:id="rId282"/>
    <p:sldId id="454" r:id="rId283"/>
    <p:sldId id="455" r:id="rId284"/>
    <p:sldId id="456" r:id="rId285"/>
    <p:sldId id="457" r:id="rId286"/>
    <p:sldId id="458" r:id="rId287"/>
    <p:sldId id="459" r:id="rId288"/>
    <p:sldId id="530" r:id="rId28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268" Type="http://schemas.openxmlformats.org/officeDocument/2006/relationships/slide" Target="slides/slide265.xml"/><Relationship Id="rId289" Type="http://schemas.openxmlformats.org/officeDocument/2006/relationships/slide" Target="slides/slide286.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slide" Target="slides/slide255.xml"/><Relationship Id="rId279" Type="http://schemas.openxmlformats.org/officeDocument/2006/relationships/slide" Target="slides/slide276.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290" Type="http://schemas.openxmlformats.org/officeDocument/2006/relationships/presProps" Target="presProps.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269" Type="http://schemas.openxmlformats.org/officeDocument/2006/relationships/slide" Target="slides/slide266.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280" Type="http://schemas.openxmlformats.org/officeDocument/2006/relationships/slide" Target="slides/slide277.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291" Type="http://schemas.openxmlformats.org/officeDocument/2006/relationships/viewProps" Target="viewProps.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281" Type="http://schemas.openxmlformats.org/officeDocument/2006/relationships/slide" Target="slides/slide278.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slide" Target="slides/slide231.xml"/><Relationship Id="rId239" Type="http://schemas.openxmlformats.org/officeDocument/2006/relationships/slide" Target="slides/slide236.xml"/><Relationship Id="rId2" Type="http://schemas.openxmlformats.org/officeDocument/2006/relationships/slideMaster" Target="slideMasters/slideMaster2.xml"/><Relationship Id="rId29" Type="http://schemas.openxmlformats.org/officeDocument/2006/relationships/slide" Target="slides/slide26.xml"/><Relationship Id="rId250" Type="http://schemas.openxmlformats.org/officeDocument/2006/relationships/slide" Target="slides/slide247.xml"/><Relationship Id="rId255" Type="http://schemas.openxmlformats.org/officeDocument/2006/relationships/slide" Target="slides/slide252.xml"/><Relationship Id="rId271" Type="http://schemas.openxmlformats.org/officeDocument/2006/relationships/slide" Target="slides/slide268.xml"/><Relationship Id="rId276" Type="http://schemas.openxmlformats.org/officeDocument/2006/relationships/slide" Target="slides/slide273.xml"/><Relationship Id="rId292" Type="http://schemas.openxmlformats.org/officeDocument/2006/relationships/theme" Target="theme/theme1.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slide" Target="slides/slide237.xml"/><Relationship Id="rId245" Type="http://schemas.openxmlformats.org/officeDocument/2006/relationships/slide" Target="slides/slide242.xml"/><Relationship Id="rId261" Type="http://schemas.openxmlformats.org/officeDocument/2006/relationships/slide" Target="slides/slide258.xml"/><Relationship Id="rId266" Type="http://schemas.openxmlformats.org/officeDocument/2006/relationships/slide" Target="slides/slide263.xml"/><Relationship Id="rId287" Type="http://schemas.openxmlformats.org/officeDocument/2006/relationships/slide" Target="slides/slide284.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282" Type="http://schemas.openxmlformats.org/officeDocument/2006/relationships/slide" Target="slides/slide279.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slide" Target="slides/slide248.xml"/><Relationship Id="rId256" Type="http://schemas.openxmlformats.org/officeDocument/2006/relationships/slide" Target="slides/slide253.xml"/><Relationship Id="rId277" Type="http://schemas.openxmlformats.org/officeDocument/2006/relationships/slide" Target="slides/slide274.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72" Type="http://schemas.openxmlformats.org/officeDocument/2006/relationships/slide" Target="slides/slide269.xml"/><Relationship Id="rId29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openxmlformats.org/officeDocument/2006/relationships/slide" Target="slides/slide259.xml"/><Relationship Id="rId283" Type="http://schemas.openxmlformats.org/officeDocument/2006/relationships/slide" Target="slides/slide280.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D239DA6-69BD-40A6-8366-F1F553E76373}" type="datetimeFigureOut">
              <a:rPr lang="it-IT" smtClean="0"/>
              <a:t>23/05/2020</a:t>
            </a:fld>
            <a:endParaRPr lang="it-IT"/>
          </a:p>
        </p:txBody>
      </p:sp>
      <p:sp>
        <p:nvSpPr>
          <p:cNvPr id="5" name="Footer Placeholder 4"/>
          <p:cNvSpPr>
            <a:spLocks noGrp="1"/>
          </p:cNvSpPr>
          <p:nvPr>
            <p:ph type="ftr" sz="quarter" idx="11"/>
          </p:nvPr>
        </p:nvSpPr>
        <p:spPr>
          <a:xfrm>
            <a:off x="2692397" y="5037663"/>
            <a:ext cx="5214635" cy="279400"/>
          </a:xfrm>
        </p:spPr>
        <p:txBody>
          <a:bodyPr/>
          <a:lstStyle/>
          <a:p>
            <a:endParaRPr lang="it-IT"/>
          </a:p>
        </p:txBody>
      </p:sp>
      <p:sp>
        <p:nvSpPr>
          <p:cNvPr id="6" name="Slide Number Placeholder 5"/>
          <p:cNvSpPr>
            <a:spLocks noGrp="1"/>
          </p:cNvSpPr>
          <p:nvPr>
            <p:ph type="sldNum" sz="quarter" idx="12"/>
          </p:nvPr>
        </p:nvSpPr>
        <p:spPr>
          <a:xfrm>
            <a:off x="8956900" y="5037663"/>
            <a:ext cx="551167" cy="279400"/>
          </a:xfrm>
        </p:spPr>
        <p:txBody>
          <a:bodyPr/>
          <a:lstStyle/>
          <a:p>
            <a:fld id="{F95165A8-249A-4835-A53D-70AEEF88DCDC}" type="slidenum">
              <a:rPr lang="it-IT" smtClean="0"/>
              <a:t>‹N›</a:t>
            </a:fld>
            <a:endParaRPr lang="it-IT"/>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7933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23/05/2020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257665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23/05/2020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978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23/05/2020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8104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23/05/2020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417756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23/05/2020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233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23/05/2020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1899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23/05/2020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2547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23/05/2020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7384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5B1859-371F-4084-A394-B4C81EA62A2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D262F44-EBB0-4CC5-A4AB-70EF97C5B2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F4CF0B3-91A7-46BF-88AA-524DC1BF6128}"/>
              </a:ext>
            </a:extLst>
          </p:cNvPr>
          <p:cNvSpPr>
            <a:spLocks noGrp="1"/>
          </p:cNvSpPr>
          <p:nvPr>
            <p:ph type="dt" sz="half" idx="10"/>
          </p:nvPr>
        </p:nvSpPr>
        <p:spPr/>
        <p:txBody>
          <a:bodyPr/>
          <a:lstStyle>
            <a:lvl1pPr>
              <a:defRPr/>
            </a:lvl1pPr>
          </a:lstStyle>
          <a:p>
            <a:pPr>
              <a:defRPr/>
            </a:pPr>
            <a:fld id="{6C244C2E-E229-4E93-9809-71C289C2EADC}" type="datetimeFigureOut">
              <a:rPr lang="it-IT"/>
              <a:pPr>
                <a:defRPr/>
              </a:pPr>
              <a:t>23/05/2020</a:t>
            </a:fld>
            <a:endParaRPr lang="it-IT"/>
          </a:p>
        </p:txBody>
      </p:sp>
      <p:sp>
        <p:nvSpPr>
          <p:cNvPr id="5" name="Segnaposto piè di pagina 4">
            <a:extLst>
              <a:ext uri="{FF2B5EF4-FFF2-40B4-BE49-F238E27FC236}">
                <a16:creationId xmlns:a16="http://schemas.microsoft.com/office/drawing/2014/main" id="{79EBA39C-0AF3-4306-B7AD-85ABD365285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17DD2EA-5253-4C79-823B-23C930288D00}"/>
              </a:ext>
            </a:extLst>
          </p:cNvPr>
          <p:cNvSpPr>
            <a:spLocks noGrp="1"/>
          </p:cNvSpPr>
          <p:nvPr>
            <p:ph type="sldNum" sz="quarter" idx="12"/>
          </p:nvPr>
        </p:nvSpPr>
        <p:spPr/>
        <p:txBody>
          <a:bodyPr/>
          <a:lstStyle>
            <a:lvl1pPr>
              <a:defRPr/>
            </a:lvl1pPr>
          </a:lstStyle>
          <a:p>
            <a:pPr>
              <a:defRPr/>
            </a:pPr>
            <a:fld id="{95585F19-CECA-45DF-9534-5CD975AF18E1}" type="slidenum">
              <a:rPr lang="it-IT"/>
              <a:pPr>
                <a:defRPr/>
              </a:pPr>
              <a:t>‹N›</a:t>
            </a:fld>
            <a:endParaRPr lang="it-IT"/>
          </a:p>
        </p:txBody>
      </p:sp>
    </p:spTree>
    <p:extLst>
      <p:ext uri="{BB962C8B-B14F-4D97-AF65-F5344CB8AC3E}">
        <p14:creationId xmlns:p14="http://schemas.microsoft.com/office/powerpoint/2010/main" val="2031404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05B6A9-AA83-4DE6-BD19-42FCA253909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35DA819-FCF9-4CAF-99CD-231DE4BC97C6}"/>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C9C0631-49EB-4550-B841-7BFFF6A91B99}"/>
              </a:ext>
            </a:extLst>
          </p:cNvPr>
          <p:cNvSpPr>
            <a:spLocks noGrp="1"/>
          </p:cNvSpPr>
          <p:nvPr>
            <p:ph type="dt" sz="half" idx="10"/>
          </p:nvPr>
        </p:nvSpPr>
        <p:spPr/>
        <p:txBody>
          <a:bodyPr/>
          <a:lstStyle>
            <a:lvl1pPr>
              <a:defRPr/>
            </a:lvl1pPr>
          </a:lstStyle>
          <a:p>
            <a:pPr>
              <a:defRPr/>
            </a:pPr>
            <a:fld id="{57B43E42-99D6-4936-AA38-42353A95E7C7}" type="datetimeFigureOut">
              <a:rPr lang="it-IT"/>
              <a:pPr>
                <a:defRPr/>
              </a:pPr>
              <a:t>23/05/2020</a:t>
            </a:fld>
            <a:endParaRPr lang="it-IT"/>
          </a:p>
        </p:txBody>
      </p:sp>
      <p:sp>
        <p:nvSpPr>
          <p:cNvPr id="5" name="Segnaposto piè di pagina 4">
            <a:extLst>
              <a:ext uri="{FF2B5EF4-FFF2-40B4-BE49-F238E27FC236}">
                <a16:creationId xmlns:a16="http://schemas.microsoft.com/office/drawing/2014/main" id="{24A6616A-E752-413C-9EBA-EF67242C6F9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8DDDE48-602B-4D85-9026-528F057F042B}"/>
              </a:ext>
            </a:extLst>
          </p:cNvPr>
          <p:cNvSpPr>
            <a:spLocks noGrp="1"/>
          </p:cNvSpPr>
          <p:nvPr>
            <p:ph type="sldNum" sz="quarter" idx="12"/>
          </p:nvPr>
        </p:nvSpPr>
        <p:spPr/>
        <p:txBody>
          <a:bodyPr/>
          <a:lstStyle>
            <a:lvl1pPr>
              <a:defRPr/>
            </a:lvl1pPr>
          </a:lstStyle>
          <a:p>
            <a:pPr>
              <a:defRPr/>
            </a:pPr>
            <a:fld id="{D79BB313-3672-45B3-B4AB-870BFE382C38}" type="slidenum">
              <a:rPr lang="it-IT"/>
              <a:pPr>
                <a:defRPr/>
              </a:pPr>
              <a:t>‹N›</a:t>
            </a:fld>
            <a:endParaRPr lang="it-IT"/>
          </a:p>
        </p:txBody>
      </p:sp>
    </p:spTree>
    <p:extLst>
      <p:ext uri="{BB962C8B-B14F-4D97-AF65-F5344CB8AC3E}">
        <p14:creationId xmlns:p14="http://schemas.microsoft.com/office/powerpoint/2010/main" val="232185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23/05/2020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87495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7ADF6E-6D31-4F44-9307-1CD7CBB5BB0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49C6A6C-B30B-4EAB-B9DE-44044FE5A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771CE006-5FFB-4E63-9EA9-05393D4143FD}"/>
              </a:ext>
            </a:extLst>
          </p:cNvPr>
          <p:cNvSpPr>
            <a:spLocks noGrp="1"/>
          </p:cNvSpPr>
          <p:nvPr>
            <p:ph type="dt" sz="half" idx="10"/>
          </p:nvPr>
        </p:nvSpPr>
        <p:spPr/>
        <p:txBody>
          <a:bodyPr/>
          <a:lstStyle>
            <a:lvl1pPr>
              <a:defRPr/>
            </a:lvl1pPr>
          </a:lstStyle>
          <a:p>
            <a:pPr>
              <a:defRPr/>
            </a:pPr>
            <a:fld id="{E9B59212-20A6-426F-A5BD-5005007B20D3}" type="datetimeFigureOut">
              <a:rPr lang="it-IT"/>
              <a:pPr>
                <a:defRPr/>
              </a:pPr>
              <a:t>23/05/2020</a:t>
            </a:fld>
            <a:endParaRPr lang="it-IT"/>
          </a:p>
        </p:txBody>
      </p:sp>
      <p:sp>
        <p:nvSpPr>
          <p:cNvPr id="5" name="Segnaposto piè di pagina 4">
            <a:extLst>
              <a:ext uri="{FF2B5EF4-FFF2-40B4-BE49-F238E27FC236}">
                <a16:creationId xmlns:a16="http://schemas.microsoft.com/office/drawing/2014/main" id="{8CB3F6E0-AEFD-4CEE-A5E9-EA9E1F1588E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96A45A6-91AF-478B-8507-AC8BAEEB2722}"/>
              </a:ext>
            </a:extLst>
          </p:cNvPr>
          <p:cNvSpPr>
            <a:spLocks noGrp="1"/>
          </p:cNvSpPr>
          <p:nvPr>
            <p:ph type="sldNum" sz="quarter" idx="12"/>
          </p:nvPr>
        </p:nvSpPr>
        <p:spPr/>
        <p:txBody>
          <a:bodyPr/>
          <a:lstStyle>
            <a:lvl1pPr>
              <a:defRPr/>
            </a:lvl1pPr>
          </a:lstStyle>
          <a:p>
            <a:pPr>
              <a:defRPr/>
            </a:pPr>
            <a:fld id="{ECBA7E7B-560C-4D7B-A90A-5D558C503C1E}" type="slidenum">
              <a:rPr lang="it-IT"/>
              <a:pPr>
                <a:defRPr/>
              </a:pPr>
              <a:t>‹N›</a:t>
            </a:fld>
            <a:endParaRPr lang="it-IT"/>
          </a:p>
        </p:txBody>
      </p:sp>
    </p:spTree>
    <p:extLst>
      <p:ext uri="{BB962C8B-B14F-4D97-AF65-F5344CB8AC3E}">
        <p14:creationId xmlns:p14="http://schemas.microsoft.com/office/powerpoint/2010/main" val="3235505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ABE2C3-CEA9-4F0C-ADE4-AA4F6A7F1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09D6920-2BDB-4C1B-ABE6-9C8ADF3E62A4}"/>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304F2D4-5A3D-4565-BE76-5F3EEC5882EA}"/>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FE69DD72-21D2-433E-976D-374ACDDA5C9F}"/>
              </a:ext>
            </a:extLst>
          </p:cNvPr>
          <p:cNvSpPr>
            <a:spLocks noGrp="1"/>
          </p:cNvSpPr>
          <p:nvPr>
            <p:ph type="dt" sz="half" idx="10"/>
          </p:nvPr>
        </p:nvSpPr>
        <p:spPr/>
        <p:txBody>
          <a:bodyPr/>
          <a:lstStyle>
            <a:lvl1pPr>
              <a:defRPr/>
            </a:lvl1pPr>
          </a:lstStyle>
          <a:p>
            <a:pPr>
              <a:defRPr/>
            </a:pPr>
            <a:fld id="{A6BFAACD-FCD2-4ACE-A6E1-C43671775430}" type="datetimeFigureOut">
              <a:rPr lang="it-IT"/>
              <a:pPr>
                <a:defRPr/>
              </a:pPr>
              <a:t>23/05/2020</a:t>
            </a:fld>
            <a:endParaRPr lang="it-IT"/>
          </a:p>
        </p:txBody>
      </p:sp>
      <p:sp>
        <p:nvSpPr>
          <p:cNvPr id="6" name="Segnaposto piè di pagina 4">
            <a:extLst>
              <a:ext uri="{FF2B5EF4-FFF2-40B4-BE49-F238E27FC236}">
                <a16:creationId xmlns:a16="http://schemas.microsoft.com/office/drawing/2014/main" id="{F5E0ADB8-475E-4591-B0C2-9C0A623A199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B7BAC91E-E0A7-4A59-AD2F-F35B3D36DCA4}"/>
              </a:ext>
            </a:extLst>
          </p:cNvPr>
          <p:cNvSpPr>
            <a:spLocks noGrp="1"/>
          </p:cNvSpPr>
          <p:nvPr>
            <p:ph type="sldNum" sz="quarter" idx="12"/>
          </p:nvPr>
        </p:nvSpPr>
        <p:spPr/>
        <p:txBody>
          <a:bodyPr/>
          <a:lstStyle>
            <a:lvl1pPr>
              <a:defRPr/>
            </a:lvl1pPr>
          </a:lstStyle>
          <a:p>
            <a:pPr>
              <a:defRPr/>
            </a:pPr>
            <a:fld id="{F017C1BA-9555-4A4D-8EE1-07ED0995C500}" type="slidenum">
              <a:rPr lang="it-IT"/>
              <a:pPr>
                <a:defRPr/>
              </a:pPr>
              <a:t>‹N›</a:t>
            </a:fld>
            <a:endParaRPr lang="it-IT"/>
          </a:p>
        </p:txBody>
      </p:sp>
    </p:spTree>
    <p:extLst>
      <p:ext uri="{BB962C8B-B14F-4D97-AF65-F5344CB8AC3E}">
        <p14:creationId xmlns:p14="http://schemas.microsoft.com/office/powerpoint/2010/main" val="881471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4CDC2C-5D1B-452A-8E0A-1B19CCCADE3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BC8F0CE-75B8-4108-A6CA-EF65BFAB9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201FEC64-7B4C-4308-844E-9F7D4DEF6637}"/>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559F476-4122-4AA1-9E10-C121088FBE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9F80F70A-A97B-4DEF-A9E6-F7D4128BE4EC}"/>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532CE980-72B6-434C-85AB-2E90C477BF20}"/>
              </a:ext>
            </a:extLst>
          </p:cNvPr>
          <p:cNvSpPr>
            <a:spLocks noGrp="1"/>
          </p:cNvSpPr>
          <p:nvPr>
            <p:ph type="dt" sz="half" idx="10"/>
          </p:nvPr>
        </p:nvSpPr>
        <p:spPr/>
        <p:txBody>
          <a:bodyPr/>
          <a:lstStyle>
            <a:lvl1pPr>
              <a:defRPr/>
            </a:lvl1pPr>
          </a:lstStyle>
          <a:p>
            <a:pPr>
              <a:defRPr/>
            </a:pPr>
            <a:fld id="{07B482EB-C064-4DBC-8780-EAD72E7B868C}" type="datetimeFigureOut">
              <a:rPr lang="it-IT"/>
              <a:pPr>
                <a:defRPr/>
              </a:pPr>
              <a:t>23/05/2020</a:t>
            </a:fld>
            <a:endParaRPr lang="it-IT"/>
          </a:p>
        </p:txBody>
      </p:sp>
      <p:sp>
        <p:nvSpPr>
          <p:cNvPr id="8" name="Segnaposto piè di pagina 4">
            <a:extLst>
              <a:ext uri="{FF2B5EF4-FFF2-40B4-BE49-F238E27FC236}">
                <a16:creationId xmlns:a16="http://schemas.microsoft.com/office/drawing/2014/main" id="{0B104A3B-30AB-42EE-8448-27116ADDA4D6}"/>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3A049CBF-AC18-4B17-82F8-D35286D26494}"/>
              </a:ext>
            </a:extLst>
          </p:cNvPr>
          <p:cNvSpPr>
            <a:spLocks noGrp="1"/>
          </p:cNvSpPr>
          <p:nvPr>
            <p:ph type="sldNum" sz="quarter" idx="12"/>
          </p:nvPr>
        </p:nvSpPr>
        <p:spPr/>
        <p:txBody>
          <a:bodyPr/>
          <a:lstStyle>
            <a:lvl1pPr>
              <a:defRPr/>
            </a:lvl1pPr>
          </a:lstStyle>
          <a:p>
            <a:pPr>
              <a:defRPr/>
            </a:pPr>
            <a:fld id="{C1422C98-E3D3-4959-9A7E-EB3B460429B5}" type="slidenum">
              <a:rPr lang="it-IT"/>
              <a:pPr>
                <a:defRPr/>
              </a:pPr>
              <a:t>‹N›</a:t>
            </a:fld>
            <a:endParaRPr lang="it-IT"/>
          </a:p>
        </p:txBody>
      </p:sp>
    </p:spTree>
    <p:extLst>
      <p:ext uri="{BB962C8B-B14F-4D97-AF65-F5344CB8AC3E}">
        <p14:creationId xmlns:p14="http://schemas.microsoft.com/office/powerpoint/2010/main" val="147799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05C59A-9C00-49D7-8782-8CF5A1FE38A6}"/>
              </a:ext>
            </a:extLst>
          </p:cNvPr>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F2C41088-49F8-42F3-AD6F-0D656F29F5ED}"/>
              </a:ext>
            </a:extLst>
          </p:cNvPr>
          <p:cNvSpPr>
            <a:spLocks noGrp="1"/>
          </p:cNvSpPr>
          <p:nvPr>
            <p:ph type="dt" sz="half" idx="10"/>
          </p:nvPr>
        </p:nvSpPr>
        <p:spPr/>
        <p:txBody>
          <a:bodyPr/>
          <a:lstStyle>
            <a:lvl1pPr>
              <a:defRPr/>
            </a:lvl1pPr>
          </a:lstStyle>
          <a:p>
            <a:pPr>
              <a:defRPr/>
            </a:pPr>
            <a:fld id="{FE7EBFC3-17A5-49B0-8604-85724C5F2E06}" type="datetimeFigureOut">
              <a:rPr lang="it-IT"/>
              <a:pPr>
                <a:defRPr/>
              </a:pPr>
              <a:t>23/05/2020</a:t>
            </a:fld>
            <a:endParaRPr lang="it-IT"/>
          </a:p>
        </p:txBody>
      </p:sp>
      <p:sp>
        <p:nvSpPr>
          <p:cNvPr id="4" name="Segnaposto piè di pagina 4">
            <a:extLst>
              <a:ext uri="{FF2B5EF4-FFF2-40B4-BE49-F238E27FC236}">
                <a16:creationId xmlns:a16="http://schemas.microsoft.com/office/drawing/2014/main" id="{B83BA8B2-0BB8-4DAA-82FF-9B89385410CC}"/>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6890B713-E2E8-486E-A71D-8D2250E4243D}"/>
              </a:ext>
            </a:extLst>
          </p:cNvPr>
          <p:cNvSpPr>
            <a:spLocks noGrp="1"/>
          </p:cNvSpPr>
          <p:nvPr>
            <p:ph type="sldNum" sz="quarter" idx="12"/>
          </p:nvPr>
        </p:nvSpPr>
        <p:spPr/>
        <p:txBody>
          <a:bodyPr/>
          <a:lstStyle>
            <a:lvl1pPr>
              <a:defRPr/>
            </a:lvl1pPr>
          </a:lstStyle>
          <a:p>
            <a:pPr>
              <a:defRPr/>
            </a:pPr>
            <a:fld id="{089D8F0E-FAE2-4D20-B2F5-F51230EA9A9E}" type="slidenum">
              <a:rPr lang="it-IT"/>
              <a:pPr>
                <a:defRPr/>
              </a:pPr>
              <a:t>‹N›</a:t>
            </a:fld>
            <a:endParaRPr lang="it-IT"/>
          </a:p>
        </p:txBody>
      </p:sp>
    </p:spTree>
    <p:extLst>
      <p:ext uri="{BB962C8B-B14F-4D97-AF65-F5344CB8AC3E}">
        <p14:creationId xmlns:p14="http://schemas.microsoft.com/office/powerpoint/2010/main" val="3270471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89B438D2-DC72-49F3-BDBF-B18EB164AE1A}"/>
              </a:ext>
            </a:extLst>
          </p:cNvPr>
          <p:cNvSpPr>
            <a:spLocks noGrp="1"/>
          </p:cNvSpPr>
          <p:nvPr>
            <p:ph type="dt" sz="half" idx="10"/>
          </p:nvPr>
        </p:nvSpPr>
        <p:spPr/>
        <p:txBody>
          <a:bodyPr/>
          <a:lstStyle>
            <a:lvl1pPr>
              <a:defRPr/>
            </a:lvl1pPr>
          </a:lstStyle>
          <a:p>
            <a:pPr>
              <a:defRPr/>
            </a:pPr>
            <a:fld id="{C8F892DF-F057-4E32-996E-1026B7F1DCE5}" type="datetimeFigureOut">
              <a:rPr lang="it-IT"/>
              <a:pPr>
                <a:defRPr/>
              </a:pPr>
              <a:t>23/05/2020</a:t>
            </a:fld>
            <a:endParaRPr lang="it-IT"/>
          </a:p>
        </p:txBody>
      </p:sp>
      <p:sp>
        <p:nvSpPr>
          <p:cNvPr id="3" name="Segnaposto piè di pagina 4">
            <a:extLst>
              <a:ext uri="{FF2B5EF4-FFF2-40B4-BE49-F238E27FC236}">
                <a16:creationId xmlns:a16="http://schemas.microsoft.com/office/drawing/2014/main" id="{6341BAE9-69A9-4665-8DBD-E63F6C52D32B}"/>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9010A477-02E6-4204-B39B-F90AB67D1686}"/>
              </a:ext>
            </a:extLst>
          </p:cNvPr>
          <p:cNvSpPr>
            <a:spLocks noGrp="1"/>
          </p:cNvSpPr>
          <p:nvPr>
            <p:ph type="sldNum" sz="quarter" idx="12"/>
          </p:nvPr>
        </p:nvSpPr>
        <p:spPr/>
        <p:txBody>
          <a:bodyPr/>
          <a:lstStyle>
            <a:lvl1pPr>
              <a:defRPr/>
            </a:lvl1pPr>
          </a:lstStyle>
          <a:p>
            <a:pPr>
              <a:defRPr/>
            </a:pPr>
            <a:fld id="{8B5B514B-DC89-48FB-9497-9CAA590E811A}" type="slidenum">
              <a:rPr lang="it-IT"/>
              <a:pPr>
                <a:defRPr/>
              </a:pPr>
              <a:t>‹N›</a:t>
            </a:fld>
            <a:endParaRPr lang="it-IT"/>
          </a:p>
        </p:txBody>
      </p:sp>
    </p:spTree>
    <p:extLst>
      <p:ext uri="{BB962C8B-B14F-4D97-AF65-F5344CB8AC3E}">
        <p14:creationId xmlns:p14="http://schemas.microsoft.com/office/powerpoint/2010/main" val="325537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ACFB15-5FC2-45E9-A973-C6BAA5084C7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24EAA93-E27A-41A9-B040-98761E26E8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DBFB1B8-4F6D-43A2-BAFE-A08CA7E53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D121746A-6754-433F-8B9B-E8A11EE14BBF}"/>
              </a:ext>
            </a:extLst>
          </p:cNvPr>
          <p:cNvSpPr>
            <a:spLocks noGrp="1"/>
          </p:cNvSpPr>
          <p:nvPr>
            <p:ph type="dt" sz="half" idx="10"/>
          </p:nvPr>
        </p:nvSpPr>
        <p:spPr/>
        <p:txBody>
          <a:bodyPr/>
          <a:lstStyle>
            <a:lvl1pPr>
              <a:defRPr/>
            </a:lvl1pPr>
          </a:lstStyle>
          <a:p>
            <a:pPr>
              <a:defRPr/>
            </a:pPr>
            <a:fld id="{6C69CFA7-C466-4191-A34C-87790678A105}" type="datetimeFigureOut">
              <a:rPr lang="it-IT"/>
              <a:pPr>
                <a:defRPr/>
              </a:pPr>
              <a:t>23/05/2020</a:t>
            </a:fld>
            <a:endParaRPr lang="it-IT"/>
          </a:p>
        </p:txBody>
      </p:sp>
      <p:sp>
        <p:nvSpPr>
          <p:cNvPr id="6" name="Segnaposto piè di pagina 4">
            <a:extLst>
              <a:ext uri="{FF2B5EF4-FFF2-40B4-BE49-F238E27FC236}">
                <a16:creationId xmlns:a16="http://schemas.microsoft.com/office/drawing/2014/main" id="{46375545-34BC-4902-ACCC-5F11D478D159}"/>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E12BCEBD-781A-4B7C-98A3-303E073AB0A9}"/>
              </a:ext>
            </a:extLst>
          </p:cNvPr>
          <p:cNvSpPr>
            <a:spLocks noGrp="1"/>
          </p:cNvSpPr>
          <p:nvPr>
            <p:ph type="sldNum" sz="quarter" idx="12"/>
          </p:nvPr>
        </p:nvSpPr>
        <p:spPr/>
        <p:txBody>
          <a:bodyPr/>
          <a:lstStyle>
            <a:lvl1pPr>
              <a:defRPr/>
            </a:lvl1pPr>
          </a:lstStyle>
          <a:p>
            <a:pPr>
              <a:defRPr/>
            </a:pPr>
            <a:fld id="{9D7C1D68-3D49-4F33-B750-B13E76925B6A}" type="slidenum">
              <a:rPr lang="it-IT"/>
              <a:pPr>
                <a:defRPr/>
              </a:pPr>
              <a:t>‹N›</a:t>
            </a:fld>
            <a:endParaRPr lang="it-IT"/>
          </a:p>
        </p:txBody>
      </p:sp>
    </p:spTree>
    <p:extLst>
      <p:ext uri="{BB962C8B-B14F-4D97-AF65-F5344CB8AC3E}">
        <p14:creationId xmlns:p14="http://schemas.microsoft.com/office/powerpoint/2010/main" val="2514397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26A13A-E85A-4789-B49B-230E0B1D048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6E5C6D3-4C7A-4C63-B5C7-C05AB8CF8A9D}"/>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E9CC89F3-025C-4D08-9685-09A5D02E8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19C67CEF-B9AC-4D7B-A2AE-F47FB3A205C6}"/>
              </a:ext>
            </a:extLst>
          </p:cNvPr>
          <p:cNvSpPr>
            <a:spLocks noGrp="1"/>
          </p:cNvSpPr>
          <p:nvPr>
            <p:ph type="dt" sz="half" idx="10"/>
          </p:nvPr>
        </p:nvSpPr>
        <p:spPr/>
        <p:txBody>
          <a:bodyPr/>
          <a:lstStyle>
            <a:lvl1pPr>
              <a:defRPr/>
            </a:lvl1pPr>
          </a:lstStyle>
          <a:p>
            <a:pPr>
              <a:defRPr/>
            </a:pPr>
            <a:fld id="{A6340D54-828D-4AA1-BC77-448C3C694269}" type="datetimeFigureOut">
              <a:rPr lang="it-IT"/>
              <a:pPr>
                <a:defRPr/>
              </a:pPr>
              <a:t>23/05/2020</a:t>
            </a:fld>
            <a:endParaRPr lang="it-IT"/>
          </a:p>
        </p:txBody>
      </p:sp>
      <p:sp>
        <p:nvSpPr>
          <p:cNvPr id="6" name="Segnaposto piè di pagina 4">
            <a:extLst>
              <a:ext uri="{FF2B5EF4-FFF2-40B4-BE49-F238E27FC236}">
                <a16:creationId xmlns:a16="http://schemas.microsoft.com/office/drawing/2014/main" id="{FEA903D7-8926-4AD0-9E33-6679A18A5FA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944FB47-6A65-41B0-BEAD-1ABD94030261}"/>
              </a:ext>
            </a:extLst>
          </p:cNvPr>
          <p:cNvSpPr>
            <a:spLocks noGrp="1"/>
          </p:cNvSpPr>
          <p:nvPr>
            <p:ph type="sldNum" sz="quarter" idx="12"/>
          </p:nvPr>
        </p:nvSpPr>
        <p:spPr/>
        <p:txBody>
          <a:bodyPr/>
          <a:lstStyle>
            <a:lvl1pPr>
              <a:defRPr/>
            </a:lvl1pPr>
          </a:lstStyle>
          <a:p>
            <a:pPr>
              <a:defRPr/>
            </a:pPr>
            <a:fld id="{85B78362-D56F-4389-98CC-F955D10E4623}" type="slidenum">
              <a:rPr lang="it-IT"/>
              <a:pPr>
                <a:defRPr/>
              </a:pPr>
              <a:t>‹N›</a:t>
            </a:fld>
            <a:endParaRPr lang="it-IT"/>
          </a:p>
        </p:txBody>
      </p:sp>
    </p:spTree>
    <p:extLst>
      <p:ext uri="{BB962C8B-B14F-4D97-AF65-F5344CB8AC3E}">
        <p14:creationId xmlns:p14="http://schemas.microsoft.com/office/powerpoint/2010/main" val="1181127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CF8564-236B-4522-A944-EED587CF5A4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0ACCCC1-BBDA-4A03-8F32-B08DCFC0D5D6}"/>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62532D8-2AC9-49AD-AE71-55A2C4F18A3A}"/>
              </a:ext>
            </a:extLst>
          </p:cNvPr>
          <p:cNvSpPr>
            <a:spLocks noGrp="1"/>
          </p:cNvSpPr>
          <p:nvPr>
            <p:ph type="dt" sz="half" idx="10"/>
          </p:nvPr>
        </p:nvSpPr>
        <p:spPr/>
        <p:txBody>
          <a:bodyPr/>
          <a:lstStyle>
            <a:lvl1pPr>
              <a:defRPr/>
            </a:lvl1pPr>
          </a:lstStyle>
          <a:p>
            <a:pPr>
              <a:defRPr/>
            </a:pPr>
            <a:fld id="{B8A48A61-720F-4675-93D1-9CA4240D694F}" type="datetimeFigureOut">
              <a:rPr lang="it-IT"/>
              <a:pPr>
                <a:defRPr/>
              </a:pPr>
              <a:t>23/05/2020</a:t>
            </a:fld>
            <a:endParaRPr lang="it-IT"/>
          </a:p>
        </p:txBody>
      </p:sp>
      <p:sp>
        <p:nvSpPr>
          <p:cNvPr id="5" name="Segnaposto piè di pagina 4">
            <a:extLst>
              <a:ext uri="{FF2B5EF4-FFF2-40B4-BE49-F238E27FC236}">
                <a16:creationId xmlns:a16="http://schemas.microsoft.com/office/drawing/2014/main" id="{5554C73A-E4F6-4A6B-BC6B-E75730B7ABD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8A277F9-9F90-4666-9A53-0AD21BF63665}"/>
              </a:ext>
            </a:extLst>
          </p:cNvPr>
          <p:cNvSpPr>
            <a:spLocks noGrp="1"/>
          </p:cNvSpPr>
          <p:nvPr>
            <p:ph type="sldNum" sz="quarter" idx="12"/>
          </p:nvPr>
        </p:nvSpPr>
        <p:spPr/>
        <p:txBody>
          <a:bodyPr/>
          <a:lstStyle>
            <a:lvl1pPr>
              <a:defRPr/>
            </a:lvl1pPr>
          </a:lstStyle>
          <a:p>
            <a:pPr>
              <a:defRPr/>
            </a:pPr>
            <a:fld id="{F8092FE0-D0BF-47EC-9AA9-C7C6E75E6DF1}" type="slidenum">
              <a:rPr lang="it-IT"/>
              <a:pPr>
                <a:defRPr/>
              </a:pPr>
              <a:t>‹N›</a:t>
            </a:fld>
            <a:endParaRPr lang="it-IT"/>
          </a:p>
        </p:txBody>
      </p:sp>
    </p:spTree>
    <p:extLst>
      <p:ext uri="{BB962C8B-B14F-4D97-AF65-F5344CB8AC3E}">
        <p14:creationId xmlns:p14="http://schemas.microsoft.com/office/powerpoint/2010/main" val="4066305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0FCB880-9062-4C7F-9E6A-CF358977D8F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7C68D5B-DC98-419E-915D-5ED181239255}"/>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9AC9B9A-5F9A-49CF-8CCF-450FA8EE3E9C}"/>
              </a:ext>
            </a:extLst>
          </p:cNvPr>
          <p:cNvSpPr>
            <a:spLocks noGrp="1"/>
          </p:cNvSpPr>
          <p:nvPr>
            <p:ph type="dt" sz="half" idx="10"/>
          </p:nvPr>
        </p:nvSpPr>
        <p:spPr/>
        <p:txBody>
          <a:bodyPr/>
          <a:lstStyle>
            <a:lvl1pPr>
              <a:defRPr/>
            </a:lvl1pPr>
          </a:lstStyle>
          <a:p>
            <a:pPr>
              <a:defRPr/>
            </a:pPr>
            <a:fld id="{B9DB48E8-1126-4A24-9F5C-F4505D9F4C8C}" type="datetimeFigureOut">
              <a:rPr lang="it-IT"/>
              <a:pPr>
                <a:defRPr/>
              </a:pPr>
              <a:t>23/05/2020</a:t>
            </a:fld>
            <a:endParaRPr lang="it-IT"/>
          </a:p>
        </p:txBody>
      </p:sp>
      <p:sp>
        <p:nvSpPr>
          <p:cNvPr id="5" name="Segnaposto piè di pagina 4">
            <a:extLst>
              <a:ext uri="{FF2B5EF4-FFF2-40B4-BE49-F238E27FC236}">
                <a16:creationId xmlns:a16="http://schemas.microsoft.com/office/drawing/2014/main" id="{0F4E8029-7DE7-4C04-B970-BC77DABB87B7}"/>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95EB41C-FED0-486B-AC67-D6F41AD18A69}"/>
              </a:ext>
            </a:extLst>
          </p:cNvPr>
          <p:cNvSpPr>
            <a:spLocks noGrp="1"/>
          </p:cNvSpPr>
          <p:nvPr>
            <p:ph type="sldNum" sz="quarter" idx="12"/>
          </p:nvPr>
        </p:nvSpPr>
        <p:spPr/>
        <p:txBody>
          <a:bodyPr/>
          <a:lstStyle>
            <a:lvl1pPr>
              <a:defRPr/>
            </a:lvl1pPr>
          </a:lstStyle>
          <a:p>
            <a:pPr>
              <a:defRPr/>
            </a:pPr>
            <a:fld id="{9F266C5D-0B66-4AAB-882D-6EE0E333988F}" type="slidenum">
              <a:rPr lang="it-IT"/>
              <a:pPr>
                <a:defRPr/>
              </a:pPr>
              <a:t>‹N›</a:t>
            </a:fld>
            <a:endParaRPr lang="it-IT"/>
          </a:p>
        </p:txBody>
      </p:sp>
    </p:spTree>
    <p:extLst>
      <p:ext uri="{BB962C8B-B14F-4D97-AF65-F5344CB8AC3E}">
        <p14:creationId xmlns:p14="http://schemas.microsoft.com/office/powerpoint/2010/main" val="1029204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AF4764-330F-4B2F-8D82-80D8FD02931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E4D363B-1E7A-4560-A20A-3445015BD8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51EA91A-7E7D-4521-B687-5F0DF9C4723D}"/>
              </a:ext>
            </a:extLst>
          </p:cNvPr>
          <p:cNvSpPr>
            <a:spLocks noGrp="1"/>
          </p:cNvSpPr>
          <p:nvPr>
            <p:ph type="dt" sz="half" idx="10"/>
          </p:nvPr>
        </p:nvSpPr>
        <p:spPr/>
        <p:txBody>
          <a:bodyPr/>
          <a:lstStyle/>
          <a:p>
            <a:fld id="{8F946EF2-447B-4CC8-9E98-775748AC8001}" type="datetimeFigureOut">
              <a:rPr lang="it-IT" smtClean="0"/>
              <a:t>23/05/2020</a:t>
            </a:fld>
            <a:endParaRPr lang="it-IT"/>
          </a:p>
        </p:txBody>
      </p:sp>
      <p:sp>
        <p:nvSpPr>
          <p:cNvPr id="5" name="Segnaposto piè di pagina 4">
            <a:extLst>
              <a:ext uri="{FF2B5EF4-FFF2-40B4-BE49-F238E27FC236}">
                <a16:creationId xmlns:a16="http://schemas.microsoft.com/office/drawing/2014/main" id="{7B14150A-7ECC-4A7A-A6E9-74F8298095B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3A19A53-B716-4687-A253-9C61277C2719}"/>
              </a:ext>
            </a:extLst>
          </p:cNvPr>
          <p:cNvSpPr>
            <a:spLocks noGrp="1"/>
          </p:cNvSpPr>
          <p:nvPr>
            <p:ph type="sldNum" sz="quarter" idx="12"/>
          </p:nvPr>
        </p:nvSpPr>
        <p:spPr/>
        <p:txBody>
          <a:bodyPr/>
          <a:lstStyle/>
          <a:p>
            <a:fld id="{14EF9CFA-C9EC-498F-9161-367F144B4484}" type="slidenum">
              <a:rPr lang="it-IT" smtClean="0"/>
              <a:t>‹N›</a:t>
            </a:fld>
            <a:endParaRPr lang="it-IT"/>
          </a:p>
        </p:txBody>
      </p:sp>
    </p:spTree>
    <p:extLst>
      <p:ext uri="{BB962C8B-B14F-4D97-AF65-F5344CB8AC3E}">
        <p14:creationId xmlns:p14="http://schemas.microsoft.com/office/powerpoint/2010/main" val="36274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23/05/2020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707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E6119E-1E08-4771-8A55-635979D0791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6903B71-3204-425C-A138-F43018090DB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5DA63E-5F9F-488A-9359-D5652AB8DD2D}"/>
              </a:ext>
            </a:extLst>
          </p:cNvPr>
          <p:cNvSpPr>
            <a:spLocks noGrp="1"/>
          </p:cNvSpPr>
          <p:nvPr>
            <p:ph type="dt" sz="half" idx="10"/>
          </p:nvPr>
        </p:nvSpPr>
        <p:spPr/>
        <p:txBody>
          <a:bodyPr/>
          <a:lstStyle/>
          <a:p>
            <a:fld id="{8F946EF2-447B-4CC8-9E98-775748AC8001}" type="datetimeFigureOut">
              <a:rPr lang="it-IT" smtClean="0"/>
              <a:t>23/05/2020</a:t>
            </a:fld>
            <a:endParaRPr lang="it-IT"/>
          </a:p>
        </p:txBody>
      </p:sp>
      <p:sp>
        <p:nvSpPr>
          <p:cNvPr id="5" name="Segnaposto piè di pagina 4">
            <a:extLst>
              <a:ext uri="{FF2B5EF4-FFF2-40B4-BE49-F238E27FC236}">
                <a16:creationId xmlns:a16="http://schemas.microsoft.com/office/drawing/2014/main" id="{70A9446F-9AA0-42B8-8993-8DA343FC4ED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815CFCA-781D-40F6-8BA1-E1B867738B46}"/>
              </a:ext>
            </a:extLst>
          </p:cNvPr>
          <p:cNvSpPr>
            <a:spLocks noGrp="1"/>
          </p:cNvSpPr>
          <p:nvPr>
            <p:ph type="sldNum" sz="quarter" idx="12"/>
          </p:nvPr>
        </p:nvSpPr>
        <p:spPr/>
        <p:txBody>
          <a:bodyPr/>
          <a:lstStyle/>
          <a:p>
            <a:fld id="{14EF9CFA-C9EC-498F-9161-367F144B4484}" type="slidenum">
              <a:rPr lang="it-IT" smtClean="0"/>
              <a:t>‹N›</a:t>
            </a:fld>
            <a:endParaRPr lang="it-IT"/>
          </a:p>
        </p:txBody>
      </p:sp>
    </p:spTree>
    <p:extLst>
      <p:ext uri="{BB962C8B-B14F-4D97-AF65-F5344CB8AC3E}">
        <p14:creationId xmlns:p14="http://schemas.microsoft.com/office/powerpoint/2010/main" val="429398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7DEF17-AFDC-4F30-9999-96EA8CB2DC6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A4530E5-F53A-4AAE-B4BE-452D7562F0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C8B3083-8ECF-4797-BEC4-CFF877D1C9B6}"/>
              </a:ext>
            </a:extLst>
          </p:cNvPr>
          <p:cNvSpPr>
            <a:spLocks noGrp="1"/>
          </p:cNvSpPr>
          <p:nvPr>
            <p:ph type="dt" sz="half" idx="10"/>
          </p:nvPr>
        </p:nvSpPr>
        <p:spPr/>
        <p:txBody>
          <a:bodyPr/>
          <a:lstStyle/>
          <a:p>
            <a:fld id="{8F946EF2-447B-4CC8-9E98-775748AC8001}" type="datetimeFigureOut">
              <a:rPr lang="it-IT" smtClean="0"/>
              <a:t>23/05/2020</a:t>
            </a:fld>
            <a:endParaRPr lang="it-IT"/>
          </a:p>
        </p:txBody>
      </p:sp>
      <p:sp>
        <p:nvSpPr>
          <p:cNvPr id="5" name="Segnaposto piè di pagina 4">
            <a:extLst>
              <a:ext uri="{FF2B5EF4-FFF2-40B4-BE49-F238E27FC236}">
                <a16:creationId xmlns:a16="http://schemas.microsoft.com/office/drawing/2014/main" id="{055E2B37-83C5-4FAC-B37A-1CC6444AB60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51127FA-9C7C-450B-A55E-04E81A619219}"/>
              </a:ext>
            </a:extLst>
          </p:cNvPr>
          <p:cNvSpPr>
            <a:spLocks noGrp="1"/>
          </p:cNvSpPr>
          <p:nvPr>
            <p:ph type="sldNum" sz="quarter" idx="12"/>
          </p:nvPr>
        </p:nvSpPr>
        <p:spPr/>
        <p:txBody>
          <a:bodyPr/>
          <a:lstStyle/>
          <a:p>
            <a:fld id="{14EF9CFA-C9EC-498F-9161-367F144B4484}" type="slidenum">
              <a:rPr lang="it-IT" smtClean="0"/>
              <a:t>‹N›</a:t>
            </a:fld>
            <a:endParaRPr lang="it-IT"/>
          </a:p>
        </p:txBody>
      </p:sp>
    </p:spTree>
    <p:extLst>
      <p:ext uri="{BB962C8B-B14F-4D97-AF65-F5344CB8AC3E}">
        <p14:creationId xmlns:p14="http://schemas.microsoft.com/office/powerpoint/2010/main" val="2491284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D75085-7317-44E7-BBC5-FB16AA7184A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11ED216-8CC9-4318-9E4A-0A4C4E5AA52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32F6D87-22A7-4D51-879E-4C8D7A1EDA4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10D7D19-DAE6-4CB7-8F8E-9820298F4FB7}"/>
              </a:ext>
            </a:extLst>
          </p:cNvPr>
          <p:cNvSpPr>
            <a:spLocks noGrp="1"/>
          </p:cNvSpPr>
          <p:nvPr>
            <p:ph type="dt" sz="half" idx="10"/>
          </p:nvPr>
        </p:nvSpPr>
        <p:spPr/>
        <p:txBody>
          <a:bodyPr/>
          <a:lstStyle/>
          <a:p>
            <a:fld id="{8F946EF2-447B-4CC8-9E98-775748AC8001}" type="datetimeFigureOut">
              <a:rPr lang="it-IT" smtClean="0"/>
              <a:t>23/05/2020</a:t>
            </a:fld>
            <a:endParaRPr lang="it-IT"/>
          </a:p>
        </p:txBody>
      </p:sp>
      <p:sp>
        <p:nvSpPr>
          <p:cNvPr id="6" name="Segnaposto piè di pagina 5">
            <a:extLst>
              <a:ext uri="{FF2B5EF4-FFF2-40B4-BE49-F238E27FC236}">
                <a16:creationId xmlns:a16="http://schemas.microsoft.com/office/drawing/2014/main" id="{2E439823-E720-4648-AFFC-62B4AFDD967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C8B15EB-46EF-4968-81CE-D9AB73908FDE}"/>
              </a:ext>
            </a:extLst>
          </p:cNvPr>
          <p:cNvSpPr>
            <a:spLocks noGrp="1"/>
          </p:cNvSpPr>
          <p:nvPr>
            <p:ph type="sldNum" sz="quarter" idx="12"/>
          </p:nvPr>
        </p:nvSpPr>
        <p:spPr/>
        <p:txBody>
          <a:bodyPr/>
          <a:lstStyle/>
          <a:p>
            <a:fld id="{14EF9CFA-C9EC-498F-9161-367F144B4484}" type="slidenum">
              <a:rPr lang="it-IT" smtClean="0"/>
              <a:t>‹N›</a:t>
            </a:fld>
            <a:endParaRPr lang="it-IT"/>
          </a:p>
        </p:txBody>
      </p:sp>
    </p:spTree>
    <p:extLst>
      <p:ext uri="{BB962C8B-B14F-4D97-AF65-F5344CB8AC3E}">
        <p14:creationId xmlns:p14="http://schemas.microsoft.com/office/powerpoint/2010/main" val="2859303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4CBB9B-5618-44DD-BDE9-5305CAB9B18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BD82C75-26E1-47E3-99E7-21C628CBE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6FE7568-5D49-49E5-9F52-3DCA1373DAB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5AC70E0-C16E-4B61-88D5-4B6722968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655769B-711C-45B8-99A6-CBB75B82C87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98D344B-42AB-4C4C-B352-19DC5C6850E9}"/>
              </a:ext>
            </a:extLst>
          </p:cNvPr>
          <p:cNvSpPr>
            <a:spLocks noGrp="1"/>
          </p:cNvSpPr>
          <p:nvPr>
            <p:ph type="dt" sz="half" idx="10"/>
          </p:nvPr>
        </p:nvSpPr>
        <p:spPr/>
        <p:txBody>
          <a:bodyPr/>
          <a:lstStyle/>
          <a:p>
            <a:fld id="{8F946EF2-447B-4CC8-9E98-775748AC8001}" type="datetimeFigureOut">
              <a:rPr lang="it-IT" smtClean="0"/>
              <a:t>23/05/2020</a:t>
            </a:fld>
            <a:endParaRPr lang="it-IT"/>
          </a:p>
        </p:txBody>
      </p:sp>
      <p:sp>
        <p:nvSpPr>
          <p:cNvPr id="8" name="Segnaposto piè di pagina 7">
            <a:extLst>
              <a:ext uri="{FF2B5EF4-FFF2-40B4-BE49-F238E27FC236}">
                <a16:creationId xmlns:a16="http://schemas.microsoft.com/office/drawing/2014/main" id="{93658E7F-959F-41A4-B2F6-0CE8F032FEB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ACC2F25-8D32-458B-B52C-3ABD9FF3ED07}"/>
              </a:ext>
            </a:extLst>
          </p:cNvPr>
          <p:cNvSpPr>
            <a:spLocks noGrp="1"/>
          </p:cNvSpPr>
          <p:nvPr>
            <p:ph type="sldNum" sz="quarter" idx="12"/>
          </p:nvPr>
        </p:nvSpPr>
        <p:spPr/>
        <p:txBody>
          <a:bodyPr/>
          <a:lstStyle/>
          <a:p>
            <a:fld id="{14EF9CFA-C9EC-498F-9161-367F144B4484}" type="slidenum">
              <a:rPr lang="it-IT" smtClean="0"/>
              <a:t>‹N›</a:t>
            </a:fld>
            <a:endParaRPr lang="it-IT"/>
          </a:p>
        </p:txBody>
      </p:sp>
    </p:spTree>
    <p:extLst>
      <p:ext uri="{BB962C8B-B14F-4D97-AF65-F5344CB8AC3E}">
        <p14:creationId xmlns:p14="http://schemas.microsoft.com/office/powerpoint/2010/main" val="890282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5B2BF9-B2ED-4F6D-AD47-203269CD95E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35AC618-14BC-48C1-A170-E5A2CF44D520}"/>
              </a:ext>
            </a:extLst>
          </p:cNvPr>
          <p:cNvSpPr>
            <a:spLocks noGrp="1"/>
          </p:cNvSpPr>
          <p:nvPr>
            <p:ph type="dt" sz="half" idx="10"/>
          </p:nvPr>
        </p:nvSpPr>
        <p:spPr/>
        <p:txBody>
          <a:bodyPr/>
          <a:lstStyle/>
          <a:p>
            <a:fld id="{8F946EF2-447B-4CC8-9E98-775748AC8001}" type="datetimeFigureOut">
              <a:rPr lang="it-IT" smtClean="0"/>
              <a:t>23/05/2020</a:t>
            </a:fld>
            <a:endParaRPr lang="it-IT"/>
          </a:p>
        </p:txBody>
      </p:sp>
      <p:sp>
        <p:nvSpPr>
          <p:cNvPr id="4" name="Segnaposto piè di pagina 3">
            <a:extLst>
              <a:ext uri="{FF2B5EF4-FFF2-40B4-BE49-F238E27FC236}">
                <a16:creationId xmlns:a16="http://schemas.microsoft.com/office/drawing/2014/main" id="{0C249006-1FF9-4782-915B-44E69781352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9522BD7-1545-4DB8-BFB2-730FE466F0C3}"/>
              </a:ext>
            </a:extLst>
          </p:cNvPr>
          <p:cNvSpPr>
            <a:spLocks noGrp="1"/>
          </p:cNvSpPr>
          <p:nvPr>
            <p:ph type="sldNum" sz="quarter" idx="12"/>
          </p:nvPr>
        </p:nvSpPr>
        <p:spPr/>
        <p:txBody>
          <a:bodyPr/>
          <a:lstStyle/>
          <a:p>
            <a:fld id="{14EF9CFA-C9EC-498F-9161-367F144B4484}" type="slidenum">
              <a:rPr lang="it-IT" smtClean="0"/>
              <a:t>‹N›</a:t>
            </a:fld>
            <a:endParaRPr lang="it-IT"/>
          </a:p>
        </p:txBody>
      </p:sp>
    </p:spTree>
    <p:extLst>
      <p:ext uri="{BB962C8B-B14F-4D97-AF65-F5344CB8AC3E}">
        <p14:creationId xmlns:p14="http://schemas.microsoft.com/office/powerpoint/2010/main" val="2972507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4AC9749-82B7-48C2-8AB6-41514584E486}"/>
              </a:ext>
            </a:extLst>
          </p:cNvPr>
          <p:cNvSpPr>
            <a:spLocks noGrp="1"/>
          </p:cNvSpPr>
          <p:nvPr>
            <p:ph type="dt" sz="half" idx="10"/>
          </p:nvPr>
        </p:nvSpPr>
        <p:spPr/>
        <p:txBody>
          <a:bodyPr/>
          <a:lstStyle/>
          <a:p>
            <a:fld id="{8F946EF2-447B-4CC8-9E98-775748AC8001}" type="datetimeFigureOut">
              <a:rPr lang="it-IT" smtClean="0"/>
              <a:t>23/05/2020</a:t>
            </a:fld>
            <a:endParaRPr lang="it-IT"/>
          </a:p>
        </p:txBody>
      </p:sp>
      <p:sp>
        <p:nvSpPr>
          <p:cNvPr id="3" name="Segnaposto piè di pagina 2">
            <a:extLst>
              <a:ext uri="{FF2B5EF4-FFF2-40B4-BE49-F238E27FC236}">
                <a16:creationId xmlns:a16="http://schemas.microsoft.com/office/drawing/2014/main" id="{532DE68B-7721-4481-90B1-D09BBAC70A9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B7EA1B2-4055-47E5-9699-EE881B2FEF06}"/>
              </a:ext>
            </a:extLst>
          </p:cNvPr>
          <p:cNvSpPr>
            <a:spLocks noGrp="1"/>
          </p:cNvSpPr>
          <p:nvPr>
            <p:ph type="sldNum" sz="quarter" idx="12"/>
          </p:nvPr>
        </p:nvSpPr>
        <p:spPr/>
        <p:txBody>
          <a:bodyPr/>
          <a:lstStyle/>
          <a:p>
            <a:fld id="{14EF9CFA-C9EC-498F-9161-367F144B4484}" type="slidenum">
              <a:rPr lang="it-IT" smtClean="0"/>
              <a:t>‹N›</a:t>
            </a:fld>
            <a:endParaRPr lang="it-IT"/>
          </a:p>
        </p:txBody>
      </p:sp>
    </p:spTree>
    <p:extLst>
      <p:ext uri="{BB962C8B-B14F-4D97-AF65-F5344CB8AC3E}">
        <p14:creationId xmlns:p14="http://schemas.microsoft.com/office/powerpoint/2010/main" val="2538254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A90E53-5E4C-42FA-9A8A-668C7B24A3F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47DE9A6-F85D-456E-B868-6924AF3A85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C97ECC7-73C8-4F03-96B6-F36926453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38E22C7-BE4D-4FDF-888C-94D0B21D97B4}"/>
              </a:ext>
            </a:extLst>
          </p:cNvPr>
          <p:cNvSpPr>
            <a:spLocks noGrp="1"/>
          </p:cNvSpPr>
          <p:nvPr>
            <p:ph type="dt" sz="half" idx="10"/>
          </p:nvPr>
        </p:nvSpPr>
        <p:spPr/>
        <p:txBody>
          <a:bodyPr/>
          <a:lstStyle/>
          <a:p>
            <a:fld id="{8F946EF2-447B-4CC8-9E98-775748AC8001}" type="datetimeFigureOut">
              <a:rPr lang="it-IT" smtClean="0"/>
              <a:t>23/05/2020</a:t>
            </a:fld>
            <a:endParaRPr lang="it-IT"/>
          </a:p>
        </p:txBody>
      </p:sp>
      <p:sp>
        <p:nvSpPr>
          <p:cNvPr id="6" name="Segnaposto piè di pagina 5">
            <a:extLst>
              <a:ext uri="{FF2B5EF4-FFF2-40B4-BE49-F238E27FC236}">
                <a16:creationId xmlns:a16="http://schemas.microsoft.com/office/drawing/2014/main" id="{1E844FD1-18AD-471C-93E7-E40638B61F1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ED13A14-326B-4613-B7DA-80E0FCFDE81F}"/>
              </a:ext>
            </a:extLst>
          </p:cNvPr>
          <p:cNvSpPr>
            <a:spLocks noGrp="1"/>
          </p:cNvSpPr>
          <p:nvPr>
            <p:ph type="sldNum" sz="quarter" idx="12"/>
          </p:nvPr>
        </p:nvSpPr>
        <p:spPr/>
        <p:txBody>
          <a:bodyPr/>
          <a:lstStyle/>
          <a:p>
            <a:fld id="{14EF9CFA-C9EC-498F-9161-367F144B4484}" type="slidenum">
              <a:rPr lang="it-IT" smtClean="0"/>
              <a:t>‹N›</a:t>
            </a:fld>
            <a:endParaRPr lang="it-IT"/>
          </a:p>
        </p:txBody>
      </p:sp>
    </p:spTree>
    <p:extLst>
      <p:ext uri="{BB962C8B-B14F-4D97-AF65-F5344CB8AC3E}">
        <p14:creationId xmlns:p14="http://schemas.microsoft.com/office/powerpoint/2010/main" val="3418550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490AFE-0418-4F09-AAF5-4B557943CE3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F0A23D2-23F7-424D-908C-DB60FD26FF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DEFA2B9-0996-4992-A4EC-0107D91F0F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5B2C113-EB78-4683-8467-00704B2E814C}"/>
              </a:ext>
            </a:extLst>
          </p:cNvPr>
          <p:cNvSpPr>
            <a:spLocks noGrp="1"/>
          </p:cNvSpPr>
          <p:nvPr>
            <p:ph type="dt" sz="half" idx="10"/>
          </p:nvPr>
        </p:nvSpPr>
        <p:spPr/>
        <p:txBody>
          <a:bodyPr/>
          <a:lstStyle/>
          <a:p>
            <a:fld id="{8F946EF2-447B-4CC8-9E98-775748AC8001}" type="datetimeFigureOut">
              <a:rPr lang="it-IT" smtClean="0"/>
              <a:t>23/05/2020</a:t>
            </a:fld>
            <a:endParaRPr lang="it-IT"/>
          </a:p>
        </p:txBody>
      </p:sp>
      <p:sp>
        <p:nvSpPr>
          <p:cNvPr id="6" name="Segnaposto piè di pagina 5">
            <a:extLst>
              <a:ext uri="{FF2B5EF4-FFF2-40B4-BE49-F238E27FC236}">
                <a16:creationId xmlns:a16="http://schemas.microsoft.com/office/drawing/2014/main" id="{7B23BD0B-497F-48B7-BA87-EB8BB84012A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FA525A3-492E-4BC5-8BBE-A64F3E2A93C0}"/>
              </a:ext>
            </a:extLst>
          </p:cNvPr>
          <p:cNvSpPr>
            <a:spLocks noGrp="1"/>
          </p:cNvSpPr>
          <p:nvPr>
            <p:ph type="sldNum" sz="quarter" idx="12"/>
          </p:nvPr>
        </p:nvSpPr>
        <p:spPr/>
        <p:txBody>
          <a:bodyPr/>
          <a:lstStyle/>
          <a:p>
            <a:fld id="{14EF9CFA-C9EC-498F-9161-367F144B4484}" type="slidenum">
              <a:rPr lang="it-IT" smtClean="0"/>
              <a:t>‹N›</a:t>
            </a:fld>
            <a:endParaRPr lang="it-IT"/>
          </a:p>
        </p:txBody>
      </p:sp>
    </p:spTree>
    <p:extLst>
      <p:ext uri="{BB962C8B-B14F-4D97-AF65-F5344CB8AC3E}">
        <p14:creationId xmlns:p14="http://schemas.microsoft.com/office/powerpoint/2010/main" val="3130922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0928C1-9BBA-43E7-B66C-6F91E9763F2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4FDE2DB-0FED-4DC9-BA6B-E006A8C5150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A80CFDC-FC80-489C-B295-7B4704BD6FF6}"/>
              </a:ext>
            </a:extLst>
          </p:cNvPr>
          <p:cNvSpPr>
            <a:spLocks noGrp="1"/>
          </p:cNvSpPr>
          <p:nvPr>
            <p:ph type="dt" sz="half" idx="10"/>
          </p:nvPr>
        </p:nvSpPr>
        <p:spPr/>
        <p:txBody>
          <a:bodyPr/>
          <a:lstStyle/>
          <a:p>
            <a:fld id="{8F946EF2-447B-4CC8-9E98-775748AC8001}" type="datetimeFigureOut">
              <a:rPr lang="it-IT" smtClean="0"/>
              <a:t>23/05/2020</a:t>
            </a:fld>
            <a:endParaRPr lang="it-IT"/>
          </a:p>
        </p:txBody>
      </p:sp>
      <p:sp>
        <p:nvSpPr>
          <p:cNvPr id="5" name="Segnaposto piè di pagina 4">
            <a:extLst>
              <a:ext uri="{FF2B5EF4-FFF2-40B4-BE49-F238E27FC236}">
                <a16:creationId xmlns:a16="http://schemas.microsoft.com/office/drawing/2014/main" id="{1BB917DC-A875-43FF-A992-D322745D1A6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E182906-5EC6-48F7-B5CC-29F059DB3CE6}"/>
              </a:ext>
            </a:extLst>
          </p:cNvPr>
          <p:cNvSpPr>
            <a:spLocks noGrp="1"/>
          </p:cNvSpPr>
          <p:nvPr>
            <p:ph type="sldNum" sz="quarter" idx="12"/>
          </p:nvPr>
        </p:nvSpPr>
        <p:spPr/>
        <p:txBody>
          <a:bodyPr/>
          <a:lstStyle/>
          <a:p>
            <a:fld id="{14EF9CFA-C9EC-498F-9161-367F144B4484}" type="slidenum">
              <a:rPr lang="it-IT" smtClean="0"/>
              <a:t>‹N›</a:t>
            </a:fld>
            <a:endParaRPr lang="it-IT"/>
          </a:p>
        </p:txBody>
      </p:sp>
    </p:spTree>
    <p:extLst>
      <p:ext uri="{BB962C8B-B14F-4D97-AF65-F5344CB8AC3E}">
        <p14:creationId xmlns:p14="http://schemas.microsoft.com/office/powerpoint/2010/main" val="2382911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ECD7D6A-025C-4188-96CD-F18A12B5E35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76E1428-1FD8-4CD4-A2FF-DF2621E8410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9797374-A300-4A42-ADFE-67516346BE20}"/>
              </a:ext>
            </a:extLst>
          </p:cNvPr>
          <p:cNvSpPr>
            <a:spLocks noGrp="1"/>
          </p:cNvSpPr>
          <p:nvPr>
            <p:ph type="dt" sz="half" idx="10"/>
          </p:nvPr>
        </p:nvSpPr>
        <p:spPr/>
        <p:txBody>
          <a:bodyPr/>
          <a:lstStyle/>
          <a:p>
            <a:fld id="{8F946EF2-447B-4CC8-9E98-775748AC8001}" type="datetimeFigureOut">
              <a:rPr lang="it-IT" smtClean="0"/>
              <a:t>23/05/2020</a:t>
            </a:fld>
            <a:endParaRPr lang="it-IT"/>
          </a:p>
        </p:txBody>
      </p:sp>
      <p:sp>
        <p:nvSpPr>
          <p:cNvPr id="5" name="Segnaposto piè di pagina 4">
            <a:extLst>
              <a:ext uri="{FF2B5EF4-FFF2-40B4-BE49-F238E27FC236}">
                <a16:creationId xmlns:a16="http://schemas.microsoft.com/office/drawing/2014/main" id="{7CB716C0-BEF6-4499-8D78-F3552FD0845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4AFBCA5-A6AA-4C0E-A082-0EDCB983FB76}"/>
              </a:ext>
            </a:extLst>
          </p:cNvPr>
          <p:cNvSpPr>
            <a:spLocks noGrp="1"/>
          </p:cNvSpPr>
          <p:nvPr>
            <p:ph type="sldNum" sz="quarter" idx="12"/>
          </p:nvPr>
        </p:nvSpPr>
        <p:spPr/>
        <p:txBody>
          <a:bodyPr/>
          <a:lstStyle/>
          <a:p>
            <a:fld id="{14EF9CFA-C9EC-498F-9161-367F144B4484}" type="slidenum">
              <a:rPr lang="it-IT" smtClean="0"/>
              <a:t>‹N›</a:t>
            </a:fld>
            <a:endParaRPr lang="it-IT"/>
          </a:p>
        </p:txBody>
      </p:sp>
    </p:spTree>
    <p:extLst>
      <p:ext uri="{BB962C8B-B14F-4D97-AF65-F5344CB8AC3E}">
        <p14:creationId xmlns:p14="http://schemas.microsoft.com/office/powerpoint/2010/main" val="1898332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AD239DA6-69BD-40A6-8366-F1F553E76373}" type="datetimeFigureOut">
              <a:rPr lang="it-IT" smtClean="0"/>
              <a:t>23/05/2020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3754702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AD239DA6-69BD-40A6-8366-F1F553E76373}" type="datetimeFigureOut">
              <a:rPr lang="it-IT" smtClean="0"/>
              <a:t>23/05/2020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95165A8-249A-4835-A53D-70AEEF88DCDC}" type="slidenum">
              <a:rPr lang="it-IT" smtClean="0"/>
              <a:t>‹N›</a:t>
            </a:fld>
            <a:endParaRPr lang="it-IT"/>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5690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AD239DA6-69BD-40A6-8366-F1F553E76373}" type="datetimeFigureOut">
              <a:rPr lang="it-IT" smtClean="0"/>
              <a:t>23/05/2020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2524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39DA6-69BD-40A6-8366-F1F553E76373}" type="datetimeFigureOut">
              <a:rPr lang="it-IT" smtClean="0"/>
              <a:t>23/05/2020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108417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23/05/2020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430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23/05/2020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4268583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D239DA6-69BD-40A6-8366-F1F553E76373}" type="datetimeFigureOut">
              <a:rPr lang="it-IT" smtClean="0"/>
              <a:t>23/05/2020</a:t>
            </a:fld>
            <a:endParaRPr lang="it-IT"/>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95165A8-249A-4835-A53D-70AEEF88DCDC}" type="slidenum">
              <a:rPr lang="it-IT" smtClean="0"/>
              <a:t>‹N›</a:t>
            </a:fld>
            <a:endParaRPr lang="it-IT"/>
          </a:p>
        </p:txBody>
      </p:sp>
    </p:spTree>
    <p:extLst>
      <p:ext uri="{BB962C8B-B14F-4D97-AF65-F5344CB8AC3E}">
        <p14:creationId xmlns:p14="http://schemas.microsoft.com/office/powerpoint/2010/main" val="1201816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ED4613B1-E054-4835-A01F-79028CDFA5D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027" name="Segnaposto testo 2">
            <a:extLst>
              <a:ext uri="{FF2B5EF4-FFF2-40B4-BE49-F238E27FC236}">
                <a16:creationId xmlns:a16="http://schemas.microsoft.com/office/drawing/2014/main" id="{C244BC74-63C2-4E1C-8E73-FEF096D3C27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C7B72DD8-6F9E-4FFA-B6BA-01691F8727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AB92768-1DBB-4DC9-A91E-ACB5DA433300}" type="datetimeFigureOut">
              <a:rPr lang="it-IT"/>
              <a:pPr>
                <a:defRPr/>
              </a:pPr>
              <a:t>23/05/2020</a:t>
            </a:fld>
            <a:endParaRPr lang="it-IT"/>
          </a:p>
        </p:txBody>
      </p:sp>
      <p:sp>
        <p:nvSpPr>
          <p:cNvPr id="5" name="Segnaposto piè di pagina 4">
            <a:extLst>
              <a:ext uri="{FF2B5EF4-FFF2-40B4-BE49-F238E27FC236}">
                <a16:creationId xmlns:a16="http://schemas.microsoft.com/office/drawing/2014/main" id="{0478F359-20CD-4AFA-80E8-4C03314FCD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1707DD9D-F1BD-4F3E-A736-AF8B2743E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A1B8BC08-A02E-447A-948B-CBFC51B80ACC}" type="slidenum">
              <a:rPr lang="it-IT"/>
              <a:pPr>
                <a:defRPr/>
              </a:pPr>
              <a:t>‹N›</a:t>
            </a:fld>
            <a:endParaRPr lang="it-IT"/>
          </a:p>
        </p:txBody>
      </p:sp>
    </p:spTree>
    <p:extLst>
      <p:ext uri="{BB962C8B-B14F-4D97-AF65-F5344CB8AC3E}">
        <p14:creationId xmlns:p14="http://schemas.microsoft.com/office/powerpoint/2010/main" val="279678266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0F0F7AC-8EBF-49EC-A2CD-4D4B8979BA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62C972D-0AFB-4083-BEEB-AB1AC553F4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98021E0-71D0-4941-A101-D3CC7F3EC1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46EF2-447B-4CC8-9E98-775748AC8001}" type="datetimeFigureOut">
              <a:rPr lang="it-IT" smtClean="0"/>
              <a:t>23/05/2020</a:t>
            </a:fld>
            <a:endParaRPr lang="it-IT"/>
          </a:p>
        </p:txBody>
      </p:sp>
      <p:sp>
        <p:nvSpPr>
          <p:cNvPr id="5" name="Segnaposto piè di pagina 4">
            <a:extLst>
              <a:ext uri="{FF2B5EF4-FFF2-40B4-BE49-F238E27FC236}">
                <a16:creationId xmlns:a16="http://schemas.microsoft.com/office/drawing/2014/main" id="{371CE0EA-C880-4CCE-BB0E-7E274D09E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9DE027B-19E3-4D08-96B3-30DE4241A9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F9CFA-C9EC-498F-9161-367F144B4484}" type="slidenum">
              <a:rPr lang="it-IT" smtClean="0"/>
              <a:t>‹N›</a:t>
            </a:fld>
            <a:endParaRPr lang="it-IT"/>
          </a:p>
        </p:txBody>
      </p:sp>
    </p:spTree>
    <p:extLst>
      <p:ext uri="{BB962C8B-B14F-4D97-AF65-F5344CB8AC3E}">
        <p14:creationId xmlns:p14="http://schemas.microsoft.com/office/powerpoint/2010/main" val="297825482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4EA796A0-E1DF-40A1-9318-24F07FBF2F4E}"/>
              </a:ext>
            </a:extLst>
          </p:cNvPr>
          <p:cNvSpPr>
            <a:spLocks noGrp="1"/>
          </p:cNvSpPr>
          <p:nvPr>
            <p:ph type="subTitle" idx="1"/>
          </p:nvPr>
        </p:nvSpPr>
        <p:spPr>
          <a:xfrm>
            <a:off x="2449585" y="1744910"/>
            <a:ext cx="7248088" cy="3607266"/>
          </a:xfrm>
        </p:spPr>
        <p:txBody>
          <a:bodyPr>
            <a:normAutofit fontScale="85000" lnSpcReduction="20000"/>
          </a:bodyPr>
          <a:lstStyle/>
          <a:p>
            <a:pPr algn="l">
              <a:spcBef>
                <a:spcPts val="0"/>
              </a:spcBef>
              <a:spcAft>
                <a:spcPts val="0"/>
              </a:spcAft>
            </a:pPr>
            <a:endParaRPr lang="it-IT" sz="2000" i="1">
              <a:latin typeface="+mj-lt"/>
              <a:cs typeface="Times New Roman" panose="02020603050405020304" pitchFamily="18" charset="0"/>
            </a:endParaRPr>
          </a:p>
          <a:p>
            <a:pPr>
              <a:spcBef>
                <a:spcPts val="0"/>
              </a:spcBef>
              <a:spcAft>
                <a:spcPts val="0"/>
              </a:spcAft>
            </a:pPr>
            <a:endParaRPr lang="it-IT" sz="2400" i="1">
              <a:latin typeface="Algerian" panose="04020705040A02060702" pitchFamily="82" charset="0"/>
              <a:cs typeface="Times New Roman" panose="02020603050405020304" pitchFamily="18" charset="0"/>
            </a:endParaRPr>
          </a:p>
          <a:p>
            <a:pPr>
              <a:spcBef>
                <a:spcPts val="0"/>
              </a:spcBef>
              <a:spcAft>
                <a:spcPts val="0"/>
              </a:spcAft>
            </a:pPr>
            <a:endParaRPr lang="it-IT" sz="2400" i="1">
              <a:latin typeface="Algerian" panose="04020705040A02060702" pitchFamily="82" charset="0"/>
              <a:cs typeface="Times New Roman" panose="02020603050405020304" pitchFamily="18" charset="0"/>
            </a:endParaRPr>
          </a:p>
          <a:p>
            <a:pPr>
              <a:spcBef>
                <a:spcPts val="0"/>
              </a:spcBef>
              <a:spcAft>
                <a:spcPts val="0"/>
              </a:spcAft>
            </a:pPr>
            <a:r>
              <a:rPr lang="it-IT" sz="3400" i="1">
                <a:latin typeface="Algerian" panose="04020705040A02060702" pitchFamily="82" charset="0"/>
                <a:cs typeface="Times New Roman" panose="02020603050405020304" pitchFamily="18" charset="0"/>
              </a:rPr>
              <a:t>Corso di </a:t>
            </a:r>
          </a:p>
          <a:p>
            <a:pPr>
              <a:spcBef>
                <a:spcPts val="0"/>
              </a:spcBef>
              <a:spcAft>
                <a:spcPts val="0"/>
              </a:spcAft>
            </a:pPr>
            <a:r>
              <a:rPr lang="it-IT" sz="3400" i="1">
                <a:latin typeface="Algerian" panose="04020705040A02060702" pitchFamily="82" charset="0"/>
                <a:cs typeface="Times New Roman" panose="02020603050405020304" pitchFamily="18" charset="0"/>
              </a:rPr>
              <a:t>Grammatica Latina </a:t>
            </a:r>
          </a:p>
          <a:p>
            <a:pPr>
              <a:spcBef>
                <a:spcPts val="0"/>
              </a:spcBef>
              <a:spcAft>
                <a:spcPts val="0"/>
              </a:spcAft>
            </a:pPr>
            <a:r>
              <a:rPr lang="it-IT" sz="2400" i="1">
                <a:cs typeface="Times New Roman" panose="02020603050405020304" pitchFamily="18" charset="0"/>
              </a:rPr>
              <a:t>(a.a. 2019-2020)</a:t>
            </a:r>
          </a:p>
          <a:p>
            <a:pPr>
              <a:spcBef>
                <a:spcPts val="0"/>
              </a:spcBef>
              <a:spcAft>
                <a:spcPts val="0"/>
              </a:spcAft>
            </a:pPr>
            <a:endParaRPr lang="it-IT" sz="2000">
              <a:latin typeface="Algerian" panose="04020705040A02060702" pitchFamily="82" charset="0"/>
              <a:cs typeface="Times New Roman" panose="02020603050405020304" pitchFamily="18" charset="0"/>
            </a:endParaRPr>
          </a:p>
          <a:p>
            <a:pPr>
              <a:spcBef>
                <a:spcPts val="0"/>
              </a:spcBef>
              <a:spcAft>
                <a:spcPts val="0"/>
              </a:spcAft>
            </a:pPr>
            <a:r>
              <a:rPr lang="it-IT" sz="2000" b="1">
                <a:cs typeface="Times New Roman" panose="02020603050405020304" pitchFamily="18" charset="0"/>
              </a:rPr>
              <a:t>Sintesi del materiale didattico di supporto</a:t>
            </a:r>
          </a:p>
          <a:p>
            <a:pPr>
              <a:spcBef>
                <a:spcPts val="0"/>
              </a:spcBef>
              <a:spcAft>
                <a:spcPts val="0"/>
              </a:spcAft>
            </a:pPr>
            <a:endParaRPr lang="it-IT" sz="2000">
              <a:latin typeface="Algerian" panose="04020705040A02060702" pitchFamily="82" charset="0"/>
              <a:cs typeface="Times New Roman" panose="02020603050405020304" pitchFamily="18" charset="0"/>
            </a:endParaRPr>
          </a:p>
          <a:p>
            <a:pPr>
              <a:spcBef>
                <a:spcPts val="0"/>
              </a:spcBef>
              <a:spcAft>
                <a:spcPts val="0"/>
              </a:spcAft>
            </a:pPr>
            <a:endParaRPr lang="it-IT" sz="2000">
              <a:latin typeface="Algerian" panose="04020705040A02060702" pitchFamily="82" charset="0"/>
              <a:cs typeface="Times New Roman" panose="02020603050405020304" pitchFamily="18" charset="0"/>
            </a:endParaRPr>
          </a:p>
          <a:p>
            <a:pPr>
              <a:spcBef>
                <a:spcPts val="0"/>
              </a:spcBef>
              <a:spcAft>
                <a:spcPts val="0"/>
              </a:spcAft>
            </a:pPr>
            <a:endParaRPr lang="it-IT" sz="2000">
              <a:latin typeface="Algerian" panose="04020705040A02060702" pitchFamily="82" charset="0"/>
              <a:cs typeface="Times New Roman" panose="02020603050405020304" pitchFamily="18" charset="0"/>
            </a:endParaRPr>
          </a:p>
          <a:p>
            <a:pPr>
              <a:spcBef>
                <a:spcPts val="0"/>
              </a:spcBef>
              <a:spcAft>
                <a:spcPts val="0"/>
              </a:spcAft>
            </a:pPr>
            <a:r>
              <a:rPr lang="it-IT" sz="1800" i="1">
                <a:latin typeface="Algerian" panose="04020705040A02060702" pitchFamily="82" charset="0"/>
                <a:cs typeface="Times New Roman" panose="02020603050405020304" pitchFamily="18" charset="0"/>
              </a:rPr>
              <a:t>		                         </a:t>
            </a:r>
          </a:p>
          <a:p>
            <a:pPr>
              <a:spcBef>
                <a:spcPts val="0"/>
              </a:spcBef>
              <a:spcAft>
                <a:spcPts val="0"/>
              </a:spcAft>
            </a:pPr>
            <a:r>
              <a:rPr lang="it-IT" sz="1800" i="1">
                <a:latin typeface="Algerian" panose="04020705040A02060702" pitchFamily="82" charset="0"/>
                <a:cs typeface="Times New Roman" panose="02020603050405020304" pitchFamily="18" charset="0"/>
              </a:rPr>
              <a:t>                             </a:t>
            </a:r>
          </a:p>
          <a:p>
            <a:pPr algn="just">
              <a:lnSpc>
                <a:spcPct val="120000"/>
              </a:lnSpc>
              <a:spcBef>
                <a:spcPts val="0"/>
              </a:spcBef>
              <a:spcAft>
                <a:spcPts val="0"/>
              </a:spcAft>
            </a:pPr>
            <a:r>
              <a:rPr lang="it-IT" sz="1800">
                <a:cs typeface="Times New Roman" panose="02020603050405020304" pitchFamily="18" charset="0"/>
              </a:rPr>
              <a:t>                                                                                                              </a:t>
            </a:r>
            <a:r>
              <a:rPr lang="it-IT" sz="1500">
                <a:cs typeface="Times New Roman" panose="02020603050405020304" pitchFamily="18" charset="0"/>
              </a:rPr>
              <a:t>Docente:   </a:t>
            </a:r>
            <a:r>
              <a:rPr lang="it-IT" sz="1500" i="1">
                <a:cs typeface="Times New Roman" panose="02020603050405020304" pitchFamily="18" charset="0"/>
              </a:rPr>
              <a:t>Luciana Furbetta </a:t>
            </a:r>
          </a:p>
          <a:p>
            <a:pPr algn="just">
              <a:lnSpc>
                <a:spcPct val="120000"/>
              </a:lnSpc>
              <a:spcBef>
                <a:spcPts val="0"/>
              </a:spcBef>
              <a:spcAft>
                <a:spcPts val="0"/>
              </a:spcAft>
            </a:pPr>
            <a:r>
              <a:rPr lang="it-IT" sz="1500">
                <a:cs typeface="Times New Roman" panose="02020603050405020304" pitchFamily="18" charset="0"/>
              </a:rPr>
              <a:t>                                                                                                                                          (lfurbetta@units.it)</a:t>
            </a:r>
          </a:p>
          <a:p>
            <a:pPr>
              <a:spcBef>
                <a:spcPts val="0"/>
              </a:spcBef>
              <a:spcAft>
                <a:spcPts val="0"/>
              </a:spcAft>
            </a:pPr>
            <a:endParaRPr lang="it-IT" sz="1800">
              <a:latin typeface="Algerian" panose="04020705040A02060702" pitchFamily="82" charset="0"/>
              <a:cs typeface="Times New Roman" panose="02020603050405020304" pitchFamily="18" charset="0"/>
            </a:endParaRPr>
          </a:p>
        </p:txBody>
      </p:sp>
    </p:spTree>
    <p:extLst>
      <p:ext uri="{BB962C8B-B14F-4D97-AF65-F5344CB8AC3E}">
        <p14:creationId xmlns:p14="http://schemas.microsoft.com/office/powerpoint/2010/main" val="1530002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50FADC0-A252-4B2F-BF1F-FD979ECF45C3}"/>
              </a:ext>
            </a:extLst>
          </p:cNvPr>
          <p:cNvSpPr>
            <a:spLocks noGrp="1"/>
          </p:cNvSpPr>
          <p:nvPr>
            <p:ph idx="1"/>
          </p:nvPr>
        </p:nvSpPr>
        <p:spPr>
          <a:xfrm>
            <a:off x="-570451" y="0"/>
            <a:ext cx="12935823" cy="7013196"/>
          </a:xfrm>
          <a:blipFill>
            <a:blip r:embed="rId2"/>
            <a:tile tx="0" ty="0" sx="100000" sy="100000" flip="none" algn="tl"/>
          </a:blipFill>
        </p:spPr>
        <p:txBody>
          <a:bodyPr>
            <a:normAutofit/>
          </a:bodyPr>
          <a:lstStyle/>
          <a:p>
            <a:pPr marL="0" indent="0" algn="ctr">
              <a:buNone/>
            </a:pPr>
            <a:r>
              <a:rPr lang="it-IT" sz="3200" i="1">
                <a:latin typeface="Times New Roman" panose="02020603050405020304" pitchFamily="18" charset="0"/>
                <a:cs typeface="Times New Roman" panose="02020603050405020304" pitchFamily="18" charset="0"/>
              </a:rPr>
              <a:t>Le origini del latino</a:t>
            </a:r>
          </a:p>
          <a:p>
            <a:pPr algn="just">
              <a:buFontTx/>
              <a:buChar char="-"/>
            </a:pPr>
            <a:r>
              <a:rPr lang="it-IT">
                <a:latin typeface="Times New Roman" panose="02020603050405020304" pitchFamily="18" charset="0"/>
                <a:cs typeface="Times New Roman" panose="02020603050405020304" pitchFamily="18" charset="0"/>
              </a:rPr>
              <a:t>    Idea antica della derivazione del latino dal greco e primi indagini scientifiche</a:t>
            </a:r>
          </a:p>
          <a:p>
            <a:pPr algn="just">
              <a:buFontTx/>
              <a:buChar char="-"/>
            </a:pPr>
            <a:r>
              <a:rPr lang="it-IT">
                <a:latin typeface="Times New Roman" panose="02020603050405020304" pitchFamily="18" charset="0"/>
                <a:cs typeface="Times New Roman" panose="02020603050405020304" pitchFamily="18" charset="0"/>
              </a:rPr>
              <a:t>    La scoperta dell’antico indiano </a:t>
            </a:r>
          </a:p>
          <a:p>
            <a:pPr algn="just">
              <a:buFontTx/>
              <a:buChar char="-"/>
            </a:pPr>
            <a:r>
              <a:rPr lang="it-IT">
                <a:latin typeface="Times New Roman" panose="02020603050405020304" pitchFamily="18" charset="0"/>
                <a:cs typeface="Times New Roman" panose="02020603050405020304" pitchFamily="18" charset="0"/>
              </a:rPr>
              <a:t>    L’evidenza dell’esistenza di una grande famiglia linguistica derivata da una proto-lingua</a:t>
            </a:r>
          </a:p>
          <a:p>
            <a:pPr marL="0" indent="0" algn="just">
              <a:buNone/>
            </a:pPr>
            <a:r>
              <a:rPr lang="it-IT">
                <a:latin typeface="Times New Roman" panose="02020603050405020304" pitchFamily="18" charset="0"/>
                <a:cs typeface="Times New Roman" panose="02020603050405020304" pitchFamily="18" charset="0"/>
              </a:rPr>
              <a:t>                                                                              </a:t>
            </a:r>
          </a:p>
          <a:p>
            <a:pPr marL="0" indent="0" algn="just">
              <a:buNone/>
            </a:pPr>
            <a:r>
              <a:rPr lang="it-IT">
                <a:latin typeface="Times New Roman" panose="02020603050405020304" pitchFamily="18" charset="0"/>
                <a:cs typeface="Times New Roman" panose="02020603050405020304" pitchFamily="18" charset="0"/>
              </a:rPr>
              <a:t>    </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buNone/>
            </a:pPr>
            <a:endParaRPr lang="it-IT" sz="3600">
              <a:latin typeface="Times New Roman" panose="02020603050405020304" pitchFamily="18" charset="0"/>
              <a:cs typeface="Times New Roman" panose="02020603050405020304" pitchFamily="18" charset="0"/>
            </a:endParaRPr>
          </a:p>
        </p:txBody>
      </p:sp>
      <p:graphicFrame>
        <p:nvGraphicFramePr>
          <p:cNvPr id="2" name="Tabella 3">
            <a:extLst>
              <a:ext uri="{FF2B5EF4-FFF2-40B4-BE49-F238E27FC236}">
                <a16:creationId xmlns:a16="http://schemas.microsoft.com/office/drawing/2014/main" id="{EAE214F6-B366-4BA3-B1AC-7590B766E51B}"/>
              </a:ext>
            </a:extLst>
          </p:cNvPr>
          <p:cNvGraphicFramePr>
            <a:graphicFrameLocks noGrp="1"/>
          </p:cNvGraphicFramePr>
          <p:nvPr/>
        </p:nvGraphicFramePr>
        <p:xfrm>
          <a:off x="285226" y="2630370"/>
          <a:ext cx="11392248" cy="3749040"/>
        </p:xfrm>
        <a:graphic>
          <a:graphicData uri="http://schemas.openxmlformats.org/drawingml/2006/table">
            <a:tbl>
              <a:tblPr firstRow="1" bandRow="1">
                <a:effectLst>
                  <a:outerShdw blurRad="50800" dist="50800" dir="5400000" algn="ctr" rotWithShape="0">
                    <a:schemeClr val="tx1"/>
                  </a:outerShdw>
                </a:effectLst>
                <a:tableStyleId>{5C22544A-7EE6-4342-B048-85BDC9FD1C3A}</a:tableStyleId>
              </a:tblPr>
              <a:tblGrid>
                <a:gridCol w="11392248">
                  <a:extLst>
                    <a:ext uri="{9D8B030D-6E8A-4147-A177-3AD203B41FA5}">
                      <a16:colId xmlns:a16="http://schemas.microsoft.com/office/drawing/2014/main" val="2401758736"/>
                    </a:ext>
                  </a:extLst>
                </a:gridCol>
              </a:tblGrid>
              <a:tr h="3280096">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it-IT" sz="2400" b="0" i="0">
                        <a:ln>
                          <a:noFill/>
                        </a:ln>
                        <a:solidFill>
                          <a:schemeClr val="tx1"/>
                        </a:solidFill>
                        <a:latin typeface="+mn-lt"/>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2400" b="0" i="0">
                          <a:ln>
                            <a:noFill/>
                          </a:ln>
                          <a:solidFill>
                            <a:schemeClr val="tx1"/>
                          </a:solidFill>
                          <a:latin typeface="+mn-lt"/>
                          <a:cs typeface="Times New Roman" panose="02020603050405020304" pitchFamily="18" charset="0"/>
                        </a:rPr>
                        <a:t>«</a:t>
                      </a:r>
                      <a:r>
                        <a:rPr lang="it-IT" sz="2400" b="0" i="1">
                          <a:ln>
                            <a:noFill/>
                          </a:ln>
                          <a:solidFill>
                            <a:schemeClr val="tx1"/>
                          </a:solidFill>
                          <a:latin typeface="+mn-lt"/>
                          <a:cs typeface="Times New Roman" panose="02020603050405020304" pitchFamily="18" charset="0"/>
                        </a:rPr>
                        <a:t> Indoeuropeo è il nome dato, per ragioni geografiche, a una famiglia linguistica ampia e  geneticamente ben definita che comprende la maggior parte delle lingue d’Europa, passate e presenti, e che si estende, attraverso l’Iran e l’Afghanistan, fino alla metà settentrionale del subcontinente indiano. [...] Le somiglianze fra queste lingue, attestate per oltre quasi quattro millenni, ci impongono di assumere che esse siano la continuazione di un’unica lingua comune preistorica, parlata forse circa settemila anni fa, chiamata indoeuropeo o proto-indoeuropeo » </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it-IT" b="0">
                        <a:ln>
                          <a:noFill/>
                        </a:ln>
                        <a:solidFill>
                          <a:schemeClr val="tx1"/>
                        </a:solidFill>
                        <a:latin typeface="Times New Roman" panose="02020603050405020304" pitchFamily="18"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b="0">
                          <a:ln>
                            <a:noFill/>
                          </a:ln>
                          <a:solidFill>
                            <a:schemeClr val="tx1"/>
                          </a:solidFill>
                          <a:latin typeface="Times New Roman" panose="02020603050405020304" pitchFamily="18" charset="0"/>
                          <a:cs typeface="Times New Roman" panose="02020603050405020304" pitchFamily="18" charset="0"/>
                        </a:rPr>
                        <a:t>(cit. da: C. Watkins, </a:t>
                      </a:r>
                      <a:r>
                        <a:rPr lang="it-IT" b="0" i="1">
                          <a:ln>
                            <a:noFill/>
                          </a:ln>
                          <a:solidFill>
                            <a:schemeClr val="tx1"/>
                          </a:solidFill>
                          <a:latin typeface="Times New Roman" panose="02020603050405020304" pitchFamily="18" charset="0"/>
                          <a:cs typeface="Times New Roman" panose="02020603050405020304" pitchFamily="18" charset="0"/>
                        </a:rPr>
                        <a:t>Il proto-indoeuropeo</a:t>
                      </a:r>
                      <a:r>
                        <a:rPr lang="it-IT" b="0">
                          <a:ln>
                            <a:noFill/>
                          </a:ln>
                          <a:solidFill>
                            <a:schemeClr val="tx1"/>
                          </a:solidFill>
                          <a:latin typeface="Times New Roman" panose="02020603050405020304" pitchFamily="18" charset="0"/>
                          <a:cs typeface="Times New Roman" panose="02020603050405020304" pitchFamily="18" charset="0"/>
                        </a:rPr>
                        <a:t>, in: AA.VV., </a:t>
                      </a:r>
                      <a:r>
                        <a:rPr lang="it-IT" b="0" i="1">
                          <a:ln>
                            <a:noFill/>
                          </a:ln>
                          <a:solidFill>
                            <a:schemeClr val="tx1"/>
                          </a:solidFill>
                          <a:latin typeface="Times New Roman" panose="02020603050405020304" pitchFamily="18" charset="0"/>
                          <a:cs typeface="Times New Roman" panose="02020603050405020304" pitchFamily="18" charset="0"/>
                        </a:rPr>
                        <a:t>Le lingue indoeuropee</a:t>
                      </a:r>
                      <a:r>
                        <a:rPr lang="it-IT" b="0">
                          <a:ln>
                            <a:noFill/>
                          </a:ln>
                          <a:solidFill>
                            <a:schemeClr val="tx1"/>
                          </a:solidFill>
                          <a:latin typeface="Times New Roman" panose="02020603050405020304" pitchFamily="18" charset="0"/>
                          <a:cs typeface="Times New Roman" panose="02020603050405020304" pitchFamily="18" charset="0"/>
                        </a:rPr>
                        <a:t>, a cura di A. Giacalone Ramat e P. Ramat, Bologna 1993, 45-46)</a:t>
                      </a:r>
                    </a:p>
                    <a:p>
                      <a:endParaRPr lang="it-IT">
                        <a:ln>
                          <a:noFill/>
                        </a:ln>
                        <a:solidFill>
                          <a:schemeClr val="tx1"/>
                        </a:solidFill>
                      </a:endParaRPr>
                    </a:p>
                  </a:txBody>
                  <a:tcPr>
                    <a:noFill/>
                  </a:tcPr>
                </a:tc>
                <a:extLst>
                  <a:ext uri="{0D108BD9-81ED-4DB2-BD59-A6C34878D82A}">
                    <a16:rowId xmlns:a16="http://schemas.microsoft.com/office/drawing/2014/main" val="469887306"/>
                  </a:ext>
                </a:extLst>
              </a:tr>
            </a:tbl>
          </a:graphicData>
        </a:graphic>
      </p:graphicFrame>
      <p:sp>
        <p:nvSpPr>
          <p:cNvPr id="5" name="Freccia in giù 4">
            <a:extLst>
              <a:ext uri="{FF2B5EF4-FFF2-40B4-BE49-F238E27FC236}">
                <a16:creationId xmlns:a16="http://schemas.microsoft.com/office/drawing/2014/main" id="{CF49C906-5CC8-4FDE-B10B-3CC0762532FA}"/>
              </a:ext>
            </a:extLst>
          </p:cNvPr>
          <p:cNvSpPr/>
          <p:nvPr/>
        </p:nvSpPr>
        <p:spPr>
          <a:xfrm>
            <a:off x="5503178" y="2208613"/>
            <a:ext cx="192947" cy="3103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curva 7">
            <a:extLst>
              <a:ext uri="{FF2B5EF4-FFF2-40B4-BE49-F238E27FC236}">
                <a16:creationId xmlns:a16="http://schemas.microsoft.com/office/drawing/2014/main" id="{30D5CFDF-B44A-4DDE-AF73-4C3515B00A83}"/>
              </a:ext>
            </a:extLst>
          </p:cNvPr>
          <p:cNvSpPr/>
          <p:nvPr/>
        </p:nvSpPr>
        <p:spPr>
          <a:xfrm rot="5400000">
            <a:off x="11027327" y="2046915"/>
            <a:ext cx="595619" cy="385892"/>
          </a:xfrm>
          <a:prstGeom prst="bentArrow">
            <a:avLst>
              <a:gd name="adj1" fmla="val 25000"/>
              <a:gd name="adj2" fmla="val 29905"/>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in giù 8">
            <a:extLst>
              <a:ext uri="{FF2B5EF4-FFF2-40B4-BE49-F238E27FC236}">
                <a16:creationId xmlns:a16="http://schemas.microsoft.com/office/drawing/2014/main" id="{DA1843DA-8B82-4D2B-BFC3-73104FEA1756}"/>
              </a:ext>
            </a:extLst>
          </p:cNvPr>
          <p:cNvSpPr/>
          <p:nvPr/>
        </p:nvSpPr>
        <p:spPr>
          <a:xfrm>
            <a:off x="782974" y="2208613"/>
            <a:ext cx="192946" cy="3103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781792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 bottiglia, fotografia&#10;&#10;Descrizione generata automaticamente">
            <a:extLst>
              <a:ext uri="{FF2B5EF4-FFF2-40B4-BE49-F238E27FC236}">
                <a16:creationId xmlns:a16="http://schemas.microsoft.com/office/drawing/2014/main" id="{7102634E-638F-4078-AE85-631F11041E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6954" y="595618"/>
            <a:ext cx="10662407" cy="5746459"/>
          </a:xfrm>
          <a:blipFill>
            <a:blip r:embed="rId3"/>
            <a:tile tx="0" ty="0" sx="100000" sy="100000" flip="none" algn="tl"/>
          </a:blipFill>
        </p:spPr>
      </p:pic>
    </p:spTree>
    <p:extLst>
      <p:ext uri="{BB962C8B-B14F-4D97-AF65-F5344CB8AC3E}">
        <p14:creationId xmlns:p14="http://schemas.microsoft.com/office/powerpoint/2010/main" val="5212216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EDF25A7-9751-461C-8979-792569518325}"/>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Generalità del verbo</a:t>
            </a:r>
          </a:p>
          <a:p>
            <a:pPr algn="just">
              <a:buClrTx/>
            </a:pPr>
            <a:r>
              <a:rPr lang="it-IT">
                <a:latin typeface="Times New Roman" panose="02020603050405020304" pitchFamily="18" charset="0"/>
                <a:cs typeface="Times New Roman" panose="02020603050405020304" pitchFamily="18" charset="0"/>
              </a:rPr>
              <a:t>Il verbo       parola per eccellenza, ma nella categoria grammaticale è verosimilmente posteriore alla formazione nominale        ne sono tracce:  il supino in -</a:t>
            </a:r>
            <a:r>
              <a:rPr lang="it-IT" i="1">
                <a:latin typeface="Times New Roman" panose="02020603050405020304" pitchFamily="18" charset="0"/>
                <a:cs typeface="Times New Roman" panose="02020603050405020304" pitchFamily="18" charset="0"/>
              </a:rPr>
              <a:t>um, </a:t>
            </a:r>
            <a:r>
              <a:rPr lang="it-IT">
                <a:latin typeface="Times New Roman" panose="02020603050405020304" pitchFamily="18" charset="0"/>
                <a:cs typeface="Times New Roman" panose="02020603050405020304" pitchFamily="18" charset="0"/>
              </a:rPr>
              <a:t>un tipo di suffissazione comune a nome e verbo (es.: </a:t>
            </a:r>
            <a:r>
              <a:rPr lang="it-IT" i="1">
                <a:latin typeface="Times New Roman" panose="02020603050405020304" pitchFamily="18" charset="0"/>
                <a:cs typeface="Times New Roman" panose="02020603050405020304" pitchFamily="18" charset="0"/>
              </a:rPr>
              <a:t>laudatus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sextus</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 coincidenze tra forme nominali e forme verbali (es.: </a:t>
            </a:r>
            <a:r>
              <a:rPr lang="it-IT" i="1">
                <a:latin typeface="Times New Roman" panose="02020603050405020304" pitchFamily="18" charset="0"/>
                <a:cs typeface="Times New Roman" panose="02020603050405020304" pitchFamily="18" charset="0"/>
              </a:rPr>
              <a:t>cura</a:t>
            </a:r>
            <a:r>
              <a:rPr lang="it-IT">
                <a:latin typeface="Times New Roman" panose="02020603050405020304" pitchFamily="18" charset="0"/>
                <a:cs typeface="Times New Roman" panose="02020603050405020304" pitchFamily="18" charset="0"/>
              </a:rPr>
              <a:t>)</a:t>
            </a:r>
          </a:p>
          <a:p>
            <a:pPr algn="just">
              <a:buClrTx/>
            </a:pPr>
            <a:r>
              <a:rPr lang="it-IT">
                <a:latin typeface="Times New Roman" panose="02020603050405020304" pitchFamily="18" charset="0"/>
                <a:cs typeface="Times New Roman" panose="02020603050405020304" pitchFamily="18" charset="0"/>
              </a:rPr>
              <a:t>Il verbo probabilmente è un nome che ha subìto un suo sviluppo e la base sulla quale è costruito il verbo si è arricchita gradualmente di numerosi morfemi, che hanno creato quella ﬂessione che si chiama coniugazione</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In latino innovazioni e impoverimenti rispetto al sistema indoeuropeo, ad es.: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congiuntivo = congiuntivo+ottativo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perfetto = aoristo + perfetto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mancanza dell’aumento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presenza nel latino del congiuntivo imperfetto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In latino come nell’indoeuropeo      distinzione tra verbo finito (soggetto a flessione) e infinito formato da nomi e aggettivi verbali</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132CC419-620B-453C-B714-287C71F33534}"/>
              </a:ext>
            </a:extLst>
          </p:cNvPr>
          <p:cNvSpPr/>
          <p:nvPr/>
        </p:nvSpPr>
        <p:spPr>
          <a:xfrm>
            <a:off x="1484851" y="717258"/>
            <a:ext cx="335560" cy="14261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34AA1F5D-79C6-456B-9623-2D4C3E152D57}"/>
              </a:ext>
            </a:extLst>
          </p:cNvPr>
          <p:cNvSpPr/>
          <p:nvPr/>
        </p:nvSpPr>
        <p:spPr>
          <a:xfrm>
            <a:off x="3649211" y="1048624"/>
            <a:ext cx="335560" cy="15100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06ADFB2A-7A0A-41BB-AB23-EAB521B87122}"/>
              </a:ext>
            </a:extLst>
          </p:cNvPr>
          <p:cNvSpPr/>
          <p:nvPr/>
        </p:nvSpPr>
        <p:spPr>
          <a:xfrm>
            <a:off x="4500693" y="6044269"/>
            <a:ext cx="293615" cy="14261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28624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AD44E46-1020-4F70-AEEF-87443D06DA73}"/>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r>
              <a:rPr lang="it-IT">
                <a:latin typeface="Times New Roman" panose="02020603050405020304" pitchFamily="18" charset="0"/>
                <a:cs typeface="Times New Roman" panose="02020603050405020304" pitchFamily="18" charset="0"/>
              </a:rPr>
              <a:t>Aspetto verbale        maniera in cui si presenta l’azione del verbo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in via di svolgimento                                   compiuta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infectum                                                 perfectum</a:t>
            </a:r>
          </a:p>
          <a:p>
            <a:pPr marL="0" indent="0" algn="just">
              <a:spcBef>
                <a:spcPts val="0"/>
              </a:spcBef>
              <a:spcAft>
                <a:spcPts val="0"/>
              </a:spcAft>
              <a:buNone/>
            </a:pPr>
            <a:endParaRPr lang="it-IT" i="1">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La coniugazione latina si fonda sull’opposizione tra </a:t>
            </a:r>
            <a:r>
              <a:rPr lang="it-IT" i="1">
                <a:latin typeface="Times New Roman" panose="02020603050405020304" pitchFamily="18" charset="0"/>
                <a:cs typeface="Times New Roman" panose="02020603050405020304" pitchFamily="18" charset="0"/>
              </a:rPr>
              <a:t>infectum e perfectum  </a:t>
            </a:r>
          </a:p>
          <a:p>
            <a:pPr marL="0" indent="0" algn="just">
              <a:spcBef>
                <a:spcPts val="0"/>
              </a:spcBef>
              <a:spcAft>
                <a:spcPts val="0"/>
              </a:spcAft>
              <a:buClrTx/>
              <a:buNone/>
            </a:pPr>
            <a:endParaRPr lang="it-IT" i="1">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Il latino esprime per ogni tempo (presente, perfetto, futuro) il grado di compiutezza o di incompiutezza dell’azione, l’aspetto duraturo o compiuto</a:t>
            </a:r>
          </a:p>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Per esprimere sfumature dell’aspetto verbale, spesso il latino ricorre a preverbi e suffissi: ad es. </a:t>
            </a:r>
            <a:r>
              <a:rPr lang="it-IT" i="1">
                <a:latin typeface="Times New Roman" panose="02020603050405020304" pitchFamily="18" charset="0"/>
                <a:cs typeface="Times New Roman" panose="02020603050405020304" pitchFamily="18" charset="0"/>
              </a:rPr>
              <a:t>de- / per- / con- </a:t>
            </a:r>
            <a:r>
              <a:rPr lang="it-IT">
                <a:latin typeface="Times New Roman" panose="02020603050405020304" pitchFamily="18" charset="0"/>
                <a:cs typeface="Times New Roman" panose="02020603050405020304" pitchFamily="18" charset="0"/>
              </a:rPr>
              <a:t>(valore perfettivo); -</a:t>
            </a:r>
            <a:r>
              <a:rPr lang="it-IT" i="1">
                <a:latin typeface="Times New Roman" panose="02020603050405020304" pitchFamily="18" charset="0"/>
                <a:cs typeface="Times New Roman" panose="02020603050405020304" pitchFamily="18" charset="0"/>
              </a:rPr>
              <a:t>sco</a:t>
            </a:r>
            <a:r>
              <a:rPr lang="it-IT">
                <a:latin typeface="Times New Roman" panose="02020603050405020304" pitchFamily="18" charset="0"/>
                <a:cs typeface="Times New Roman" panose="02020603050405020304" pitchFamily="18" charset="0"/>
              </a:rPr>
              <a:t> (valore incoativo), -</a:t>
            </a:r>
            <a:r>
              <a:rPr lang="it-IT" i="1">
                <a:latin typeface="Times New Roman" panose="02020603050405020304" pitchFamily="18" charset="0"/>
                <a:cs typeface="Times New Roman" panose="02020603050405020304" pitchFamily="18" charset="0"/>
              </a:rPr>
              <a:t>to</a:t>
            </a:r>
            <a:r>
              <a:rPr lang="it-IT">
                <a:latin typeface="Times New Roman" panose="02020603050405020304" pitchFamily="18" charset="0"/>
                <a:cs typeface="Times New Roman" panose="02020603050405020304" pitchFamily="18" charset="0"/>
              </a:rPr>
              <a:t> (valore frequentativo)</a:t>
            </a:r>
          </a:p>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Coniugazione        flessione del verbo per esprimere i rapporti che il verbo viene ad avere nel discorso</a:t>
            </a:r>
          </a:p>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Coniugazione          genere, modo, tempo, persona, numero</a:t>
            </a:r>
          </a:p>
        </p:txBody>
      </p:sp>
      <p:sp>
        <p:nvSpPr>
          <p:cNvPr id="4" name="Freccia a destra 3">
            <a:extLst>
              <a:ext uri="{FF2B5EF4-FFF2-40B4-BE49-F238E27FC236}">
                <a16:creationId xmlns:a16="http://schemas.microsoft.com/office/drawing/2014/main" id="{2EFBC3D5-13A6-42AA-85ED-E2B929DA261C}"/>
              </a:ext>
            </a:extLst>
          </p:cNvPr>
          <p:cNvSpPr/>
          <p:nvPr/>
        </p:nvSpPr>
        <p:spPr>
          <a:xfrm>
            <a:off x="2466363" y="226503"/>
            <a:ext cx="302004" cy="12583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6" name="Connettore 2 5">
            <a:extLst>
              <a:ext uri="{FF2B5EF4-FFF2-40B4-BE49-F238E27FC236}">
                <a16:creationId xmlns:a16="http://schemas.microsoft.com/office/drawing/2014/main" id="{96C3483E-F108-4215-BADA-650813B5A567}"/>
              </a:ext>
            </a:extLst>
          </p:cNvPr>
          <p:cNvCxnSpPr>
            <a:cxnSpLocks/>
          </p:cNvCxnSpPr>
          <p:nvPr/>
        </p:nvCxnSpPr>
        <p:spPr>
          <a:xfrm flipH="1">
            <a:off x="5805182" y="411061"/>
            <a:ext cx="1199625" cy="4194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D5915E91-A151-455C-A0E9-7F9874A7DF6B}"/>
              </a:ext>
            </a:extLst>
          </p:cNvPr>
          <p:cNvCxnSpPr>
            <a:cxnSpLocks/>
          </p:cNvCxnSpPr>
          <p:nvPr/>
        </p:nvCxnSpPr>
        <p:spPr>
          <a:xfrm>
            <a:off x="7004807" y="411061"/>
            <a:ext cx="1249960" cy="4949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Freccia a destra 11">
            <a:extLst>
              <a:ext uri="{FF2B5EF4-FFF2-40B4-BE49-F238E27FC236}">
                <a16:creationId xmlns:a16="http://schemas.microsoft.com/office/drawing/2014/main" id="{0B4EEF46-A952-447C-87C2-FB7CD1D947E8}"/>
              </a:ext>
            </a:extLst>
          </p:cNvPr>
          <p:cNvSpPr/>
          <p:nvPr/>
        </p:nvSpPr>
        <p:spPr>
          <a:xfrm>
            <a:off x="2298583" y="4983061"/>
            <a:ext cx="302004" cy="12583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a destra 12">
            <a:extLst>
              <a:ext uri="{FF2B5EF4-FFF2-40B4-BE49-F238E27FC236}">
                <a16:creationId xmlns:a16="http://schemas.microsoft.com/office/drawing/2014/main" id="{A56471F9-0D03-44B0-AF11-81760505D7B3}"/>
              </a:ext>
            </a:extLst>
          </p:cNvPr>
          <p:cNvSpPr/>
          <p:nvPr/>
        </p:nvSpPr>
        <p:spPr>
          <a:xfrm>
            <a:off x="2315361" y="6069434"/>
            <a:ext cx="302004" cy="12583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2314858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10;&#10;Descrizione generata automaticamente">
            <a:extLst>
              <a:ext uri="{FF2B5EF4-FFF2-40B4-BE49-F238E27FC236}">
                <a16:creationId xmlns:a16="http://schemas.microsoft.com/office/drawing/2014/main" id="{917E27DD-3943-4BF9-AECA-CB1EE5EF32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3183" y="1256997"/>
            <a:ext cx="9949342" cy="4422350"/>
          </a:xfrm>
          <a:blipFill>
            <a:blip r:embed="rId3"/>
            <a:tile tx="0" ty="0" sx="100000" sy="100000" flip="none" algn="tl"/>
          </a:blipFill>
        </p:spPr>
      </p:pic>
    </p:spTree>
    <p:extLst>
      <p:ext uri="{BB962C8B-B14F-4D97-AF65-F5344CB8AC3E}">
        <p14:creationId xmlns:p14="http://schemas.microsoft.com/office/powerpoint/2010/main" val="42937578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6D3EFCA-D1CB-47B1-B2AB-4A5CB68AF7AC}"/>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a:spcBef>
                <a:spcPts val="0"/>
              </a:spcBef>
              <a:spcAft>
                <a:spcPts val="0"/>
              </a:spcAft>
              <a:buClrTx/>
            </a:pPr>
            <a:r>
              <a:rPr lang="it-IT">
                <a:latin typeface="Times New Roman" panose="02020603050405020304" pitchFamily="18" charset="0"/>
                <a:cs typeface="Times New Roman" panose="02020603050405020304" pitchFamily="18" charset="0"/>
              </a:rPr>
              <a:t> Generi del verbo:</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					‣ transitivo</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					‣ intransitivo</a:t>
            </a:r>
          </a:p>
          <a:p>
            <a:pPr>
              <a:spcBef>
                <a:spcPts val="0"/>
              </a:spcBef>
              <a:spcAft>
                <a:spcPts val="0"/>
              </a:spcAft>
              <a:buClrTx/>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a:latin typeface="Times New Roman" panose="02020603050405020304" pitchFamily="18" charset="0"/>
                <a:cs typeface="Times New Roman" panose="02020603050405020304" pitchFamily="18" charset="0"/>
              </a:rPr>
              <a:t>Modi del verbo: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 forme personali:  indicativo, congiuntivo, imperativo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 forme non personali:  infinito e participio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Indicativo 		modo della realtà/affermazione</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Congiuntivo		modo che assume anche le funzioni dell’ottativo e che esprime l’azione voluta, desiderata, considerata possibile, condizionata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Imperativo		modo per esprimere un ordine</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Sostantivi verbali		infinito, gerundio, supino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Aggettivi verbali		participio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ClrTx/>
              <a:buFont typeface="Arial" panose="020B0604020202020204" pitchFamily="34" charset="0"/>
              <a:buChar char="•"/>
            </a:pPr>
            <a:r>
              <a:rPr lang="it-IT">
                <a:latin typeface="Times New Roman" panose="02020603050405020304" pitchFamily="18" charset="0"/>
                <a:cs typeface="Times New Roman" panose="02020603050405020304" pitchFamily="18" charset="0"/>
              </a:rPr>
              <a:t>Tempi del verbo		principali: presente, futuro, perfetto gnomico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storici: imperfetto, perfetto, piuccheperfetto, presente storico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41DCB12B-89F1-4F1C-9AA8-A925F234BF75}"/>
              </a:ext>
            </a:extLst>
          </p:cNvPr>
          <p:cNvSpPr/>
          <p:nvPr/>
        </p:nvSpPr>
        <p:spPr>
          <a:xfrm>
            <a:off x="1761688" y="2583808"/>
            <a:ext cx="369116" cy="1006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4AF8EFA5-9FB2-4B4C-B8F3-938BFA7DB35D}"/>
              </a:ext>
            </a:extLst>
          </p:cNvPr>
          <p:cNvSpPr/>
          <p:nvPr/>
        </p:nvSpPr>
        <p:spPr>
          <a:xfrm>
            <a:off x="1895911" y="3204592"/>
            <a:ext cx="369115" cy="1006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10D3FA0C-12A7-4BEE-8A27-5CFC45D61680}"/>
              </a:ext>
            </a:extLst>
          </p:cNvPr>
          <p:cNvSpPr/>
          <p:nvPr/>
        </p:nvSpPr>
        <p:spPr>
          <a:xfrm>
            <a:off x="1761688" y="4068659"/>
            <a:ext cx="369116" cy="1006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825D21A6-E312-4C18-9D21-76D603928DB2}"/>
              </a:ext>
            </a:extLst>
          </p:cNvPr>
          <p:cNvSpPr/>
          <p:nvPr/>
        </p:nvSpPr>
        <p:spPr>
          <a:xfrm>
            <a:off x="2411834" y="4689446"/>
            <a:ext cx="322977" cy="838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97D23E17-DDF8-4775-B2C8-C7705F580FE4}"/>
              </a:ext>
            </a:extLst>
          </p:cNvPr>
          <p:cNvSpPr/>
          <p:nvPr/>
        </p:nvSpPr>
        <p:spPr>
          <a:xfrm>
            <a:off x="2411834" y="5301842"/>
            <a:ext cx="322977" cy="838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086CA309-397F-49D1-92CA-477294003E65}"/>
              </a:ext>
            </a:extLst>
          </p:cNvPr>
          <p:cNvSpPr/>
          <p:nvPr/>
        </p:nvSpPr>
        <p:spPr>
          <a:xfrm>
            <a:off x="2411834" y="5914239"/>
            <a:ext cx="322977" cy="838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7168170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059EDEB-4EA8-4730-AA42-2F8994C3B2C2}"/>
              </a:ext>
            </a:extLst>
          </p:cNvPr>
          <p:cNvSpPr>
            <a:spLocks noGrp="1"/>
          </p:cNvSpPr>
          <p:nvPr>
            <p:ph idx="1"/>
          </p:nvPr>
        </p:nvSpPr>
        <p:spPr>
          <a:xfrm>
            <a:off x="-1" y="0"/>
            <a:ext cx="12192001" cy="6858000"/>
          </a:xfrm>
          <a:blipFill>
            <a:blip r:embed="rId2"/>
            <a:tile tx="0" ty="0" sx="100000" sy="100000" flip="none" algn="tl"/>
          </a:blipFill>
        </p:spPr>
        <p:txBody>
          <a:bodyPr/>
          <a:lstStyle/>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Struttura delle forme verbali:</a:t>
            </a: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019C455D-CDD9-4AF0-8855-A9167B82B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65" y="1540007"/>
            <a:ext cx="10637240" cy="3669556"/>
          </a:xfrm>
          <a:prstGeom prst="rect">
            <a:avLst/>
          </a:prstGeom>
        </p:spPr>
      </p:pic>
    </p:spTree>
    <p:extLst>
      <p:ext uri="{BB962C8B-B14F-4D97-AF65-F5344CB8AC3E}">
        <p14:creationId xmlns:p14="http://schemas.microsoft.com/office/powerpoint/2010/main" val="7910888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Desinenze:</a:t>
            </a: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p:txBody>
      </p:sp>
      <p:pic>
        <p:nvPicPr>
          <p:cNvPr id="5" name="Immagine 4" descr="Immagine che contiene screenshot&#10;&#10;Descrizione generata automaticamente">
            <a:extLst>
              <a:ext uri="{FF2B5EF4-FFF2-40B4-BE49-F238E27FC236}">
                <a16:creationId xmlns:a16="http://schemas.microsoft.com/office/drawing/2014/main" id="{94F49FFD-4FCF-4FA0-BEE5-542A2171E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351" y="1006679"/>
            <a:ext cx="8623298" cy="5461232"/>
          </a:xfrm>
          <a:prstGeom prst="rect">
            <a:avLst/>
          </a:prstGeom>
        </p:spPr>
      </p:pic>
    </p:spTree>
    <p:extLst>
      <p:ext uri="{BB962C8B-B14F-4D97-AF65-F5344CB8AC3E}">
        <p14:creationId xmlns:p14="http://schemas.microsoft.com/office/powerpoint/2010/main" val="41963327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FFB6EE7C-E38F-4DC8-BC21-6DD812A345B1}"/>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Desinenze attive:</a:t>
            </a: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p:txBody>
      </p:sp>
      <p:pic>
        <p:nvPicPr>
          <p:cNvPr id="10" name="Immagine 9" descr="Immagine che contiene testo&#10;&#10;Descrizione generata automaticamente">
            <a:extLst>
              <a:ext uri="{FF2B5EF4-FFF2-40B4-BE49-F238E27FC236}">
                <a16:creationId xmlns:a16="http://schemas.microsoft.com/office/drawing/2014/main" id="{F05EDD6F-E36E-43B1-A112-BDCCF6083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304" y="1054915"/>
            <a:ext cx="8355434" cy="4748169"/>
          </a:xfrm>
          <a:prstGeom prst="rect">
            <a:avLst/>
          </a:prstGeom>
        </p:spPr>
      </p:pic>
    </p:spTree>
    <p:extLst>
      <p:ext uri="{BB962C8B-B14F-4D97-AF65-F5344CB8AC3E}">
        <p14:creationId xmlns:p14="http://schemas.microsoft.com/office/powerpoint/2010/main" val="34208627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Singolare	</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ō &gt; </a:t>
            </a:r>
            <a:r>
              <a:rPr lang="it-IT" b="1">
                <a:solidFill>
                  <a:schemeClr val="tx1"/>
                </a:solidFill>
                <a:latin typeface="Times New Roman" panose="02020603050405020304" pitchFamily="18" charset="0"/>
                <a:cs typeface="Times New Roman" panose="02020603050405020304" pitchFamily="18" charset="0"/>
              </a:rPr>
              <a:t>-</a:t>
            </a:r>
            <a:r>
              <a:rPr lang="it-IT" b="1" i="1">
                <a:solidFill>
                  <a:schemeClr val="tx1"/>
                </a:solidFill>
                <a:latin typeface="Times New Roman" panose="02020603050405020304" pitchFamily="18" charset="0"/>
                <a:cs typeface="Times New Roman" panose="02020603050405020304" pitchFamily="18" charset="0"/>
              </a:rPr>
              <a:t>ō</a:t>
            </a:r>
            <a:r>
              <a:rPr lang="it-IT" i="1">
                <a:solidFill>
                  <a:schemeClr val="tx1"/>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(si è poi esteso l’abbreviamento)            -</a:t>
            </a:r>
            <a:r>
              <a:rPr lang="it-IT" i="1">
                <a:solidFill>
                  <a:schemeClr val="tx1"/>
                </a:solidFill>
                <a:latin typeface="Times New Roman" panose="02020603050405020304" pitchFamily="18" charset="0"/>
                <a:cs typeface="Times New Roman" panose="02020603050405020304" pitchFamily="18" charset="0"/>
              </a:rPr>
              <a:t>mos &gt; </a:t>
            </a:r>
            <a:r>
              <a:rPr lang="it-IT" b="1" i="1">
                <a:solidFill>
                  <a:schemeClr val="tx1"/>
                </a:solidFill>
                <a:latin typeface="Times New Roman" panose="02020603050405020304" pitchFamily="18" charset="0"/>
                <a:cs typeface="Times New Roman" panose="02020603050405020304" pitchFamily="18" charset="0"/>
              </a:rPr>
              <a:t>-mŭs</a:t>
            </a:r>
            <a:endParaRPr lang="it-IT" b="1">
              <a:solidFill>
                <a:schemeClr val="tx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tx1"/>
                </a:solidFill>
                <a:latin typeface="Times New Roman" panose="02020603050405020304" pitchFamily="18" charset="0"/>
                <a:cs typeface="Times New Roman" panose="02020603050405020304" pitchFamily="18" charset="0"/>
              </a:rPr>
              <a:t>      *-mi (desinenza primaria) &gt; </a:t>
            </a:r>
            <a:r>
              <a:rPr lang="it-IT" b="1">
                <a:solidFill>
                  <a:schemeClr val="tx1"/>
                </a:solidFill>
                <a:latin typeface="Times New Roman" panose="02020603050405020304" pitchFamily="18" charset="0"/>
                <a:cs typeface="Times New Roman" panose="02020603050405020304" pitchFamily="18" charset="0"/>
              </a:rPr>
              <a:t>-</a:t>
            </a:r>
            <a:r>
              <a:rPr lang="it-IT" b="1" i="1">
                <a:solidFill>
                  <a:schemeClr val="tx1"/>
                </a:solidFill>
                <a:latin typeface="Times New Roman" panose="02020603050405020304" pitchFamily="18" charset="0"/>
                <a:cs typeface="Times New Roman" panose="02020603050405020304" pitchFamily="18" charset="0"/>
              </a:rPr>
              <a:t>m</a:t>
            </a:r>
            <a:endParaRPr lang="it-IT" b="1">
              <a:solidFill>
                <a:schemeClr val="tx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II    *-si (</a:t>
            </a:r>
            <a:r>
              <a:rPr lang="it-IT">
                <a:solidFill>
                  <a:schemeClr val="tx1"/>
                </a:solidFill>
                <a:latin typeface="Times New Roman" panose="02020603050405020304" pitchFamily="18" charset="0"/>
                <a:cs typeface="Times New Roman" panose="02020603050405020304" pitchFamily="18" charset="0"/>
              </a:rPr>
              <a:t>desinenza primaria) &gt; </a:t>
            </a:r>
            <a:r>
              <a:rPr lang="it-IT" b="1">
                <a:solidFill>
                  <a:schemeClr val="tx1"/>
                </a:solidFill>
                <a:latin typeface="Times New Roman" panose="02020603050405020304" pitchFamily="18" charset="0"/>
                <a:cs typeface="Times New Roman" panose="02020603050405020304" pitchFamily="18" charset="0"/>
              </a:rPr>
              <a:t>-</a:t>
            </a:r>
            <a:r>
              <a:rPr lang="it-IT" b="1" i="1">
                <a:solidFill>
                  <a:schemeClr val="tx1"/>
                </a:solidFill>
                <a:latin typeface="Times New Roman" panose="02020603050405020304" pitchFamily="18" charset="0"/>
                <a:cs typeface="Times New Roman" panose="02020603050405020304" pitchFamily="18" charset="0"/>
              </a:rPr>
              <a:t>s</a:t>
            </a:r>
            <a:r>
              <a:rPr lang="it-IT" i="1">
                <a:solidFill>
                  <a:schemeClr val="tx1"/>
                </a:solidFill>
                <a:latin typeface="Times New Roman" panose="02020603050405020304" pitchFamily="18" charset="0"/>
                <a:cs typeface="Times New Roman" panose="02020603050405020304" pitchFamily="18" charset="0"/>
              </a:rPr>
              <a:t>                              -te</a:t>
            </a:r>
            <a:r>
              <a:rPr lang="it-IT">
                <a:solidFill>
                  <a:schemeClr val="tx1"/>
                </a:solidFill>
                <a:latin typeface="Times New Roman" panose="02020603050405020304" pitchFamily="18" charset="0"/>
                <a:cs typeface="Times New Roman" panose="02020603050405020304" pitchFamily="18" charset="0"/>
              </a:rPr>
              <a:t> / *-</a:t>
            </a:r>
            <a:r>
              <a:rPr lang="it-IT" i="1">
                <a:solidFill>
                  <a:schemeClr val="tx1"/>
                </a:solidFill>
                <a:latin typeface="Times New Roman" panose="02020603050405020304" pitchFamily="18" charset="0"/>
                <a:cs typeface="Times New Roman" panose="02020603050405020304" pitchFamily="18" charset="0"/>
              </a:rPr>
              <a:t>tes &gt; </a:t>
            </a:r>
            <a:r>
              <a:rPr lang="it-IT" b="1" i="1">
                <a:solidFill>
                  <a:schemeClr val="tx1"/>
                </a:solidFill>
                <a:latin typeface="Times New Roman" panose="02020603050405020304" pitchFamily="18" charset="0"/>
                <a:cs typeface="Times New Roman" panose="02020603050405020304" pitchFamily="18" charset="0"/>
              </a:rPr>
              <a:t>-tis</a:t>
            </a:r>
          </a:p>
          <a:p>
            <a:pPr marL="0" indent="0" algn="just">
              <a:spcBef>
                <a:spcPts val="0"/>
              </a:spcBef>
              <a:spcAft>
                <a:spcPts val="0"/>
              </a:spcAft>
              <a:buNone/>
            </a:pPr>
            <a:r>
              <a:rPr lang="it-IT" i="1">
                <a:solidFill>
                  <a:schemeClr val="tx1"/>
                </a:solidFill>
                <a:latin typeface="Times New Roman" panose="02020603050405020304" pitchFamily="18" charset="0"/>
                <a:cs typeface="Times New Roman" panose="02020603050405020304" pitchFamily="18" charset="0"/>
              </a:rPr>
              <a:t>        -s </a:t>
            </a:r>
            <a:r>
              <a:rPr lang="it-IT">
                <a:solidFill>
                  <a:schemeClr val="tx1"/>
                </a:solidFill>
                <a:latin typeface="Times New Roman" panose="02020603050405020304" pitchFamily="18" charset="0"/>
                <a:cs typeface="Times New Roman" panose="02020603050405020304" pitchFamily="18" charset="0"/>
              </a:rPr>
              <a:t>(desinenza secondaria)</a:t>
            </a:r>
            <a:r>
              <a:rPr lang="it-IT" i="1">
                <a:solidFill>
                  <a:schemeClr val="tx1"/>
                </a:solidFill>
                <a:latin typeface="Times New Roman" panose="02020603050405020304" pitchFamily="18" charset="0"/>
                <a:cs typeface="Times New Roman" panose="02020603050405020304" pitchFamily="18" charset="0"/>
              </a:rPr>
              <a:t> &gt; </a:t>
            </a:r>
            <a:r>
              <a:rPr lang="it-IT" b="1" i="1">
                <a:solidFill>
                  <a:schemeClr val="tx1"/>
                </a:solidFill>
                <a:latin typeface="Times New Roman" panose="02020603050405020304" pitchFamily="18" charset="0"/>
                <a:cs typeface="Times New Roman" panose="02020603050405020304" pitchFamily="18" charset="0"/>
              </a:rPr>
              <a:t>-s</a:t>
            </a:r>
            <a:endParaRPr lang="it-IT" b="1"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III   *-ti (desinenza primaria) &gt;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t</a:t>
            </a:r>
            <a:r>
              <a:rPr lang="it-IT" i="1">
                <a:latin typeface="Times New Roman" panose="02020603050405020304" pitchFamily="18" charset="0"/>
                <a:cs typeface="Times New Roman" panose="02020603050405020304" pitchFamily="18" charset="0"/>
              </a:rPr>
              <a:t>                             *-nti  </a:t>
            </a:r>
            <a:r>
              <a:rPr lang="it-IT">
                <a:latin typeface="Times New Roman" panose="02020603050405020304" pitchFamily="18" charset="0"/>
                <a:cs typeface="Times New Roman" panose="02020603050405020304" pitchFamily="18" charset="0"/>
              </a:rPr>
              <a:t>(desinenza primaria) &gt;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nt </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-t  </a:t>
            </a:r>
            <a:r>
              <a:rPr lang="it-IT">
                <a:latin typeface="Times New Roman" panose="02020603050405020304" pitchFamily="18" charset="0"/>
                <a:cs typeface="Times New Roman" panose="02020603050405020304" pitchFamily="18" charset="0"/>
              </a:rPr>
              <a:t>(desinenza secondaria) &gt;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d</a:t>
            </a:r>
            <a:r>
              <a:rPr lang="it-IT" i="1">
                <a:latin typeface="Times New Roman" panose="02020603050405020304" pitchFamily="18" charset="0"/>
                <a:cs typeface="Times New Roman" panose="02020603050405020304" pitchFamily="18" charset="0"/>
              </a:rPr>
              <a:t>                           -nt </a:t>
            </a:r>
            <a:r>
              <a:rPr lang="it-IT">
                <a:latin typeface="Times New Roman" panose="02020603050405020304" pitchFamily="18" charset="0"/>
                <a:cs typeface="Times New Roman" panose="02020603050405020304" pitchFamily="18" charset="0"/>
              </a:rPr>
              <a:t>(desinenza secondaria) &gt;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nt </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distinzione conservata in osco e umbro           dal momento che -</a:t>
            </a:r>
            <a:r>
              <a:rPr lang="it-IT" i="1">
                <a:latin typeface="Times New Roman" panose="02020603050405020304" pitchFamily="18" charset="0"/>
                <a:cs typeface="Times New Roman" panose="02020603050405020304" pitchFamily="18" charset="0"/>
              </a:rPr>
              <a:t>nt </a:t>
            </a:r>
            <a:r>
              <a:rPr lang="it-IT">
                <a:latin typeface="Times New Roman" panose="02020603050405020304" pitchFamily="18" charset="0"/>
                <a:cs typeface="Times New Roman" panose="02020603050405020304" pitchFamily="18" charset="0"/>
              </a:rPr>
              <a:t> doveva mutarsi in -</a:t>
            </a:r>
            <a:r>
              <a:rPr lang="it-IT" i="1">
                <a:latin typeface="Times New Roman" panose="02020603050405020304" pitchFamily="18" charset="0"/>
                <a:cs typeface="Times New Roman" panose="02020603050405020304" pitchFamily="18" charset="0"/>
              </a:rPr>
              <a:t>ns                   </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livellamento in latino                           come in osco-umbro e nei participi neutri</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è probabile che -</a:t>
            </a:r>
            <a:r>
              <a:rPr lang="it-IT" i="1">
                <a:latin typeface="Times New Roman" panose="02020603050405020304" pitchFamily="18" charset="0"/>
                <a:cs typeface="Times New Roman" panose="02020603050405020304" pitchFamily="18" charset="0"/>
              </a:rPr>
              <a:t>nt </a:t>
            </a:r>
            <a:r>
              <a:rPr lang="it-IT">
                <a:latin typeface="Times New Roman" panose="02020603050405020304" pitchFamily="18" charset="0"/>
                <a:cs typeface="Times New Roman" panose="02020603050405020304" pitchFamily="18" charset="0"/>
              </a:rPr>
              <a:t>derivi dalla desin. primaria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p:txBody>
      </p:sp>
      <p:cxnSp>
        <p:nvCxnSpPr>
          <p:cNvPr id="4" name="Connettore diritto 3">
            <a:extLst>
              <a:ext uri="{FF2B5EF4-FFF2-40B4-BE49-F238E27FC236}">
                <a16:creationId xmlns:a16="http://schemas.microsoft.com/office/drawing/2014/main" id="{DB1E6252-EB8D-4376-8EF3-A149E01585EC}"/>
              </a:ext>
            </a:extLst>
          </p:cNvPr>
          <p:cNvCxnSpPr>
            <a:stCxn id="3" idx="0"/>
            <a:endCxn id="3" idx="2"/>
          </p:cNvCxnSpPr>
          <p:nvPr/>
        </p:nvCxnSpPr>
        <p:spPr>
          <a:xfrm>
            <a:off x="6096000" y="0"/>
            <a:ext cx="0"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3692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Desinenze del passivo e del deponente:</a:t>
            </a:r>
          </a:p>
        </p:txBody>
      </p:sp>
      <p:pic>
        <p:nvPicPr>
          <p:cNvPr id="4" name="Immagine 3">
            <a:extLst>
              <a:ext uri="{FF2B5EF4-FFF2-40B4-BE49-F238E27FC236}">
                <a16:creationId xmlns:a16="http://schemas.microsoft.com/office/drawing/2014/main" id="{AB9677DA-062E-4D7E-9529-A6ACFECF0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420" y="1214306"/>
            <a:ext cx="8137321" cy="4429387"/>
          </a:xfrm>
          <a:prstGeom prst="rect">
            <a:avLst/>
          </a:prstGeom>
        </p:spPr>
      </p:pic>
    </p:spTree>
    <p:extLst>
      <p:ext uri="{BB962C8B-B14F-4D97-AF65-F5344CB8AC3E}">
        <p14:creationId xmlns:p14="http://schemas.microsoft.com/office/powerpoint/2010/main" val="1251345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DAE2FA9-6211-49C1-81DA-A2EBF27E569E}"/>
              </a:ext>
            </a:extLst>
          </p:cNvPr>
          <p:cNvSpPr>
            <a:spLocks noGrp="1"/>
          </p:cNvSpPr>
          <p:nvPr>
            <p:ph idx="1"/>
          </p:nvPr>
        </p:nvSpPr>
        <p:spPr>
          <a:xfrm>
            <a:off x="-58723" y="0"/>
            <a:ext cx="12323427" cy="6858000"/>
          </a:xfrm>
          <a:blipFill>
            <a:blip r:embed="rId2"/>
            <a:tile tx="0" ty="0" sx="100000" sy="100000" flip="none" algn="tl"/>
          </a:blipFill>
        </p:spPr>
        <p:txBody>
          <a:bodyPr/>
          <a:lstStyle/>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r>
              <a:rPr lang="it-IT">
                <a:latin typeface="Times New Roman" panose="02020603050405020304" pitchFamily="18" charset="0"/>
                <a:cs typeface="Times New Roman" panose="02020603050405020304" pitchFamily="18" charset="0"/>
              </a:rPr>
              <a:t>    La famiglia linguistica indoeuropea: fasi preistoriche e fasi documentate</a:t>
            </a: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sz="1600">
                <a:latin typeface="Times New Roman" panose="02020603050405020304" pitchFamily="18" charset="0"/>
                <a:cs typeface="Times New Roman" panose="02020603050405020304" pitchFamily="18" charset="0"/>
              </a:rPr>
              <a:t>              (tavola tratta da: L. Mondin, </a:t>
            </a:r>
            <a:r>
              <a:rPr lang="it-IT" sz="1600" i="1">
                <a:latin typeface="Times New Roman" panose="02020603050405020304" pitchFamily="18" charset="0"/>
                <a:cs typeface="Times New Roman" panose="02020603050405020304" pitchFamily="18" charset="0"/>
              </a:rPr>
              <a:t>Introduzione allo studio del latino,</a:t>
            </a:r>
            <a:r>
              <a:rPr lang="it-IT" sz="1600">
                <a:latin typeface="Times New Roman" panose="02020603050405020304" pitchFamily="18" charset="0"/>
                <a:cs typeface="Times New Roman" panose="02020603050405020304" pitchFamily="18" charset="0"/>
              </a:rPr>
              <a:t> (quadri storici a cura di A. Pistellato), Venezia, a.a. 2014-2015, p. 30)</a:t>
            </a:r>
          </a:p>
          <a:p>
            <a:pPr algn="just">
              <a:buFontTx/>
              <a:buChar char="-"/>
            </a:pPr>
            <a:r>
              <a:rPr lang="it-IT">
                <a:latin typeface="Times New Roman" panose="02020603050405020304" pitchFamily="18" charset="0"/>
                <a:cs typeface="Times New Roman" panose="02020603050405020304" pitchFamily="18" charset="0"/>
              </a:rPr>
              <a:t>    Rapporti evolutivi e difficoltà di ricostruzione dell’indoeuropeo  </a:t>
            </a:r>
          </a:p>
          <a:p>
            <a:pPr algn="just">
              <a:buFontTx/>
              <a:buChar char="-"/>
            </a:pPr>
            <a:r>
              <a:rPr lang="it-IT">
                <a:latin typeface="Times New Roman" panose="02020603050405020304" pitchFamily="18" charset="0"/>
                <a:cs typeface="Times New Roman" panose="02020603050405020304" pitchFamily="18" charset="0"/>
              </a:rPr>
              <a:t>    Ipotesi di ricostruzione sulla base di isoglosse                                                         </a:t>
            </a:r>
          </a:p>
          <a:p>
            <a:pPr marL="0" indent="0" algn="just">
              <a:buNone/>
            </a:pPr>
            <a:endParaRPr lang="it-IT" sz="1600">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p:txBody>
      </p:sp>
      <p:pic>
        <p:nvPicPr>
          <p:cNvPr id="7" name="Immagine 6" descr="Immagine che contiene testo&#10;&#10;Descrizione generata automaticamente">
            <a:extLst>
              <a:ext uri="{FF2B5EF4-FFF2-40B4-BE49-F238E27FC236}">
                <a16:creationId xmlns:a16="http://schemas.microsoft.com/office/drawing/2014/main" id="{1B94CC81-4324-4CD8-A0F4-60F3D38AD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991013"/>
            <a:ext cx="7592037" cy="3505486"/>
          </a:xfrm>
          <a:prstGeom prst="rect">
            <a:avLst/>
          </a:prstGeom>
          <a:ln w="38100">
            <a:solidFill>
              <a:schemeClr val="accent5"/>
            </a:solidFill>
          </a:ln>
        </p:spPr>
      </p:pic>
    </p:spTree>
    <p:extLst>
      <p:ext uri="{BB962C8B-B14F-4D97-AF65-F5344CB8AC3E}">
        <p14:creationId xmlns:p14="http://schemas.microsoft.com/office/powerpoint/2010/main" val="927137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Singolare	</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 	suff. desin.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r</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-o </a:t>
            </a:r>
            <a:r>
              <a:rPr lang="it-IT">
                <a:latin typeface="Times New Roman" panose="02020603050405020304" pitchFamily="18" charset="0"/>
                <a:cs typeface="Times New Roman" panose="02020603050405020304" pitchFamily="18" charset="0"/>
              </a:rPr>
              <a:t>finale che si abbrevia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mur </a:t>
            </a:r>
            <a:r>
              <a:rPr lang="it-IT">
                <a:latin typeface="Times New Roman" panose="02020603050405020304" pitchFamily="18" charset="0"/>
                <a:cs typeface="Times New Roman" panose="02020603050405020304" pitchFamily="18" charset="0"/>
              </a:rPr>
              <a:t>&lt; *</a:t>
            </a:r>
            <a:r>
              <a:rPr lang="it-IT" i="1">
                <a:latin typeface="Times New Roman" panose="02020603050405020304" pitchFamily="18" charset="0"/>
                <a:cs typeface="Times New Roman" panose="02020603050405020304" pitchFamily="18" charset="0"/>
              </a:rPr>
              <a:t>-mo</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-s</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oppure suff. desin. -</a:t>
            </a:r>
            <a:r>
              <a:rPr lang="it-IT" i="1">
                <a:latin typeface="Times New Roman" panose="02020603050405020304" pitchFamily="18" charset="0"/>
                <a:cs typeface="Times New Roman" panose="02020603050405020304" pitchFamily="18" charset="0"/>
              </a:rPr>
              <a:t>r </a:t>
            </a:r>
            <a:r>
              <a:rPr lang="it-IT">
                <a:latin typeface="Times New Roman" panose="02020603050405020304" pitchFamily="18" charset="0"/>
                <a:cs typeface="Times New Roman" panose="02020603050405020304" pitchFamily="18" charset="0"/>
              </a:rPr>
              <a:t>si sostistuisce a </a:t>
            </a:r>
            <a:r>
              <a:rPr lang="it-IT" i="1">
                <a:latin typeface="Times New Roman" panose="02020603050405020304" pitchFamily="18" charset="0"/>
                <a:cs typeface="Times New Roman" panose="02020603050405020304" pitchFamily="18" charset="0"/>
              </a:rPr>
              <a:t>-m</a:t>
            </a:r>
            <a:r>
              <a:rPr lang="it-IT">
                <a:latin typeface="Times New Roman" panose="02020603050405020304" pitchFamily="18" charset="0"/>
                <a:cs typeface="Times New Roman" panose="02020603050405020304" pitchFamily="18" charset="0"/>
              </a:rPr>
              <a:t>)</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II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re </a:t>
            </a:r>
            <a:r>
              <a:rPr lang="it-IT">
                <a:latin typeface="Times New Roman" panose="02020603050405020304" pitchFamily="18" charset="0"/>
                <a:cs typeface="Times New Roman" panose="02020603050405020304" pitchFamily="18" charset="0"/>
              </a:rPr>
              <a:t>variante vocalica &lt; *</a:t>
            </a:r>
            <a:r>
              <a:rPr lang="it-IT" i="1">
                <a:latin typeface="Times New Roman" panose="02020603050405020304" pitchFamily="18" charset="0"/>
                <a:cs typeface="Times New Roman" panose="02020603050405020304" pitchFamily="18" charset="0"/>
              </a:rPr>
              <a:t>se </a:t>
            </a:r>
            <a:r>
              <a:rPr lang="it-IT">
                <a:latin typeface="Times New Roman" panose="02020603050405020304" pitchFamily="18" charset="0"/>
                <a:cs typeface="Times New Roman" panose="02020603050405020304" pitchFamily="18" charset="0"/>
              </a:rPr>
              <a:t>della desin.media        suff.desin.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mini  </a:t>
            </a:r>
            <a:r>
              <a:rPr lang="it-IT">
                <a:latin typeface="Times New Roman" panose="02020603050405020304" pitchFamily="18" charset="0"/>
                <a:cs typeface="Times New Roman" panose="02020603050405020304" pitchFamily="18" charset="0"/>
              </a:rPr>
              <a:t>(formazione incerta)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secondaria indoeurop. -</a:t>
            </a:r>
            <a:r>
              <a:rPr lang="it-IT" i="1">
                <a:latin typeface="Times New Roman" panose="02020603050405020304" pitchFamily="18" charset="0"/>
                <a:cs typeface="Times New Roman" panose="02020603050405020304" pitchFamily="18" charset="0"/>
              </a:rPr>
              <a:t>so </a:t>
            </a: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ris  </a:t>
            </a:r>
            <a:r>
              <a:rPr lang="it-IT" i="1">
                <a:latin typeface="Times New Roman" panose="02020603050405020304" pitchFamily="18" charset="0"/>
                <a:cs typeface="Times New Roman" panose="02020603050405020304" pitchFamily="18" charset="0"/>
              </a:rPr>
              <a:t>&lt; -re + s</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III   -</a:t>
            </a:r>
            <a:r>
              <a:rPr lang="it-IT" b="1" i="1">
                <a:latin typeface="Times New Roman" panose="02020603050405020304" pitchFamily="18" charset="0"/>
                <a:cs typeface="Times New Roman" panose="02020603050405020304" pitchFamily="18" charset="0"/>
              </a:rPr>
              <a:t>tur </a:t>
            </a:r>
            <a:r>
              <a:rPr lang="it-IT" i="1">
                <a:latin typeface="Times New Roman" panose="02020603050405020304" pitchFamily="18" charset="0"/>
                <a:cs typeface="Times New Roman" panose="02020603050405020304" pitchFamily="18" charset="0"/>
              </a:rPr>
              <a:t>&lt; *-to +-r                                                      </a:t>
            </a:r>
            <a:r>
              <a:rPr lang="it-IT" b="1" i="1">
                <a:latin typeface="Times New Roman" panose="02020603050405020304" pitchFamily="18" charset="0"/>
                <a:cs typeface="Times New Roman" panose="02020603050405020304" pitchFamily="18" charset="0"/>
              </a:rPr>
              <a:t>-ntur </a:t>
            </a:r>
            <a:r>
              <a:rPr lang="it-IT">
                <a:latin typeface="Times New Roman" panose="02020603050405020304" pitchFamily="18" charset="0"/>
                <a:cs typeface="Times New Roman" panose="02020603050405020304" pitchFamily="18" charset="0"/>
              </a:rPr>
              <a:t>&lt; *</a:t>
            </a:r>
            <a:r>
              <a:rPr lang="it-IT" i="1">
                <a:latin typeface="Times New Roman" panose="02020603050405020304" pitchFamily="18" charset="0"/>
                <a:cs typeface="Times New Roman" panose="02020603050405020304" pitchFamily="18" charset="0"/>
              </a:rPr>
              <a:t>-nto + -r</a:t>
            </a:r>
            <a:endParaRPr lang="it-IT" b="1" i="1">
              <a:latin typeface="Times New Roman" panose="02020603050405020304" pitchFamily="18" charset="0"/>
              <a:cs typeface="Times New Roman" panose="02020603050405020304" pitchFamily="18" charset="0"/>
            </a:endParaRPr>
          </a:p>
        </p:txBody>
      </p:sp>
      <p:cxnSp>
        <p:nvCxnSpPr>
          <p:cNvPr id="4" name="Connettore diritto 3">
            <a:extLst>
              <a:ext uri="{FF2B5EF4-FFF2-40B4-BE49-F238E27FC236}">
                <a16:creationId xmlns:a16="http://schemas.microsoft.com/office/drawing/2014/main" id="{DB1E6252-EB8D-4376-8EF3-A149E01585EC}"/>
              </a:ext>
            </a:extLst>
          </p:cNvPr>
          <p:cNvCxnSpPr>
            <a:stCxn id="3" idx="0"/>
            <a:endCxn id="3" idx="2"/>
          </p:cNvCxnSpPr>
          <p:nvPr/>
        </p:nvCxnSpPr>
        <p:spPr>
          <a:xfrm>
            <a:off x="6096000" y="0"/>
            <a:ext cx="0"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3345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FC89F21-E79B-4AF4-83DD-DC091B0225A6}"/>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b="1" i="1">
                <a:latin typeface="Times New Roman" panose="02020603050405020304" pitchFamily="18" charset="0"/>
                <a:cs typeface="Times New Roman" panose="02020603050405020304" pitchFamily="18" charset="0"/>
              </a:rPr>
              <a:t>Infectum</a:t>
            </a:r>
          </a:p>
          <a:p>
            <a:pPr algn="just">
              <a:spcBef>
                <a:spcPts val="0"/>
              </a:spcBef>
              <a:spcAft>
                <a:spcPts val="0"/>
              </a:spcAft>
              <a:buClrTx/>
              <a:buFont typeface="Arial" panose="020B0604020202020204" pitchFamily="34" charset="0"/>
              <a:buChar char="•"/>
            </a:pPr>
            <a:r>
              <a:rPr lang="it-IT" b="1">
                <a:latin typeface="Times New Roman" panose="02020603050405020304" pitchFamily="18" charset="0"/>
                <a:cs typeface="Times New Roman" panose="02020603050405020304" pitchFamily="18" charset="0"/>
              </a:rPr>
              <a:t>Il tema del presente e i tempi derivati</a:t>
            </a:r>
            <a:r>
              <a:rPr lang="it-IT">
                <a:latin typeface="Times New Roman" panose="02020603050405020304" pitchFamily="18" charset="0"/>
                <a:cs typeface="Times New Roman" panose="02020603050405020304" pitchFamily="18" charset="0"/>
              </a:rPr>
              <a:t>:</a:t>
            </a: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p:txBody>
      </p:sp>
      <p:pic>
        <p:nvPicPr>
          <p:cNvPr id="5" name="Immagine 4" descr="Immagine che contiene screenshot&#10;&#10;Descrizione generata automaticamente">
            <a:extLst>
              <a:ext uri="{FF2B5EF4-FFF2-40B4-BE49-F238E27FC236}">
                <a16:creationId xmlns:a16="http://schemas.microsoft.com/office/drawing/2014/main" id="{093B0D95-83AE-42F7-A121-8854B7D0C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352" y="1174458"/>
            <a:ext cx="9437615" cy="5066950"/>
          </a:xfrm>
          <a:prstGeom prst="rect">
            <a:avLst/>
          </a:prstGeom>
        </p:spPr>
      </p:pic>
    </p:spTree>
    <p:extLst>
      <p:ext uri="{BB962C8B-B14F-4D97-AF65-F5344CB8AC3E}">
        <p14:creationId xmlns:p14="http://schemas.microsoft.com/office/powerpoint/2010/main" val="31220173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8497D50-43EB-4876-AE54-778990EC275A}"/>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None/>
            </a:pPr>
            <a:endParaRPr lang="it-IT"/>
          </a:p>
        </p:txBody>
      </p:sp>
      <p:pic>
        <p:nvPicPr>
          <p:cNvPr id="7" name="Immagine 6" descr="Immagine che contiene screenshot&#10;&#10;Descrizione generata automaticamente">
            <a:extLst>
              <a:ext uri="{FF2B5EF4-FFF2-40B4-BE49-F238E27FC236}">
                <a16:creationId xmlns:a16="http://schemas.microsoft.com/office/drawing/2014/main" id="{035DA410-E413-4E92-8DD1-B3E36BF9E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51" y="241754"/>
            <a:ext cx="7532879" cy="3466179"/>
          </a:xfrm>
          <a:prstGeom prst="rect">
            <a:avLst/>
          </a:prstGeom>
        </p:spPr>
      </p:pic>
      <p:pic>
        <p:nvPicPr>
          <p:cNvPr id="9" name="Immagine 8" descr="Immagine che contiene screenshot&#10;&#10;Descrizione generata automaticamente">
            <a:extLst>
              <a:ext uri="{FF2B5EF4-FFF2-40B4-BE49-F238E27FC236}">
                <a16:creationId xmlns:a16="http://schemas.microsoft.com/office/drawing/2014/main" id="{72E3D47E-977A-4551-9FF5-166D0DED6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460" y="3872203"/>
            <a:ext cx="7347518" cy="2547257"/>
          </a:xfrm>
          <a:prstGeom prst="rect">
            <a:avLst/>
          </a:prstGeom>
        </p:spPr>
      </p:pic>
    </p:spTree>
    <p:extLst>
      <p:ext uri="{BB962C8B-B14F-4D97-AF65-F5344CB8AC3E}">
        <p14:creationId xmlns:p14="http://schemas.microsoft.com/office/powerpoint/2010/main" val="28554819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6E2CA-D66A-45A1-BCC6-749BC5189072}"/>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b="1" i="1">
                <a:latin typeface="Times New Roman" panose="02020603050405020304" pitchFamily="18" charset="0"/>
                <a:cs typeface="Times New Roman" panose="02020603050405020304" pitchFamily="18" charset="0"/>
              </a:rPr>
              <a:t>Forme non personali</a:t>
            </a:r>
          </a:p>
          <a:p>
            <a:pPr>
              <a:spcBef>
                <a:spcPts val="0"/>
              </a:spcBef>
              <a:spcAft>
                <a:spcPts val="0"/>
              </a:spcAft>
              <a:buClrTx/>
            </a:pPr>
            <a:r>
              <a:rPr lang="it-IT" b="1">
                <a:latin typeface="Times New Roman" panose="02020603050405020304" pitchFamily="18" charset="0"/>
                <a:cs typeface="Times New Roman" panose="02020603050405020304" pitchFamily="18" charset="0"/>
              </a:rPr>
              <a:t>Infinito</a:t>
            </a:r>
          </a:p>
          <a:p>
            <a:pPr marL="0" indent="0">
              <a:spcBef>
                <a:spcPts val="0"/>
              </a:spcBef>
              <a:spcAft>
                <a:spcPts val="0"/>
              </a:spcAft>
              <a:buNone/>
            </a:pP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infinito presente 		antico caso di un sostantivo: </a:t>
            </a:r>
            <a:r>
              <a:rPr lang="it-IT" i="1">
                <a:latin typeface="Times New Roman" panose="02020603050405020304" pitchFamily="18" charset="0"/>
                <a:cs typeface="Times New Roman" panose="02020603050405020304" pitchFamily="18" charset="0"/>
              </a:rPr>
              <a:t>nomen actionis</a:t>
            </a: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b="1">
                <a:latin typeface="Times New Roman" panose="02020603050405020304" pitchFamily="18" charset="0"/>
                <a:cs typeface="Times New Roman" panose="02020603050405020304" pitchFamily="18" charset="0"/>
              </a:rPr>
              <a:t>- Infinito presente attivo</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si </a:t>
            </a:r>
            <a:r>
              <a:rPr lang="it-IT" b="1">
                <a:latin typeface="Times New Roman" panose="02020603050405020304" pitchFamily="18" charset="0"/>
                <a:cs typeface="Times New Roman" panose="02020603050405020304" pitchFamily="18" charset="0"/>
              </a:rPr>
              <a:t>&gt; -</a:t>
            </a:r>
            <a:r>
              <a:rPr lang="it-IT" b="1" i="1">
                <a:latin typeface="Times New Roman" panose="02020603050405020304" pitchFamily="18" charset="0"/>
                <a:cs typeface="Times New Roman" panose="02020603050405020304" pitchFamily="18" charset="0"/>
              </a:rPr>
              <a:t>se &gt;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re</a:t>
            </a: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verbi di III coniug.: tema verbale + voc. tematica + suff. infinito: es.  * ag-e-se &gt; </a:t>
            </a:r>
            <a:r>
              <a:rPr lang="it-IT" i="1">
                <a:latin typeface="Times New Roman" panose="02020603050405020304" pitchFamily="18" charset="0"/>
                <a:cs typeface="Times New Roman" panose="02020603050405020304" pitchFamily="18" charset="0"/>
              </a:rPr>
              <a:t>agere;</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temi in vocale: suff. *ye/yo contrazione della vocale </a:t>
            </a:r>
            <a:r>
              <a:rPr lang="it-IT" i="1">
                <a:latin typeface="Times New Roman" panose="02020603050405020304" pitchFamily="18" charset="0"/>
                <a:cs typeface="Times New Roman" panose="02020603050405020304" pitchFamily="18" charset="0"/>
              </a:rPr>
              <a:t>e/o</a:t>
            </a:r>
            <a:r>
              <a:rPr lang="it-IT">
                <a:latin typeface="Times New Roman" panose="02020603050405020304" pitchFamily="18" charset="0"/>
                <a:cs typeface="Times New Roman" panose="02020603050405020304" pitchFamily="18" charset="0"/>
              </a:rPr>
              <a:t>: es. *amaye-se &gt; *amaese &gt; amase &gt; </a:t>
            </a:r>
            <a:r>
              <a:rPr lang="it-IT" i="1">
                <a:latin typeface="Times New Roman" panose="02020603050405020304" pitchFamily="18" charset="0"/>
                <a:cs typeface="Times New Roman" panose="02020603050405020304" pitchFamily="18" charset="0"/>
              </a:rPr>
              <a:t>amare</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Esempi</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b="1">
                <a:latin typeface="Times New Roman" panose="02020603050405020304" pitchFamily="18" charset="0"/>
                <a:cs typeface="Times New Roman" panose="02020603050405020304" pitchFamily="18" charset="0"/>
              </a:rPr>
              <a:t>- Infinito presente passivo:     </a:t>
            </a:r>
            <a:r>
              <a:rPr lang="it-IT" b="1" i="1">
                <a:latin typeface="Times New Roman" panose="02020603050405020304" pitchFamily="18" charset="0"/>
                <a:cs typeface="Times New Roman" panose="02020603050405020304" pitchFamily="18" charset="0"/>
              </a:rPr>
              <a:t>-ī</a:t>
            </a:r>
            <a:r>
              <a:rPr lang="it-IT" i="1">
                <a:latin typeface="Times New Roman" panose="02020603050405020304" pitchFamily="18" charset="0"/>
                <a:cs typeface="Times New Roman" panose="02020603050405020304" pitchFamily="18" charset="0"/>
              </a:rPr>
              <a:t>      </a:t>
            </a:r>
          </a:p>
        </p:txBody>
      </p:sp>
      <p:sp>
        <p:nvSpPr>
          <p:cNvPr id="2" name="Freccia a destra 1">
            <a:extLst>
              <a:ext uri="{FF2B5EF4-FFF2-40B4-BE49-F238E27FC236}">
                <a16:creationId xmlns:a16="http://schemas.microsoft.com/office/drawing/2014/main" id="{EC518539-9F9D-42B5-90CD-AC18832B16B8}"/>
              </a:ext>
            </a:extLst>
          </p:cNvPr>
          <p:cNvSpPr/>
          <p:nvPr/>
        </p:nvSpPr>
        <p:spPr>
          <a:xfrm>
            <a:off x="3640822" y="922789"/>
            <a:ext cx="411061" cy="1342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7" name="Immagine 6">
            <a:extLst>
              <a:ext uri="{FF2B5EF4-FFF2-40B4-BE49-F238E27FC236}">
                <a16:creationId xmlns:a16="http://schemas.microsoft.com/office/drawing/2014/main" id="{1AE54F50-C3FA-4AD7-8296-5E63900A5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452" y="3638315"/>
            <a:ext cx="10202699" cy="1655139"/>
          </a:xfrm>
          <a:prstGeom prst="rect">
            <a:avLst/>
          </a:prstGeom>
        </p:spPr>
      </p:pic>
      <p:cxnSp>
        <p:nvCxnSpPr>
          <p:cNvPr id="9" name="Connettore a gomito 8">
            <a:extLst>
              <a:ext uri="{FF2B5EF4-FFF2-40B4-BE49-F238E27FC236}">
                <a16:creationId xmlns:a16="http://schemas.microsoft.com/office/drawing/2014/main" id="{5DB1063D-0EDF-4B92-96F5-D030C97C3824}"/>
              </a:ext>
            </a:extLst>
          </p:cNvPr>
          <p:cNvCxnSpPr>
            <a:cxnSpLocks/>
          </p:cNvCxnSpPr>
          <p:nvPr/>
        </p:nvCxnSpPr>
        <p:spPr>
          <a:xfrm>
            <a:off x="1073790" y="3917659"/>
            <a:ext cx="717814" cy="444616"/>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6414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6E2CA-D66A-45A1-BCC6-749BC5189072}"/>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20000"/>
          </a:bodyPr>
          <a:lstStyle/>
          <a:p>
            <a:pPr>
              <a:spcBef>
                <a:spcPts val="0"/>
              </a:spcBef>
              <a:spcAft>
                <a:spcPts val="0"/>
              </a:spcAft>
              <a:buClrTx/>
            </a:pPr>
            <a:r>
              <a:rPr lang="it-IT" b="1">
                <a:latin typeface="Times New Roman" panose="02020603050405020304" pitchFamily="18" charset="0"/>
                <a:cs typeface="Times New Roman" panose="02020603050405020304" pitchFamily="18" charset="0"/>
              </a:rPr>
              <a:t>Participio</a:t>
            </a:r>
          </a:p>
          <a:p>
            <a:pPr marL="0" indent="0">
              <a:spcBef>
                <a:spcPts val="0"/>
              </a:spcBef>
              <a:spcAft>
                <a:spcPts val="0"/>
              </a:spcAft>
              <a:buClrTx/>
              <a:buNone/>
            </a:pPr>
            <a:endParaRPr lang="it-IT" b="1">
              <a:latin typeface="Times New Roman" panose="02020603050405020304" pitchFamily="18" charset="0"/>
              <a:cs typeface="Times New Roman" panose="02020603050405020304" pitchFamily="18" charset="0"/>
            </a:endParaRPr>
          </a:p>
          <a:p>
            <a:pPr marL="0" indent="0">
              <a:spcBef>
                <a:spcPts val="0"/>
              </a:spcBef>
              <a:spcAft>
                <a:spcPts val="0"/>
              </a:spcAft>
              <a:buClrTx/>
              <a:buNone/>
            </a:pPr>
            <a:r>
              <a:rPr lang="it-IT" b="1">
                <a:latin typeface="Times New Roman" panose="02020603050405020304" pitchFamily="18" charset="0"/>
                <a:cs typeface="Times New Roman" panose="02020603050405020304" pitchFamily="18" charset="0"/>
              </a:rPr>
              <a:t>- Participio presente: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suff. *-</a:t>
            </a:r>
            <a:r>
              <a:rPr lang="it-IT" b="1" i="1">
                <a:latin typeface="Times New Roman" panose="02020603050405020304" pitchFamily="18" charset="0"/>
                <a:cs typeface="Times New Roman" panose="02020603050405020304" pitchFamily="18" charset="0"/>
              </a:rPr>
              <a:t>nt</a:t>
            </a: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r>
              <a:rPr lang="it-IT" b="1">
                <a:latin typeface="Times New Roman" panose="02020603050405020304" pitchFamily="18" charset="0"/>
                <a:cs typeface="Times New Roman" panose="02020603050405020304" pitchFamily="18" charset="0"/>
              </a:rPr>
              <a:t>- Participio passato:    suff. indoeurop. -</a:t>
            </a:r>
            <a:r>
              <a:rPr lang="it-IT" b="1" i="1">
                <a:latin typeface="Times New Roman" panose="02020603050405020304" pitchFamily="18" charset="0"/>
                <a:cs typeface="Times New Roman" panose="02020603050405020304" pitchFamily="18" charset="0"/>
              </a:rPr>
              <a:t>to</a:t>
            </a: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che si aggiunge alla radice verbale, accentato e quindi comportava grado di riduzione o scomparsa della vocale della sillaba radicale</a:t>
            </a:r>
          </a:p>
          <a:p>
            <a:pPr marL="0" indent="0">
              <a:spcBef>
                <a:spcPts val="0"/>
              </a:spcBef>
              <a:spcAft>
                <a:spcPts val="0"/>
              </a:spcAft>
              <a:buClrTx/>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ClrTx/>
              <a:buNone/>
            </a:pPr>
            <a:r>
              <a:rPr lang="it-IT" b="1" u="sng">
                <a:latin typeface="Times New Roman" panose="02020603050405020304" pitchFamily="18" charset="0"/>
                <a:cs typeface="Times New Roman" panose="02020603050405020304" pitchFamily="18" charset="0"/>
              </a:rPr>
              <a:t>in latino:</a:t>
            </a:r>
            <a:r>
              <a:rPr lang="it-IT" b="1">
                <a:latin typeface="Times New Roman" panose="02020603050405020304" pitchFamily="18" charset="0"/>
                <a:cs typeface="Times New Roman" panose="02020603050405020304" pitchFamily="18" charset="0"/>
              </a:rPr>
              <a:t> 		radice oppure tema del presente + suff. -</a:t>
            </a:r>
            <a:r>
              <a:rPr lang="it-IT" b="1" i="1">
                <a:latin typeface="Times New Roman" panose="02020603050405020304" pitchFamily="18" charset="0"/>
                <a:cs typeface="Times New Roman" panose="02020603050405020304" pitchFamily="18" charset="0"/>
              </a:rPr>
              <a:t>tus, -ta, -tum</a:t>
            </a:r>
            <a:r>
              <a:rPr lang="it-IT" b="1">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r>
              <a:rPr lang="it-IT" b="1" i="1">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consonantismo:</a:t>
            </a:r>
            <a:r>
              <a:rPr lang="it-IT" b="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g </a:t>
            </a:r>
            <a:r>
              <a:rPr lang="it-IT" b="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t &gt;  ct </a:t>
            </a:r>
            <a:r>
              <a:rPr lang="it-IT" b="1">
                <a:latin typeface="Times New Roman" panose="02020603050405020304" pitchFamily="18" charset="0"/>
                <a:cs typeface="Times New Roman" panose="02020603050405020304" pitchFamily="18" charset="0"/>
              </a:rPr>
              <a:t>con allungamento della vocale precedente </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(ad es. </a:t>
            </a:r>
            <a:r>
              <a:rPr lang="it-IT" i="1">
                <a:latin typeface="Times New Roman" panose="02020603050405020304" pitchFamily="18" charset="0"/>
                <a:cs typeface="Times New Roman" panose="02020603050405020304" pitchFamily="18" charset="0"/>
              </a:rPr>
              <a:t>āctus </a:t>
            </a:r>
            <a:r>
              <a:rPr lang="it-IT">
                <a:latin typeface="Times New Roman" panose="02020603050405020304" pitchFamily="18" charset="0"/>
                <a:cs typeface="Times New Roman" panose="02020603050405020304" pitchFamily="18" charset="0"/>
              </a:rPr>
              <a:t>da</a:t>
            </a:r>
            <a:r>
              <a:rPr lang="it-IT" i="1">
                <a:latin typeface="Times New Roman" panose="02020603050405020304" pitchFamily="18" charset="0"/>
                <a:cs typeface="Times New Roman" panose="02020603050405020304" pitchFamily="18" charset="0"/>
              </a:rPr>
              <a:t> ăgo</a:t>
            </a:r>
            <a:r>
              <a:rPr lang="it-IT">
                <a:latin typeface="Times New Roman" panose="02020603050405020304" pitchFamily="18" charset="0"/>
                <a:cs typeface="Times New Roman" panose="02020603050405020304" pitchFamily="18" charset="0"/>
              </a:rPr>
              <a:t>; ma </a:t>
            </a:r>
            <a:r>
              <a:rPr lang="it-IT" i="1">
                <a:latin typeface="Times New Roman" panose="02020603050405020304" pitchFamily="18" charset="0"/>
                <a:cs typeface="Times New Roman" panose="02020603050405020304" pitchFamily="18" charset="0"/>
              </a:rPr>
              <a:t>făctus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făcio </a:t>
            </a:r>
            <a:r>
              <a:rPr lang="it-IT">
                <a:latin typeface="Times New Roman" panose="02020603050405020304" pitchFamily="18" charset="0"/>
                <a:cs typeface="Times New Roman" panose="02020603050405020304" pitchFamily="18" charset="0"/>
              </a:rPr>
              <a:t>perché la -</a:t>
            </a:r>
            <a:r>
              <a:rPr lang="it-IT" i="1">
                <a:latin typeface="Times New Roman" panose="02020603050405020304" pitchFamily="18" charset="0"/>
                <a:cs typeface="Times New Roman" panose="02020603050405020304" pitchFamily="18" charset="0"/>
              </a:rPr>
              <a:t>c </a:t>
            </a:r>
            <a:r>
              <a:rPr lang="it-IT">
                <a:latin typeface="Times New Roman" panose="02020603050405020304" pitchFamily="18" charset="0"/>
                <a:cs typeface="Times New Roman" panose="02020603050405020304" pitchFamily="18" charset="0"/>
              </a:rPr>
              <a:t>è etimologica; </a:t>
            </a:r>
            <a:r>
              <a:rPr lang="it-IT" i="1">
                <a:latin typeface="Times New Roman" panose="02020603050405020304" pitchFamily="18" charset="0"/>
                <a:cs typeface="Times New Roman" panose="02020603050405020304" pitchFamily="18" charset="0"/>
              </a:rPr>
              <a:t>lēctus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lĕgo</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r>
              <a:rPr lang="it-IT" b="1">
                <a:latin typeface="Times New Roman" panose="02020603050405020304" pitchFamily="18" charset="0"/>
                <a:cs typeface="Times New Roman" panose="02020603050405020304" pitchFamily="18" charset="0"/>
              </a:rPr>
              <a:t>dentale + -</a:t>
            </a:r>
            <a:r>
              <a:rPr lang="it-IT" b="1" i="1">
                <a:latin typeface="Times New Roman" panose="02020603050405020304" pitchFamily="18" charset="0"/>
                <a:cs typeface="Times New Roman" panose="02020603050405020304" pitchFamily="18" charset="0"/>
              </a:rPr>
              <a:t>t &gt; -ss		</a:t>
            </a:r>
            <a:r>
              <a:rPr lang="it-IT" b="1">
                <a:latin typeface="Times New Roman" panose="02020603050405020304" pitchFamily="18" charset="0"/>
                <a:cs typeface="Times New Roman" panose="02020603050405020304" pitchFamily="18" charset="0"/>
              </a:rPr>
              <a:t>conson.  oppure  voc.lunga + dentale + -</a:t>
            </a:r>
            <a:r>
              <a:rPr lang="it-IT" b="1" i="1">
                <a:latin typeface="Times New Roman" panose="02020603050405020304" pitchFamily="18" charset="0"/>
                <a:cs typeface="Times New Roman" panose="02020603050405020304" pitchFamily="18" charset="0"/>
              </a:rPr>
              <a:t>t</a:t>
            </a:r>
            <a:r>
              <a:rPr lang="it-IT" b="1">
                <a:latin typeface="Times New Roman" panose="02020603050405020304" pitchFamily="18" charset="0"/>
                <a:cs typeface="Times New Roman" panose="02020603050405020304" pitchFamily="18" charset="0"/>
              </a:rPr>
              <a:t> &gt; -</a:t>
            </a:r>
            <a:r>
              <a:rPr lang="it-IT" b="1" i="1">
                <a:latin typeface="Times New Roman" panose="02020603050405020304" pitchFamily="18" charset="0"/>
                <a:cs typeface="Times New Roman" panose="02020603050405020304" pitchFamily="18" charset="0"/>
              </a:rPr>
              <a:t>s</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(ad es. </a:t>
            </a:r>
            <a:r>
              <a:rPr lang="it-IT" i="1">
                <a:latin typeface="Times New Roman" panose="02020603050405020304" pitchFamily="18" charset="0"/>
                <a:cs typeface="Times New Roman" panose="02020603050405020304" pitchFamily="18" charset="0"/>
              </a:rPr>
              <a:t>passus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patior</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vīsus &lt; *vissus &lt; *vid-tos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video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pransus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prandeo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ausus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audeo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rīsus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rīdeo</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ClrTx/>
              <a:buNone/>
            </a:pPr>
            <a:r>
              <a:rPr lang="it-IT" b="1" i="1">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r>
              <a:rPr lang="it-IT" b="1">
                <a:latin typeface="Times New Roman" panose="02020603050405020304" pitchFamily="18" charset="0"/>
                <a:cs typeface="Times New Roman" panose="02020603050405020304" pitchFamily="18" charset="0"/>
              </a:rPr>
              <a:t>terminazione </a:t>
            </a:r>
            <a:r>
              <a:rPr lang="it-IT" b="1" i="1">
                <a:latin typeface="Times New Roman" panose="02020603050405020304" pitchFamily="18" charset="0"/>
                <a:cs typeface="Times New Roman" panose="02020603050405020304" pitchFamily="18" charset="0"/>
              </a:rPr>
              <a:t>-sus </a:t>
            </a:r>
            <a:r>
              <a:rPr lang="it-IT" b="1">
                <a:latin typeface="Times New Roman" panose="02020603050405020304" pitchFamily="18" charset="0"/>
                <a:cs typeface="Times New Roman" panose="02020603050405020304" pitchFamily="18" charset="0"/>
              </a:rPr>
              <a:t>per analogia con il perfetto in</a:t>
            </a:r>
            <a:r>
              <a:rPr lang="it-IT" b="1" i="1">
                <a:latin typeface="Times New Roman" panose="02020603050405020304" pitchFamily="18" charset="0"/>
                <a:cs typeface="Times New Roman" panose="02020603050405020304" pitchFamily="18" charset="0"/>
              </a:rPr>
              <a:t> -si	</a:t>
            </a:r>
            <a:r>
              <a:rPr lang="it-IT">
                <a:latin typeface="Times New Roman" panose="02020603050405020304" pitchFamily="18" charset="0"/>
                <a:cs typeface="Times New Roman" panose="02020603050405020304" pitchFamily="18" charset="0"/>
              </a:rPr>
              <a:t>(ad es. </a:t>
            </a:r>
            <a:r>
              <a:rPr lang="it-IT" i="1">
                <a:latin typeface="Times New Roman" panose="02020603050405020304" pitchFamily="18" charset="0"/>
                <a:cs typeface="Times New Roman" panose="02020603050405020304" pitchFamily="18" charset="0"/>
              </a:rPr>
              <a:t>sparsus</a:t>
            </a:r>
            <a:r>
              <a:rPr lang="it-IT" b="1"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spargo-sparsi</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tersus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tergo-tersi</a:t>
            </a:r>
            <a:r>
              <a:rPr lang="it-IT">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endParaRPr lang="it-IT" b="1">
              <a:latin typeface="Times New Roman" panose="02020603050405020304" pitchFamily="18" charset="0"/>
              <a:cs typeface="Times New Roman" panose="02020603050405020304" pitchFamily="18" charset="0"/>
            </a:endParaRPr>
          </a:p>
        </p:txBody>
      </p:sp>
      <p:pic>
        <p:nvPicPr>
          <p:cNvPr id="4" name="Immagine 3" descr="Immagine che contiene uccello&#10;&#10;Descrizione generata automaticamente">
            <a:extLst>
              <a:ext uri="{FF2B5EF4-FFF2-40B4-BE49-F238E27FC236}">
                <a16:creationId xmlns:a16="http://schemas.microsoft.com/office/drawing/2014/main" id="{A5D1050F-8ECE-4DDD-8637-D4C33FAC3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44" y="939567"/>
            <a:ext cx="5012097" cy="1880692"/>
          </a:xfrm>
          <a:prstGeom prst="rect">
            <a:avLst/>
          </a:prstGeom>
        </p:spPr>
      </p:pic>
      <p:pic>
        <p:nvPicPr>
          <p:cNvPr id="6" name="Immagine 5">
            <a:extLst>
              <a:ext uri="{FF2B5EF4-FFF2-40B4-BE49-F238E27FC236}">
                <a16:creationId xmlns:a16="http://schemas.microsoft.com/office/drawing/2014/main" id="{0E1195AE-B11F-41E9-8687-8AF1FA21F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2662" y="1313096"/>
            <a:ext cx="5706271" cy="1133633"/>
          </a:xfrm>
          <a:prstGeom prst="rect">
            <a:avLst/>
          </a:prstGeom>
        </p:spPr>
      </p:pic>
    </p:spTree>
    <p:extLst>
      <p:ext uri="{BB962C8B-B14F-4D97-AF65-F5344CB8AC3E}">
        <p14:creationId xmlns:p14="http://schemas.microsoft.com/office/powerpoint/2010/main" val="1626742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6E2CA-D66A-45A1-BCC6-749BC5189072}"/>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buNone/>
            </a:pPr>
            <a:r>
              <a:rPr lang="it-IT">
                <a:latin typeface="Times New Roman" panose="02020603050405020304" pitchFamily="18" charset="0"/>
                <a:cs typeface="Times New Roman" panose="02020603050405020304" pitchFamily="18" charset="0"/>
              </a:rPr>
              <a:t>nel vocalismo: 	</a:t>
            </a: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b="1">
                <a:latin typeface="Times New Roman" panose="02020603050405020304" pitchFamily="18" charset="0"/>
                <a:cs typeface="Times New Roman" panose="02020603050405020304" pitchFamily="18" charset="0"/>
              </a:rPr>
              <a:t>- Participio passato + </a:t>
            </a:r>
            <a:r>
              <a:rPr lang="it-IT" b="1" i="1">
                <a:latin typeface="Times New Roman" panose="02020603050405020304" pitchFamily="18" charset="0"/>
                <a:cs typeface="Times New Roman" panose="02020603050405020304" pitchFamily="18" charset="0"/>
              </a:rPr>
              <a:t>esse </a:t>
            </a:r>
            <a:r>
              <a:rPr lang="it-IT" b="1">
                <a:latin typeface="Times New Roman" panose="02020603050405020304" pitchFamily="18" charset="0"/>
                <a:cs typeface="Times New Roman" panose="02020603050405020304" pitchFamily="18" charset="0"/>
              </a:rPr>
              <a:t>		infinito perfetto passivo</a:t>
            </a:r>
          </a:p>
          <a:p>
            <a:pPr marL="0" indent="0">
              <a:lnSpc>
                <a:spcPct val="110000"/>
              </a:lnSpc>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it-IT" b="1">
                <a:latin typeface="Times New Roman" panose="02020603050405020304" pitchFamily="18" charset="0"/>
                <a:cs typeface="Times New Roman" panose="02020603050405020304" pitchFamily="18" charset="0"/>
              </a:rPr>
              <a:t>- Participio futuro:  dal radicale del part. pass. + *-ro  &gt; suff. *-turo</a:t>
            </a:r>
            <a:endParaRPr lang="it-IT" b="1" u="sng">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it-IT" b="1" u="sng">
                <a:latin typeface="Times New Roman" panose="02020603050405020304" pitchFamily="18" charset="0"/>
                <a:cs typeface="Times New Roman" panose="02020603050405020304" pitchFamily="18" charset="0"/>
              </a:rPr>
              <a:t>In latino</a:t>
            </a:r>
            <a:r>
              <a:rPr lang="it-IT" b="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turus, -tura, -turum 			    </a:t>
            </a:r>
            <a:r>
              <a:rPr lang="it-IT" b="1">
                <a:latin typeface="Times New Roman" panose="02020603050405020304" pitchFamily="18" charset="0"/>
                <a:cs typeface="Times New Roman" panose="02020603050405020304" pitchFamily="18" charset="0"/>
              </a:rPr>
              <a:t>deriva l’infinito futuro in -</a:t>
            </a:r>
            <a:r>
              <a:rPr lang="it-IT" b="1" i="1">
                <a:latin typeface="Times New Roman" panose="02020603050405020304" pitchFamily="18" charset="0"/>
                <a:cs typeface="Times New Roman" panose="02020603050405020304" pitchFamily="18" charset="0"/>
              </a:rPr>
              <a:t>urum </a:t>
            </a:r>
          </a:p>
          <a:p>
            <a:pPr marL="0" indent="0">
              <a:lnSpc>
                <a:spcPct val="110000"/>
              </a:lnSpc>
              <a:spcBef>
                <a:spcPts val="0"/>
              </a:spcBef>
              <a:spcAft>
                <a:spcPts val="0"/>
              </a:spcAft>
              <a:buNone/>
            </a:pPr>
            <a:r>
              <a:rPr lang="it-IT" b="1"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forma perifrastica con</a:t>
            </a:r>
            <a:r>
              <a:rPr lang="it-IT" b="1" i="1">
                <a:latin typeface="Times New Roman" panose="02020603050405020304" pitchFamily="18" charset="0"/>
                <a:cs typeface="Times New Roman" panose="02020603050405020304" pitchFamily="18" charset="0"/>
              </a:rPr>
              <a:t> esse</a:t>
            </a:r>
          </a:p>
          <a:p>
            <a:pPr marL="0" indent="0">
              <a:lnSpc>
                <a:spcPct val="110000"/>
              </a:lnSpc>
              <a:spcBef>
                <a:spcPts val="0"/>
              </a:spcBef>
              <a:spcAft>
                <a:spcPts val="0"/>
              </a:spcAft>
              <a:buNone/>
            </a:pPr>
            <a:r>
              <a:rPr lang="it-IT" b="1" i="1">
                <a:latin typeface="Times New Roman" panose="02020603050405020304" pitchFamily="18" charset="0"/>
                <a:cs typeface="Times New Roman" panose="02020603050405020304" pitchFamily="18" charset="0"/>
              </a:rPr>
              <a:t> </a:t>
            </a:r>
            <a:endParaRPr lang="it-IT" b="1">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endParaRPr lang="it-IT"/>
          </a:p>
        </p:txBody>
      </p:sp>
      <p:pic>
        <p:nvPicPr>
          <p:cNvPr id="4" name="Immagine 3">
            <a:extLst>
              <a:ext uri="{FF2B5EF4-FFF2-40B4-BE49-F238E27FC236}">
                <a16:creationId xmlns:a16="http://schemas.microsoft.com/office/drawing/2014/main" id="{751025DD-392E-4775-8EF3-18930B644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649"/>
            <a:ext cx="12192000" cy="3398793"/>
          </a:xfrm>
          <a:prstGeom prst="rect">
            <a:avLst/>
          </a:prstGeom>
        </p:spPr>
      </p:pic>
      <p:sp>
        <p:nvSpPr>
          <p:cNvPr id="5" name="Freccia curva 4">
            <a:extLst>
              <a:ext uri="{FF2B5EF4-FFF2-40B4-BE49-F238E27FC236}">
                <a16:creationId xmlns:a16="http://schemas.microsoft.com/office/drawing/2014/main" id="{87295191-BFC7-4C53-9B13-887D6E92DB5F}"/>
              </a:ext>
            </a:extLst>
          </p:cNvPr>
          <p:cNvSpPr/>
          <p:nvPr/>
        </p:nvSpPr>
        <p:spPr>
          <a:xfrm rot="5400000">
            <a:off x="1943836" y="240872"/>
            <a:ext cx="503965" cy="44042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BD2B2F3A-697C-4E5E-931B-0BF37AA420B2}"/>
              </a:ext>
            </a:extLst>
          </p:cNvPr>
          <p:cNvSpPr/>
          <p:nvPr/>
        </p:nvSpPr>
        <p:spPr>
          <a:xfrm>
            <a:off x="4500695" y="5566095"/>
            <a:ext cx="1006679" cy="1090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circolare a sinistra 6">
            <a:extLst>
              <a:ext uri="{FF2B5EF4-FFF2-40B4-BE49-F238E27FC236}">
                <a16:creationId xmlns:a16="http://schemas.microsoft.com/office/drawing/2014/main" id="{B3B7F491-7B94-4241-9600-C6E1EB744FA4}"/>
              </a:ext>
            </a:extLst>
          </p:cNvPr>
          <p:cNvSpPr/>
          <p:nvPr/>
        </p:nvSpPr>
        <p:spPr>
          <a:xfrm>
            <a:off x="10125517" y="5620623"/>
            <a:ext cx="218109" cy="511728"/>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67469C1C-3F5A-460B-AFAB-BBB96FBBABB4}"/>
              </a:ext>
            </a:extLst>
          </p:cNvPr>
          <p:cNvSpPr/>
          <p:nvPr/>
        </p:nvSpPr>
        <p:spPr>
          <a:xfrm>
            <a:off x="3707933" y="4320330"/>
            <a:ext cx="276837" cy="1090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5652688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6E2CA-D66A-45A1-BCC6-749BC5189072}"/>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r>
              <a:rPr lang="it-IT" b="1">
                <a:latin typeface="Times New Roman" panose="02020603050405020304" pitchFamily="18" charset="0"/>
                <a:cs typeface="Times New Roman" panose="02020603050405020304" pitchFamily="18" charset="0"/>
              </a:rPr>
              <a:t>Supino</a:t>
            </a: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r>
              <a:rPr lang="it-IT">
                <a:latin typeface="Times New Roman" panose="02020603050405020304" pitchFamily="18" charset="0"/>
                <a:cs typeface="Times New Roman" panose="02020603050405020304" pitchFamily="18" charset="0"/>
              </a:rPr>
              <a:t>			in </a:t>
            </a:r>
            <a:r>
              <a:rPr lang="it-IT" i="1">
                <a:latin typeface="Times New Roman" panose="02020603050405020304" pitchFamily="18" charset="0"/>
                <a:cs typeface="Times New Roman" panose="02020603050405020304" pitchFamily="18" charset="0"/>
              </a:rPr>
              <a:t>-tum </a:t>
            </a:r>
            <a:r>
              <a:rPr lang="it-IT">
                <a:latin typeface="Times New Roman" panose="02020603050405020304" pitchFamily="18" charset="0"/>
                <a:cs typeface="Times New Roman" panose="02020603050405020304" pitchFamily="18" charset="0"/>
              </a:rPr>
              <a:t>e -</a:t>
            </a:r>
            <a:r>
              <a:rPr lang="it-IT" i="1">
                <a:latin typeface="Times New Roman" panose="02020603050405020304" pitchFamily="18" charset="0"/>
                <a:cs typeface="Times New Roman" panose="02020603050405020304" pitchFamily="18" charset="0"/>
              </a:rPr>
              <a:t>tū </a:t>
            </a:r>
            <a:r>
              <a:rPr lang="it-IT">
                <a:latin typeface="Times New Roman" panose="02020603050405020304" pitchFamily="18" charset="0"/>
                <a:cs typeface="Times New Roman" panose="02020603050405020304" pitchFamily="18" charset="0"/>
              </a:rPr>
              <a:t>forme nominali di un tema in -</a:t>
            </a:r>
            <a:r>
              <a:rPr lang="it-IT" i="1">
                <a:latin typeface="Times New Roman" panose="02020603050405020304" pitchFamily="18" charset="0"/>
                <a:cs typeface="Times New Roman" panose="02020603050405020304" pitchFamily="18" charset="0"/>
              </a:rPr>
              <a:t>tu  </a:t>
            </a:r>
          </a:p>
          <a:p>
            <a:pPr marL="0" indent="0" algn="just">
              <a:spcBef>
                <a:spcPts val="0"/>
              </a:spcBef>
              <a:spcAft>
                <a:spcPts val="0"/>
              </a:spcAft>
              <a:buClrTx/>
              <a:buNone/>
            </a:pPr>
            <a:r>
              <a:rPr lang="it-IT" b="1">
                <a:latin typeface="Times New Roman" panose="02020603050405020304" pitchFamily="18" charset="0"/>
                <a:cs typeface="Times New Roman" panose="02020603050405020304" pitchFamily="18" charset="0"/>
              </a:rPr>
              <a:t>- Supino</a:t>
            </a:r>
            <a:r>
              <a:rPr lang="it-IT" b="1"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in -</a:t>
            </a:r>
            <a:r>
              <a:rPr lang="it-IT" b="1" i="1">
                <a:latin typeface="Times New Roman" panose="02020603050405020304" pitchFamily="18" charset="0"/>
                <a:cs typeface="Times New Roman" panose="02020603050405020304" pitchFamily="18" charset="0"/>
              </a:rPr>
              <a:t>tum 		</a:t>
            </a:r>
            <a:r>
              <a:rPr lang="it-IT" b="1">
                <a:latin typeface="Times New Roman" panose="02020603050405020304" pitchFamily="18" charset="0"/>
                <a:cs typeface="Times New Roman" panose="02020603050405020304" pitchFamily="18" charset="0"/>
              </a:rPr>
              <a:t>antico accusativo di direzione di un deverbativo</a:t>
            </a:r>
          </a:p>
          <a:p>
            <a:pPr marL="0" indent="0" algn="just">
              <a:spcBef>
                <a:spcPts val="0"/>
              </a:spcBef>
              <a:spcAft>
                <a:spcPts val="0"/>
              </a:spcAft>
              <a:buClrTx/>
              <a:buNone/>
            </a:pPr>
            <a:r>
              <a:rPr lang="it-IT" b="1">
                <a:latin typeface="Times New Roman" panose="02020603050405020304" pitchFamily="18" charset="0"/>
                <a:cs typeface="Times New Roman" panose="02020603050405020304" pitchFamily="18" charset="0"/>
              </a:rPr>
              <a:t>- Supino in </a:t>
            </a:r>
            <a:r>
              <a:rPr lang="it-IT" b="1" i="1">
                <a:latin typeface="Times New Roman" panose="02020603050405020304" pitchFamily="18" charset="0"/>
                <a:cs typeface="Times New Roman" panose="02020603050405020304" pitchFamily="18" charset="0"/>
              </a:rPr>
              <a:t>-tu			</a:t>
            </a:r>
            <a:r>
              <a:rPr lang="it-IT" b="1">
                <a:latin typeface="Times New Roman" panose="02020603050405020304" pitchFamily="18" charset="0"/>
                <a:cs typeface="Times New Roman" panose="02020603050405020304" pitchFamily="18" charset="0"/>
              </a:rPr>
              <a:t>antico dativo o ablativo</a:t>
            </a:r>
            <a:r>
              <a:rPr lang="it-IT" b="1"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di un deverbativo</a:t>
            </a:r>
            <a:endParaRPr lang="it-IT" b="1" i="1">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b="1">
                <a:latin typeface="Times New Roman" panose="02020603050405020304" pitchFamily="18" charset="0"/>
                <a:cs typeface="Times New Roman" panose="02020603050405020304" pitchFamily="18" charset="0"/>
              </a:rPr>
              <a:t>- Supino in </a:t>
            </a:r>
            <a:r>
              <a:rPr lang="it-IT" b="1" i="1">
                <a:latin typeface="Times New Roman" panose="02020603050405020304" pitchFamily="18" charset="0"/>
                <a:cs typeface="Times New Roman" panose="02020603050405020304" pitchFamily="18" charset="0"/>
              </a:rPr>
              <a:t>-tum </a:t>
            </a:r>
            <a:r>
              <a:rPr lang="it-IT" b="1">
                <a:latin typeface="Times New Roman" panose="02020603050405020304" pitchFamily="18" charset="0"/>
                <a:cs typeface="Times New Roman" panose="02020603050405020304" pitchFamily="18" charset="0"/>
              </a:rPr>
              <a:t>retto da </a:t>
            </a:r>
            <a:r>
              <a:rPr lang="it-IT" b="1" i="1">
                <a:latin typeface="Times New Roman" panose="02020603050405020304" pitchFamily="18" charset="0"/>
                <a:cs typeface="Times New Roman" panose="02020603050405020304" pitchFamily="18" charset="0"/>
              </a:rPr>
              <a:t>iri  </a:t>
            </a:r>
            <a:r>
              <a:rPr lang="it-IT" b="1">
                <a:latin typeface="Times New Roman" panose="02020603050405020304" pitchFamily="18" charset="0"/>
                <a:cs typeface="Times New Roman" panose="02020603050405020304" pitchFamily="18" charset="0"/>
              </a:rPr>
              <a:t>&gt;</a:t>
            </a:r>
            <a:r>
              <a:rPr lang="it-IT" b="1"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infinito futuro passivo (forma perifrastica)</a:t>
            </a:r>
            <a:r>
              <a:rPr lang="it-IT" b="1" i="1">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b="1"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Gerundivo: tema del pres. + suff. </a:t>
            </a:r>
            <a:r>
              <a:rPr lang="it-IT" b="1" i="1">
                <a:latin typeface="Times New Roman" panose="02020603050405020304" pitchFamily="18" charset="0"/>
                <a:cs typeface="Times New Roman" panose="02020603050405020304" pitchFamily="18" charset="0"/>
              </a:rPr>
              <a:t> *-ndo  </a:t>
            </a:r>
          </a:p>
          <a:p>
            <a:pPr marL="0" indent="0" algn="ctr">
              <a:spcBef>
                <a:spcPts val="0"/>
              </a:spcBef>
              <a:spcAft>
                <a:spcPts val="0"/>
              </a:spcAft>
              <a:buClrTx/>
              <a:buNone/>
            </a:pPr>
            <a:r>
              <a:rPr lang="it-IT" sz="2800" b="1" i="1">
                <a:latin typeface="Times New Roman" panose="02020603050405020304" pitchFamily="18" charset="0"/>
                <a:cs typeface="Times New Roman" panose="02020603050405020304" pitchFamily="18" charset="0"/>
              </a:rPr>
              <a:t>Perfectum</a:t>
            </a:r>
          </a:p>
          <a:p>
            <a:pPr marL="0" indent="0" algn="just">
              <a:spcBef>
                <a:spcPts val="0"/>
              </a:spcBef>
              <a:spcAft>
                <a:spcPts val="0"/>
              </a:spcAft>
              <a:buClrTx/>
              <a:buNone/>
            </a:pP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b="1">
                <a:latin typeface="Times New Roman" panose="02020603050405020304" pitchFamily="18" charset="0"/>
                <a:cs typeface="Times New Roman" panose="02020603050405020304" pitchFamily="18" charset="0"/>
              </a:rPr>
              <a:t>Caratterizzato da infisso -</a:t>
            </a:r>
            <a:r>
              <a:rPr lang="it-IT" b="1" i="1">
                <a:latin typeface="Times New Roman" panose="02020603050405020304" pitchFamily="18" charset="0"/>
                <a:cs typeface="Times New Roman" panose="02020603050405020304" pitchFamily="18" charset="0"/>
              </a:rPr>
              <a:t>is   </a:t>
            </a:r>
          </a:p>
          <a:p>
            <a:pPr marL="0" indent="0" algn="just">
              <a:spcBef>
                <a:spcPts val="0"/>
              </a:spcBef>
              <a:spcAft>
                <a:spcPts val="0"/>
              </a:spcAft>
              <a:buClrTx/>
              <a:buNone/>
            </a:pPr>
            <a:r>
              <a:rPr lang="it-IT" b="1">
                <a:latin typeface="Times New Roman" panose="02020603050405020304" pitchFamily="18" charset="0"/>
                <a:cs typeface="Times New Roman" panose="02020603050405020304" pitchFamily="18" charset="0"/>
              </a:rPr>
              <a:t>che seguìto da vocale dà esito </a:t>
            </a:r>
          </a:p>
          <a:p>
            <a:pPr marL="0" indent="0" algn="just">
              <a:spcBef>
                <a:spcPts val="0"/>
              </a:spcBef>
              <a:spcAft>
                <a:spcPts val="0"/>
              </a:spcAft>
              <a:buClrTx/>
              <a:buNone/>
            </a:pPr>
            <a:r>
              <a:rPr lang="it-IT" b="1">
                <a:latin typeface="Times New Roman" panose="02020603050405020304" pitchFamily="18" charset="0"/>
                <a:cs typeface="Times New Roman" panose="02020603050405020304" pitchFamily="18" charset="0"/>
              </a:rPr>
              <a:t>per rotacismo: -</a:t>
            </a:r>
            <a:r>
              <a:rPr lang="it-IT" b="1" i="1">
                <a:latin typeface="Times New Roman" panose="02020603050405020304" pitchFamily="18" charset="0"/>
                <a:cs typeface="Times New Roman" panose="02020603050405020304" pitchFamily="18" charset="0"/>
              </a:rPr>
              <a:t>er</a:t>
            </a:r>
          </a:p>
          <a:p>
            <a:pPr marL="0" indent="0" algn="just">
              <a:spcBef>
                <a:spcPts val="0"/>
              </a:spcBef>
              <a:spcAft>
                <a:spcPts val="0"/>
              </a:spcAft>
              <a:buClrTx/>
              <a:buNone/>
            </a:pP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lgn="ctr">
              <a:spcBef>
                <a:spcPts val="0"/>
              </a:spcBef>
              <a:spcAft>
                <a:spcPts val="0"/>
              </a:spcAft>
              <a:buClrTx/>
              <a:buNone/>
            </a:pPr>
            <a:r>
              <a:rPr lang="it-IT" b="1" i="1">
                <a:latin typeface="Times New Roman" panose="02020603050405020304" pitchFamily="18" charset="0"/>
                <a:cs typeface="Times New Roman" panose="02020603050405020304" pitchFamily="18" charset="0"/>
              </a:rPr>
              <a:t>                       </a:t>
            </a:r>
          </a:p>
        </p:txBody>
      </p:sp>
      <p:sp>
        <p:nvSpPr>
          <p:cNvPr id="2" name="Freccia a destra 1">
            <a:extLst>
              <a:ext uri="{FF2B5EF4-FFF2-40B4-BE49-F238E27FC236}">
                <a16:creationId xmlns:a16="http://schemas.microsoft.com/office/drawing/2014/main" id="{C6958BA6-7856-4132-B70E-D1A566EF1AF7}"/>
              </a:ext>
            </a:extLst>
          </p:cNvPr>
          <p:cNvSpPr/>
          <p:nvPr/>
        </p:nvSpPr>
        <p:spPr>
          <a:xfrm>
            <a:off x="2239861" y="897625"/>
            <a:ext cx="385893" cy="16777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05913185-E2BC-42D4-B00B-8F07212C7B1B}"/>
              </a:ext>
            </a:extLst>
          </p:cNvPr>
          <p:cNvSpPr/>
          <p:nvPr/>
        </p:nvSpPr>
        <p:spPr>
          <a:xfrm>
            <a:off x="2239861" y="1258350"/>
            <a:ext cx="402671" cy="16777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Immagine 5" descr="Immagine che contiene testo, quotidiano&#10;&#10;Descrizione generata automaticamente">
            <a:extLst>
              <a:ext uri="{FF2B5EF4-FFF2-40B4-BE49-F238E27FC236}">
                <a16:creationId xmlns:a16="http://schemas.microsoft.com/office/drawing/2014/main" id="{1B9D3441-2C4F-4457-A9ED-20D2E32B6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462" y="3396343"/>
            <a:ext cx="8058538" cy="3461657"/>
          </a:xfrm>
          <a:prstGeom prst="rect">
            <a:avLst/>
          </a:prstGeom>
        </p:spPr>
      </p:pic>
    </p:spTree>
    <p:extLst>
      <p:ext uri="{BB962C8B-B14F-4D97-AF65-F5344CB8AC3E}">
        <p14:creationId xmlns:p14="http://schemas.microsoft.com/office/powerpoint/2010/main" val="30507061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r>
              <a:rPr lang="it-IT" b="1">
                <a:latin typeface="Times New Roman" panose="02020603050405020304" pitchFamily="18" charset="0"/>
                <a:cs typeface="Times New Roman" panose="02020603050405020304" pitchFamily="18" charset="0"/>
              </a:rPr>
              <a:t>Desinenze</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Singolare	</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 	 desin. indoeurop. -</a:t>
            </a:r>
            <a:r>
              <a:rPr lang="it-IT" i="1">
                <a:latin typeface="Times New Roman" panose="02020603050405020304" pitchFamily="18" charset="0"/>
                <a:cs typeface="Times New Roman" panose="02020603050405020304" pitchFamily="18" charset="0"/>
              </a:rPr>
              <a:t>ai                                            - </a:t>
            </a:r>
            <a:r>
              <a:rPr lang="it-IT" b="1" i="1">
                <a:latin typeface="Times New Roman" panose="02020603050405020304" pitchFamily="18" charset="0"/>
                <a:cs typeface="Times New Roman" panose="02020603050405020304" pitchFamily="18" charset="0"/>
              </a:rPr>
              <a:t>ĭmus   </a:t>
            </a:r>
            <a:r>
              <a:rPr lang="it-IT">
                <a:latin typeface="Times New Roman" panose="02020603050405020304" pitchFamily="18" charset="0"/>
                <a:cs typeface="Times New Roman" panose="02020603050405020304" pitchFamily="18" charset="0"/>
              </a:rPr>
              <a:t> (*ǝ &gt; ă &gt; ĭ)</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in latino: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ī</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(arcaico: -</a:t>
            </a:r>
            <a:r>
              <a:rPr lang="it-IT" i="1">
                <a:latin typeface="Times New Roman" panose="02020603050405020304" pitchFamily="18" charset="0"/>
                <a:cs typeface="Times New Roman" panose="02020603050405020304" pitchFamily="18" charset="0"/>
              </a:rPr>
              <a:t>ei</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a:t>
            </a: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II	infisso -</a:t>
            </a:r>
            <a:r>
              <a:rPr lang="it-IT" i="1">
                <a:latin typeface="Times New Roman" panose="02020603050405020304" pitchFamily="18" charset="0"/>
                <a:cs typeface="Times New Roman" panose="02020603050405020304" pitchFamily="18" charset="0"/>
              </a:rPr>
              <a:t>ĭs</a:t>
            </a:r>
            <a:r>
              <a:rPr lang="it-IT">
                <a:latin typeface="Times New Roman" panose="02020603050405020304" pitchFamily="18" charset="0"/>
                <a:cs typeface="Times New Roman" panose="02020603050405020304" pitchFamily="18" charset="0"/>
              </a:rPr>
              <a:t> + des. *-tai (&lt;*-tha) &gt; *-tei &gt; -</a:t>
            </a:r>
            <a:r>
              <a:rPr lang="it-IT" i="1">
                <a:latin typeface="Times New Roman" panose="02020603050405020304" pitchFamily="18" charset="0"/>
                <a:cs typeface="Times New Roman" panose="02020603050405020304" pitchFamily="18" charset="0"/>
              </a:rPr>
              <a:t>ti          </a:t>
            </a:r>
            <a:r>
              <a:rPr lang="it-IT">
                <a:latin typeface="Times New Roman" panose="02020603050405020304" pitchFamily="18" charset="0"/>
                <a:cs typeface="Times New Roman" panose="02020603050405020304" pitchFamily="18" charset="0"/>
              </a:rPr>
              <a:t>infisso -</a:t>
            </a:r>
            <a:r>
              <a:rPr lang="it-IT" i="1">
                <a:latin typeface="Times New Roman" panose="02020603050405020304" pitchFamily="18" charset="0"/>
                <a:cs typeface="Times New Roman" panose="02020603050405020304" pitchFamily="18" charset="0"/>
              </a:rPr>
              <a:t>ĭs</a:t>
            </a:r>
            <a:r>
              <a:rPr lang="it-IT">
                <a:latin typeface="Times New Roman" panose="02020603050405020304" pitchFamily="18" charset="0"/>
                <a:cs typeface="Times New Roman" panose="02020603050405020304" pitchFamily="18" charset="0"/>
              </a:rPr>
              <a:t> + des. *-tes &gt; -</a:t>
            </a:r>
            <a:r>
              <a:rPr lang="it-IT" i="1">
                <a:latin typeface="Times New Roman" panose="02020603050405020304" pitchFamily="18" charset="0"/>
                <a:cs typeface="Times New Roman" panose="02020603050405020304" pitchFamily="18" charset="0"/>
              </a:rPr>
              <a:t>tĭs</a:t>
            </a: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isti                                                                        -ĭstis</a:t>
            </a: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III   indoeurop. </a:t>
            </a:r>
            <a:r>
              <a:rPr lang="it-IT" i="1">
                <a:latin typeface="Times New Roman" panose="02020603050405020304" pitchFamily="18" charset="0"/>
                <a:cs typeface="Times New Roman" panose="02020603050405020304" pitchFamily="18" charset="0"/>
              </a:rPr>
              <a:t>-e                                                      </a:t>
            </a:r>
            <a:r>
              <a:rPr lang="it-IT">
                <a:latin typeface="Times New Roman" panose="02020603050405020304" pitchFamily="18" charset="0"/>
                <a:cs typeface="Times New Roman" panose="02020603050405020304" pitchFamily="18" charset="0"/>
              </a:rPr>
              <a:t>indoeurop.  -</a:t>
            </a:r>
            <a:r>
              <a:rPr lang="it-IT" i="1">
                <a:latin typeface="Times New Roman" panose="02020603050405020304" pitchFamily="18" charset="0"/>
                <a:cs typeface="Times New Roman" panose="02020603050405020304" pitchFamily="18" charset="0"/>
              </a:rPr>
              <a:t>ērĕ</a:t>
            </a: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origine oscura della desinenza latina                 *-is-o-nt &gt; -ĕrunt </a:t>
            </a:r>
          </a:p>
          <a:p>
            <a:pPr marL="0" indent="0" algn="just">
              <a:spcBef>
                <a:spcPts val="0"/>
              </a:spcBef>
              <a:spcAft>
                <a:spcPts val="0"/>
              </a:spcAft>
              <a:buNone/>
            </a:pPr>
            <a:r>
              <a:rPr lang="it-IT" b="1" i="1">
                <a:latin typeface="Times New Roman" panose="02020603050405020304" pitchFamily="18" charset="0"/>
                <a:cs typeface="Times New Roman" panose="02020603050405020304" pitchFamily="18" charset="0"/>
              </a:rPr>
              <a:t>       -īt </a:t>
            </a:r>
            <a:r>
              <a:rPr lang="it-IT">
                <a:latin typeface="Times New Roman" panose="02020603050405020304" pitchFamily="18" charset="0"/>
                <a:cs typeface="Times New Roman" panose="02020603050405020304" pitchFamily="18" charset="0"/>
              </a:rPr>
              <a:t>(arcaico),</a:t>
            </a:r>
            <a:r>
              <a:rPr lang="it-IT" i="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-ĭt                                                   -ērunt </a:t>
            </a:r>
            <a:r>
              <a:rPr lang="it-IT">
                <a:latin typeface="Times New Roman" panose="02020603050405020304" pitchFamily="18" charset="0"/>
                <a:cs typeface="Times New Roman" panose="02020603050405020304" pitchFamily="18" charset="0"/>
              </a:rPr>
              <a:t>(forma regolare forse da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contaminazione di -</a:t>
            </a:r>
            <a:r>
              <a:rPr lang="it-IT" i="1">
                <a:latin typeface="Times New Roman" panose="02020603050405020304" pitchFamily="18" charset="0"/>
                <a:cs typeface="Times New Roman" panose="02020603050405020304" pitchFamily="18" charset="0"/>
              </a:rPr>
              <a:t>ĕrunt</a:t>
            </a:r>
            <a:r>
              <a:rPr lang="it-IT">
                <a:latin typeface="Times New Roman" panose="02020603050405020304" pitchFamily="18" charset="0"/>
                <a:cs typeface="Times New Roman" panose="02020603050405020304" pitchFamily="18" charset="0"/>
              </a:rPr>
              <a:t> ed  -</a:t>
            </a:r>
            <a:r>
              <a:rPr lang="it-IT" i="1">
                <a:latin typeface="Times New Roman" panose="02020603050405020304" pitchFamily="18" charset="0"/>
                <a:cs typeface="Times New Roman" panose="02020603050405020304" pitchFamily="18" charset="0"/>
              </a:rPr>
              <a:t>ērĕ</a:t>
            </a:r>
            <a:r>
              <a:rPr lang="it-IT">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b="1" i="1">
                <a:latin typeface="Times New Roman" panose="02020603050405020304" pitchFamily="18" charset="0"/>
                <a:cs typeface="Times New Roman" panose="02020603050405020304" pitchFamily="18" charset="0"/>
              </a:rPr>
              <a:t>                                                                           </a:t>
            </a:r>
          </a:p>
        </p:txBody>
      </p:sp>
      <p:cxnSp>
        <p:nvCxnSpPr>
          <p:cNvPr id="4" name="Connettore diritto 3">
            <a:extLst>
              <a:ext uri="{FF2B5EF4-FFF2-40B4-BE49-F238E27FC236}">
                <a16:creationId xmlns:a16="http://schemas.microsoft.com/office/drawing/2014/main" id="{DB1E6252-EB8D-4376-8EF3-A149E01585EC}"/>
              </a:ext>
            </a:extLst>
          </p:cNvPr>
          <p:cNvCxnSpPr>
            <a:cxnSpLocks/>
            <a:endCxn id="3" idx="2"/>
          </p:cNvCxnSpPr>
          <p:nvPr/>
        </p:nvCxnSpPr>
        <p:spPr>
          <a:xfrm>
            <a:off x="6096000" y="729842"/>
            <a:ext cx="0" cy="61281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4082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4400058-DE48-4FA3-B829-E30CE402BEB1}"/>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sz="2800" b="1" i="1">
                <a:latin typeface="Times New Roman" panose="02020603050405020304" pitchFamily="18" charset="0"/>
                <a:cs typeface="Times New Roman" panose="02020603050405020304" pitchFamily="18" charset="0"/>
              </a:rPr>
              <a:t>Verbi anomali</a:t>
            </a:r>
          </a:p>
          <a:p>
            <a:pPr marL="0" indent="0" algn="ctr">
              <a:buNone/>
            </a:pPr>
            <a:endParaRPr lang="it-IT" b="1" i="1">
              <a:latin typeface="Times New Roman" panose="02020603050405020304" pitchFamily="18" charset="0"/>
              <a:cs typeface="Times New Roman" panose="02020603050405020304" pitchFamily="18" charset="0"/>
            </a:endParaRPr>
          </a:p>
        </p:txBody>
      </p:sp>
      <p:pic>
        <p:nvPicPr>
          <p:cNvPr id="5" name="Immagine 4" descr="Immagine che contiene testo&#10;&#10;Descrizione generata automaticamente">
            <a:extLst>
              <a:ext uri="{FF2B5EF4-FFF2-40B4-BE49-F238E27FC236}">
                <a16:creationId xmlns:a16="http://schemas.microsoft.com/office/drawing/2014/main" id="{8B08D091-B3B6-455B-9993-07ADC6631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151"/>
            <a:ext cx="12192000" cy="6104113"/>
          </a:xfrm>
          <a:prstGeom prst="rect">
            <a:avLst/>
          </a:prstGeom>
        </p:spPr>
      </p:pic>
    </p:spTree>
    <p:extLst>
      <p:ext uri="{BB962C8B-B14F-4D97-AF65-F5344CB8AC3E}">
        <p14:creationId xmlns:p14="http://schemas.microsoft.com/office/powerpoint/2010/main" val="12527923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5E08DB9-9D3A-4D03-A47E-27BA1687DC46}"/>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ClrTx/>
            </a:pPr>
            <a:r>
              <a:rPr lang="it-IT" b="1">
                <a:latin typeface="Times New Roman" panose="02020603050405020304" pitchFamily="18" charset="0"/>
                <a:cs typeface="Times New Roman" panose="02020603050405020304" pitchFamily="18" charset="0"/>
              </a:rPr>
              <a:t>Il verbo </a:t>
            </a:r>
            <a:r>
              <a:rPr lang="it-IT" b="1" i="1">
                <a:latin typeface="Times New Roman" panose="02020603050405020304" pitchFamily="18" charset="0"/>
                <a:cs typeface="Times New Roman" panose="02020603050405020304" pitchFamily="18" charset="0"/>
              </a:rPr>
              <a:t>sum</a:t>
            </a:r>
          </a:p>
          <a:p>
            <a:pPr marL="0" indent="0">
              <a:spcBef>
                <a:spcPts val="0"/>
              </a:spcBef>
              <a:spcAft>
                <a:spcPts val="0"/>
              </a:spcAft>
              <a:buClrTx/>
              <a:buNone/>
            </a:pPr>
            <a:endParaRPr lang="it-IT" b="1">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AAB478F8-9735-4C59-BE30-3AB4715FC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372" y="648880"/>
            <a:ext cx="9757926" cy="5826563"/>
          </a:xfrm>
          <a:prstGeom prst="rect">
            <a:avLst/>
          </a:prstGeom>
        </p:spPr>
      </p:pic>
    </p:spTree>
    <p:extLst>
      <p:ext uri="{BB962C8B-B14F-4D97-AF65-F5344CB8AC3E}">
        <p14:creationId xmlns:p14="http://schemas.microsoft.com/office/powerpoint/2010/main" val="2727664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mappa&#10;&#10;Descrizione generata automaticamente">
            <a:extLst>
              <a:ext uri="{FF2B5EF4-FFF2-40B4-BE49-F238E27FC236}">
                <a16:creationId xmlns:a16="http://schemas.microsoft.com/office/drawing/2014/main" id="{D67AD932-F4A5-4DCB-A70A-422DBBF6D5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74459"/>
            <a:ext cx="10515600" cy="4604305"/>
          </a:xfrm>
          <a:blipFill>
            <a:blip r:embed="rId3"/>
            <a:tile tx="0" ty="0" sx="100000" sy="100000" flip="none" algn="tl"/>
          </a:blipFill>
          <a:ln>
            <a:solidFill>
              <a:srgbClr val="FF9900"/>
            </a:solidFill>
          </a:ln>
        </p:spPr>
      </p:pic>
    </p:spTree>
    <p:extLst>
      <p:ext uri="{BB962C8B-B14F-4D97-AF65-F5344CB8AC3E}">
        <p14:creationId xmlns:p14="http://schemas.microsoft.com/office/powerpoint/2010/main" val="42629615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5E08DB9-9D3A-4D03-A47E-27BA1687DC46}"/>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ClrTx/>
            </a:pPr>
            <a:r>
              <a:rPr lang="it-IT" b="1" i="1">
                <a:latin typeface="Times New Roman" panose="02020603050405020304" pitchFamily="18" charset="0"/>
                <a:cs typeface="Times New Roman" panose="02020603050405020304" pitchFamily="18" charset="0"/>
              </a:rPr>
              <a:t>Possum</a:t>
            </a:r>
          </a:p>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composto dall’aggettivo neutro (forma indeclinabile)  </a:t>
            </a:r>
            <a:r>
              <a:rPr lang="it-IT" b="1" i="1">
                <a:latin typeface="Times New Roman" panose="02020603050405020304" pitchFamily="18" charset="0"/>
                <a:cs typeface="Times New Roman" panose="02020603050405020304" pitchFamily="18" charset="0"/>
              </a:rPr>
              <a:t>pote  + </a:t>
            </a:r>
            <a:r>
              <a:rPr lang="it-IT" b="1">
                <a:latin typeface="Times New Roman" panose="02020603050405020304" pitchFamily="18" charset="0"/>
                <a:cs typeface="Times New Roman" panose="02020603050405020304" pitchFamily="18" charset="0"/>
              </a:rPr>
              <a:t>verbo </a:t>
            </a:r>
            <a:r>
              <a:rPr lang="it-IT" b="1" i="1">
                <a:latin typeface="Times New Roman" panose="02020603050405020304" pitchFamily="18" charset="0"/>
                <a:cs typeface="Times New Roman" panose="02020603050405020304" pitchFamily="18" charset="0"/>
              </a:rPr>
              <a:t>sum </a:t>
            </a:r>
          </a:p>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		pot </a:t>
            </a:r>
            <a:r>
              <a:rPr lang="it-IT">
                <a:latin typeface="Times New Roman" panose="02020603050405020304" pitchFamily="18" charset="0"/>
                <a:cs typeface="Times New Roman" panose="02020603050405020304" pitchFamily="18" charset="0"/>
              </a:rPr>
              <a:t>(la </a:t>
            </a:r>
            <a:r>
              <a:rPr lang="it-IT" i="1">
                <a:latin typeface="Times New Roman" panose="02020603050405020304" pitchFamily="18" charset="0"/>
                <a:cs typeface="Times New Roman" panose="02020603050405020304" pitchFamily="18" charset="0"/>
              </a:rPr>
              <a:t>-e</a:t>
            </a:r>
            <a:r>
              <a:rPr lang="it-IT">
                <a:latin typeface="Times New Roman" panose="02020603050405020304" pitchFamily="18" charset="0"/>
                <a:cs typeface="Times New Roman" panose="02020603050405020304" pitchFamily="18" charset="0"/>
              </a:rPr>
              <a:t> in composizione si indebolisce)</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 voc. &gt;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t</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si mantiene (es. </a:t>
            </a:r>
            <a:r>
              <a:rPr lang="it-IT" i="1">
                <a:latin typeface="Times New Roman" panose="02020603050405020304" pitchFamily="18" charset="0"/>
                <a:cs typeface="Times New Roman" panose="02020603050405020304" pitchFamily="18" charset="0"/>
              </a:rPr>
              <a:t>potes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potest</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      pot </a:t>
            </a:r>
            <a:r>
              <a:rPr lang="it-IT">
                <a:latin typeface="Times New Roman" panose="02020603050405020304" pitchFamily="18" charset="0"/>
                <a:cs typeface="Times New Roman" panose="02020603050405020304" pitchFamily="18" charset="0"/>
              </a:rPr>
              <a:t>(la </a:t>
            </a:r>
            <a:r>
              <a:rPr lang="it-IT" i="1">
                <a:latin typeface="Times New Roman" panose="02020603050405020304" pitchFamily="18" charset="0"/>
                <a:cs typeface="Times New Roman" panose="02020603050405020304" pitchFamily="18" charset="0"/>
              </a:rPr>
              <a:t>-e</a:t>
            </a:r>
            <a:r>
              <a:rPr lang="it-IT">
                <a:latin typeface="Times New Roman" panose="02020603050405020304" pitchFamily="18" charset="0"/>
                <a:cs typeface="Times New Roman" panose="02020603050405020304" pitchFamily="18" charset="0"/>
              </a:rPr>
              <a:t> in composizione si indebolisce)</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s &gt; </a:t>
            </a:r>
            <a:r>
              <a:rPr lang="it-IT" b="1" i="1">
                <a:latin typeface="Times New Roman" panose="02020603050405020304" pitchFamily="18" charset="0"/>
                <a:cs typeface="Times New Roman" panose="02020603050405020304" pitchFamily="18" charset="0"/>
              </a:rPr>
              <a:t>-s</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(es. </a:t>
            </a:r>
            <a:r>
              <a:rPr lang="it-IT" i="1">
                <a:latin typeface="Times New Roman" panose="02020603050405020304" pitchFamily="18" charset="0"/>
                <a:cs typeface="Times New Roman" panose="02020603050405020304" pitchFamily="18" charset="0"/>
              </a:rPr>
              <a:t>possum</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posse </a:t>
            </a:r>
            <a:r>
              <a:rPr lang="it-IT">
                <a:latin typeface="Times New Roman" panose="02020603050405020304" pitchFamily="18" charset="0"/>
                <a:cs typeface="Times New Roman" panose="02020603050405020304" pitchFamily="18" charset="0"/>
              </a:rPr>
              <a:t>(infinito) </a:t>
            </a:r>
            <a:r>
              <a:rPr lang="it-IT" i="1">
                <a:latin typeface="Times New Roman" panose="02020603050405020304" pitchFamily="18" charset="0"/>
                <a:cs typeface="Times New Roman" panose="02020603050405020304" pitchFamily="18" charset="0"/>
              </a:rPr>
              <a:t>possem </a:t>
            </a:r>
            <a:r>
              <a:rPr lang="it-IT">
                <a:latin typeface="Times New Roman" panose="02020603050405020304" pitchFamily="18" charset="0"/>
                <a:cs typeface="Times New Roman" panose="02020603050405020304" pitchFamily="18" charset="0"/>
              </a:rPr>
              <a:t>(imperfetto) si sono formate per analogia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b="1" i="1">
                <a:latin typeface="Times New Roman" panose="02020603050405020304" pitchFamily="18" charset="0"/>
                <a:cs typeface="Times New Roman" panose="02020603050405020304" pitchFamily="18" charset="0"/>
              </a:rPr>
              <a:t>Fero </a:t>
            </a: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p:txBody>
      </p:sp>
      <p:pic>
        <p:nvPicPr>
          <p:cNvPr id="4" name="Immagine 3" descr="Immagine che contiene uccello&#10;&#10;Descrizione generata automaticamente">
            <a:extLst>
              <a:ext uri="{FF2B5EF4-FFF2-40B4-BE49-F238E27FC236}">
                <a16:creationId xmlns:a16="http://schemas.microsoft.com/office/drawing/2014/main" id="{8E0B39D1-FA86-4116-AB88-B6DC67EF9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011" y="3429000"/>
            <a:ext cx="10136015" cy="2295845"/>
          </a:xfrm>
          <a:prstGeom prst="rect">
            <a:avLst/>
          </a:prstGeom>
        </p:spPr>
      </p:pic>
    </p:spTree>
    <p:extLst>
      <p:ext uri="{BB962C8B-B14F-4D97-AF65-F5344CB8AC3E}">
        <p14:creationId xmlns:p14="http://schemas.microsoft.com/office/powerpoint/2010/main" val="11728702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1002914-0802-42A4-8F6A-D2D20D362D69}"/>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endParaRPr lang="it-IT">
              <a:latin typeface="Algerian" panose="04020705040A02060702" pitchFamily="82" charset="0"/>
            </a:endParaRPr>
          </a:p>
          <a:p>
            <a:pPr marL="0" indent="0" algn="ctr">
              <a:buNone/>
            </a:pPr>
            <a:endParaRPr lang="it-IT">
              <a:latin typeface="Algerian" panose="04020705040A02060702" pitchFamily="82" charset="0"/>
            </a:endParaRPr>
          </a:p>
          <a:p>
            <a:pPr marL="0" indent="0" algn="ctr">
              <a:buNone/>
            </a:pPr>
            <a:endParaRPr lang="it-IT">
              <a:latin typeface="Algerian" panose="04020705040A02060702" pitchFamily="82" charset="0"/>
            </a:endParaRPr>
          </a:p>
          <a:p>
            <a:pPr marL="0" indent="0" algn="ctr">
              <a:buNone/>
            </a:pPr>
            <a:endParaRPr lang="it-IT">
              <a:latin typeface="Algerian" panose="04020705040A02060702" pitchFamily="82" charset="0"/>
            </a:endParaRPr>
          </a:p>
          <a:p>
            <a:pPr marL="0" indent="0" algn="ctr">
              <a:buNone/>
            </a:pPr>
            <a:endParaRPr lang="it-IT" i="1">
              <a:latin typeface="Algerian" panose="04020705040A02060702" pitchFamily="82" charset="0"/>
            </a:endParaRPr>
          </a:p>
          <a:p>
            <a:pPr marL="0" indent="0" algn="ctr">
              <a:buNone/>
            </a:pPr>
            <a:endParaRPr lang="it-IT" i="1">
              <a:latin typeface="Algerian" panose="04020705040A02060702" pitchFamily="82" charset="0"/>
            </a:endParaRPr>
          </a:p>
        </p:txBody>
      </p:sp>
      <p:sp>
        <p:nvSpPr>
          <p:cNvPr id="2" name="Scorrimento orizzontale 1">
            <a:extLst>
              <a:ext uri="{FF2B5EF4-FFF2-40B4-BE49-F238E27FC236}">
                <a16:creationId xmlns:a16="http://schemas.microsoft.com/office/drawing/2014/main" id="{076CB8BD-8484-4A08-B5DA-0FBE2FF26056}"/>
              </a:ext>
            </a:extLst>
          </p:cNvPr>
          <p:cNvSpPr/>
          <p:nvPr/>
        </p:nvSpPr>
        <p:spPr>
          <a:xfrm>
            <a:off x="3540154" y="1669409"/>
            <a:ext cx="4949505" cy="2189526"/>
          </a:xfrm>
          <a:prstGeom prst="horizontalScroll">
            <a:avLst/>
          </a:prstGeom>
          <a:blipFill>
            <a:blip r:embed="rId2"/>
            <a:tile tx="0" ty="0" sx="100000" sy="100000" flip="none" algn="tl"/>
          </a:blipFill>
          <a:ln w="19050">
            <a:solidFill>
              <a:schemeClr val="accent5">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1" u="none" strike="noStrike" kern="1200" cap="none" spc="0" normalizeH="0" baseline="0" noProof="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a:ln>
                  <a:noFill/>
                </a:ln>
                <a:solidFill>
                  <a:prstClr val="black"/>
                </a:solidFill>
                <a:effectLst/>
                <a:uLnTx/>
                <a:uFillTx/>
                <a:latin typeface="Algerian" panose="04020705040A02060702" pitchFamily="82" charset="0"/>
                <a:ea typeface="+mn-ea"/>
                <a:cs typeface="+mn-cs"/>
              </a:rPr>
              <a:t>Grammatica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Schede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di sintassi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4703911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5AF7F71-C69D-4365-8EAA-F5EC9F938A2D}"/>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altLang="it-IT" b="1">
                <a:latin typeface="Times New Roman" panose="02020603050405020304" pitchFamily="18" charset="0"/>
                <a:cs typeface="Times New Roman" panose="02020603050405020304" pitchFamily="18" charset="0"/>
              </a:rPr>
              <a:t>PROPOSIZIONI RELATIVE PROPRIE</a:t>
            </a:r>
          </a:p>
          <a:p>
            <a:pPr fontAlgn="auto">
              <a:spcAft>
                <a:spcPts val="0"/>
              </a:spcAft>
              <a:defRPr/>
            </a:pPr>
            <a:r>
              <a:rPr lang="it-IT">
                <a:latin typeface="Times New Roman" pitchFamily="18" charset="0"/>
                <a:cs typeface="Times New Roman" pitchFamily="18" charset="0"/>
              </a:rPr>
              <a:t>Ille, </a:t>
            </a:r>
            <a:r>
              <a:rPr lang="it-IT" b="1">
                <a:latin typeface="Times New Roman" pitchFamily="18" charset="0"/>
                <a:cs typeface="Times New Roman" pitchFamily="18" charset="0"/>
              </a:rPr>
              <a:t>qui</a:t>
            </a:r>
            <a:r>
              <a:rPr lang="it-IT">
                <a:latin typeface="Times New Roman" pitchFamily="18" charset="0"/>
                <a:cs typeface="Times New Roman" pitchFamily="18" charset="0"/>
              </a:rPr>
              <a:t> terrarum orbem civili sanguine inpleverat, tandem ipse sanguine suo curiam inplevit. </a:t>
            </a:r>
          </a:p>
          <a:p>
            <a:pPr marL="0" indent="0" fontAlgn="auto">
              <a:spcAft>
                <a:spcPts val="0"/>
              </a:spcAft>
              <a:buNone/>
              <a:defRPr/>
            </a:pPr>
            <a:endParaRPr lang="it-IT">
              <a:latin typeface="Times New Roman" pitchFamily="18" charset="0"/>
              <a:cs typeface="Times New Roman" pitchFamily="18" charset="0"/>
            </a:endParaRPr>
          </a:p>
          <a:p>
            <a:pPr fontAlgn="auto">
              <a:spcAft>
                <a:spcPts val="0"/>
              </a:spcAft>
              <a:defRPr/>
            </a:pPr>
            <a:r>
              <a:rPr lang="pt-BR">
                <a:latin typeface="Times New Roman" pitchFamily="18" charset="0"/>
                <a:cs typeface="Times New Roman" pitchFamily="18" charset="0"/>
              </a:rPr>
              <a:t>Deus ille, </a:t>
            </a:r>
            <a:r>
              <a:rPr lang="pt-BR" b="1">
                <a:latin typeface="Times New Roman" pitchFamily="18" charset="0"/>
                <a:cs typeface="Times New Roman" pitchFamily="18" charset="0"/>
              </a:rPr>
              <a:t>quem</a:t>
            </a:r>
            <a:r>
              <a:rPr lang="pt-BR">
                <a:latin typeface="Times New Roman" pitchFamily="18" charset="0"/>
                <a:cs typeface="Times New Roman" pitchFamily="18" charset="0"/>
              </a:rPr>
              <a:t> mente noscimus, nusquam apparet. </a:t>
            </a:r>
          </a:p>
          <a:p>
            <a:pPr marL="0" indent="0" fontAlgn="auto">
              <a:spcAft>
                <a:spcPts val="0"/>
              </a:spcAft>
              <a:buNone/>
              <a:defRPr/>
            </a:pPr>
            <a:endParaRPr lang="pt-BR">
              <a:latin typeface="Times New Roman" pitchFamily="18" charset="0"/>
              <a:cs typeface="Times New Roman" pitchFamily="18" charset="0"/>
            </a:endParaRPr>
          </a:p>
          <a:p>
            <a:pPr fontAlgn="auto">
              <a:spcAft>
                <a:spcPts val="0"/>
              </a:spcAft>
              <a:defRPr/>
            </a:pPr>
            <a:r>
              <a:rPr lang="it-IT">
                <a:latin typeface="Times New Roman" pitchFamily="18" charset="0"/>
                <a:cs typeface="Times New Roman" pitchFamily="18" charset="0"/>
              </a:rPr>
              <a:t>Eo ipso die Gytheum expugnatum est; </a:t>
            </a:r>
            <a:r>
              <a:rPr lang="it-IT" b="1">
                <a:latin typeface="Times New Roman" pitchFamily="18" charset="0"/>
                <a:cs typeface="Times New Roman" pitchFamily="18" charset="0"/>
              </a:rPr>
              <a:t>cuius rei</a:t>
            </a:r>
            <a:r>
              <a:rPr lang="it-IT">
                <a:latin typeface="Times New Roman" pitchFamily="18" charset="0"/>
                <a:cs typeface="Times New Roman" pitchFamily="18" charset="0"/>
              </a:rPr>
              <a:t> ignarus Philopoemen castra movit. </a:t>
            </a:r>
          </a:p>
          <a:p>
            <a:pPr marL="0" indent="0" fontAlgn="auto">
              <a:spcAft>
                <a:spcPts val="0"/>
              </a:spcAft>
              <a:buNone/>
              <a:defRPr/>
            </a:pPr>
            <a:endParaRPr lang="it-IT">
              <a:latin typeface="Times New Roman" pitchFamily="18" charset="0"/>
              <a:cs typeface="Times New Roman" pitchFamily="18" charset="0"/>
            </a:endParaRPr>
          </a:p>
          <a:p>
            <a:pPr fontAlgn="auto">
              <a:spcAft>
                <a:spcPts val="0"/>
              </a:spcAft>
              <a:defRPr/>
            </a:pPr>
            <a:r>
              <a:rPr lang="it-IT">
                <a:latin typeface="Times New Roman" pitchFamily="18" charset="0"/>
                <a:cs typeface="Times New Roman" pitchFamily="18" charset="0"/>
              </a:rPr>
              <a:t>Egnatius, </a:t>
            </a:r>
            <a:r>
              <a:rPr lang="it-IT" b="1">
                <a:latin typeface="Times New Roman" pitchFamily="18" charset="0"/>
                <a:cs typeface="Times New Roman" pitchFamily="18" charset="0"/>
              </a:rPr>
              <a:t>quodcumque</a:t>
            </a:r>
            <a:r>
              <a:rPr lang="it-IT">
                <a:latin typeface="Times New Roman" pitchFamily="18" charset="0"/>
                <a:cs typeface="Times New Roman" pitchFamily="18" charset="0"/>
              </a:rPr>
              <a:t> agit, renidet.</a:t>
            </a:r>
          </a:p>
          <a:p>
            <a:pPr marL="0" indent="0" fontAlgn="auto">
              <a:spcAft>
                <a:spcPts val="0"/>
              </a:spcAft>
              <a:buNone/>
              <a:defRPr/>
            </a:pPr>
            <a:endParaRPr lang="it-IT">
              <a:latin typeface="Times New Roman" pitchFamily="18" charset="0"/>
              <a:cs typeface="Times New Roman" pitchFamily="18" charset="0"/>
            </a:endParaRPr>
          </a:p>
          <a:p>
            <a:pPr fontAlgn="auto">
              <a:spcAft>
                <a:spcPts val="0"/>
              </a:spcAft>
              <a:defRPr/>
            </a:pPr>
            <a:r>
              <a:rPr lang="it-IT" b="1">
                <a:latin typeface="Times New Roman" pitchFamily="18" charset="0"/>
                <a:cs typeface="Times New Roman" pitchFamily="18" charset="0"/>
              </a:rPr>
              <a:t>Quisquis </a:t>
            </a:r>
            <a:r>
              <a:rPr lang="it-IT">
                <a:latin typeface="Times New Roman" pitchFamily="18" charset="0"/>
                <a:cs typeface="Times New Roman" pitchFamily="18" charset="0"/>
              </a:rPr>
              <a:t>habet nummos, secura navigat aura</a:t>
            </a:r>
            <a:r>
              <a:rPr lang="it-IT"/>
              <a:t>. </a:t>
            </a:r>
          </a:p>
          <a:p>
            <a:pPr marL="0" indent="0" fontAlgn="auto">
              <a:spcAft>
                <a:spcPts val="0"/>
              </a:spcAft>
              <a:buNone/>
              <a:defRPr/>
            </a:pPr>
            <a:endParaRPr lang="it-IT"/>
          </a:p>
          <a:p>
            <a:pPr fontAlgn="auto">
              <a:spcAft>
                <a:spcPts val="0"/>
              </a:spcAft>
              <a:defRPr/>
            </a:pPr>
            <a:r>
              <a:rPr lang="it-IT">
                <a:latin typeface="Times New Roman" pitchFamily="18" charset="0"/>
                <a:cs typeface="Times New Roman" pitchFamily="18" charset="0"/>
              </a:rPr>
              <a:t>L. Damasippus praetor omnem, </a:t>
            </a:r>
            <a:r>
              <a:rPr lang="it-IT" b="1">
                <a:latin typeface="Times New Roman" pitchFamily="18" charset="0"/>
                <a:cs typeface="Times New Roman" pitchFamily="18" charset="0"/>
              </a:rPr>
              <a:t>quae</a:t>
            </a:r>
            <a:r>
              <a:rPr lang="it-IT">
                <a:latin typeface="Times New Roman" pitchFamily="18" charset="0"/>
                <a:cs typeface="Times New Roman" pitchFamily="18" charset="0"/>
              </a:rPr>
              <a:t> in urbe erat, nobilitatem trucidavit.</a:t>
            </a:r>
          </a:p>
          <a:p>
            <a:pPr marL="0" indent="0" fontAlgn="auto">
              <a:spcAft>
                <a:spcPts val="0"/>
              </a:spcAft>
              <a:buNone/>
              <a:defRPr/>
            </a:pPr>
            <a:endParaRPr lang="it-IT">
              <a:latin typeface="Times New Roman" pitchFamily="18" charset="0"/>
              <a:cs typeface="Times New Roman" pitchFamily="18" charset="0"/>
            </a:endParaRPr>
          </a:p>
          <a:p>
            <a:pPr fontAlgn="auto">
              <a:spcAft>
                <a:spcPts val="0"/>
              </a:spcAft>
              <a:defRPr/>
            </a:pPr>
            <a:r>
              <a:rPr lang="it-IT">
                <a:latin typeface="Times New Roman" pitchFamily="18" charset="0"/>
                <a:cs typeface="Times New Roman" pitchFamily="18" charset="0"/>
              </a:rPr>
              <a:t>Gallia est omnis divisa in partes, </a:t>
            </a:r>
            <a:r>
              <a:rPr lang="it-IT" b="1">
                <a:latin typeface="Times New Roman" pitchFamily="18" charset="0"/>
                <a:cs typeface="Times New Roman" pitchFamily="18" charset="0"/>
              </a:rPr>
              <a:t>quarum</a:t>
            </a:r>
            <a:r>
              <a:rPr lang="it-IT">
                <a:latin typeface="Times New Roman" pitchFamily="18" charset="0"/>
                <a:cs typeface="Times New Roman" pitchFamily="18" charset="0"/>
              </a:rPr>
              <a:t> unam incolunt Belgae, aliam Aquitani</a:t>
            </a:r>
            <a:endParaRPr lang="it-IT"/>
          </a:p>
        </p:txBody>
      </p:sp>
    </p:spTree>
    <p:extLst>
      <p:ext uri="{BB962C8B-B14F-4D97-AF65-F5344CB8AC3E}">
        <p14:creationId xmlns:p14="http://schemas.microsoft.com/office/powerpoint/2010/main" val="26157418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95D401C-2AF7-4246-9E64-6048CB188594}"/>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altLang="it-IT" b="1">
                <a:latin typeface="Times New Roman" panose="02020603050405020304" pitchFamily="18" charset="0"/>
                <a:cs typeface="Times New Roman" panose="02020603050405020304" pitchFamily="18" charset="0"/>
              </a:rPr>
              <a:t>PROPOSIZIONI RELATIVE IMPROPRIE</a:t>
            </a:r>
          </a:p>
          <a:p>
            <a:r>
              <a:rPr lang="it-IT" altLang="it-IT">
                <a:latin typeface="Times New Roman" panose="02020603050405020304" pitchFamily="18" charset="0"/>
                <a:cs typeface="Times New Roman" panose="02020603050405020304" pitchFamily="18" charset="0"/>
              </a:rPr>
              <a:t>Relative finali /  Relative consecutive /  Relative causali /  Relative concessive e avversative / Relative ipotetiche / Relative limitative </a:t>
            </a:r>
          </a:p>
          <a:p>
            <a:pPr>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Clusini  legatos Romam qui auxilium ab senatu peterent miserunt.</a:t>
            </a:r>
          </a:p>
          <a:p>
            <a:pPr>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Cethegus, qui paulo ante aliquid respondisset, repente conticuit. </a:t>
            </a:r>
          </a:p>
          <a:p>
            <a:pPr>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Haec qui faciat, similem deo iudico</a:t>
            </a:r>
          </a:p>
          <a:p>
            <a:endParaRPr lang="it-IT"/>
          </a:p>
        </p:txBody>
      </p:sp>
    </p:spTree>
    <p:extLst>
      <p:ext uri="{BB962C8B-B14F-4D97-AF65-F5344CB8AC3E}">
        <p14:creationId xmlns:p14="http://schemas.microsoft.com/office/powerpoint/2010/main" val="7299261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3DDE6E1-F7B1-43E5-AE35-020FB8DC62FD}"/>
              </a:ext>
            </a:extLst>
          </p:cNvPr>
          <p:cNvSpPr>
            <a:spLocks noGrp="1"/>
          </p:cNvSpPr>
          <p:nvPr>
            <p:ph type="subTitle" idx="1"/>
          </p:nvPr>
        </p:nvSpPr>
        <p:spPr>
          <a:xfrm>
            <a:off x="0" y="0"/>
            <a:ext cx="12192000" cy="6858000"/>
          </a:xfrm>
          <a:blipFill>
            <a:blip r:embed="rId2"/>
            <a:tile tx="0" ty="0" sx="100000" sy="100000" flip="none" algn="tl"/>
          </a:blipFill>
        </p:spPr>
        <p:txBody>
          <a:bodyPr/>
          <a:lstStyle/>
          <a:p>
            <a:r>
              <a:rPr lang="it-IT" altLang="it-IT" b="1" i="1" u="sng">
                <a:latin typeface="Times New Roman" panose="02020603050405020304" pitchFamily="18" charset="0"/>
                <a:cs typeface="Times New Roman" panose="02020603050405020304" pitchFamily="18" charset="0"/>
              </a:rPr>
              <a:t>Periodo ipotetico indipendente: Primo tipo (dell’obiettività)</a:t>
            </a:r>
          </a:p>
          <a:p>
            <a:pPr algn="just">
              <a:defRPr/>
            </a:pPr>
            <a:r>
              <a:rPr lang="it-IT">
                <a:solidFill>
                  <a:srgbClr val="FF0000"/>
                </a:solidFill>
                <a:latin typeface="Times New Roman" pitchFamily="18" charset="0"/>
                <a:cs typeface="Times New Roman" pitchFamily="18" charset="0"/>
              </a:rPr>
              <a:t>Si</a:t>
            </a:r>
            <a:r>
              <a:rPr lang="it-IT">
                <a:solidFill>
                  <a:srgbClr val="0070C0"/>
                </a:solidFill>
                <a:latin typeface="Times New Roman" pitchFamily="18" charset="0"/>
                <a:cs typeface="Times New Roman" pitchFamily="18" charset="0"/>
              </a:rPr>
              <a:t> haec ita non </a:t>
            </a:r>
            <a:r>
              <a:rPr lang="it-IT" i="1" u="sng">
                <a:solidFill>
                  <a:srgbClr val="0070C0"/>
                </a:solidFill>
                <a:uFill>
                  <a:solidFill>
                    <a:srgbClr val="FF0000"/>
                  </a:solidFill>
                </a:uFill>
                <a:latin typeface="Times New Roman" pitchFamily="18" charset="0"/>
                <a:cs typeface="Times New Roman" pitchFamily="18" charset="0"/>
              </a:rPr>
              <a:t>sunt</a:t>
            </a:r>
            <a:r>
              <a:rPr lang="it-IT">
                <a:solidFill>
                  <a:srgbClr val="0070C0"/>
                </a:solidFill>
                <a:latin typeface="Times New Roman" pitchFamily="18" charset="0"/>
                <a:cs typeface="Times New Roman" pitchFamily="18" charset="0"/>
              </a:rPr>
              <a:t>, nihil aliud agere </a:t>
            </a:r>
            <a:r>
              <a:rPr lang="it-IT" i="1" u="sng">
                <a:solidFill>
                  <a:srgbClr val="0070C0"/>
                </a:solidFill>
                <a:uFill>
                  <a:solidFill>
                    <a:srgbClr val="FF0000"/>
                  </a:solidFill>
                </a:uFill>
                <a:latin typeface="Times New Roman" pitchFamily="18" charset="0"/>
                <a:cs typeface="Times New Roman" pitchFamily="18" charset="0"/>
              </a:rPr>
              <a:t>possumus</a:t>
            </a:r>
            <a:r>
              <a:rPr lang="it-IT">
                <a:latin typeface="Times New Roman" pitchFamily="18" charset="0"/>
                <a:cs typeface="Times New Roman" pitchFamily="18" charset="0"/>
              </a:rPr>
              <a:t>. </a:t>
            </a:r>
          </a:p>
          <a:p>
            <a:pPr algn="just">
              <a:defRPr/>
            </a:pPr>
            <a:r>
              <a:rPr lang="it-IT">
                <a:latin typeface="Times New Roman" pitchFamily="18" charset="0"/>
                <a:cs typeface="Times New Roman" pitchFamily="18" charset="0"/>
              </a:rPr>
              <a:t>(Se le cose non stanno così, non possiamo fare nient’altro).</a:t>
            </a:r>
          </a:p>
          <a:p>
            <a:pPr algn="just">
              <a:spcBef>
                <a:spcPts val="0"/>
              </a:spcBef>
              <a:defRPr/>
            </a:pPr>
            <a:endParaRPr lang="it-IT">
              <a:latin typeface="Times New Roman" pitchFamily="18" charset="0"/>
              <a:cs typeface="Times New Roman" pitchFamily="18" charset="0"/>
            </a:endParaRPr>
          </a:p>
          <a:p>
            <a:pPr algn="just">
              <a:spcBef>
                <a:spcPts val="0"/>
              </a:spcBef>
              <a:defRPr/>
            </a:pPr>
            <a:r>
              <a:rPr lang="it-IT" i="1" u="sng">
                <a:solidFill>
                  <a:srgbClr val="0070C0"/>
                </a:solidFill>
                <a:uFill>
                  <a:solidFill>
                    <a:srgbClr val="FF0000"/>
                  </a:solidFill>
                </a:uFill>
                <a:latin typeface="Times New Roman" pitchFamily="18" charset="0"/>
                <a:cs typeface="Times New Roman" pitchFamily="18" charset="0"/>
              </a:rPr>
              <a:t>Iuva</a:t>
            </a:r>
            <a:r>
              <a:rPr lang="it-IT" u="sng">
                <a:solidFill>
                  <a:srgbClr val="0070C0"/>
                </a:solidFill>
                <a:uFill>
                  <a:solidFill>
                    <a:srgbClr val="FF0000"/>
                  </a:solidFill>
                </a:uFill>
                <a:latin typeface="Times New Roman" pitchFamily="18" charset="0"/>
                <a:cs typeface="Times New Roman" pitchFamily="18" charset="0"/>
              </a:rPr>
              <a:t> </a:t>
            </a:r>
            <a:r>
              <a:rPr lang="it-IT">
                <a:solidFill>
                  <a:srgbClr val="0070C0"/>
                </a:solidFill>
                <a:latin typeface="Times New Roman" pitchFamily="18" charset="0"/>
                <a:cs typeface="Times New Roman" pitchFamily="18" charset="0"/>
              </a:rPr>
              <a:t>me consilio, </a:t>
            </a:r>
            <a:r>
              <a:rPr lang="it-IT">
                <a:solidFill>
                  <a:srgbClr val="FF0000"/>
                </a:solidFill>
                <a:latin typeface="Times New Roman" pitchFamily="18" charset="0"/>
                <a:cs typeface="Times New Roman" pitchFamily="18" charset="0"/>
              </a:rPr>
              <a:t>si</a:t>
            </a:r>
            <a:r>
              <a:rPr lang="it-IT">
                <a:solidFill>
                  <a:srgbClr val="0070C0"/>
                </a:solidFill>
                <a:latin typeface="Times New Roman" pitchFamily="18" charset="0"/>
                <a:cs typeface="Times New Roman" pitchFamily="18" charset="0"/>
              </a:rPr>
              <a:t> </a:t>
            </a:r>
            <a:r>
              <a:rPr lang="it-IT" i="1" u="sng">
                <a:solidFill>
                  <a:srgbClr val="0070C0"/>
                </a:solidFill>
                <a:uFill>
                  <a:solidFill>
                    <a:srgbClr val="FF0000"/>
                  </a:solidFill>
                </a:uFill>
                <a:latin typeface="Times New Roman" pitchFamily="18" charset="0"/>
                <a:cs typeface="Times New Roman" pitchFamily="18" charset="0"/>
              </a:rPr>
              <a:t>potes</a:t>
            </a:r>
          </a:p>
          <a:p>
            <a:pPr algn="just">
              <a:defRPr/>
            </a:pPr>
            <a:r>
              <a:rPr lang="it-IT">
                <a:latin typeface="Times New Roman" pitchFamily="18" charset="0"/>
                <a:cs typeface="Times New Roman" pitchFamily="18" charset="0"/>
              </a:rPr>
              <a:t>(Aiutami col consiglio, se puoi)</a:t>
            </a:r>
          </a:p>
          <a:p>
            <a:pPr algn="just">
              <a:lnSpc>
                <a:spcPct val="110000"/>
              </a:lnSpc>
              <a:spcBef>
                <a:spcPts val="0"/>
              </a:spcBef>
              <a:defRPr/>
            </a:pPr>
            <a:endParaRPr lang="it-IT">
              <a:latin typeface="Times New Roman" pitchFamily="18" charset="0"/>
              <a:cs typeface="Times New Roman" pitchFamily="18" charset="0"/>
            </a:endParaRPr>
          </a:p>
          <a:p>
            <a:pPr algn="just">
              <a:lnSpc>
                <a:spcPct val="110000"/>
              </a:lnSpc>
              <a:spcBef>
                <a:spcPts val="0"/>
              </a:spcBef>
              <a:defRPr/>
            </a:pPr>
            <a:r>
              <a:rPr lang="it-IT">
                <a:solidFill>
                  <a:srgbClr val="0070C0"/>
                </a:solidFill>
                <a:latin typeface="Times New Roman" pitchFamily="18" charset="0"/>
                <a:cs typeface="Times New Roman" pitchFamily="18" charset="0"/>
              </a:rPr>
              <a:t>Quid </a:t>
            </a:r>
            <a:r>
              <a:rPr lang="it-IT" i="1" u="sng">
                <a:solidFill>
                  <a:srgbClr val="0070C0"/>
                </a:solidFill>
                <a:uFill>
                  <a:solidFill>
                    <a:srgbClr val="FF0000"/>
                  </a:solidFill>
                </a:uFill>
                <a:latin typeface="Times New Roman" pitchFamily="18" charset="0"/>
                <a:cs typeface="Times New Roman" pitchFamily="18" charset="0"/>
              </a:rPr>
              <a:t>timeam</a:t>
            </a:r>
            <a:r>
              <a:rPr lang="it-IT">
                <a:solidFill>
                  <a:srgbClr val="0070C0"/>
                </a:solidFill>
                <a:latin typeface="Times New Roman" pitchFamily="18" charset="0"/>
                <a:cs typeface="Times New Roman" pitchFamily="18" charset="0"/>
              </a:rPr>
              <a:t>, </a:t>
            </a:r>
            <a:r>
              <a:rPr lang="it-IT">
                <a:solidFill>
                  <a:srgbClr val="FF0000"/>
                </a:solidFill>
                <a:latin typeface="Times New Roman" pitchFamily="18" charset="0"/>
                <a:cs typeface="Times New Roman" pitchFamily="18" charset="0"/>
              </a:rPr>
              <a:t>si</a:t>
            </a:r>
            <a:r>
              <a:rPr lang="it-IT">
                <a:solidFill>
                  <a:srgbClr val="0070C0"/>
                </a:solidFill>
                <a:latin typeface="Times New Roman" pitchFamily="18" charset="0"/>
                <a:cs typeface="Times New Roman" pitchFamily="18" charset="0"/>
              </a:rPr>
              <a:t> aut non miser post mortem aut beatus etiam </a:t>
            </a:r>
            <a:r>
              <a:rPr lang="it-IT" i="1" u="sng">
                <a:solidFill>
                  <a:srgbClr val="0070C0"/>
                </a:solidFill>
                <a:uFill>
                  <a:solidFill>
                    <a:srgbClr val="FF0000"/>
                  </a:solidFill>
                </a:uFill>
                <a:latin typeface="Times New Roman" pitchFamily="18" charset="0"/>
                <a:cs typeface="Times New Roman" pitchFamily="18" charset="0"/>
              </a:rPr>
              <a:t>futurus sum</a:t>
            </a:r>
            <a:r>
              <a:rPr lang="it-IT">
                <a:solidFill>
                  <a:srgbClr val="0070C0"/>
                </a:solidFill>
                <a:latin typeface="Times New Roman" pitchFamily="18" charset="0"/>
                <a:cs typeface="Times New Roman" pitchFamily="18" charset="0"/>
              </a:rPr>
              <a:t>?</a:t>
            </a:r>
          </a:p>
          <a:p>
            <a:pPr algn="just">
              <a:defRPr/>
            </a:pPr>
            <a:r>
              <a:rPr lang="it-IT">
                <a:latin typeface="Times New Roman" pitchFamily="18" charset="0"/>
                <a:cs typeface="Times New Roman" pitchFamily="18" charset="0"/>
              </a:rPr>
              <a:t>(Che cosa dovrei temere, se dopo la morte verrò ad essere o non infelice o addirittura felice?)</a:t>
            </a:r>
          </a:p>
          <a:p>
            <a:pPr algn="just">
              <a:defRPr/>
            </a:pPr>
            <a:endParaRPr lang="it-IT">
              <a:latin typeface="Times New Roman" pitchFamily="18" charset="0"/>
              <a:cs typeface="Times New Roman" pitchFamily="18" charset="0"/>
            </a:endParaRPr>
          </a:p>
          <a:p>
            <a:pPr algn="just">
              <a:defRPr/>
            </a:pPr>
            <a:r>
              <a:rPr lang="it-IT">
                <a:solidFill>
                  <a:srgbClr val="FF0000"/>
                </a:solidFill>
                <a:latin typeface="Times New Roman" pitchFamily="18" charset="0"/>
                <a:cs typeface="Times New Roman" pitchFamily="18" charset="0"/>
              </a:rPr>
              <a:t>Nisi</a:t>
            </a:r>
            <a:r>
              <a:rPr lang="it-IT">
                <a:latin typeface="Times New Roman" pitchFamily="18" charset="0"/>
                <a:cs typeface="Times New Roman" pitchFamily="18" charset="0"/>
              </a:rPr>
              <a:t> </a:t>
            </a:r>
            <a:r>
              <a:rPr lang="it-IT">
                <a:solidFill>
                  <a:srgbClr val="0070C0"/>
                </a:solidFill>
                <a:latin typeface="Times New Roman" pitchFamily="18" charset="0"/>
                <a:cs typeface="Times New Roman" pitchFamily="18" charset="0"/>
              </a:rPr>
              <a:t>molestum</a:t>
            </a:r>
            <a:r>
              <a:rPr lang="it-IT" i="1">
                <a:solidFill>
                  <a:srgbClr val="0070C0"/>
                </a:solidFill>
                <a:latin typeface="Times New Roman" pitchFamily="18" charset="0"/>
                <a:cs typeface="Times New Roman" pitchFamily="18" charset="0"/>
              </a:rPr>
              <a:t> </a:t>
            </a:r>
            <a:r>
              <a:rPr lang="it-IT" i="1" u="sng">
                <a:solidFill>
                  <a:srgbClr val="0070C0"/>
                </a:solidFill>
                <a:uFill>
                  <a:solidFill>
                    <a:srgbClr val="FF0000"/>
                  </a:solidFill>
                </a:uFill>
                <a:latin typeface="Times New Roman" pitchFamily="18" charset="0"/>
                <a:cs typeface="Times New Roman" pitchFamily="18" charset="0"/>
              </a:rPr>
              <a:t>est</a:t>
            </a:r>
            <a:r>
              <a:rPr lang="it-IT" u="sng">
                <a:solidFill>
                  <a:srgbClr val="0070C0"/>
                </a:solidFill>
                <a:uFill>
                  <a:solidFill>
                    <a:srgbClr val="FF0000"/>
                  </a:solidFill>
                </a:uFill>
                <a:latin typeface="Times New Roman" pitchFamily="18" charset="0"/>
                <a:cs typeface="Times New Roman" pitchFamily="18" charset="0"/>
              </a:rPr>
              <a:t>, </a:t>
            </a:r>
            <a:r>
              <a:rPr lang="it-IT" i="1" u="sng">
                <a:solidFill>
                  <a:srgbClr val="0070C0"/>
                </a:solidFill>
                <a:uFill>
                  <a:solidFill>
                    <a:srgbClr val="FF0000"/>
                  </a:solidFill>
                </a:uFill>
                <a:latin typeface="Times New Roman" pitchFamily="18" charset="0"/>
                <a:cs typeface="Times New Roman" pitchFamily="18" charset="0"/>
              </a:rPr>
              <a:t>repete</a:t>
            </a:r>
          </a:p>
          <a:p>
            <a:pPr algn="just">
              <a:defRPr/>
            </a:pPr>
            <a:r>
              <a:rPr lang="it-IT">
                <a:uFill>
                  <a:solidFill>
                    <a:srgbClr val="FF0000"/>
                  </a:solidFill>
                </a:uFill>
                <a:latin typeface="Times New Roman" pitchFamily="18" charset="0"/>
                <a:cs typeface="Times New Roman" pitchFamily="18" charset="0"/>
              </a:rPr>
              <a:t>(Se non ti dispiace, ripeti)</a:t>
            </a:r>
          </a:p>
          <a:p>
            <a:pPr>
              <a:defRPr/>
            </a:pPr>
            <a:r>
              <a:rPr lang="it-IT" sz="2000">
                <a:latin typeface="Times New Roman" pitchFamily="18" charset="0"/>
                <a:cs typeface="Times New Roman" pitchFamily="18" charset="0"/>
              </a:rPr>
              <a:t>***</a:t>
            </a:r>
          </a:p>
          <a:p>
            <a:pPr algn="just">
              <a:defRPr/>
            </a:pPr>
            <a:r>
              <a:rPr lang="it-IT">
                <a:solidFill>
                  <a:srgbClr val="FF0000"/>
                </a:solidFill>
                <a:latin typeface="Times New Roman" pitchFamily="18" charset="0"/>
                <a:cs typeface="Times New Roman" pitchFamily="18" charset="0"/>
              </a:rPr>
              <a:t>Protasi:   </a:t>
            </a:r>
            <a:r>
              <a:rPr lang="it-IT" b="1">
                <a:latin typeface="Times New Roman" pitchFamily="18" charset="0"/>
                <a:cs typeface="Times New Roman" pitchFamily="18" charset="0"/>
              </a:rPr>
              <a:t>tutti i tempi dell’indicativo</a:t>
            </a:r>
            <a:r>
              <a:rPr lang="it-IT" sz="1800" b="1">
                <a:latin typeface="Times New Roman" pitchFamily="18" charset="0"/>
                <a:cs typeface="Times New Roman" pitchFamily="18" charset="0"/>
              </a:rPr>
              <a:t> </a:t>
            </a:r>
            <a:r>
              <a:rPr lang="it-IT" sz="1800">
                <a:latin typeface="Times New Roman" pitchFamily="18" charset="0"/>
                <a:cs typeface="Times New Roman" pitchFamily="18" charset="0"/>
              </a:rPr>
              <a:t>(osservando legge anteriorità)</a:t>
            </a:r>
          </a:p>
          <a:p>
            <a:pPr algn="just">
              <a:defRPr/>
            </a:pPr>
            <a:r>
              <a:rPr lang="it-IT">
                <a:solidFill>
                  <a:srgbClr val="FF0000"/>
                </a:solidFill>
                <a:latin typeface="Times New Roman" pitchFamily="18" charset="0"/>
                <a:cs typeface="Times New Roman" pitchFamily="18" charset="0"/>
              </a:rPr>
              <a:t>Apodosi:</a:t>
            </a:r>
            <a:r>
              <a:rPr lang="it-IT">
                <a:latin typeface="Times New Roman" pitchFamily="18" charset="0"/>
                <a:cs typeface="Times New Roman" pitchFamily="18" charset="0"/>
              </a:rPr>
              <a:t> </a:t>
            </a:r>
            <a:r>
              <a:rPr lang="it-IT" b="1">
                <a:latin typeface="Times New Roman" pitchFamily="18" charset="0"/>
                <a:cs typeface="Times New Roman" pitchFamily="18" charset="0"/>
              </a:rPr>
              <a:t>tutti i modi propri delle proposizioni principali</a:t>
            </a:r>
          </a:p>
          <a:p>
            <a:pPr algn="just"/>
            <a:endParaRPr lang="it-IT"/>
          </a:p>
        </p:txBody>
      </p:sp>
    </p:spTree>
    <p:extLst>
      <p:ext uri="{BB962C8B-B14F-4D97-AF65-F5344CB8AC3E}">
        <p14:creationId xmlns:p14="http://schemas.microsoft.com/office/powerpoint/2010/main" val="5576879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3DDE6E1-F7B1-43E5-AE35-020FB8DC62FD}"/>
              </a:ext>
            </a:extLst>
          </p:cNvPr>
          <p:cNvSpPr>
            <a:spLocks noGrp="1"/>
          </p:cNvSpPr>
          <p:nvPr>
            <p:ph type="subTitle" idx="1"/>
          </p:nvPr>
        </p:nvSpPr>
        <p:spPr>
          <a:xfrm>
            <a:off x="0" y="0"/>
            <a:ext cx="12192000" cy="6858000"/>
          </a:xfrm>
          <a:blipFill>
            <a:blip r:embed="rId2"/>
            <a:tile tx="0" ty="0" sx="100000" sy="100000" flip="none" algn="tl"/>
          </a:blipFill>
        </p:spPr>
        <p:txBody>
          <a:bodyPr/>
          <a:lstStyle/>
          <a:p>
            <a:r>
              <a:rPr lang="it-IT" altLang="it-IT" b="1" i="1" u="sng">
                <a:latin typeface="Times New Roman" panose="02020603050405020304" pitchFamily="18" charset="0"/>
                <a:cs typeface="Times New Roman" panose="02020603050405020304" pitchFamily="18" charset="0"/>
              </a:rPr>
              <a:t>Periodo ipotetico indipendente: Secondo tipo (della possibilità)</a:t>
            </a:r>
          </a:p>
          <a:p>
            <a:pPr algn="just">
              <a:lnSpc>
                <a:spcPct val="110000"/>
              </a:lnSpc>
              <a:spcBef>
                <a:spcPts val="0"/>
              </a:spcBef>
              <a:defRPr/>
            </a:pPr>
            <a:r>
              <a:rPr lang="it-IT">
                <a:solidFill>
                  <a:srgbClr val="0070C0"/>
                </a:solidFill>
                <a:latin typeface="Times New Roman" pitchFamily="18" charset="0"/>
                <a:cs typeface="Times New Roman" pitchFamily="18" charset="0"/>
              </a:rPr>
              <a:t>Non ego te, </a:t>
            </a:r>
            <a:r>
              <a:rPr lang="it-IT">
                <a:solidFill>
                  <a:srgbClr val="FF0000"/>
                </a:solidFill>
                <a:latin typeface="Times New Roman" pitchFamily="18" charset="0"/>
                <a:cs typeface="Times New Roman" pitchFamily="18" charset="0"/>
              </a:rPr>
              <a:t>si </a:t>
            </a:r>
            <a:r>
              <a:rPr lang="it-IT" i="1" u="sng">
                <a:solidFill>
                  <a:srgbClr val="0070C0"/>
                </a:solidFill>
                <a:uFill>
                  <a:solidFill>
                    <a:srgbClr val="FF0000"/>
                  </a:solidFill>
                </a:uFill>
                <a:latin typeface="Times New Roman" pitchFamily="18" charset="0"/>
                <a:cs typeface="Times New Roman" pitchFamily="18" charset="0"/>
              </a:rPr>
              <a:t>vetet </a:t>
            </a:r>
            <a:r>
              <a:rPr lang="it-IT">
                <a:solidFill>
                  <a:srgbClr val="0070C0"/>
                </a:solidFill>
                <a:latin typeface="Times New Roman" pitchFamily="18" charset="0"/>
                <a:cs typeface="Times New Roman" pitchFamily="18" charset="0"/>
              </a:rPr>
              <a:t>auspicium, signa movere </a:t>
            </a:r>
            <a:r>
              <a:rPr lang="it-IT" i="1" u="sng">
                <a:solidFill>
                  <a:srgbClr val="0070C0"/>
                </a:solidFill>
                <a:uFill>
                  <a:solidFill>
                    <a:srgbClr val="FF0000"/>
                  </a:solidFill>
                </a:uFill>
                <a:latin typeface="Times New Roman" pitchFamily="18" charset="0"/>
                <a:cs typeface="Times New Roman" pitchFamily="18" charset="0"/>
              </a:rPr>
              <a:t>velim</a:t>
            </a:r>
            <a:r>
              <a:rPr lang="it-IT">
                <a:solidFill>
                  <a:srgbClr val="0070C0"/>
                </a:solidFill>
                <a:latin typeface="Times New Roman" pitchFamily="18" charset="0"/>
                <a:cs typeface="Times New Roman" pitchFamily="18" charset="0"/>
              </a:rPr>
              <a:t>. </a:t>
            </a:r>
          </a:p>
          <a:p>
            <a:pPr algn="just">
              <a:lnSpc>
                <a:spcPct val="110000"/>
              </a:lnSpc>
              <a:spcBef>
                <a:spcPts val="0"/>
              </a:spcBef>
              <a:defRPr/>
            </a:pPr>
            <a:r>
              <a:rPr lang="it-IT">
                <a:latin typeface="Times New Roman" pitchFamily="18" charset="0"/>
                <a:cs typeface="Times New Roman" pitchFamily="18" charset="0"/>
              </a:rPr>
              <a:t>(Non vorrei che tu muovessi le insegne, se l’auspicio lo vietasse.)</a:t>
            </a:r>
          </a:p>
          <a:p>
            <a:pPr algn="just">
              <a:lnSpc>
                <a:spcPct val="110000"/>
              </a:lnSpc>
              <a:spcBef>
                <a:spcPts val="0"/>
              </a:spcBef>
              <a:defRPr/>
            </a:pPr>
            <a:endParaRPr lang="it-IT">
              <a:latin typeface="Times New Roman" pitchFamily="18" charset="0"/>
              <a:cs typeface="Times New Roman" pitchFamily="18" charset="0"/>
            </a:endParaRPr>
          </a:p>
          <a:p>
            <a:pPr algn="just">
              <a:lnSpc>
                <a:spcPct val="110000"/>
              </a:lnSpc>
              <a:spcBef>
                <a:spcPts val="0"/>
              </a:spcBef>
              <a:defRPr/>
            </a:pPr>
            <a:r>
              <a:rPr lang="it-IT">
                <a:solidFill>
                  <a:srgbClr val="FF0000"/>
                </a:solidFill>
                <a:latin typeface="Times New Roman" pitchFamily="18" charset="0"/>
                <a:cs typeface="Times New Roman" pitchFamily="18" charset="0"/>
              </a:rPr>
              <a:t>Si</a:t>
            </a:r>
            <a:r>
              <a:rPr lang="it-IT">
                <a:solidFill>
                  <a:srgbClr val="0070C0"/>
                </a:solidFill>
                <a:latin typeface="Times New Roman" pitchFamily="18" charset="0"/>
                <a:cs typeface="Times New Roman" pitchFamily="18" charset="0"/>
              </a:rPr>
              <a:t> deus te </a:t>
            </a:r>
            <a:r>
              <a:rPr lang="it-IT" i="1" u="sng">
                <a:solidFill>
                  <a:srgbClr val="0070C0"/>
                </a:solidFill>
                <a:uFill>
                  <a:solidFill>
                    <a:srgbClr val="FF0000"/>
                  </a:solidFill>
                </a:uFill>
                <a:latin typeface="Times New Roman" pitchFamily="18" charset="0"/>
                <a:cs typeface="Times New Roman" pitchFamily="18" charset="0"/>
              </a:rPr>
              <a:t>interroget</a:t>
            </a:r>
            <a:r>
              <a:rPr lang="it-IT">
                <a:solidFill>
                  <a:srgbClr val="0070C0"/>
                </a:solidFill>
                <a:latin typeface="Times New Roman" pitchFamily="18" charset="0"/>
                <a:cs typeface="Times New Roman" pitchFamily="18" charset="0"/>
              </a:rPr>
              <a:t> «num amplius quid desideras», quid </a:t>
            </a:r>
            <a:r>
              <a:rPr lang="it-IT" i="1" u="sng">
                <a:solidFill>
                  <a:srgbClr val="0070C0"/>
                </a:solidFill>
                <a:uFill>
                  <a:solidFill>
                    <a:srgbClr val="FF0000"/>
                  </a:solidFill>
                </a:uFill>
                <a:latin typeface="Times New Roman" pitchFamily="18" charset="0"/>
                <a:cs typeface="Times New Roman" pitchFamily="18" charset="0"/>
              </a:rPr>
              <a:t>respondeas</a:t>
            </a:r>
            <a:r>
              <a:rPr lang="it-IT">
                <a:solidFill>
                  <a:srgbClr val="0070C0"/>
                </a:solidFill>
                <a:latin typeface="Times New Roman" pitchFamily="18" charset="0"/>
                <a:cs typeface="Times New Roman" pitchFamily="18" charset="0"/>
              </a:rPr>
              <a:t>? </a:t>
            </a:r>
          </a:p>
          <a:p>
            <a:pPr algn="just">
              <a:lnSpc>
                <a:spcPct val="110000"/>
              </a:lnSpc>
              <a:spcBef>
                <a:spcPts val="0"/>
              </a:spcBef>
              <a:defRPr/>
            </a:pPr>
            <a:r>
              <a:rPr lang="it-IT">
                <a:latin typeface="Times New Roman" pitchFamily="18" charset="0"/>
                <a:cs typeface="Times New Roman" pitchFamily="18" charset="0"/>
              </a:rPr>
              <a:t>(Se un dio ti chiedesse «vuoi qualcosa di più?», che cosa risponderesti? )</a:t>
            </a:r>
          </a:p>
          <a:p>
            <a:pPr algn="just">
              <a:lnSpc>
                <a:spcPct val="110000"/>
              </a:lnSpc>
              <a:spcBef>
                <a:spcPts val="0"/>
              </a:spcBef>
              <a:defRPr/>
            </a:pPr>
            <a:endParaRPr lang="it-IT">
              <a:latin typeface="Times New Roman" pitchFamily="18" charset="0"/>
              <a:cs typeface="Times New Roman" pitchFamily="18" charset="0"/>
            </a:endParaRPr>
          </a:p>
          <a:p>
            <a:pPr algn="just">
              <a:lnSpc>
                <a:spcPct val="110000"/>
              </a:lnSpc>
              <a:spcBef>
                <a:spcPts val="0"/>
              </a:spcBef>
              <a:defRPr/>
            </a:pPr>
            <a:r>
              <a:rPr lang="it-IT" i="1" u="sng">
                <a:solidFill>
                  <a:srgbClr val="0070C0"/>
                </a:solidFill>
                <a:uFill>
                  <a:solidFill>
                    <a:srgbClr val="FF0000"/>
                  </a:solidFill>
                </a:uFill>
                <a:latin typeface="Times New Roman" pitchFamily="18" charset="0"/>
                <a:cs typeface="Times New Roman" pitchFamily="18" charset="0"/>
              </a:rPr>
              <a:t>Sim</a:t>
            </a:r>
            <a:r>
              <a:rPr lang="it-IT">
                <a:solidFill>
                  <a:srgbClr val="0070C0"/>
                </a:solidFill>
                <a:latin typeface="Times New Roman" pitchFamily="18" charset="0"/>
                <a:cs typeface="Times New Roman" pitchFamily="18" charset="0"/>
              </a:rPr>
              <a:t> impudens, </a:t>
            </a:r>
            <a:r>
              <a:rPr lang="it-IT">
                <a:solidFill>
                  <a:srgbClr val="FF0000"/>
                </a:solidFill>
                <a:latin typeface="Times New Roman" pitchFamily="18" charset="0"/>
                <a:cs typeface="Times New Roman" pitchFamily="18" charset="0"/>
              </a:rPr>
              <a:t>si</a:t>
            </a:r>
            <a:r>
              <a:rPr lang="it-IT">
                <a:solidFill>
                  <a:srgbClr val="0070C0"/>
                </a:solidFill>
                <a:latin typeface="Times New Roman" pitchFamily="18" charset="0"/>
                <a:cs typeface="Times New Roman" pitchFamily="18" charset="0"/>
              </a:rPr>
              <a:t> plura </a:t>
            </a:r>
            <a:r>
              <a:rPr lang="it-IT" i="1" u="sng">
                <a:solidFill>
                  <a:srgbClr val="0070C0"/>
                </a:solidFill>
                <a:uFill>
                  <a:solidFill>
                    <a:srgbClr val="FF0000"/>
                  </a:solidFill>
                </a:uFill>
                <a:latin typeface="Times New Roman" pitchFamily="18" charset="0"/>
                <a:cs typeface="Times New Roman" pitchFamily="18" charset="0"/>
              </a:rPr>
              <a:t>postulem</a:t>
            </a:r>
          </a:p>
          <a:p>
            <a:pPr algn="just">
              <a:lnSpc>
                <a:spcPct val="110000"/>
              </a:lnSpc>
              <a:spcBef>
                <a:spcPts val="0"/>
              </a:spcBef>
              <a:defRPr/>
            </a:pPr>
            <a:r>
              <a:rPr lang="it-IT">
                <a:latin typeface="Times New Roman" pitchFamily="18" charset="0"/>
                <a:cs typeface="Times New Roman" pitchFamily="18" charset="0"/>
              </a:rPr>
              <a:t>(Sarei sfrontato, se chiedessi di più)</a:t>
            </a:r>
          </a:p>
          <a:p>
            <a:pPr algn="just">
              <a:lnSpc>
                <a:spcPct val="110000"/>
              </a:lnSpc>
              <a:spcBef>
                <a:spcPts val="0"/>
              </a:spcBef>
              <a:defRPr/>
            </a:pPr>
            <a:endParaRPr lang="it-IT" sz="1400">
              <a:latin typeface="Times New Roman" pitchFamily="18" charset="0"/>
              <a:cs typeface="Times New Roman" pitchFamily="18" charset="0"/>
            </a:endParaRPr>
          </a:p>
          <a:p>
            <a:pPr>
              <a:lnSpc>
                <a:spcPct val="110000"/>
              </a:lnSpc>
              <a:spcBef>
                <a:spcPts val="0"/>
              </a:spcBef>
              <a:defRPr/>
            </a:pPr>
            <a:r>
              <a:rPr lang="it-IT" sz="1400">
                <a:latin typeface="Times New Roman" pitchFamily="18" charset="0"/>
                <a:cs typeface="Times New Roman" pitchFamily="18" charset="0"/>
              </a:rPr>
              <a:t>***</a:t>
            </a:r>
          </a:p>
          <a:p>
            <a:pPr algn="just">
              <a:lnSpc>
                <a:spcPct val="110000"/>
              </a:lnSpc>
              <a:spcBef>
                <a:spcPts val="0"/>
              </a:spcBef>
              <a:defRPr/>
            </a:pPr>
            <a:endParaRPr lang="it-IT" sz="1400">
              <a:latin typeface="Times New Roman" pitchFamily="18" charset="0"/>
              <a:cs typeface="Times New Roman" pitchFamily="18" charset="0"/>
            </a:endParaRPr>
          </a:p>
          <a:p>
            <a:pPr algn="just">
              <a:lnSpc>
                <a:spcPct val="110000"/>
              </a:lnSpc>
              <a:spcBef>
                <a:spcPts val="0"/>
              </a:spcBef>
              <a:defRPr/>
            </a:pPr>
            <a:r>
              <a:rPr lang="it-IT">
                <a:solidFill>
                  <a:srgbClr val="FF0000"/>
                </a:solidFill>
                <a:latin typeface="Times New Roman" pitchFamily="18" charset="0"/>
                <a:cs typeface="Times New Roman" pitchFamily="18" charset="0"/>
              </a:rPr>
              <a:t>Protasi / Apodosi: </a:t>
            </a:r>
            <a:r>
              <a:rPr lang="it-IT" b="1">
                <a:latin typeface="Times New Roman" pitchFamily="18" charset="0"/>
                <a:cs typeface="Times New Roman" pitchFamily="18" charset="0"/>
              </a:rPr>
              <a:t>Modo congiuntivo</a:t>
            </a:r>
          </a:p>
          <a:p>
            <a:pPr algn="just">
              <a:lnSpc>
                <a:spcPct val="110000"/>
              </a:lnSpc>
              <a:spcBef>
                <a:spcPts val="0"/>
              </a:spcBef>
              <a:defRPr/>
            </a:pPr>
            <a:r>
              <a:rPr lang="it-IT" b="1">
                <a:latin typeface="Times New Roman" pitchFamily="18" charset="0"/>
                <a:cs typeface="Times New Roman" pitchFamily="18" charset="0"/>
              </a:rPr>
              <a:t>Presente congiuntivo: </a:t>
            </a:r>
            <a:r>
              <a:rPr lang="it-IT">
                <a:latin typeface="Times New Roman" pitchFamily="18" charset="0"/>
                <a:cs typeface="Times New Roman" pitchFamily="18" charset="0"/>
              </a:rPr>
              <a:t>ipotesi che si può realizzare nel presente o nel futuro  (in italiano si ha congiuntivo imperfetto nella protasi e condizionale presente nell’apodosi)</a:t>
            </a:r>
          </a:p>
          <a:p>
            <a:pPr algn="just">
              <a:lnSpc>
                <a:spcPct val="110000"/>
              </a:lnSpc>
              <a:spcBef>
                <a:spcPts val="0"/>
              </a:spcBef>
              <a:defRPr/>
            </a:pPr>
            <a:endParaRPr lang="it-IT">
              <a:latin typeface="Times New Roman" pitchFamily="18" charset="0"/>
              <a:cs typeface="Times New Roman" pitchFamily="18" charset="0"/>
            </a:endParaRPr>
          </a:p>
          <a:p>
            <a:pPr algn="just">
              <a:lnSpc>
                <a:spcPct val="110000"/>
              </a:lnSpc>
              <a:spcBef>
                <a:spcPts val="0"/>
              </a:spcBef>
              <a:defRPr/>
            </a:pPr>
            <a:r>
              <a:rPr lang="it-IT" b="1">
                <a:latin typeface="Times New Roman" pitchFamily="18" charset="0"/>
                <a:cs typeface="Times New Roman" pitchFamily="18" charset="0"/>
              </a:rPr>
              <a:t>Perfetto congiuntivo: </a:t>
            </a:r>
            <a:r>
              <a:rPr lang="it-IT">
                <a:latin typeface="Times New Roman" pitchFamily="18" charset="0"/>
                <a:cs typeface="Times New Roman" pitchFamily="18" charset="0"/>
              </a:rPr>
              <a:t>ipotesi realizzata nel passato</a:t>
            </a:r>
          </a:p>
          <a:p>
            <a:pPr algn="just">
              <a:lnSpc>
                <a:spcPct val="110000"/>
              </a:lnSpc>
              <a:spcBef>
                <a:spcPts val="0"/>
              </a:spcBef>
              <a:defRPr/>
            </a:pPr>
            <a:r>
              <a:rPr lang="it-IT">
                <a:latin typeface="Times New Roman" pitchFamily="18" charset="0"/>
                <a:cs typeface="Times New Roman" pitchFamily="18" charset="0"/>
              </a:rPr>
              <a:t>(nell’apodosi è di solito utilizzato il presente congiuntivo con valore potenziale o dubitativo)</a:t>
            </a:r>
          </a:p>
          <a:p>
            <a:pPr algn="just"/>
            <a:endParaRPr lang="it-IT"/>
          </a:p>
        </p:txBody>
      </p:sp>
    </p:spTree>
    <p:extLst>
      <p:ext uri="{BB962C8B-B14F-4D97-AF65-F5344CB8AC3E}">
        <p14:creationId xmlns:p14="http://schemas.microsoft.com/office/powerpoint/2010/main" val="22843958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3DDE6E1-F7B1-43E5-AE35-020FB8DC62FD}"/>
              </a:ext>
            </a:extLst>
          </p:cNvPr>
          <p:cNvSpPr>
            <a:spLocks noGrp="1"/>
          </p:cNvSpPr>
          <p:nvPr>
            <p:ph type="subTitle" idx="1"/>
          </p:nvPr>
        </p:nvSpPr>
        <p:spPr>
          <a:xfrm>
            <a:off x="0" y="0"/>
            <a:ext cx="12192000" cy="6858000"/>
          </a:xfrm>
          <a:blipFill>
            <a:blip r:embed="rId2"/>
            <a:tile tx="0" ty="0" sx="100000" sy="100000" flip="none" algn="tl"/>
          </a:blipFill>
        </p:spPr>
        <p:txBody>
          <a:bodyPr/>
          <a:lstStyle/>
          <a:p>
            <a:r>
              <a:rPr lang="it-IT" altLang="it-IT" b="1" i="1" u="sng">
                <a:latin typeface="Times New Roman" panose="02020603050405020304" pitchFamily="18" charset="0"/>
                <a:cs typeface="Times New Roman" panose="02020603050405020304" pitchFamily="18" charset="0"/>
              </a:rPr>
              <a:t>Periodo ipotetico indipendente: Terzo tipo (dell’irrealtà)</a:t>
            </a:r>
          </a:p>
          <a:p>
            <a:pPr algn="just">
              <a:spcBef>
                <a:spcPts val="0"/>
              </a:spcBef>
              <a:defRPr/>
            </a:pPr>
            <a:endParaRPr lang="it-IT">
              <a:solidFill>
                <a:srgbClr val="FF0000"/>
              </a:solidFill>
              <a:latin typeface="Times New Roman" pitchFamily="18" charset="0"/>
              <a:cs typeface="Times New Roman" pitchFamily="18" charset="0"/>
            </a:endParaRPr>
          </a:p>
          <a:p>
            <a:pPr algn="just">
              <a:spcBef>
                <a:spcPts val="0"/>
              </a:spcBef>
              <a:defRPr/>
            </a:pPr>
            <a:r>
              <a:rPr lang="it-IT">
                <a:solidFill>
                  <a:srgbClr val="FF0000"/>
                </a:solidFill>
                <a:latin typeface="Times New Roman" pitchFamily="18" charset="0"/>
                <a:cs typeface="Times New Roman" pitchFamily="18" charset="0"/>
              </a:rPr>
              <a:t>Si</a:t>
            </a:r>
            <a:r>
              <a:rPr lang="it-IT">
                <a:solidFill>
                  <a:srgbClr val="0070C0"/>
                </a:solidFill>
                <a:latin typeface="Times New Roman" pitchFamily="18" charset="0"/>
                <a:cs typeface="Times New Roman" pitchFamily="18" charset="0"/>
              </a:rPr>
              <a:t> nullum </a:t>
            </a:r>
            <a:r>
              <a:rPr lang="it-IT" i="1" u="sng">
                <a:solidFill>
                  <a:srgbClr val="0070C0"/>
                </a:solidFill>
                <a:uFill>
                  <a:solidFill>
                    <a:srgbClr val="FF0000"/>
                  </a:solidFill>
                </a:uFill>
                <a:latin typeface="Times New Roman" pitchFamily="18" charset="0"/>
                <a:cs typeface="Times New Roman" pitchFamily="18" charset="0"/>
              </a:rPr>
              <a:t>haberes</a:t>
            </a:r>
            <a:r>
              <a:rPr lang="it-IT">
                <a:solidFill>
                  <a:srgbClr val="0070C0"/>
                </a:solidFill>
                <a:latin typeface="Times New Roman" pitchFamily="18" charset="0"/>
                <a:cs typeface="Times New Roman" pitchFamily="18" charset="0"/>
              </a:rPr>
              <a:t> sensum nisi oculorum, tibi </a:t>
            </a:r>
            <a:r>
              <a:rPr lang="it-IT" i="1" u="sng">
                <a:solidFill>
                  <a:srgbClr val="0070C0"/>
                </a:solidFill>
                <a:uFill>
                  <a:solidFill>
                    <a:srgbClr val="FF0000"/>
                  </a:solidFill>
                </a:uFill>
                <a:latin typeface="Times New Roman" pitchFamily="18" charset="0"/>
                <a:cs typeface="Times New Roman" pitchFamily="18" charset="0"/>
              </a:rPr>
              <a:t>ignoscerem</a:t>
            </a:r>
            <a:r>
              <a:rPr lang="it-IT">
                <a:solidFill>
                  <a:srgbClr val="0070C0"/>
                </a:solidFill>
                <a:latin typeface="Times New Roman" pitchFamily="18" charset="0"/>
                <a:cs typeface="Times New Roman" pitchFamily="18" charset="0"/>
              </a:rPr>
              <a:t> si quosdam </a:t>
            </a:r>
            <a:r>
              <a:rPr lang="it-IT">
                <a:solidFill>
                  <a:srgbClr val="0070C0"/>
                </a:solidFill>
                <a:uFill>
                  <a:solidFill>
                    <a:srgbClr val="FF0000"/>
                  </a:solidFill>
                </a:uFill>
                <a:latin typeface="Times New Roman" pitchFamily="18" charset="0"/>
                <a:cs typeface="Times New Roman" pitchFamily="18" charset="0"/>
              </a:rPr>
              <a:t>nolles</a:t>
            </a:r>
            <a:r>
              <a:rPr lang="it-IT">
                <a:solidFill>
                  <a:srgbClr val="0070C0"/>
                </a:solidFill>
                <a:latin typeface="Times New Roman" pitchFamily="18" charset="0"/>
                <a:cs typeface="Times New Roman" pitchFamily="18" charset="0"/>
              </a:rPr>
              <a:t> videre. </a:t>
            </a:r>
          </a:p>
          <a:p>
            <a:pPr algn="just">
              <a:spcBef>
                <a:spcPts val="0"/>
              </a:spcBef>
              <a:defRPr/>
            </a:pPr>
            <a:r>
              <a:rPr lang="it-IT">
                <a:latin typeface="Times New Roman" pitchFamily="18" charset="0"/>
                <a:cs typeface="Times New Roman" pitchFamily="18" charset="0"/>
              </a:rPr>
              <a:t>(Se non avessi altro senso che la vista, ti perdonerei se non volessi vedere certi individui) </a:t>
            </a:r>
          </a:p>
          <a:p>
            <a:pPr algn="just">
              <a:spcBef>
                <a:spcPts val="0"/>
              </a:spcBef>
              <a:defRPr/>
            </a:pPr>
            <a:endParaRPr lang="it-IT">
              <a:latin typeface="Times New Roman" pitchFamily="18" charset="0"/>
              <a:cs typeface="Times New Roman" pitchFamily="18" charset="0"/>
            </a:endParaRPr>
          </a:p>
          <a:p>
            <a:pPr algn="just">
              <a:spcBef>
                <a:spcPts val="0"/>
              </a:spcBef>
              <a:defRPr/>
            </a:pPr>
            <a:r>
              <a:rPr lang="it-IT">
                <a:solidFill>
                  <a:srgbClr val="FF0000"/>
                </a:solidFill>
                <a:latin typeface="Times New Roman" pitchFamily="18" charset="0"/>
                <a:cs typeface="Times New Roman" pitchFamily="18" charset="0"/>
              </a:rPr>
              <a:t>Nisi </a:t>
            </a:r>
            <a:r>
              <a:rPr lang="it-IT">
                <a:solidFill>
                  <a:srgbClr val="0070C0"/>
                </a:solidFill>
                <a:latin typeface="Times New Roman" pitchFamily="18" charset="0"/>
                <a:cs typeface="Times New Roman" pitchFamily="18" charset="0"/>
              </a:rPr>
              <a:t>Latini sua sponte arma </a:t>
            </a:r>
            <a:r>
              <a:rPr lang="it-IT" i="1" u="sng">
                <a:solidFill>
                  <a:srgbClr val="0070C0"/>
                </a:solidFill>
                <a:uFill>
                  <a:solidFill>
                    <a:srgbClr val="FF0000"/>
                  </a:solidFill>
                </a:uFill>
                <a:latin typeface="Times New Roman" pitchFamily="18" charset="0"/>
                <a:cs typeface="Times New Roman" pitchFamily="18" charset="0"/>
              </a:rPr>
              <a:t>sumpsissent</a:t>
            </a:r>
            <a:r>
              <a:rPr lang="it-IT">
                <a:solidFill>
                  <a:srgbClr val="0070C0"/>
                </a:solidFill>
                <a:latin typeface="Times New Roman" pitchFamily="18" charset="0"/>
                <a:cs typeface="Times New Roman" pitchFamily="18" charset="0"/>
              </a:rPr>
              <a:t>, capti et deleti </a:t>
            </a:r>
            <a:r>
              <a:rPr lang="it-IT" i="1" u="sng">
                <a:solidFill>
                  <a:srgbClr val="0070C0"/>
                </a:solidFill>
                <a:uFill>
                  <a:solidFill>
                    <a:srgbClr val="FF0000"/>
                  </a:solidFill>
                </a:uFill>
                <a:latin typeface="Times New Roman" pitchFamily="18" charset="0"/>
                <a:cs typeface="Times New Roman" pitchFamily="18" charset="0"/>
              </a:rPr>
              <a:t>eramus</a:t>
            </a:r>
            <a:r>
              <a:rPr lang="it-IT">
                <a:solidFill>
                  <a:srgbClr val="0070C0"/>
                </a:solidFill>
                <a:latin typeface="Times New Roman" pitchFamily="18" charset="0"/>
                <a:cs typeface="Times New Roman" pitchFamily="18" charset="0"/>
              </a:rPr>
              <a:t>. </a:t>
            </a:r>
          </a:p>
          <a:p>
            <a:pPr algn="just">
              <a:spcBef>
                <a:spcPts val="0"/>
              </a:spcBef>
              <a:defRPr/>
            </a:pPr>
            <a:r>
              <a:rPr lang="it-IT">
                <a:latin typeface="Times New Roman" pitchFamily="18" charset="0"/>
                <a:cs typeface="Times New Roman" pitchFamily="18" charset="0"/>
              </a:rPr>
              <a:t>(Se i Latini non avessero preso le armi di loro iniziativa, saremmo stati presi e distrutti)</a:t>
            </a:r>
          </a:p>
          <a:p>
            <a:pPr algn="just">
              <a:spcBef>
                <a:spcPts val="0"/>
              </a:spcBef>
              <a:defRPr/>
            </a:pPr>
            <a:endParaRPr lang="it-IT">
              <a:latin typeface="Times New Roman" pitchFamily="18" charset="0"/>
              <a:cs typeface="Times New Roman" pitchFamily="18" charset="0"/>
            </a:endParaRPr>
          </a:p>
          <a:p>
            <a:pPr>
              <a:spcBef>
                <a:spcPts val="0"/>
              </a:spcBef>
              <a:defRPr/>
            </a:pPr>
            <a:r>
              <a:rPr lang="it-IT">
                <a:latin typeface="Times New Roman" pitchFamily="18" charset="0"/>
                <a:cs typeface="Times New Roman" pitchFamily="18" charset="0"/>
              </a:rPr>
              <a:t>***</a:t>
            </a:r>
          </a:p>
          <a:p>
            <a:pPr algn="just">
              <a:spcBef>
                <a:spcPts val="0"/>
              </a:spcBef>
              <a:defRPr/>
            </a:pPr>
            <a:r>
              <a:rPr lang="it-IT">
                <a:solidFill>
                  <a:srgbClr val="FF0000"/>
                </a:solidFill>
                <a:latin typeface="Times New Roman" pitchFamily="18" charset="0"/>
                <a:cs typeface="Times New Roman" pitchFamily="18" charset="0"/>
              </a:rPr>
              <a:t>Protasi / Apodosi: </a:t>
            </a:r>
            <a:r>
              <a:rPr lang="it-IT">
                <a:latin typeface="Times New Roman" pitchFamily="18" charset="0"/>
                <a:cs typeface="Times New Roman" pitchFamily="18" charset="0"/>
              </a:rPr>
              <a:t>tempi del congiuntivo ottativo dell’irrealtà</a:t>
            </a:r>
          </a:p>
          <a:p>
            <a:pPr algn="just">
              <a:spcBef>
                <a:spcPts val="0"/>
              </a:spcBef>
              <a:defRPr/>
            </a:pPr>
            <a:endParaRPr lang="it-IT" b="1">
              <a:latin typeface="Times New Roman" pitchFamily="18" charset="0"/>
              <a:cs typeface="Times New Roman" pitchFamily="18" charset="0"/>
            </a:endParaRPr>
          </a:p>
          <a:p>
            <a:pPr algn="just">
              <a:spcBef>
                <a:spcPts val="0"/>
              </a:spcBef>
              <a:defRPr/>
            </a:pPr>
            <a:r>
              <a:rPr lang="it-IT" b="1">
                <a:latin typeface="Times New Roman" pitchFamily="18" charset="0"/>
                <a:cs typeface="Times New Roman" pitchFamily="18" charset="0"/>
              </a:rPr>
              <a:t>Imperfetto congiuntivo</a:t>
            </a:r>
            <a:r>
              <a:rPr lang="it-IT">
                <a:latin typeface="Times New Roman" pitchFamily="18" charset="0"/>
                <a:cs typeface="Times New Roman" pitchFamily="18" charset="0"/>
              </a:rPr>
              <a:t>:  irrealtà nel presente</a:t>
            </a:r>
          </a:p>
          <a:p>
            <a:pPr algn="just">
              <a:spcBef>
                <a:spcPts val="0"/>
              </a:spcBef>
              <a:defRPr/>
            </a:pPr>
            <a:endParaRPr lang="it-IT" b="1">
              <a:latin typeface="Times New Roman" pitchFamily="18" charset="0"/>
              <a:cs typeface="Times New Roman" pitchFamily="18" charset="0"/>
            </a:endParaRPr>
          </a:p>
          <a:p>
            <a:pPr algn="just">
              <a:spcBef>
                <a:spcPts val="0"/>
              </a:spcBef>
              <a:defRPr/>
            </a:pPr>
            <a:r>
              <a:rPr lang="it-IT" b="1">
                <a:latin typeface="Times New Roman" pitchFamily="18" charset="0"/>
                <a:cs typeface="Times New Roman" pitchFamily="18" charset="0"/>
              </a:rPr>
              <a:t>Piuccheperfetto congiuntivo</a:t>
            </a:r>
            <a:r>
              <a:rPr lang="it-IT">
                <a:latin typeface="Times New Roman" pitchFamily="18" charset="0"/>
                <a:cs typeface="Times New Roman" pitchFamily="18" charset="0"/>
              </a:rPr>
              <a:t>: irrealtà nel passato</a:t>
            </a:r>
          </a:p>
          <a:p>
            <a:pPr algn="just"/>
            <a:endParaRPr lang="it-IT"/>
          </a:p>
        </p:txBody>
      </p:sp>
    </p:spTree>
    <p:extLst>
      <p:ext uri="{BB962C8B-B14F-4D97-AF65-F5344CB8AC3E}">
        <p14:creationId xmlns:p14="http://schemas.microsoft.com/office/powerpoint/2010/main" val="23228837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3DDE6E1-F7B1-43E5-AE35-020FB8DC62FD}"/>
              </a:ext>
            </a:extLst>
          </p:cNvPr>
          <p:cNvSpPr>
            <a:spLocks noGrp="1"/>
          </p:cNvSpPr>
          <p:nvPr>
            <p:ph type="subTitle" idx="1"/>
          </p:nvPr>
        </p:nvSpPr>
        <p:spPr>
          <a:xfrm>
            <a:off x="0" y="0"/>
            <a:ext cx="12192000" cy="6858000"/>
          </a:xfrm>
          <a:blipFill>
            <a:blip r:embed="rId2"/>
            <a:tile tx="0" ty="0" sx="100000" sy="100000" flip="none" algn="tl"/>
          </a:blipFill>
        </p:spPr>
        <p:txBody>
          <a:bodyPr/>
          <a:lstStyle/>
          <a:p>
            <a:r>
              <a:rPr lang="it-IT" altLang="it-IT" b="1" i="1">
                <a:latin typeface="Times New Roman" panose="02020603050405020304" pitchFamily="18" charset="0"/>
                <a:cs typeface="Times New Roman" panose="02020603050405020304" pitchFamily="18" charset="0"/>
              </a:rPr>
              <a:t>Periodo ipotetico dipendente :     I Tipo (obiettività)</a:t>
            </a:r>
          </a:p>
          <a:p>
            <a:pPr algn="just">
              <a:lnSpc>
                <a:spcPct val="110000"/>
              </a:lnSpc>
              <a:spcBef>
                <a:spcPts val="0"/>
              </a:spcBef>
              <a:defRPr/>
            </a:pPr>
            <a:r>
              <a:rPr lang="it-IT">
                <a:solidFill>
                  <a:srgbClr val="FF0000"/>
                </a:solidFill>
                <a:latin typeface="Times New Roman" pitchFamily="18" charset="0"/>
                <a:cs typeface="Times New Roman" pitchFamily="18" charset="0"/>
              </a:rPr>
              <a:t> </a:t>
            </a:r>
          </a:p>
          <a:p>
            <a:pPr algn="just">
              <a:lnSpc>
                <a:spcPct val="110000"/>
              </a:lnSpc>
              <a:spcBef>
                <a:spcPts val="0"/>
              </a:spcBef>
              <a:defRPr/>
            </a:pPr>
            <a:r>
              <a:rPr lang="it-IT">
                <a:solidFill>
                  <a:srgbClr val="FF0000"/>
                </a:solidFill>
                <a:latin typeface="Times New Roman" pitchFamily="18" charset="0"/>
                <a:cs typeface="Times New Roman" pitchFamily="18" charset="0"/>
              </a:rPr>
              <a:t>Con apodosi all’</a:t>
            </a:r>
            <a:r>
              <a:rPr lang="it-IT" b="1">
                <a:solidFill>
                  <a:srgbClr val="FF0000"/>
                </a:solidFill>
                <a:latin typeface="Times New Roman" pitchFamily="18" charset="0"/>
                <a:cs typeface="Times New Roman" pitchFamily="18" charset="0"/>
              </a:rPr>
              <a:t>infinito</a:t>
            </a:r>
            <a:r>
              <a:rPr lang="it-IT">
                <a:latin typeface="Times New Roman" pitchFamily="18" charset="0"/>
                <a:cs typeface="Times New Roman" pitchFamily="18" charset="0"/>
              </a:rPr>
              <a:t>:</a:t>
            </a:r>
            <a:endParaRPr lang="it-IT" b="1">
              <a:latin typeface="Times New Roman" pitchFamily="18" charset="0"/>
              <a:cs typeface="Times New Roman" pitchFamily="18" charset="0"/>
            </a:endParaRPr>
          </a:p>
          <a:p>
            <a:pPr algn="just">
              <a:lnSpc>
                <a:spcPct val="110000"/>
              </a:lnSpc>
              <a:spcBef>
                <a:spcPts val="0"/>
              </a:spcBef>
              <a:defRPr/>
            </a:pPr>
            <a:r>
              <a:rPr lang="it-IT">
                <a:solidFill>
                  <a:srgbClr val="FF0000"/>
                </a:solidFill>
                <a:latin typeface="Times New Roman" pitchFamily="18" charset="0"/>
                <a:cs typeface="Times New Roman" pitchFamily="18" charset="0"/>
              </a:rPr>
              <a:t>Apodosi</a:t>
            </a:r>
            <a:r>
              <a:rPr lang="it-IT">
                <a:latin typeface="Times New Roman" pitchFamily="18" charset="0"/>
                <a:cs typeface="Times New Roman" pitchFamily="18" charset="0"/>
              </a:rPr>
              <a:t>: </a:t>
            </a:r>
            <a:r>
              <a:rPr lang="it-IT" b="1">
                <a:latin typeface="Times New Roman" pitchFamily="18" charset="0"/>
                <a:cs typeface="Times New Roman" pitchFamily="18" charset="0"/>
              </a:rPr>
              <a:t>infinito presente/perfetto/futuro</a:t>
            </a:r>
            <a:r>
              <a:rPr lang="it-IT">
                <a:latin typeface="Times New Roman" pitchFamily="18" charset="0"/>
                <a:cs typeface="Times New Roman" pitchFamily="18" charset="0"/>
              </a:rPr>
              <a:t> (secondo le norme che regolano le infinitive)</a:t>
            </a:r>
          </a:p>
          <a:p>
            <a:pPr algn="just">
              <a:lnSpc>
                <a:spcPct val="110000"/>
              </a:lnSpc>
              <a:spcBef>
                <a:spcPts val="0"/>
              </a:spcBef>
              <a:defRPr/>
            </a:pPr>
            <a:endParaRPr lang="it-IT">
              <a:latin typeface="Times New Roman" pitchFamily="18" charset="0"/>
              <a:cs typeface="Times New Roman" pitchFamily="18" charset="0"/>
            </a:endParaRPr>
          </a:p>
          <a:p>
            <a:pPr algn="just">
              <a:lnSpc>
                <a:spcPct val="110000"/>
              </a:lnSpc>
              <a:spcBef>
                <a:spcPts val="0"/>
              </a:spcBef>
              <a:defRPr/>
            </a:pPr>
            <a:r>
              <a:rPr lang="it-IT">
                <a:solidFill>
                  <a:srgbClr val="FF0000"/>
                </a:solidFill>
                <a:latin typeface="Times New Roman" pitchFamily="18" charset="0"/>
                <a:cs typeface="Times New Roman" pitchFamily="18" charset="0"/>
              </a:rPr>
              <a:t>Protasi</a:t>
            </a:r>
            <a:r>
              <a:rPr lang="it-IT">
                <a:latin typeface="Times New Roman" pitchFamily="18" charset="0"/>
                <a:cs typeface="Times New Roman" pitchFamily="18" charset="0"/>
              </a:rPr>
              <a:t>: </a:t>
            </a:r>
            <a:r>
              <a:rPr lang="it-IT" b="1">
                <a:latin typeface="Times New Roman" pitchFamily="18" charset="0"/>
                <a:cs typeface="Times New Roman" pitchFamily="18" charset="0"/>
              </a:rPr>
              <a:t>congiuntivo con il tempo regolato dalla </a:t>
            </a:r>
            <a:r>
              <a:rPr lang="it-IT" b="1" i="1">
                <a:latin typeface="Times New Roman" pitchFamily="18" charset="0"/>
                <a:cs typeface="Times New Roman" pitchFamily="18" charset="0"/>
              </a:rPr>
              <a:t>consecutio temporum</a:t>
            </a:r>
          </a:p>
          <a:p>
            <a:pPr algn="just">
              <a:lnSpc>
                <a:spcPct val="110000"/>
              </a:lnSpc>
              <a:spcBef>
                <a:spcPts val="0"/>
              </a:spcBef>
              <a:defRPr/>
            </a:pPr>
            <a:endParaRPr lang="it-IT" b="1">
              <a:latin typeface="Times New Roman" pitchFamily="18" charset="0"/>
              <a:cs typeface="Times New Roman" pitchFamily="18" charset="0"/>
            </a:endParaRPr>
          </a:p>
          <a:p>
            <a:pPr>
              <a:lnSpc>
                <a:spcPct val="110000"/>
              </a:lnSpc>
              <a:spcBef>
                <a:spcPts val="0"/>
              </a:spcBef>
              <a:defRPr/>
            </a:pPr>
            <a:r>
              <a:rPr lang="it-IT">
                <a:latin typeface="Times New Roman" pitchFamily="18" charset="0"/>
                <a:cs typeface="Times New Roman" pitchFamily="18" charset="0"/>
              </a:rPr>
              <a:t>***</a:t>
            </a:r>
          </a:p>
          <a:p>
            <a:pPr algn="just">
              <a:lnSpc>
                <a:spcPct val="110000"/>
              </a:lnSpc>
              <a:spcBef>
                <a:spcPts val="0"/>
              </a:spcBef>
              <a:defRPr/>
            </a:pPr>
            <a:r>
              <a:rPr lang="it-IT">
                <a:solidFill>
                  <a:srgbClr val="0070C0"/>
                </a:solidFill>
                <a:latin typeface="Times New Roman" pitchFamily="18" charset="0"/>
                <a:cs typeface="Times New Roman" pitchFamily="18" charset="0"/>
              </a:rPr>
              <a:t>Video nos, </a:t>
            </a:r>
            <a:r>
              <a:rPr lang="it-IT">
                <a:solidFill>
                  <a:srgbClr val="FF0000"/>
                </a:solidFill>
                <a:latin typeface="Times New Roman" pitchFamily="18" charset="0"/>
                <a:cs typeface="Times New Roman" pitchFamily="18" charset="0"/>
              </a:rPr>
              <a:t>si</a:t>
            </a:r>
            <a:r>
              <a:rPr lang="it-IT">
                <a:solidFill>
                  <a:srgbClr val="0070C0"/>
                </a:solidFill>
                <a:latin typeface="Times New Roman" pitchFamily="18" charset="0"/>
                <a:cs typeface="Times New Roman" pitchFamily="18" charset="0"/>
              </a:rPr>
              <a:t> ita </a:t>
            </a:r>
            <a:r>
              <a:rPr lang="it-IT" i="1" u="sng">
                <a:solidFill>
                  <a:srgbClr val="0070C0"/>
                </a:solidFill>
                <a:uFill>
                  <a:solidFill>
                    <a:srgbClr val="FF0000"/>
                  </a:solidFill>
                </a:uFill>
                <a:latin typeface="Times New Roman" pitchFamily="18" charset="0"/>
                <a:cs typeface="Times New Roman" pitchFamily="18" charset="0"/>
              </a:rPr>
              <a:t>sit, privari</a:t>
            </a:r>
            <a:r>
              <a:rPr lang="it-IT">
                <a:solidFill>
                  <a:srgbClr val="0070C0"/>
                </a:solidFill>
                <a:latin typeface="Times New Roman" pitchFamily="18" charset="0"/>
                <a:cs typeface="Times New Roman" pitchFamily="18" charset="0"/>
              </a:rPr>
              <a:t> spe</a:t>
            </a:r>
          </a:p>
          <a:p>
            <a:pPr algn="just">
              <a:lnSpc>
                <a:spcPct val="110000"/>
              </a:lnSpc>
              <a:spcBef>
                <a:spcPts val="0"/>
              </a:spcBef>
              <a:defRPr/>
            </a:pPr>
            <a:r>
              <a:rPr lang="it-IT">
                <a:latin typeface="Times New Roman" pitchFamily="18" charset="0"/>
                <a:cs typeface="Times New Roman" pitchFamily="18" charset="0"/>
              </a:rPr>
              <a:t>(Vedo che noi, se il fatto sta così, siamo privati della speranza)</a:t>
            </a:r>
          </a:p>
          <a:p>
            <a:pPr algn="just">
              <a:lnSpc>
                <a:spcPct val="110000"/>
              </a:lnSpc>
              <a:spcBef>
                <a:spcPts val="0"/>
              </a:spcBef>
              <a:defRPr/>
            </a:pPr>
            <a:endParaRPr lang="it-IT">
              <a:solidFill>
                <a:srgbClr val="0070C0"/>
              </a:solidFill>
              <a:latin typeface="Times New Roman" pitchFamily="18" charset="0"/>
              <a:cs typeface="Times New Roman" pitchFamily="18" charset="0"/>
            </a:endParaRPr>
          </a:p>
          <a:p>
            <a:pPr algn="just">
              <a:lnSpc>
                <a:spcPct val="110000"/>
              </a:lnSpc>
              <a:spcBef>
                <a:spcPts val="0"/>
              </a:spcBef>
              <a:defRPr/>
            </a:pPr>
            <a:r>
              <a:rPr lang="it-IT">
                <a:solidFill>
                  <a:srgbClr val="0070C0"/>
                </a:solidFill>
                <a:latin typeface="Times New Roman" pitchFamily="18" charset="0"/>
                <a:cs typeface="Times New Roman" pitchFamily="18" charset="0"/>
              </a:rPr>
              <a:t>Tibi ego de testimoniis meis hoc respondeo,</a:t>
            </a:r>
            <a:r>
              <a:rPr lang="it-IT">
                <a:solidFill>
                  <a:srgbClr val="FF0000"/>
                </a:solidFill>
                <a:latin typeface="Times New Roman" pitchFamily="18" charset="0"/>
                <a:cs typeface="Times New Roman" pitchFamily="18" charset="0"/>
              </a:rPr>
              <a:t> si</a:t>
            </a:r>
            <a:r>
              <a:rPr lang="it-IT">
                <a:solidFill>
                  <a:srgbClr val="0070C0"/>
                </a:solidFill>
                <a:latin typeface="Times New Roman" pitchFamily="18" charset="0"/>
                <a:cs typeface="Times New Roman" pitchFamily="18" charset="0"/>
              </a:rPr>
              <a:t> falsum </a:t>
            </a:r>
            <a:r>
              <a:rPr lang="it-IT" i="1" u="sng">
                <a:solidFill>
                  <a:srgbClr val="0070C0"/>
                </a:solidFill>
                <a:uFill>
                  <a:solidFill>
                    <a:srgbClr val="FF0000"/>
                  </a:solidFill>
                </a:uFill>
                <a:latin typeface="Times New Roman" pitchFamily="18" charset="0"/>
                <a:cs typeface="Times New Roman" pitchFamily="18" charset="0"/>
              </a:rPr>
              <a:t>dixerim</a:t>
            </a:r>
            <a:r>
              <a:rPr lang="it-IT">
                <a:solidFill>
                  <a:srgbClr val="0070C0"/>
                </a:solidFill>
                <a:latin typeface="Times New Roman" pitchFamily="18" charset="0"/>
                <a:cs typeface="Times New Roman" pitchFamily="18" charset="0"/>
              </a:rPr>
              <a:t>, te in eosdem </a:t>
            </a:r>
            <a:r>
              <a:rPr lang="it-IT" i="1" u="sng">
                <a:solidFill>
                  <a:srgbClr val="0070C0"/>
                </a:solidFill>
                <a:uFill>
                  <a:solidFill>
                    <a:srgbClr val="FF0000"/>
                  </a:solidFill>
                </a:uFill>
                <a:latin typeface="Times New Roman" pitchFamily="18" charset="0"/>
                <a:cs typeface="Times New Roman" pitchFamily="18" charset="0"/>
              </a:rPr>
              <a:t>dixisse</a:t>
            </a:r>
            <a:r>
              <a:rPr lang="it-IT">
                <a:latin typeface="Times New Roman" pitchFamily="18" charset="0"/>
                <a:cs typeface="Times New Roman" pitchFamily="18" charset="0"/>
              </a:rPr>
              <a:t>. </a:t>
            </a:r>
          </a:p>
          <a:p>
            <a:pPr algn="just">
              <a:lnSpc>
                <a:spcPct val="110000"/>
              </a:lnSpc>
              <a:spcBef>
                <a:spcPts val="0"/>
              </a:spcBef>
              <a:defRPr/>
            </a:pPr>
            <a:r>
              <a:rPr lang="it-IT">
                <a:latin typeface="Times New Roman" pitchFamily="18" charset="0"/>
                <a:cs typeface="Times New Roman" pitchFamily="18" charset="0"/>
              </a:rPr>
              <a:t>(A proposito delle testimonianze che ho addotto ti rispondo che, se ho detto il falso, tu l’hai detto a tua volta riguardo a quelle medesime persone)</a:t>
            </a:r>
          </a:p>
          <a:p>
            <a:pPr algn="just"/>
            <a:endParaRPr lang="it-IT"/>
          </a:p>
        </p:txBody>
      </p:sp>
    </p:spTree>
    <p:extLst>
      <p:ext uri="{BB962C8B-B14F-4D97-AF65-F5344CB8AC3E}">
        <p14:creationId xmlns:p14="http://schemas.microsoft.com/office/powerpoint/2010/main" val="1149933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3DDE6E1-F7B1-43E5-AE35-020FB8DC62FD}"/>
              </a:ext>
            </a:extLst>
          </p:cNvPr>
          <p:cNvSpPr>
            <a:spLocks noGrp="1"/>
          </p:cNvSpPr>
          <p:nvPr>
            <p:ph type="subTitle" idx="1"/>
          </p:nvPr>
        </p:nvSpPr>
        <p:spPr>
          <a:xfrm>
            <a:off x="0" y="0"/>
            <a:ext cx="12192000" cy="6858000"/>
          </a:xfrm>
          <a:blipFill>
            <a:blip r:embed="rId2"/>
            <a:tile tx="0" ty="0" sx="100000" sy="100000" flip="none" algn="tl"/>
          </a:blipFill>
        </p:spPr>
        <p:txBody>
          <a:bodyPr/>
          <a:lstStyle/>
          <a:p>
            <a:r>
              <a:rPr lang="it-IT" altLang="it-IT" b="1" i="1">
                <a:latin typeface="Times New Roman" panose="02020603050405020304" pitchFamily="18" charset="0"/>
                <a:cs typeface="Times New Roman" panose="02020603050405020304" pitchFamily="18" charset="0"/>
              </a:rPr>
              <a:t>Periodo ipotetico dipendente :     II Tipo (possibilità)</a:t>
            </a:r>
          </a:p>
          <a:p>
            <a:endParaRPr lang="it-IT" altLang="it-IT" b="1" i="1">
              <a:latin typeface="Times New Roman" panose="02020603050405020304" pitchFamily="18" charset="0"/>
              <a:cs typeface="Times New Roman" panose="02020603050405020304" pitchFamily="18" charset="0"/>
            </a:endParaRPr>
          </a:p>
          <a:p>
            <a:pPr marL="342900" indent="-342900" algn="just">
              <a:spcBef>
                <a:spcPts val="0"/>
              </a:spcBef>
              <a:buFont typeface="Arial" panose="020B0604020202020204" pitchFamily="34" charset="0"/>
              <a:buChar char="•"/>
              <a:defRPr/>
            </a:pPr>
            <a:r>
              <a:rPr lang="it-IT">
                <a:latin typeface="Times New Roman" pitchFamily="18" charset="0"/>
                <a:cs typeface="Times New Roman" pitchFamily="18" charset="0"/>
              </a:rPr>
              <a:t>Con apodosi all’</a:t>
            </a:r>
            <a:r>
              <a:rPr lang="it-IT">
                <a:solidFill>
                  <a:srgbClr val="FF0000"/>
                </a:solidFill>
                <a:latin typeface="Times New Roman" pitchFamily="18" charset="0"/>
                <a:cs typeface="Times New Roman" pitchFamily="18" charset="0"/>
              </a:rPr>
              <a:t>infinito</a:t>
            </a:r>
            <a:r>
              <a:rPr lang="it-IT">
                <a:latin typeface="Times New Roman" pitchFamily="18" charset="0"/>
                <a:cs typeface="Times New Roman" pitchFamily="18" charset="0"/>
              </a:rPr>
              <a:t>:</a:t>
            </a:r>
          </a:p>
          <a:p>
            <a:pPr algn="just">
              <a:spcBef>
                <a:spcPts val="0"/>
              </a:spcBef>
              <a:defRPr/>
            </a:pPr>
            <a:endParaRPr lang="it-IT" b="1">
              <a:solidFill>
                <a:srgbClr val="FF0000"/>
              </a:solidFill>
              <a:latin typeface="Times New Roman" pitchFamily="18" charset="0"/>
              <a:cs typeface="Times New Roman" pitchFamily="18" charset="0"/>
            </a:endParaRPr>
          </a:p>
          <a:p>
            <a:pPr algn="just">
              <a:spcBef>
                <a:spcPts val="0"/>
              </a:spcBef>
              <a:defRPr/>
            </a:pPr>
            <a:r>
              <a:rPr lang="it-IT" b="1">
                <a:solidFill>
                  <a:srgbClr val="FF0000"/>
                </a:solidFill>
                <a:latin typeface="Times New Roman" pitchFamily="18" charset="0"/>
                <a:cs typeface="Times New Roman" pitchFamily="18" charset="0"/>
              </a:rPr>
              <a:t>Apodosi: </a:t>
            </a:r>
            <a:r>
              <a:rPr lang="it-IT" b="1">
                <a:latin typeface="Times New Roman" pitchFamily="18" charset="0"/>
                <a:cs typeface="Times New Roman" pitchFamily="18" charset="0"/>
              </a:rPr>
              <a:t>infinito futuro</a:t>
            </a:r>
          </a:p>
          <a:p>
            <a:pPr algn="just">
              <a:spcBef>
                <a:spcPts val="0"/>
              </a:spcBef>
              <a:defRPr/>
            </a:pPr>
            <a:endParaRPr lang="it-IT" b="1">
              <a:solidFill>
                <a:srgbClr val="FF0000"/>
              </a:solidFill>
              <a:latin typeface="Times New Roman" pitchFamily="18" charset="0"/>
              <a:cs typeface="Times New Roman" pitchFamily="18" charset="0"/>
            </a:endParaRPr>
          </a:p>
          <a:p>
            <a:pPr algn="just">
              <a:spcBef>
                <a:spcPts val="0"/>
              </a:spcBef>
              <a:defRPr/>
            </a:pPr>
            <a:r>
              <a:rPr lang="it-IT" b="1">
                <a:solidFill>
                  <a:srgbClr val="FF0000"/>
                </a:solidFill>
                <a:latin typeface="Times New Roman" pitchFamily="18" charset="0"/>
                <a:cs typeface="Times New Roman" pitchFamily="18" charset="0"/>
              </a:rPr>
              <a:t>Protasi:  </a:t>
            </a:r>
            <a:r>
              <a:rPr lang="it-IT" b="1">
                <a:latin typeface="Times New Roman" pitchFamily="18" charset="0"/>
                <a:cs typeface="Times New Roman" pitchFamily="18" charset="0"/>
              </a:rPr>
              <a:t>congiuntivo secondo le leggi della </a:t>
            </a:r>
            <a:r>
              <a:rPr lang="it-IT" b="1" i="1">
                <a:latin typeface="Times New Roman" pitchFamily="18" charset="0"/>
                <a:cs typeface="Times New Roman" pitchFamily="18" charset="0"/>
              </a:rPr>
              <a:t>consecutio temporum</a:t>
            </a:r>
          </a:p>
          <a:p>
            <a:pPr algn="just">
              <a:spcBef>
                <a:spcPts val="0"/>
              </a:spcBef>
              <a:defRPr/>
            </a:pPr>
            <a:endParaRPr lang="it-IT" b="1" i="1">
              <a:latin typeface="Times New Roman" pitchFamily="18" charset="0"/>
              <a:cs typeface="Times New Roman" pitchFamily="18" charset="0"/>
            </a:endParaRPr>
          </a:p>
          <a:p>
            <a:pPr algn="just">
              <a:spcBef>
                <a:spcPts val="0"/>
              </a:spcBef>
              <a:defRPr/>
            </a:pPr>
            <a:r>
              <a:rPr lang="it-IT">
                <a:solidFill>
                  <a:srgbClr val="0070C0"/>
                </a:solidFill>
                <a:latin typeface="Times New Roman" pitchFamily="18" charset="0"/>
                <a:cs typeface="Times New Roman" pitchFamily="18" charset="0"/>
              </a:rPr>
              <a:t>Ergo tibi </a:t>
            </a:r>
            <a:r>
              <a:rPr lang="it-IT" i="1">
                <a:solidFill>
                  <a:srgbClr val="0070C0"/>
                </a:solidFill>
                <a:uFill>
                  <a:solidFill>
                    <a:srgbClr val="FF0000"/>
                  </a:solidFill>
                </a:uFill>
                <a:latin typeface="Times New Roman" pitchFamily="18" charset="0"/>
                <a:cs typeface="Times New Roman" pitchFamily="18" charset="0"/>
              </a:rPr>
              <a:t>respondeo</a:t>
            </a:r>
            <a:r>
              <a:rPr lang="it-IT" i="1">
                <a:solidFill>
                  <a:srgbClr val="0070C0"/>
                </a:solidFill>
                <a:latin typeface="Times New Roman" pitchFamily="18" charset="0"/>
                <a:cs typeface="Times New Roman" pitchFamily="18" charset="0"/>
              </a:rPr>
              <a:t>, </a:t>
            </a:r>
            <a:r>
              <a:rPr lang="it-IT" i="1" u="sng">
                <a:solidFill>
                  <a:srgbClr val="0070C0"/>
                </a:solidFill>
                <a:uFill>
                  <a:solidFill>
                    <a:srgbClr val="FF0000"/>
                  </a:solidFill>
                </a:uFill>
                <a:latin typeface="Times New Roman" pitchFamily="18" charset="0"/>
                <a:cs typeface="Times New Roman" pitchFamily="18" charset="0"/>
              </a:rPr>
              <a:t>sumpturum esse </a:t>
            </a:r>
            <a:r>
              <a:rPr lang="it-IT">
                <a:solidFill>
                  <a:srgbClr val="0070C0"/>
                </a:solidFill>
                <a:latin typeface="Times New Roman" pitchFamily="18" charset="0"/>
                <a:cs typeface="Times New Roman" pitchFamily="18" charset="0"/>
              </a:rPr>
              <a:t>quidem me, </a:t>
            </a:r>
            <a:r>
              <a:rPr lang="it-IT">
                <a:solidFill>
                  <a:srgbClr val="FF0000"/>
                </a:solidFill>
                <a:latin typeface="Times New Roman" pitchFamily="18" charset="0"/>
                <a:cs typeface="Times New Roman" pitchFamily="18" charset="0"/>
              </a:rPr>
              <a:t>si </a:t>
            </a:r>
            <a:r>
              <a:rPr lang="it-IT" i="1" u="sng">
                <a:solidFill>
                  <a:srgbClr val="0070C0"/>
                </a:solidFill>
                <a:uFill>
                  <a:solidFill>
                    <a:srgbClr val="FF0000"/>
                  </a:solidFill>
                </a:uFill>
                <a:latin typeface="Times New Roman" pitchFamily="18" charset="0"/>
                <a:cs typeface="Times New Roman" pitchFamily="18" charset="0"/>
              </a:rPr>
              <a:t>detur </a:t>
            </a:r>
            <a:r>
              <a:rPr lang="it-IT">
                <a:solidFill>
                  <a:srgbClr val="0070C0"/>
                </a:solidFill>
                <a:latin typeface="Times New Roman" pitchFamily="18" charset="0"/>
                <a:cs typeface="Times New Roman" pitchFamily="18" charset="0"/>
              </a:rPr>
              <a:t>electio, et sanitatem et vires.</a:t>
            </a:r>
          </a:p>
          <a:p>
            <a:pPr algn="just">
              <a:spcBef>
                <a:spcPts val="0"/>
              </a:spcBef>
              <a:defRPr/>
            </a:pPr>
            <a:r>
              <a:rPr lang="it-IT">
                <a:latin typeface="Times New Roman" pitchFamily="18" charset="0"/>
                <a:cs typeface="Times New Roman" pitchFamily="18" charset="0"/>
              </a:rPr>
              <a:t>(Dunque ti rispondo che, se mi venisse data la possibilità di scegliere, mi prenderei salute e vigore) </a:t>
            </a:r>
          </a:p>
          <a:p>
            <a:pPr algn="just"/>
            <a:endParaRPr lang="it-IT"/>
          </a:p>
        </p:txBody>
      </p:sp>
    </p:spTree>
    <p:extLst>
      <p:ext uri="{BB962C8B-B14F-4D97-AF65-F5344CB8AC3E}">
        <p14:creationId xmlns:p14="http://schemas.microsoft.com/office/powerpoint/2010/main" val="32674935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3DDE6E1-F7B1-43E5-AE35-020FB8DC62FD}"/>
              </a:ext>
            </a:extLst>
          </p:cNvPr>
          <p:cNvSpPr>
            <a:spLocks noGrp="1"/>
          </p:cNvSpPr>
          <p:nvPr>
            <p:ph type="subTitle" idx="1"/>
          </p:nvPr>
        </p:nvSpPr>
        <p:spPr>
          <a:xfrm>
            <a:off x="0" y="0"/>
            <a:ext cx="12192000" cy="6858000"/>
          </a:xfrm>
          <a:blipFill>
            <a:blip r:embed="rId2"/>
            <a:tile tx="0" ty="0" sx="100000" sy="100000" flip="none" algn="tl"/>
          </a:blipFill>
        </p:spPr>
        <p:txBody>
          <a:bodyPr/>
          <a:lstStyle/>
          <a:p>
            <a:r>
              <a:rPr lang="it-IT" altLang="it-IT" b="1" i="1">
                <a:latin typeface="Times New Roman" panose="02020603050405020304" pitchFamily="18" charset="0"/>
                <a:cs typeface="Times New Roman" panose="02020603050405020304" pitchFamily="18" charset="0"/>
              </a:rPr>
              <a:t>Periodo ipotetico dipendente :     III Tipo (irrealtà)</a:t>
            </a:r>
          </a:p>
          <a:p>
            <a:endParaRPr lang="it-IT" b="1" i="1">
              <a:latin typeface="Times New Roman" panose="02020603050405020304" pitchFamily="18" charset="0"/>
              <a:cs typeface="Times New Roman" panose="02020603050405020304" pitchFamily="18" charset="0"/>
            </a:endParaRPr>
          </a:p>
          <a:p>
            <a:pPr marL="342900" indent="-342900" algn="just">
              <a:spcBef>
                <a:spcPts val="0"/>
              </a:spcBef>
              <a:buFont typeface="Arial" panose="020B0604020202020204" pitchFamily="34" charset="0"/>
              <a:buChar char="•"/>
              <a:defRPr/>
            </a:pPr>
            <a:r>
              <a:rPr lang="it-IT">
                <a:latin typeface="Times New Roman" pitchFamily="18" charset="0"/>
                <a:cs typeface="Times New Roman" pitchFamily="18" charset="0"/>
              </a:rPr>
              <a:t>Con apodosi all’</a:t>
            </a:r>
            <a:r>
              <a:rPr lang="it-IT">
                <a:solidFill>
                  <a:srgbClr val="FF0000"/>
                </a:solidFill>
                <a:latin typeface="Times New Roman" pitchFamily="18" charset="0"/>
                <a:cs typeface="Times New Roman" pitchFamily="18" charset="0"/>
              </a:rPr>
              <a:t>infinito</a:t>
            </a:r>
            <a:r>
              <a:rPr lang="it-IT">
                <a:latin typeface="Times New Roman" pitchFamily="18" charset="0"/>
                <a:cs typeface="Times New Roman" pitchFamily="18" charset="0"/>
              </a:rPr>
              <a:t>:</a:t>
            </a:r>
          </a:p>
          <a:p>
            <a:pPr algn="just">
              <a:spcBef>
                <a:spcPts val="0"/>
              </a:spcBef>
              <a:defRPr/>
            </a:pPr>
            <a:endParaRPr lang="it-IT">
              <a:solidFill>
                <a:srgbClr val="FF0000"/>
              </a:solidFill>
              <a:latin typeface="Times New Roman" pitchFamily="18" charset="0"/>
              <a:cs typeface="Times New Roman" pitchFamily="18" charset="0"/>
            </a:endParaRPr>
          </a:p>
          <a:p>
            <a:pPr algn="just">
              <a:spcBef>
                <a:spcPts val="0"/>
              </a:spcBef>
              <a:defRPr/>
            </a:pPr>
            <a:r>
              <a:rPr lang="it-IT">
                <a:solidFill>
                  <a:srgbClr val="FF0000"/>
                </a:solidFill>
                <a:latin typeface="Times New Roman" pitchFamily="18" charset="0"/>
                <a:cs typeface="Times New Roman" pitchFamily="18" charset="0"/>
              </a:rPr>
              <a:t>Apodosi:</a:t>
            </a:r>
            <a:r>
              <a:rPr lang="it-IT">
                <a:latin typeface="Times New Roman" pitchFamily="18" charset="0"/>
                <a:cs typeface="Times New Roman" pitchFamily="18" charset="0"/>
              </a:rPr>
              <a:t> </a:t>
            </a:r>
            <a:r>
              <a:rPr lang="it-IT" b="1">
                <a:latin typeface="Times New Roman" pitchFamily="18" charset="0"/>
                <a:cs typeface="Times New Roman" pitchFamily="18" charset="0"/>
              </a:rPr>
              <a:t>infinito futuro con </a:t>
            </a:r>
            <a:r>
              <a:rPr lang="it-IT" b="1" i="1">
                <a:latin typeface="Times New Roman" pitchFamily="18" charset="0"/>
                <a:cs typeface="Times New Roman" pitchFamily="18" charset="0"/>
              </a:rPr>
              <a:t>fuisse</a:t>
            </a:r>
          </a:p>
          <a:p>
            <a:pPr algn="just">
              <a:spcBef>
                <a:spcPts val="0"/>
              </a:spcBef>
              <a:defRPr/>
            </a:pPr>
            <a:endParaRPr lang="it-IT">
              <a:solidFill>
                <a:srgbClr val="FF0000"/>
              </a:solidFill>
              <a:latin typeface="Times New Roman" pitchFamily="18" charset="0"/>
              <a:cs typeface="Times New Roman" pitchFamily="18" charset="0"/>
            </a:endParaRPr>
          </a:p>
          <a:p>
            <a:pPr algn="just">
              <a:spcBef>
                <a:spcPts val="0"/>
              </a:spcBef>
              <a:defRPr/>
            </a:pPr>
            <a:r>
              <a:rPr lang="it-IT">
                <a:solidFill>
                  <a:srgbClr val="FF0000"/>
                </a:solidFill>
                <a:latin typeface="Times New Roman" pitchFamily="18" charset="0"/>
                <a:cs typeface="Times New Roman" pitchFamily="18" charset="0"/>
              </a:rPr>
              <a:t>Protasi:</a:t>
            </a:r>
            <a:r>
              <a:rPr lang="it-IT">
                <a:latin typeface="Times New Roman" pitchFamily="18" charset="0"/>
                <a:cs typeface="Times New Roman" pitchFamily="18" charset="0"/>
              </a:rPr>
              <a:t> </a:t>
            </a:r>
            <a:r>
              <a:rPr lang="it-IT" b="1">
                <a:latin typeface="Times New Roman" pitchFamily="18" charset="0"/>
                <a:cs typeface="Times New Roman" pitchFamily="18" charset="0"/>
              </a:rPr>
              <a:t>congiuntivo imperfetto o piuccheperfetto </a:t>
            </a:r>
            <a:r>
              <a:rPr lang="it-IT">
                <a:latin typeface="Times New Roman" pitchFamily="18" charset="0"/>
                <a:cs typeface="Times New Roman" pitchFamily="18" charset="0"/>
              </a:rPr>
              <a:t>(anche se dipendono da tempo principale)</a:t>
            </a:r>
          </a:p>
          <a:p>
            <a:pPr algn="just">
              <a:spcBef>
                <a:spcPts val="0"/>
              </a:spcBef>
              <a:defRPr/>
            </a:pPr>
            <a:endParaRPr lang="it-IT">
              <a:solidFill>
                <a:srgbClr val="0070C0"/>
              </a:solidFill>
              <a:latin typeface="Times New Roman" pitchFamily="18" charset="0"/>
              <a:cs typeface="Times New Roman" pitchFamily="18" charset="0"/>
            </a:endParaRPr>
          </a:p>
          <a:p>
            <a:pPr algn="just">
              <a:spcBef>
                <a:spcPts val="0"/>
              </a:spcBef>
              <a:defRPr/>
            </a:pPr>
            <a:r>
              <a:rPr lang="it-IT">
                <a:solidFill>
                  <a:srgbClr val="0070C0"/>
                </a:solidFill>
                <a:latin typeface="Times New Roman" pitchFamily="18" charset="0"/>
                <a:cs typeface="Times New Roman" pitchFamily="18" charset="0"/>
              </a:rPr>
              <a:t>Hoc statuo, hunc, </a:t>
            </a:r>
            <a:r>
              <a:rPr lang="it-IT">
                <a:solidFill>
                  <a:srgbClr val="FF0000"/>
                </a:solidFill>
                <a:latin typeface="Times New Roman" pitchFamily="18" charset="0"/>
                <a:cs typeface="Times New Roman" pitchFamily="18" charset="0"/>
              </a:rPr>
              <a:t>si</a:t>
            </a:r>
            <a:r>
              <a:rPr lang="it-IT">
                <a:solidFill>
                  <a:srgbClr val="0070C0"/>
                </a:solidFill>
                <a:latin typeface="Times New Roman" pitchFamily="18" charset="0"/>
                <a:cs typeface="Times New Roman" pitchFamily="18" charset="0"/>
              </a:rPr>
              <a:t> amicus </a:t>
            </a:r>
            <a:r>
              <a:rPr lang="it-IT" i="1" u="sng">
                <a:solidFill>
                  <a:srgbClr val="0070C0"/>
                </a:solidFill>
                <a:uFill>
                  <a:solidFill>
                    <a:srgbClr val="FF0000"/>
                  </a:solidFill>
                </a:uFill>
                <a:latin typeface="Times New Roman" pitchFamily="18" charset="0"/>
                <a:cs typeface="Times New Roman" pitchFamily="18" charset="0"/>
              </a:rPr>
              <a:t>esset</a:t>
            </a:r>
            <a:r>
              <a:rPr lang="it-IT" i="1">
                <a:solidFill>
                  <a:srgbClr val="0070C0"/>
                </a:solidFill>
                <a:latin typeface="Times New Roman" pitchFamily="18" charset="0"/>
                <a:cs typeface="Times New Roman" pitchFamily="18" charset="0"/>
              </a:rPr>
              <a:t> </a:t>
            </a:r>
            <a:r>
              <a:rPr lang="it-IT">
                <a:solidFill>
                  <a:srgbClr val="0070C0"/>
                </a:solidFill>
                <a:latin typeface="Times New Roman" pitchFamily="18" charset="0"/>
                <a:cs typeface="Times New Roman" pitchFamily="18" charset="0"/>
              </a:rPr>
              <a:t>Pompeio, </a:t>
            </a:r>
            <a:r>
              <a:rPr lang="it-IT" i="1" u="sng">
                <a:solidFill>
                  <a:srgbClr val="0070C0"/>
                </a:solidFill>
                <a:uFill>
                  <a:solidFill>
                    <a:srgbClr val="FF0000"/>
                  </a:solidFill>
                </a:uFill>
                <a:latin typeface="Times New Roman" pitchFamily="18" charset="0"/>
                <a:cs typeface="Times New Roman" pitchFamily="18" charset="0"/>
              </a:rPr>
              <a:t>laudaturum</a:t>
            </a:r>
            <a:r>
              <a:rPr lang="it-IT">
                <a:solidFill>
                  <a:srgbClr val="0070C0"/>
                </a:solidFill>
                <a:latin typeface="Times New Roman" pitchFamily="18" charset="0"/>
                <a:cs typeface="Times New Roman" pitchFamily="18" charset="0"/>
              </a:rPr>
              <a:t> illum non </a:t>
            </a:r>
            <a:r>
              <a:rPr lang="it-IT" i="1" u="sng">
                <a:solidFill>
                  <a:srgbClr val="0070C0"/>
                </a:solidFill>
                <a:uFill>
                  <a:solidFill>
                    <a:srgbClr val="FF0000"/>
                  </a:solidFill>
                </a:uFill>
                <a:latin typeface="Times New Roman" pitchFamily="18" charset="0"/>
                <a:cs typeface="Times New Roman" pitchFamily="18" charset="0"/>
              </a:rPr>
              <a:t>fuisse</a:t>
            </a:r>
          </a:p>
          <a:p>
            <a:pPr algn="just">
              <a:spcBef>
                <a:spcPts val="0"/>
              </a:spcBef>
              <a:defRPr/>
            </a:pPr>
            <a:r>
              <a:rPr lang="it-IT">
                <a:latin typeface="Times New Roman" pitchFamily="18" charset="0"/>
                <a:cs typeface="Times New Roman" pitchFamily="18" charset="0"/>
              </a:rPr>
              <a:t>(Sono sicuro che costui, se fosse favorevole a Pompeo, non lo loderebbe)</a:t>
            </a:r>
          </a:p>
          <a:p>
            <a:pPr algn="just">
              <a:spcBef>
                <a:spcPts val="0"/>
              </a:spcBef>
              <a:defRPr/>
            </a:pPr>
            <a:endParaRPr lang="it-IT">
              <a:latin typeface="Times New Roman" pitchFamily="18" charset="0"/>
              <a:cs typeface="Times New Roman" pitchFamily="18" charset="0"/>
            </a:endParaRPr>
          </a:p>
          <a:p>
            <a:pPr algn="just">
              <a:spcBef>
                <a:spcPts val="0"/>
              </a:spcBef>
              <a:defRPr/>
            </a:pPr>
            <a:r>
              <a:rPr lang="it-IT">
                <a:solidFill>
                  <a:srgbClr val="0070C0"/>
                </a:solidFill>
                <a:latin typeface="Times New Roman" pitchFamily="18" charset="0"/>
                <a:cs typeface="Times New Roman" pitchFamily="18" charset="0"/>
              </a:rPr>
              <a:t>Nuntiatum est nobis Atticum, </a:t>
            </a:r>
            <a:r>
              <a:rPr lang="it-IT">
                <a:solidFill>
                  <a:srgbClr val="FF0000"/>
                </a:solidFill>
                <a:latin typeface="Times New Roman" pitchFamily="18" charset="0"/>
                <a:cs typeface="Times New Roman" pitchFamily="18" charset="0"/>
              </a:rPr>
              <a:t>nisi</a:t>
            </a:r>
            <a:r>
              <a:rPr lang="it-IT">
                <a:latin typeface="Times New Roman" pitchFamily="18" charset="0"/>
                <a:cs typeface="Times New Roman" pitchFamily="18" charset="0"/>
              </a:rPr>
              <a:t> </a:t>
            </a:r>
            <a:r>
              <a:rPr lang="it-IT">
                <a:solidFill>
                  <a:srgbClr val="0070C0"/>
                </a:solidFill>
                <a:latin typeface="Times New Roman" pitchFamily="18" charset="0"/>
                <a:cs typeface="Times New Roman" pitchFamily="18" charset="0"/>
              </a:rPr>
              <a:t>de via fessus </a:t>
            </a:r>
            <a:r>
              <a:rPr lang="it-IT" i="1" u="sng">
                <a:solidFill>
                  <a:srgbClr val="0070C0"/>
                </a:solidFill>
                <a:uFill>
                  <a:solidFill>
                    <a:srgbClr val="FF0000"/>
                  </a:solidFill>
                </a:uFill>
                <a:latin typeface="Times New Roman" pitchFamily="18" charset="0"/>
                <a:cs typeface="Times New Roman" pitchFamily="18" charset="0"/>
              </a:rPr>
              <a:t>esset</a:t>
            </a:r>
            <a:r>
              <a:rPr lang="it-IT">
                <a:solidFill>
                  <a:srgbClr val="0070C0"/>
                </a:solidFill>
                <a:latin typeface="Times New Roman" pitchFamily="18" charset="0"/>
                <a:cs typeface="Times New Roman" pitchFamily="18" charset="0"/>
              </a:rPr>
              <a:t>, continuo ad nos </a:t>
            </a:r>
            <a:r>
              <a:rPr lang="it-IT" i="1" u="sng">
                <a:solidFill>
                  <a:srgbClr val="0070C0"/>
                </a:solidFill>
                <a:uFill>
                  <a:solidFill>
                    <a:srgbClr val="FF0000"/>
                  </a:solidFill>
                </a:uFill>
                <a:latin typeface="Times New Roman" pitchFamily="18" charset="0"/>
                <a:cs typeface="Times New Roman" pitchFamily="18" charset="0"/>
              </a:rPr>
              <a:t>venturum fuisse</a:t>
            </a:r>
            <a:r>
              <a:rPr lang="it-IT">
                <a:solidFill>
                  <a:srgbClr val="0070C0"/>
                </a:solidFill>
                <a:latin typeface="Times New Roman" pitchFamily="18" charset="0"/>
                <a:cs typeface="Times New Roman" pitchFamily="18" charset="0"/>
              </a:rPr>
              <a:t>.  </a:t>
            </a:r>
          </a:p>
          <a:p>
            <a:pPr algn="just">
              <a:spcBef>
                <a:spcPts val="0"/>
              </a:spcBef>
              <a:defRPr/>
            </a:pPr>
            <a:r>
              <a:rPr lang="it-IT">
                <a:latin typeface="Times New Roman" pitchFamily="18" charset="0"/>
                <a:cs typeface="Times New Roman" pitchFamily="18" charset="0"/>
              </a:rPr>
              <a:t>(Mi è stato riferito che Attico, se non fosse stato stanco per il viaggio, sarebbe venuto subito qui da me.)</a:t>
            </a:r>
          </a:p>
          <a:p>
            <a:pPr algn="just"/>
            <a:endParaRPr lang="it-IT"/>
          </a:p>
        </p:txBody>
      </p:sp>
    </p:spTree>
    <p:extLst>
      <p:ext uri="{BB962C8B-B14F-4D97-AF65-F5344CB8AC3E}">
        <p14:creationId xmlns:p14="http://schemas.microsoft.com/office/powerpoint/2010/main" val="1478575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67311F1-A0F8-46CD-A5FD-F69E6C8D9815}"/>
              </a:ext>
            </a:extLst>
          </p:cNvPr>
          <p:cNvSpPr>
            <a:spLocks noGrp="1"/>
          </p:cNvSpPr>
          <p:nvPr>
            <p:ph idx="1"/>
          </p:nvPr>
        </p:nvSpPr>
        <p:spPr>
          <a:xfrm>
            <a:off x="-67111" y="0"/>
            <a:ext cx="12331816" cy="6858000"/>
          </a:xfrm>
          <a:blipFill>
            <a:blip r:embed="rId2"/>
            <a:tile tx="0" ty="0" sx="100000" sy="100000" flip="none" algn="tl"/>
          </a:blipFill>
        </p:spPr>
        <p:txBody>
          <a:bodyPr>
            <a:normAutofit/>
          </a:bodyPr>
          <a:lstStyle/>
          <a:p>
            <a:pPr marL="0" indent="0" algn="just">
              <a:buNone/>
            </a:pPr>
            <a:r>
              <a:rPr lang="it-IT">
                <a:latin typeface="Times New Roman" panose="02020603050405020304" pitchFamily="18" charset="0"/>
                <a:cs typeface="Times New Roman" panose="02020603050405020304" pitchFamily="18" charset="0"/>
              </a:rPr>
              <a:t> </a:t>
            </a:r>
          </a:p>
          <a:p>
            <a:pPr algn="just">
              <a:buFontTx/>
              <a:buChar char="-"/>
            </a:pPr>
            <a:r>
              <a:rPr lang="it-IT">
                <a:latin typeface="Times New Roman" panose="02020603050405020304" pitchFamily="18" charset="0"/>
                <a:cs typeface="Times New Roman" panose="02020603050405020304" pitchFamily="18" charset="0"/>
              </a:rPr>
              <a:t>  Lingua madre e ‘patria originaria’                    migrazioni e frantumazione dell’unità linguistica   </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a:t>
            </a:r>
            <a:r>
              <a:rPr lang="it-IT" sz="800">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diversificazione in rami e genesi delle lingue storiche attestate</a:t>
            </a:r>
          </a:p>
          <a:p>
            <a:pPr marL="0" indent="0" algn="ctr">
              <a:buNone/>
            </a:pPr>
            <a:endParaRPr lang="it-IT">
              <a:latin typeface="Times New Roman" panose="02020603050405020304" pitchFamily="18" charset="0"/>
              <a:cs typeface="Times New Roman" panose="02020603050405020304" pitchFamily="18" charset="0"/>
            </a:endParaRPr>
          </a:p>
          <a:p>
            <a:pPr marL="0" indent="0" algn="ctr">
              <a:buNone/>
            </a:pPr>
            <a:r>
              <a:rPr lang="it-IT">
                <a:latin typeface="Times New Roman" panose="02020603050405020304" pitchFamily="18" charset="0"/>
                <a:cs typeface="Times New Roman" panose="02020603050405020304" pitchFamily="18" charset="0"/>
              </a:rPr>
              <a:t>    Differenti nuclei dopo gli stanziamenti a seguito delle migrazioni</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a:t>
            </a:r>
          </a:p>
          <a:p>
            <a:pPr marL="0" indent="0" algn="just">
              <a:buNone/>
            </a:pPr>
            <a:r>
              <a:rPr lang="it-IT">
                <a:latin typeface="Times New Roman" panose="02020603050405020304" pitchFamily="18" charset="0"/>
                <a:cs typeface="Times New Roman" panose="02020603050405020304" pitchFamily="18" charset="0"/>
              </a:rPr>
              <a:t>                        area marginale                                    area centrale                    area marginale</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algn="just">
              <a:buFontTx/>
              <a:buChar char="-"/>
            </a:pPr>
            <a:endParaRPr lang="it-IT"/>
          </a:p>
        </p:txBody>
      </p:sp>
      <p:sp>
        <p:nvSpPr>
          <p:cNvPr id="2" name="Freccia a destra 1">
            <a:extLst>
              <a:ext uri="{FF2B5EF4-FFF2-40B4-BE49-F238E27FC236}">
                <a16:creationId xmlns:a16="http://schemas.microsoft.com/office/drawing/2014/main" id="{F5827BA3-3B17-4C8E-8054-FA8A94631827}"/>
              </a:ext>
            </a:extLst>
          </p:cNvPr>
          <p:cNvSpPr/>
          <p:nvPr/>
        </p:nvSpPr>
        <p:spPr>
          <a:xfrm>
            <a:off x="5125673" y="620785"/>
            <a:ext cx="601211" cy="268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circolare in giù 3">
            <a:extLst>
              <a:ext uri="{FF2B5EF4-FFF2-40B4-BE49-F238E27FC236}">
                <a16:creationId xmlns:a16="http://schemas.microsoft.com/office/drawing/2014/main" id="{417051F2-9C78-4043-87DC-A46A94CF1F4B}"/>
              </a:ext>
            </a:extLst>
          </p:cNvPr>
          <p:cNvSpPr/>
          <p:nvPr/>
        </p:nvSpPr>
        <p:spPr>
          <a:xfrm rot="5400000">
            <a:off x="10916174" y="1231085"/>
            <a:ext cx="775982" cy="4865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reccia circolare a destra 4">
            <a:extLst>
              <a:ext uri="{FF2B5EF4-FFF2-40B4-BE49-F238E27FC236}">
                <a16:creationId xmlns:a16="http://schemas.microsoft.com/office/drawing/2014/main" id="{372FA5A7-0DBA-4414-ADEB-A327FCBCAFDD}"/>
              </a:ext>
            </a:extLst>
          </p:cNvPr>
          <p:cNvSpPr/>
          <p:nvPr/>
        </p:nvSpPr>
        <p:spPr>
          <a:xfrm>
            <a:off x="1619073" y="1086372"/>
            <a:ext cx="486562" cy="77598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in giù 5">
            <a:extLst>
              <a:ext uri="{FF2B5EF4-FFF2-40B4-BE49-F238E27FC236}">
                <a16:creationId xmlns:a16="http://schemas.microsoft.com/office/drawing/2014/main" id="{F2F3706B-978F-40DE-B871-DBC1EEF1BC06}"/>
              </a:ext>
            </a:extLst>
          </p:cNvPr>
          <p:cNvSpPr/>
          <p:nvPr/>
        </p:nvSpPr>
        <p:spPr>
          <a:xfrm>
            <a:off x="6216242" y="2088859"/>
            <a:ext cx="436228" cy="494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0" name="Immagine 9" descr="Immagine che contiene screenshot&#10;&#10;Descrizione generata automaticamente">
            <a:extLst>
              <a:ext uri="{FF2B5EF4-FFF2-40B4-BE49-F238E27FC236}">
                <a16:creationId xmlns:a16="http://schemas.microsoft.com/office/drawing/2014/main" id="{6E2BDC05-BC33-4413-9346-FB96A013D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97" y="3640822"/>
            <a:ext cx="10796631" cy="1354822"/>
          </a:xfrm>
          <a:prstGeom prst="rect">
            <a:avLst/>
          </a:prstGeom>
          <a:ln w="38100">
            <a:solidFill>
              <a:schemeClr val="accent1"/>
            </a:solidFill>
          </a:ln>
        </p:spPr>
      </p:pic>
      <p:sp>
        <p:nvSpPr>
          <p:cNvPr id="11" name="Freccia curva 10">
            <a:extLst>
              <a:ext uri="{FF2B5EF4-FFF2-40B4-BE49-F238E27FC236}">
                <a16:creationId xmlns:a16="http://schemas.microsoft.com/office/drawing/2014/main" id="{E5D6DBCC-B84B-4FF1-9BCE-D68CDC7DB9C7}"/>
              </a:ext>
            </a:extLst>
          </p:cNvPr>
          <p:cNvSpPr/>
          <p:nvPr/>
        </p:nvSpPr>
        <p:spPr>
          <a:xfrm rot="5400000">
            <a:off x="10379280" y="2885813"/>
            <a:ext cx="583034" cy="45300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8" name="Parentesi graffa chiusa 17">
            <a:extLst>
              <a:ext uri="{FF2B5EF4-FFF2-40B4-BE49-F238E27FC236}">
                <a16:creationId xmlns:a16="http://schemas.microsoft.com/office/drawing/2014/main" id="{9E0861FF-AD39-4997-AD9C-F1E968A732B5}"/>
              </a:ext>
            </a:extLst>
          </p:cNvPr>
          <p:cNvSpPr/>
          <p:nvPr/>
        </p:nvSpPr>
        <p:spPr>
          <a:xfrm rot="5400000">
            <a:off x="2553401" y="3979529"/>
            <a:ext cx="396374" cy="290258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9" name="Parentesi graffa chiusa 18">
            <a:extLst>
              <a:ext uri="{FF2B5EF4-FFF2-40B4-BE49-F238E27FC236}">
                <a16:creationId xmlns:a16="http://schemas.microsoft.com/office/drawing/2014/main" id="{A8D5E164-C642-4472-968E-63A6C5B73F21}"/>
              </a:ext>
            </a:extLst>
          </p:cNvPr>
          <p:cNvSpPr/>
          <p:nvPr/>
        </p:nvSpPr>
        <p:spPr>
          <a:xfrm rot="5400000">
            <a:off x="6957620" y="3870474"/>
            <a:ext cx="396373" cy="312070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20" name="Parentesi graffa chiusa 19">
            <a:extLst>
              <a:ext uri="{FF2B5EF4-FFF2-40B4-BE49-F238E27FC236}">
                <a16:creationId xmlns:a16="http://schemas.microsoft.com/office/drawing/2014/main" id="{0941378B-2DBC-493A-8AFF-7FB9B2CADCB0}"/>
              </a:ext>
            </a:extLst>
          </p:cNvPr>
          <p:cNvSpPr/>
          <p:nvPr/>
        </p:nvSpPr>
        <p:spPr>
          <a:xfrm rot="5400000">
            <a:off x="10046865" y="4614994"/>
            <a:ext cx="396380" cy="163165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978330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3DDE6E1-F7B1-43E5-AE35-020FB8DC62FD}"/>
              </a:ext>
            </a:extLst>
          </p:cNvPr>
          <p:cNvSpPr>
            <a:spLocks noGrp="1"/>
          </p:cNvSpPr>
          <p:nvPr>
            <p:ph type="subTitle" idx="1"/>
          </p:nvPr>
        </p:nvSpPr>
        <p:spPr>
          <a:xfrm>
            <a:off x="0" y="0"/>
            <a:ext cx="12192000" cy="6858000"/>
          </a:xfrm>
          <a:blipFill>
            <a:blip r:embed="rId2"/>
            <a:tile tx="0" ty="0" sx="100000" sy="100000" flip="none" algn="tl"/>
          </a:blipFill>
        </p:spPr>
        <p:txBody>
          <a:bodyPr/>
          <a:lstStyle/>
          <a:p>
            <a:pPr marL="342900" indent="-342900" algn="just">
              <a:buFont typeface="Arial" panose="020B0604020202020204" pitchFamily="34" charset="0"/>
              <a:buChar char="•"/>
            </a:pPr>
            <a:r>
              <a:rPr lang="it-IT" altLang="it-IT">
                <a:solidFill>
                  <a:srgbClr val="FF0000"/>
                </a:solidFill>
              </a:rPr>
              <a:t>C</a:t>
            </a:r>
            <a:r>
              <a:rPr lang="it-IT" altLang="it-IT">
                <a:solidFill>
                  <a:srgbClr val="FF0000"/>
                </a:solidFill>
                <a:latin typeface="Times New Roman" panose="02020603050405020304" pitchFamily="18" charset="0"/>
                <a:cs typeface="Times New Roman" panose="02020603050405020304" pitchFamily="18" charset="0"/>
              </a:rPr>
              <a:t>on apodosi al </a:t>
            </a:r>
            <a:r>
              <a:rPr lang="it-IT" altLang="it-IT" b="1">
                <a:solidFill>
                  <a:srgbClr val="FF0000"/>
                </a:solidFill>
                <a:latin typeface="Times New Roman" panose="02020603050405020304" pitchFamily="18" charset="0"/>
                <a:cs typeface="Times New Roman" panose="02020603050405020304" pitchFamily="18" charset="0"/>
              </a:rPr>
              <a:t>congiuntivo</a:t>
            </a:r>
            <a:r>
              <a:rPr lang="it-IT" altLang="it-IT">
                <a:latin typeface="Times New Roman" panose="02020603050405020304" pitchFamily="18" charset="0"/>
                <a:cs typeface="Times New Roman" panose="02020603050405020304" pitchFamily="18" charset="0"/>
              </a:rPr>
              <a:t>:</a:t>
            </a:r>
          </a:p>
          <a:p>
            <a:pPr algn="just"/>
            <a:r>
              <a:rPr lang="it-IT" altLang="it-IT" b="1">
                <a:latin typeface="Times New Roman" panose="02020603050405020304" pitchFamily="18" charset="0"/>
                <a:cs typeface="Times New Roman" panose="02020603050405020304" pitchFamily="18" charset="0"/>
              </a:rPr>
              <a:t>I e II tipo</a:t>
            </a:r>
            <a:r>
              <a:rPr lang="it-IT" altLang="it-IT">
                <a:latin typeface="Times New Roman" panose="02020603050405020304" pitchFamily="18" charset="0"/>
                <a:cs typeface="Times New Roman" panose="02020603050405020304" pitchFamily="18" charset="0"/>
              </a:rPr>
              <a:t>: </a:t>
            </a:r>
            <a:r>
              <a:rPr lang="it-IT" altLang="it-IT">
                <a:solidFill>
                  <a:srgbClr val="FF0000"/>
                </a:solidFill>
                <a:latin typeface="Times New Roman" panose="02020603050405020304" pitchFamily="18" charset="0"/>
                <a:cs typeface="Times New Roman" panose="02020603050405020304" pitchFamily="18" charset="0"/>
              </a:rPr>
              <a:t>protasi/apodosi</a:t>
            </a:r>
            <a:r>
              <a:rPr lang="it-IT" altLang="it-IT">
                <a:latin typeface="Times New Roman" panose="02020603050405020304" pitchFamily="18" charset="0"/>
                <a:cs typeface="Times New Roman" panose="02020603050405020304" pitchFamily="18" charset="0"/>
              </a:rPr>
              <a:t> al </a:t>
            </a:r>
            <a:r>
              <a:rPr lang="it-IT" altLang="it-IT" b="1">
                <a:latin typeface="Times New Roman" panose="02020603050405020304" pitchFamily="18" charset="0"/>
                <a:cs typeface="Times New Roman" panose="02020603050405020304" pitchFamily="18" charset="0"/>
              </a:rPr>
              <a:t>congiuntivo</a:t>
            </a:r>
            <a:r>
              <a:rPr lang="it-IT" altLang="it-IT">
                <a:latin typeface="Times New Roman" panose="02020603050405020304" pitchFamily="18" charset="0"/>
                <a:cs typeface="Times New Roman" panose="02020603050405020304" pitchFamily="18" charset="0"/>
              </a:rPr>
              <a:t> secondo le norme della </a:t>
            </a:r>
            <a:r>
              <a:rPr lang="it-IT" altLang="it-IT" i="1">
                <a:latin typeface="Times New Roman" panose="02020603050405020304" pitchFamily="18" charset="0"/>
                <a:cs typeface="Times New Roman" panose="02020603050405020304" pitchFamily="18" charset="0"/>
              </a:rPr>
              <a:t>consecutio termporum:</a:t>
            </a:r>
          </a:p>
          <a:p>
            <a:pPr algn="just"/>
            <a:r>
              <a:rPr lang="it-IT" altLang="it-IT">
                <a:solidFill>
                  <a:srgbClr val="FF0000"/>
                </a:solidFill>
                <a:latin typeface="Times New Roman" panose="02020603050405020304" pitchFamily="18" charset="0"/>
                <a:cs typeface="Times New Roman" panose="02020603050405020304" pitchFamily="18" charset="0"/>
              </a:rPr>
              <a:t>Protasi:</a:t>
            </a:r>
            <a:r>
              <a:rPr lang="it-IT" altLang="it-IT" i="1">
                <a:latin typeface="Times New Roman" panose="02020603050405020304" pitchFamily="18" charset="0"/>
                <a:cs typeface="Times New Roman" panose="02020603050405020304" pitchFamily="18" charset="0"/>
              </a:rPr>
              <a:t> </a:t>
            </a:r>
            <a:r>
              <a:rPr lang="it-IT" altLang="it-IT" b="1">
                <a:latin typeface="Times New Roman" panose="02020603050405020304" pitchFamily="18" charset="0"/>
                <a:cs typeface="Times New Roman" panose="02020603050405020304" pitchFamily="18" charset="0"/>
              </a:rPr>
              <a:t>congiuntivo presente / perfetto</a:t>
            </a:r>
          </a:p>
          <a:p>
            <a:pPr algn="just"/>
            <a:r>
              <a:rPr lang="it-IT" altLang="it-IT">
                <a:solidFill>
                  <a:srgbClr val="FF0000"/>
                </a:solidFill>
                <a:latin typeface="Times New Roman" panose="02020603050405020304" pitchFamily="18" charset="0"/>
                <a:cs typeface="Times New Roman" panose="02020603050405020304" pitchFamily="18" charset="0"/>
              </a:rPr>
              <a:t>Apodosi: </a:t>
            </a:r>
            <a:r>
              <a:rPr lang="it-IT" altLang="it-IT" b="1">
                <a:latin typeface="Times New Roman" panose="02020603050405020304" pitchFamily="18" charset="0"/>
                <a:cs typeface="Times New Roman" panose="02020603050405020304" pitchFamily="18" charset="0"/>
              </a:rPr>
              <a:t>congiuntivo presente/ perfetto/ perifrastica con </a:t>
            </a:r>
            <a:r>
              <a:rPr lang="it-IT" altLang="it-IT" b="1" i="1">
                <a:latin typeface="Times New Roman" panose="02020603050405020304" pitchFamily="18" charset="0"/>
                <a:cs typeface="Times New Roman" panose="02020603050405020304" pitchFamily="18" charset="0"/>
              </a:rPr>
              <a:t>sim</a:t>
            </a:r>
          </a:p>
          <a:p>
            <a:pPr algn="just"/>
            <a:r>
              <a:rPr lang="it-IT" altLang="it-IT">
                <a:solidFill>
                  <a:srgbClr val="FF0000"/>
                </a:solidFill>
                <a:latin typeface="Times New Roman" panose="02020603050405020304" pitchFamily="18" charset="0"/>
                <a:cs typeface="Times New Roman" panose="02020603050405020304" pitchFamily="18" charset="0"/>
              </a:rPr>
              <a:t>Protasi: </a:t>
            </a:r>
            <a:r>
              <a:rPr lang="it-IT" altLang="it-IT" b="1">
                <a:latin typeface="Times New Roman" panose="02020603050405020304" pitchFamily="18" charset="0"/>
                <a:cs typeface="Times New Roman" panose="02020603050405020304" pitchFamily="18" charset="0"/>
              </a:rPr>
              <a:t>congiuntivo imperfetto/piuccheperfetto</a:t>
            </a:r>
          </a:p>
          <a:p>
            <a:pPr algn="just"/>
            <a:r>
              <a:rPr lang="it-IT" altLang="it-IT">
                <a:solidFill>
                  <a:srgbClr val="FF0000"/>
                </a:solidFill>
                <a:latin typeface="Times New Roman" panose="02020603050405020304" pitchFamily="18" charset="0"/>
                <a:cs typeface="Times New Roman" panose="02020603050405020304" pitchFamily="18" charset="0"/>
              </a:rPr>
              <a:t>Apodosi: </a:t>
            </a:r>
            <a:r>
              <a:rPr lang="it-IT" altLang="it-IT" b="1">
                <a:latin typeface="Times New Roman" panose="02020603050405020304" pitchFamily="18" charset="0"/>
                <a:cs typeface="Times New Roman" panose="02020603050405020304" pitchFamily="18" charset="0"/>
              </a:rPr>
              <a:t>congiuntivo imperfetto/ piuccheperfetto/perifrastica con </a:t>
            </a:r>
            <a:r>
              <a:rPr lang="it-IT" altLang="it-IT" b="1" i="1">
                <a:latin typeface="Times New Roman" panose="02020603050405020304" pitchFamily="18" charset="0"/>
                <a:cs typeface="Times New Roman" panose="02020603050405020304" pitchFamily="18" charset="0"/>
              </a:rPr>
              <a:t>essem</a:t>
            </a:r>
          </a:p>
          <a:p>
            <a:pPr algn="just"/>
            <a:r>
              <a:rPr lang="it-IT" altLang="it-IT" b="1">
                <a:latin typeface="Times New Roman" panose="02020603050405020304" pitchFamily="18" charset="0"/>
                <a:cs typeface="Times New Roman" panose="02020603050405020304" pitchFamily="18" charset="0"/>
              </a:rPr>
              <a:t>III tipo</a:t>
            </a:r>
            <a:r>
              <a:rPr lang="it-IT" altLang="it-IT">
                <a:latin typeface="Times New Roman" panose="02020603050405020304" pitchFamily="18" charset="0"/>
                <a:cs typeface="Times New Roman" panose="02020603050405020304" pitchFamily="18" charset="0"/>
              </a:rPr>
              <a:t>: </a:t>
            </a:r>
            <a:r>
              <a:rPr lang="it-IT" altLang="it-IT">
                <a:solidFill>
                  <a:srgbClr val="FF0000"/>
                </a:solidFill>
                <a:latin typeface="Times New Roman" panose="02020603050405020304" pitchFamily="18" charset="0"/>
                <a:cs typeface="Times New Roman" panose="02020603050405020304" pitchFamily="18" charset="0"/>
              </a:rPr>
              <a:t>protasi/apodosi</a:t>
            </a:r>
            <a:r>
              <a:rPr lang="it-IT" altLang="it-IT">
                <a:latin typeface="Times New Roman" panose="02020603050405020304" pitchFamily="18" charset="0"/>
                <a:cs typeface="Times New Roman" panose="02020603050405020304" pitchFamily="18" charset="0"/>
              </a:rPr>
              <a:t>  </a:t>
            </a:r>
            <a:r>
              <a:rPr lang="it-IT" altLang="it-IT" b="1">
                <a:latin typeface="Times New Roman" panose="02020603050405020304" pitchFamily="18" charset="0"/>
                <a:cs typeface="Times New Roman" panose="02020603050405020304" pitchFamily="18" charset="0"/>
              </a:rPr>
              <a:t>congiuntivo imperfetto o piuccheperfetto </a:t>
            </a:r>
            <a:r>
              <a:rPr lang="it-IT" altLang="it-IT" sz="1800">
                <a:latin typeface="Times New Roman" panose="02020603050405020304" pitchFamily="18" charset="0"/>
                <a:cs typeface="Times New Roman" panose="02020603050405020304" pitchFamily="18" charset="0"/>
              </a:rPr>
              <a:t>(sia che il verbo reggente sia principale o storico)</a:t>
            </a:r>
          </a:p>
          <a:p>
            <a:endParaRPr lang="it-IT"/>
          </a:p>
        </p:txBody>
      </p:sp>
    </p:spTree>
    <p:extLst>
      <p:ext uri="{BB962C8B-B14F-4D97-AF65-F5344CB8AC3E}">
        <p14:creationId xmlns:p14="http://schemas.microsoft.com/office/powerpoint/2010/main" val="8668949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3DDE6E1-F7B1-43E5-AE35-020FB8DC62FD}"/>
              </a:ext>
            </a:extLst>
          </p:cNvPr>
          <p:cNvSpPr>
            <a:spLocks noGrp="1"/>
          </p:cNvSpPr>
          <p:nvPr>
            <p:ph type="subTitle" idx="1"/>
          </p:nvPr>
        </p:nvSpPr>
        <p:spPr>
          <a:xfrm>
            <a:off x="0" y="0"/>
            <a:ext cx="12192000" cy="6858000"/>
          </a:xfrm>
          <a:blipFill>
            <a:blip r:embed="rId2"/>
            <a:tile tx="0" ty="0" sx="100000" sy="100000" flip="none" algn="tl"/>
          </a:blipFill>
        </p:spPr>
        <p:txBody>
          <a:bodyPr>
            <a:normAutofit lnSpcReduction="10000"/>
          </a:bodyPr>
          <a:lstStyle/>
          <a:p>
            <a:pPr algn="just">
              <a:lnSpc>
                <a:spcPct val="120000"/>
              </a:lnSpc>
              <a:spcBef>
                <a:spcPts val="0"/>
              </a:spcBef>
              <a:defRPr/>
            </a:pPr>
            <a:r>
              <a:rPr lang="it-IT">
                <a:solidFill>
                  <a:srgbClr val="0070C0"/>
                </a:solidFill>
                <a:latin typeface="Times New Roman" pitchFamily="18" charset="0"/>
                <a:cs typeface="Times New Roman" pitchFamily="18" charset="0"/>
              </a:rPr>
              <a:t>Saepe rogare soles qualis </a:t>
            </a:r>
            <a:r>
              <a:rPr lang="it-IT" i="1" u="sng">
                <a:solidFill>
                  <a:srgbClr val="0070C0"/>
                </a:solidFill>
                <a:uFill>
                  <a:solidFill>
                    <a:srgbClr val="FF0000"/>
                  </a:solidFill>
                </a:uFill>
                <a:latin typeface="Times New Roman" pitchFamily="18" charset="0"/>
                <a:cs typeface="Times New Roman" pitchFamily="18" charset="0"/>
              </a:rPr>
              <a:t>sim</a:t>
            </a:r>
            <a:r>
              <a:rPr lang="it-IT">
                <a:solidFill>
                  <a:srgbClr val="0070C0"/>
                </a:solidFill>
                <a:latin typeface="Times New Roman" pitchFamily="18" charset="0"/>
                <a:cs typeface="Times New Roman" pitchFamily="18" charset="0"/>
              </a:rPr>
              <a:t>, Prisce, </a:t>
            </a:r>
            <a:r>
              <a:rPr lang="it-IT" i="1" u="sng">
                <a:solidFill>
                  <a:srgbClr val="0070C0"/>
                </a:solidFill>
                <a:uFill>
                  <a:solidFill>
                    <a:srgbClr val="FF0000"/>
                  </a:solidFill>
                </a:uFill>
                <a:latin typeface="Times New Roman" pitchFamily="18" charset="0"/>
                <a:cs typeface="Times New Roman" pitchFamily="18" charset="0"/>
              </a:rPr>
              <a:t>futurus</a:t>
            </a:r>
            <a:r>
              <a:rPr lang="it-IT">
                <a:solidFill>
                  <a:srgbClr val="0070C0"/>
                </a:solidFill>
                <a:latin typeface="Times New Roman" pitchFamily="18" charset="0"/>
                <a:cs typeface="Times New Roman" pitchFamily="18" charset="0"/>
              </a:rPr>
              <a:t>, </a:t>
            </a:r>
            <a:r>
              <a:rPr lang="it-IT">
                <a:solidFill>
                  <a:srgbClr val="FF0000"/>
                </a:solidFill>
                <a:latin typeface="Times New Roman" pitchFamily="18" charset="0"/>
                <a:cs typeface="Times New Roman" pitchFamily="18" charset="0"/>
              </a:rPr>
              <a:t>si</a:t>
            </a:r>
            <a:r>
              <a:rPr lang="it-IT">
                <a:solidFill>
                  <a:srgbClr val="0070C0"/>
                </a:solidFill>
                <a:latin typeface="Times New Roman" pitchFamily="18" charset="0"/>
                <a:cs typeface="Times New Roman" pitchFamily="18" charset="0"/>
              </a:rPr>
              <a:t> </a:t>
            </a:r>
            <a:r>
              <a:rPr lang="it-IT" i="1" u="sng">
                <a:solidFill>
                  <a:srgbClr val="0070C0"/>
                </a:solidFill>
                <a:uFill>
                  <a:solidFill>
                    <a:srgbClr val="FF0000"/>
                  </a:solidFill>
                </a:uFill>
                <a:latin typeface="Times New Roman" pitchFamily="18" charset="0"/>
                <a:cs typeface="Times New Roman" pitchFamily="18" charset="0"/>
              </a:rPr>
              <a:t>fiam</a:t>
            </a:r>
            <a:r>
              <a:rPr lang="it-IT">
                <a:solidFill>
                  <a:srgbClr val="0070C0"/>
                </a:solidFill>
                <a:latin typeface="Times New Roman" pitchFamily="18" charset="0"/>
                <a:cs typeface="Times New Roman" pitchFamily="18" charset="0"/>
              </a:rPr>
              <a:t> locuples. </a:t>
            </a:r>
          </a:p>
          <a:p>
            <a:pPr algn="just">
              <a:lnSpc>
                <a:spcPct val="120000"/>
              </a:lnSpc>
              <a:spcBef>
                <a:spcPts val="0"/>
              </a:spcBef>
              <a:defRPr/>
            </a:pPr>
            <a:r>
              <a:rPr lang="it-IT">
                <a:latin typeface="Times New Roman" pitchFamily="18" charset="0"/>
                <a:cs typeface="Times New Roman" pitchFamily="18" charset="0"/>
              </a:rPr>
              <a:t>(Spesso sei solito chiedermi, Prisco, come sarei se d’improvviso diventassi ricco.)</a:t>
            </a:r>
          </a:p>
          <a:p>
            <a:pPr algn="just">
              <a:lnSpc>
                <a:spcPct val="120000"/>
              </a:lnSpc>
              <a:spcBef>
                <a:spcPts val="0"/>
              </a:spcBef>
              <a:defRPr/>
            </a:pPr>
            <a:endParaRPr lang="it-IT">
              <a:solidFill>
                <a:srgbClr val="0070C0"/>
              </a:solidFill>
              <a:latin typeface="Times New Roman" pitchFamily="18" charset="0"/>
              <a:cs typeface="Times New Roman" pitchFamily="18" charset="0"/>
            </a:endParaRPr>
          </a:p>
          <a:p>
            <a:pPr algn="just">
              <a:lnSpc>
                <a:spcPct val="120000"/>
              </a:lnSpc>
              <a:spcBef>
                <a:spcPts val="0"/>
              </a:spcBef>
              <a:defRPr/>
            </a:pPr>
            <a:r>
              <a:rPr lang="it-IT">
                <a:solidFill>
                  <a:srgbClr val="0070C0"/>
                </a:solidFill>
                <a:latin typeface="Times New Roman" pitchFamily="18" charset="0"/>
                <a:cs typeface="Times New Roman" pitchFamily="18" charset="0"/>
              </a:rPr>
              <a:t>Tanta mihi est cum eo familiaritas ut, </a:t>
            </a:r>
            <a:r>
              <a:rPr lang="it-IT">
                <a:solidFill>
                  <a:srgbClr val="FF0000"/>
                </a:solidFill>
                <a:latin typeface="Times New Roman" pitchFamily="18" charset="0"/>
                <a:cs typeface="Times New Roman" pitchFamily="18" charset="0"/>
              </a:rPr>
              <a:t>si </a:t>
            </a:r>
            <a:r>
              <a:rPr lang="it-IT">
                <a:solidFill>
                  <a:srgbClr val="0070C0"/>
                </a:solidFill>
                <a:latin typeface="Times New Roman" pitchFamily="18" charset="0"/>
                <a:cs typeface="Times New Roman" pitchFamily="18" charset="0"/>
              </a:rPr>
              <a:t>mea res </a:t>
            </a:r>
            <a:r>
              <a:rPr lang="it-IT" i="1" u="sng">
                <a:solidFill>
                  <a:srgbClr val="0070C0"/>
                </a:solidFill>
                <a:uFill>
                  <a:solidFill>
                    <a:srgbClr val="FF0000"/>
                  </a:solidFill>
                </a:uFill>
                <a:latin typeface="Times New Roman" pitchFamily="18" charset="0"/>
                <a:cs typeface="Times New Roman" pitchFamily="18" charset="0"/>
              </a:rPr>
              <a:t>esset</a:t>
            </a:r>
            <a:r>
              <a:rPr lang="it-IT">
                <a:solidFill>
                  <a:srgbClr val="0070C0"/>
                </a:solidFill>
                <a:latin typeface="Times New Roman" pitchFamily="18" charset="0"/>
                <a:cs typeface="Times New Roman" pitchFamily="18" charset="0"/>
              </a:rPr>
              <a:t>, non magis </a:t>
            </a:r>
            <a:r>
              <a:rPr lang="it-IT" i="1" u="sng">
                <a:solidFill>
                  <a:srgbClr val="0070C0"/>
                </a:solidFill>
                <a:uFill>
                  <a:solidFill>
                    <a:srgbClr val="FF0000"/>
                  </a:solidFill>
                </a:uFill>
                <a:latin typeface="Times New Roman" pitchFamily="18" charset="0"/>
                <a:cs typeface="Times New Roman" pitchFamily="18" charset="0"/>
              </a:rPr>
              <a:t>laborarem</a:t>
            </a:r>
            <a:r>
              <a:rPr lang="it-IT">
                <a:solidFill>
                  <a:srgbClr val="0070C0"/>
                </a:solidFill>
                <a:latin typeface="Times New Roman" pitchFamily="18" charset="0"/>
                <a:cs typeface="Times New Roman" pitchFamily="18" charset="0"/>
              </a:rPr>
              <a:t>. </a:t>
            </a:r>
          </a:p>
          <a:p>
            <a:pPr algn="just">
              <a:lnSpc>
                <a:spcPct val="120000"/>
              </a:lnSpc>
              <a:spcBef>
                <a:spcPts val="0"/>
              </a:spcBef>
              <a:defRPr/>
            </a:pPr>
            <a:r>
              <a:rPr lang="it-IT">
                <a:latin typeface="Times New Roman" pitchFamily="18" charset="0"/>
                <a:cs typeface="Times New Roman" pitchFamily="18" charset="0"/>
              </a:rPr>
              <a:t>(La mia confidenza con lui è tale che non me la prenderei di più se fosse una cosa che mi riguarda direttamente.)</a:t>
            </a:r>
          </a:p>
          <a:p>
            <a:pPr algn="just">
              <a:lnSpc>
                <a:spcPct val="120000"/>
              </a:lnSpc>
              <a:spcBef>
                <a:spcPts val="0"/>
              </a:spcBef>
              <a:defRPr/>
            </a:pPr>
            <a:endParaRPr lang="it-IT">
              <a:latin typeface="Times New Roman" pitchFamily="18" charset="0"/>
              <a:cs typeface="Times New Roman" pitchFamily="18" charset="0"/>
            </a:endParaRPr>
          </a:p>
          <a:p>
            <a:pPr algn="just">
              <a:spcBef>
                <a:spcPts val="0"/>
              </a:spcBef>
              <a:defRPr/>
            </a:pPr>
            <a:r>
              <a:rPr lang="it-IT">
                <a:solidFill>
                  <a:srgbClr val="0070C0"/>
                </a:solidFill>
                <a:latin typeface="Times New Roman" pitchFamily="18" charset="0"/>
                <a:cs typeface="Times New Roman" pitchFamily="18" charset="0"/>
              </a:rPr>
              <a:t>Facienda mentio est duorum adulescentium, qui </a:t>
            </a:r>
            <a:r>
              <a:rPr lang="it-IT">
                <a:solidFill>
                  <a:srgbClr val="FF0000"/>
                </a:solidFill>
                <a:latin typeface="Times New Roman" pitchFamily="18" charset="0"/>
                <a:cs typeface="Times New Roman" pitchFamily="18" charset="0"/>
              </a:rPr>
              <a:t>si</a:t>
            </a:r>
            <a:r>
              <a:rPr lang="it-IT">
                <a:solidFill>
                  <a:srgbClr val="0070C0"/>
                </a:solidFill>
                <a:latin typeface="Times New Roman" pitchFamily="18" charset="0"/>
                <a:cs typeface="Times New Roman" pitchFamily="18" charset="0"/>
              </a:rPr>
              <a:t> diutius </a:t>
            </a:r>
            <a:r>
              <a:rPr lang="it-IT" i="1" u="sng">
                <a:solidFill>
                  <a:srgbClr val="0070C0"/>
                </a:solidFill>
                <a:uFill>
                  <a:solidFill>
                    <a:srgbClr val="FF0000"/>
                  </a:solidFill>
                </a:uFill>
                <a:latin typeface="Times New Roman" pitchFamily="18" charset="0"/>
                <a:cs typeface="Times New Roman" pitchFamily="18" charset="0"/>
              </a:rPr>
              <a:t>vixissent</a:t>
            </a:r>
            <a:r>
              <a:rPr lang="it-IT" u="sng">
                <a:solidFill>
                  <a:srgbClr val="0070C0"/>
                </a:solidFill>
                <a:uFill>
                  <a:solidFill>
                    <a:srgbClr val="FF0000"/>
                  </a:solidFill>
                </a:uFill>
                <a:latin typeface="Times New Roman" pitchFamily="18" charset="0"/>
                <a:cs typeface="Times New Roman" pitchFamily="18" charset="0"/>
              </a:rPr>
              <a:t>,</a:t>
            </a:r>
            <a:r>
              <a:rPr lang="it-IT">
                <a:solidFill>
                  <a:srgbClr val="0070C0"/>
                </a:solidFill>
                <a:latin typeface="Times New Roman" pitchFamily="18" charset="0"/>
                <a:cs typeface="Times New Roman" pitchFamily="18" charset="0"/>
              </a:rPr>
              <a:t> magnam </a:t>
            </a:r>
            <a:r>
              <a:rPr lang="it-IT" i="1" u="sng">
                <a:solidFill>
                  <a:srgbClr val="0070C0"/>
                </a:solidFill>
                <a:uFill>
                  <a:solidFill>
                    <a:srgbClr val="FF0000"/>
                  </a:solidFill>
                </a:uFill>
                <a:latin typeface="Times New Roman" pitchFamily="18" charset="0"/>
                <a:cs typeface="Times New Roman" pitchFamily="18" charset="0"/>
              </a:rPr>
              <a:t>essent</a:t>
            </a:r>
            <a:r>
              <a:rPr lang="it-IT">
                <a:solidFill>
                  <a:srgbClr val="0070C0"/>
                </a:solidFill>
                <a:latin typeface="Times New Roman" pitchFamily="18" charset="0"/>
                <a:cs typeface="Times New Roman" pitchFamily="18" charset="0"/>
              </a:rPr>
              <a:t> eloquentiae laudem </a:t>
            </a:r>
            <a:r>
              <a:rPr lang="it-IT" i="1" u="sng">
                <a:solidFill>
                  <a:srgbClr val="0070C0"/>
                </a:solidFill>
                <a:uFill>
                  <a:solidFill>
                    <a:srgbClr val="FF0000"/>
                  </a:solidFill>
                </a:uFill>
                <a:latin typeface="Times New Roman" pitchFamily="18" charset="0"/>
                <a:cs typeface="Times New Roman" pitchFamily="18" charset="0"/>
              </a:rPr>
              <a:t>consecuti</a:t>
            </a:r>
            <a:r>
              <a:rPr lang="it-IT">
                <a:solidFill>
                  <a:srgbClr val="0070C0"/>
                </a:solidFill>
                <a:latin typeface="Times New Roman" pitchFamily="18" charset="0"/>
                <a:cs typeface="Times New Roman" pitchFamily="18" charset="0"/>
              </a:rPr>
              <a:t>. </a:t>
            </a:r>
          </a:p>
          <a:p>
            <a:pPr algn="just">
              <a:lnSpc>
                <a:spcPct val="120000"/>
              </a:lnSpc>
              <a:spcBef>
                <a:spcPts val="0"/>
              </a:spcBef>
              <a:defRPr/>
            </a:pPr>
            <a:r>
              <a:rPr lang="it-IT">
                <a:latin typeface="Times New Roman" pitchFamily="18" charset="0"/>
                <a:cs typeface="Times New Roman" pitchFamily="18" charset="0"/>
              </a:rPr>
              <a:t>(Bisogna menzionare due giovani che, se avessero vissuto più a lungo, avrebbero avuto grande successo per la loro eloquenza.) </a:t>
            </a:r>
          </a:p>
          <a:p>
            <a:pPr algn="just">
              <a:lnSpc>
                <a:spcPct val="120000"/>
              </a:lnSpc>
              <a:spcBef>
                <a:spcPts val="0"/>
              </a:spcBef>
              <a:defRPr/>
            </a:pPr>
            <a:endParaRPr lang="it-IT">
              <a:latin typeface="Times New Roman" pitchFamily="18" charset="0"/>
              <a:cs typeface="Times New Roman" pitchFamily="18" charset="0"/>
            </a:endParaRPr>
          </a:p>
          <a:p>
            <a:pPr algn="just">
              <a:lnSpc>
                <a:spcPct val="120000"/>
              </a:lnSpc>
              <a:spcBef>
                <a:spcPts val="0"/>
              </a:spcBef>
              <a:defRPr/>
            </a:pPr>
            <a:r>
              <a:rPr lang="it-IT">
                <a:solidFill>
                  <a:srgbClr val="0070C0"/>
                </a:solidFill>
                <a:latin typeface="Times New Roman" pitchFamily="18" charset="0"/>
                <a:cs typeface="Times New Roman" pitchFamily="18" charset="0"/>
              </a:rPr>
              <a:t>Non dubito quin et in Caesare et Antonio Antistius se </a:t>
            </a:r>
            <a:r>
              <a:rPr lang="it-IT" i="1" u="sng">
                <a:solidFill>
                  <a:srgbClr val="0070C0"/>
                </a:solidFill>
                <a:uFill>
                  <a:solidFill>
                    <a:srgbClr val="FF0000"/>
                  </a:solidFill>
                </a:uFill>
                <a:latin typeface="Times New Roman" pitchFamily="18" charset="0"/>
                <a:cs typeface="Times New Roman" pitchFamily="18" charset="0"/>
              </a:rPr>
              <a:t>praestaturus fuerit </a:t>
            </a:r>
            <a:r>
              <a:rPr lang="it-IT">
                <a:solidFill>
                  <a:srgbClr val="0070C0"/>
                </a:solidFill>
                <a:latin typeface="Times New Roman" pitchFamily="18" charset="0"/>
                <a:cs typeface="Times New Roman" pitchFamily="18" charset="0"/>
              </a:rPr>
              <a:t>acerrimum propugnatorem communis libertatis, </a:t>
            </a:r>
            <a:r>
              <a:rPr lang="it-IT">
                <a:solidFill>
                  <a:srgbClr val="FF0000"/>
                </a:solidFill>
                <a:latin typeface="Times New Roman" pitchFamily="18" charset="0"/>
                <a:cs typeface="Times New Roman" pitchFamily="18" charset="0"/>
              </a:rPr>
              <a:t>si</a:t>
            </a:r>
            <a:r>
              <a:rPr lang="it-IT">
                <a:solidFill>
                  <a:srgbClr val="0070C0"/>
                </a:solidFill>
                <a:latin typeface="Times New Roman" pitchFamily="18" charset="0"/>
                <a:cs typeface="Times New Roman" pitchFamily="18" charset="0"/>
              </a:rPr>
              <a:t> occasioni </a:t>
            </a:r>
            <a:r>
              <a:rPr lang="it-IT" u="sng">
                <a:solidFill>
                  <a:srgbClr val="0070C0"/>
                </a:solidFill>
                <a:uFill>
                  <a:solidFill>
                    <a:srgbClr val="FF0000"/>
                  </a:solidFill>
                </a:uFill>
                <a:latin typeface="Times New Roman" pitchFamily="18" charset="0"/>
                <a:cs typeface="Times New Roman" pitchFamily="18" charset="0"/>
              </a:rPr>
              <a:t>potuisset</a:t>
            </a:r>
            <a:r>
              <a:rPr lang="it-IT">
                <a:solidFill>
                  <a:srgbClr val="0070C0"/>
                </a:solidFill>
                <a:latin typeface="Times New Roman" pitchFamily="18" charset="0"/>
                <a:cs typeface="Times New Roman" pitchFamily="18" charset="0"/>
              </a:rPr>
              <a:t> occurrere. </a:t>
            </a:r>
          </a:p>
          <a:p>
            <a:pPr algn="just">
              <a:lnSpc>
                <a:spcPct val="120000"/>
              </a:lnSpc>
              <a:spcBef>
                <a:spcPts val="0"/>
              </a:spcBef>
              <a:defRPr/>
            </a:pPr>
            <a:r>
              <a:rPr lang="it-IT">
                <a:latin typeface="Times New Roman" pitchFamily="18" charset="0"/>
                <a:cs typeface="Times New Roman" pitchFamily="18" charset="0"/>
              </a:rPr>
              <a:t>(Non ho alcun dubbio che Antistio, se avesse potuto approfittare dell’occasione, si sarebbe offerto quale strenuo difensore della comune libertà anche nei confronti di Cesare e Antonio.)</a:t>
            </a:r>
          </a:p>
          <a:p>
            <a:endParaRPr lang="it-IT"/>
          </a:p>
        </p:txBody>
      </p:sp>
    </p:spTree>
    <p:extLst>
      <p:ext uri="{BB962C8B-B14F-4D97-AF65-F5344CB8AC3E}">
        <p14:creationId xmlns:p14="http://schemas.microsoft.com/office/powerpoint/2010/main" val="10659033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3DDE6E1-F7B1-43E5-AE35-020FB8DC62FD}"/>
              </a:ext>
            </a:extLst>
          </p:cNvPr>
          <p:cNvSpPr>
            <a:spLocks noGrp="1"/>
          </p:cNvSpPr>
          <p:nvPr>
            <p:ph type="subTitle" idx="1"/>
          </p:nvPr>
        </p:nvSpPr>
        <p:spPr>
          <a:xfrm>
            <a:off x="0" y="0"/>
            <a:ext cx="12192000" cy="6858000"/>
          </a:xfrm>
          <a:blipFill>
            <a:blip r:embed="rId2"/>
            <a:tile tx="0" ty="0" sx="100000" sy="100000" flip="none" algn="tl"/>
          </a:blipFill>
        </p:spPr>
        <p:txBody>
          <a:bodyPr>
            <a:normAutofit fontScale="92500" lnSpcReduction="10000"/>
          </a:bodyPr>
          <a:lstStyle/>
          <a:p>
            <a:r>
              <a:rPr lang="it-IT" altLang="it-IT" b="1">
                <a:latin typeface="Times New Roman" panose="02020603050405020304" pitchFamily="18" charset="0"/>
                <a:cs typeface="Times New Roman" panose="02020603050405020304" pitchFamily="18" charset="0"/>
              </a:rPr>
              <a:t>CONGIUNTIVO INDIPENDENTE</a:t>
            </a:r>
          </a:p>
          <a:p>
            <a:pPr algn="just"/>
            <a:r>
              <a:rPr lang="it-IT" altLang="it-IT">
                <a:latin typeface="Times New Roman" panose="02020603050405020304" pitchFamily="18" charset="0"/>
                <a:cs typeface="Times New Roman" panose="02020603050405020304" pitchFamily="18" charset="0"/>
              </a:rPr>
              <a:t>Utilizzato in frasi non subordinate esprime un pensiero presentato come istanza soggettiva sottolineando l’intenzionalità e l’eventualità. Ha infatti funzione:</a:t>
            </a:r>
          </a:p>
          <a:p>
            <a:pPr algn="just"/>
            <a:r>
              <a:rPr lang="it-IT" altLang="it-IT" b="1" i="1">
                <a:latin typeface="Times New Roman" panose="02020603050405020304" pitchFamily="18" charset="0"/>
                <a:cs typeface="Times New Roman" panose="02020603050405020304" pitchFamily="18" charset="0"/>
              </a:rPr>
              <a:t>Esortativa </a:t>
            </a:r>
            <a:r>
              <a:rPr lang="it-IT" altLang="it-IT" b="1">
                <a:latin typeface="Times New Roman" panose="02020603050405020304" pitchFamily="18" charset="0"/>
                <a:cs typeface="Times New Roman" panose="02020603050405020304" pitchFamily="18" charset="0"/>
              </a:rPr>
              <a:t>/ </a:t>
            </a:r>
            <a:r>
              <a:rPr lang="it-IT" altLang="it-IT" b="1" i="1">
                <a:latin typeface="Times New Roman" panose="02020603050405020304" pitchFamily="18" charset="0"/>
                <a:cs typeface="Times New Roman" panose="02020603050405020304" pitchFamily="18" charset="0"/>
              </a:rPr>
              <a:t>prescrittiva:</a:t>
            </a: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(la negazione è </a:t>
            </a:r>
            <a:r>
              <a:rPr lang="it-IT" altLang="it-IT" i="1" u="sng">
                <a:latin typeface="Times New Roman" panose="02020603050405020304" pitchFamily="18" charset="0"/>
                <a:cs typeface="Times New Roman" panose="02020603050405020304" pitchFamily="18" charset="0"/>
              </a:rPr>
              <a:t>ne</a:t>
            </a:r>
            <a:r>
              <a:rPr lang="it-IT" altLang="it-IT" i="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meno frequentemente </a:t>
            </a:r>
            <a:r>
              <a:rPr lang="it-IT" altLang="it-IT" i="1">
                <a:latin typeface="Times New Roman" panose="02020603050405020304" pitchFamily="18" charset="0"/>
                <a:cs typeface="Times New Roman" panose="02020603050405020304" pitchFamily="18" charset="0"/>
              </a:rPr>
              <a:t>non</a:t>
            </a:r>
            <a:r>
              <a:rPr lang="it-IT" altLang="it-IT">
                <a:latin typeface="Times New Roman" panose="02020603050405020304" pitchFamily="18" charset="0"/>
                <a:cs typeface="Times New Roman" panose="02020603050405020304" pitchFamily="18" charset="0"/>
              </a:rPr>
              <a:t>)</a:t>
            </a:r>
          </a:p>
          <a:p>
            <a:pPr algn="just"/>
            <a:r>
              <a:rPr lang="it-IT" altLang="it-IT">
                <a:latin typeface="Times New Roman" panose="02020603050405020304" pitchFamily="18" charset="0"/>
                <a:cs typeface="Times New Roman" panose="02020603050405020304" pitchFamily="18" charset="0"/>
              </a:rPr>
              <a:t> </a:t>
            </a:r>
            <a:r>
              <a:rPr lang="it-IT" altLang="it-IT" i="1">
                <a:latin typeface="Times New Roman" panose="02020603050405020304" pitchFamily="18" charset="0"/>
                <a:cs typeface="Times New Roman" panose="02020603050405020304" pitchFamily="18" charset="0"/>
              </a:rPr>
              <a:t>Ne difficilia optemus.</a:t>
            </a:r>
          </a:p>
          <a:p>
            <a:pPr algn="just"/>
            <a:endParaRPr lang="it-IT" altLang="it-IT" i="1">
              <a:latin typeface="Times New Roman" panose="02020603050405020304" pitchFamily="18" charset="0"/>
              <a:cs typeface="Times New Roman" panose="02020603050405020304" pitchFamily="18" charset="0"/>
            </a:endParaRPr>
          </a:p>
          <a:p>
            <a:pPr algn="just"/>
            <a:r>
              <a:rPr lang="it-IT" altLang="it-IT" b="1" i="1">
                <a:latin typeface="Times New Roman" panose="02020603050405020304" pitchFamily="18" charset="0"/>
                <a:cs typeface="Times New Roman" panose="02020603050405020304" pitchFamily="18" charset="0"/>
              </a:rPr>
              <a:t>Ottativa-desiderativa:</a:t>
            </a:r>
            <a:r>
              <a:rPr lang="it-IT" altLang="it-IT" i="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(il verbo può  essere accompagnato da interiezioni come </a:t>
            </a:r>
            <a:r>
              <a:rPr lang="it-IT" altLang="it-IT" i="1" u="sng">
                <a:latin typeface="Times New Roman" panose="02020603050405020304" pitchFamily="18" charset="0"/>
                <a:cs typeface="Times New Roman" panose="02020603050405020304" pitchFamily="18" charset="0"/>
              </a:rPr>
              <a:t>utinam, si,</a:t>
            </a:r>
            <a:r>
              <a:rPr lang="it-IT" altLang="it-IT" i="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ecc. ‘magari, voglia/volesse il cielo che’, ecc.; la negazione più comune è </a:t>
            </a:r>
            <a:r>
              <a:rPr lang="it-IT" altLang="it-IT" i="1" u="sng">
                <a:latin typeface="Times New Roman" panose="02020603050405020304" pitchFamily="18" charset="0"/>
                <a:cs typeface="Times New Roman" panose="02020603050405020304" pitchFamily="18" charset="0"/>
              </a:rPr>
              <a:t>ne</a:t>
            </a:r>
            <a:r>
              <a:rPr lang="it-IT" altLang="it-IT" i="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ma si trova anche </a:t>
            </a:r>
            <a:r>
              <a:rPr lang="it-IT" altLang="it-IT" i="1">
                <a:latin typeface="Times New Roman" panose="02020603050405020304" pitchFamily="18" charset="0"/>
                <a:cs typeface="Times New Roman" panose="02020603050405020304" pitchFamily="18" charset="0"/>
              </a:rPr>
              <a:t>non</a:t>
            </a:r>
            <a:r>
              <a:rPr lang="it-IT" altLang="it-IT">
                <a:latin typeface="Times New Roman" panose="02020603050405020304" pitchFamily="18" charset="0"/>
                <a:cs typeface="Times New Roman" panose="02020603050405020304" pitchFamily="18" charset="0"/>
              </a:rPr>
              <a:t>)</a:t>
            </a:r>
          </a:p>
          <a:p>
            <a:pPr algn="just"/>
            <a:r>
              <a:rPr lang="it-IT" altLang="it-IT" i="1">
                <a:latin typeface="Times New Roman" panose="02020603050405020304" pitchFamily="18" charset="0"/>
                <a:cs typeface="Times New Roman" panose="02020603050405020304" pitchFamily="18" charset="0"/>
              </a:rPr>
              <a:t>Respiciat nostros utinam fortuna labores. </a:t>
            </a:r>
          </a:p>
          <a:p>
            <a:pPr algn="just"/>
            <a:endParaRPr lang="it-IT" altLang="it-IT" i="1">
              <a:latin typeface="Times New Roman" panose="02020603050405020304" pitchFamily="18" charset="0"/>
              <a:cs typeface="Times New Roman" panose="02020603050405020304" pitchFamily="18" charset="0"/>
            </a:endParaRPr>
          </a:p>
          <a:p>
            <a:pPr algn="just"/>
            <a:r>
              <a:rPr lang="it-IT" altLang="it-IT" b="1" i="1">
                <a:latin typeface="Times New Roman" panose="02020603050405020304" pitchFamily="18" charset="0"/>
                <a:cs typeface="Times New Roman" panose="02020603050405020304" pitchFamily="18" charset="0"/>
              </a:rPr>
              <a:t>Concessiva: </a:t>
            </a:r>
            <a:r>
              <a:rPr lang="it-IT" altLang="it-IT">
                <a:latin typeface="Times New Roman" panose="02020603050405020304" pitchFamily="18" charset="0"/>
                <a:cs typeface="Times New Roman" panose="02020603050405020304" pitchFamily="18" charset="0"/>
              </a:rPr>
              <a:t>(formula un’ammissione ed è di solito accompagnato da </a:t>
            </a:r>
            <a:r>
              <a:rPr lang="it-IT" altLang="it-IT" i="1" u="sng">
                <a:latin typeface="Times New Roman" panose="02020603050405020304" pitchFamily="18" charset="0"/>
                <a:cs typeface="Times New Roman" panose="02020603050405020304" pitchFamily="18" charset="0"/>
              </a:rPr>
              <a:t>sane, age, esto</a:t>
            </a:r>
            <a:r>
              <a:rPr lang="it-IT" altLang="it-IT">
                <a:latin typeface="Times New Roman" panose="02020603050405020304" pitchFamily="18" charset="0"/>
                <a:cs typeface="Times New Roman" panose="02020603050405020304" pitchFamily="18" charset="0"/>
              </a:rPr>
              <a:t>; la negazione è </a:t>
            </a:r>
            <a:r>
              <a:rPr lang="it-IT" altLang="it-IT" i="1" u="sng">
                <a:latin typeface="Times New Roman" panose="02020603050405020304" pitchFamily="18" charset="0"/>
                <a:cs typeface="Times New Roman" panose="02020603050405020304" pitchFamily="18" charset="0"/>
              </a:rPr>
              <a:t>ne</a:t>
            </a:r>
            <a:r>
              <a:rPr lang="it-IT" altLang="it-IT">
                <a:latin typeface="Times New Roman" panose="02020603050405020304" pitchFamily="18" charset="0"/>
                <a:cs typeface="Times New Roman" panose="02020603050405020304" pitchFamily="18" charset="0"/>
              </a:rPr>
              <a:t>)</a:t>
            </a:r>
          </a:p>
          <a:p>
            <a:pPr algn="just"/>
            <a:r>
              <a:rPr lang="it-IT" altLang="it-IT" i="1">
                <a:latin typeface="Times New Roman" panose="02020603050405020304" pitchFamily="18" charset="0"/>
                <a:cs typeface="Times New Roman" panose="02020603050405020304" pitchFamily="18" charset="0"/>
              </a:rPr>
              <a:t>Ne aequaveritis Hannibali Philippum: Pyrrho certe aequabitis</a:t>
            </a:r>
            <a:r>
              <a:rPr lang="it-IT" altLang="it-IT">
                <a:latin typeface="Times New Roman" panose="02020603050405020304" pitchFamily="18" charset="0"/>
                <a:cs typeface="Times New Roman" panose="02020603050405020304" pitchFamily="18" charset="0"/>
              </a:rPr>
              <a:t>.</a:t>
            </a:r>
          </a:p>
          <a:p>
            <a:pPr algn="just"/>
            <a:endParaRPr lang="it-IT" altLang="it-IT">
              <a:latin typeface="Times New Roman" panose="02020603050405020304" pitchFamily="18" charset="0"/>
              <a:cs typeface="Times New Roman" panose="02020603050405020304" pitchFamily="18" charset="0"/>
            </a:endParaRPr>
          </a:p>
          <a:p>
            <a:pPr algn="just"/>
            <a:r>
              <a:rPr lang="it-IT" altLang="it-IT" b="1" i="1">
                <a:latin typeface="Times New Roman" panose="02020603050405020304" pitchFamily="18" charset="0"/>
                <a:cs typeface="Times New Roman" panose="02020603050405020304" pitchFamily="18" charset="0"/>
              </a:rPr>
              <a:t>Potenziale: </a:t>
            </a:r>
            <a:r>
              <a:rPr lang="it-IT" altLang="it-IT">
                <a:latin typeface="Times New Roman" panose="02020603050405020304" pitchFamily="18" charset="0"/>
                <a:cs typeface="Times New Roman" panose="02020603050405020304" pitchFamily="18" charset="0"/>
              </a:rPr>
              <a:t>(il presente e perfetto congiuntivo esprimono la possibilità nel presente, mentre l’imperfetto tende a esprimere la possibilità nel passato; la negazione è </a:t>
            </a:r>
            <a:r>
              <a:rPr lang="it-IT" altLang="it-IT" i="1">
                <a:latin typeface="Times New Roman" panose="02020603050405020304" pitchFamily="18" charset="0"/>
                <a:cs typeface="Times New Roman" panose="02020603050405020304" pitchFamily="18" charset="0"/>
              </a:rPr>
              <a:t>non</a:t>
            </a:r>
            <a:r>
              <a:rPr lang="it-IT" altLang="it-IT">
                <a:latin typeface="Times New Roman" panose="02020603050405020304" pitchFamily="18" charset="0"/>
                <a:cs typeface="Times New Roman" panose="02020603050405020304" pitchFamily="18" charset="0"/>
              </a:rPr>
              <a:t>)</a:t>
            </a:r>
          </a:p>
          <a:p>
            <a:pPr algn="just"/>
            <a:endParaRPr lang="it-IT" altLang="it-IT">
              <a:latin typeface="Times New Roman" panose="02020603050405020304" pitchFamily="18" charset="0"/>
              <a:cs typeface="Times New Roman" panose="02020603050405020304" pitchFamily="18" charset="0"/>
            </a:endParaRPr>
          </a:p>
          <a:p>
            <a:pPr algn="just"/>
            <a:r>
              <a:rPr lang="fr-FR" altLang="it-IT" i="1">
                <a:solidFill>
                  <a:schemeClr val="tx1"/>
                </a:solidFill>
                <a:latin typeface="Times New Roman" panose="02020603050405020304" pitchFamily="18" charset="0"/>
                <a:cs typeface="Times New Roman" panose="02020603050405020304" pitchFamily="18" charset="0"/>
              </a:rPr>
              <a:t>Possit aliquis quaerere cur hoc dixerit Cicero. </a:t>
            </a:r>
            <a:endParaRPr lang="it-IT" altLang="it-IT" i="1">
              <a:solidFill>
                <a:schemeClr val="tx1"/>
              </a:solidFill>
              <a:latin typeface="Times New Roman" panose="02020603050405020304" pitchFamily="18" charset="0"/>
              <a:cs typeface="Times New Roman" panose="02020603050405020304" pitchFamily="18" charset="0"/>
            </a:endParaRPr>
          </a:p>
          <a:p>
            <a:pPr algn="just"/>
            <a:endParaRPr lang="it-IT"/>
          </a:p>
        </p:txBody>
      </p:sp>
    </p:spTree>
    <p:extLst>
      <p:ext uri="{BB962C8B-B14F-4D97-AF65-F5344CB8AC3E}">
        <p14:creationId xmlns:p14="http://schemas.microsoft.com/office/powerpoint/2010/main" val="26531189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3DDE6E1-F7B1-43E5-AE35-020FB8DC62FD}"/>
              </a:ext>
            </a:extLst>
          </p:cNvPr>
          <p:cNvSpPr>
            <a:spLocks noGrp="1"/>
          </p:cNvSpPr>
          <p:nvPr>
            <p:ph type="subTitle" idx="1"/>
          </p:nvPr>
        </p:nvSpPr>
        <p:spPr>
          <a:xfrm>
            <a:off x="0" y="0"/>
            <a:ext cx="12192000" cy="6858000"/>
          </a:xfrm>
          <a:blipFill>
            <a:blip r:embed="rId2"/>
            <a:tile tx="0" ty="0" sx="100000" sy="100000" flip="none" algn="tl"/>
          </a:blipFill>
        </p:spPr>
        <p:txBody>
          <a:bodyPr/>
          <a:lstStyle/>
          <a:p>
            <a:pPr algn="just">
              <a:spcBef>
                <a:spcPts val="0"/>
              </a:spcBef>
              <a:defRPr/>
            </a:pPr>
            <a:r>
              <a:rPr lang="it-IT" b="1" i="1">
                <a:latin typeface="Times New Roman" pitchFamily="18" charset="0"/>
                <a:cs typeface="Times New Roman" pitchFamily="18" charset="0"/>
              </a:rPr>
              <a:t>Dubitativa</a:t>
            </a:r>
            <a:r>
              <a:rPr lang="it-IT">
                <a:latin typeface="Times New Roman" pitchFamily="18" charset="0"/>
                <a:cs typeface="Times New Roman" pitchFamily="18" charset="0"/>
              </a:rPr>
              <a:t>: (prevalentemente usato in  frasi interrogative dirette o indirette)</a:t>
            </a:r>
          </a:p>
          <a:p>
            <a:pPr algn="just">
              <a:spcBef>
                <a:spcPts val="0"/>
              </a:spcBef>
              <a:defRPr/>
            </a:pPr>
            <a:endParaRPr lang="it-IT">
              <a:latin typeface="Times New Roman" pitchFamily="18" charset="0"/>
              <a:cs typeface="Times New Roman" pitchFamily="18" charset="0"/>
            </a:endParaRPr>
          </a:p>
          <a:p>
            <a:pPr algn="just">
              <a:spcBef>
                <a:spcPts val="0"/>
              </a:spcBef>
              <a:defRPr/>
            </a:pPr>
            <a:r>
              <a:rPr lang="it-IT" i="1">
                <a:latin typeface="Times New Roman" pitchFamily="18" charset="0"/>
                <a:cs typeface="Times New Roman" pitchFamily="18" charset="0"/>
              </a:rPr>
              <a:t>Quid nunc dicat?</a:t>
            </a:r>
          </a:p>
          <a:p>
            <a:pPr algn="just">
              <a:spcBef>
                <a:spcPts val="0"/>
              </a:spcBef>
              <a:defRPr/>
            </a:pPr>
            <a:endParaRPr lang="it-IT" i="1">
              <a:latin typeface="Times New Roman" pitchFamily="18" charset="0"/>
              <a:cs typeface="Times New Roman" pitchFamily="18" charset="0"/>
            </a:endParaRPr>
          </a:p>
          <a:p>
            <a:pPr algn="just">
              <a:spcBef>
                <a:spcPts val="0"/>
              </a:spcBef>
              <a:defRPr/>
            </a:pPr>
            <a:r>
              <a:rPr lang="it-IT" b="1" i="1">
                <a:latin typeface="Times New Roman" pitchFamily="18" charset="0"/>
                <a:cs typeface="Times New Roman" pitchFamily="18" charset="0"/>
              </a:rPr>
              <a:t>Condizionale</a:t>
            </a:r>
            <a:r>
              <a:rPr lang="it-IT" b="1">
                <a:latin typeface="Times New Roman" pitchFamily="18" charset="0"/>
                <a:cs typeface="Times New Roman" pitchFamily="18" charset="0"/>
              </a:rPr>
              <a:t>: </a:t>
            </a:r>
            <a:r>
              <a:rPr lang="it-IT">
                <a:latin typeface="Times New Roman" pitchFamily="18" charset="0"/>
                <a:cs typeface="Times New Roman" pitchFamily="18" charset="0"/>
              </a:rPr>
              <a:t>(imperf. lat. = cond. pres. it.; pperf. lat. = cond. pass. it., negazione: </a:t>
            </a:r>
            <a:r>
              <a:rPr lang="it-IT" i="1" u="sng">
                <a:latin typeface="Times New Roman" pitchFamily="18" charset="0"/>
                <a:cs typeface="Times New Roman" pitchFamily="18" charset="0"/>
              </a:rPr>
              <a:t>non</a:t>
            </a:r>
            <a:r>
              <a:rPr lang="it-IT">
                <a:latin typeface="Times New Roman" pitchFamily="18" charset="0"/>
                <a:cs typeface="Times New Roman" pitchFamily="18" charset="0"/>
              </a:rPr>
              <a:t>)</a:t>
            </a:r>
          </a:p>
          <a:p>
            <a:pPr algn="just">
              <a:spcBef>
                <a:spcPts val="0"/>
              </a:spcBef>
              <a:defRPr/>
            </a:pPr>
            <a:endParaRPr lang="it-IT">
              <a:latin typeface="Times New Roman" pitchFamily="18" charset="0"/>
              <a:cs typeface="Times New Roman" pitchFamily="18" charset="0"/>
            </a:endParaRPr>
          </a:p>
          <a:p>
            <a:pPr algn="just">
              <a:spcBef>
                <a:spcPts val="0"/>
              </a:spcBef>
              <a:defRPr/>
            </a:pPr>
            <a:r>
              <a:rPr lang="it-IT" i="1">
                <a:latin typeface="Times New Roman" pitchFamily="18" charset="0"/>
                <a:cs typeface="Times New Roman" pitchFamily="18" charset="0"/>
              </a:rPr>
              <a:t>Ceterae gentes non dubitarent omnes nostros homines recipere in suas civitates.</a:t>
            </a:r>
          </a:p>
          <a:p>
            <a:pPr algn="just">
              <a:spcBef>
                <a:spcPts val="0"/>
              </a:spcBef>
              <a:defRPr/>
            </a:pPr>
            <a:endParaRPr lang="it-IT" i="1">
              <a:latin typeface="Times New Roman" pitchFamily="18" charset="0"/>
              <a:cs typeface="Times New Roman" pitchFamily="18" charset="0"/>
            </a:endParaRPr>
          </a:p>
          <a:p>
            <a:pPr algn="just">
              <a:spcBef>
                <a:spcPts val="0"/>
              </a:spcBef>
              <a:defRPr/>
            </a:pPr>
            <a:r>
              <a:rPr lang="it-IT" b="1" i="1">
                <a:latin typeface="Times New Roman" pitchFamily="18" charset="0"/>
                <a:cs typeface="Times New Roman" pitchFamily="18" charset="0"/>
              </a:rPr>
              <a:t>Imperativo negativo</a:t>
            </a:r>
            <a:r>
              <a:rPr lang="it-IT" b="1">
                <a:latin typeface="Times New Roman" pitchFamily="18" charset="0"/>
                <a:cs typeface="Times New Roman" pitchFamily="18" charset="0"/>
              </a:rPr>
              <a:t>:</a:t>
            </a:r>
            <a:r>
              <a:rPr lang="it-IT" i="1">
                <a:latin typeface="Times New Roman" pitchFamily="18" charset="0"/>
                <a:cs typeface="Times New Roman" pitchFamily="18" charset="0"/>
              </a:rPr>
              <a:t> </a:t>
            </a:r>
            <a:r>
              <a:rPr lang="it-IT">
                <a:latin typeface="Times New Roman" pitchFamily="18" charset="0"/>
                <a:cs typeface="Times New Roman" pitchFamily="18" charset="0"/>
              </a:rPr>
              <a:t>(si usa il congiuntivo perfetto introdotto da </a:t>
            </a:r>
            <a:r>
              <a:rPr lang="it-IT" i="1" u="sng">
                <a:latin typeface="Times New Roman" pitchFamily="18" charset="0"/>
                <a:cs typeface="Times New Roman" pitchFamily="18" charset="0"/>
              </a:rPr>
              <a:t>ne</a:t>
            </a:r>
            <a:r>
              <a:rPr lang="it-IT">
                <a:latin typeface="Times New Roman" pitchFamily="18" charset="0"/>
                <a:cs typeface="Times New Roman" pitchFamily="18" charset="0"/>
              </a:rPr>
              <a:t>)</a:t>
            </a:r>
            <a:endParaRPr lang="it-IT" i="1">
              <a:latin typeface="Times New Roman" pitchFamily="18" charset="0"/>
              <a:cs typeface="Times New Roman" pitchFamily="18" charset="0"/>
            </a:endParaRPr>
          </a:p>
          <a:p>
            <a:pPr algn="just">
              <a:spcBef>
                <a:spcPts val="0"/>
              </a:spcBef>
              <a:defRPr/>
            </a:pPr>
            <a:endParaRPr lang="it-IT" i="1">
              <a:latin typeface="Times New Roman" pitchFamily="18" charset="0"/>
              <a:cs typeface="Times New Roman" pitchFamily="18" charset="0"/>
            </a:endParaRPr>
          </a:p>
          <a:p>
            <a:pPr algn="just">
              <a:spcBef>
                <a:spcPts val="0"/>
              </a:spcBef>
              <a:defRPr/>
            </a:pPr>
            <a:r>
              <a:rPr lang="it-IT" i="1">
                <a:latin typeface="Times New Roman" pitchFamily="18" charset="0"/>
                <a:cs typeface="Times New Roman" pitchFamily="18" charset="0"/>
              </a:rPr>
              <a:t>Ne dixeritis nostrum secretum. </a:t>
            </a:r>
          </a:p>
          <a:p>
            <a:endParaRPr lang="it-IT"/>
          </a:p>
        </p:txBody>
      </p:sp>
    </p:spTree>
    <p:extLst>
      <p:ext uri="{BB962C8B-B14F-4D97-AF65-F5344CB8AC3E}">
        <p14:creationId xmlns:p14="http://schemas.microsoft.com/office/powerpoint/2010/main" val="21057297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3DDE6E1-F7B1-43E5-AE35-020FB8DC62FD}"/>
              </a:ext>
            </a:extLst>
          </p:cNvPr>
          <p:cNvSpPr>
            <a:spLocks noGrp="1"/>
          </p:cNvSpPr>
          <p:nvPr>
            <p:ph type="subTitle" idx="1"/>
          </p:nvPr>
        </p:nvSpPr>
        <p:spPr>
          <a:xfrm>
            <a:off x="0" y="0"/>
            <a:ext cx="12192000" cy="6858000"/>
          </a:xfrm>
          <a:blipFill>
            <a:blip r:embed="rId2"/>
            <a:tile tx="0" ty="0" sx="100000" sy="100000" flip="none" algn="tl"/>
          </a:blipFill>
        </p:spPr>
        <p:txBody>
          <a:bodyPr/>
          <a:lstStyle/>
          <a:p>
            <a:r>
              <a:rPr lang="it-IT" b="1">
                <a:latin typeface="Times New Roman" pitchFamily="18" charset="0"/>
                <a:cs typeface="Times New Roman" pitchFamily="18" charset="0"/>
              </a:rPr>
              <a:t>CONGIUNTIVO OBLIQUO, CARATTERIZZANTE, EVENTUALE</a:t>
            </a:r>
          </a:p>
          <a:p>
            <a:pPr algn="just">
              <a:defRPr/>
            </a:pPr>
            <a:endParaRPr lang="pt-BR" i="1">
              <a:latin typeface="Times New Roman" pitchFamily="18" charset="0"/>
              <a:cs typeface="Times New Roman" pitchFamily="18" charset="0"/>
            </a:endParaRPr>
          </a:p>
          <a:p>
            <a:pPr algn="just">
              <a:defRPr/>
            </a:pPr>
            <a:r>
              <a:rPr lang="pt-BR" i="1">
                <a:latin typeface="Times New Roman" pitchFamily="18" charset="0"/>
                <a:cs typeface="Times New Roman" pitchFamily="18" charset="0"/>
              </a:rPr>
              <a:t>Necata est anus, quod filii necem flevisset</a:t>
            </a:r>
            <a:r>
              <a:rPr lang="pt-BR">
                <a:latin typeface="Times New Roman" pitchFamily="18" charset="0"/>
                <a:cs typeface="Times New Roman" pitchFamily="18" charset="0"/>
              </a:rPr>
              <a:t>. </a:t>
            </a:r>
          </a:p>
          <a:p>
            <a:pPr algn="just">
              <a:defRPr/>
            </a:pPr>
            <a:r>
              <a:rPr lang="pt-BR">
                <a:latin typeface="Times New Roman" pitchFamily="18" charset="0"/>
                <a:cs typeface="Times New Roman" pitchFamily="18" charset="0"/>
              </a:rPr>
              <a:t>(</a:t>
            </a:r>
            <a:r>
              <a:rPr lang="it-IT">
                <a:latin typeface="Times New Roman" pitchFamily="18" charset="0"/>
                <a:cs typeface="Times New Roman" pitchFamily="18" charset="0"/>
              </a:rPr>
              <a:t>si vuole esprimere il pensiero indiretto, ovvero chi parla attribuisce implicitamente ad altri quanto sta dicendo)</a:t>
            </a:r>
            <a:r>
              <a:rPr lang="pt-BR">
                <a:latin typeface="Times New Roman" pitchFamily="18" charset="0"/>
                <a:cs typeface="Times New Roman" pitchFamily="18" charset="0"/>
              </a:rPr>
              <a:t> </a:t>
            </a:r>
          </a:p>
          <a:p>
            <a:pPr algn="just">
              <a:defRPr/>
            </a:pPr>
            <a:r>
              <a:rPr lang="it-IT">
                <a:latin typeface="Times New Roman" pitchFamily="18" charset="0"/>
                <a:cs typeface="Times New Roman" pitchFamily="18" charset="0"/>
              </a:rPr>
              <a:t> </a:t>
            </a:r>
            <a:r>
              <a:rPr lang="it-IT" i="1">
                <a:latin typeface="Times New Roman" pitchFamily="18" charset="0"/>
                <a:cs typeface="Times New Roman" pitchFamily="18" charset="0"/>
              </a:rPr>
              <a:t>Nihil est quod terrearis.  </a:t>
            </a:r>
          </a:p>
          <a:p>
            <a:pPr algn="just">
              <a:defRPr/>
            </a:pPr>
            <a:r>
              <a:rPr lang="it-IT">
                <a:latin typeface="Times New Roman" pitchFamily="18" charset="0"/>
                <a:cs typeface="Times New Roman" pitchFamily="18" charset="0"/>
              </a:rPr>
              <a:t>(si vuole indicare una caratteristica, una qualità di una o più persone, di una singola cosa o di una categoria di oggetti (congiuntivo caratterizzante) mediante un tipo particolare di subordinata relativa introdotta da espressioni come: </a:t>
            </a:r>
            <a:r>
              <a:rPr lang="it-IT" i="1">
                <a:latin typeface="Times New Roman" pitchFamily="18" charset="0"/>
                <a:cs typeface="Times New Roman" pitchFamily="18" charset="0"/>
              </a:rPr>
              <a:t>est</a:t>
            </a:r>
            <a:r>
              <a:rPr lang="it-IT">
                <a:latin typeface="Times New Roman" pitchFamily="18" charset="0"/>
                <a:cs typeface="Times New Roman" pitchFamily="18" charset="0"/>
              </a:rPr>
              <a:t> o </a:t>
            </a:r>
            <a:r>
              <a:rPr lang="it-IT" i="1">
                <a:latin typeface="Times New Roman" pitchFamily="18" charset="0"/>
                <a:cs typeface="Times New Roman" pitchFamily="18" charset="0"/>
              </a:rPr>
              <a:t>sunt qui </a:t>
            </a:r>
            <a:r>
              <a:rPr lang="it-IT">
                <a:latin typeface="Times New Roman" pitchFamily="18" charset="0"/>
                <a:cs typeface="Times New Roman" pitchFamily="18" charset="0"/>
              </a:rPr>
              <a:t>… )</a:t>
            </a:r>
          </a:p>
          <a:p>
            <a:pPr algn="just">
              <a:defRPr/>
            </a:pPr>
            <a:r>
              <a:rPr lang="pt-BR" i="1">
                <a:latin typeface="Times New Roman" pitchFamily="18" charset="0"/>
                <a:cs typeface="Times New Roman" pitchFamily="18" charset="0"/>
              </a:rPr>
              <a:t>Caesar obsides, arma, servos, qui ad Helvetios perfugissent, poposcit</a:t>
            </a:r>
            <a:r>
              <a:rPr lang="pt-BR">
                <a:latin typeface="Times New Roman" pitchFamily="18" charset="0"/>
                <a:cs typeface="Times New Roman" pitchFamily="18" charset="0"/>
              </a:rPr>
              <a:t>. </a:t>
            </a:r>
          </a:p>
          <a:p>
            <a:pPr algn="just">
              <a:defRPr/>
            </a:pPr>
            <a:r>
              <a:rPr lang="pt-BR">
                <a:latin typeface="Times New Roman" pitchFamily="18" charset="0"/>
                <a:cs typeface="Times New Roman" pitchFamily="18" charset="0"/>
              </a:rPr>
              <a:t>(</a:t>
            </a:r>
            <a:r>
              <a:rPr lang="it-IT">
                <a:latin typeface="Times New Roman" pitchFamily="18" charset="0"/>
                <a:cs typeface="Times New Roman" pitchFamily="18" charset="0"/>
              </a:rPr>
              <a:t>si vuole sottolineare l’eventualità che la circostanza o l’azione espressa nella completiva si verifichi o si sia verificata (congiuntivo eventuale).</a:t>
            </a:r>
            <a:r>
              <a:rPr lang="pt-BR">
                <a:latin typeface="Times New Roman" pitchFamily="18" charset="0"/>
                <a:cs typeface="Times New Roman" pitchFamily="18" charset="0"/>
              </a:rPr>
              <a:t>)</a:t>
            </a:r>
            <a:endParaRPr lang="it-IT">
              <a:latin typeface="Times New Roman" pitchFamily="18" charset="0"/>
              <a:cs typeface="Times New Roman" pitchFamily="18" charset="0"/>
            </a:endParaRPr>
          </a:p>
          <a:p>
            <a:pPr algn="just"/>
            <a:endParaRPr lang="it-IT"/>
          </a:p>
        </p:txBody>
      </p:sp>
    </p:spTree>
    <p:extLst>
      <p:ext uri="{BB962C8B-B14F-4D97-AF65-F5344CB8AC3E}">
        <p14:creationId xmlns:p14="http://schemas.microsoft.com/office/powerpoint/2010/main" val="26765272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26751EC-CD85-4DEE-ADFB-12F70BF2F1C5}"/>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None/>
            </a:pPr>
            <a:endParaRPr lang="it-IT"/>
          </a:p>
        </p:txBody>
      </p:sp>
      <p:sp>
        <p:nvSpPr>
          <p:cNvPr id="5" name="Nastro inclinato in basso 4">
            <a:extLst>
              <a:ext uri="{FF2B5EF4-FFF2-40B4-BE49-F238E27FC236}">
                <a16:creationId xmlns:a16="http://schemas.microsoft.com/office/drawing/2014/main" id="{F7C78253-31F8-48BA-9F87-FE944BD3F143}"/>
              </a:ext>
            </a:extLst>
          </p:cNvPr>
          <p:cNvSpPr/>
          <p:nvPr/>
        </p:nvSpPr>
        <p:spPr>
          <a:xfrm>
            <a:off x="2346121" y="1961995"/>
            <a:ext cx="7499758" cy="2189526"/>
          </a:xfrm>
          <a:prstGeom prst="ribbon">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CasellaDiTesto 8">
            <a:extLst>
              <a:ext uri="{FF2B5EF4-FFF2-40B4-BE49-F238E27FC236}">
                <a16:creationId xmlns:a16="http://schemas.microsoft.com/office/drawing/2014/main" id="{69AEC7BC-6F3D-4873-BA8E-18054AA51179}"/>
              </a:ext>
            </a:extLst>
          </p:cNvPr>
          <p:cNvSpPr txBox="1"/>
          <p:nvPr/>
        </p:nvSpPr>
        <p:spPr>
          <a:xfrm>
            <a:off x="4404221" y="2432808"/>
            <a:ext cx="3389152" cy="1631216"/>
          </a:xfrm>
          <a:prstGeom prst="rect">
            <a:avLst/>
          </a:prstGeom>
          <a:blipFill>
            <a:blip r:embed="rId2"/>
            <a:tile tx="0" ty="0" sx="100000" sy="100000" flip="none" algn="tl"/>
          </a:bli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a:ln>
                  <a:noFill/>
                </a:ln>
                <a:solidFill>
                  <a:prstClr val="black"/>
                </a:solidFill>
                <a:effectLst/>
                <a:uLnTx/>
                <a:uFillTx/>
                <a:latin typeface="Algerian" panose="04020705040A02060702" pitchFamily="82" charset="0"/>
                <a:ea typeface="+mn-ea"/>
                <a:cs typeface="Times New Roman" panose="02020603050405020304" pitchFamily="18" charset="0"/>
              </a:rPr>
              <a:t>I Testi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a:ln>
                  <a:noFill/>
                </a:ln>
                <a:solidFill>
                  <a:prstClr val="black"/>
                </a:solidFill>
                <a:effectLst/>
                <a:uLnTx/>
                <a:uFillTx/>
                <a:latin typeface="Algerian" panose="04020705040A02060702" pitchFamily="82"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a:ln>
                  <a:noFill/>
                </a:ln>
                <a:solidFill>
                  <a:prstClr val="black"/>
                </a:solidFill>
                <a:effectLst/>
                <a:uLnTx/>
                <a:uFillTx/>
                <a:latin typeface="Algerian" panose="04020705040A02060702" pitchFamily="82" charset="0"/>
                <a:ea typeface="+mn-ea"/>
                <a:cs typeface="Times New Roman" panose="02020603050405020304" pitchFamily="18" charset="0"/>
              </a:rPr>
              <a:t>Riflettere sulla lingua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10035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DE409A0-509E-4F26-A270-00B3D86E0997}"/>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spcBef>
                <a:spcPts val="0"/>
              </a:spcBef>
              <a:spcAft>
                <a:spcPts val="0"/>
              </a:spcAft>
              <a:buNone/>
            </a:pPr>
            <a:r>
              <a:rPr lang="it-IT" i="1">
                <a:solidFill>
                  <a:schemeClr val="tx1"/>
                </a:solidFill>
                <a:latin typeface="Times New Roman" panose="02020603050405020304" pitchFamily="18" charset="0"/>
                <a:cs typeface="Times New Roman" panose="02020603050405020304" pitchFamily="18" charset="0"/>
              </a:rPr>
              <a:t>Letteratura tecnico-scientifica ed erudita</a:t>
            </a:r>
          </a:p>
          <a:p>
            <a:pPr marL="0" indent="0" algn="ctr">
              <a:spcBef>
                <a:spcPts val="0"/>
              </a:spcBef>
              <a:spcAft>
                <a:spcPts val="0"/>
              </a:spcAft>
              <a:buNone/>
            </a:pPr>
            <a:r>
              <a:rPr lang="it-IT" i="1">
                <a:solidFill>
                  <a:schemeClr val="tx1"/>
                </a:solidFill>
                <a:latin typeface="Times New Roman" panose="02020603050405020304" pitchFamily="18" charset="0"/>
                <a:cs typeface="Times New Roman" panose="02020603050405020304" pitchFamily="18" charset="0"/>
              </a:rPr>
              <a:t>(breve sguardo d’insieme)</a:t>
            </a:r>
          </a:p>
          <a:p>
            <a:pPr marL="0" indent="0" algn="ctr">
              <a:spcBef>
                <a:spcPts val="0"/>
              </a:spcBef>
              <a:spcAft>
                <a:spcPts val="0"/>
              </a:spcAft>
              <a:buNone/>
            </a:pPr>
            <a:endParaRPr lang="it-IT">
              <a:solidFill>
                <a:schemeClr val="tx1"/>
              </a:solidFill>
            </a:endParaRPr>
          </a:p>
          <a:p>
            <a:pPr marL="0" indent="0">
              <a:buNone/>
            </a:pPr>
            <a:r>
              <a:rPr lang="it-IT" sz="2000">
                <a:solidFill>
                  <a:schemeClr val="tx1"/>
                </a:solidFill>
                <a:latin typeface="Times New Roman" panose="02020603050405020304" pitchFamily="18" charset="0"/>
                <a:cs typeface="Times New Roman" panose="02020603050405020304" pitchFamily="18" charset="0"/>
              </a:rPr>
              <a:t>- La riflessione erudita sul linguaggio e sulle sue forme nelle concreta realizzazione espressiva è:</a:t>
            </a:r>
          </a:p>
          <a:p>
            <a:pPr marL="0" indent="0">
              <a:buNone/>
            </a:pPr>
            <a:r>
              <a:rPr lang="it-IT" sz="2000">
                <a:solidFill>
                  <a:schemeClr val="tx1"/>
                </a:solidFill>
                <a:latin typeface="Times New Roman" panose="02020603050405020304" pitchFamily="18" charset="0"/>
                <a:cs typeface="Times New Roman" panose="02020603050405020304" pitchFamily="18" charset="0"/>
              </a:rPr>
              <a:t>                                        › presente sin dagli esordi della produzione letteraria</a:t>
            </a:r>
          </a:p>
          <a:p>
            <a:pPr marL="0" indent="0">
              <a:buNone/>
            </a:pPr>
            <a:r>
              <a:rPr lang="it-IT" sz="2000">
                <a:solidFill>
                  <a:schemeClr val="tx1"/>
                </a:solidFill>
                <a:latin typeface="Times New Roman" panose="02020603050405020304" pitchFamily="18" charset="0"/>
                <a:cs typeface="Times New Roman" panose="02020603050405020304" pitchFamily="18" charset="0"/>
              </a:rPr>
              <a:t>                                        › presupposto dell’attività artistico-letteraria</a:t>
            </a:r>
          </a:p>
          <a:p>
            <a:pPr marL="0" indent="0">
              <a:buNone/>
            </a:pPr>
            <a:r>
              <a:rPr lang="it-IT" sz="2000">
                <a:solidFill>
                  <a:schemeClr val="tx1"/>
                </a:solidFill>
                <a:latin typeface="Times New Roman" panose="02020603050405020304" pitchFamily="18" charset="0"/>
                <a:cs typeface="Times New Roman" panose="02020603050405020304" pitchFamily="18" charset="0"/>
              </a:rPr>
              <a:t>                                        › aspetto intrinseco dell’attività artistico-letteraria  </a:t>
            </a:r>
          </a:p>
          <a:p>
            <a:pPr marL="0" indent="0">
              <a:buNone/>
            </a:pPr>
            <a:r>
              <a:rPr lang="it-IT" sz="2000">
                <a:solidFill>
                  <a:schemeClr val="tx1"/>
                </a:solidFill>
                <a:latin typeface="Times New Roman" panose="02020603050405020304" pitchFamily="18" charset="0"/>
                <a:cs typeface="Times New Roman" panose="02020603050405020304" pitchFamily="18" charset="0"/>
              </a:rPr>
              <a:t>- Confronto con la prassi ellenistica        diffusione di dottrine linguistico-grammaticali e filologiche</a:t>
            </a:r>
          </a:p>
          <a:p>
            <a:pPr marL="0" indent="0">
              <a:spcBef>
                <a:spcPts val="0"/>
              </a:spcBef>
              <a:spcAft>
                <a:spcPts val="0"/>
              </a:spcAft>
              <a:buNone/>
            </a:pPr>
            <a:r>
              <a:rPr lang="it-IT" sz="2000">
                <a:solidFill>
                  <a:schemeClr val="tx1"/>
                </a:solidFill>
                <a:latin typeface="Times New Roman" panose="02020603050405020304" pitchFamily="18" charset="0"/>
                <a:cs typeface="Times New Roman" panose="02020603050405020304" pitchFamily="18" charset="0"/>
              </a:rPr>
              <a:t>                                         sviluppo di una riflessione erudita e nascita di una disciplina grammaticale</a:t>
            </a:r>
          </a:p>
          <a:p>
            <a:pPr marL="0" indent="0" algn="ctr">
              <a:spcBef>
                <a:spcPts val="0"/>
              </a:spcBef>
              <a:spcAft>
                <a:spcPts val="0"/>
              </a:spcAft>
              <a:buNone/>
            </a:pPr>
            <a:r>
              <a:rPr lang="it-IT" sz="1800">
                <a:solidFill>
                  <a:schemeClr val="tx1"/>
                </a:solidFill>
                <a:latin typeface="Times New Roman" panose="02020603050405020304" pitchFamily="18" charset="0"/>
                <a:cs typeface="Times New Roman" panose="02020603050405020304" pitchFamily="18" charset="0"/>
              </a:rPr>
              <a:t>(Svetonio, </a:t>
            </a:r>
            <a:r>
              <a:rPr lang="it-IT" sz="1800" i="1">
                <a:solidFill>
                  <a:schemeClr val="tx1"/>
                </a:solidFill>
                <a:latin typeface="Times New Roman" panose="02020603050405020304" pitchFamily="18" charset="0"/>
                <a:cs typeface="Times New Roman" panose="02020603050405020304" pitchFamily="18" charset="0"/>
              </a:rPr>
              <a:t>De grammaticis </a:t>
            </a:r>
            <a:r>
              <a:rPr lang="it-IT" sz="1800">
                <a:solidFill>
                  <a:schemeClr val="tx1"/>
                </a:solidFill>
                <a:latin typeface="Times New Roman" panose="02020603050405020304" pitchFamily="18" charset="0"/>
                <a:cs typeface="Times New Roman" panose="02020603050405020304" pitchFamily="18" charset="0"/>
              </a:rPr>
              <a:t>2 1:</a:t>
            </a:r>
            <a:r>
              <a:rPr lang="it-IT" sz="1800" i="1">
                <a:solidFill>
                  <a:schemeClr val="tx1"/>
                </a:solidFill>
                <a:latin typeface="Times New Roman" panose="02020603050405020304" pitchFamily="18" charset="0"/>
                <a:cs typeface="Times New Roman" panose="02020603050405020304" pitchFamily="18" charset="0"/>
              </a:rPr>
              <a:t> primus igitur, quantum opinamur, studium grammaticae in urbem intulit Crates Mallotes, Aristarchi aequalis</a:t>
            </a:r>
            <a:r>
              <a:rPr lang="it-IT" sz="1800">
                <a:solidFill>
                  <a:schemeClr val="tx1"/>
                </a:solidFill>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a:solidFill>
                  <a:schemeClr val="tx1"/>
                </a:solidFill>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solidFill>
                  <a:schemeClr val="tx1"/>
                </a:solidFill>
                <a:latin typeface="Times New Roman" panose="02020603050405020304" pitchFamily="18" charset="0"/>
                <a:cs typeface="Times New Roman" panose="02020603050405020304" pitchFamily="18" charset="0"/>
              </a:rPr>
              <a:t>- Sviluppo del pensiero linguistico-grammaticale latino (con attenzione all’esegesi dei testi poetici)</a:t>
            </a:r>
          </a:p>
          <a:p>
            <a:pPr algn="just">
              <a:spcBef>
                <a:spcPts val="0"/>
              </a:spcBef>
              <a:spcAft>
                <a:spcPts val="0"/>
              </a:spcAft>
              <a:buFontTx/>
              <a:buChar char="-"/>
            </a:pPr>
            <a:endParaRPr lang="it-IT" sz="2000">
              <a:solidFill>
                <a:schemeClr val="tx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solidFill>
                  <a:schemeClr val="tx1"/>
                </a:solidFill>
                <a:latin typeface="Times New Roman" panose="02020603050405020304" pitchFamily="18" charset="0"/>
                <a:cs typeface="Times New Roman" panose="02020603050405020304" pitchFamily="18" charset="0"/>
              </a:rPr>
              <a:t>- Interesse per i testi arcaici e per l’aspetto ‘difficile’ e ‘oscuro’ della lingua       gusto erudito/antiquario</a:t>
            </a:r>
          </a:p>
          <a:p>
            <a:pPr marL="0" indent="0" algn="just">
              <a:spcBef>
                <a:spcPts val="0"/>
              </a:spcBef>
              <a:spcAft>
                <a:spcPts val="0"/>
              </a:spcAft>
              <a:buNone/>
            </a:pPr>
            <a:endParaRPr lang="it-IT" sz="2000">
              <a:solidFill>
                <a:schemeClr val="tx1"/>
              </a:solidFill>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000">
                <a:solidFill>
                  <a:schemeClr val="tx1"/>
                </a:solidFill>
                <a:latin typeface="Times New Roman" panose="02020603050405020304" pitchFamily="18" charset="0"/>
                <a:cs typeface="Times New Roman" panose="02020603050405020304" pitchFamily="18" charset="0"/>
              </a:rPr>
              <a:t>- Prima produzione filologica e grammaticale che trova una sistematizzazione nell’opera di Varrone</a:t>
            </a:r>
          </a:p>
          <a:p>
            <a:pPr algn="just">
              <a:spcBef>
                <a:spcPts val="0"/>
              </a:spcBef>
              <a:spcAft>
                <a:spcPts val="0"/>
              </a:spcAft>
              <a:buFontTx/>
              <a:buChar char="-"/>
            </a:pPr>
            <a:endParaRPr lang="it-IT" sz="2000">
              <a:solidFill>
                <a:schemeClr val="tx1"/>
              </a:solidFill>
              <a:latin typeface="Times New Roman" panose="02020603050405020304" pitchFamily="18" charset="0"/>
              <a:cs typeface="Times New Roman" panose="02020603050405020304" pitchFamily="18" charset="0"/>
            </a:endParaRPr>
          </a:p>
          <a:p>
            <a:pPr marL="0" indent="0">
              <a:buNone/>
            </a:pPr>
            <a:r>
              <a:rPr lang="it-IT" sz="2000">
                <a:solidFill>
                  <a:schemeClr val="tx1"/>
                </a:solidFill>
                <a:latin typeface="Times New Roman" panose="02020603050405020304" pitchFamily="18" charset="0"/>
                <a:cs typeface="Times New Roman" panose="02020603050405020304" pitchFamily="18" charset="0"/>
              </a:rPr>
              <a:t>     </a:t>
            </a:r>
          </a:p>
        </p:txBody>
      </p:sp>
      <p:sp>
        <p:nvSpPr>
          <p:cNvPr id="7" name="Freccia circolare a sinistra 6">
            <a:extLst>
              <a:ext uri="{FF2B5EF4-FFF2-40B4-BE49-F238E27FC236}">
                <a16:creationId xmlns:a16="http://schemas.microsoft.com/office/drawing/2014/main" id="{BD5C01A0-F004-4630-979D-017BC8EBF03C}"/>
              </a:ext>
            </a:extLst>
          </p:cNvPr>
          <p:cNvSpPr/>
          <p:nvPr/>
        </p:nvSpPr>
        <p:spPr>
          <a:xfrm>
            <a:off x="10435906" y="3116510"/>
            <a:ext cx="167780" cy="427838"/>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196DE775-B9E9-43C1-8213-1BC7B5E832C5}"/>
              </a:ext>
            </a:extLst>
          </p:cNvPr>
          <p:cNvSpPr/>
          <p:nvPr/>
        </p:nvSpPr>
        <p:spPr>
          <a:xfrm>
            <a:off x="3909272" y="3116510"/>
            <a:ext cx="167780" cy="104862"/>
          </a:xfrm>
          <a:prstGeom prst="rightArrow">
            <a:avLst>
              <a:gd name="adj1" fmla="val 50000"/>
              <a:gd name="adj2" fmla="val 54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rPr>
              <a:t>  </a:t>
            </a:r>
          </a:p>
        </p:txBody>
      </p:sp>
      <p:pic>
        <p:nvPicPr>
          <p:cNvPr id="9" name="Immagine 8">
            <a:extLst>
              <a:ext uri="{FF2B5EF4-FFF2-40B4-BE49-F238E27FC236}">
                <a16:creationId xmlns:a16="http://schemas.microsoft.com/office/drawing/2014/main" id="{2224854E-2C37-4460-AC66-5B331F4F6EE9}"/>
              </a:ext>
            </a:extLst>
          </p:cNvPr>
          <p:cNvPicPr>
            <a:picLocks noChangeAspect="1"/>
          </p:cNvPicPr>
          <p:nvPr/>
        </p:nvPicPr>
        <p:blipFill>
          <a:blip r:embed="rId3"/>
          <a:stretch>
            <a:fillRect/>
          </a:stretch>
        </p:blipFill>
        <p:spPr>
          <a:xfrm>
            <a:off x="7844033" y="5184641"/>
            <a:ext cx="195089" cy="146317"/>
          </a:xfrm>
          <a:prstGeom prst="rect">
            <a:avLst/>
          </a:prstGeom>
        </p:spPr>
      </p:pic>
    </p:spTree>
    <p:extLst>
      <p:ext uri="{BB962C8B-B14F-4D97-AF65-F5344CB8AC3E}">
        <p14:creationId xmlns:p14="http://schemas.microsoft.com/office/powerpoint/2010/main" val="38310947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5B77689-4404-40AF-8FFB-188D689E1CE2}"/>
              </a:ext>
            </a:extLst>
          </p:cNvPr>
          <p:cNvSpPr>
            <a:spLocks noGrp="1"/>
          </p:cNvSpPr>
          <p:nvPr>
            <p:ph idx="1"/>
          </p:nvPr>
        </p:nvSpPr>
        <p:spPr>
          <a:xfrm>
            <a:off x="0" y="0"/>
            <a:ext cx="12192000" cy="6858000"/>
          </a:xfrm>
          <a:blipFill>
            <a:blip r:embed="rId2"/>
            <a:tile tx="0" ty="0" sx="100000" sy="100000" flip="none" algn="tl"/>
          </a:blipFill>
        </p:spPr>
        <p:txBody>
          <a:bodyPr>
            <a:normAutofit fontScale="55000" lnSpcReduction="20000"/>
          </a:bodyPr>
          <a:lstStyle/>
          <a:p>
            <a:pPr marL="0" indent="0" algn="ctr">
              <a:spcBef>
                <a:spcPts val="0"/>
              </a:spcBef>
              <a:spcAft>
                <a:spcPts val="0"/>
              </a:spcAft>
              <a:buClrTx/>
              <a:buNone/>
            </a:pPr>
            <a:r>
              <a:rPr lang="it-IT" sz="3300"/>
              <a:t> </a:t>
            </a:r>
            <a:r>
              <a:rPr lang="it-IT" sz="3300" i="1">
                <a:latin typeface="Times New Roman" panose="02020603050405020304" pitchFamily="18" charset="0"/>
                <a:cs typeface="Times New Roman" panose="02020603050405020304" pitchFamily="18" charset="0"/>
              </a:rPr>
              <a:t>Varro noster diligentissimus investigator antiquitatis </a:t>
            </a:r>
          </a:p>
          <a:p>
            <a:pPr marL="0" indent="0" algn="ctr">
              <a:spcBef>
                <a:spcPts val="0"/>
              </a:spcBef>
              <a:spcAft>
                <a:spcPts val="0"/>
              </a:spcAft>
              <a:buClrTx/>
              <a:buNone/>
            </a:pPr>
            <a:r>
              <a:rPr lang="it-IT" sz="3300">
                <a:latin typeface="Times New Roman" panose="02020603050405020304" pitchFamily="18" charset="0"/>
                <a:cs typeface="Times New Roman" panose="02020603050405020304" pitchFamily="18" charset="0"/>
              </a:rPr>
              <a:t>(Cic. </a:t>
            </a:r>
            <a:r>
              <a:rPr lang="it-IT" sz="3300" i="1">
                <a:latin typeface="Times New Roman" panose="02020603050405020304" pitchFamily="18" charset="0"/>
                <a:cs typeface="Times New Roman" panose="02020603050405020304" pitchFamily="18" charset="0"/>
              </a:rPr>
              <a:t>Brut</a:t>
            </a:r>
            <a:r>
              <a:rPr lang="it-IT" sz="3300">
                <a:latin typeface="Times New Roman" panose="02020603050405020304" pitchFamily="18" charset="0"/>
                <a:cs typeface="Times New Roman" panose="02020603050405020304" pitchFamily="18" charset="0"/>
              </a:rPr>
              <a:t>. 60)</a:t>
            </a:r>
          </a:p>
          <a:p>
            <a:pPr marL="0" indent="0" algn="just">
              <a:spcBef>
                <a:spcPts val="0"/>
              </a:spcBef>
              <a:spcAft>
                <a:spcPts val="0"/>
              </a:spcAft>
              <a:buClrTx/>
              <a:buNone/>
            </a:pPr>
            <a:endParaRPr lang="it-IT" sz="33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a:t>
            </a:r>
            <a:r>
              <a:rPr lang="it-IT" sz="2900">
                <a:latin typeface="Times New Roman" panose="02020603050405020304" pitchFamily="18" charset="0"/>
                <a:cs typeface="Times New Roman" panose="02020603050405020304" pitchFamily="18" charset="0"/>
              </a:rPr>
              <a:t>116 a.C.- 27 a.C.)</a:t>
            </a:r>
          </a:p>
          <a:p>
            <a:pPr marL="0" indent="0" algn="just">
              <a:spcBef>
                <a:spcPts val="0"/>
              </a:spcBef>
              <a:spcAft>
                <a:spcPts val="0"/>
              </a:spcAft>
              <a:buClrTx/>
              <a:buNone/>
            </a:pPr>
            <a:r>
              <a:rPr lang="it-IT" sz="2900">
                <a:latin typeface="Times New Roman" panose="02020603050405020304" pitchFamily="18" charset="0"/>
                <a:cs typeface="Times New Roman" panose="02020603050405020304" pitchFamily="18" charset="0"/>
              </a:rPr>
              <a:t>Principali opere non pervenute:</a:t>
            </a: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Antiquitates</a:t>
            </a:r>
            <a:r>
              <a:rPr lang="it-IT" sz="2900">
                <a:latin typeface="Times New Roman" panose="02020603050405020304" pitchFamily="18" charset="0"/>
                <a:cs typeface="Times New Roman" panose="02020603050405020304" pitchFamily="18" charset="0"/>
              </a:rPr>
              <a:t>:</a:t>
            </a:r>
            <a:r>
              <a:rPr lang="it-IT" sz="2900" i="1">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divise in </a:t>
            </a:r>
            <a:r>
              <a:rPr lang="it-IT" sz="2900" i="1">
                <a:latin typeface="Times New Roman" panose="02020603050405020304" pitchFamily="18" charset="0"/>
                <a:cs typeface="Times New Roman" panose="02020603050405020304" pitchFamily="18" charset="0"/>
              </a:rPr>
              <a:t>humanae </a:t>
            </a:r>
            <a:r>
              <a:rPr lang="it-IT" sz="2900">
                <a:latin typeface="Times New Roman" panose="02020603050405020304" pitchFamily="18" charset="0"/>
                <a:cs typeface="Times New Roman" panose="02020603050405020304" pitchFamily="18" charset="0"/>
              </a:rPr>
              <a:t>e </a:t>
            </a:r>
            <a:r>
              <a:rPr lang="it-IT" sz="2900" i="1">
                <a:latin typeface="Times New Roman" panose="02020603050405020304" pitchFamily="18" charset="0"/>
                <a:cs typeface="Times New Roman" panose="02020603050405020304" pitchFamily="18" charset="0"/>
              </a:rPr>
              <a:t>divinae →  </a:t>
            </a:r>
            <a:r>
              <a:rPr lang="it-IT" sz="2900">
                <a:latin typeface="Times New Roman" panose="02020603050405020304" pitchFamily="18" charset="0"/>
                <a:cs typeface="Times New Roman" panose="02020603050405020304" pitchFamily="18" charset="0"/>
              </a:rPr>
              <a:t>grande opera erudita sulle istituzioni e la storia degli usi del popolo romano  </a:t>
            </a:r>
          </a:p>
          <a:p>
            <a:pPr marL="0" indent="0" algn="just">
              <a:spcBef>
                <a:spcPts val="0"/>
              </a:spcBef>
              <a:spcAft>
                <a:spcPts val="0"/>
              </a:spcAft>
              <a:buClrTx/>
              <a:buNone/>
            </a:pPr>
            <a:endParaRPr lang="it-IT" sz="2900">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Disciplinae</a:t>
            </a:r>
            <a:r>
              <a:rPr lang="it-IT" sz="2900">
                <a:latin typeface="Times New Roman" panose="02020603050405020304" pitchFamily="18" charset="0"/>
                <a:cs typeface="Times New Roman" panose="02020603050405020304" pitchFamily="18" charset="0"/>
              </a:rPr>
              <a:t>: ampio trattato di taglio ‘scientifico’ che iniziava proprio con la sezione sulla grammatica</a:t>
            </a:r>
          </a:p>
          <a:p>
            <a:pPr marL="0" indent="0" algn="just">
              <a:spcBef>
                <a:spcPts val="0"/>
              </a:spcBef>
              <a:spcAft>
                <a:spcPts val="0"/>
              </a:spcAft>
              <a:buClrTx/>
              <a:buNone/>
            </a:pPr>
            <a:endParaRPr lang="it-IT" sz="2900">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Logistorici</a:t>
            </a:r>
            <a:r>
              <a:rPr lang="it-IT" sz="2900">
                <a:latin typeface="Times New Roman" panose="02020603050405020304" pitchFamily="18" charset="0"/>
                <a:cs typeface="Times New Roman" panose="02020603050405020304" pitchFamily="18" charset="0"/>
              </a:rPr>
              <a:t>:  temi morali illustrati con esempi tratti dalla storia e dal mito</a:t>
            </a:r>
          </a:p>
          <a:p>
            <a:pPr marL="0" indent="0" algn="just">
              <a:spcBef>
                <a:spcPts val="0"/>
              </a:spcBef>
              <a:spcAft>
                <a:spcPts val="0"/>
              </a:spcAft>
              <a:buClrTx/>
              <a:buNone/>
            </a:pPr>
            <a:endParaRPr lang="it-IT" sz="29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900">
                <a:latin typeface="Times New Roman" panose="02020603050405020304" pitchFamily="18" charset="0"/>
                <a:cs typeface="Times New Roman" panose="02020603050405020304" pitchFamily="18" charset="0"/>
              </a:rPr>
              <a:t>Ci sono pervenute invece porzioni del:</a:t>
            </a: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De lingua Latina:</a:t>
            </a:r>
          </a:p>
          <a:p>
            <a:pPr marL="0" indent="0" algn="just">
              <a:spcBef>
                <a:spcPts val="0"/>
              </a:spcBef>
              <a:spcAft>
                <a:spcPts val="0"/>
              </a:spcAft>
              <a:buClrTx/>
              <a:buNone/>
            </a:pPr>
            <a:r>
              <a:rPr lang="it-IT" sz="2900" i="1">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imponente opera impostata con un metodo storico-antiquario strutturata in 25 libri dei quali sono pervenuti i ll. V-X:</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r>
              <a:rPr lang="it-IT" sz="2600">
                <a:latin typeface="Times New Roman" panose="02020603050405020304" pitchFamily="18" charset="0"/>
                <a:cs typeface="Times New Roman" panose="02020603050405020304" pitchFamily="18" charset="0"/>
              </a:rPr>
              <a:t>› linguaggio come campo di indagine</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studio della lingua per capire le origini del popolo romano e delle sue istituzioni</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metodo etimologico come cardine dell’analisi linguistico-storica</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spiegazione del senso originario di oggetti e concetti grazie all’ausilio della ‘letteratura’</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conoscenza approfondita dei primi </a:t>
            </a:r>
            <a:r>
              <a:rPr lang="it-IT" sz="2600" i="1">
                <a:latin typeface="Times New Roman" panose="02020603050405020304" pitchFamily="18" charset="0"/>
                <a:cs typeface="Times New Roman" panose="02020603050405020304" pitchFamily="18" charset="0"/>
              </a:rPr>
              <a:t>auctores </a:t>
            </a:r>
            <a:r>
              <a:rPr lang="it-IT" sz="2600">
                <a:latin typeface="Times New Roman" panose="02020603050405020304" pitchFamily="18" charset="0"/>
                <a:cs typeface="Times New Roman" panose="02020603050405020304" pitchFamily="18" charset="0"/>
              </a:rPr>
              <a:t>e poeti ‘dotti’, padri della ‘letteratura’</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la lingua dei poeti tra gli ‘strumenti’ di indagine</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De re rustica</a:t>
            </a:r>
            <a:r>
              <a:rPr lang="it-IT" sz="2900">
                <a:latin typeface="Times New Roman" panose="02020603050405020304" pitchFamily="18" charset="0"/>
                <a:cs typeface="Times New Roman" panose="02020603050405020304" pitchFamily="18" charset="0"/>
              </a:rPr>
              <a:t>:  in tre libri conservati quasi integralmente:</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r>
              <a:rPr lang="it-IT" sz="2600">
                <a:latin typeface="Times New Roman" panose="02020603050405020304" pitchFamily="18" charset="0"/>
                <a:cs typeface="Times New Roman" panose="02020603050405020304" pitchFamily="18" charset="0"/>
              </a:rPr>
              <a:t>› esaltazione della vita dei campi come una sorta di ritorno gioioso alle origini di Roma</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trattato tecnico condotto con uno spirito conservatore e attenzione alla produttività</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coltivazione della terra (libro I)</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allevamento del bestiame (libro II)</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allevamento degli animali da cortile (libro III)</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presenza di elementi autobiografici</a:t>
            </a:r>
          </a:p>
          <a:p>
            <a:pPr marL="0" indent="0" algn="just">
              <a:spcBef>
                <a:spcPts val="0"/>
              </a:spcBef>
              <a:spcAft>
                <a:spcPts val="0"/>
              </a:spcAft>
              <a:buClrTx/>
              <a:buNone/>
            </a:pPr>
            <a:endParaRPr lang="it-IT" sz="2300">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Saturae Menippeae </a:t>
            </a:r>
            <a:r>
              <a:rPr lang="it-IT" sz="2900">
                <a:latin typeface="Times New Roman" panose="02020603050405020304" pitchFamily="18" charset="0"/>
                <a:cs typeface="Times New Roman" panose="02020603050405020304" pitchFamily="18" charset="0"/>
              </a:rPr>
              <a:t>(conservati circa 600 frammenti)</a:t>
            </a:r>
          </a:p>
          <a:p>
            <a:pPr marL="0" indent="0" algn="just">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0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745803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D8CB93B-5564-490F-B069-DEF60271D7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4278" y="640167"/>
            <a:ext cx="9497884" cy="5582429"/>
          </a:xfrm>
        </p:spPr>
      </p:pic>
    </p:spTree>
    <p:extLst>
      <p:ext uri="{BB962C8B-B14F-4D97-AF65-F5344CB8AC3E}">
        <p14:creationId xmlns:p14="http://schemas.microsoft.com/office/powerpoint/2010/main" val="8538534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3200">
                <a:solidFill>
                  <a:prstClr val="black"/>
                </a:solidFill>
                <a:latin typeface="Times New Roman" panose="02020603050405020304" pitchFamily="18" charset="0"/>
                <a:cs typeface="Times New Roman" panose="02020603050405020304" pitchFamily="18" charset="0"/>
              </a:rPr>
              <a:t>Varrone </a:t>
            </a:r>
            <a:br>
              <a:rPr lang="it-IT" sz="3200">
                <a:solidFill>
                  <a:prstClr val="black"/>
                </a:solidFill>
                <a:latin typeface="Times New Roman" panose="02020603050405020304" pitchFamily="18" charset="0"/>
                <a:cs typeface="Times New Roman" panose="02020603050405020304" pitchFamily="18" charset="0"/>
              </a:rPr>
            </a:br>
            <a:r>
              <a:rPr lang="it-IT" sz="3200" i="1">
                <a:solidFill>
                  <a:prstClr val="black"/>
                </a:solidFill>
                <a:latin typeface="Times New Roman" panose="02020603050405020304" pitchFamily="18" charset="0"/>
                <a:cs typeface="Times New Roman" panose="02020603050405020304" pitchFamily="18" charset="0"/>
              </a:rPr>
              <a:t>De lingua Latina</a:t>
            </a:r>
            <a:r>
              <a:rPr lang="it-IT" sz="3200">
                <a:solidFill>
                  <a:prstClr val="black"/>
                </a:solidFill>
                <a:latin typeface="Times New Roman" panose="02020603050405020304" pitchFamily="18" charset="0"/>
                <a:cs typeface="Times New Roman" panose="02020603050405020304" pitchFamily="18" charset="0"/>
              </a:rPr>
              <a:t>, X 72-78</a:t>
            </a:r>
            <a:endParaRPr lang="it-IT" sz="3200"/>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530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59A36D0-4BCC-4C6A-A06B-14FE48A1BDA3}"/>
              </a:ext>
            </a:extLst>
          </p:cNvPr>
          <p:cNvSpPr>
            <a:spLocks noGrp="1"/>
          </p:cNvSpPr>
          <p:nvPr>
            <p:ph idx="1"/>
          </p:nvPr>
        </p:nvSpPr>
        <p:spPr>
          <a:xfrm>
            <a:off x="-67112" y="0"/>
            <a:ext cx="12323428" cy="6858000"/>
          </a:xfrm>
          <a:blipFill>
            <a:blip r:embed="rId2"/>
            <a:tile tx="0" ty="0" sx="100000" sy="100000" flip="none" algn="tl"/>
          </a:blipFill>
          <a:scene3d>
            <a:camera prst="orthographicFront"/>
            <a:lightRig rig="threePt" dir="t"/>
          </a:scene3d>
          <a:sp3d contourW="12700">
            <a:contourClr>
              <a:schemeClr val="accent5"/>
            </a:contourClr>
          </a:sp3d>
        </p:spPr>
        <p:txBody>
          <a:bodyPr/>
          <a:lstStyle/>
          <a:p>
            <a:endParaRPr lang="it-IT"/>
          </a:p>
          <a:p>
            <a:pPr>
              <a:spcBef>
                <a:spcPts val="0"/>
              </a:spcBef>
              <a:spcAft>
                <a:spcPts val="0"/>
              </a:spcAft>
              <a:buFontTx/>
              <a:buChar char="-"/>
            </a:pPr>
            <a:r>
              <a:rPr lang="it-IT">
                <a:latin typeface="Times New Roman" panose="02020603050405020304" pitchFamily="18" charset="0"/>
                <a:cs typeface="Times New Roman" panose="02020603050405020304" pitchFamily="18" charset="0"/>
              </a:rPr>
              <a:t>   I Protolatini  e i popoli di lingua italica</a:t>
            </a:r>
          </a:p>
          <a:p>
            <a:pPr>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a:latin typeface="Times New Roman" panose="02020603050405020304" pitchFamily="18" charset="0"/>
                <a:cs typeface="Times New Roman" panose="02020603050405020304" pitchFamily="18" charset="0"/>
              </a:rPr>
              <a:t>  Testimonianze dell’osco: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Tabula Bantina, </a:t>
            </a:r>
            <a:r>
              <a:rPr lang="it-IT">
                <a:latin typeface="Times New Roman" panose="02020603050405020304" pitchFamily="18" charset="0"/>
                <a:cs typeface="Times New Roman" panose="02020603050405020304" pitchFamily="18" charset="0"/>
              </a:rPr>
              <a:t>rinvenuta nel</a:t>
            </a:r>
            <a:endParaRPr lang="it-IT" i="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1793 a Bantia, in bronzo, contiene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regolamenti ufficiali)</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a:latin typeface="Times New Roman" panose="02020603050405020304" pitchFamily="18" charset="0"/>
                <a:cs typeface="Times New Roman" panose="02020603050405020304" pitchFamily="18" charset="0"/>
              </a:rPr>
              <a:t>Testimonianze dell’umbro: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Tabulae Iguvinae, </a:t>
            </a:r>
            <a:r>
              <a:rPr lang="it-IT">
                <a:latin typeface="Times New Roman" panose="02020603050405020304" pitchFamily="18" charset="0"/>
                <a:cs typeface="Times New Roman" panose="02020603050405020304" pitchFamily="18" charset="0"/>
              </a:rPr>
              <a:t>scoperte nel</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1444 a Gubbio, tavole bronzee che</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contengono prescrizioni di una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confraternita religiosa)</a:t>
            </a:r>
          </a:p>
          <a:p>
            <a:pPr marL="0" indent="0">
              <a:spcBef>
                <a:spcPts val="0"/>
              </a:spcBef>
              <a:spcAft>
                <a:spcPts val="0"/>
              </a:spcAft>
              <a:buNone/>
            </a:pPr>
            <a:r>
              <a:rPr lang="it-IT" sz="1000">
                <a:latin typeface="Times New Roman" panose="02020603050405020304" pitchFamily="18" charset="0"/>
                <a:cs typeface="Times New Roman" panose="02020603050405020304" pitchFamily="18" charset="0"/>
              </a:rPr>
              <a:t>                </a:t>
            </a:r>
          </a:p>
          <a:p>
            <a:pPr marL="0" indent="0">
              <a:buNone/>
            </a:pPr>
            <a:endParaRPr lang="it-IT" sz="800"/>
          </a:p>
        </p:txBody>
      </p:sp>
      <p:pic>
        <p:nvPicPr>
          <p:cNvPr id="4" name="Immagine 3">
            <a:extLst>
              <a:ext uri="{FF2B5EF4-FFF2-40B4-BE49-F238E27FC236}">
                <a16:creationId xmlns:a16="http://schemas.microsoft.com/office/drawing/2014/main" id="{9295B6AD-1B94-4D22-81EA-CF33D092D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276" y="1204887"/>
            <a:ext cx="7239699" cy="4918010"/>
          </a:xfrm>
          <a:prstGeom prst="rect">
            <a:avLst/>
          </a:prstGeom>
          <a:solidFill>
            <a:schemeClr val="accent5"/>
          </a:solidFill>
          <a:ln w="38100">
            <a:solidFill>
              <a:schemeClr val="accent5"/>
            </a:solidFill>
          </a:ln>
          <a:effectLst>
            <a:outerShdw blurRad="50800" dist="50800" dir="5400000" algn="ctr" rotWithShape="0">
              <a:schemeClr val="accent5"/>
            </a:outerShdw>
            <a:softEdge rad="0"/>
          </a:effectLst>
        </p:spPr>
      </p:pic>
    </p:spTree>
    <p:extLst>
      <p:ext uri="{BB962C8B-B14F-4D97-AF65-F5344CB8AC3E}">
        <p14:creationId xmlns:p14="http://schemas.microsoft.com/office/powerpoint/2010/main" val="65886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530FCCD-8CB1-4672-A48E-E92FDA2879A5}"/>
              </a:ext>
            </a:extLst>
          </p:cNvPr>
          <p:cNvSpPr>
            <a:spLocks noGrp="1"/>
          </p:cNvSpPr>
          <p:nvPr>
            <p:ph idx="1"/>
          </p:nvPr>
        </p:nvSpPr>
        <p:spPr>
          <a:xfrm>
            <a:off x="0" y="0"/>
            <a:ext cx="12192000" cy="6857999"/>
          </a:xfrm>
          <a:blipFill>
            <a:blip r:embed="rId2"/>
            <a:tile tx="0" ty="0" sx="100000" sy="100000" flip="none" algn="tl"/>
          </a:blipFill>
        </p:spPr>
        <p:txBody>
          <a:bodyPr/>
          <a:lstStyle/>
          <a:p>
            <a:pPr marL="0" indent="0">
              <a:buNone/>
            </a:pPr>
            <a:r>
              <a:rPr lang="it-IT"/>
              <a:t>- </a:t>
            </a:r>
            <a:r>
              <a:rPr lang="it-IT">
                <a:latin typeface="Times New Roman" panose="02020603050405020304" pitchFamily="18" charset="0"/>
                <a:cs typeface="Times New Roman" panose="02020603050405020304" pitchFamily="18" charset="0"/>
              </a:rPr>
              <a:t>Dibattito negli studi linguistici antichi tra analogismo e anomalismo</a:t>
            </a:r>
          </a:p>
          <a:p>
            <a:pPr marL="0" indent="0" algn="ctr">
              <a:buNone/>
            </a:pPr>
            <a:r>
              <a:rPr lang="it-IT">
                <a:latin typeface="Times New Roman" panose="02020603050405020304" pitchFamily="18" charset="0"/>
                <a:cs typeface="Times New Roman" panose="02020603050405020304" pitchFamily="18" charset="0"/>
              </a:rPr>
              <a:t>         Anomalia connessa all’uso  </a:t>
            </a:r>
            <a:r>
              <a:rPr lang="it-IT" i="1">
                <a:latin typeface="Times New Roman" panose="02020603050405020304" pitchFamily="18" charset="0"/>
                <a:cs typeface="Times New Roman" panose="02020603050405020304" pitchFamily="18" charset="0"/>
              </a:rPr>
              <a:t>vs  </a:t>
            </a:r>
            <a:r>
              <a:rPr lang="it-IT">
                <a:latin typeface="Times New Roman" panose="02020603050405020304" pitchFamily="18" charset="0"/>
                <a:cs typeface="Times New Roman" panose="02020603050405020304" pitchFamily="18" charset="0"/>
              </a:rPr>
              <a:t>analogia connessa alla norma regolatrice</a:t>
            </a:r>
            <a:endParaRPr lang="it-IT" sz="1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Cratete di Mallo e la scuola pergamena + stoici (anomalia)</a:t>
            </a:r>
          </a:p>
          <a:p>
            <a:pPr>
              <a:spcBef>
                <a:spcPts val="0"/>
              </a:spcBef>
              <a:spcAft>
                <a:spcPts val="0"/>
              </a:spcAft>
              <a:buClrTx/>
              <a:buFontTx/>
              <a:buChar char="-"/>
            </a:pPr>
            <a:r>
              <a:rPr lang="it-IT">
                <a:latin typeface="Times New Roman" panose="02020603050405020304" pitchFamily="18" charset="0"/>
                <a:cs typeface="Times New Roman" panose="02020603050405020304" pitchFamily="18" charset="0"/>
              </a:rPr>
              <a:t>Aristarco e la scuola alessandrina (analogia)</a:t>
            </a:r>
          </a:p>
          <a:p>
            <a:pPr>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 Problema del dominio nei fatti linguistici di razionale o dell’irrazionale → confronto con la natura</a:t>
            </a:r>
          </a:p>
          <a:p>
            <a:pPr marL="0" indent="0">
              <a:buNone/>
            </a:pPr>
            <a:r>
              <a:rPr lang="it-IT">
                <a:latin typeface="Times New Roman" panose="02020603050405020304" pitchFamily="18" charset="0"/>
                <a:cs typeface="Times New Roman" panose="02020603050405020304" pitchFamily="18" charset="0"/>
              </a:rPr>
              <a:t>Creazione di nuove parole che poi si flettono secondo paradigmi e danno vita a varietà di forme</a:t>
            </a:r>
          </a:p>
          <a:p>
            <a:pPr marL="0" indent="0">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Questo processo linguistico e la varietà morfologica e flessionale seguono leggi costanti o no? Prevale la conformità e la regola o il loro contrario e l’uso? </a:t>
            </a:r>
          </a:p>
          <a:p>
            <a:pPr marL="0" indent="0">
              <a:buNone/>
            </a:pPr>
            <a:r>
              <a:rPr lang="it-IT">
                <a:latin typeface="Times New Roman" panose="02020603050405020304" pitchFamily="18" charset="0"/>
                <a:cs typeface="Times New Roman" panose="02020603050405020304" pitchFamily="18" charset="0"/>
              </a:rPr>
              <a:t>- Anomalisti → uso (= </a:t>
            </a:r>
            <a:r>
              <a:rPr lang="it-IT" i="1">
                <a:latin typeface="Times New Roman" panose="02020603050405020304" pitchFamily="18" charset="0"/>
                <a:cs typeface="Times New Roman" panose="02020603050405020304" pitchFamily="18" charset="0"/>
              </a:rPr>
              <a:t>consuetudo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vs</a:t>
            </a:r>
            <a:r>
              <a:rPr lang="it-IT">
                <a:latin typeface="Times New Roman" panose="02020603050405020304" pitchFamily="18" charset="0"/>
                <a:cs typeface="Times New Roman" panose="02020603050405020304" pitchFamily="18" charset="0"/>
              </a:rPr>
              <a:t>  Analogisti → regola  (= </a:t>
            </a:r>
            <a:r>
              <a:rPr lang="it-IT" i="1">
                <a:latin typeface="Times New Roman" panose="02020603050405020304" pitchFamily="18" charset="0"/>
                <a:cs typeface="Times New Roman" panose="02020603050405020304" pitchFamily="18" charset="0"/>
              </a:rPr>
              <a:t>ratio</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 Analogia e anomalia → due aspetti di uno stesso processo, si condizionano e completano tra loro e sussistono   </a:t>
            </a:r>
          </a:p>
          <a:p>
            <a:pPr marL="0" indent="0">
              <a:buNone/>
            </a:pPr>
            <a:r>
              <a:rPr lang="it-IT">
                <a:latin typeface="Times New Roman" panose="02020603050405020304" pitchFamily="18" charset="0"/>
                <a:cs typeface="Times New Roman" panose="02020603050405020304" pitchFamily="18" charset="0"/>
              </a:rPr>
              <a:t>                              soluzione conciliatrice adottata da Varrone  </a:t>
            </a:r>
          </a:p>
        </p:txBody>
      </p:sp>
      <p:sp>
        <p:nvSpPr>
          <p:cNvPr id="5" name="Freccia circolare a destra 4">
            <a:extLst>
              <a:ext uri="{FF2B5EF4-FFF2-40B4-BE49-F238E27FC236}">
                <a16:creationId xmlns:a16="http://schemas.microsoft.com/office/drawing/2014/main" id="{4142D25C-A89A-4B77-84B2-E2858C7FBE94}"/>
              </a:ext>
            </a:extLst>
          </p:cNvPr>
          <p:cNvSpPr/>
          <p:nvPr/>
        </p:nvSpPr>
        <p:spPr>
          <a:xfrm>
            <a:off x="1610686" y="453006"/>
            <a:ext cx="268448" cy="385893"/>
          </a:xfrm>
          <a:prstGeom prst="curved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curva 7">
            <a:extLst>
              <a:ext uri="{FF2B5EF4-FFF2-40B4-BE49-F238E27FC236}">
                <a16:creationId xmlns:a16="http://schemas.microsoft.com/office/drawing/2014/main" id="{8A6E78D1-54DE-40F2-83DB-0136917F7CCE}"/>
              </a:ext>
            </a:extLst>
          </p:cNvPr>
          <p:cNvSpPr/>
          <p:nvPr/>
        </p:nvSpPr>
        <p:spPr>
          <a:xfrm rot="5400000">
            <a:off x="975219" y="2728519"/>
            <a:ext cx="281031" cy="260059"/>
          </a:xfrm>
          <a:prstGeom prst="bentArrow">
            <a:avLst>
              <a:gd name="adj1" fmla="val 25000"/>
              <a:gd name="adj2" fmla="val 25000"/>
              <a:gd name="adj3" fmla="val 25000"/>
              <a:gd name="adj4" fmla="val 283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in giù 8">
            <a:extLst>
              <a:ext uri="{FF2B5EF4-FFF2-40B4-BE49-F238E27FC236}">
                <a16:creationId xmlns:a16="http://schemas.microsoft.com/office/drawing/2014/main" id="{89280C6E-810E-4342-B53A-F81083249A48}"/>
              </a:ext>
            </a:extLst>
          </p:cNvPr>
          <p:cNvSpPr/>
          <p:nvPr/>
        </p:nvSpPr>
        <p:spPr>
          <a:xfrm>
            <a:off x="5436066" y="3489820"/>
            <a:ext cx="209725" cy="48656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63219109-AD8F-46CD-B975-C2B441F2648B}"/>
              </a:ext>
            </a:extLst>
          </p:cNvPr>
          <p:cNvSpPr/>
          <p:nvPr/>
        </p:nvSpPr>
        <p:spPr>
          <a:xfrm rot="1844823">
            <a:off x="1709417" y="6016681"/>
            <a:ext cx="536896" cy="18448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5846483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C9F4FE-D870-4097-B7C3-EFD0269CCE7E}"/>
              </a:ext>
            </a:extLst>
          </p:cNvPr>
          <p:cNvSpPr>
            <a:spLocks noGrp="1"/>
          </p:cNvSpPr>
          <p:nvPr>
            <p:ph idx="1"/>
          </p:nvPr>
        </p:nvSpPr>
        <p:spPr>
          <a:xfrm>
            <a:off x="-1" y="0"/>
            <a:ext cx="12192001" cy="6858000"/>
          </a:xfrm>
          <a:blipFill>
            <a:blip r:embed="rId2"/>
            <a:tile tx="0" ty="0" sx="100000" sy="100000" flip="none" algn="tl"/>
          </a:blipFill>
        </p:spPr>
        <p:txBody>
          <a:bodyPr>
            <a:normAutofit/>
          </a:bodyPr>
          <a:lstStyle/>
          <a:p>
            <a:pPr marL="0" indent="0">
              <a:buNone/>
            </a:pPr>
            <a:r>
              <a:rPr lang="it-IT" sz="2000">
                <a:latin typeface="Times New Roman" panose="02020603050405020304" pitchFamily="18" charset="0"/>
                <a:cs typeface="Times New Roman" panose="02020603050405020304" pitchFamily="18" charset="0"/>
              </a:rPr>
              <a:t>- Libro X:  conclusioni generali sulle argomentazioni sull’analogia linguistica esposte nei ll. VIII e IX </a:t>
            </a:r>
          </a:p>
          <a:p>
            <a:pPr marL="0" indent="0">
              <a:buNone/>
            </a:pPr>
            <a:r>
              <a:rPr lang="it-IT" sz="2000">
                <a:latin typeface="Times New Roman" panose="02020603050405020304" pitchFamily="18" charset="0"/>
                <a:cs typeface="Times New Roman" panose="02020603050405020304" pitchFamily="18" charset="0"/>
              </a:rPr>
              <a:t>- Analogia linguistica in rapporto all’uso dei parlanti  → definizione che tiene conto di una distinzione di categorie di parlanti e del rapporto con l’uso linguistico</a:t>
            </a:r>
          </a:p>
          <a:p>
            <a:pPr marL="0" indent="0">
              <a:lnSpc>
                <a:spcPct val="110000"/>
              </a:lnSpc>
              <a:spcBef>
                <a:spcPts val="0"/>
              </a:spcBef>
              <a:spcAft>
                <a:spcPts val="0"/>
              </a:spcAft>
              <a:buNone/>
            </a:pPr>
            <a:r>
              <a:rPr lang="it-IT" sz="2000">
                <a:latin typeface="Times New Roman" panose="02020603050405020304" pitchFamily="18" charset="0"/>
                <a:cs typeface="Times New Roman" panose="02020603050405020304" pitchFamily="18" charset="0"/>
              </a:rPr>
              <a:t>                                           › Riconoscimento dell’evoluzione storica</a:t>
            </a:r>
          </a:p>
          <a:p>
            <a:pPr marL="0" indent="0">
              <a:lnSpc>
                <a:spcPct val="110000"/>
              </a:lnSpc>
              <a:spcBef>
                <a:spcPts val="0"/>
              </a:spcBef>
              <a:spcAft>
                <a:spcPts val="0"/>
              </a:spcAft>
              <a:buNone/>
            </a:pPr>
            <a:r>
              <a:rPr lang="it-IT" sz="2000">
                <a:latin typeface="Times New Roman" panose="02020603050405020304" pitchFamily="18" charset="0"/>
                <a:cs typeface="Times New Roman" panose="02020603050405020304" pitchFamily="18" charset="0"/>
              </a:rPr>
              <a:t>                                           › Riconoscimento della differenziazione in base al contesto di comunicazione</a:t>
            </a:r>
          </a:p>
          <a:p>
            <a:pPr marL="0" indent="0">
              <a:lnSpc>
                <a:spcPct val="110000"/>
              </a:lnSpc>
              <a:spcBef>
                <a:spcPts val="0"/>
              </a:spcBef>
              <a:spcAft>
                <a:spcPts val="0"/>
              </a:spcAft>
              <a:buNone/>
            </a:pPr>
            <a:r>
              <a:rPr lang="it-IT" sz="2000">
                <a:latin typeface="Times New Roman" panose="02020603050405020304" pitchFamily="18" charset="0"/>
                <a:cs typeface="Times New Roman" panose="02020603050405020304" pitchFamily="18" charset="0"/>
              </a:rPr>
              <a:t>                                           › Differenti tipi di analogia      </a:t>
            </a:r>
          </a:p>
          <a:p>
            <a:pPr marL="0" indent="0">
              <a:lnSpc>
                <a:spcPct val="110000"/>
              </a:lnSpc>
              <a:spcBef>
                <a:spcPts val="0"/>
              </a:spcBef>
              <a:spcAft>
                <a:spcPts val="0"/>
              </a:spcAft>
              <a:buNone/>
            </a:pPr>
            <a:r>
              <a:rPr lang="it-IT" sz="2000">
                <a:latin typeface="Times New Roman" panose="02020603050405020304" pitchFamily="18" charset="0"/>
                <a:cs typeface="Times New Roman" panose="02020603050405020304" pitchFamily="18" charset="0"/>
              </a:rPr>
              <a:t>                                           › Libertà linguistica dei poeti</a:t>
            </a:r>
          </a:p>
          <a:p>
            <a:pPr marL="0" indent="0">
              <a:lnSpc>
                <a:spcPct val="110000"/>
              </a:lnSpc>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 72. </a:t>
            </a:r>
            <a:r>
              <a:rPr lang="it-IT" sz="2000">
                <a:latin typeface="Times New Roman" panose="02020603050405020304" pitchFamily="18" charset="0"/>
                <a:cs typeface="Times New Roman" panose="02020603050405020304" pitchFamily="18" charset="0"/>
              </a:rPr>
              <a:t>cf. § X 63: « quando v’è analogia, ve ne sono di tre tipi, uno negli elementi, un secondo nei suoni, il terzo in entrambi, i primi due sono semplici, il terzo doppio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Res</a:t>
            </a:r>
            <a:r>
              <a:rPr lang="it-IT" sz="2000">
                <a:latin typeface="Times New Roman" panose="02020603050405020304" pitchFamily="18" charset="0"/>
                <a:cs typeface="Times New Roman" panose="02020603050405020304" pitchFamily="18" charset="0"/>
              </a:rPr>
              <a:t> = valore metalinguistico di sostanza grammaticale → elemento morfologico  (</a:t>
            </a:r>
            <a:r>
              <a:rPr lang="it-IT" sz="2000" i="1">
                <a:latin typeface="Times New Roman" panose="02020603050405020304" pitchFamily="18" charset="0"/>
                <a:cs typeface="Times New Roman" panose="02020603050405020304" pitchFamily="18" charset="0"/>
              </a:rPr>
              <a:t>materia)</a:t>
            </a: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i="1">
                <a:latin typeface="Times New Roman" panose="02020603050405020304" pitchFamily="18" charset="0"/>
                <a:cs typeface="Times New Roman" panose="02020603050405020304" pitchFamily="18" charset="0"/>
              </a:rPr>
              <a:t>- Vox</a:t>
            </a:r>
            <a:r>
              <a:rPr lang="it-IT" sz="2000">
                <a:latin typeface="Times New Roman" panose="02020603050405020304" pitchFamily="18" charset="0"/>
                <a:cs typeface="Times New Roman" panose="02020603050405020304" pitchFamily="18" charset="0"/>
              </a:rPr>
              <a:t> = valore metalinguistico di forma grammaticale → aspetto fonologico (</a:t>
            </a:r>
            <a:r>
              <a:rPr lang="it-IT" sz="2000" i="1">
                <a:latin typeface="Times New Roman" panose="02020603050405020304" pitchFamily="18" charset="0"/>
                <a:cs typeface="Times New Roman" panose="02020603050405020304" pitchFamily="18" charset="0"/>
              </a:rPr>
              <a:t>figura)</a:t>
            </a:r>
          </a:p>
          <a:p>
            <a:pPr marL="0" indent="0">
              <a:buNone/>
            </a:pPr>
            <a:endParaRPr lang="it-IT" sz="2000" b="1">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 73. </a:t>
            </a:r>
            <a:r>
              <a:rPr lang="it-IT" sz="2000" i="1">
                <a:latin typeface="Times New Roman" panose="02020603050405020304" pitchFamily="18" charset="0"/>
                <a:cs typeface="Times New Roman" panose="02020603050405020304" pitchFamily="18" charset="0"/>
              </a:rPr>
              <a:t>Ling. Lat</a:t>
            </a:r>
            <a:r>
              <a:rPr lang="it-IT" sz="2000">
                <a:latin typeface="Times New Roman" panose="02020603050405020304" pitchFamily="18" charset="0"/>
                <a:cs typeface="Times New Roman" panose="02020603050405020304" pitchFamily="18" charset="0"/>
              </a:rPr>
              <a:t>., VII 28: «cascus significa vetus [...] la sua etimologia è sabina ».</a:t>
            </a:r>
          </a:p>
          <a:p>
            <a:pPr marL="0" indent="0">
              <a:spcBef>
                <a:spcPts val="0"/>
              </a:spcBef>
              <a:spcAft>
                <a:spcPts val="0"/>
              </a:spcAft>
              <a:buNone/>
            </a:pPr>
            <a:r>
              <a:rPr lang="it-IT" sz="2000" i="1">
                <a:latin typeface="Times New Roman" panose="02020603050405020304" pitchFamily="18" charset="0"/>
                <a:cs typeface="Times New Roman" panose="02020603050405020304" pitchFamily="18" charset="0"/>
              </a:rPr>
              <a:t>- cascus . . . suri</a:t>
            </a:r>
            <a:r>
              <a:rPr lang="it-IT" sz="2000">
                <a:latin typeface="Times New Roman" panose="02020603050405020304" pitchFamily="18" charset="0"/>
                <a:cs typeface="Times New Roman" panose="02020603050405020304" pitchFamily="18" charset="0"/>
              </a:rPr>
              <a:t>: cf. </a:t>
            </a:r>
            <a:r>
              <a:rPr lang="it-IT" sz="2000" i="1">
                <a:latin typeface="Times New Roman" panose="02020603050405020304" pitchFamily="18" charset="0"/>
                <a:cs typeface="Times New Roman" panose="02020603050405020304" pitchFamily="18" charset="0"/>
              </a:rPr>
              <a:t>Annales</a:t>
            </a:r>
            <a:r>
              <a:rPr lang="it-IT" sz="2000">
                <a:latin typeface="Times New Roman" panose="02020603050405020304" pitchFamily="18" charset="0"/>
                <a:cs typeface="Times New Roman" panose="02020603050405020304" pitchFamily="18" charset="0"/>
              </a:rPr>
              <a:t> di Ennio (risp. 24 e 525 Vahlen = 22 e 540 Skutsch)</a:t>
            </a:r>
          </a:p>
          <a:p>
            <a:pPr marL="0" indent="0" algn="just">
              <a:spcBef>
                <a:spcPts val="0"/>
              </a:spcBef>
              <a:spcAft>
                <a:spcPts val="0"/>
              </a:spcAft>
              <a:buNone/>
            </a:pPr>
            <a:r>
              <a:rPr lang="it-IT" sz="2000" i="1">
                <a:latin typeface="Times New Roman" panose="02020603050405020304" pitchFamily="18" charset="0"/>
                <a:cs typeface="Times New Roman" panose="02020603050405020304" pitchFamily="18" charset="0"/>
              </a:rPr>
              <a:t>- amicitia … inimicitia</a:t>
            </a:r>
            <a:r>
              <a:rPr lang="it-IT" sz="2000">
                <a:latin typeface="Times New Roman" panose="02020603050405020304" pitchFamily="18" charset="0"/>
                <a:cs typeface="Times New Roman" panose="02020603050405020304" pitchFamily="18" charset="0"/>
              </a:rPr>
              <a:t>: cf. Ennio, </a:t>
            </a:r>
            <a:r>
              <a:rPr lang="it-IT" sz="2000" i="1">
                <a:latin typeface="Times New Roman" panose="02020603050405020304" pitchFamily="18" charset="0"/>
                <a:cs typeface="Times New Roman" panose="02020603050405020304" pitchFamily="18" charset="0"/>
              </a:rPr>
              <a:t>scaen</a:t>
            </a:r>
            <a:r>
              <a:rPr lang="it-IT" sz="2000">
                <a:latin typeface="Times New Roman" panose="02020603050405020304" pitchFamily="18" charset="0"/>
                <a:cs typeface="Times New Roman" panose="02020603050405020304" pitchFamily="18" charset="0"/>
              </a:rPr>
              <a:t>., 12 Vahlen (Jocelyn, p. 164): </a:t>
            </a:r>
            <a:r>
              <a:rPr lang="it-IT" sz="2000" i="1">
                <a:latin typeface="Times New Roman" panose="02020603050405020304" pitchFamily="18" charset="0"/>
                <a:cs typeface="Times New Roman" panose="02020603050405020304" pitchFamily="18" charset="0"/>
              </a:rPr>
              <a:t>eo ego ingenio natus sum: amicitiam atque inimicitiam in frontem promptam gero </a:t>
            </a:r>
            <a:r>
              <a:rPr lang="it-IT" sz="2000">
                <a:latin typeface="Times New Roman" panose="02020603050405020304" pitchFamily="18" charset="0"/>
                <a:cs typeface="Times New Roman" panose="02020603050405020304" pitchFamily="18" charset="0"/>
              </a:rPr>
              <a:t>(‘sono nato con una tale indole: l’amicizia e l’inimicizia le porto stampate sulla fronte’) </a:t>
            </a:r>
          </a:p>
        </p:txBody>
      </p:sp>
    </p:spTree>
    <p:extLst>
      <p:ext uri="{BB962C8B-B14F-4D97-AF65-F5344CB8AC3E}">
        <p14:creationId xmlns:p14="http://schemas.microsoft.com/office/powerpoint/2010/main" val="16781094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A49093A-2103-4E8B-826A-7E72D5CCC6CF}"/>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just">
              <a:buNone/>
            </a:pPr>
            <a:r>
              <a:rPr lang="it-IT" sz="2000" b="1">
                <a:latin typeface="Times New Roman" panose="02020603050405020304" pitchFamily="18" charset="0"/>
                <a:cs typeface="Times New Roman" panose="02020603050405020304" pitchFamily="18" charset="0"/>
              </a:rPr>
              <a:t>§ 74.</a:t>
            </a:r>
            <a:r>
              <a:rPr lang="it-IT" sz="2000" b="1" i="1">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Declinatio</a:t>
            </a:r>
            <a:r>
              <a:rPr lang="it-IT" sz="2000">
                <a:latin typeface="Times New Roman" panose="02020603050405020304" pitchFamily="18" charset="0"/>
                <a:cs typeface="Times New Roman" panose="02020603050405020304" pitchFamily="18" charset="0"/>
              </a:rPr>
              <a:t>: il termine indica sia la ‘declinazione’, sia la ‘coniugazione’, sia la ‘derivazione’ di una parola da un’altra: è possibile rendere in italiano con: ‘variazione’. </a:t>
            </a:r>
          </a:p>
          <a:p>
            <a:pPr marL="0" indent="0">
              <a:buNone/>
            </a:pPr>
            <a:r>
              <a:rPr lang="it-IT" sz="2000">
                <a:latin typeface="Times New Roman" panose="02020603050405020304" pitchFamily="18" charset="0"/>
                <a:cs typeface="Times New Roman" panose="02020603050405020304" pitchFamily="18" charset="0"/>
              </a:rPr>
              <a:t>- Distinzione di tre tipologie d’uso linguistico sul piano dell’effettiva storicità (antico, contemporaneo, di nessuna epoca) </a:t>
            </a:r>
          </a:p>
          <a:p>
            <a:pPr marL="0" indent="0">
              <a:buNone/>
            </a:pPr>
            <a:r>
              <a:rPr lang="it-IT" sz="2000">
                <a:latin typeface="Times New Roman" panose="02020603050405020304" pitchFamily="18" charset="0"/>
                <a:cs typeface="Times New Roman" panose="02020603050405020304" pitchFamily="18" charset="0"/>
              </a:rPr>
              <a:t>- I poeti hanno la possibilità di ricorrere a modalità espressive ‘astoriche’</a:t>
            </a:r>
          </a:p>
          <a:p>
            <a:pPr marL="0" indent="0" algn="just">
              <a:buNone/>
            </a:pPr>
            <a:r>
              <a:rPr lang="it-IT" sz="2000">
                <a:latin typeface="Times New Roman" panose="02020603050405020304" pitchFamily="18" charset="0"/>
                <a:cs typeface="Times New Roman" panose="02020603050405020304" pitchFamily="18" charset="0"/>
              </a:rPr>
              <a:t>- Distinzione: tre tipologie di analogia riguardante la natura delle parole e il rapporto con la consuetudine linguistica dei singoli e dei poeti che godono di una libertà maggiore sul piano linguistico-espressivo</a:t>
            </a:r>
          </a:p>
          <a:p>
            <a:pPr marL="0" indent="0">
              <a:buNone/>
            </a:pPr>
            <a:r>
              <a:rPr lang="it-IT" sz="2000">
                <a:latin typeface="Times New Roman" panose="02020603050405020304" pitchFamily="18" charset="0"/>
                <a:cs typeface="Times New Roman" panose="02020603050405020304" pitchFamily="18" charset="0"/>
              </a:rPr>
              <a:t>- Affermazione della possibilità di uso linguistico individuale differente rispetto a quello consuetudinario e collettivo</a:t>
            </a:r>
          </a:p>
          <a:p>
            <a:pPr marL="0" indent="0">
              <a:buNone/>
            </a:pPr>
            <a:endParaRPr lang="it-IT" sz="2000" b="1">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 77.</a:t>
            </a:r>
            <a:r>
              <a:rPr lang="it-IT" sz="2000" b="1" i="1">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Declinatio</a:t>
            </a:r>
            <a:r>
              <a:rPr lang="it-IT" sz="2000">
                <a:latin typeface="Times New Roman" panose="02020603050405020304" pitchFamily="18" charset="0"/>
                <a:cs typeface="Times New Roman" panose="02020603050405020304" pitchFamily="18" charset="0"/>
              </a:rPr>
              <a:t> indica sia la derivazione di una parola da un’altra (</a:t>
            </a:r>
            <a:r>
              <a:rPr lang="it-IT" sz="2000" i="1">
                <a:latin typeface="Times New Roman" panose="02020603050405020304" pitchFamily="18" charset="0"/>
                <a:cs typeface="Times New Roman" panose="02020603050405020304" pitchFamily="18" charset="0"/>
              </a:rPr>
              <a:t>verbum in verbum</a:t>
            </a:r>
            <a:r>
              <a:rPr lang="it-IT" sz="2000">
                <a:latin typeface="Times New Roman" panose="02020603050405020304" pitchFamily="18" charset="0"/>
                <a:cs typeface="Times New Roman" panose="02020603050405020304" pitchFamily="18" charset="0"/>
              </a:rPr>
              <a:t>) sia la modifica flessionale (</a:t>
            </a:r>
            <a:r>
              <a:rPr lang="it-IT" sz="2000" i="1">
                <a:latin typeface="Times New Roman" panose="02020603050405020304" pitchFamily="18" charset="0"/>
                <a:cs typeface="Times New Roman" panose="02020603050405020304" pitchFamily="18" charset="0"/>
              </a:rPr>
              <a:t>verbi discrimen</a:t>
            </a:r>
            <a:r>
              <a:rPr lang="it-IT" sz="2000">
                <a:latin typeface="Times New Roman" panose="02020603050405020304" pitchFamily="18" charset="0"/>
                <a:cs typeface="Times New Roman" panose="02020603050405020304" pitchFamily="18" charset="0"/>
              </a:rPr>
              <a:t>) che producono effetti sull’aspetto fonologico della parola (</a:t>
            </a:r>
            <a:r>
              <a:rPr lang="it-IT" sz="2000" i="1">
                <a:latin typeface="Times New Roman" panose="02020603050405020304" pitchFamily="18" charset="0"/>
                <a:cs typeface="Times New Roman" panose="02020603050405020304" pitchFamily="18" charset="0"/>
              </a:rPr>
              <a:t>vocis commutatio</a:t>
            </a:r>
            <a:r>
              <a:rPr lang="it-IT" sz="2000">
                <a:latin typeface="Times New Roman" panose="02020603050405020304" pitchFamily="18" charset="0"/>
                <a:cs typeface="Times New Roman" panose="02020603050405020304" pitchFamily="18" charset="0"/>
              </a:rPr>
              <a:t>)</a:t>
            </a:r>
          </a:p>
          <a:p>
            <a:pPr marL="0" indent="0">
              <a:buNone/>
            </a:pP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verbi discrimen</a:t>
            </a:r>
            <a:r>
              <a:rPr lang="it-IT" sz="2000">
                <a:latin typeface="Times New Roman" panose="02020603050405020304" pitchFamily="18" charset="0"/>
                <a:cs typeface="Times New Roman" panose="02020603050405020304" pitchFamily="18" charset="0"/>
              </a:rPr>
              <a:t> = differenza determinata dalla varietà desinenziale o tematico-desinenziale</a:t>
            </a:r>
          </a:p>
          <a:p>
            <a:pPr marL="0" indent="0">
              <a:spcBef>
                <a:spcPts val="0"/>
              </a:spcBef>
              <a:spcAft>
                <a:spcPts val="0"/>
              </a:spcAft>
              <a:buNone/>
            </a:pPr>
            <a:r>
              <a:rPr lang="it-IT" sz="2000" i="1">
                <a:latin typeface="Times New Roman" panose="02020603050405020304" pitchFamily="18" charset="0"/>
                <a:cs typeface="Times New Roman" panose="02020603050405020304" pitchFamily="18" charset="0"/>
              </a:rPr>
              <a:t>- transire </a:t>
            </a:r>
            <a:r>
              <a:rPr lang="it-IT" sz="2000">
                <a:latin typeface="Times New Roman" panose="02020603050405020304" pitchFamily="18" charset="0"/>
                <a:cs typeface="Times New Roman" panose="02020603050405020304" pitchFamily="18" charset="0"/>
              </a:rPr>
              <a:t>= termine tecnico per indicare il passaggio ai casi obliqui o più in generale da una forma a un’altra</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transit mens</a:t>
            </a:r>
            <a:r>
              <a:rPr lang="it-IT" sz="2000">
                <a:latin typeface="Times New Roman" panose="02020603050405020304" pitchFamily="18" charset="0"/>
                <a:cs typeface="Times New Roman" panose="02020603050405020304" pitchFamily="18" charset="0"/>
              </a:rPr>
              <a:t> = mutamento logico connesso con quello formale e quindi espresso da quest’ultimo</a:t>
            </a:r>
          </a:p>
          <a:p>
            <a:pPr marL="0" indent="0">
              <a:buNone/>
            </a:pPr>
            <a:endParaRPr lang="it-IT" sz="2000" b="1">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 79. </a:t>
            </a:r>
            <a:r>
              <a:rPr lang="it-IT" sz="2000" i="1">
                <a:latin typeface="Times New Roman" panose="02020603050405020304" pitchFamily="18" charset="0"/>
                <a:cs typeface="Times New Roman" panose="02020603050405020304" pitchFamily="18" charset="0"/>
              </a:rPr>
              <a:t>vivor </a:t>
            </a:r>
            <a:r>
              <a:rPr lang="it-IT" sz="2000">
                <a:latin typeface="Times New Roman" panose="02020603050405020304" pitchFamily="18" charset="0"/>
                <a:cs typeface="Times New Roman" panose="02020603050405020304" pitchFamily="18" charset="0"/>
              </a:rPr>
              <a:t>: cf. Ennio, </a:t>
            </a:r>
            <a:r>
              <a:rPr lang="it-IT" sz="2000" i="1">
                <a:latin typeface="Times New Roman" panose="02020603050405020304" pitchFamily="18" charset="0"/>
                <a:cs typeface="Times New Roman" panose="02020603050405020304" pitchFamily="18" charset="0"/>
              </a:rPr>
              <a:t>trag</a:t>
            </a:r>
            <a:r>
              <a:rPr lang="it-IT" sz="2000">
                <a:latin typeface="Times New Roman" panose="02020603050405020304" pitchFamily="18" charset="0"/>
                <a:cs typeface="Times New Roman" panose="02020603050405020304" pitchFamily="18" charset="0"/>
              </a:rPr>
              <a:t>., 241 Vahlen (= 202 Jocelyn): </a:t>
            </a:r>
            <a:r>
              <a:rPr lang="it-IT" sz="2000" i="1">
                <a:latin typeface="Times New Roman" panose="02020603050405020304" pitchFamily="18" charset="0"/>
                <a:cs typeface="Times New Roman" panose="02020603050405020304" pitchFamily="18" charset="0"/>
              </a:rPr>
              <a:t>vitam vivitur</a:t>
            </a:r>
            <a:r>
              <a:rPr lang="it-IT" sz="2000">
                <a:latin typeface="Times New Roman" panose="02020603050405020304" pitchFamily="18" charset="0"/>
                <a:cs typeface="Times New Roman" panose="02020603050405020304" pitchFamily="18" charset="0"/>
              </a:rPr>
              <a:t> </a:t>
            </a:r>
          </a:p>
          <a:p>
            <a:pPr marL="0" indent="0">
              <a:buNone/>
            </a:pPr>
            <a:endParaRPr lang="it-IT"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72945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3200"/>
              <a:t>Gellio</a:t>
            </a:r>
            <a:br>
              <a:rPr lang="it-IT" sz="3200"/>
            </a:br>
            <a:r>
              <a:rPr lang="it-IT" sz="3200" i="1"/>
              <a:t>Noctes Atticae, </a:t>
            </a:r>
            <a:r>
              <a:rPr lang="it-IT" sz="3200"/>
              <a:t>I 18</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74424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08723C4-F38D-4AB0-B831-3C66DD618A47}"/>
              </a:ext>
            </a:extLst>
          </p:cNvPr>
          <p:cNvSpPr>
            <a:spLocks noGrp="1"/>
          </p:cNvSpPr>
          <p:nvPr>
            <p:ph idx="1"/>
          </p:nvPr>
        </p:nvSpPr>
        <p:spPr>
          <a:xfrm>
            <a:off x="0" y="0"/>
            <a:ext cx="12192000" cy="6858000"/>
          </a:xfrm>
          <a:blipFill>
            <a:blip r:embed="rId2"/>
            <a:tile tx="0" ty="0" sx="100000" sy="100000" flip="none" algn="tl"/>
          </a:blipFill>
        </p:spPr>
        <p:txBody>
          <a:bodyPr>
            <a:normAutofit fontScale="92500"/>
          </a:bodyPr>
          <a:lstStyle/>
          <a:p>
            <a:pPr marL="0" indent="0">
              <a:buNone/>
            </a:pP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Gellio e la tendenza arcaizzante  </a:t>
            </a:r>
          </a:p>
          <a:p>
            <a:pPr marL="0" indent="0">
              <a:buNone/>
            </a:pPr>
            <a:r>
              <a:rPr lang="it-IT" i="1">
                <a:latin typeface="Times New Roman" panose="02020603050405020304" pitchFamily="18" charset="0"/>
                <a:cs typeface="Times New Roman" panose="02020603050405020304" pitchFamily="18" charset="0"/>
              </a:rPr>
              <a:t>-  Noctes Atticae</a:t>
            </a:r>
            <a:r>
              <a:rPr lang="it-IT">
                <a:latin typeface="Times New Roman" panose="02020603050405020304" pitchFamily="18" charset="0"/>
                <a:cs typeface="Times New Roman" panose="02020603050405020304" pitchFamily="18" charset="0"/>
              </a:rPr>
              <a:t>:  20 libri  (</a:t>
            </a:r>
            <a:r>
              <a:rPr lang="it-IT" i="1">
                <a:latin typeface="Times New Roman" panose="02020603050405020304" pitchFamily="18" charset="0"/>
                <a:cs typeface="Times New Roman" panose="02020603050405020304" pitchFamily="18" charset="0"/>
              </a:rPr>
              <a:t>ca. </a:t>
            </a:r>
            <a:r>
              <a:rPr lang="it-IT">
                <a:latin typeface="Times New Roman" panose="02020603050405020304" pitchFamily="18" charset="0"/>
                <a:cs typeface="Times New Roman" panose="02020603050405020304" pitchFamily="18" charset="0"/>
              </a:rPr>
              <a:t>170 d.C.)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2200">
                <a:latin typeface="Times New Roman" panose="02020603050405020304" pitchFamily="18" charset="0"/>
                <a:cs typeface="Times New Roman" panose="02020603050405020304" pitchFamily="18" charset="0"/>
              </a:rPr>
              <a:t>› opera accostabile alle miscellanee erudite interessate alla cultura scritta e su di essa incentrate</a:t>
            </a:r>
          </a:p>
          <a:p>
            <a:pPr marL="0" indent="0">
              <a:spcBef>
                <a:spcPts val="0"/>
              </a:spcBef>
              <a:spcAft>
                <a:spcPts val="0"/>
              </a:spcAft>
              <a:buNone/>
            </a:pPr>
            <a:r>
              <a:rPr lang="it-IT" sz="2200">
                <a:latin typeface="Times New Roman" panose="02020603050405020304" pitchFamily="18" charset="0"/>
                <a:cs typeface="Times New Roman" panose="02020603050405020304" pitchFamily="18" charset="0"/>
              </a:rPr>
              <a:t>            › varietà di contenuti e interessi: letterari, linguistici, filologici-grammaticali, filosofici, giuridici, </a:t>
            </a:r>
          </a:p>
          <a:p>
            <a:pPr marL="0" indent="0">
              <a:spcBef>
                <a:spcPts val="0"/>
              </a:spcBef>
              <a:spcAft>
                <a:spcPts val="0"/>
              </a:spcAft>
              <a:buNone/>
            </a:pPr>
            <a:r>
              <a:rPr lang="it-IT" sz="2200">
                <a:latin typeface="Times New Roman" panose="02020603050405020304" pitchFamily="18" charset="0"/>
                <a:cs typeface="Times New Roman" panose="02020603050405020304" pitchFamily="18" charset="0"/>
              </a:rPr>
              <a:t>              scientifico-naturalistici</a:t>
            </a:r>
          </a:p>
          <a:p>
            <a:pPr marL="0" indent="0">
              <a:spcBef>
                <a:spcPts val="0"/>
              </a:spcBef>
              <a:spcAft>
                <a:spcPts val="0"/>
              </a:spcAft>
              <a:buNone/>
            </a:pPr>
            <a:r>
              <a:rPr lang="it-IT" sz="2200">
                <a:latin typeface="Times New Roman" panose="02020603050405020304" pitchFamily="18" charset="0"/>
                <a:cs typeface="Times New Roman" panose="02020603050405020304" pitchFamily="18" charset="0"/>
              </a:rPr>
              <a:t>            › riferimento alla tradizione greca delle miscellanee erudite (cf. </a:t>
            </a:r>
            <a:r>
              <a:rPr lang="it-IT" sz="2200" i="1">
                <a:latin typeface="Times New Roman" panose="02020603050405020304" pitchFamily="18" charset="0"/>
                <a:cs typeface="Times New Roman" panose="02020603050405020304" pitchFamily="18" charset="0"/>
              </a:rPr>
              <a:t>praef.</a:t>
            </a:r>
            <a:r>
              <a:rPr lang="it-IT" sz="2200">
                <a:latin typeface="Times New Roman" panose="02020603050405020304" pitchFamily="18" charset="0"/>
                <a:cs typeface="Times New Roman" panose="02020603050405020304" pitchFamily="18" charset="0"/>
              </a:rPr>
              <a:t>)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Operazione di selezione vasta di notizie tratte da ‘letture’ con un criterio di utilità ai fini di ulteriori approfondimenti e discussioni   →    forma di esortazione alla conoscenza e allo studio approfondito</a:t>
            </a:r>
          </a:p>
          <a:p>
            <a:pPr marL="0" indent="0" algn="just">
              <a:buNone/>
            </a:pPr>
            <a:r>
              <a:rPr lang="it-IT">
                <a:latin typeface="Times New Roman" panose="02020603050405020304" pitchFamily="18" charset="0"/>
                <a:cs typeface="Times New Roman" panose="02020603050405020304" pitchFamily="18" charset="0"/>
              </a:rPr>
              <a:t>- Pur senza uno scopo didattico immediato (cf. </a:t>
            </a:r>
            <a:r>
              <a:rPr lang="it-IT" i="1">
                <a:latin typeface="Times New Roman" panose="02020603050405020304" pitchFamily="18" charset="0"/>
                <a:cs typeface="Times New Roman" panose="02020603050405020304" pitchFamily="18" charset="0"/>
              </a:rPr>
              <a:t>praef. </a:t>
            </a:r>
            <a:r>
              <a:rPr lang="it-IT">
                <a:latin typeface="Times New Roman" panose="02020603050405020304" pitchFamily="18" charset="0"/>
                <a:cs typeface="Times New Roman" panose="02020603050405020304" pitchFamily="18" charset="0"/>
              </a:rPr>
              <a:t>17: </a:t>
            </a:r>
            <a:r>
              <a:rPr lang="it-IT" i="1">
                <a:latin typeface="Times New Roman" panose="02020603050405020304" pitchFamily="18" charset="0"/>
                <a:cs typeface="Times New Roman" panose="02020603050405020304" pitchFamily="18" charset="0"/>
              </a:rPr>
              <a:t>non docendi sed admonendi gratia</a:t>
            </a:r>
            <a:r>
              <a:rPr lang="it-IT">
                <a:latin typeface="Times New Roman" panose="02020603050405020304" pitchFamily="18" charset="0"/>
                <a:cs typeface="Times New Roman" panose="02020603050405020304" pitchFamily="18" charset="0"/>
              </a:rPr>
              <a:t>) l’opera presenta tratti propri della letteratura tecnico-didascalica → dedica ai figli, elenco di autori precedenti, presenza di un sommario, dichiarazione di modestia, definizione dell’opera come: ‘</a:t>
            </a:r>
            <a:r>
              <a:rPr lang="it-IT" i="1">
                <a:latin typeface="Times New Roman" panose="02020603050405020304" pitchFamily="18" charset="0"/>
                <a:cs typeface="Times New Roman" panose="02020603050405020304" pitchFamily="18" charset="0"/>
              </a:rPr>
              <a:t>commentarii’</a:t>
            </a:r>
          </a:p>
          <a:p>
            <a:pPr marL="0" indent="0" algn="just">
              <a:buNone/>
            </a:pPr>
            <a:r>
              <a:rPr lang="it-IT">
                <a:latin typeface="Times New Roman" panose="02020603050405020304" pitchFamily="18" charset="0"/>
                <a:cs typeface="Times New Roman" panose="02020603050405020304" pitchFamily="18" charset="0"/>
              </a:rPr>
              <a:t>-  Gli argomenti non rientrano tra quelli:  </a:t>
            </a:r>
            <a:r>
              <a:rPr lang="it-IT" i="1">
                <a:latin typeface="Times New Roman" panose="02020603050405020304" pitchFamily="18" charset="0"/>
                <a:cs typeface="Times New Roman" panose="02020603050405020304" pitchFamily="18" charset="0"/>
              </a:rPr>
              <a:t>in scholis decantata neque in commentariis protrita </a:t>
            </a:r>
            <a:r>
              <a:rPr lang="it-IT">
                <a:latin typeface="Times New Roman" panose="02020603050405020304" pitchFamily="18" charset="0"/>
                <a:cs typeface="Times New Roman" panose="02020603050405020304" pitchFamily="18" charset="0"/>
              </a:rPr>
              <a:t>(cf. </a:t>
            </a:r>
            <a:r>
              <a:rPr lang="it-IT" i="1">
                <a:latin typeface="Times New Roman" panose="02020603050405020304" pitchFamily="18" charset="0"/>
                <a:cs typeface="Times New Roman" panose="02020603050405020304" pitchFamily="18" charset="0"/>
              </a:rPr>
              <a:t>praef</a:t>
            </a:r>
            <a:r>
              <a:rPr lang="it-IT">
                <a:latin typeface="Times New Roman" panose="02020603050405020304" pitchFamily="18" charset="0"/>
                <a:cs typeface="Times New Roman" panose="02020603050405020304" pitchFamily="18" charset="0"/>
              </a:rPr>
              <a:t>. 15) </a:t>
            </a:r>
          </a:p>
          <a:p>
            <a:pPr marL="0" indent="0">
              <a:buNone/>
            </a:pPr>
            <a:r>
              <a:rPr lang="it-IT">
                <a:latin typeface="Times New Roman" panose="02020603050405020304" pitchFamily="18" charset="0"/>
                <a:cs typeface="Times New Roman" panose="02020603050405020304" pitchFamily="18" charset="0"/>
              </a:rPr>
              <a:t>-  Opera destinata a un pubblico dotto, che ama la lettura e la discussione attorno a questioni specifiche di carattere erudito</a:t>
            </a:r>
          </a:p>
          <a:p>
            <a:pPr marL="0" indent="0">
              <a:buNone/>
            </a:pPr>
            <a:r>
              <a:rPr lang="it-IT">
                <a:latin typeface="Times New Roman" panose="02020603050405020304" pitchFamily="18" charset="0"/>
                <a:cs typeface="Times New Roman" panose="02020603050405020304" pitchFamily="18" charset="0"/>
              </a:rPr>
              <a:t> </a:t>
            </a:r>
          </a:p>
          <a:p>
            <a:pPr marL="0" indent="0">
              <a:buNone/>
            </a:pPr>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0441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6B53AB5-A8FF-4AED-8E3F-2247EA6241EB}"/>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  Carattere miscellaneo         </a:t>
            </a:r>
            <a:r>
              <a:rPr lang="it-IT" i="1">
                <a:latin typeface="Times New Roman" panose="02020603050405020304" pitchFamily="18" charset="0"/>
                <a:cs typeface="Times New Roman" panose="02020603050405020304" pitchFamily="18" charset="0"/>
              </a:rPr>
              <a:t>ordo fortuitus </a:t>
            </a:r>
            <a:r>
              <a:rPr lang="it-IT">
                <a:latin typeface="Times New Roman" panose="02020603050405020304" pitchFamily="18" charset="0"/>
                <a:cs typeface="Times New Roman" panose="02020603050405020304" pitchFamily="18" charset="0"/>
              </a:rPr>
              <a:t>dei temi e delle notizie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corrisponde alla casualità della raccolta di materiale e della selezione tratta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in momenti  diversi da letture diverse (cf. </a:t>
            </a:r>
            <a:r>
              <a:rPr lang="it-IT" sz="2000" i="1">
                <a:latin typeface="Times New Roman" panose="02020603050405020304" pitchFamily="18" charset="0"/>
                <a:cs typeface="Times New Roman" panose="02020603050405020304" pitchFamily="18" charset="0"/>
              </a:rPr>
              <a:t>praef</a:t>
            </a:r>
            <a:r>
              <a:rPr lang="it-IT" sz="2000">
                <a:latin typeface="Times New Roman" panose="02020603050405020304" pitchFamily="18" charset="0"/>
                <a:cs typeface="Times New Roman" panose="02020603050405020304" pitchFamily="18" charset="0"/>
              </a:rPr>
              <a:t>. 2: </a:t>
            </a:r>
            <a:r>
              <a:rPr lang="it-IT" sz="2000" i="1">
                <a:latin typeface="Times New Roman" panose="02020603050405020304" pitchFamily="18" charset="0"/>
                <a:cs typeface="Times New Roman" panose="02020603050405020304" pitchFamily="18" charset="0"/>
              </a:rPr>
              <a:t>eaque mihi ad subsidium </a:t>
            </a:r>
          </a:p>
          <a:p>
            <a:pPr marL="0" indent="0" algn="just">
              <a:spcBef>
                <a:spcPts val="0"/>
              </a:spcBef>
              <a:spcAft>
                <a:spcPts val="0"/>
              </a:spcAft>
              <a:buNone/>
            </a:pPr>
            <a:r>
              <a:rPr lang="it-IT" sz="2000" i="1">
                <a:latin typeface="Times New Roman" panose="02020603050405020304" pitchFamily="18" charset="0"/>
                <a:cs typeface="Times New Roman" panose="02020603050405020304" pitchFamily="18" charset="0"/>
              </a:rPr>
              <a:t>               memoriae quasi quoddam penus litterarum recondebam</a:t>
            </a:r>
            <a:r>
              <a:rPr lang="it-IT" sz="2000">
                <a:latin typeface="Times New Roman" panose="02020603050405020304" pitchFamily="18" charset="0"/>
                <a:cs typeface="Times New Roman" panose="02020603050405020304" pitchFamily="18" charset="0"/>
              </a:rPr>
              <a:t>, ‘e tali cose mettevo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da parte di aiuto alla mia memoria, come una sorta di dispensa letteraria’) </a:t>
            </a:r>
          </a:p>
          <a:p>
            <a:pPr marL="0" indent="0">
              <a:buNone/>
            </a:pPr>
            <a:r>
              <a:rPr lang="it-IT">
                <a:latin typeface="Times New Roman" panose="02020603050405020304" pitchFamily="18" charset="0"/>
                <a:cs typeface="Times New Roman" panose="02020603050405020304" pitchFamily="18" charset="0"/>
              </a:rPr>
              <a:t>     specchio della </a:t>
            </a:r>
            <a:r>
              <a:rPr lang="it-IT" i="1">
                <a:latin typeface="Times New Roman" panose="02020603050405020304" pitchFamily="18" charset="0"/>
                <a:cs typeface="Times New Roman" panose="02020603050405020304" pitchFamily="18" charset="0"/>
              </a:rPr>
              <a:t>rerum disparilitas    </a:t>
            </a:r>
          </a:p>
          <a:p>
            <a:pPr marL="0" indent="0">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aderenza dell’</a:t>
            </a:r>
            <a:r>
              <a:rPr lang="it-IT" i="1">
                <a:latin typeface="Times New Roman" panose="02020603050405020304" pitchFamily="18" charset="0"/>
                <a:cs typeface="Times New Roman" panose="02020603050405020304" pitchFamily="18" charset="0"/>
              </a:rPr>
              <a:t>ordo </a:t>
            </a:r>
            <a:r>
              <a:rPr lang="it-IT">
                <a:latin typeface="Times New Roman" panose="02020603050405020304" pitchFamily="18" charset="0"/>
                <a:cs typeface="Times New Roman" panose="02020603050405020304" pitchFamily="18" charset="0"/>
              </a:rPr>
              <a:t>dell’opera alle </a:t>
            </a:r>
            <a:r>
              <a:rPr lang="it-IT" i="1">
                <a:latin typeface="Times New Roman" panose="02020603050405020304" pitchFamily="18" charset="0"/>
                <a:cs typeface="Times New Roman" panose="02020603050405020304" pitchFamily="18" charset="0"/>
              </a:rPr>
              <a:t>res </a:t>
            </a:r>
          </a:p>
          <a:p>
            <a:pPr marL="0" indent="0">
              <a:buNone/>
            </a:pPr>
            <a:r>
              <a:rPr lang="it-IT">
                <a:latin typeface="Times New Roman" panose="02020603050405020304" pitchFamily="18" charset="0"/>
                <a:cs typeface="Times New Roman" panose="02020603050405020304" pitchFamily="18" charset="0"/>
              </a:rPr>
              <a:t>- Cura per l’elaborazione espressiva e attenzione formale</a:t>
            </a:r>
          </a:p>
          <a:p>
            <a:pPr marL="0" indent="0">
              <a:buNone/>
            </a:pPr>
            <a:r>
              <a:rPr lang="it-IT">
                <a:latin typeface="Times New Roman" panose="02020603050405020304" pitchFamily="18" charset="0"/>
                <a:cs typeface="Times New Roman" panose="02020603050405020304" pitchFamily="18" charset="0"/>
              </a:rPr>
              <a:t>- Attenzione alla varietà di registri</a:t>
            </a:r>
          </a:p>
          <a:p>
            <a:pPr marL="0" indent="0">
              <a:buNone/>
            </a:pPr>
            <a:r>
              <a:rPr lang="it-IT">
                <a:latin typeface="Times New Roman" panose="02020603050405020304" pitchFamily="18" charset="0"/>
                <a:cs typeface="Times New Roman" panose="02020603050405020304" pitchFamily="18" charset="0"/>
              </a:rPr>
              <a:t>- Utilizzo di arcaismi e neologismi   </a:t>
            </a:r>
          </a:p>
          <a:p>
            <a:pPr marL="0" indent="0">
              <a:buNone/>
            </a:pPr>
            <a:r>
              <a:rPr lang="it-IT">
                <a:latin typeface="Times New Roman" panose="02020603050405020304" pitchFamily="18" charset="0"/>
                <a:cs typeface="Times New Roman" panose="02020603050405020304" pitchFamily="18" charset="0"/>
              </a:rPr>
              <a:t>- Ricerca di un piacere narrativo e di vivacità al di là della nozione e divagazione erudita    </a:t>
            </a:r>
          </a:p>
          <a:p>
            <a:pPr marL="0" indent="0">
              <a:buNone/>
            </a:pPr>
            <a:r>
              <a:rPr lang="it-IT">
                <a:latin typeface="Times New Roman" panose="02020603050405020304" pitchFamily="18" charset="0"/>
                <a:cs typeface="Times New Roman" panose="02020603050405020304" pitchFamily="18" charset="0"/>
              </a:rPr>
              <a:t>                 ricorso alla ‘messa in scena’ di dibattiti e al ritratto letterario</a:t>
            </a:r>
          </a:p>
        </p:txBody>
      </p:sp>
      <p:sp>
        <p:nvSpPr>
          <p:cNvPr id="4" name="Freccia a destra 3">
            <a:extLst>
              <a:ext uri="{FF2B5EF4-FFF2-40B4-BE49-F238E27FC236}">
                <a16:creationId xmlns:a16="http://schemas.microsoft.com/office/drawing/2014/main" id="{2E597215-8CF5-484A-A5B9-A379C2361D6D}"/>
              </a:ext>
            </a:extLst>
          </p:cNvPr>
          <p:cNvSpPr/>
          <p:nvPr/>
        </p:nvSpPr>
        <p:spPr>
          <a:xfrm>
            <a:off x="3162650" y="717679"/>
            <a:ext cx="335559" cy="1296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circolare a destra 4">
            <a:extLst>
              <a:ext uri="{FF2B5EF4-FFF2-40B4-BE49-F238E27FC236}">
                <a16:creationId xmlns:a16="http://schemas.microsoft.com/office/drawing/2014/main" id="{207548F2-5F26-469A-92FF-B4625B36E127}"/>
              </a:ext>
            </a:extLst>
          </p:cNvPr>
          <p:cNvSpPr/>
          <p:nvPr/>
        </p:nvSpPr>
        <p:spPr>
          <a:xfrm>
            <a:off x="599812" y="914401"/>
            <a:ext cx="243280" cy="369115"/>
          </a:xfrm>
          <a:prstGeom prst="curved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Parentesi quadra chiusa 7">
            <a:extLst>
              <a:ext uri="{FF2B5EF4-FFF2-40B4-BE49-F238E27FC236}">
                <a16:creationId xmlns:a16="http://schemas.microsoft.com/office/drawing/2014/main" id="{9FC5560D-5CBF-4C54-A691-62AD327C02B5}"/>
              </a:ext>
            </a:extLst>
          </p:cNvPr>
          <p:cNvSpPr/>
          <p:nvPr/>
        </p:nvSpPr>
        <p:spPr>
          <a:xfrm rot="10800000">
            <a:off x="226502" y="847288"/>
            <a:ext cx="134224" cy="1786854"/>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0" name="Freccia curva 9">
            <a:extLst>
              <a:ext uri="{FF2B5EF4-FFF2-40B4-BE49-F238E27FC236}">
                <a16:creationId xmlns:a16="http://schemas.microsoft.com/office/drawing/2014/main" id="{D54EB64B-38F5-47C6-B5AD-4AA710DA6BFB}"/>
              </a:ext>
            </a:extLst>
          </p:cNvPr>
          <p:cNvSpPr/>
          <p:nvPr/>
        </p:nvSpPr>
        <p:spPr>
          <a:xfrm rot="5400000">
            <a:off x="4676861" y="2462168"/>
            <a:ext cx="302002" cy="562063"/>
          </a:xfrm>
          <a:prstGeom prst="bentArrow">
            <a:avLst>
              <a:gd name="adj1" fmla="val 25000"/>
              <a:gd name="adj2" fmla="val 25000"/>
              <a:gd name="adj3" fmla="val 50000"/>
              <a:gd name="adj4" fmla="val 437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1" name="Freccia circolare a destra 10">
            <a:extLst>
              <a:ext uri="{FF2B5EF4-FFF2-40B4-BE49-F238E27FC236}">
                <a16:creationId xmlns:a16="http://schemas.microsoft.com/office/drawing/2014/main" id="{C355C3AF-D7BB-4425-8533-0FDFC92472E7}"/>
              </a:ext>
            </a:extLst>
          </p:cNvPr>
          <p:cNvSpPr/>
          <p:nvPr/>
        </p:nvSpPr>
        <p:spPr>
          <a:xfrm>
            <a:off x="918592" y="5310231"/>
            <a:ext cx="243281" cy="436228"/>
          </a:xfrm>
          <a:prstGeom prst="curved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825283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68B346A-CE89-45A4-8C42-D7953F305917}"/>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buNone/>
            </a:pPr>
            <a:endParaRPr lang="it-IT" b="1">
              <a:latin typeface="Times New Roman" panose="02020603050405020304" pitchFamily="18" charset="0"/>
              <a:cs typeface="Times New Roman" panose="02020603050405020304" pitchFamily="18" charset="0"/>
            </a:endParaRPr>
          </a:p>
          <a:p>
            <a:pPr marL="0" indent="0">
              <a:buNone/>
            </a:pPr>
            <a:r>
              <a:rPr lang="it-IT" b="1">
                <a:latin typeface="Times New Roman" panose="02020603050405020304" pitchFamily="18" charset="0"/>
                <a:cs typeface="Times New Roman" panose="02020603050405020304" pitchFamily="18" charset="0"/>
              </a:rPr>
              <a:t>I 18   </a:t>
            </a:r>
          </a:p>
          <a:p>
            <a:pPr marL="0" indent="0">
              <a:buNone/>
            </a:pPr>
            <a:r>
              <a:rPr lang="it-IT">
                <a:latin typeface="Times New Roman" panose="02020603050405020304" pitchFamily="18" charset="0"/>
                <a:cs typeface="Times New Roman" panose="02020603050405020304" pitchFamily="18" charset="0"/>
              </a:rPr>
              <a:t>- Esempio dell’interesse per l’interpretazione di lemmi, fatti linguistici, elementi e usi ‘difficili’</a:t>
            </a:r>
          </a:p>
          <a:p>
            <a:pPr marL="0" indent="0">
              <a:buNone/>
            </a:pPr>
            <a:r>
              <a:rPr lang="it-IT">
                <a:latin typeface="Times New Roman" panose="02020603050405020304" pitchFamily="18" charset="0"/>
                <a:cs typeface="Times New Roman" panose="02020603050405020304" pitchFamily="18" charset="0"/>
              </a:rPr>
              <a:t>-  Confronto con gli eruditi del passato e con le fonti      trasmissione del sapere erudito attraverso  una forma di dialogo e di scambio a distanza tra ‘studiosi’       il grande modello Varrone</a:t>
            </a:r>
          </a:p>
          <a:p>
            <a:pPr marL="0" indent="0">
              <a:buNone/>
            </a:pPr>
            <a:r>
              <a:rPr lang="it-IT">
                <a:latin typeface="Times New Roman" panose="02020603050405020304" pitchFamily="18" charset="0"/>
                <a:cs typeface="Times New Roman" panose="02020603050405020304" pitchFamily="18" charset="0"/>
              </a:rPr>
              <a:t>- Analisi e discussione delle opinioni linguistiche di grandi maestri e confronto critico con le loro tesi</a:t>
            </a:r>
          </a:p>
          <a:p>
            <a:pPr marL="0" indent="0">
              <a:buNone/>
            </a:pPr>
            <a:r>
              <a:rPr lang="it-IT">
                <a:latin typeface="Times New Roman" panose="02020603050405020304" pitchFamily="18" charset="0"/>
                <a:cs typeface="Times New Roman" panose="02020603050405020304" pitchFamily="18" charset="0"/>
              </a:rPr>
              <a:t>- Questione dell’etimologia sbagliata (es. </a:t>
            </a:r>
            <a:r>
              <a:rPr lang="it-IT" i="1">
                <a:latin typeface="Times New Roman" panose="02020603050405020304" pitchFamily="18" charset="0"/>
                <a:cs typeface="Times New Roman" panose="02020603050405020304" pitchFamily="18" charset="0"/>
              </a:rPr>
              <a:t>fur)       </a:t>
            </a:r>
            <a:r>
              <a:rPr lang="it-IT">
                <a:latin typeface="Times New Roman" panose="02020603050405020304" pitchFamily="18" charset="0"/>
                <a:cs typeface="Times New Roman" panose="02020603050405020304" pitchFamily="18" charset="0"/>
              </a:rPr>
              <a:t>critica della spiegazione varroniana che, a sua volta, confutava la tesi di Elio Stilone e il suo errore metodologico (</a:t>
            </a:r>
            <a:r>
              <a:rPr lang="it-IT" i="1">
                <a:latin typeface="Times New Roman" panose="02020603050405020304" pitchFamily="18" charset="0"/>
                <a:cs typeface="Times New Roman" panose="02020603050405020304" pitchFamily="18" charset="0"/>
              </a:rPr>
              <a:t>falsa ratio etymologica</a:t>
            </a:r>
            <a:r>
              <a:rPr lang="it-IT">
                <a:latin typeface="Times New Roman" panose="02020603050405020304" pitchFamily="18" charset="0"/>
                <a:cs typeface="Times New Roman" panose="02020603050405020304" pitchFamily="18" charset="0"/>
              </a:rPr>
              <a:t>)</a:t>
            </a:r>
          </a:p>
          <a:p>
            <a:pPr marL="0" indent="0" algn="ctr">
              <a:buNone/>
            </a:pPr>
            <a:r>
              <a:rPr lang="it-IT">
                <a:latin typeface="Times New Roman" panose="02020603050405020304" pitchFamily="18" charset="0"/>
                <a:cs typeface="Times New Roman" panose="02020603050405020304" pitchFamily="18" charset="0"/>
              </a:rPr>
              <a:t>*</a:t>
            </a:r>
          </a:p>
          <a:p>
            <a:pPr marL="0" indent="0" algn="just">
              <a:buNone/>
            </a:pPr>
            <a:r>
              <a:rPr lang="it-IT" b="1">
                <a:latin typeface="Times New Roman" panose="02020603050405020304" pitchFamily="18" charset="0"/>
                <a:cs typeface="Times New Roman" panose="02020603050405020304" pitchFamily="18" charset="0"/>
              </a:rPr>
              <a:t>§ 6.</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leporem</a:t>
            </a:r>
            <a:r>
              <a:rPr lang="it-IT">
                <a:latin typeface="Times New Roman" panose="02020603050405020304" pitchFamily="18" charset="0"/>
                <a:cs typeface="Times New Roman" panose="02020603050405020304" pitchFamily="18" charset="0"/>
              </a:rPr>
              <a:t>’ . . . </a:t>
            </a:r>
            <a:r>
              <a:rPr lang="it-IT" i="1">
                <a:latin typeface="Times New Roman" panose="02020603050405020304" pitchFamily="18" charset="0"/>
                <a:cs typeface="Times New Roman" panose="02020603050405020304" pitchFamily="18" charset="0"/>
              </a:rPr>
              <a:t>Graecum</a:t>
            </a:r>
            <a:r>
              <a:rPr lang="it-IT">
                <a:latin typeface="Times New Roman" panose="02020603050405020304" pitchFamily="18" charset="0"/>
                <a:cs typeface="Times New Roman" panose="02020603050405020304" pitchFamily="18" charset="0"/>
              </a:rPr>
              <a:t>: cf. Varr. </a:t>
            </a:r>
            <a:r>
              <a:rPr lang="it-IT" i="1">
                <a:latin typeface="Times New Roman" panose="02020603050405020304" pitchFamily="18" charset="0"/>
                <a:cs typeface="Times New Roman" panose="02020603050405020304" pitchFamily="18" charset="0"/>
              </a:rPr>
              <a:t>rust</a:t>
            </a:r>
            <a:r>
              <a:rPr lang="it-IT">
                <a:latin typeface="Times New Roman" panose="02020603050405020304" pitchFamily="18" charset="0"/>
                <a:cs typeface="Times New Roman" panose="02020603050405020304" pitchFamily="18" charset="0"/>
              </a:rPr>
              <a:t>., III 12 6: </a:t>
            </a:r>
            <a:r>
              <a:rPr lang="it-IT" i="1">
                <a:latin typeface="Times New Roman" panose="02020603050405020304" pitchFamily="18" charset="0"/>
                <a:cs typeface="Times New Roman" panose="02020603050405020304" pitchFamily="18" charset="0"/>
              </a:rPr>
              <a:t>L. Aelius putabat ab eo dictum leporem a celeritudine, quod levipes esset</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GRF</a:t>
            </a:r>
            <a:r>
              <a:rPr lang="it-IT">
                <a:latin typeface="Times New Roman" panose="02020603050405020304" pitchFamily="18" charset="0"/>
                <a:cs typeface="Times New Roman" panose="02020603050405020304" pitchFamily="18" charset="0"/>
              </a:rPr>
              <a:t>, fr. 12). </a:t>
            </a:r>
            <a:r>
              <a:rPr lang="it-IT" i="1">
                <a:latin typeface="Times New Roman" panose="02020603050405020304" pitchFamily="18" charset="0"/>
                <a:cs typeface="Times New Roman" panose="02020603050405020304" pitchFamily="18" charset="0"/>
              </a:rPr>
              <a:t>Ego arbitror a Graeco vocabulo antico, quod eum Aeolis </a:t>
            </a:r>
            <a:r>
              <a:rPr lang="it-IT">
                <a:latin typeface="Times New Roman" panose="02020603050405020304" pitchFamily="18" charset="0"/>
                <a:cs typeface="Times New Roman" panose="02020603050405020304" pitchFamily="18" charset="0"/>
              </a:rPr>
              <a:t>λ</a:t>
            </a:r>
            <a:r>
              <a:rPr lang="el-GR">
                <a:latin typeface="Times New Roman" panose="02020603050405020304" pitchFamily="18" charset="0"/>
                <a:cs typeface="Times New Roman" panose="02020603050405020304" pitchFamily="18" charset="0"/>
              </a:rPr>
              <a:t>έποριν</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appellabant</a:t>
            </a:r>
            <a:r>
              <a:rPr lang="it-IT">
                <a:latin typeface="Times New Roman" panose="02020603050405020304" pitchFamily="18" charset="0"/>
                <a:cs typeface="Times New Roman" panose="02020603050405020304" pitchFamily="18" charset="0"/>
              </a:rPr>
              <a:t> (‘Lucio Elio riteneva che </a:t>
            </a:r>
            <a:r>
              <a:rPr lang="it-IT" i="1">
                <a:latin typeface="Times New Roman" panose="02020603050405020304" pitchFamily="18" charset="0"/>
                <a:cs typeface="Times New Roman" panose="02020603050405020304" pitchFamily="18" charset="0"/>
              </a:rPr>
              <a:t>lepus</a:t>
            </a:r>
            <a:r>
              <a:rPr lang="it-IT">
                <a:latin typeface="Times New Roman" panose="02020603050405020304" pitchFamily="18" charset="0"/>
                <a:cs typeface="Times New Roman" panose="02020603050405020304" pitchFamily="18" charset="0"/>
              </a:rPr>
              <a:t> fosse detto dalla velocità, perché era </a:t>
            </a:r>
            <a:r>
              <a:rPr lang="it-IT" i="1">
                <a:latin typeface="Times New Roman" panose="02020603050405020304" pitchFamily="18" charset="0"/>
                <a:cs typeface="Times New Roman" panose="02020603050405020304" pitchFamily="18" charset="0"/>
              </a:rPr>
              <a:t>levipes</a:t>
            </a:r>
            <a:r>
              <a:rPr lang="it-IT">
                <a:latin typeface="Times New Roman" panose="02020603050405020304" pitchFamily="18" charset="0"/>
                <a:cs typeface="Times New Roman" panose="02020603050405020304" pitchFamily="18" charset="0"/>
              </a:rPr>
              <a:t>. Io penso derivi da un’antica parola greca, perché gli Eoli la chiamavano λ</a:t>
            </a:r>
            <a:r>
              <a:rPr lang="el-GR">
                <a:latin typeface="Times New Roman" panose="02020603050405020304" pitchFamily="18" charset="0"/>
                <a:cs typeface="Times New Roman" panose="02020603050405020304" pitchFamily="18" charset="0"/>
              </a:rPr>
              <a:t>έπορις</a:t>
            </a:r>
            <a:r>
              <a:rPr lang="it-IT">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D8B77320-4FA1-4C9B-8BB4-0391EB10C9C6}"/>
              </a:ext>
            </a:extLst>
          </p:cNvPr>
          <p:cNvSpPr/>
          <p:nvPr/>
        </p:nvSpPr>
        <p:spPr>
          <a:xfrm>
            <a:off x="6610525" y="1740715"/>
            <a:ext cx="234892" cy="1342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75F77562-860C-4548-9824-7D3BB80914A6}"/>
              </a:ext>
            </a:extLst>
          </p:cNvPr>
          <p:cNvSpPr/>
          <p:nvPr/>
        </p:nvSpPr>
        <p:spPr>
          <a:xfrm>
            <a:off x="7281644" y="2093053"/>
            <a:ext cx="268447" cy="12583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C19C5EC1-AA5F-4C55-81D7-09CFCE7125D9}"/>
              </a:ext>
            </a:extLst>
          </p:cNvPr>
          <p:cNvSpPr/>
          <p:nvPr/>
        </p:nvSpPr>
        <p:spPr>
          <a:xfrm>
            <a:off x="5789801" y="3523376"/>
            <a:ext cx="243281" cy="1090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curva 7">
            <a:extLst>
              <a:ext uri="{FF2B5EF4-FFF2-40B4-BE49-F238E27FC236}">
                <a16:creationId xmlns:a16="http://schemas.microsoft.com/office/drawing/2014/main" id="{4EAD66A1-B566-4DDD-9808-CA2E6EFA528B}"/>
              </a:ext>
            </a:extLst>
          </p:cNvPr>
          <p:cNvSpPr/>
          <p:nvPr/>
        </p:nvSpPr>
        <p:spPr>
          <a:xfrm rot="5400000">
            <a:off x="658534" y="3047304"/>
            <a:ext cx="289422" cy="264253"/>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2011214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26751EC-CD85-4DEE-ADFB-12F70BF2F1C5}"/>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None/>
            </a:pPr>
            <a:endParaRPr lang="it-IT"/>
          </a:p>
        </p:txBody>
      </p:sp>
      <p:sp>
        <p:nvSpPr>
          <p:cNvPr id="5" name="Nastro inclinato in basso 4">
            <a:extLst>
              <a:ext uri="{FF2B5EF4-FFF2-40B4-BE49-F238E27FC236}">
                <a16:creationId xmlns:a16="http://schemas.microsoft.com/office/drawing/2014/main" id="{F7C78253-31F8-48BA-9F87-FE944BD3F143}"/>
              </a:ext>
            </a:extLst>
          </p:cNvPr>
          <p:cNvSpPr/>
          <p:nvPr/>
        </p:nvSpPr>
        <p:spPr>
          <a:xfrm>
            <a:off x="2346121" y="2025554"/>
            <a:ext cx="7499758" cy="2189526"/>
          </a:xfrm>
          <a:prstGeom prst="ribbon">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CasellaDiTesto 8">
            <a:extLst>
              <a:ext uri="{FF2B5EF4-FFF2-40B4-BE49-F238E27FC236}">
                <a16:creationId xmlns:a16="http://schemas.microsoft.com/office/drawing/2014/main" id="{69AEC7BC-6F3D-4873-BA8E-18054AA51179}"/>
              </a:ext>
            </a:extLst>
          </p:cNvPr>
          <p:cNvSpPr txBox="1"/>
          <p:nvPr/>
        </p:nvSpPr>
        <p:spPr>
          <a:xfrm>
            <a:off x="4404220" y="2432808"/>
            <a:ext cx="3405501" cy="1723549"/>
          </a:xfrm>
          <a:prstGeom prst="rect">
            <a:avLst/>
          </a:prstGeom>
          <a:blipFill>
            <a:blip r:embed="rId2"/>
            <a:tile tx="0" ty="0" sx="100000" sy="100000" flip="none" algn="tl"/>
          </a:bli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a:ln>
                  <a:noFill/>
                </a:ln>
                <a:solidFill>
                  <a:prstClr val="black"/>
                </a:solidFill>
                <a:effectLst/>
                <a:uLnTx/>
                <a:uFillTx/>
                <a:latin typeface="Algerian" panose="04020705040A02060702" pitchFamily="82" charset="0"/>
                <a:ea typeface="+mn-ea"/>
                <a:cs typeface="Times New Roman" panose="02020603050405020304" pitchFamily="18" charset="0"/>
              </a:rPr>
              <a:t>I Testi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a:ln>
                  <a:noFill/>
                </a:ln>
                <a:solidFill>
                  <a:prstClr val="black"/>
                </a:solidFill>
                <a:effectLst/>
                <a:uLnTx/>
                <a:uFillTx/>
                <a:latin typeface="Algerian" panose="04020705040A02060702" pitchFamily="82"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a:ln>
                  <a:noFill/>
                </a:ln>
                <a:solidFill>
                  <a:prstClr val="black"/>
                </a:solidFill>
                <a:effectLst/>
                <a:uLnTx/>
                <a:uFillTx/>
                <a:latin typeface="Algerian" panose="04020705040A02060702" pitchFamily="82" charset="0"/>
                <a:ea typeface="+mn-ea"/>
                <a:cs typeface="Times New Roman" panose="02020603050405020304" pitchFamily="18" charset="0"/>
              </a:rPr>
              <a:t>Riflettere sulla composizione del discorso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581403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Cicerone</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De oratore </a:t>
            </a:r>
            <a:r>
              <a:rPr lang="it-IT" sz="2800">
                <a:latin typeface="Times New Roman" panose="02020603050405020304" pitchFamily="18" charset="0"/>
                <a:cs typeface="Times New Roman" panose="02020603050405020304" pitchFamily="18" charset="0"/>
              </a:rPr>
              <a:t>I, 149-159</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78070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A92729F-B4F5-4E1E-8D5F-6F58B3F0EB37}"/>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a:buClrTx/>
              <a:buFontTx/>
              <a:buChar char="-"/>
            </a:pPr>
            <a:r>
              <a:rPr lang="it-IT" i="1">
                <a:latin typeface="Times New Roman" panose="02020603050405020304" pitchFamily="18" charset="0"/>
                <a:cs typeface="Times New Roman" panose="02020603050405020304" pitchFamily="18" charset="0"/>
              </a:rPr>
              <a:t>Laus dicendi </a:t>
            </a:r>
            <a:r>
              <a:rPr lang="it-IT">
                <a:latin typeface="Times New Roman" panose="02020603050405020304" pitchFamily="18" charset="0"/>
                <a:cs typeface="Times New Roman" panose="02020603050405020304" pitchFamily="18" charset="0"/>
              </a:rPr>
              <a:t>     capacità di attrarre e di guidare, modificare i pensieri attraverso le parole</a:t>
            </a:r>
          </a:p>
          <a:p>
            <a:pPr marL="0" indent="0">
              <a:buNone/>
            </a:pPr>
            <a:endParaRPr lang="it-IT" i="1">
              <a:latin typeface="Times New Roman" panose="02020603050405020304" pitchFamily="18" charset="0"/>
              <a:cs typeface="Times New Roman" panose="02020603050405020304" pitchFamily="18" charset="0"/>
            </a:endParaRPr>
          </a:p>
          <a:p>
            <a:pPr marL="0" indent="0" algn="ctr">
              <a:buNone/>
            </a:pPr>
            <a:r>
              <a:rPr lang="it-IT">
                <a:latin typeface="Times New Roman" panose="02020603050405020304" pitchFamily="18" charset="0"/>
                <a:cs typeface="Times New Roman" panose="02020603050405020304" pitchFamily="18" charset="0"/>
              </a:rPr>
              <a:t>importanza di suscitare interesse e ‘guidare’ le opinioni collettive </a:t>
            </a:r>
          </a:p>
          <a:p>
            <a:pPr>
              <a:buClrTx/>
              <a:buFontTx/>
              <a:buChar char="-"/>
            </a:pPr>
            <a:r>
              <a:rPr lang="it-IT">
                <a:latin typeface="Times New Roman" panose="02020603050405020304" pitchFamily="18" charset="0"/>
                <a:cs typeface="Times New Roman" panose="02020603050405020304" pitchFamily="18" charset="0"/>
              </a:rPr>
              <a:t>il perfetto oratore è colui che garantisce </a:t>
            </a:r>
            <a:r>
              <a:rPr lang="it-IT" i="1">
                <a:latin typeface="Times New Roman" panose="02020603050405020304" pitchFamily="18" charset="0"/>
                <a:cs typeface="Times New Roman" panose="02020603050405020304" pitchFamily="18" charset="0"/>
              </a:rPr>
              <a:t>dignitas </a:t>
            </a:r>
            <a:r>
              <a:rPr lang="it-IT">
                <a:latin typeface="Times New Roman" panose="02020603050405020304" pitchFamily="18" charset="0"/>
                <a:cs typeface="Times New Roman" panose="02020603050405020304" pitchFamily="18" charset="0"/>
              </a:rPr>
              <a:t>a se stesso e salvezza agli altri</a:t>
            </a:r>
          </a:p>
          <a:p>
            <a:pPr marL="0" indent="0">
              <a:buNone/>
            </a:pPr>
            <a:r>
              <a:rPr lang="it-IT">
                <a:latin typeface="Times New Roman" panose="02020603050405020304" pitchFamily="18" charset="0"/>
                <a:cs typeface="Times New Roman" panose="02020603050405020304" pitchFamily="18" charset="0"/>
              </a:rPr>
              <a:t>                            concezione e valore della dimensione orale pubblica del discorso </a:t>
            </a:r>
          </a:p>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responsabilità delle deliberazioni nell’interesse collettivo sul piano etico-giuridico, politico-economico</a:t>
            </a:r>
          </a:p>
          <a:p>
            <a:pPr marL="0" indent="0">
              <a:buNone/>
            </a:pPr>
            <a:endParaRPr lang="it-IT">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Finalità pratiche dell’oratoria        elemento essenziale della vita pubblica       discorso pubblico espressione di collettività e il suo successo si fonda su:</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Legami clientelari e amicizie dell’oratore come espressione della sua autorevolezza</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Capacità personale oratoria </a:t>
            </a:r>
          </a:p>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Uomo politico         buon oratore        precetto catoniano: </a:t>
            </a:r>
            <a:r>
              <a:rPr lang="it-IT" i="1">
                <a:latin typeface="Times New Roman" panose="02020603050405020304" pitchFamily="18" charset="0"/>
                <a:cs typeface="Times New Roman" panose="02020603050405020304" pitchFamily="18" charset="0"/>
              </a:rPr>
              <a:t>vir bonus, dicendi peritus </a:t>
            </a:r>
            <a:r>
              <a:rPr lang="it-IT">
                <a:latin typeface="Times New Roman" panose="02020603050405020304" pitchFamily="18" charset="0"/>
                <a:cs typeface="Times New Roman" panose="02020603050405020304" pitchFamily="18" charset="0"/>
              </a:rPr>
              <a:t>(‘uomo onesto, esperto nel parlare’)           oratore ideale</a:t>
            </a:r>
          </a:p>
          <a:p>
            <a:pPr marL="0" indent="0">
              <a:buNone/>
            </a:pPr>
            <a:endParaRPr lang="it-IT">
              <a:latin typeface="Times New Roman" panose="02020603050405020304" pitchFamily="18" charset="0"/>
              <a:cs typeface="Times New Roman" panose="02020603050405020304" pitchFamily="18" charset="0"/>
            </a:endParaRPr>
          </a:p>
          <a:p>
            <a:pPr>
              <a:buClrTx/>
              <a:buFontTx/>
              <a:buChar char="-"/>
            </a:pPr>
            <a:r>
              <a:rPr lang="it-IT">
                <a:latin typeface="Times New Roman" panose="02020603050405020304" pitchFamily="18" charset="0"/>
                <a:cs typeface="Times New Roman" panose="02020603050405020304" pitchFamily="18" charset="0"/>
              </a:rPr>
              <a:t>Concezione ‘umanistica’ dell’oratoria come forma d’arte completa</a:t>
            </a:r>
          </a:p>
          <a:p>
            <a:pPr marL="0" indent="0">
              <a:buNone/>
            </a:pPr>
            <a:r>
              <a:rPr lang="it-IT">
                <a:latin typeface="Times New Roman" panose="02020603050405020304" pitchFamily="18" charset="0"/>
                <a:cs typeface="Times New Roman" panose="02020603050405020304" pitchFamily="18" charset="0"/>
              </a:rPr>
              <a:t> </a:t>
            </a:r>
          </a:p>
          <a:p>
            <a:pPr marL="0" indent="0">
              <a:buNone/>
            </a:pPr>
            <a:r>
              <a:rPr lang="it-IT">
                <a:latin typeface="Times New Roman" panose="02020603050405020304" pitchFamily="18" charset="0"/>
                <a:cs typeface="Times New Roman" panose="02020603050405020304" pitchFamily="18" charset="0"/>
              </a:rPr>
              <a:t> </a:t>
            </a:r>
          </a:p>
        </p:txBody>
      </p:sp>
      <p:sp>
        <p:nvSpPr>
          <p:cNvPr id="2" name="Freccia in giù 1">
            <a:extLst>
              <a:ext uri="{FF2B5EF4-FFF2-40B4-BE49-F238E27FC236}">
                <a16:creationId xmlns:a16="http://schemas.microsoft.com/office/drawing/2014/main" id="{CA3871A8-A647-41AB-A551-05F096652924}"/>
              </a:ext>
            </a:extLst>
          </p:cNvPr>
          <p:cNvSpPr/>
          <p:nvPr/>
        </p:nvSpPr>
        <p:spPr>
          <a:xfrm>
            <a:off x="5389926" y="335560"/>
            <a:ext cx="260059" cy="39428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circolare a sinistra 3">
            <a:extLst>
              <a:ext uri="{FF2B5EF4-FFF2-40B4-BE49-F238E27FC236}">
                <a16:creationId xmlns:a16="http://schemas.microsoft.com/office/drawing/2014/main" id="{3A4DC647-043D-46C9-98E4-5FE40F9AACA1}"/>
              </a:ext>
            </a:extLst>
          </p:cNvPr>
          <p:cNvSpPr/>
          <p:nvPr/>
        </p:nvSpPr>
        <p:spPr>
          <a:xfrm>
            <a:off x="8581938" y="1275126"/>
            <a:ext cx="411060" cy="494951"/>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EFDDACB9-DAAE-4AB0-A907-656C933D4C02}"/>
              </a:ext>
            </a:extLst>
          </p:cNvPr>
          <p:cNvSpPr/>
          <p:nvPr/>
        </p:nvSpPr>
        <p:spPr>
          <a:xfrm>
            <a:off x="2105637" y="1887523"/>
            <a:ext cx="187354" cy="39008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in giù 5">
            <a:extLst>
              <a:ext uri="{FF2B5EF4-FFF2-40B4-BE49-F238E27FC236}">
                <a16:creationId xmlns:a16="http://schemas.microsoft.com/office/drawing/2014/main" id="{C81B9038-489C-48C4-A40D-5B1844ED3065}"/>
              </a:ext>
            </a:extLst>
          </p:cNvPr>
          <p:cNvSpPr/>
          <p:nvPr/>
        </p:nvSpPr>
        <p:spPr>
          <a:xfrm>
            <a:off x="5233525" y="2690767"/>
            <a:ext cx="260059" cy="32088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F97B3875-06CA-4AAB-896B-25F24DB8C149}"/>
              </a:ext>
            </a:extLst>
          </p:cNvPr>
          <p:cNvSpPr/>
          <p:nvPr/>
        </p:nvSpPr>
        <p:spPr>
          <a:xfrm>
            <a:off x="3372374" y="3154260"/>
            <a:ext cx="251670" cy="1279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EEC3DADE-51C5-4FE1-8A70-27D194FE2530}"/>
              </a:ext>
            </a:extLst>
          </p:cNvPr>
          <p:cNvSpPr/>
          <p:nvPr/>
        </p:nvSpPr>
        <p:spPr>
          <a:xfrm>
            <a:off x="8316288" y="3154260"/>
            <a:ext cx="251670" cy="1279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in giù 9">
            <a:extLst>
              <a:ext uri="{FF2B5EF4-FFF2-40B4-BE49-F238E27FC236}">
                <a16:creationId xmlns:a16="http://schemas.microsoft.com/office/drawing/2014/main" id="{B0BF3410-B048-44D4-8CA1-ECAEDDE90730}"/>
              </a:ext>
            </a:extLst>
          </p:cNvPr>
          <p:cNvSpPr/>
          <p:nvPr/>
        </p:nvSpPr>
        <p:spPr>
          <a:xfrm>
            <a:off x="545284" y="3691156"/>
            <a:ext cx="209725" cy="80534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AA6C3D6B-030F-4331-A985-D5B0770F3EA6}"/>
              </a:ext>
            </a:extLst>
          </p:cNvPr>
          <p:cNvSpPr/>
          <p:nvPr/>
        </p:nvSpPr>
        <p:spPr>
          <a:xfrm>
            <a:off x="1233182" y="5016616"/>
            <a:ext cx="251670" cy="1279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bidirezionale orizzontale 12">
            <a:extLst>
              <a:ext uri="{FF2B5EF4-FFF2-40B4-BE49-F238E27FC236}">
                <a16:creationId xmlns:a16="http://schemas.microsoft.com/office/drawing/2014/main" id="{B9C5BCE7-6F22-46DC-B311-47350F51E5D4}"/>
              </a:ext>
            </a:extLst>
          </p:cNvPr>
          <p:cNvSpPr/>
          <p:nvPr/>
        </p:nvSpPr>
        <p:spPr>
          <a:xfrm>
            <a:off x="1694576" y="4790114"/>
            <a:ext cx="318782" cy="83890"/>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Freccia bidirezionale orizzontale 13">
            <a:extLst>
              <a:ext uri="{FF2B5EF4-FFF2-40B4-BE49-F238E27FC236}">
                <a16:creationId xmlns:a16="http://schemas.microsoft.com/office/drawing/2014/main" id="{FCA301E2-6565-4A9F-BFD7-50BC888B3E56}"/>
              </a:ext>
            </a:extLst>
          </p:cNvPr>
          <p:cNvSpPr/>
          <p:nvPr/>
        </p:nvSpPr>
        <p:spPr>
          <a:xfrm>
            <a:off x="3523376" y="4790114"/>
            <a:ext cx="251670" cy="83890"/>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5" name="Freccia a destra 14">
            <a:extLst>
              <a:ext uri="{FF2B5EF4-FFF2-40B4-BE49-F238E27FC236}">
                <a16:creationId xmlns:a16="http://schemas.microsoft.com/office/drawing/2014/main" id="{48B6A2DD-765E-4463-B46E-5C9E15CE31DA}"/>
              </a:ext>
            </a:extLst>
          </p:cNvPr>
          <p:cNvSpPr/>
          <p:nvPr/>
        </p:nvSpPr>
        <p:spPr>
          <a:xfrm>
            <a:off x="1770077" y="134224"/>
            <a:ext cx="243281" cy="838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453707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1002914-0802-42A4-8F6A-D2D20D362D69}"/>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sz="2800" i="1">
                <a:latin typeface="Times New Roman" panose="02020603050405020304" pitchFamily="18" charset="0"/>
                <a:cs typeface="Times New Roman" panose="02020603050405020304" pitchFamily="18" charset="0"/>
              </a:rPr>
              <a:t>Le fasi della storia del latino  </a:t>
            </a:r>
          </a:p>
          <a:p>
            <a:pPr marL="0" indent="0" algn="ctr">
              <a:spcBef>
                <a:spcPts val="0"/>
              </a:spcBef>
              <a:spcAft>
                <a:spcPts val="0"/>
              </a:spcAft>
              <a:buNone/>
            </a:pPr>
            <a:endParaRPr lang="it-IT">
              <a:latin typeface="Algerian" panose="04020705040A02060702" pitchFamily="82" charset="0"/>
            </a:endParaRPr>
          </a:p>
          <a:p>
            <a:pPr algn="just">
              <a:buFontTx/>
              <a:buChar char="-"/>
            </a:pPr>
            <a:r>
              <a:rPr lang="it-IT">
                <a:latin typeface="Times New Roman" panose="02020603050405020304" pitchFamily="18" charset="0"/>
                <a:cs typeface="Times New Roman" panose="02020603050405020304" pitchFamily="18" charset="0"/>
              </a:rPr>
              <a:t>Fase predocumentaria </a:t>
            </a: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Fase preletteraria 	</a:t>
            </a:r>
            <a:r>
              <a:rPr lang="it-IT" sz="2000">
                <a:latin typeface="Times New Roman" panose="02020603050405020304" pitchFamily="18" charset="0"/>
                <a:cs typeface="Times New Roman" panose="02020603050405020304" pitchFamily="18" charset="0"/>
              </a:rPr>
              <a:t>(VI sec. a.C – 240 a.C. ‘inizio’ della letteratura latina)</a:t>
            </a:r>
            <a:r>
              <a:rPr lang="it-IT">
                <a:latin typeface="Times New Roman" panose="02020603050405020304" pitchFamily="18" charset="0"/>
                <a:cs typeface="Times New Roman" panose="02020603050405020304" pitchFamily="18" charset="0"/>
              </a:rPr>
              <a:t>					    </a:t>
            </a:r>
          </a:p>
          <a:p>
            <a:pPr algn="just">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latino arcaico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(241 a.C. fine prima guerra punica – 81-79 a.C. dittatura di Silla)</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latino classico</a:t>
            </a: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(78 a.C. morte di Silla – 14 d.C. morte di Augusto)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Fase letteraria 				                             </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latino post-classico</a:t>
            </a: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(14 d.C. avvento di Tiberio – 193 d.C. morte di Commodo)</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latino tardo    </a:t>
            </a: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(fine II sec. d.C. – VI sec. d.C.)</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i="1">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latino medievale </a:t>
            </a:r>
            <a:r>
              <a:rPr lang="it-IT">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(da VII sec d.C.)</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lgn="ctr">
              <a:buNone/>
            </a:pPr>
            <a:endParaRPr lang="it-IT">
              <a:latin typeface="Algerian" panose="04020705040A02060702" pitchFamily="82" charset="0"/>
            </a:endParaRPr>
          </a:p>
          <a:p>
            <a:pPr marL="0" indent="0" algn="ctr">
              <a:buNone/>
            </a:pPr>
            <a:endParaRPr lang="it-IT" i="1">
              <a:latin typeface="Algerian" panose="04020705040A02060702" pitchFamily="82" charset="0"/>
            </a:endParaRPr>
          </a:p>
        </p:txBody>
      </p:sp>
      <p:cxnSp>
        <p:nvCxnSpPr>
          <p:cNvPr id="4" name="Connettore 2 3">
            <a:extLst>
              <a:ext uri="{FF2B5EF4-FFF2-40B4-BE49-F238E27FC236}">
                <a16:creationId xmlns:a16="http://schemas.microsoft.com/office/drawing/2014/main" id="{DD5B7C49-BC44-458C-B30A-C1B123DFE333}"/>
              </a:ext>
            </a:extLst>
          </p:cNvPr>
          <p:cNvCxnSpPr/>
          <p:nvPr/>
        </p:nvCxnSpPr>
        <p:spPr>
          <a:xfrm flipV="1">
            <a:off x="3355596" y="2340528"/>
            <a:ext cx="2038525" cy="1728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4283E944-45B5-4AAF-A0A1-7921FFD6B9F5}"/>
              </a:ext>
            </a:extLst>
          </p:cNvPr>
          <p:cNvCxnSpPr/>
          <p:nvPr/>
        </p:nvCxnSpPr>
        <p:spPr>
          <a:xfrm flipV="1">
            <a:off x="3363985" y="3305262"/>
            <a:ext cx="2030136" cy="763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126DC8E8-6BC1-47D4-9132-EE2CB4D22693}"/>
              </a:ext>
            </a:extLst>
          </p:cNvPr>
          <p:cNvCxnSpPr/>
          <p:nvPr/>
        </p:nvCxnSpPr>
        <p:spPr>
          <a:xfrm>
            <a:off x="3355596" y="4068661"/>
            <a:ext cx="2038525" cy="343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C5D1D7D5-8A88-410F-AC6E-749A050A1B4A}"/>
              </a:ext>
            </a:extLst>
          </p:cNvPr>
          <p:cNvCxnSpPr/>
          <p:nvPr/>
        </p:nvCxnSpPr>
        <p:spPr>
          <a:xfrm>
            <a:off x="3363985" y="4068661"/>
            <a:ext cx="2030136" cy="1375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D6B462F9-3EB4-4255-85A4-7D3AEEBC14DA}"/>
              </a:ext>
            </a:extLst>
          </p:cNvPr>
          <p:cNvCxnSpPr/>
          <p:nvPr/>
        </p:nvCxnSpPr>
        <p:spPr>
          <a:xfrm>
            <a:off x="3355596" y="4068661"/>
            <a:ext cx="2038525" cy="2323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5073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8869F9C-0357-46B0-BA84-04B0FB8A2972}"/>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20000"/>
          </a:bodyPr>
          <a:lstStyle/>
          <a:p>
            <a:pPr marL="0" indent="0">
              <a:buClrTx/>
              <a:buNone/>
            </a:pPr>
            <a:r>
              <a:rPr lang="it-IT" b="1" i="1">
                <a:latin typeface="Times New Roman" panose="02020603050405020304" pitchFamily="18" charset="0"/>
                <a:cs typeface="Times New Roman" panose="02020603050405020304" pitchFamily="18" charset="0"/>
              </a:rPr>
              <a:t>De oratore</a:t>
            </a:r>
            <a:r>
              <a:rPr lang="it-IT" b="1">
                <a:latin typeface="Times New Roman" panose="02020603050405020304" pitchFamily="18" charset="0"/>
                <a:cs typeface="Times New Roman" panose="02020603050405020304" pitchFamily="18" charset="0"/>
              </a:rPr>
              <a:t> I, 149-159</a:t>
            </a:r>
            <a:r>
              <a:rPr lang="it-IT">
                <a:latin typeface="Times New Roman" panose="02020603050405020304" pitchFamily="18" charset="0"/>
                <a:cs typeface="Times New Roman" panose="02020603050405020304" pitchFamily="18" charset="0"/>
              </a:rPr>
              <a:t>  (55 a.C.)</a:t>
            </a:r>
          </a:p>
          <a:p>
            <a:pPr>
              <a:buClrTx/>
              <a:buFontTx/>
              <a:buChar char="-"/>
            </a:pPr>
            <a:r>
              <a:rPr lang="it-IT" i="1">
                <a:latin typeface="Times New Roman" panose="02020603050405020304" pitchFamily="18" charset="0"/>
                <a:cs typeface="Times New Roman" panose="02020603050405020304" pitchFamily="18" charset="0"/>
              </a:rPr>
              <a:t>L’esercitazione necessaria: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Publio Sulpicio Rufo chiede a Crasso di trattare della preparazione necessaria all’oratoria e quindi inizia la spiegazione così articolata:</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(149-153): modalità che facilitano il reperire gli argomenti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(154-155): tecniche utili per perfezionare lo stile e imitazione di esempi latini e greci</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(156): </a:t>
            </a:r>
            <a:r>
              <a:rPr lang="it-IT" sz="2000" i="1">
                <a:latin typeface="Times New Roman" panose="02020603050405020304" pitchFamily="18" charset="0"/>
                <a:cs typeface="Times New Roman" panose="02020603050405020304" pitchFamily="18" charset="0"/>
              </a:rPr>
              <a:t>actio</a:t>
            </a: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(157): </a:t>
            </a:r>
            <a:r>
              <a:rPr lang="it-IT" sz="2000" i="1">
                <a:latin typeface="Times New Roman" panose="02020603050405020304" pitchFamily="18" charset="0"/>
                <a:cs typeface="Times New Roman" panose="02020603050405020304" pitchFamily="18" charset="0"/>
              </a:rPr>
              <a:t>memoria</a:t>
            </a:r>
            <a:r>
              <a:rPr lang="it-IT" sz="20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(158-159): competenze che un bravo oratore deve avere</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sz="2000">
                <a:latin typeface="Times New Roman" panose="02020603050405020304" pitchFamily="18" charset="0"/>
                <a:cs typeface="Times New Roman" panose="02020603050405020304" pitchFamily="18" charset="0"/>
              </a:rPr>
              <a:t>Distinzione tra inclinazione naturale e insegnamento dei precetti retorici        necessità di esercitazione pratica</a:t>
            </a:r>
          </a:p>
          <a:p>
            <a:pPr algn="just">
              <a:spcBef>
                <a:spcPts val="0"/>
              </a:spcBef>
              <a:spcAft>
                <a:spcPts val="0"/>
              </a:spcAft>
              <a:buClrTx/>
              <a:buFontTx/>
              <a:buChar char="-"/>
            </a:pPr>
            <a:r>
              <a:rPr lang="it-IT" sz="2000" i="1">
                <a:latin typeface="Times New Roman" panose="02020603050405020304" pitchFamily="18" charset="0"/>
                <a:cs typeface="Times New Roman" panose="02020603050405020304" pitchFamily="18" charset="0"/>
              </a:rPr>
              <a:t>Inventio            loci &lt; ars </a:t>
            </a:r>
            <a:r>
              <a:rPr lang="it-IT" sz="2000">
                <a:latin typeface="Times New Roman" panose="02020603050405020304" pitchFamily="18" charset="0"/>
                <a:cs typeface="Times New Roman" panose="02020603050405020304" pitchFamily="18" charset="0"/>
              </a:rPr>
              <a:t>o/+ </a:t>
            </a:r>
            <a:r>
              <a:rPr lang="it-IT" sz="2000" i="1">
                <a:latin typeface="Times New Roman" panose="02020603050405020304" pitchFamily="18" charset="0"/>
                <a:cs typeface="Times New Roman" panose="02020603050405020304" pitchFamily="18" charset="0"/>
              </a:rPr>
              <a:t>ingenium</a:t>
            </a:r>
            <a:r>
              <a:rPr lang="it-IT" sz="2000">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endParaRPr lang="it-IT" sz="2000" i="1">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endParaRPr lang="it-IT" sz="2000" i="1">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000" b="1">
                <a:latin typeface="Times New Roman" panose="02020603050405020304" pitchFamily="18" charset="0"/>
                <a:cs typeface="Times New Roman" panose="02020603050405020304" pitchFamily="18" charset="0"/>
              </a:rPr>
              <a:t>§ 151</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conlocatio . . . verborum</a:t>
            </a:r>
            <a:r>
              <a:rPr lang="it-IT" sz="2000">
                <a:latin typeface="Times New Roman" panose="02020603050405020304" pitchFamily="18" charset="0"/>
                <a:cs typeface="Times New Roman" panose="02020603050405020304" pitchFamily="18" charset="0"/>
              </a:rPr>
              <a:t>: disposizione delle parole nella frase → effetti fonico-espressivi</a:t>
            </a:r>
          </a:p>
          <a:p>
            <a:pPr marL="0" indent="0" algn="just">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000">
                <a:latin typeface="Times New Roman" panose="02020603050405020304" pitchFamily="18" charset="0"/>
                <a:cs typeface="Times New Roman" panose="02020603050405020304" pitchFamily="18" charset="0"/>
              </a:rPr>
              <a:t>cf. III,171:</a:t>
            </a:r>
            <a:r>
              <a:rPr lang="it-IT" sz="2000" i="1">
                <a:latin typeface="Times New Roman" panose="02020603050405020304" pitchFamily="18" charset="0"/>
                <a:cs typeface="Times New Roman" panose="02020603050405020304" pitchFamily="18" charset="0"/>
              </a:rPr>
              <a:t> Conlocationis est componere et struere verba sic, ut neve asper eorum concursus neve hiulcus sit, sed quodam modo coagmentatus et levis </a:t>
            </a:r>
            <a:r>
              <a:rPr lang="it-IT" sz="2000">
                <a:latin typeface="Times New Roman" panose="02020603050405020304" pitchFamily="18" charset="0"/>
                <a:cs typeface="Times New Roman" panose="02020603050405020304" pitchFamily="18" charset="0"/>
              </a:rPr>
              <a:t>(‘Proprio della collocazione è di accostare e disporre le parole in modo tale che il loro incontro non sia aspro e non produca iato, ma in qualche modo sia connesso e levigato’)</a:t>
            </a:r>
          </a:p>
          <a:p>
            <a:pPr marL="0" indent="0" algn="just">
              <a:spcBef>
                <a:spcPts val="0"/>
              </a:spcBef>
              <a:spcAft>
                <a:spcPts val="0"/>
              </a:spcAft>
              <a:buClrTx/>
              <a:buNone/>
            </a:pPr>
            <a:r>
              <a:rPr lang="it-IT" sz="2000" i="1">
                <a:latin typeface="Times New Roman" panose="02020603050405020304" pitchFamily="18" charset="0"/>
                <a:cs typeface="Times New Roman" panose="02020603050405020304" pitchFamily="18" charset="0"/>
              </a:rPr>
              <a:t>Orat</a:t>
            </a:r>
            <a:r>
              <a:rPr lang="it-IT" sz="2000">
                <a:latin typeface="Times New Roman" panose="02020603050405020304" pitchFamily="18" charset="0"/>
                <a:cs typeface="Times New Roman" panose="02020603050405020304" pitchFamily="18" charset="0"/>
              </a:rPr>
              <a:t>., 201:</a:t>
            </a:r>
            <a:r>
              <a:rPr lang="it-IT" sz="2000" i="1">
                <a:latin typeface="Times New Roman" panose="02020603050405020304" pitchFamily="18" charset="0"/>
                <a:cs typeface="Times New Roman" panose="02020603050405020304" pitchFamily="18" charset="0"/>
              </a:rPr>
              <a:t> conlocationis autem eae (scil. partes) quas diximus, compositio, concinnitas, numerus </a:t>
            </a:r>
            <a:r>
              <a:rPr lang="it-IT" sz="2000">
                <a:latin typeface="Times New Roman" panose="02020603050405020304" pitchFamily="18" charset="0"/>
                <a:cs typeface="Times New Roman" panose="02020603050405020304" pitchFamily="18" charset="0"/>
              </a:rPr>
              <a:t>(‘sono proprie poi della collocazione quelle parti che abbiamo detto, la composizione, la elegante disposizione, il ritmo’)</a:t>
            </a:r>
          </a:p>
          <a:p>
            <a:pPr marL="0" indent="0" algn="just">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000" i="1">
                <a:latin typeface="Times New Roman" panose="02020603050405020304" pitchFamily="18" charset="0"/>
                <a:cs typeface="Times New Roman" panose="02020603050405020304" pitchFamily="18" charset="0"/>
              </a:rPr>
              <a:t>Conformatio</a:t>
            </a:r>
            <a:r>
              <a:rPr lang="it-IT" sz="2000">
                <a:latin typeface="Times New Roman" panose="02020603050405020304" pitchFamily="18" charset="0"/>
                <a:cs typeface="Times New Roman" panose="02020603050405020304" pitchFamily="18" charset="0"/>
              </a:rPr>
              <a:t>:  disposizione verbale → figure di parola (= </a:t>
            </a:r>
            <a:r>
              <a:rPr lang="el-GR" sz="2000">
                <a:latin typeface="Times New Roman" panose="02020603050405020304" pitchFamily="18" charset="0"/>
                <a:cs typeface="Times New Roman" panose="02020603050405020304" pitchFamily="18" charset="0"/>
              </a:rPr>
              <a:t>σχῆμα</a:t>
            </a:r>
            <a:r>
              <a:rPr lang="it-IT" sz="2000">
                <a:latin typeface="Times New Roman" panose="02020603050405020304" pitchFamily="18" charset="0"/>
                <a:cs typeface="Times New Roman" panose="02020603050405020304" pitchFamily="18" charset="0"/>
              </a:rPr>
              <a:t>)</a:t>
            </a:r>
          </a:p>
          <a:p>
            <a:pPr marL="0" indent="0" algn="just">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buNone/>
            </a:pPr>
            <a:endParaRPr lang="it-IT">
              <a:latin typeface="Times New Roman" panose="02020603050405020304" pitchFamily="18" charset="0"/>
              <a:cs typeface="Times New Roman" panose="02020603050405020304" pitchFamily="18" charset="0"/>
            </a:endParaRPr>
          </a:p>
        </p:txBody>
      </p:sp>
      <p:sp>
        <p:nvSpPr>
          <p:cNvPr id="4" name="Freccia a destra 3">
            <a:extLst>
              <a:ext uri="{FF2B5EF4-FFF2-40B4-BE49-F238E27FC236}">
                <a16:creationId xmlns:a16="http://schemas.microsoft.com/office/drawing/2014/main" id="{9E3D0906-F86A-4789-8A18-908CBD55C653}"/>
              </a:ext>
            </a:extLst>
          </p:cNvPr>
          <p:cNvSpPr/>
          <p:nvPr/>
        </p:nvSpPr>
        <p:spPr>
          <a:xfrm>
            <a:off x="7482979" y="2952925"/>
            <a:ext cx="226503" cy="1006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bidirezionale orizzontale 4">
            <a:extLst>
              <a:ext uri="{FF2B5EF4-FFF2-40B4-BE49-F238E27FC236}">
                <a16:creationId xmlns:a16="http://schemas.microsoft.com/office/drawing/2014/main" id="{25BFC6B6-9B03-4537-870A-A2BEE445FC7B}"/>
              </a:ext>
            </a:extLst>
          </p:cNvPr>
          <p:cNvSpPr/>
          <p:nvPr/>
        </p:nvSpPr>
        <p:spPr>
          <a:xfrm>
            <a:off x="1342239" y="3187816"/>
            <a:ext cx="352337" cy="92279"/>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7322035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3D86B0C-0B8B-4614-AAD8-623F70A22600}"/>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just">
              <a:spcBef>
                <a:spcPts val="0"/>
              </a:spcBef>
              <a:spcAft>
                <a:spcPts val="0"/>
              </a:spcAft>
              <a:buNone/>
            </a:pPr>
            <a:endParaRPr lang="it-IT" sz="2200"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200" b="1">
                <a:latin typeface="Times New Roman" panose="02020603050405020304" pitchFamily="18" charset="0"/>
                <a:cs typeface="Times New Roman" panose="02020603050405020304" pitchFamily="18" charset="0"/>
              </a:rPr>
              <a:t>§ 153. </a:t>
            </a:r>
            <a:r>
              <a:rPr lang="it-IT" sz="2200">
                <a:latin typeface="Times New Roman" panose="02020603050405020304" pitchFamily="18" charset="0"/>
                <a:cs typeface="Times New Roman" panose="02020603050405020304" pitchFamily="18" charset="0"/>
              </a:rPr>
              <a:t>utilizzo inesatto del verbo </a:t>
            </a:r>
            <a:r>
              <a:rPr lang="it-IT" sz="2200" i="1">
                <a:latin typeface="Times New Roman" panose="02020603050405020304" pitchFamily="18" charset="0"/>
                <a:cs typeface="Times New Roman" panose="02020603050405020304" pitchFamily="18" charset="0"/>
              </a:rPr>
              <a:t>inhibere </a:t>
            </a:r>
            <a:r>
              <a:rPr lang="it-IT" sz="2200">
                <a:latin typeface="Times New Roman" panose="02020603050405020304" pitchFamily="18" charset="0"/>
                <a:cs typeface="Times New Roman" panose="02020603050405020304" pitchFamily="18" charset="0"/>
              </a:rPr>
              <a:t>→ significato tecnico nautico di ‘remare all’indietro’ e non quello di ‘sollevare i remi, sospendere il remare’. </a:t>
            </a:r>
          </a:p>
          <a:p>
            <a:pPr marL="0" indent="0" algn="just">
              <a:spcBef>
                <a:spcPts val="0"/>
              </a:spcBef>
              <a:spcAft>
                <a:spcPts val="0"/>
              </a:spcAft>
              <a:buNone/>
            </a:pPr>
            <a:endParaRPr lang="it-IT" sz="22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200">
                <a:latin typeface="Times New Roman" panose="02020603050405020304" pitchFamily="18" charset="0"/>
                <a:cs typeface="Times New Roman" panose="02020603050405020304" pitchFamily="18" charset="0"/>
              </a:rPr>
              <a:t>Cicerone corregge in una lettera inviata ad Attico, il quale – sulla base dell’occorrenza nel </a:t>
            </a:r>
            <a:r>
              <a:rPr lang="it-IT" sz="2200" i="1">
                <a:latin typeface="Times New Roman" panose="02020603050405020304" pitchFamily="18" charset="0"/>
                <a:cs typeface="Times New Roman" panose="02020603050405020304" pitchFamily="18" charset="0"/>
              </a:rPr>
              <a:t>de oratore – </a:t>
            </a:r>
            <a:r>
              <a:rPr lang="it-IT" sz="2200">
                <a:latin typeface="Times New Roman" panose="02020603050405020304" pitchFamily="18" charset="0"/>
                <a:cs typeface="Times New Roman" panose="02020603050405020304" pitchFamily="18" charset="0"/>
              </a:rPr>
              <a:t>gli suggeriva di cambiare </a:t>
            </a:r>
            <a:r>
              <a:rPr lang="it-IT" sz="2200" i="1">
                <a:latin typeface="Times New Roman" panose="02020603050405020304" pitchFamily="18" charset="0"/>
                <a:cs typeface="Times New Roman" panose="02020603050405020304" pitchFamily="18" charset="0"/>
              </a:rPr>
              <a:t>sustinere</a:t>
            </a:r>
            <a:r>
              <a:rPr lang="it-IT" sz="2200">
                <a:latin typeface="Times New Roman" panose="02020603050405020304" pitchFamily="18" charset="0"/>
                <a:cs typeface="Times New Roman" panose="02020603050405020304" pitchFamily="18" charset="0"/>
              </a:rPr>
              <a:t> in </a:t>
            </a:r>
            <a:r>
              <a:rPr lang="it-IT" sz="2200" i="1">
                <a:latin typeface="Times New Roman" panose="02020603050405020304" pitchFamily="18" charset="0"/>
                <a:cs typeface="Times New Roman" panose="02020603050405020304" pitchFamily="18" charset="0"/>
              </a:rPr>
              <a:t>inhibere </a:t>
            </a:r>
            <a:r>
              <a:rPr lang="it-IT" sz="2200">
                <a:latin typeface="Times New Roman" panose="02020603050405020304" pitchFamily="18" charset="0"/>
                <a:cs typeface="Times New Roman" panose="02020603050405020304" pitchFamily="18" charset="0"/>
              </a:rPr>
              <a:t>nel passo di </a:t>
            </a:r>
            <a:r>
              <a:rPr lang="it-IT" sz="2200" i="1">
                <a:latin typeface="Times New Roman" panose="02020603050405020304" pitchFamily="18" charset="0"/>
                <a:cs typeface="Times New Roman" panose="02020603050405020304" pitchFamily="18" charset="0"/>
              </a:rPr>
              <a:t>Academica</a:t>
            </a:r>
            <a:r>
              <a:rPr lang="it-IT" sz="2200">
                <a:latin typeface="Times New Roman" panose="02020603050405020304" pitchFamily="18" charset="0"/>
                <a:cs typeface="Times New Roman" panose="02020603050405020304" pitchFamily="18" charset="0"/>
              </a:rPr>
              <a:t> II 94. Cicerone precisa che è necessario un verbo che esprima la sospensione del movimento e quindi spiega perché </a:t>
            </a:r>
            <a:r>
              <a:rPr lang="it-IT" sz="2200" i="1">
                <a:latin typeface="Times New Roman" panose="02020603050405020304" pitchFamily="18" charset="0"/>
                <a:cs typeface="Times New Roman" panose="02020603050405020304" pitchFamily="18" charset="0"/>
              </a:rPr>
              <a:t>inhibere </a:t>
            </a:r>
            <a:r>
              <a:rPr lang="it-IT" sz="2200">
                <a:latin typeface="Times New Roman" panose="02020603050405020304" pitchFamily="18" charset="0"/>
                <a:cs typeface="Times New Roman" panose="02020603050405020304" pitchFamily="18" charset="0"/>
              </a:rPr>
              <a:t>non può essere utilizzato:</a:t>
            </a:r>
          </a:p>
          <a:p>
            <a:pPr marL="0" indent="0" algn="just">
              <a:spcBef>
                <a:spcPts val="0"/>
              </a:spcBef>
              <a:spcAft>
                <a:spcPts val="0"/>
              </a:spcAft>
              <a:buNone/>
            </a:pPr>
            <a:endParaRPr lang="it-IT" sz="22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200">
                <a:latin typeface="Times New Roman" panose="02020603050405020304" pitchFamily="18" charset="0"/>
                <a:cs typeface="Times New Roman" panose="02020603050405020304" pitchFamily="18" charset="0"/>
              </a:rPr>
              <a:t>(cf. </a:t>
            </a:r>
            <a:r>
              <a:rPr lang="it-IT" sz="2200" i="1">
                <a:latin typeface="Times New Roman" panose="02020603050405020304" pitchFamily="18" charset="0"/>
                <a:cs typeface="Times New Roman" panose="02020603050405020304" pitchFamily="18" charset="0"/>
              </a:rPr>
              <a:t>Ad Att</a:t>
            </a:r>
            <a:r>
              <a:rPr lang="it-IT" sz="2200">
                <a:latin typeface="Times New Roman" panose="02020603050405020304" pitchFamily="18" charset="0"/>
                <a:cs typeface="Times New Roman" panose="02020603050405020304" pitchFamily="18" charset="0"/>
              </a:rPr>
              <a:t>., XIII, 21 3) </a:t>
            </a:r>
            <a:r>
              <a:rPr lang="it-IT" sz="2200" i="1">
                <a:latin typeface="Times New Roman" panose="02020603050405020304" pitchFamily="18" charset="0"/>
                <a:cs typeface="Times New Roman" panose="02020603050405020304" pitchFamily="18" charset="0"/>
              </a:rPr>
              <a:t>verbum totum nauticum. Quamquam id quidem sciebam, sed arbitrabar sustineri remos cum inhibere essent remiges iussi; id non esse eiusmodi didici heri cum ad villam nostram navis appelleretur; non enim sustinent, sed alio modo remigant … inhibitio autem remigum motum habet … remigationis navem convertentis ad puppim </a:t>
            </a:r>
          </a:p>
          <a:p>
            <a:pPr marL="0" indent="0" algn="just">
              <a:spcBef>
                <a:spcPts val="0"/>
              </a:spcBef>
              <a:spcAft>
                <a:spcPts val="0"/>
              </a:spcAft>
              <a:buNone/>
            </a:pPr>
            <a:endParaRPr lang="it-IT" sz="2200"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200">
                <a:latin typeface="Times New Roman" panose="02020603050405020304" pitchFamily="18" charset="0"/>
                <a:cs typeface="Times New Roman" panose="02020603050405020304" pitchFamily="18" charset="0"/>
              </a:rPr>
              <a:t>(‘La parola è pienamente nautica. Io certamente lo sapevo, ma pensavo che i rematori, quando ricevono l’ordine di </a:t>
            </a:r>
            <a:r>
              <a:rPr lang="it-IT" sz="2200" i="1">
                <a:latin typeface="Times New Roman" panose="02020603050405020304" pitchFamily="18" charset="0"/>
                <a:cs typeface="Times New Roman" panose="02020603050405020304" pitchFamily="18" charset="0"/>
              </a:rPr>
              <a:t>inhibere</a:t>
            </a:r>
            <a:r>
              <a:rPr lang="it-IT" sz="2200">
                <a:latin typeface="Times New Roman" panose="02020603050405020304" pitchFamily="18" charset="0"/>
                <a:cs typeface="Times New Roman" panose="02020603050405020304" pitchFamily="18" charset="0"/>
              </a:rPr>
              <a:t>, sollevassero i remi; che non sia cosí l’ho capito ieri, quando approdava una nave presso la nostra villa; infatti non sospendono, ma remano in modo diverso […] la</a:t>
            </a:r>
            <a:r>
              <a:rPr lang="it-IT" sz="2200" i="1">
                <a:latin typeface="Times New Roman" panose="02020603050405020304" pitchFamily="18" charset="0"/>
                <a:cs typeface="Times New Roman" panose="02020603050405020304" pitchFamily="18" charset="0"/>
              </a:rPr>
              <a:t> inhibitio </a:t>
            </a:r>
            <a:r>
              <a:rPr lang="it-IT" sz="2200">
                <a:latin typeface="Times New Roman" panose="02020603050405020304" pitchFamily="18" charset="0"/>
                <a:cs typeface="Times New Roman" panose="02020603050405020304" pitchFamily="18" charset="0"/>
              </a:rPr>
              <a:t>dei rematori ha il movimento […] del remare che volge la nave verso la poppa’). </a:t>
            </a:r>
          </a:p>
        </p:txBody>
      </p:sp>
    </p:spTree>
    <p:extLst>
      <p:ext uri="{BB962C8B-B14F-4D97-AF65-F5344CB8AC3E}">
        <p14:creationId xmlns:p14="http://schemas.microsoft.com/office/powerpoint/2010/main" val="17198081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Orazio</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Ars poetica, </a:t>
            </a:r>
            <a:r>
              <a:rPr lang="it-IT" sz="2800">
                <a:latin typeface="Times New Roman" panose="02020603050405020304" pitchFamily="18" charset="0"/>
                <a:cs typeface="Times New Roman" panose="02020603050405020304" pitchFamily="18" charset="0"/>
              </a:rPr>
              <a:t>vv. 38-72</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15191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7FFD758-05B5-4593-8F5F-369691499AC7}"/>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20000"/>
          </a:bodyPr>
          <a:lstStyle/>
          <a:p>
            <a:pPr marL="0" indent="0">
              <a:buClrTx/>
              <a:buNone/>
            </a:pPr>
            <a:r>
              <a:rPr lang="it-IT" sz="2000" b="1" i="1">
                <a:latin typeface="Times New Roman" panose="02020603050405020304" pitchFamily="18" charset="0"/>
                <a:cs typeface="Times New Roman" panose="02020603050405020304" pitchFamily="18" charset="0"/>
              </a:rPr>
              <a:t>Ars poetica </a:t>
            </a:r>
            <a:r>
              <a:rPr lang="it-IT" sz="2000">
                <a:latin typeface="Times New Roman" panose="02020603050405020304" pitchFamily="18" charset="0"/>
                <a:cs typeface="Times New Roman" panose="02020603050405020304" pitchFamily="18" charset="0"/>
              </a:rPr>
              <a:t>(forse posteriore al 13 a.C.)</a:t>
            </a:r>
            <a:endParaRPr lang="it-IT" sz="2000" i="1">
              <a:latin typeface="Times New Roman" panose="02020603050405020304" pitchFamily="18" charset="0"/>
              <a:cs typeface="Times New Roman" panose="02020603050405020304" pitchFamily="18" charset="0"/>
            </a:endParaRPr>
          </a:p>
          <a:p>
            <a:pPr>
              <a:buClrTx/>
              <a:buFontTx/>
              <a:buChar char="-"/>
            </a:pPr>
            <a:r>
              <a:rPr lang="it-IT" sz="2000">
                <a:latin typeface="Times New Roman" panose="02020603050405020304" pitchFamily="18" charset="0"/>
                <a:cs typeface="Times New Roman" panose="02020603050405020304" pitchFamily="18" charset="0"/>
              </a:rPr>
              <a:t>Scelta dell’argomento e del linguaggio poetico:</a:t>
            </a:r>
          </a:p>
          <a:p>
            <a:pPr marL="0" indent="0">
              <a:lnSpc>
                <a:spcPct val="120000"/>
              </a:lnSpc>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importanza del saper scegliere il genere congeniale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importanza del commisurare le forze in base al fine che ci si prefigge</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dalla giusta scelta e dal calcolo delle forze derivano facilmente disposizione degli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elementi, scelta dei vocaboli e delle immagini adatte</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il pregio dell’</a:t>
            </a:r>
            <a:r>
              <a:rPr lang="it-IT" sz="2000" i="1">
                <a:latin typeface="Times New Roman" panose="02020603050405020304" pitchFamily="18" charset="0"/>
                <a:cs typeface="Times New Roman" panose="02020603050405020304" pitchFamily="18" charset="0"/>
              </a:rPr>
              <a:t>ordo </a:t>
            </a:r>
            <a:r>
              <a:rPr lang="it-IT" sz="2000">
                <a:latin typeface="Times New Roman" panose="02020603050405020304" pitchFamily="18" charset="0"/>
                <a:cs typeface="Times New Roman" panose="02020603050405020304" pitchFamily="18" charset="0"/>
              </a:rPr>
              <a:t>consiste nel concentrare ed esporre subito ciò che viene preannunciato</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molti argomenti devono essere posticipati e a loro volta ordinati </a:t>
            </a:r>
          </a:p>
          <a:p>
            <a:pPr marL="0" indent="0">
              <a:lnSpc>
                <a:spcPct val="120000"/>
              </a:lnSpc>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a:spcBef>
                <a:spcPts val="0"/>
              </a:spcBef>
              <a:spcAft>
                <a:spcPts val="0"/>
              </a:spcAft>
              <a:buClrTx/>
              <a:buFontTx/>
              <a:buChar char="-"/>
            </a:pPr>
            <a:r>
              <a:rPr lang="it-IT" sz="2000">
                <a:latin typeface="Times New Roman" panose="02020603050405020304" pitchFamily="18" charset="0"/>
                <a:cs typeface="Times New Roman" panose="02020603050405020304" pitchFamily="18" charset="0"/>
              </a:rPr>
              <a:t>Innovazione del linguaggio poetico: </a:t>
            </a:r>
          </a:p>
          <a:p>
            <a:pPr marL="0" indent="0">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accostamenti mai tentati prima</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capacità di utilizzare in maniera nuova arcaismi</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a:t>
            </a:r>
            <a:r>
              <a:rPr lang="it-IT" sz="2000" i="1">
                <a:latin typeface="Times New Roman" panose="02020603050405020304" pitchFamily="18" charset="0"/>
                <a:cs typeface="Times New Roman" panose="02020603050405020304" pitchFamily="18" charset="0"/>
              </a:rPr>
              <a:t>callida iunctura</a:t>
            </a: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coniazione (con moderazione) di vocaboli nuovi</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moderata creazione a partire da forme greche</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preservazione della </a:t>
            </a:r>
            <a:r>
              <a:rPr lang="it-IT" sz="2000" i="1">
                <a:latin typeface="Times New Roman" panose="02020603050405020304" pitchFamily="18" charset="0"/>
                <a:cs typeface="Times New Roman" panose="02020603050405020304" pitchFamily="18" charset="0"/>
              </a:rPr>
              <a:t>licentia </a:t>
            </a:r>
            <a:r>
              <a:rPr lang="it-IT" sz="2000">
                <a:latin typeface="Times New Roman" panose="02020603050405020304" pitchFamily="18" charset="0"/>
                <a:cs typeface="Times New Roman" panose="02020603050405020304" pitchFamily="18" charset="0"/>
              </a:rPr>
              <a:t>creativa a livello lessicale</a:t>
            </a:r>
          </a:p>
          <a:p>
            <a:pPr marL="0" indent="0">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a:spcBef>
                <a:spcPts val="0"/>
              </a:spcBef>
              <a:spcAft>
                <a:spcPts val="0"/>
              </a:spcAft>
              <a:buClrTx/>
              <a:buFontTx/>
              <a:buChar char="-"/>
            </a:pPr>
            <a:r>
              <a:rPr lang="it-IT" sz="2000">
                <a:latin typeface="Times New Roman" panose="02020603050405020304" pitchFamily="18" charset="0"/>
                <a:cs typeface="Times New Roman" panose="02020603050405020304" pitchFamily="18" charset="0"/>
              </a:rPr>
              <a:t>La lingua e le sue modificazioni →  dalla lingua poetica la riflessione si sposta verso la lingua parlata e l’</a:t>
            </a:r>
            <a:r>
              <a:rPr lang="it-IT" sz="2000" i="1">
                <a:latin typeface="Times New Roman" panose="02020603050405020304" pitchFamily="18" charset="0"/>
                <a:cs typeface="Times New Roman" panose="02020603050405020304" pitchFamily="18" charset="0"/>
              </a:rPr>
              <a:t>usus</a:t>
            </a:r>
          </a:p>
          <a:p>
            <a:pPr marL="0" indent="0">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I similitudine: le parole sono caduche come le foglie (vv. 60-62)</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II similitudine: le parole sono caduche come le grandiose opere dell’uomo (vv. 63-69)</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parole in disuso rinascono e parole in essere muoiono →l’</a:t>
            </a:r>
            <a:r>
              <a:rPr lang="it-IT" sz="2000" i="1">
                <a:latin typeface="Times New Roman" panose="02020603050405020304" pitchFamily="18" charset="0"/>
                <a:cs typeface="Times New Roman" panose="02020603050405020304" pitchFamily="18" charset="0"/>
              </a:rPr>
              <a:t>usus </a:t>
            </a:r>
            <a:r>
              <a:rPr lang="it-IT" sz="2000">
                <a:latin typeface="Times New Roman" panose="02020603050405020304" pitchFamily="18" charset="0"/>
                <a:cs typeface="Times New Roman" panose="02020603050405020304" pitchFamily="18" charset="0"/>
              </a:rPr>
              <a:t>governa il parlare (vv. 70-72)</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buNone/>
            </a:pPr>
            <a:r>
              <a:rPr lang="it-IT" sz="20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280812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Quintiliano</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Institutio oratoria</a:t>
            </a:r>
            <a:br>
              <a:rPr lang="it-IT" sz="2800" i="1">
                <a:latin typeface="Times New Roman" panose="02020603050405020304" pitchFamily="18" charset="0"/>
                <a:cs typeface="Times New Roman" panose="02020603050405020304" pitchFamily="18" charset="0"/>
              </a:rPr>
            </a:br>
            <a:r>
              <a:rPr lang="it-IT" sz="2800">
                <a:latin typeface="Times New Roman" panose="02020603050405020304" pitchFamily="18" charset="0"/>
                <a:cs typeface="Times New Roman" panose="02020603050405020304" pitchFamily="18" charset="0"/>
              </a:rPr>
              <a:t>I 4; I 10, 1-11</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7119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22076C2-4907-4A43-B1B4-8856D73B623A}"/>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spcBef>
                <a:spcPts val="0"/>
              </a:spcBef>
              <a:spcAft>
                <a:spcPts val="0"/>
              </a:spcAft>
              <a:buNone/>
            </a:pPr>
            <a:r>
              <a:rPr lang="it-IT" sz="2000" b="1" i="1">
                <a:latin typeface="Times New Roman" panose="02020603050405020304" pitchFamily="18" charset="0"/>
                <a:cs typeface="Times New Roman" panose="02020603050405020304" pitchFamily="18" charset="0"/>
              </a:rPr>
              <a:t>Institutio oratoria </a:t>
            </a:r>
            <a:r>
              <a:rPr lang="it-IT" sz="2000">
                <a:latin typeface="Times New Roman" panose="02020603050405020304" pitchFamily="18" charset="0"/>
                <a:cs typeface="Times New Roman" panose="02020603050405020304" pitchFamily="18" charset="0"/>
              </a:rPr>
              <a:t>(pubbl. prima del 96 d.C.) </a:t>
            </a: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vasto trattato sulla formazione dell’oratore</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b="1">
                <a:latin typeface="Times New Roman" panose="02020603050405020304" pitchFamily="18" charset="0"/>
                <a:cs typeface="Times New Roman" panose="02020603050405020304" pitchFamily="18" charset="0"/>
              </a:rPr>
              <a:t>II,12,12:</a:t>
            </a:r>
            <a:r>
              <a:rPr lang="it-IT" sz="2000" i="1">
                <a:latin typeface="Times New Roman" panose="02020603050405020304" pitchFamily="18" charset="0"/>
                <a:cs typeface="Times New Roman" panose="02020603050405020304" pitchFamily="18" charset="0"/>
              </a:rPr>
              <a:t> nos, quando et praecipiendi munus iam pridem deprecati sumus et in foro quoque dicendi, quia honestissimum finem putabamus desinere dum desideraremur, inquirendo scribendoque talia consolemur otium nostrum quae futura usui bonae mentis iuvenibus arbitramur, nobis certe sunt voluptati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(‘noi, dal momento che già da tempo abbiamo allontanato il compito dell’insegnamento e anche dei discorsi nel foro, poiché consideravamo una conclusione piú nobile il cessare mentre eravamo richiesti, consoliamo il nostro ozio studiando e scrivendo questi appunti che pensiamo saranno utili a giovani di animo volenteroso, di certo a noi sono fonte di piacere’)</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sz="2000">
                <a:latin typeface="Times New Roman" panose="02020603050405020304" pitchFamily="18" charset="0"/>
                <a:cs typeface="Times New Roman" panose="02020603050405020304" pitchFamily="18" charset="0"/>
              </a:rPr>
              <a:t>12 libri che ‘nascono’ da lunga pratica pedagogica e forense, dottrina e molte letture</a:t>
            </a:r>
          </a:p>
          <a:p>
            <a:pPr algn="just">
              <a:spcBef>
                <a:spcPts val="0"/>
              </a:spcBef>
              <a:spcAft>
                <a:spcPts val="0"/>
              </a:spcAft>
              <a:buClrTx/>
              <a:buFontTx/>
              <a:buChar char="-"/>
            </a:pPr>
            <a:r>
              <a:rPr lang="it-IT" sz="2000">
                <a:latin typeface="Times New Roman" panose="02020603050405020304" pitchFamily="18" charset="0"/>
                <a:cs typeface="Times New Roman" panose="02020603050405020304" pitchFamily="18" charset="0"/>
              </a:rPr>
              <a:t>L’opera è dedicata a Marcello Vittorio e ha intento paideutico →  educare in maniera completa all’eloquenza (da prima formazione fino al ritiro dall’attività oratoria)</a:t>
            </a:r>
          </a:p>
          <a:p>
            <a:pPr algn="just">
              <a:spcBef>
                <a:spcPts val="0"/>
              </a:spcBef>
              <a:spcAft>
                <a:spcPts val="0"/>
              </a:spcAft>
              <a:buClrTx/>
              <a:buFontTx/>
              <a:buChar char="-"/>
            </a:pPr>
            <a:r>
              <a:rPr lang="it-IT" sz="2000">
                <a:latin typeface="Times New Roman" panose="02020603050405020304" pitchFamily="18" charset="0"/>
                <a:cs typeface="Times New Roman" panose="02020603050405020304" pitchFamily="18" charset="0"/>
              </a:rPr>
              <a:t>Non semplice manuale didattico di retorica ma apertura verso le </a:t>
            </a:r>
            <a:r>
              <a:rPr lang="it-IT" sz="2000" i="1">
                <a:latin typeface="Times New Roman" panose="02020603050405020304" pitchFamily="18" charset="0"/>
                <a:cs typeface="Times New Roman" panose="02020603050405020304" pitchFamily="18" charset="0"/>
              </a:rPr>
              <a:t>artes </a:t>
            </a:r>
            <a:r>
              <a:rPr lang="it-IT" sz="2000">
                <a:latin typeface="Times New Roman" panose="02020603050405020304" pitchFamily="18" charset="0"/>
                <a:cs typeface="Times New Roman" panose="02020603050405020304" pitchFamily="18" charset="0"/>
              </a:rPr>
              <a:t>che concorrono alla formazione dell’oratore</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b="1">
                <a:latin typeface="Times New Roman" panose="02020603050405020304" pitchFamily="18" charset="0"/>
                <a:cs typeface="Times New Roman" panose="02020603050405020304" pitchFamily="18" charset="0"/>
              </a:rPr>
              <a:t>I prooem. 25: </a:t>
            </a:r>
            <a:r>
              <a:rPr lang="it-IT" sz="2000" i="1">
                <a:latin typeface="Times New Roman" panose="02020603050405020304" pitchFamily="18" charset="0"/>
                <a:cs typeface="Times New Roman" panose="02020603050405020304" pitchFamily="18" charset="0"/>
              </a:rPr>
              <a:t>Ideoque nos non particulam illam, sicuti plerique, sed quidquid utile ad instituendum oratorem putabamus in hos duodecim libros contulimus, breviter omnia demonstraturi </a:t>
            </a:r>
            <a:r>
              <a:rPr lang="it-IT" sz="2000">
                <a:latin typeface="Times New Roman" panose="02020603050405020304" pitchFamily="18" charset="0"/>
                <a:cs typeface="Times New Roman" panose="02020603050405020304" pitchFamily="18" charset="0"/>
              </a:rPr>
              <a:t>(‘Pertanto non abbiamo riportato in questi dodici libri quella porzione ristretta, come fanno i piú, ma qualsiasi cosa ritenevamo fosse utile per l’istruzione dell’oratore, con l’intenzione di dare di tutto una breve dimostrazione’)</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30941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517859A-3321-46A2-B4C3-08598EC6FEEC}"/>
              </a:ext>
            </a:extLst>
          </p:cNvPr>
          <p:cNvSpPr>
            <a:spLocks noGrp="1"/>
          </p:cNvSpPr>
          <p:nvPr>
            <p:ph idx="1"/>
          </p:nvPr>
        </p:nvSpPr>
        <p:spPr>
          <a:xfrm>
            <a:off x="0" y="0"/>
            <a:ext cx="12192000" cy="6858000"/>
          </a:xfrm>
          <a:blipFill>
            <a:blip r:embed="rId2"/>
            <a:tile tx="0" ty="0" sx="100000" sy="100000" flip="none" algn="tl"/>
          </a:blipFill>
        </p:spPr>
        <p:txBody>
          <a:bodyPr>
            <a:noAutofit/>
          </a:bodyPr>
          <a:lstStyle/>
          <a:p>
            <a:pPr>
              <a:spcBef>
                <a:spcPts val="0"/>
              </a:spcBef>
              <a:spcAft>
                <a:spcPts val="0"/>
              </a:spcAft>
              <a:buClrTx/>
              <a:buFontTx/>
              <a:buChar char="-"/>
            </a:pPr>
            <a:r>
              <a:rPr lang="it-IT">
                <a:latin typeface="Times New Roman" panose="02020603050405020304" pitchFamily="18" charset="0"/>
                <a:cs typeface="Times New Roman" panose="02020603050405020304" pitchFamily="18" charset="0"/>
              </a:rPr>
              <a:t>ll. I-II: tappe della prima formazione e aspetti generali della retorica</a:t>
            </a:r>
          </a:p>
          <a:p>
            <a:pPr>
              <a:spcBef>
                <a:spcPts val="0"/>
              </a:spcBef>
              <a:spcAft>
                <a:spcPts val="0"/>
              </a:spcAft>
              <a:buClrTx/>
              <a:buFontTx/>
              <a:buChar char="-"/>
            </a:pPr>
            <a:r>
              <a:rPr lang="it-IT">
                <a:latin typeface="Times New Roman" panose="02020603050405020304" pitchFamily="18" charset="0"/>
                <a:cs typeface="Times New Roman" panose="02020603050405020304" pitchFamily="18" charset="0"/>
              </a:rPr>
              <a:t>ll. III-XI: oratoria: </a:t>
            </a:r>
            <a:r>
              <a:rPr lang="it-IT" i="1">
                <a:latin typeface="Times New Roman" panose="02020603050405020304" pitchFamily="18" charset="0"/>
                <a:cs typeface="Times New Roman" panose="02020603050405020304" pitchFamily="18" charset="0"/>
              </a:rPr>
              <a:t>inventio </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dispositio </a:t>
            </a:r>
            <a:r>
              <a:rPr lang="it-IT">
                <a:latin typeface="Times New Roman" panose="02020603050405020304" pitchFamily="18" charset="0"/>
                <a:cs typeface="Times New Roman" panose="02020603050405020304" pitchFamily="18" charset="0"/>
              </a:rPr>
              <a:t>(5 libri); </a:t>
            </a:r>
            <a:r>
              <a:rPr lang="it-IT" i="1">
                <a:latin typeface="Times New Roman" panose="02020603050405020304" pitchFamily="18" charset="0"/>
                <a:cs typeface="Times New Roman" panose="02020603050405020304" pitchFamily="18" charset="0"/>
              </a:rPr>
              <a:t>elocutio + memoria </a:t>
            </a:r>
            <a:r>
              <a:rPr lang="it-IT">
                <a:latin typeface="Times New Roman" panose="02020603050405020304" pitchFamily="18" charset="0"/>
                <a:cs typeface="Times New Roman" panose="02020603050405020304" pitchFamily="18" charset="0"/>
              </a:rPr>
              <a:t>e</a:t>
            </a:r>
            <a:r>
              <a:rPr lang="it-IT" i="1">
                <a:latin typeface="Times New Roman" panose="02020603050405020304" pitchFamily="18" charset="0"/>
                <a:cs typeface="Times New Roman" panose="02020603050405020304" pitchFamily="18" charset="0"/>
              </a:rPr>
              <a:t> pronuntiatio </a:t>
            </a:r>
            <a:r>
              <a:rPr lang="it-IT">
                <a:latin typeface="Times New Roman" panose="02020603050405020304" pitchFamily="18" charset="0"/>
                <a:cs typeface="Times New Roman" panose="02020603050405020304" pitchFamily="18" charset="0"/>
              </a:rPr>
              <a:t>(4 libri)</a:t>
            </a:r>
          </a:p>
          <a:p>
            <a:pPr>
              <a:spcBef>
                <a:spcPts val="0"/>
              </a:spcBef>
              <a:spcAft>
                <a:spcPts val="0"/>
              </a:spcAft>
              <a:buClrTx/>
              <a:buFontTx/>
              <a:buChar char="-"/>
            </a:pPr>
            <a:r>
              <a:rPr lang="it-IT">
                <a:latin typeface="Times New Roman" panose="02020603050405020304" pitchFamily="18" charset="0"/>
                <a:cs typeface="Times New Roman" panose="02020603050405020304" pitchFamily="18" charset="0"/>
              </a:rPr>
              <a:t>l. XII: maturazione umana e morale dell’oratore → necessarie qualità morali e civiche che devono essere completate da quelle tecniche →  identificazione tra </a:t>
            </a:r>
            <a:r>
              <a:rPr lang="it-IT" i="1">
                <a:latin typeface="Times New Roman" panose="02020603050405020304" pitchFamily="18" charset="0"/>
                <a:cs typeface="Times New Roman" panose="02020603050405020304" pitchFamily="18" charset="0"/>
              </a:rPr>
              <a:t>vir bonus </a:t>
            </a:r>
            <a:r>
              <a:rPr lang="it-IT">
                <a:latin typeface="Times New Roman" panose="02020603050405020304" pitchFamily="18" charset="0"/>
                <a:cs typeface="Times New Roman" panose="02020603050405020304" pitchFamily="18" charset="0"/>
              </a:rPr>
              <a:t>e oratore → figura dell’oratore ideale (su modello di quanto elaborato nel </a:t>
            </a:r>
            <a:r>
              <a:rPr lang="it-IT" i="1">
                <a:latin typeface="Times New Roman" panose="02020603050405020304" pitchFamily="18" charset="0"/>
                <a:cs typeface="Times New Roman" panose="02020603050405020304" pitchFamily="18" charset="0"/>
              </a:rPr>
              <a:t>De officiis </a:t>
            </a:r>
            <a:r>
              <a:rPr lang="it-IT">
                <a:latin typeface="Times New Roman" panose="02020603050405020304" pitchFamily="18" charset="0"/>
                <a:cs typeface="Times New Roman" panose="02020603050405020304" pitchFamily="18" charset="0"/>
              </a:rPr>
              <a:t>da Cicerone)</a:t>
            </a:r>
          </a:p>
          <a:p>
            <a:pPr>
              <a:spcBef>
                <a:spcPts val="0"/>
              </a:spcBef>
              <a:spcAft>
                <a:spcPts val="0"/>
              </a:spcAft>
              <a:buClrTx/>
              <a:buFontTx/>
              <a:buChar char="-"/>
            </a:pPr>
            <a:r>
              <a:rPr lang="it-IT">
                <a:latin typeface="Times New Roman" panose="02020603050405020304" pitchFamily="18" charset="0"/>
                <a:cs typeface="Times New Roman" panose="02020603050405020304" pitchFamily="18" charset="0"/>
              </a:rPr>
              <a:t>Le conoscenze trasmesse conducono alla </a:t>
            </a:r>
            <a:r>
              <a:rPr lang="it-IT" i="1">
                <a:latin typeface="Times New Roman" panose="02020603050405020304" pitchFamily="18" charset="0"/>
                <a:cs typeface="Times New Roman" panose="02020603050405020304" pitchFamily="18" charset="0"/>
              </a:rPr>
              <a:t>bona voluntas </a:t>
            </a:r>
            <a:r>
              <a:rPr lang="it-IT">
                <a:latin typeface="Times New Roman" panose="02020603050405020304" pitchFamily="18" charset="0"/>
                <a:cs typeface="Times New Roman" panose="02020603050405020304" pitchFamily="18" charset="0"/>
              </a:rPr>
              <a:t>pur senza </a:t>
            </a:r>
            <a:r>
              <a:rPr lang="it-IT" i="1">
                <a:latin typeface="Times New Roman" panose="02020603050405020304" pitchFamily="18" charset="0"/>
                <a:cs typeface="Times New Roman" panose="02020603050405020304" pitchFamily="18" charset="0"/>
              </a:rPr>
              <a:t>magna utilitas </a:t>
            </a:r>
          </a:p>
          <a:p>
            <a:pPr>
              <a:spcBef>
                <a:spcPts val="0"/>
              </a:spcBef>
              <a:spcAft>
                <a:spcPts val="0"/>
              </a:spcAft>
              <a:buClrTx/>
              <a:buFontTx/>
              <a:buChar char="-"/>
            </a:pPr>
            <a:r>
              <a:rPr lang="it-IT">
                <a:latin typeface="Times New Roman" panose="02020603050405020304" pitchFamily="18" charset="0"/>
                <a:cs typeface="Times New Roman" panose="02020603050405020304" pitchFamily="18" charset="0"/>
              </a:rPr>
              <a:t>Alla base del programma educativo idea che il </a:t>
            </a:r>
            <a:r>
              <a:rPr lang="it-IT" i="1">
                <a:latin typeface="Times New Roman" panose="02020603050405020304" pitchFamily="18" charset="0"/>
                <a:cs typeface="Times New Roman" panose="02020603050405020304" pitchFamily="18" charset="0"/>
              </a:rPr>
              <a:t>vir bonus </a:t>
            </a:r>
            <a:r>
              <a:rPr lang="it-IT">
                <a:latin typeface="Times New Roman" panose="02020603050405020304" pitchFamily="18" charset="0"/>
                <a:cs typeface="Times New Roman" panose="02020603050405020304" pitchFamily="18" charset="0"/>
              </a:rPr>
              <a:t>/ oratore si identifichi nel cittadino onesto inserito pienamente nel sociale </a:t>
            </a:r>
          </a:p>
          <a:p>
            <a:pPr>
              <a:spcBef>
                <a:spcPts val="0"/>
              </a:spcBef>
              <a:spcAft>
                <a:spcPts val="0"/>
              </a:spcAft>
              <a:buClrTx/>
              <a:buFontTx/>
              <a:buChar char="-"/>
            </a:pPr>
            <a:r>
              <a:rPr lang="it-IT">
                <a:latin typeface="Times New Roman" panose="02020603050405020304" pitchFamily="18" charset="0"/>
                <a:cs typeface="Times New Roman" panose="02020603050405020304" pitchFamily="18" charset="0"/>
              </a:rPr>
              <a:t>Il programma educativo comprende retorica, filosofia, etica e alla formazione dell’oratore ideale concorrono anche altre discipline → </a:t>
            </a:r>
            <a:r>
              <a:rPr lang="it-IT" i="1">
                <a:latin typeface="Times New Roman" panose="02020603050405020304" pitchFamily="18" charset="0"/>
                <a:cs typeface="Times New Roman" panose="02020603050405020304" pitchFamily="18" charset="0"/>
              </a:rPr>
              <a:t>enciclopedia  </a:t>
            </a:r>
            <a:r>
              <a:rPr lang="el-GR">
                <a:latin typeface="Times New Roman" panose="02020603050405020304" pitchFamily="18" charset="0"/>
                <a:cs typeface="Times New Roman" panose="02020603050405020304" pitchFamily="18" charset="0"/>
              </a:rPr>
              <a:t>ἐγκύκλιος</a:t>
            </a:r>
            <a:r>
              <a:rPr lang="it-IT">
                <a:latin typeface="Times New Roman" panose="02020603050405020304" pitchFamily="18" charset="0"/>
                <a:cs typeface="Times New Roman" panose="02020603050405020304" pitchFamily="18" charset="0"/>
              </a:rPr>
              <a:t> </a:t>
            </a:r>
            <a:r>
              <a:rPr lang="el-GR">
                <a:latin typeface="Times New Roman" panose="02020603050405020304" pitchFamily="18" charset="0"/>
                <a:cs typeface="Times New Roman" panose="02020603050405020304" pitchFamily="18" charset="0"/>
              </a:rPr>
              <a:t>παιδεία</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orbis doctrinae</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a:t>
            </a:r>
          </a:p>
          <a:p>
            <a:pPr algn="just">
              <a:spcBef>
                <a:spcPts val="0"/>
              </a:spcBef>
              <a:spcAft>
                <a:spcPts val="0"/>
              </a:spcAft>
              <a:buClrTx/>
              <a:buFontTx/>
              <a:buChar char="-"/>
            </a:pPr>
            <a:r>
              <a:rPr lang="it-IT">
                <a:latin typeface="Times New Roman" panose="02020603050405020304" pitchFamily="18" charset="0"/>
                <a:cs typeface="Times New Roman" panose="02020603050405020304" pitchFamily="18" charset="0"/>
              </a:rPr>
              <a:t>Il programma educativo di Quintiliano consegna così alla tradizione posteriore l’idea del concorso di grammatica, retorica, dialettica e di aritmetica, geometria, musica, astronomia nella formazione dell’oratore </a:t>
            </a:r>
            <a:r>
              <a:rPr lang="it-IT" i="1">
                <a:latin typeface="Times New Roman" panose="02020603050405020304" pitchFamily="18" charset="0"/>
                <a:cs typeface="Times New Roman" panose="02020603050405020304" pitchFamily="18" charset="0"/>
              </a:rPr>
              <a:t>vir bonus </a:t>
            </a:r>
          </a:p>
          <a:p>
            <a:pPr marL="0" indent="0" algn="just">
              <a:spcBef>
                <a:spcPts val="0"/>
              </a:spcBef>
              <a:spcAft>
                <a:spcPts val="0"/>
              </a:spcAft>
              <a:buClrTx/>
              <a:buNone/>
            </a:pP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b="1">
                <a:latin typeface="Times New Roman" panose="02020603050405020304" pitchFamily="18" charset="0"/>
                <a:cs typeface="Times New Roman" panose="02020603050405020304" pitchFamily="18" charset="0"/>
              </a:rPr>
              <a:t>Cf. I,10, 1-11: </a:t>
            </a:r>
            <a:r>
              <a:rPr lang="it-IT">
                <a:latin typeface="Times New Roman" panose="02020603050405020304" pitchFamily="18" charset="0"/>
                <a:cs typeface="Times New Roman" panose="02020603050405020304" pitchFamily="18" charset="0"/>
              </a:rPr>
              <a:t>importanza della geometria e soprattutto della musica: la trattazione segue quella relativa alla </a:t>
            </a:r>
            <a:r>
              <a:rPr lang="it-IT" i="1">
                <a:latin typeface="Times New Roman" panose="02020603050405020304" pitchFamily="18" charset="0"/>
                <a:cs typeface="Times New Roman" panose="02020603050405020304" pitchFamily="18" charset="0"/>
              </a:rPr>
              <a:t>grammatica </a:t>
            </a:r>
            <a:endParaRPr lang="it-IT" b="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442974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26751EC-CD85-4DEE-ADFB-12F70BF2F1C5}"/>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None/>
            </a:pPr>
            <a:endParaRPr lang="it-IT"/>
          </a:p>
        </p:txBody>
      </p:sp>
      <p:sp>
        <p:nvSpPr>
          <p:cNvPr id="5" name="Nastro inclinato in basso 4">
            <a:extLst>
              <a:ext uri="{FF2B5EF4-FFF2-40B4-BE49-F238E27FC236}">
                <a16:creationId xmlns:a16="http://schemas.microsoft.com/office/drawing/2014/main" id="{F7C78253-31F8-48BA-9F87-FE944BD3F143}"/>
              </a:ext>
            </a:extLst>
          </p:cNvPr>
          <p:cNvSpPr/>
          <p:nvPr/>
        </p:nvSpPr>
        <p:spPr>
          <a:xfrm>
            <a:off x="2346121" y="2025554"/>
            <a:ext cx="7499758" cy="2189526"/>
          </a:xfrm>
          <a:prstGeom prst="ribbon">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CasellaDiTesto 8">
            <a:extLst>
              <a:ext uri="{FF2B5EF4-FFF2-40B4-BE49-F238E27FC236}">
                <a16:creationId xmlns:a16="http://schemas.microsoft.com/office/drawing/2014/main" id="{69AEC7BC-6F3D-4873-BA8E-18054AA51179}"/>
              </a:ext>
            </a:extLst>
          </p:cNvPr>
          <p:cNvSpPr txBox="1"/>
          <p:nvPr/>
        </p:nvSpPr>
        <p:spPr>
          <a:xfrm>
            <a:off x="4404220" y="2432808"/>
            <a:ext cx="3405501" cy="1723549"/>
          </a:xfrm>
          <a:prstGeom prst="rect">
            <a:avLst/>
          </a:prstGeom>
          <a:blipFill>
            <a:blip r:embed="rId2"/>
            <a:tile tx="0" ty="0" sx="100000" sy="100000" flip="none" algn="tl"/>
          </a:bli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a:ln>
                  <a:noFill/>
                </a:ln>
                <a:solidFill>
                  <a:prstClr val="black"/>
                </a:solidFill>
                <a:effectLst/>
                <a:uLnTx/>
                <a:uFillTx/>
                <a:latin typeface="Algerian" panose="04020705040A02060702" pitchFamily="82" charset="0"/>
                <a:ea typeface="+mn-ea"/>
                <a:cs typeface="Times New Roman" panose="02020603050405020304" pitchFamily="18" charset="0"/>
              </a:rPr>
              <a:t>I Testi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a:ln>
                  <a:noFill/>
                </a:ln>
                <a:solidFill>
                  <a:prstClr val="black"/>
                </a:solidFill>
                <a:effectLst/>
                <a:uLnTx/>
                <a:uFillTx/>
                <a:latin typeface="Algerian" panose="04020705040A02060702" pitchFamily="82"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a:ln>
                  <a:noFill/>
                </a:ln>
                <a:solidFill>
                  <a:prstClr val="black"/>
                </a:solidFill>
                <a:effectLst/>
                <a:uLnTx/>
                <a:uFillTx/>
                <a:latin typeface="Algerian" panose="04020705040A02060702" pitchFamily="82" charset="0"/>
                <a:ea typeface="+mn-ea"/>
                <a:cs typeface="Times New Roman" panose="02020603050405020304" pitchFamily="18" charset="0"/>
              </a:rPr>
              <a:t>Riflettere sulla tecnica letteraria e lo stile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1005966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Plinio il Giovane</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Epistulae, </a:t>
            </a:r>
            <a:r>
              <a:rPr lang="it-IT" sz="2800">
                <a:latin typeface="Times New Roman" panose="02020603050405020304" pitchFamily="18" charset="0"/>
                <a:cs typeface="Times New Roman" panose="02020603050405020304" pitchFamily="18" charset="0"/>
              </a:rPr>
              <a:t>VII 9</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89062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F95384-F22A-4053-AF25-890F0CD5A5CC}"/>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algn="just">
              <a:buClrTx/>
              <a:buFontTx/>
              <a:buChar char="-"/>
            </a:pPr>
            <a:r>
              <a:rPr lang="it-IT" dirty="0">
                <a:latin typeface="Times New Roman" panose="02020603050405020304" pitchFamily="18" charset="0"/>
                <a:cs typeface="Times New Roman" panose="02020603050405020304" pitchFamily="18" charset="0"/>
              </a:rPr>
              <a:t>Gaio Cecilio Secondo (Como 61/62 d.C. - </a:t>
            </a:r>
            <a:r>
              <a:rPr lang="it-IT" i="1" dirty="0" err="1">
                <a:latin typeface="Times New Roman" panose="02020603050405020304" pitchFamily="18" charset="0"/>
                <a:cs typeface="Times New Roman" panose="02020603050405020304" pitchFamily="18" charset="0"/>
              </a:rPr>
              <a:t>ca</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113 d.C.) Plinio (dal nome dello zio materno che lo adotta)</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 </a:t>
            </a:r>
            <a:r>
              <a:rPr lang="it-IT" sz="2000" dirty="0">
                <a:latin typeface="Times New Roman" panose="02020603050405020304" pitchFamily="18" charset="0"/>
                <a:cs typeface="Times New Roman" panose="02020603050405020304" pitchFamily="18" charset="0"/>
              </a:rPr>
              <a:t>allievo di Quintiliano e di </a:t>
            </a:r>
            <a:r>
              <a:rPr lang="it-IT" sz="2000" dirty="0" err="1">
                <a:latin typeface="Times New Roman" panose="02020603050405020304" pitchFamily="18" charset="0"/>
                <a:cs typeface="Times New Roman" panose="02020603050405020304" pitchFamily="18" charset="0"/>
              </a:rPr>
              <a:t>Nicete</a:t>
            </a:r>
            <a:r>
              <a:rPr lang="it-IT" sz="2000" dirty="0">
                <a:latin typeface="Times New Roman" panose="02020603050405020304" pitchFamily="18" charset="0"/>
                <a:cs typeface="Times New Roman" panose="02020603050405020304" pitchFamily="18" charset="0"/>
              </a:rPr>
              <a:t> Sacerdote</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 carriera forense</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 questore, tribuno della plebe, pretore</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 </a:t>
            </a:r>
            <a:r>
              <a:rPr lang="it-IT" sz="2000" i="1" dirty="0" err="1">
                <a:latin typeface="Times New Roman" panose="02020603050405020304" pitchFamily="18" charset="0"/>
                <a:cs typeface="Times New Roman" panose="02020603050405020304" pitchFamily="18" charset="0"/>
              </a:rPr>
              <a:t>praefectus</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aerarii</a:t>
            </a:r>
            <a:r>
              <a:rPr lang="it-IT" sz="2000" i="1" dirty="0">
                <a:latin typeface="Times New Roman" panose="02020603050405020304" pitchFamily="18" charset="0"/>
                <a:cs typeface="Times New Roman" panose="02020603050405020304" pitchFamily="18" charset="0"/>
              </a:rPr>
              <a:t> Saturni </a:t>
            </a:r>
            <a:r>
              <a:rPr lang="it-IT" sz="2000" dirty="0">
                <a:latin typeface="Times New Roman" panose="02020603050405020304" pitchFamily="18" charset="0"/>
                <a:cs typeface="Times New Roman" panose="02020603050405020304" pitchFamily="18" charset="0"/>
              </a:rPr>
              <a:t>(98 d.C.)</a:t>
            </a:r>
          </a:p>
          <a:p>
            <a:pPr marL="0" indent="0" algn="just">
              <a:spcBef>
                <a:spcPts val="0"/>
              </a:spcBef>
              <a:spcAft>
                <a:spcPts val="0"/>
              </a:spcAft>
              <a:buNone/>
            </a:pPr>
            <a:r>
              <a:rPr lang="it-IT" sz="2000" i="1" dirty="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a:t>
            </a:r>
            <a:r>
              <a:rPr lang="it-IT" sz="2000" i="1" dirty="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sostenne insieme a Tacito l’accusa (100 d.C.) contro Mario Prisco, proconsole d’Asia</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 </a:t>
            </a:r>
            <a:r>
              <a:rPr lang="it-IT" sz="2000" i="1" dirty="0" err="1">
                <a:latin typeface="Times New Roman" panose="02020603050405020304" pitchFamily="18" charset="0"/>
                <a:cs typeface="Times New Roman" panose="02020603050405020304" pitchFamily="18" charset="0"/>
              </a:rPr>
              <a:t>consul</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suffectus</a:t>
            </a:r>
            <a:r>
              <a:rPr lang="it-IT" sz="2000" i="1" dirty="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(100 d.C.)</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 legato di Traiano in Bitinia (dal 111 d.C.)</a:t>
            </a:r>
            <a:r>
              <a:rPr lang="it-IT" dirty="0">
                <a:latin typeface="Times New Roman" panose="02020603050405020304" pitchFamily="18" charset="0"/>
                <a:cs typeface="Times New Roman" panose="02020603050405020304" pitchFamily="18" charset="0"/>
              </a:rPr>
              <a:t> </a:t>
            </a:r>
          </a:p>
          <a:p>
            <a:pPr algn="just">
              <a:buClrTx/>
              <a:buFontTx/>
              <a:buChar char="-"/>
            </a:pPr>
            <a:r>
              <a:rPr lang="it-IT" dirty="0">
                <a:latin typeface="Times New Roman" panose="02020603050405020304" pitchFamily="18" charset="0"/>
                <a:cs typeface="Times New Roman" panose="02020603050405020304" pitchFamily="18" charset="0"/>
              </a:rPr>
              <a:t>Opere:</a:t>
            </a:r>
          </a:p>
          <a:p>
            <a:pPr marL="0" indent="0" algn="just">
              <a:buNone/>
            </a:pPr>
            <a:r>
              <a:rPr lang="it-IT" i="1" dirty="0" err="1">
                <a:latin typeface="Times New Roman" panose="02020603050405020304" pitchFamily="18" charset="0"/>
                <a:cs typeface="Times New Roman" panose="02020603050405020304" pitchFamily="18" charset="0"/>
              </a:rPr>
              <a:t>Panegyricus</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(discorso di ringraziamento a Traiano; 100 d.C.)</a:t>
            </a:r>
          </a:p>
          <a:p>
            <a:pPr marL="0" indent="0" algn="just">
              <a:buNone/>
            </a:pPr>
            <a:r>
              <a:rPr lang="it-IT" i="1" dirty="0" err="1">
                <a:latin typeface="Times New Roman" panose="02020603050405020304" pitchFamily="18" charset="0"/>
                <a:cs typeface="Times New Roman" panose="02020603050405020304" pitchFamily="18" charset="0"/>
              </a:rPr>
              <a:t>Epistulae</a:t>
            </a:r>
            <a:endParaRPr lang="it-IT" dirty="0">
              <a:latin typeface="Times New Roman" panose="02020603050405020304" pitchFamily="18" charset="0"/>
              <a:cs typeface="Times New Roman" panose="02020603050405020304" pitchFamily="18" charset="0"/>
            </a:endParaRPr>
          </a:p>
          <a:p>
            <a:pPr marL="0" indent="0" algn="just">
              <a:buNone/>
            </a:pPr>
            <a:r>
              <a:rPr lang="it-IT" dirty="0" err="1">
                <a:latin typeface="Times New Roman" panose="02020603050405020304" pitchFamily="18" charset="0"/>
                <a:cs typeface="Times New Roman" panose="02020603050405020304" pitchFamily="18" charset="0"/>
              </a:rPr>
              <a:t>ll.</a:t>
            </a:r>
            <a:r>
              <a:rPr lang="it-IT" dirty="0">
                <a:latin typeface="Times New Roman" panose="02020603050405020304" pitchFamily="18" charset="0"/>
                <a:cs typeface="Times New Roman" panose="02020603050405020304" pitchFamily="18" charset="0"/>
              </a:rPr>
              <a:t> I-IX (corrispondenza di argomento vario relativa agli anni 97-108 d.C.; pubblicati da Plinio)</a:t>
            </a:r>
          </a:p>
          <a:p>
            <a:pPr marL="0" indent="0" algn="just">
              <a:buNone/>
            </a:pPr>
            <a:r>
              <a:rPr lang="it-IT" dirty="0">
                <a:latin typeface="Times New Roman" panose="02020603050405020304" pitchFamily="18" charset="0"/>
                <a:cs typeface="Times New Roman" panose="02020603050405020304" pitchFamily="18" charset="0"/>
              </a:rPr>
              <a:t>  l. X (corrispondenza privata e ufficiale con Traiano e risposte dell’imperatore; le lettere risalgono perlopiù al periodo durante il quale Plinio è in Bitinia; pubblicato postumo).</a:t>
            </a:r>
          </a:p>
        </p:txBody>
      </p:sp>
    </p:spTree>
    <p:extLst>
      <p:ext uri="{BB962C8B-B14F-4D97-AF65-F5344CB8AC3E}">
        <p14:creationId xmlns:p14="http://schemas.microsoft.com/office/powerpoint/2010/main" val="3643201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8DCE9EC-6535-45A5-A18F-92F063318020}"/>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i="1">
                <a:latin typeface="Times New Roman" panose="02020603050405020304" pitchFamily="18" charset="0"/>
                <a:cs typeface="Times New Roman" panose="02020603050405020304" pitchFamily="18" charset="0"/>
              </a:rPr>
              <a:t>Principali caratteristiche della fase preletteraria</a:t>
            </a:r>
          </a:p>
          <a:p>
            <a:pPr marL="0" indent="0" algn="ctr">
              <a:spcBef>
                <a:spcPts val="0"/>
              </a:spcBef>
              <a:spcAft>
                <a:spcPts val="0"/>
              </a:spcAft>
              <a:buNone/>
            </a:pPr>
            <a:r>
              <a:rPr lang="it-IT" sz="1800">
                <a:latin typeface="Times New Roman" panose="02020603050405020304" pitchFamily="18" charset="0"/>
                <a:cs typeface="Times New Roman" panose="02020603050405020304" pitchFamily="18" charset="0"/>
              </a:rPr>
              <a:t>(VI sec. a.C – 240 a.C. ‘inizio’ della letteratura latina)</a:t>
            </a:r>
          </a:p>
          <a:p>
            <a:pPr marL="0" indent="0" algn="just">
              <a:spcBef>
                <a:spcPts val="0"/>
              </a:spcBef>
              <a:spcAft>
                <a:spcPts val="0"/>
              </a:spcAft>
              <a:buNone/>
            </a:pPr>
            <a:endParaRPr lang="it-IT" sz="180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sz="2000" b="1">
                <a:latin typeface="Times New Roman" panose="02020603050405020304" pitchFamily="18" charset="0"/>
                <a:cs typeface="Times New Roman" panose="02020603050405020304" pitchFamily="18" charset="0"/>
              </a:rPr>
              <a:t>Quadro storico: l’espansione e il dominio di Roma:</a:t>
            </a:r>
          </a:p>
          <a:p>
            <a:pPr marL="0" indent="0" algn="just">
              <a:spcBef>
                <a:spcPts val="0"/>
              </a:spcBef>
              <a:spcAft>
                <a:spcPts val="0"/>
              </a:spcAft>
              <a:buNone/>
            </a:pPr>
            <a:r>
              <a:rPr lang="it-IT" sz="2000" b="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b="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lungo conflitto con Veio e la potenza etrusca  (480-477; 437-426; 406-396 a.C.)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guerra contro le città della Lega latina  (340-338 a.C.)</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guerre contro i Sanniti  (343-341; 326-304; 298-290 a.C.)     </a:t>
            </a:r>
          </a:p>
          <a:p>
            <a:pPr algn="just">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dominio dal Tirreno all’Adriatico</a:t>
            </a:r>
          </a:p>
          <a:p>
            <a:pPr marL="0" indent="0" algn="just">
              <a:spcBef>
                <a:spcPts val="0"/>
              </a:spcBef>
              <a:spcAft>
                <a:spcPts val="0"/>
              </a:spcAft>
              <a:buNone/>
            </a:pPr>
            <a:endParaRPr lang="it-IT" sz="18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espansione nell’Italia centro-settentrionale  (284-282 a.C.)                                                       </a:t>
            </a:r>
            <a:endParaRPr lang="it-IT" sz="1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espansione nel meridione a discapito di Taranto   (282-272 a.C.) </a:t>
            </a:r>
            <a:endParaRPr lang="it-IT" sz="2000"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i="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i="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dominio dell’Italia meridionale</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prima guerra punica (264-241 a.C.)</a:t>
            </a:r>
            <a:r>
              <a:rPr lang="it-IT" sz="18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espansione ed egemonia nel Mediterraneo occidentale</a:t>
            </a:r>
          </a:p>
          <a:p>
            <a:pPr algn="just">
              <a:spcBef>
                <a:spcPts val="0"/>
              </a:spcBef>
              <a:spcAft>
                <a:spcPts val="0"/>
              </a:spcAft>
              <a:buFontTx/>
              <a:buChar char="-"/>
            </a:pPr>
            <a:endParaRPr lang="it-IT" sz="180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endParaRPr lang="it-IT" sz="180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endParaRPr lang="it-IT" sz="180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endParaRPr lang="it-IT" sz="180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endParaRPr lang="it-IT" sz="180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endParaRPr lang="it-IT" sz="1800">
              <a:latin typeface="Times New Roman" panose="02020603050405020304" pitchFamily="18" charset="0"/>
              <a:cs typeface="Times New Roman" panose="02020603050405020304" pitchFamily="18" charset="0"/>
            </a:endParaRPr>
          </a:p>
          <a:p>
            <a:pPr marL="0" indent="0" algn="just">
              <a:buNone/>
            </a:pPr>
            <a:endParaRPr lang="it-IT" i="1">
              <a:latin typeface="Times New Roman" panose="02020603050405020304" pitchFamily="18" charset="0"/>
              <a:cs typeface="Times New Roman" panose="02020603050405020304" pitchFamily="18" charset="0"/>
            </a:endParaRPr>
          </a:p>
        </p:txBody>
      </p:sp>
      <p:sp>
        <p:nvSpPr>
          <p:cNvPr id="2" name="Freccia in giù 1">
            <a:extLst>
              <a:ext uri="{FF2B5EF4-FFF2-40B4-BE49-F238E27FC236}">
                <a16:creationId xmlns:a16="http://schemas.microsoft.com/office/drawing/2014/main" id="{3161B1C6-606C-4C70-A433-D39FCF0F6D5D}"/>
              </a:ext>
            </a:extLst>
          </p:cNvPr>
          <p:cNvSpPr/>
          <p:nvPr/>
        </p:nvSpPr>
        <p:spPr>
          <a:xfrm>
            <a:off x="5545123" y="2642532"/>
            <a:ext cx="201336" cy="2684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EE3A4B0E-5CD4-4B09-A4C9-853644964640}"/>
              </a:ext>
            </a:extLst>
          </p:cNvPr>
          <p:cNvSpPr/>
          <p:nvPr/>
        </p:nvSpPr>
        <p:spPr>
          <a:xfrm>
            <a:off x="5545123" y="4219662"/>
            <a:ext cx="201336" cy="3187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6369BC7D-8695-4547-A7E3-3B3E8BADBBC9}"/>
              </a:ext>
            </a:extLst>
          </p:cNvPr>
          <p:cNvSpPr/>
          <p:nvPr/>
        </p:nvSpPr>
        <p:spPr>
          <a:xfrm>
            <a:off x="5545121" y="5612235"/>
            <a:ext cx="201337" cy="3187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5064667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2367557-3B27-43AF-A5AE-8857ECABC6C5}"/>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ClrTx/>
              <a:buNone/>
            </a:pPr>
            <a:endParaRPr lang="it-IT" b="1" dirty="0">
              <a:latin typeface="Times New Roman" panose="02020603050405020304" pitchFamily="18" charset="0"/>
              <a:cs typeface="Times New Roman" panose="02020603050405020304" pitchFamily="18" charset="0"/>
            </a:endParaRPr>
          </a:p>
          <a:p>
            <a:pPr marL="0" indent="0">
              <a:buClrTx/>
              <a:buNone/>
            </a:pPr>
            <a:r>
              <a:rPr lang="it-IT" b="1" dirty="0">
                <a:latin typeface="Times New Roman" panose="02020603050405020304" pitchFamily="18" charset="0"/>
                <a:cs typeface="Times New Roman" panose="02020603050405020304" pitchFamily="18" charset="0"/>
              </a:rPr>
              <a:t>Tratti salienti:</a:t>
            </a:r>
          </a:p>
          <a:p>
            <a:pPr>
              <a:buClrTx/>
              <a:buFontTx/>
              <a:buChar char="-"/>
            </a:pPr>
            <a:endParaRPr lang="it-IT" dirty="0">
              <a:latin typeface="Times New Roman" panose="02020603050405020304" pitchFamily="18" charset="0"/>
              <a:cs typeface="Times New Roman" panose="02020603050405020304" pitchFamily="18" charset="0"/>
            </a:endParaRPr>
          </a:p>
          <a:p>
            <a:pPr>
              <a:buClrTx/>
              <a:buFontTx/>
              <a:buChar char="-"/>
            </a:pPr>
            <a:r>
              <a:rPr lang="it-IT" dirty="0">
                <a:latin typeface="Times New Roman" panose="02020603050405020304" pitchFamily="18" charset="0"/>
                <a:cs typeface="Times New Roman" panose="02020603050405020304" pitchFamily="18" charset="0"/>
              </a:rPr>
              <a:t>Rapporto letteratura società</a:t>
            </a:r>
          </a:p>
          <a:p>
            <a:pPr>
              <a:buClrTx/>
              <a:buFontTx/>
              <a:buChar char="-"/>
            </a:pPr>
            <a:r>
              <a:rPr lang="it-IT" dirty="0">
                <a:latin typeface="Times New Roman" panose="02020603050405020304" pitchFamily="18" charset="0"/>
                <a:cs typeface="Times New Roman" panose="02020603050405020304" pitchFamily="18" charset="0"/>
              </a:rPr>
              <a:t>Letteratura/attività letteraria come  intrattenimento</a:t>
            </a:r>
          </a:p>
          <a:p>
            <a:pPr>
              <a:buClrTx/>
              <a:buFontTx/>
              <a:buChar char="-"/>
            </a:pPr>
            <a:r>
              <a:rPr lang="it-IT" dirty="0">
                <a:latin typeface="Times New Roman" panose="02020603050405020304" pitchFamily="18" charset="0"/>
                <a:cs typeface="Times New Roman" panose="02020603050405020304" pitchFamily="18" charset="0"/>
              </a:rPr>
              <a:t>L’importanza della poesia</a:t>
            </a:r>
          </a:p>
          <a:p>
            <a:pPr>
              <a:buClrTx/>
              <a:buFontTx/>
              <a:buChar char="-"/>
            </a:pPr>
            <a:r>
              <a:rPr lang="it-IT" dirty="0">
                <a:latin typeface="Times New Roman" panose="02020603050405020304" pitchFamily="18" charset="0"/>
                <a:cs typeface="Times New Roman" panose="02020603050405020304" pitchFamily="18" charset="0"/>
              </a:rPr>
              <a:t>Grazia ed eleganza </a:t>
            </a:r>
          </a:p>
          <a:p>
            <a:pPr>
              <a:buClrTx/>
              <a:buFontTx/>
              <a:buChar char="-"/>
            </a:pPr>
            <a:r>
              <a:rPr lang="it-IT" dirty="0">
                <a:latin typeface="Times New Roman" panose="02020603050405020304" pitchFamily="18" charset="0"/>
                <a:cs typeface="Times New Roman" panose="02020603050405020304" pitchFamily="18" charset="0"/>
              </a:rPr>
              <a:t>Formalismo</a:t>
            </a:r>
          </a:p>
          <a:p>
            <a:pPr>
              <a:buClrTx/>
              <a:buFontTx/>
              <a:buChar char="-"/>
            </a:pPr>
            <a:r>
              <a:rPr lang="it-IT" dirty="0">
                <a:latin typeface="Times New Roman" panose="02020603050405020304" pitchFamily="18" charset="0"/>
                <a:cs typeface="Times New Roman" panose="02020603050405020304" pitchFamily="18" charset="0"/>
              </a:rPr>
              <a:t>Manierismo e autocontrollo</a:t>
            </a:r>
          </a:p>
          <a:p>
            <a:pPr>
              <a:buClrTx/>
              <a:buFontTx/>
              <a:buChar char="-"/>
            </a:pPr>
            <a:r>
              <a:rPr lang="it-IT" dirty="0">
                <a:latin typeface="Times New Roman" panose="02020603050405020304" pitchFamily="18" charset="0"/>
                <a:cs typeface="Times New Roman" panose="02020603050405020304" pitchFamily="18" charset="0"/>
              </a:rPr>
              <a:t>Predilezione per il modello ciceroniano</a:t>
            </a:r>
          </a:p>
          <a:p>
            <a:pPr>
              <a:buClrTx/>
              <a:buFontTx/>
              <a:buChar char="-"/>
            </a:pP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 </a:t>
            </a:r>
          </a:p>
          <a:p>
            <a:pPr marL="0" indent="0">
              <a:buNone/>
            </a:pP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4393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E880D33-2B7E-4991-904B-017AC4F3BC6B}"/>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dirty="0" err="1">
                <a:latin typeface="Times New Roman" panose="02020603050405020304" pitchFamily="18" charset="0"/>
                <a:cs typeface="Times New Roman" panose="02020603050405020304" pitchFamily="18" charset="0"/>
              </a:rPr>
              <a:t>Epistula</a:t>
            </a:r>
            <a:r>
              <a:rPr lang="it-IT" b="1" i="1"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VII 9</a:t>
            </a:r>
          </a:p>
          <a:p>
            <a:pPr marL="0" indent="0" algn="just">
              <a:buNone/>
            </a:pPr>
            <a:r>
              <a:rPr lang="it-IT" dirty="0">
                <a:latin typeface="Times New Roman" panose="02020603050405020304" pitchFamily="18" charset="0"/>
                <a:cs typeface="Times New Roman" panose="02020603050405020304" pitchFamily="18" charset="0"/>
              </a:rPr>
              <a:t>Studio e </a:t>
            </a:r>
            <a:r>
              <a:rPr lang="it-IT" i="1" dirty="0" err="1">
                <a:latin typeface="Times New Roman" panose="02020603050405020304" pitchFamily="18" charset="0"/>
                <a:cs typeface="Times New Roman" panose="02020603050405020304" pitchFamily="18" charset="0"/>
              </a:rPr>
              <a:t>secessus</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lettura, traduzione, capacità di valutazione, produzione letteraria</a:t>
            </a:r>
          </a:p>
          <a:p>
            <a:pPr marL="0" indent="0" algn="just">
              <a:buNone/>
            </a:pPr>
            <a:endParaRPr lang="it-IT" b="1" dirty="0">
              <a:latin typeface="Times New Roman" panose="02020603050405020304" pitchFamily="18" charset="0"/>
              <a:cs typeface="Times New Roman" panose="02020603050405020304" pitchFamily="18" charset="0"/>
            </a:endParaRPr>
          </a:p>
          <a:p>
            <a:pPr marL="0" indent="0" algn="just">
              <a:buNone/>
            </a:pPr>
            <a:r>
              <a:rPr lang="it-IT" b="1" dirty="0">
                <a:latin typeface="Times New Roman" panose="02020603050405020304" pitchFamily="18" charset="0"/>
                <a:cs typeface="Times New Roman" panose="02020603050405020304" pitchFamily="18" charset="0"/>
              </a:rPr>
              <a:t>§ 2.</a:t>
            </a:r>
            <a:r>
              <a:rPr lang="it-IT" dirty="0">
                <a:latin typeface="Times New Roman" panose="02020603050405020304" pitchFamily="18" charset="0"/>
                <a:cs typeface="Times New Roman" panose="02020603050405020304" pitchFamily="18" charset="0"/>
              </a:rPr>
              <a:t> Esercizi di traduzione:   </a:t>
            </a:r>
            <a:r>
              <a:rPr lang="it-IT" i="1" dirty="0">
                <a:latin typeface="Times New Roman" panose="02020603050405020304" pitchFamily="18" charset="0"/>
                <a:cs typeface="Times New Roman" panose="02020603050405020304" pitchFamily="18" charset="0"/>
              </a:rPr>
              <a:t>ex </a:t>
            </a:r>
            <a:r>
              <a:rPr lang="it-IT" i="1" dirty="0" err="1">
                <a:latin typeface="Times New Roman" panose="02020603050405020304" pitchFamily="18" charset="0"/>
                <a:cs typeface="Times New Roman" panose="02020603050405020304" pitchFamily="18" charset="0"/>
              </a:rPr>
              <a:t>Graeco</a:t>
            </a:r>
            <a:r>
              <a:rPr lang="it-IT" i="1" dirty="0">
                <a:latin typeface="Times New Roman" panose="02020603050405020304" pitchFamily="18" charset="0"/>
                <a:cs typeface="Times New Roman" panose="02020603050405020304" pitchFamily="18" charset="0"/>
              </a:rPr>
              <a:t> in </a:t>
            </a:r>
            <a:r>
              <a:rPr lang="it-IT" i="1" dirty="0" err="1">
                <a:latin typeface="Times New Roman" panose="02020603050405020304" pitchFamily="18" charset="0"/>
                <a:cs typeface="Times New Roman" panose="02020603050405020304" pitchFamily="18" charset="0"/>
              </a:rPr>
              <a:t>Latinum</a:t>
            </a:r>
            <a:r>
              <a:rPr lang="it-IT" i="1" dirty="0">
                <a:latin typeface="Times New Roman" panose="02020603050405020304" pitchFamily="18" charset="0"/>
                <a:cs typeface="Times New Roman" panose="02020603050405020304" pitchFamily="18" charset="0"/>
              </a:rPr>
              <a:t> / ex Latino in </a:t>
            </a:r>
            <a:r>
              <a:rPr lang="it-IT" i="1" dirty="0" err="1">
                <a:latin typeface="Times New Roman" panose="02020603050405020304" pitchFamily="18" charset="0"/>
                <a:cs typeface="Times New Roman" panose="02020603050405020304" pitchFamily="18" charset="0"/>
              </a:rPr>
              <a:t>Graecum</a:t>
            </a:r>
            <a:r>
              <a:rPr lang="it-IT" dirty="0">
                <a:latin typeface="Times New Roman" panose="02020603050405020304" pitchFamily="18" charset="0"/>
                <a:cs typeface="Times New Roman" panose="02020603050405020304" pitchFamily="18" charset="0"/>
              </a:rPr>
              <a:t>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proprietas</a:t>
            </a:r>
            <a:r>
              <a:rPr lang="it-IT" i="1" dirty="0">
                <a:latin typeface="Times New Roman" panose="02020603050405020304" pitchFamily="18" charset="0"/>
                <a:cs typeface="Times New Roman" panose="02020603050405020304" pitchFamily="18" charset="0"/>
              </a:rPr>
              <a:t> et </a:t>
            </a:r>
            <a:r>
              <a:rPr lang="it-IT" i="1" dirty="0" err="1">
                <a:latin typeface="Times New Roman" panose="02020603050405020304" pitchFamily="18" charset="0"/>
                <a:cs typeface="Times New Roman" panose="02020603050405020304" pitchFamily="18" charset="0"/>
              </a:rPr>
              <a:t>splendor</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verborum</a:t>
            </a:r>
            <a:r>
              <a:rPr lang="it-IT" i="1" dirty="0">
                <a:latin typeface="Times New Roman" panose="02020603050405020304" pitchFamily="18" charset="0"/>
                <a:cs typeface="Times New Roman" panose="02020603050405020304" pitchFamily="18" charset="0"/>
              </a:rPr>
              <a:t> + copia </a:t>
            </a:r>
            <a:r>
              <a:rPr lang="it-IT" i="1" dirty="0" err="1">
                <a:latin typeface="Times New Roman" panose="02020603050405020304" pitchFamily="18" charset="0"/>
                <a:cs typeface="Times New Roman" panose="02020603050405020304" pitchFamily="18" charset="0"/>
              </a:rPr>
              <a:t>figurarum</a:t>
            </a:r>
            <a:r>
              <a:rPr lang="it-IT" i="1" dirty="0">
                <a:latin typeface="Times New Roman" panose="02020603050405020304" pitchFamily="18" charset="0"/>
                <a:cs typeface="Times New Roman" panose="02020603050405020304" pitchFamily="18" charset="0"/>
              </a:rPr>
              <a:t> + vis </a:t>
            </a:r>
            <a:r>
              <a:rPr lang="it-IT" i="1" dirty="0" err="1">
                <a:latin typeface="Times New Roman" panose="02020603050405020304" pitchFamily="18" charset="0"/>
                <a:cs typeface="Times New Roman" panose="02020603050405020304" pitchFamily="18" charset="0"/>
              </a:rPr>
              <a:t>explicandi</a:t>
            </a:r>
            <a:r>
              <a:rPr lang="it-IT" i="1" dirty="0">
                <a:latin typeface="Times New Roman" panose="02020603050405020304" pitchFamily="18" charset="0"/>
                <a:cs typeface="Times New Roman" panose="02020603050405020304" pitchFamily="18" charset="0"/>
              </a:rPr>
              <a:t> </a:t>
            </a:r>
          </a:p>
          <a:p>
            <a:pPr marL="0" indent="0" algn="just">
              <a:buNone/>
            </a:pP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perfezionamento intellettuale</a:t>
            </a:r>
          </a:p>
          <a:p>
            <a:pPr marL="0" indent="0" algn="just">
              <a:buNone/>
            </a:pPr>
            <a:r>
              <a:rPr lang="it-IT" b="1" dirty="0">
                <a:latin typeface="Times New Roman" panose="02020603050405020304" pitchFamily="18" charset="0"/>
                <a:cs typeface="Times New Roman" panose="02020603050405020304" pitchFamily="18" charset="0"/>
              </a:rPr>
              <a:t>§§ 3-4. </a:t>
            </a:r>
            <a:r>
              <a:rPr lang="it-IT" dirty="0">
                <a:latin typeface="Times New Roman" panose="02020603050405020304" pitchFamily="18" charset="0"/>
                <a:cs typeface="Times New Roman" panose="02020603050405020304" pitchFamily="18" charset="0"/>
              </a:rPr>
              <a:t>Scelta e selezione di brani famosi e autorevoli con i quali, creando, si entra </a:t>
            </a:r>
            <a:r>
              <a:rPr lang="it-IT">
                <a:latin typeface="Times New Roman" panose="02020603050405020304" pitchFamily="18" charset="0"/>
                <a:cs typeface="Times New Roman" panose="02020603050405020304" pitchFamily="18" charset="0"/>
              </a:rPr>
              <a:t>in competizione        </a:t>
            </a:r>
            <a:r>
              <a:rPr lang="it-IT" b="1">
                <a:latin typeface="Times New Roman" panose="02020603050405020304" pitchFamily="18" charset="0"/>
                <a:cs typeface="Times New Roman" panose="02020603050405020304" pitchFamily="18" charset="0"/>
              </a:rPr>
              <a:t>§ 15.   </a:t>
            </a:r>
            <a:r>
              <a:rPr lang="it-IT">
                <a:latin typeface="Times New Roman" panose="02020603050405020304" pitchFamily="18" charset="0"/>
                <a:cs typeface="Times New Roman" panose="02020603050405020304" pitchFamily="18" charset="0"/>
              </a:rPr>
              <a:t>libera scelta personale di modelli per genere </a:t>
            </a:r>
            <a:endParaRPr lang="it-IT" b="1" dirty="0">
              <a:latin typeface="Times New Roman" panose="02020603050405020304" pitchFamily="18" charset="0"/>
              <a:cs typeface="Times New Roman" panose="02020603050405020304" pitchFamily="18" charset="0"/>
            </a:endParaRPr>
          </a:p>
          <a:p>
            <a:pPr marL="0" indent="0" algn="just">
              <a:buNone/>
            </a:pPr>
            <a:r>
              <a:rPr lang="it-IT" b="1" dirty="0">
                <a:latin typeface="Times New Roman" panose="02020603050405020304" pitchFamily="18" charset="0"/>
                <a:cs typeface="Times New Roman" panose="02020603050405020304" pitchFamily="18" charset="0"/>
              </a:rPr>
              <a:t>§ 5. </a:t>
            </a:r>
            <a:r>
              <a:rPr lang="it-IT" dirty="0">
                <a:latin typeface="Times New Roman" panose="02020603050405020304" pitchFamily="18" charset="0"/>
                <a:cs typeface="Times New Roman" panose="02020603050405020304" pitchFamily="18" charset="0"/>
              </a:rPr>
              <a:t>Esercizio costante di elaborazione, rielaborazione e adattamento di un tema </a:t>
            </a:r>
            <a:r>
              <a:rPr lang="it-IT" i="1" dirty="0">
                <a:latin typeface="Times New Roman" panose="02020603050405020304" pitchFamily="18" charset="0"/>
                <a:cs typeface="Times New Roman" panose="02020603050405020304" pitchFamily="18" charset="0"/>
              </a:rPr>
              <a:t> </a:t>
            </a:r>
          </a:p>
          <a:p>
            <a:pPr marL="0" indent="0" algn="just">
              <a:buNone/>
            </a:pPr>
            <a:r>
              <a:rPr lang="it-IT" b="1" dirty="0">
                <a:latin typeface="Times New Roman" panose="02020603050405020304" pitchFamily="18" charset="0"/>
                <a:cs typeface="Times New Roman" panose="02020603050405020304" pitchFamily="18" charset="0"/>
              </a:rPr>
              <a:t>§§ 7-8. </a:t>
            </a:r>
            <a:r>
              <a:rPr lang="it-IT" dirty="0">
                <a:latin typeface="Times New Roman" panose="02020603050405020304" pitchFamily="18" charset="0"/>
                <a:cs typeface="Times New Roman" panose="02020603050405020304" pitchFamily="18" charset="0"/>
              </a:rPr>
              <a:t>Non solo oratoria, ma pratica con la scrittura </a:t>
            </a:r>
            <a:r>
              <a:rPr lang="it-IT">
                <a:latin typeface="Times New Roman" panose="02020603050405020304" pitchFamily="18" charset="0"/>
                <a:cs typeface="Times New Roman" panose="02020603050405020304" pitchFamily="18" charset="0"/>
              </a:rPr>
              <a:t>della storia     </a:t>
            </a:r>
            <a:r>
              <a:rPr lang="it-IT" b="1">
                <a:latin typeface="Times New Roman" panose="02020603050405020304" pitchFamily="18" charset="0"/>
                <a:cs typeface="Times New Roman" panose="02020603050405020304" pitchFamily="18" charset="0"/>
              </a:rPr>
              <a:t>§ 14.</a:t>
            </a:r>
            <a:r>
              <a:rPr lang="it-IT">
                <a:latin typeface="Times New Roman" panose="02020603050405020304" pitchFamily="18" charset="0"/>
                <a:cs typeface="Times New Roman" panose="02020603050405020304" pitchFamily="18" charset="0"/>
              </a:rPr>
              <a:t> importanza dello stile epistolare</a:t>
            </a: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dirty="0">
                <a:latin typeface="Times New Roman" panose="02020603050405020304" pitchFamily="18" charset="0"/>
                <a:cs typeface="Times New Roman" panose="02020603050405020304" pitchFamily="18" charset="0"/>
              </a:rPr>
              <a:t>§ 9.</a:t>
            </a:r>
            <a:r>
              <a:rPr lang="it-IT" dirty="0">
                <a:latin typeface="Times New Roman" panose="02020603050405020304" pitchFamily="18" charset="0"/>
                <a:cs typeface="Times New Roman" panose="02020603050405020304" pitchFamily="18" charset="0"/>
              </a:rPr>
              <a:t> Distensione, intrattenimento e componimenti poetici       dignità e ruolo della poesia,    </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lusus</a:t>
            </a:r>
            <a:r>
              <a:rPr lang="it-IT">
                <a:latin typeface="Times New Roman" panose="02020603050405020304" pitchFamily="18" charset="0"/>
                <a:cs typeface="Times New Roman" panose="02020603050405020304" pitchFamily="18" charset="0"/>
              </a:rPr>
              <a:t> e </a:t>
            </a:r>
            <a:r>
              <a:rPr lang="it-IT" i="1">
                <a:latin typeface="Times New Roman" panose="02020603050405020304" pitchFamily="18" charset="0"/>
                <a:cs typeface="Times New Roman" panose="02020603050405020304" pitchFamily="18" charset="0"/>
              </a:rPr>
              <a:t>utilitas </a:t>
            </a:r>
            <a:r>
              <a:rPr lang="it-IT" dirty="0">
                <a:latin typeface="Times New Roman" panose="02020603050405020304" pitchFamily="18" charset="0"/>
                <a:cs typeface="Times New Roman" panose="02020603050405020304" pitchFamily="18" charset="0"/>
              </a:rPr>
              <a:t>dell’esercizio poetico per l’oratore </a:t>
            </a:r>
            <a:endParaRPr lang="it-IT" i="1" dirty="0">
              <a:latin typeface="Times New Roman" panose="02020603050405020304" pitchFamily="18" charset="0"/>
              <a:cs typeface="Times New Roman" panose="02020603050405020304" pitchFamily="18" charset="0"/>
            </a:endParaRPr>
          </a:p>
        </p:txBody>
      </p:sp>
      <p:sp>
        <p:nvSpPr>
          <p:cNvPr id="4" name="Freccia a destra 3">
            <a:extLst>
              <a:ext uri="{FF2B5EF4-FFF2-40B4-BE49-F238E27FC236}">
                <a16:creationId xmlns:a16="http://schemas.microsoft.com/office/drawing/2014/main" id="{41507A32-24FE-4F4D-B10E-905C3F42D684}"/>
              </a:ext>
            </a:extLst>
          </p:cNvPr>
          <p:cNvSpPr/>
          <p:nvPr/>
        </p:nvSpPr>
        <p:spPr>
          <a:xfrm>
            <a:off x="2451651" y="728870"/>
            <a:ext cx="357809" cy="927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31A1C27E-FB3C-4B7A-AB64-1A257AF32819}"/>
              </a:ext>
            </a:extLst>
          </p:cNvPr>
          <p:cNvSpPr/>
          <p:nvPr/>
        </p:nvSpPr>
        <p:spPr>
          <a:xfrm>
            <a:off x="6096000" y="2133600"/>
            <a:ext cx="185531" cy="37106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BB81ED99-374F-449D-8B6E-B080AC63BECA}"/>
              </a:ext>
            </a:extLst>
          </p:cNvPr>
          <p:cNvSpPr/>
          <p:nvPr/>
        </p:nvSpPr>
        <p:spPr>
          <a:xfrm>
            <a:off x="7194594" y="6017577"/>
            <a:ext cx="225287" cy="15173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in giù 6">
            <a:extLst>
              <a:ext uri="{FF2B5EF4-FFF2-40B4-BE49-F238E27FC236}">
                <a16:creationId xmlns:a16="http://schemas.microsoft.com/office/drawing/2014/main" id="{2F6684AC-CAD8-4E78-B2F6-2422E582C673}"/>
              </a:ext>
            </a:extLst>
          </p:cNvPr>
          <p:cNvSpPr/>
          <p:nvPr/>
        </p:nvSpPr>
        <p:spPr>
          <a:xfrm>
            <a:off x="1126435" y="1080052"/>
            <a:ext cx="185530" cy="36443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curva 7">
            <a:extLst>
              <a:ext uri="{FF2B5EF4-FFF2-40B4-BE49-F238E27FC236}">
                <a16:creationId xmlns:a16="http://schemas.microsoft.com/office/drawing/2014/main" id="{2470A2C4-F1C6-4D69-9B86-7C73BDE98E5A}"/>
              </a:ext>
            </a:extLst>
          </p:cNvPr>
          <p:cNvSpPr/>
          <p:nvPr/>
        </p:nvSpPr>
        <p:spPr>
          <a:xfrm rot="5400000">
            <a:off x="9733721" y="1888436"/>
            <a:ext cx="2796210" cy="477078"/>
          </a:xfrm>
          <a:prstGeom prst="bentArrow">
            <a:avLst>
              <a:gd name="adj1" fmla="val 25000"/>
              <a:gd name="adj2" fmla="val 25000"/>
              <a:gd name="adj3" fmla="val 50000"/>
              <a:gd name="adj4" fmla="val 437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2" name="Freccia a destra 1">
            <a:extLst>
              <a:ext uri="{FF2B5EF4-FFF2-40B4-BE49-F238E27FC236}">
                <a16:creationId xmlns:a16="http://schemas.microsoft.com/office/drawing/2014/main" id="{560D51A0-4340-4A83-9EC5-95397A9CA779}"/>
              </a:ext>
            </a:extLst>
          </p:cNvPr>
          <p:cNvSpPr/>
          <p:nvPr/>
        </p:nvSpPr>
        <p:spPr>
          <a:xfrm>
            <a:off x="1828801" y="4177717"/>
            <a:ext cx="369115" cy="14261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E600DF9D-9CF5-4904-92D2-9BAA1F9CAB30}"/>
              </a:ext>
            </a:extLst>
          </p:cNvPr>
          <p:cNvSpPr/>
          <p:nvPr/>
        </p:nvSpPr>
        <p:spPr>
          <a:xfrm>
            <a:off x="8271544" y="5184396"/>
            <a:ext cx="327171" cy="16778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rPr>
              <a:t>    </a:t>
            </a:r>
          </a:p>
        </p:txBody>
      </p:sp>
    </p:spTree>
    <p:extLst>
      <p:ext uri="{BB962C8B-B14F-4D97-AF65-F5344CB8AC3E}">
        <p14:creationId xmlns:p14="http://schemas.microsoft.com/office/powerpoint/2010/main" val="374569104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Macrobio</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Saturnalia, </a:t>
            </a:r>
            <a:r>
              <a:rPr lang="it-IT" sz="2800">
                <a:latin typeface="Times New Roman" panose="02020603050405020304" pitchFamily="18" charset="0"/>
                <a:cs typeface="Times New Roman" panose="02020603050405020304" pitchFamily="18" charset="0"/>
              </a:rPr>
              <a:t>V 1</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6139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F7BB0BF-0E81-4C20-BF76-7A3B80D06E3A}"/>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FontTx/>
              <a:buChar char="-"/>
            </a:pPr>
            <a:r>
              <a:rPr lang="it-IT" b="1">
                <a:latin typeface="Times New Roman" panose="02020603050405020304" pitchFamily="18" charset="0"/>
                <a:cs typeface="Times New Roman" panose="02020603050405020304" pitchFamily="18" charset="0"/>
              </a:rPr>
              <a:t>Macrobio</a:t>
            </a:r>
            <a:r>
              <a:rPr lang="it-IT">
                <a:latin typeface="Times New Roman" panose="02020603050405020304" pitchFamily="18" charset="0"/>
                <a:cs typeface="Times New Roman" panose="02020603050405020304" pitchFamily="18" charset="0"/>
              </a:rPr>
              <a:t> (prefetto del pretorio in Italia nel 430 d.C. ?)       </a:t>
            </a:r>
            <a:r>
              <a:rPr lang="it-IT" b="1" i="1">
                <a:latin typeface="Times New Roman" panose="02020603050405020304" pitchFamily="18" charset="0"/>
                <a:cs typeface="Times New Roman" panose="02020603050405020304" pitchFamily="18" charset="0"/>
              </a:rPr>
              <a:t>Saturnalia</a:t>
            </a: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dialogo tra alti funzionari pagani della Roma di fine IV sec. d.C. (data fittizia fine IV sec. d.C.) organizzato in 7 libri (3 giornate: forse 17-19 dicembre 384 d.C., ogni mattina riguarda discussioni specifiche e impegnative, i pomeriggi vengono trattate questioni diverse)        cornice simposiale</a:t>
            </a:r>
          </a:p>
          <a:p>
            <a:pPr algn="just">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Opera dedicata al figlio         intento didascalico</a:t>
            </a:r>
          </a:p>
          <a:p>
            <a:pPr algn="just">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Dialogo nel dialogo: </a:t>
            </a:r>
            <a:r>
              <a:rPr lang="it-IT" b="1">
                <a:latin typeface="Times New Roman" panose="02020603050405020304" pitchFamily="18" charset="0"/>
                <a:cs typeface="Times New Roman" panose="02020603050405020304" pitchFamily="18" charset="0"/>
              </a:rPr>
              <a:t>Postumiano</a:t>
            </a:r>
            <a:r>
              <a:rPr lang="it-IT">
                <a:latin typeface="Times New Roman" panose="02020603050405020304" pitchFamily="18" charset="0"/>
                <a:cs typeface="Times New Roman" panose="02020603050405020304" pitchFamily="18" charset="0"/>
              </a:rPr>
              <a:t> racconta a </a:t>
            </a:r>
            <a:r>
              <a:rPr lang="it-IT" b="1">
                <a:latin typeface="Times New Roman" panose="02020603050405020304" pitchFamily="18" charset="0"/>
                <a:cs typeface="Times New Roman" panose="02020603050405020304" pitchFamily="18" charset="0"/>
              </a:rPr>
              <a:t>Decio</a:t>
            </a:r>
            <a:r>
              <a:rPr lang="it-IT">
                <a:latin typeface="Times New Roman" panose="02020603050405020304" pitchFamily="18" charset="0"/>
                <a:cs typeface="Times New Roman" panose="02020603050405020304" pitchFamily="18" charset="0"/>
              </a:rPr>
              <a:t> quanto riferito da </a:t>
            </a:r>
            <a:r>
              <a:rPr lang="it-IT" b="1">
                <a:latin typeface="Times New Roman" panose="02020603050405020304" pitchFamily="18" charset="0"/>
                <a:cs typeface="Times New Roman" panose="02020603050405020304" pitchFamily="18" charset="0"/>
              </a:rPr>
              <a:t>Eusebio</a:t>
            </a:r>
            <a:r>
              <a:rPr lang="it-IT">
                <a:latin typeface="Times New Roman" panose="02020603050405020304" pitchFamily="18" charset="0"/>
                <a:cs typeface="Times New Roman" panose="02020603050405020304" pitchFamily="18" charset="0"/>
              </a:rPr>
              <a:t> che aveva partecipato alle 3 giornate</a:t>
            </a:r>
          </a:p>
          <a:p>
            <a:pPr algn="just">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I </a:t>
            </a:r>
            <a:r>
              <a:rPr lang="it-IT" u="sng">
                <a:latin typeface="Times New Roman" panose="02020603050405020304" pitchFamily="18" charset="0"/>
                <a:cs typeface="Times New Roman" panose="02020603050405020304" pitchFamily="18" charset="0"/>
              </a:rPr>
              <a:t>protagonisti principali </a:t>
            </a:r>
            <a:r>
              <a:rPr lang="it-IT">
                <a:latin typeface="Times New Roman" panose="02020603050405020304" pitchFamily="18" charset="0"/>
                <a:cs typeface="Times New Roman" panose="02020603050405020304" pitchFamily="18" charset="0"/>
              </a:rPr>
              <a:t>delle discussioni conviviali sono: </a:t>
            </a:r>
            <a:r>
              <a:rPr lang="it-IT" b="1">
                <a:latin typeface="Times New Roman" panose="02020603050405020304" pitchFamily="18" charset="0"/>
                <a:cs typeface="Times New Roman" panose="02020603050405020304" pitchFamily="18" charset="0"/>
              </a:rPr>
              <a:t>Vettio Agorio Pretestato </a:t>
            </a:r>
            <a:r>
              <a:rPr lang="it-IT">
                <a:latin typeface="Times New Roman" panose="02020603050405020304" pitchFamily="18" charset="0"/>
                <a:cs typeface="Times New Roman" panose="02020603050405020304" pitchFamily="18" charset="0"/>
              </a:rPr>
              <a:t>(nella prima giornata dedicata a questioni di calendario e di religione), </a:t>
            </a:r>
            <a:r>
              <a:rPr lang="it-IT" b="1">
                <a:latin typeface="Times New Roman" panose="02020603050405020304" pitchFamily="18" charset="0"/>
                <a:cs typeface="Times New Roman" panose="02020603050405020304" pitchFamily="18" charset="0"/>
              </a:rPr>
              <a:t>Virio Nicomaco Flaviano </a:t>
            </a:r>
            <a:r>
              <a:rPr lang="it-IT">
                <a:latin typeface="Times New Roman" panose="02020603050405020304" pitchFamily="18" charset="0"/>
                <a:cs typeface="Times New Roman" panose="02020603050405020304" pitchFamily="18" charset="0"/>
              </a:rPr>
              <a:t>(nel secondo giorno dove la discussione riguarda anche Virgilio in qualità di erudito), </a:t>
            </a:r>
            <a:r>
              <a:rPr lang="it-IT" b="1">
                <a:latin typeface="Times New Roman" panose="02020603050405020304" pitchFamily="18" charset="0"/>
                <a:cs typeface="Times New Roman" panose="02020603050405020304" pitchFamily="18" charset="0"/>
              </a:rPr>
              <a:t>Quinto Aurelio Simmaco </a:t>
            </a:r>
            <a:r>
              <a:rPr lang="it-IT">
                <a:latin typeface="Times New Roman" panose="02020603050405020304" pitchFamily="18" charset="0"/>
                <a:cs typeface="Times New Roman" panose="02020603050405020304" pitchFamily="18" charset="0"/>
              </a:rPr>
              <a:t>(nel terzo giorno dedicato anche allo ‘studio’ di Virgilio poeta).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Impostazione dialogica + approccio filosofico (modello: Cicerone    </a:t>
            </a:r>
            <a:r>
              <a:rPr lang="it-IT" i="1">
                <a:latin typeface="Times New Roman" panose="02020603050405020304" pitchFamily="18" charset="0"/>
                <a:cs typeface="Times New Roman" panose="02020603050405020304" pitchFamily="18" charset="0"/>
              </a:rPr>
              <a:t>Somnum Scipionis </a:t>
            </a:r>
            <a:r>
              <a:rPr lang="it-IT">
                <a:latin typeface="Times New Roman" panose="02020603050405020304" pitchFamily="18" charset="0"/>
                <a:cs typeface="Times New Roman" panose="02020603050405020304" pitchFamily="18" charset="0"/>
              </a:rPr>
              <a:t>commentato da Macrobio)      argomenti di carattere erudito-antiquario, filosofico, linguistico-letterario con  attenzione filologica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4" name="Freccia a destra 3">
            <a:extLst>
              <a:ext uri="{FF2B5EF4-FFF2-40B4-BE49-F238E27FC236}">
                <a16:creationId xmlns:a16="http://schemas.microsoft.com/office/drawing/2014/main" id="{038F3D49-C361-46E0-8A58-13BD13E0BBD8}"/>
              </a:ext>
            </a:extLst>
          </p:cNvPr>
          <p:cNvSpPr/>
          <p:nvPr/>
        </p:nvSpPr>
        <p:spPr>
          <a:xfrm>
            <a:off x="7482980" y="209725"/>
            <a:ext cx="335560"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46879DEA-E229-4DE8-8577-E2CD1DE491F9}"/>
              </a:ext>
            </a:extLst>
          </p:cNvPr>
          <p:cNvSpPr/>
          <p:nvPr/>
        </p:nvSpPr>
        <p:spPr>
          <a:xfrm>
            <a:off x="9623570" y="209725"/>
            <a:ext cx="335560"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93AC831F-1A88-451C-8EF2-95617DA327E5}"/>
              </a:ext>
            </a:extLst>
          </p:cNvPr>
          <p:cNvSpPr/>
          <p:nvPr/>
        </p:nvSpPr>
        <p:spPr>
          <a:xfrm>
            <a:off x="8061820" y="1266739"/>
            <a:ext cx="369116" cy="1426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12935308-A690-49CE-AC74-722C281D857F}"/>
              </a:ext>
            </a:extLst>
          </p:cNvPr>
          <p:cNvSpPr/>
          <p:nvPr/>
        </p:nvSpPr>
        <p:spPr>
          <a:xfrm>
            <a:off x="3422707" y="2034330"/>
            <a:ext cx="360727"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4954CD77-5B03-4027-BDAC-948C0337D8F2}"/>
              </a:ext>
            </a:extLst>
          </p:cNvPr>
          <p:cNvSpPr/>
          <p:nvPr/>
        </p:nvSpPr>
        <p:spPr>
          <a:xfrm>
            <a:off x="9271232" y="5687735"/>
            <a:ext cx="352338"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7F5E7CDB-D267-47DF-8E74-2FE8E3B99D49}"/>
              </a:ext>
            </a:extLst>
          </p:cNvPr>
          <p:cNvSpPr/>
          <p:nvPr/>
        </p:nvSpPr>
        <p:spPr>
          <a:xfrm>
            <a:off x="3783434" y="6056850"/>
            <a:ext cx="360727"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69995356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F7BB0BF-0E81-4C20-BF76-7A3B80D06E3A}"/>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10000"/>
          </a:bodyPr>
          <a:lstStyle/>
          <a:p>
            <a:r>
              <a:rPr lang="it-IT">
                <a:latin typeface="Times New Roman" panose="02020603050405020304" pitchFamily="18" charset="0"/>
                <a:cs typeface="Times New Roman" panose="02020603050405020304" pitchFamily="18" charset="0"/>
              </a:rPr>
              <a:t>Virgilio        </a:t>
            </a:r>
            <a:r>
              <a:rPr lang="it-IT" i="1">
                <a:latin typeface="Times New Roman" panose="02020603050405020304" pitchFamily="18" charset="0"/>
                <a:cs typeface="Times New Roman" panose="02020603050405020304" pitchFamily="18" charset="0"/>
              </a:rPr>
              <a:t>auctor </a:t>
            </a:r>
            <a:r>
              <a:rPr lang="it-IT">
                <a:latin typeface="Times New Roman" panose="02020603050405020304" pitchFamily="18" charset="0"/>
                <a:cs typeface="Times New Roman" panose="02020603050405020304" pitchFamily="18" charset="0"/>
              </a:rPr>
              <a:t>di riferimento        ‘enciclopedia’ poetica alla quale rifarsi       </a:t>
            </a:r>
            <a:r>
              <a:rPr lang="it-IT" i="1">
                <a:latin typeface="Times New Roman" panose="02020603050405020304" pitchFamily="18" charset="0"/>
                <a:cs typeface="Times New Roman" panose="02020603050405020304" pitchFamily="18" charset="0"/>
              </a:rPr>
              <a:t>auctor</a:t>
            </a:r>
            <a:r>
              <a:rPr lang="it-IT">
                <a:latin typeface="Times New Roman" panose="02020603050405020304" pitchFamily="18" charset="0"/>
                <a:cs typeface="Times New Roman" panose="02020603050405020304" pitchFamily="18" charset="0"/>
              </a:rPr>
              <a:t> sommo  modello culturale e letterario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Cf. </a:t>
            </a:r>
            <a:r>
              <a:rPr lang="it-IT" b="1">
                <a:latin typeface="Times New Roman" panose="02020603050405020304" pitchFamily="18" charset="0"/>
                <a:cs typeface="Times New Roman" panose="02020603050405020304" pitchFamily="18" charset="0"/>
              </a:rPr>
              <a:t>I 24,8 </a:t>
            </a:r>
            <a:r>
              <a:rPr lang="it-IT" i="1">
                <a:latin typeface="Times New Roman" panose="02020603050405020304" pitchFamily="18" charset="0"/>
                <a:cs typeface="Times New Roman" panose="02020603050405020304" pitchFamily="18" charset="0"/>
              </a:rPr>
              <a:t>haec est quidem . . . Maronis gloria ut nullius laudibus crescat, nullius vituperatione minuatur</a:t>
            </a:r>
            <a:r>
              <a:rPr lang="it-IT">
                <a:latin typeface="Times New Roman" panose="02020603050405020304" pitchFamily="18" charset="0"/>
                <a:cs typeface="Times New Roman" panose="02020603050405020304" pitchFamily="18" charset="0"/>
              </a:rPr>
              <a:t> («questa è proprio [. . .] la gloria di Marone, che non cresce per le lodi di nessuno, non è sminuita per le critiche di nessuno»).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Da un punto di vista oratorio egli è vertice della cultura latina per la ‘forza di espressione oratoria validissima’ (cf. I 24,8 </a:t>
            </a:r>
            <a:r>
              <a:rPr lang="it-IT" i="1">
                <a:latin typeface="Times New Roman" panose="02020603050405020304" pitchFamily="18" charset="0"/>
                <a:cs typeface="Times New Roman" panose="02020603050405020304" pitchFamily="18" charset="0"/>
              </a:rPr>
              <a:t>nervi oratorii validissimi</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r>
              <a:rPr lang="it-IT" b="1" i="1">
                <a:latin typeface="Times New Roman" panose="02020603050405020304" pitchFamily="18" charset="0"/>
                <a:cs typeface="Times New Roman" panose="02020603050405020304" pitchFamily="18" charset="0"/>
              </a:rPr>
              <a:t>Saturnalia  </a:t>
            </a:r>
            <a:r>
              <a:rPr lang="it-IT" b="1">
                <a:latin typeface="Times New Roman" panose="02020603050405020304" pitchFamily="18" charset="0"/>
                <a:cs typeface="Times New Roman" panose="02020603050405020304" pitchFamily="18" charset="0"/>
              </a:rPr>
              <a:t>V 1  </a:t>
            </a:r>
            <a:r>
              <a:rPr lang="it-IT">
                <a:latin typeface="Times New Roman" panose="02020603050405020304" pitchFamily="18" charset="0"/>
                <a:cs typeface="Times New Roman" panose="02020603050405020304" pitchFamily="18" charset="0"/>
              </a:rPr>
              <a:t>(mattina della terza giornata)       Virgilio superiore a Cicerone perché è in grado di utilizzare tutti i generi oratori (unico oppositore è Evangelo)      Virgilio è superiore per la duttilità e la </a:t>
            </a:r>
            <a:r>
              <a:rPr lang="it-IT" i="1">
                <a:latin typeface="Times New Roman" panose="02020603050405020304" pitchFamily="18" charset="0"/>
                <a:cs typeface="Times New Roman" panose="02020603050405020304" pitchFamily="18" charset="0"/>
              </a:rPr>
              <a:t>varietas </a:t>
            </a:r>
            <a:r>
              <a:rPr lang="it-IT">
                <a:latin typeface="Times New Roman" panose="02020603050405020304" pitchFamily="18" charset="0"/>
                <a:cs typeface="Times New Roman" panose="02020603050405020304" pitchFamily="18" charset="0"/>
              </a:rPr>
              <a:t>stilistica e il suo valore riconosciuto da tutti.</a:t>
            </a:r>
          </a:p>
          <a:p>
            <a:pPr marL="0" indent="0" algn="just">
              <a:buNone/>
            </a:pPr>
            <a:r>
              <a:rPr lang="it-IT" i="1">
                <a:latin typeface="Times New Roman" panose="02020603050405020304" pitchFamily="18" charset="0"/>
                <a:cs typeface="Times New Roman" panose="02020603050405020304" pitchFamily="18" charset="0"/>
              </a:rPr>
              <a:t>Quattuor sunt genera dicendi</a:t>
            </a:r>
            <a:r>
              <a:rPr lang="it-IT">
                <a:latin typeface="Times New Roman" panose="02020603050405020304" pitchFamily="18" charset="0"/>
                <a:cs typeface="Times New Roman" panose="02020603050405020304" pitchFamily="18" charset="0"/>
              </a:rPr>
              <a:t>: diversa rispetto alla tradizionale suddivisione dell’oratoria in tre livelli stilistici: umile, medio ed elevato. </a:t>
            </a:r>
          </a:p>
          <a:p>
            <a:pPr marL="0" indent="0" algn="just">
              <a:lnSpc>
                <a:spcPct val="110000"/>
              </a:lnSpc>
              <a:spcBef>
                <a:spcPts val="0"/>
              </a:spcBef>
              <a:spcAft>
                <a:spcPts val="0"/>
              </a:spcAft>
              <a:buNone/>
            </a:pPr>
            <a:r>
              <a:rPr lang="it-IT">
                <a:latin typeface="Times New Roman" panose="02020603050405020304" pitchFamily="18" charset="0"/>
                <a:cs typeface="Times New Roman" panose="02020603050405020304" pitchFamily="18" charset="0"/>
              </a:rPr>
              <a:t>(Quint., </a:t>
            </a:r>
            <a:r>
              <a:rPr lang="it-IT" i="1">
                <a:latin typeface="Times New Roman" panose="02020603050405020304" pitchFamily="18" charset="0"/>
                <a:cs typeface="Times New Roman" panose="02020603050405020304" pitchFamily="18" charset="0"/>
              </a:rPr>
              <a:t>Inst</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or</a:t>
            </a:r>
            <a:r>
              <a:rPr lang="it-IT">
                <a:latin typeface="Times New Roman" panose="02020603050405020304" pitchFamily="18" charset="0"/>
                <a:cs typeface="Times New Roman" panose="02020603050405020304" pitchFamily="18" charset="0"/>
              </a:rPr>
              <a:t>., XII 10,58): </a:t>
            </a:r>
            <a:r>
              <a:rPr lang="it-IT" i="1">
                <a:latin typeface="Times New Roman" panose="02020603050405020304" pitchFamily="18" charset="0"/>
                <a:cs typeface="Times New Roman" panose="02020603050405020304" pitchFamily="18" charset="0"/>
              </a:rPr>
              <a:t>Altera est divisio, quae in tris partis et ipsa discedit, qua discerni posse etiam recta dicendi genera inter se videntur. Namque unum subtile, quod </a:t>
            </a:r>
            <a:r>
              <a:rPr lang="el-GR" i="1">
                <a:latin typeface="Times New Roman" panose="02020603050405020304" pitchFamily="18" charset="0"/>
                <a:cs typeface="Times New Roman" panose="02020603050405020304" pitchFamily="18" charset="0"/>
              </a:rPr>
              <a:t>ἰσχνόν</a:t>
            </a:r>
            <a:r>
              <a:rPr lang="it-IT" i="1">
                <a:latin typeface="Times New Roman" panose="02020603050405020304" pitchFamily="18" charset="0"/>
                <a:cs typeface="Times New Roman" panose="02020603050405020304" pitchFamily="18" charset="0"/>
              </a:rPr>
              <a:t> </a:t>
            </a:r>
            <a:r>
              <a:rPr lang="pt-BR" i="1">
                <a:latin typeface="Times New Roman" panose="02020603050405020304" pitchFamily="18" charset="0"/>
                <a:cs typeface="Times New Roman" panose="02020603050405020304" pitchFamily="18" charset="0"/>
              </a:rPr>
              <a:t>vocant, alterum grande atque robustum, quod </a:t>
            </a:r>
            <a:r>
              <a:rPr lang="el-GR" i="1">
                <a:latin typeface="Times New Roman" panose="02020603050405020304" pitchFamily="18" charset="0"/>
                <a:cs typeface="Times New Roman" panose="02020603050405020304" pitchFamily="18" charset="0"/>
              </a:rPr>
              <a:t>ἀδρον</a:t>
            </a:r>
            <a:r>
              <a:rPr lang="it-IT" i="1">
                <a:latin typeface="Times New Roman" panose="02020603050405020304" pitchFamily="18" charset="0"/>
                <a:cs typeface="Times New Roman" panose="02020603050405020304" pitchFamily="18" charset="0"/>
              </a:rPr>
              <a:t> </a:t>
            </a:r>
            <a:r>
              <a:rPr lang="pt-BR" i="1">
                <a:latin typeface="Times New Roman" panose="02020603050405020304" pitchFamily="18" charset="0"/>
                <a:cs typeface="Times New Roman" panose="02020603050405020304" pitchFamily="18" charset="0"/>
              </a:rPr>
              <a:t>dicunt, constituunt, tertium alii medium ex duobus, alii floridum (namque id </a:t>
            </a:r>
            <a:r>
              <a:rPr lang="el-GR" i="1">
                <a:latin typeface="Times New Roman" panose="02020603050405020304" pitchFamily="18" charset="0"/>
                <a:cs typeface="Times New Roman" panose="02020603050405020304" pitchFamily="18" charset="0"/>
              </a:rPr>
              <a:t>ἀνθηρόν</a:t>
            </a:r>
            <a:r>
              <a:rPr lang="it-IT" i="1">
                <a:latin typeface="Times New Roman" panose="02020603050405020304" pitchFamily="18" charset="0"/>
                <a:cs typeface="Times New Roman" panose="02020603050405020304" pitchFamily="18" charset="0"/>
              </a:rPr>
              <a:t> </a:t>
            </a:r>
            <a:r>
              <a:rPr lang="pt-BR" i="1">
                <a:latin typeface="Times New Roman" panose="02020603050405020304" pitchFamily="18" charset="0"/>
                <a:cs typeface="Times New Roman" panose="02020603050405020304" pitchFamily="18" charset="0"/>
              </a:rPr>
              <a:t>appellant) addiderunt. </a:t>
            </a:r>
            <a:r>
              <a:rPr lang="pt-BR">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«Vi è una seconda divisione, che si articola anch’essa in tre parti, secondo la quale sembrano potersi differenziare anche i corretti generi dello stile. E infatti ne stabiliscono uno tenue che chiamano </a:t>
            </a:r>
            <a:r>
              <a:rPr lang="it-IT" i="1">
                <a:latin typeface="Times New Roman" panose="02020603050405020304" pitchFamily="18" charset="0"/>
                <a:cs typeface="Times New Roman" panose="02020603050405020304" pitchFamily="18" charset="0"/>
              </a:rPr>
              <a:t>ischnós</a:t>
            </a:r>
            <a:r>
              <a:rPr lang="it-IT">
                <a:latin typeface="Times New Roman" panose="02020603050405020304" pitchFamily="18" charset="0"/>
                <a:cs typeface="Times New Roman" panose="02020603050405020304" pitchFamily="18" charset="0"/>
              </a:rPr>
              <a:t>, un secondo elevato e grandioso che dicono </a:t>
            </a:r>
            <a:r>
              <a:rPr lang="it-IT" i="1">
                <a:latin typeface="Times New Roman" panose="02020603050405020304" pitchFamily="18" charset="0"/>
                <a:cs typeface="Times New Roman" panose="02020603050405020304" pitchFamily="18" charset="0"/>
              </a:rPr>
              <a:t>hadrós</a:t>
            </a:r>
            <a:r>
              <a:rPr lang="it-IT">
                <a:latin typeface="Times New Roman" panose="02020603050405020304" pitchFamily="18" charset="0"/>
                <a:cs typeface="Times New Roman" panose="02020603050405020304" pitchFamily="18" charset="0"/>
              </a:rPr>
              <a:t>, un terzo ne aggiunsero alcuni intermedio tra quelli, altri fiorito (e infatti lo chiamano </a:t>
            </a:r>
            <a:r>
              <a:rPr lang="it-IT" i="1">
                <a:latin typeface="Times New Roman" panose="02020603050405020304" pitchFamily="18" charset="0"/>
                <a:cs typeface="Times New Roman" panose="02020603050405020304" pitchFamily="18" charset="0"/>
              </a:rPr>
              <a:t>antherós</a:t>
            </a:r>
            <a:r>
              <a:rPr lang="it-IT">
                <a:latin typeface="Times New Roman" panose="02020603050405020304" pitchFamily="18" charset="0"/>
                <a:cs typeface="Times New Roman" panose="02020603050405020304" pitchFamily="18" charset="0"/>
              </a:rPr>
              <a:t>)»).</a:t>
            </a:r>
            <a:endParaRPr lang="pt-BR" i="1">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Ps. Demetrio: 4 tipi stilistici di base: tenue (</a:t>
            </a:r>
            <a:r>
              <a:rPr lang="el-GR" i="1">
                <a:latin typeface="Times New Roman" panose="02020603050405020304" pitchFamily="18" charset="0"/>
                <a:cs typeface="Times New Roman" panose="02020603050405020304" pitchFamily="18" charset="0"/>
              </a:rPr>
              <a:t>ἰσχνός</a:t>
            </a:r>
            <a:r>
              <a:rPr lang="it-IT">
                <a:latin typeface="Times New Roman" panose="02020603050405020304" pitchFamily="18" charset="0"/>
                <a:cs typeface="Times New Roman" panose="02020603050405020304" pitchFamily="18" charset="0"/>
              </a:rPr>
              <a:t>), elevato (</a:t>
            </a:r>
            <a:r>
              <a:rPr lang="el-GR" i="1">
                <a:latin typeface="Times New Roman" panose="02020603050405020304" pitchFamily="18" charset="0"/>
                <a:cs typeface="Times New Roman" panose="02020603050405020304" pitchFamily="18" charset="0"/>
              </a:rPr>
              <a:t>μεγαλοπρεπής</a:t>
            </a:r>
            <a:r>
              <a:rPr lang="it-IT">
                <a:latin typeface="Times New Roman" panose="02020603050405020304" pitchFamily="18" charset="0"/>
                <a:cs typeface="Times New Roman" panose="02020603050405020304" pitchFamily="18" charset="0"/>
              </a:rPr>
              <a:t>), elegante (</a:t>
            </a:r>
            <a:r>
              <a:rPr lang="el-GR" i="1">
                <a:latin typeface="Times New Roman" panose="02020603050405020304" pitchFamily="18" charset="0"/>
                <a:cs typeface="Times New Roman" panose="02020603050405020304" pitchFamily="18" charset="0"/>
              </a:rPr>
              <a:t>γλαφυρός</a:t>
            </a:r>
            <a:r>
              <a:rPr lang="it-IT">
                <a:latin typeface="Times New Roman" panose="02020603050405020304" pitchFamily="18" charset="0"/>
                <a:cs typeface="Times New Roman" panose="02020603050405020304" pitchFamily="18" charset="0"/>
              </a:rPr>
              <a:t>), vigoroso (</a:t>
            </a:r>
            <a:r>
              <a:rPr lang="el-GR" i="1">
                <a:latin typeface="Times New Roman" panose="02020603050405020304" pitchFamily="18" charset="0"/>
                <a:cs typeface="Times New Roman" panose="02020603050405020304" pitchFamily="18" charset="0"/>
              </a:rPr>
              <a:t>δεινός</a:t>
            </a:r>
            <a:r>
              <a:rPr lang="it-IT">
                <a:latin typeface="Times New Roman" panose="02020603050405020304" pitchFamily="18" charset="0"/>
                <a:cs typeface="Times New Roman" panose="02020603050405020304" pitchFamily="18" charset="0"/>
              </a:rPr>
              <a:t>) </a:t>
            </a:r>
          </a:p>
          <a:p>
            <a:pPr algn="just"/>
            <a:endParaRPr lang="it-IT">
              <a:latin typeface="Times New Roman" panose="02020603050405020304" pitchFamily="18" charset="0"/>
              <a:cs typeface="Times New Roman" panose="02020603050405020304" pitchFamily="18" charset="0"/>
            </a:endParaRPr>
          </a:p>
          <a:p>
            <a:pPr marL="0" indent="0" algn="just">
              <a:buNone/>
            </a:pPr>
            <a:endParaRPr lang="it-IT" b="1">
              <a:latin typeface="Times New Roman" panose="02020603050405020304" pitchFamily="18" charset="0"/>
              <a:cs typeface="Times New Roman" panose="02020603050405020304" pitchFamily="18" charset="0"/>
            </a:endParaRPr>
          </a:p>
          <a:p>
            <a:pPr marL="0" indent="0">
              <a:buNone/>
            </a:pPr>
            <a:endParaRPr lang="it-IT"/>
          </a:p>
        </p:txBody>
      </p:sp>
      <p:sp>
        <p:nvSpPr>
          <p:cNvPr id="4" name="Freccia a destra 3">
            <a:extLst>
              <a:ext uri="{FF2B5EF4-FFF2-40B4-BE49-F238E27FC236}">
                <a16:creationId xmlns:a16="http://schemas.microsoft.com/office/drawing/2014/main" id="{5BE1E028-7955-462F-9846-EA13FEB8FF2F}"/>
              </a:ext>
            </a:extLst>
          </p:cNvPr>
          <p:cNvSpPr/>
          <p:nvPr/>
        </p:nvSpPr>
        <p:spPr>
          <a:xfrm>
            <a:off x="1263941" y="159391"/>
            <a:ext cx="302004"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BC8C72C5-0994-4C2E-B195-22299B2F23A1}"/>
              </a:ext>
            </a:extLst>
          </p:cNvPr>
          <p:cNvSpPr/>
          <p:nvPr/>
        </p:nvSpPr>
        <p:spPr>
          <a:xfrm>
            <a:off x="3892492" y="151002"/>
            <a:ext cx="302004"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Rettangolo con angoli arrotondati 6">
            <a:extLst>
              <a:ext uri="{FF2B5EF4-FFF2-40B4-BE49-F238E27FC236}">
                <a16:creationId xmlns:a16="http://schemas.microsoft.com/office/drawing/2014/main" id="{CC61AB3D-0E5E-4B29-89B2-69B3B20523F9}"/>
              </a:ext>
            </a:extLst>
          </p:cNvPr>
          <p:cNvSpPr/>
          <p:nvPr/>
        </p:nvSpPr>
        <p:spPr>
          <a:xfrm>
            <a:off x="-2" y="668710"/>
            <a:ext cx="12192000" cy="143692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AA5BFCD2-1D01-4E3B-B3F9-3FA755B513B6}"/>
              </a:ext>
            </a:extLst>
          </p:cNvPr>
          <p:cNvSpPr/>
          <p:nvPr/>
        </p:nvSpPr>
        <p:spPr>
          <a:xfrm>
            <a:off x="8313490" y="151002"/>
            <a:ext cx="302004"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DB8BF5D9-4B39-484B-8EDC-815E163F78D3}"/>
              </a:ext>
            </a:extLst>
          </p:cNvPr>
          <p:cNvSpPr/>
          <p:nvPr/>
        </p:nvSpPr>
        <p:spPr>
          <a:xfrm>
            <a:off x="5164821" y="2451254"/>
            <a:ext cx="314587" cy="147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FEB6CC3E-F025-4683-8F94-C33B8DE3EA17}"/>
              </a:ext>
            </a:extLst>
          </p:cNvPr>
          <p:cNvSpPr/>
          <p:nvPr/>
        </p:nvSpPr>
        <p:spPr>
          <a:xfrm>
            <a:off x="5164821" y="2700515"/>
            <a:ext cx="302003" cy="147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037869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Ausonio</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Cento nuptialis, </a:t>
            </a:r>
            <a:r>
              <a:rPr lang="it-IT" sz="2800">
                <a:latin typeface="Times New Roman" panose="02020603050405020304" pitchFamily="18" charset="0"/>
                <a:cs typeface="Times New Roman" panose="02020603050405020304" pitchFamily="18" charset="0"/>
              </a:rPr>
              <a:t>lettera di dedica</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211520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4B9F68A-79C0-462B-A3B7-BB29A8115FC1}"/>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Decimo Magno Ausonio </a:t>
            </a:r>
            <a:r>
              <a:rPr lang="it-IT">
                <a:latin typeface="Times New Roman" panose="02020603050405020304" pitchFamily="18" charset="0"/>
                <a:cs typeface="Times New Roman" panose="02020603050405020304" pitchFamily="18" charset="0"/>
              </a:rPr>
              <a:t>nasce a Burdigala (l’odierna Bordeaux) intorno al 310 d.C.</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Nel 365 d.C. l’imperatore Valentiniano I lo convocò a Treviri per assumere l’incarico della formazione del giovane figlio Graziano </a:t>
            </a:r>
            <a:endParaRPr lang="it-IT"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Comes </a:t>
            </a:r>
            <a:r>
              <a:rPr lang="it-IT">
                <a:latin typeface="Times New Roman" panose="02020603050405020304" pitchFamily="18" charset="0"/>
                <a:cs typeface="Times New Roman" panose="02020603050405020304" pitchFamily="18" charset="0"/>
              </a:rPr>
              <a:t>(nel 370)</a:t>
            </a:r>
            <a:r>
              <a:rPr lang="it-IT" i="1">
                <a:latin typeface="Times New Roman" panose="02020603050405020304" pitchFamily="18" charset="0"/>
                <a:cs typeface="Times New Roman" panose="02020603050405020304" pitchFamily="18" charset="0"/>
              </a:rPr>
              <a:t>, quaestor sacri palatii </a:t>
            </a:r>
            <a:r>
              <a:rPr lang="it-IT">
                <a:latin typeface="Times New Roman" panose="02020603050405020304" pitchFamily="18" charset="0"/>
                <a:cs typeface="Times New Roman" panose="02020603050405020304" pitchFamily="18" charset="0"/>
              </a:rPr>
              <a:t>(dal 375 al 378), prefetto di Gallia e console (nel 379)</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Dopo la morte di Graziano nel 383, Ausonio si ritira in Gallia nella città natale a vita privata, fatta di studio e letteratura.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La morte è collocabile attorno al 383-384 d.C.</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Tra le opere:</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Epicedion in patrem</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De herediolo</a:t>
            </a:r>
            <a:r>
              <a:rPr lang="it-IT">
                <a:latin typeface="Times New Roman" panose="02020603050405020304" pitchFamily="18" charset="0"/>
                <a:cs typeface="Times New Roman" panose="02020603050405020304" pitchFamily="18" charset="0"/>
              </a:rPr>
              <a:t>, G</a:t>
            </a:r>
            <a:r>
              <a:rPr lang="it-IT" i="1">
                <a:latin typeface="Times New Roman" panose="02020603050405020304" pitchFamily="18" charset="0"/>
                <a:cs typeface="Times New Roman" panose="02020603050405020304" pitchFamily="18" charset="0"/>
              </a:rPr>
              <a:t>enethliacus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Protrepticus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Ephemeris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Versus Paschales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Gratiarum actio </a:t>
            </a:r>
            <a:r>
              <a:rPr lang="it-IT">
                <a:latin typeface="Times New Roman" panose="02020603050405020304" pitchFamily="18" charset="0"/>
                <a:cs typeface="Times New Roman" panose="02020603050405020304" pitchFamily="18" charset="0"/>
              </a:rPr>
              <a:t>(379 d.C.), </a:t>
            </a:r>
            <a:r>
              <a:rPr lang="it-IT" i="1">
                <a:latin typeface="Times New Roman" panose="02020603050405020304" pitchFamily="18" charset="0"/>
                <a:cs typeface="Times New Roman" panose="02020603050405020304" pitchFamily="18" charset="0"/>
              </a:rPr>
              <a:t>Precationes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Bissula, Epistulae, Commemoratio professorum Burdigalensium</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Ordo urbium nobilium</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Caesares</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Epithaphia heroum</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Fasti</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Ecloghe, Cento nuptialis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Epigrammata, Cupido cruciatus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Griphus ternarii numeri</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Ludus septem sapientum</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Oratio consulis Ausonii versibus rhopalicis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Technopaegnion, Mosella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ca </a:t>
            </a:r>
            <a:r>
              <a:rPr lang="it-IT">
                <a:latin typeface="Times New Roman" panose="02020603050405020304" pitchFamily="18" charset="0"/>
                <a:cs typeface="Times New Roman" panose="02020603050405020304" pitchFamily="18" charset="0"/>
              </a:rPr>
              <a:t>370 d.C.)</a:t>
            </a:r>
            <a:r>
              <a:rPr lang="it-IT" i="1">
                <a:latin typeface="Times New Roman" panose="02020603050405020304" pitchFamily="18" charset="0"/>
                <a:cs typeface="Times New Roman" panose="02020603050405020304" pitchFamily="18" charset="0"/>
              </a:rPr>
              <a:t>  </a:t>
            </a:r>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8933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9C48AD5-587D-4701-842A-C0F1A2B1AD64}"/>
              </a:ext>
            </a:extLst>
          </p:cNvPr>
          <p:cNvSpPr>
            <a:spLocks noGrp="1"/>
          </p:cNvSpPr>
          <p:nvPr>
            <p:ph idx="1"/>
          </p:nvPr>
        </p:nvSpPr>
        <p:spPr>
          <a:xfrm>
            <a:off x="0" y="0"/>
            <a:ext cx="12192000" cy="6858000"/>
          </a:xfrm>
          <a:blipFill>
            <a:blip r:embed="rId2"/>
            <a:tile tx="0" ty="0" sx="100000" sy="100000" flip="none" algn="tl"/>
          </a:blipFill>
        </p:spPr>
        <p:txBody>
          <a:bodyPr/>
          <a:lstStyle/>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Cento nuptialis               </a:t>
            </a:r>
            <a:r>
              <a:rPr lang="it-IT">
                <a:latin typeface="Times New Roman" panose="02020603050405020304" pitchFamily="18" charset="0"/>
                <a:cs typeface="Times New Roman" panose="02020603050405020304" pitchFamily="18" charset="0"/>
              </a:rPr>
              <a:t>abilità combinatoria di Ausonio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Descrizione dei singoli momenti di una cerimonia nunziale, compresi i dettagli dell’unione fisica dei due sposi, servendosi però della tecnica centonaria e utilizzando il testo di Virgilio adattato, combinato e piegato alla narrazione di </a:t>
            </a:r>
            <a:r>
              <a:rPr lang="it-IT" i="1">
                <a:latin typeface="Times New Roman" panose="02020603050405020304" pitchFamily="18" charset="0"/>
                <a:cs typeface="Times New Roman" panose="02020603050405020304" pitchFamily="18" charset="0"/>
              </a:rPr>
              <a:t>materia </a:t>
            </a:r>
            <a:r>
              <a:rPr lang="it-IT">
                <a:latin typeface="Times New Roman" panose="02020603050405020304" pitchFamily="18" charset="0"/>
                <a:cs typeface="Times New Roman" panose="02020603050405020304" pitchFamily="18" charset="0"/>
              </a:rPr>
              <a:t>e contesto del tutto estranei.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Nella lettera di dedica e nella prefazione           spiegazione all’amico della tecnica del centone</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scambio di ‘giochi’ letterari tra amici                 obiettivo divertimento + scherzo che scaturisce dall’abilità versificatoria</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Centone ed esempio dell’</a:t>
            </a:r>
            <a:r>
              <a:rPr lang="it-IT" i="1">
                <a:latin typeface="Times New Roman" panose="02020603050405020304" pitchFamily="18" charset="0"/>
                <a:cs typeface="Times New Roman" panose="02020603050405020304" pitchFamily="18" charset="0"/>
              </a:rPr>
              <a:t>ostomachion  </a:t>
            </a:r>
            <a:endParaRPr lang="it-IT">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669FCCE2-24F0-4456-99F4-3D74F610C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453" y="4421689"/>
            <a:ext cx="2476846" cy="2381582"/>
          </a:xfrm>
          <a:prstGeom prst="rect">
            <a:avLst/>
          </a:prstGeom>
        </p:spPr>
      </p:pic>
      <p:pic>
        <p:nvPicPr>
          <p:cNvPr id="7" name="Immagine 6" descr="Immagine che contiene gioco, disegnando&#10;&#10;Descrizione generata automaticamente">
            <a:extLst>
              <a:ext uri="{FF2B5EF4-FFF2-40B4-BE49-F238E27FC236}">
                <a16:creationId xmlns:a16="http://schemas.microsoft.com/office/drawing/2014/main" id="{D4763682-7377-4DA6-9CC8-CE580D96D7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075" y="4616978"/>
            <a:ext cx="2534004" cy="1991003"/>
          </a:xfrm>
          <a:prstGeom prst="rect">
            <a:avLst/>
          </a:prstGeom>
        </p:spPr>
      </p:pic>
      <p:sp>
        <p:nvSpPr>
          <p:cNvPr id="8" name="Freccia angolare in su 7">
            <a:extLst>
              <a:ext uri="{FF2B5EF4-FFF2-40B4-BE49-F238E27FC236}">
                <a16:creationId xmlns:a16="http://schemas.microsoft.com/office/drawing/2014/main" id="{F6B389BA-80F8-4371-A7E8-FC99989329EF}"/>
              </a:ext>
            </a:extLst>
          </p:cNvPr>
          <p:cNvSpPr/>
          <p:nvPr/>
        </p:nvSpPr>
        <p:spPr>
          <a:xfrm rot="5400000">
            <a:off x="4896087" y="4373812"/>
            <a:ext cx="379606" cy="140935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46FD2CCB-E1B4-4939-AE4C-DFBAC5D905A7}"/>
              </a:ext>
            </a:extLst>
          </p:cNvPr>
          <p:cNvSpPr/>
          <p:nvPr/>
        </p:nvSpPr>
        <p:spPr>
          <a:xfrm>
            <a:off x="2281806" y="201336"/>
            <a:ext cx="604007"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2349DFF7-113E-414A-B887-85438DC2B8E3}"/>
              </a:ext>
            </a:extLst>
          </p:cNvPr>
          <p:cNvSpPr/>
          <p:nvPr/>
        </p:nvSpPr>
        <p:spPr>
          <a:xfrm>
            <a:off x="5285064" y="2424417"/>
            <a:ext cx="335560"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61382945-8DFF-4B88-8105-F3150942E46C}"/>
              </a:ext>
            </a:extLst>
          </p:cNvPr>
          <p:cNvSpPr/>
          <p:nvPr/>
        </p:nvSpPr>
        <p:spPr>
          <a:xfrm>
            <a:off x="5062883" y="3133287"/>
            <a:ext cx="618625"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76548582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EF7D020-623A-4B05-9589-FB0DB8503E43}"/>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endParaRPr lang="it-IT"/>
          </a:p>
          <a:p>
            <a:pPr marL="0" indent="0" algn="ctr">
              <a:buNone/>
            </a:pPr>
            <a:endParaRPr lang="it-IT"/>
          </a:p>
          <a:p>
            <a:pPr marL="0" indent="0" algn="ctr">
              <a:buNone/>
            </a:pPr>
            <a:endParaRPr lang="it-IT"/>
          </a:p>
          <a:p>
            <a:pPr marL="0" indent="0" algn="ctr">
              <a:buNone/>
            </a:pPr>
            <a:r>
              <a:rPr lang="it-IT">
                <a:latin typeface="Times New Roman" panose="02020603050405020304" pitchFamily="18" charset="0"/>
                <a:cs typeface="Times New Roman" panose="02020603050405020304" pitchFamily="18" charset="0"/>
              </a:rPr>
              <a:t>⁂</a:t>
            </a:r>
            <a:endParaRPr lang="it-IT"/>
          </a:p>
          <a:p>
            <a:pPr marL="0" indent="0" algn="ctr">
              <a:buNone/>
            </a:pPr>
            <a:r>
              <a:rPr lang="it-IT" sz="2800" i="1">
                <a:latin typeface="Algerian" panose="04020705040A02060702" pitchFamily="82" charset="0"/>
                <a:cs typeface="Times New Roman" panose="02020603050405020304" pitchFamily="18" charset="0"/>
              </a:rPr>
              <a:t>La lingua </a:t>
            </a:r>
          </a:p>
          <a:p>
            <a:pPr marL="0" indent="0" algn="ctr">
              <a:buNone/>
            </a:pPr>
            <a:r>
              <a:rPr lang="it-IT" sz="2800" i="1">
                <a:latin typeface="Algerian" panose="04020705040A02060702" pitchFamily="82" charset="0"/>
                <a:cs typeface="Times New Roman" panose="02020603050405020304" pitchFamily="18" charset="0"/>
              </a:rPr>
              <a:t>Poetica</a:t>
            </a:r>
          </a:p>
          <a:p>
            <a:pPr marL="0" indent="0" algn="ctr">
              <a:buNone/>
            </a:pPr>
            <a:r>
              <a:rPr lang="it-IT">
                <a:latin typeface="Times New Roman" panose="02020603050405020304" pitchFamily="18" charset="0"/>
                <a:cs typeface="Times New Roman" panose="02020603050405020304" pitchFamily="18" charset="0"/>
              </a:rPr>
              <a:t>⁂    Il poema didascalico   ⁂</a:t>
            </a:r>
          </a:p>
          <a:p>
            <a:pPr marL="0" indent="0" algn="ctr">
              <a:buNone/>
            </a:pPr>
            <a:r>
              <a:rPr lang="it-IT">
                <a:latin typeface="Times New Roman" panose="02020603050405020304" pitchFamily="18" charset="0"/>
                <a:cs typeface="Times New Roman" panose="02020603050405020304" pitchFamily="18" charset="0"/>
              </a:rPr>
              <a:t> ⁂</a:t>
            </a:r>
          </a:p>
        </p:txBody>
      </p:sp>
      <p:sp>
        <p:nvSpPr>
          <p:cNvPr id="4" name="Rettangolo smussato 3">
            <a:extLst>
              <a:ext uri="{FF2B5EF4-FFF2-40B4-BE49-F238E27FC236}">
                <a16:creationId xmlns:a16="http://schemas.microsoft.com/office/drawing/2014/main" id="{AB3997A5-4582-422F-A850-8B5EFA6B958F}"/>
              </a:ext>
            </a:extLst>
          </p:cNvPr>
          <p:cNvSpPr/>
          <p:nvPr/>
        </p:nvSpPr>
        <p:spPr>
          <a:xfrm>
            <a:off x="2207703" y="765495"/>
            <a:ext cx="7776594" cy="4704127"/>
          </a:xfrm>
          <a:prstGeom prst="bevel">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18910273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La poesia didascalica</a:t>
            </a: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Testo letterario           attitudine a diventare maestro di scienza e cultura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No distinzione tra estetica e scienza o tra estetica e qualsiasi altra funzione di trasmissione del sapere o persuasione</a:t>
            </a:r>
          </a:p>
          <a:p>
            <a:pPr marL="0" indent="0" algn="ctr">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Testi        funzione di maestri universali non solo in campo letterario ma in qualsiasi branca del sapere scientifico</a:t>
            </a: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Assenza di confini tra scienza e letteratura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poema orientato a un intento didascalico                                              </a:t>
            </a:r>
            <a:endParaRPr lang="it-IT" sz="1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connubio tra forma poetica e messaggio scientifico</a:t>
            </a: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Testo     2  funzioni:</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estetica (poesia)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didascalica        dipende dal contenuto e dalla sua fruibilità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   estetica               vitalità del messaggio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2D2E1E1B-C2B5-4FD6-B6CC-8A3F3CDA428D}"/>
              </a:ext>
            </a:extLst>
          </p:cNvPr>
          <p:cNvSpPr/>
          <p:nvPr/>
        </p:nvSpPr>
        <p:spPr>
          <a:xfrm>
            <a:off x="2407640" y="645952"/>
            <a:ext cx="453006"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750DE3C6-7FD5-45A0-9FBC-86E08E82A385}"/>
              </a:ext>
            </a:extLst>
          </p:cNvPr>
          <p:cNvSpPr/>
          <p:nvPr/>
        </p:nvSpPr>
        <p:spPr>
          <a:xfrm>
            <a:off x="1023457" y="864067"/>
            <a:ext cx="184558" cy="335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C9D5929B-DF0B-4C42-8FAB-C684E87DA622}"/>
              </a:ext>
            </a:extLst>
          </p:cNvPr>
          <p:cNvSpPr/>
          <p:nvPr/>
        </p:nvSpPr>
        <p:spPr>
          <a:xfrm>
            <a:off x="1140903" y="2457974"/>
            <a:ext cx="402670"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in giù 5">
            <a:extLst>
              <a:ext uri="{FF2B5EF4-FFF2-40B4-BE49-F238E27FC236}">
                <a16:creationId xmlns:a16="http://schemas.microsoft.com/office/drawing/2014/main" id="{AB2F13E9-3EC3-4D01-BDCD-6FBB4A06BF50}"/>
              </a:ext>
            </a:extLst>
          </p:cNvPr>
          <p:cNvSpPr/>
          <p:nvPr/>
        </p:nvSpPr>
        <p:spPr>
          <a:xfrm>
            <a:off x="5922628" y="2021747"/>
            <a:ext cx="173372" cy="2768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circolare a destra 6">
            <a:extLst>
              <a:ext uri="{FF2B5EF4-FFF2-40B4-BE49-F238E27FC236}">
                <a16:creationId xmlns:a16="http://schemas.microsoft.com/office/drawing/2014/main" id="{561F9E96-1B7D-4B50-AE25-CA1218453070}"/>
              </a:ext>
            </a:extLst>
          </p:cNvPr>
          <p:cNvSpPr/>
          <p:nvPr/>
        </p:nvSpPr>
        <p:spPr>
          <a:xfrm>
            <a:off x="3565321" y="3429000"/>
            <a:ext cx="209725" cy="55577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DFE723D8-9398-41E0-88FE-C55FE329145D}"/>
              </a:ext>
            </a:extLst>
          </p:cNvPr>
          <p:cNvSpPr/>
          <p:nvPr/>
        </p:nvSpPr>
        <p:spPr>
          <a:xfrm>
            <a:off x="1140903" y="4572000"/>
            <a:ext cx="18455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EB946A4E-1DE9-4F17-8107-2D9E985472C6}"/>
              </a:ext>
            </a:extLst>
          </p:cNvPr>
          <p:cNvSpPr/>
          <p:nvPr/>
        </p:nvSpPr>
        <p:spPr>
          <a:xfrm>
            <a:off x="2323749" y="4924338"/>
            <a:ext cx="293616" cy="838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7F56EBE7-B985-4D5D-9075-FC78615B683A}"/>
              </a:ext>
            </a:extLst>
          </p:cNvPr>
          <p:cNvSpPr/>
          <p:nvPr/>
        </p:nvSpPr>
        <p:spPr>
          <a:xfrm>
            <a:off x="2323749" y="5259897"/>
            <a:ext cx="293616" cy="838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a destra 12">
            <a:extLst>
              <a:ext uri="{FF2B5EF4-FFF2-40B4-BE49-F238E27FC236}">
                <a16:creationId xmlns:a16="http://schemas.microsoft.com/office/drawing/2014/main" id="{56FA491C-FFC6-4F7D-8990-F165647A8F8E}"/>
              </a:ext>
            </a:extLst>
          </p:cNvPr>
          <p:cNvSpPr/>
          <p:nvPr/>
        </p:nvSpPr>
        <p:spPr>
          <a:xfrm>
            <a:off x="4253218" y="5259898"/>
            <a:ext cx="377505" cy="117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Freccia bidirezionale orizzontale 13">
            <a:extLst>
              <a:ext uri="{FF2B5EF4-FFF2-40B4-BE49-F238E27FC236}">
                <a16:creationId xmlns:a16="http://schemas.microsoft.com/office/drawing/2014/main" id="{D69EAA29-BF71-4E0B-AF08-16D7661B4B30}"/>
              </a:ext>
            </a:extLst>
          </p:cNvPr>
          <p:cNvSpPr/>
          <p:nvPr/>
        </p:nvSpPr>
        <p:spPr>
          <a:xfrm>
            <a:off x="5201173" y="6006517"/>
            <a:ext cx="461395" cy="10905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5" name="Freccia in giù 14">
            <a:extLst>
              <a:ext uri="{FF2B5EF4-FFF2-40B4-BE49-F238E27FC236}">
                <a16:creationId xmlns:a16="http://schemas.microsoft.com/office/drawing/2014/main" id="{F1F5A300-B654-4A68-9AF6-2903935A9990}"/>
              </a:ext>
            </a:extLst>
          </p:cNvPr>
          <p:cNvSpPr/>
          <p:nvPr/>
        </p:nvSpPr>
        <p:spPr>
          <a:xfrm>
            <a:off x="5352176" y="5469622"/>
            <a:ext cx="159390" cy="3439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413655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6CE7CB5-BAF0-410A-9EF6-D6711BB1689E}"/>
              </a:ext>
            </a:extLst>
          </p:cNvPr>
          <p:cNvSpPr>
            <a:spLocks noGrp="1"/>
          </p:cNvSpPr>
          <p:nvPr>
            <p:ph idx="1"/>
          </p:nvPr>
        </p:nvSpPr>
        <p:spPr>
          <a:xfrm>
            <a:off x="0" y="1"/>
            <a:ext cx="12192000" cy="6857999"/>
          </a:xfrm>
          <a:blipFill>
            <a:blip r:embed="rId2"/>
            <a:tile tx="0" ty="0" sx="100000" sy="100000" flip="none" algn="tl"/>
          </a:blipFill>
        </p:spPr>
        <p:txBody>
          <a:bodyPr/>
          <a:lstStyle/>
          <a:p>
            <a:pPr>
              <a:buFontTx/>
              <a:buChar char="-"/>
            </a:pPr>
            <a:r>
              <a:rPr lang="it-IT" sz="2000" b="1">
                <a:latin typeface="Times New Roman" panose="02020603050405020304" pitchFamily="18" charset="0"/>
                <a:cs typeface="Times New Roman" panose="02020603050405020304" pitchFamily="18" charset="0"/>
              </a:rPr>
              <a:t>Influssi e variazioni dialettali</a:t>
            </a:r>
            <a:r>
              <a:rPr lang="it-IT">
                <a:latin typeface="Times New Roman" panose="02020603050405020304" pitchFamily="18" charset="0"/>
                <a:cs typeface="Times New Roman" panose="02020603050405020304" pitchFamily="18" charset="0"/>
              </a:rPr>
              <a:t>:</a:t>
            </a:r>
          </a:p>
          <a:p>
            <a:pPr marL="0" indent="0">
              <a:buNone/>
            </a:pPr>
            <a:r>
              <a:rPr lang="it-IT" i="1">
                <a:solidFill>
                  <a:schemeClr val="accent5">
                    <a:lumMod val="75000"/>
                  </a:schemeClr>
                </a:solidFill>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 latino → idioma delle popolazioni stanziate nel </a:t>
            </a:r>
            <a:r>
              <a:rPr lang="it-IT" i="1">
                <a:latin typeface="Times New Roman" panose="02020603050405020304" pitchFamily="18" charset="0"/>
                <a:cs typeface="Times New Roman" panose="02020603050405020304" pitchFamily="18" charset="0"/>
              </a:rPr>
              <a:t>Latium vetus                           </a:t>
            </a:r>
            <a:endParaRPr lang="it-IT" sz="1000">
              <a:latin typeface="Times New Roman" panose="02020603050405020304" pitchFamily="18" charset="0"/>
              <a:cs typeface="Times New Roman" panose="02020603050405020304" pitchFamily="18" charset="0"/>
            </a:endParaRPr>
          </a:p>
          <a:p>
            <a:pPr marL="0" indent="0">
              <a:buNone/>
            </a:pPr>
            <a:r>
              <a:rPr lang="it-IT" i="1">
                <a:latin typeface="Times New Roman" panose="02020603050405020304" pitchFamily="18" charset="0"/>
                <a:cs typeface="Times New Roman" panose="02020603050405020304" pitchFamily="18" charset="0"/>
              </a:rPr>
              <a:t>                                  </a:t>
            </a:r>
          </a:p>
          <a:p>
            <a:pPr marL="0" indent="0">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relazioni con le comunità vicine                                 Etruschi </a:t>
            </a:r>
          </a:p>
          <a:p>
            <a:pPr marL="0" indent="0">
              <a:buNone/>
            </a:pPr>
            <a:r>
              <a:rPr lang="it-IT">
                <a:latin typeface="Times New Roman" panose="02020603050405020304" pitchFamily="18" charset="0"/>
                <a:cs typeface="Times New Roman" panose="02020603050405020304" pitchFamily="18" charset="0"/>
              </a:rPr>
              <a:t>                                  relazioni con comunità di etnia e lingua differenti     Sabini, Marsi</a:t>
            </a:r>
          </a:p>
          <a:p>
            <a:pPr marL="0" indent="0">
              <a:buNone/>
            </a:pPr>
            <a:r>
              <a:rPr lang="it-IT">
                <a:latin typeface="Times New Roman" panose="02020603050405020304" pitchFamily="18" charset="0"/>
                <a:cs typeface="Times New Roman" panose="02020603050405020304" pitchFamily="18" charset="0"/>
              </a:rPr>
              <a:t>                                                                                                                      Volsci, Sanniti ...</a:t>
            </a:r>
            <a:endParaRPr lang="it-IT" i="1">
              <a:latin typeface="Times New Roman" panose="02020603050405020304" pitchFamily="18" charset="0"/>
              <a:cs typeface="Times New Roman" panose="02020603050405020304" pitchFamily="18" charset="0"/>
            </a:endParaRPr>
          </a:p>
          <a:p>
            <a:pPr marL="0" indent="0">
              <a:buNone/>
            </a:pPr>
            <a:r>
              <a:rPr lang="it-IT" i="1">
                <a:latin typeface="Times New Roman" panose="02020603050405020304" pitchFamily="18" charset="0"/>
                <a:cs typeface="Times New Roman" panose="02020603050405020304" pitchFamily="18" charset="0"/>
              </a:rPr>
              <a:t>                                </a:t>
            </a:r>
          </a:p>
          <a:p>
            <a:pPr marL="0" indent="0">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la ‘zona latinofona’  è esposta e subisce influssi alloglotti </a:t>
            </a:r>
          </a:p>
          <a:p>
            <a:pPr marL="0" indent="0">
              <a:buNone/>
            </a:pPr>
            <a:r>
              <a:rPr lang="it-IT">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 latino come lingua dominante                                   </a:t>
            </a:r>
          </a:p>
          <a:p>
            <a:pPr marL="0" indent="0">
              <a:buNone/>
            </a:pPr>
            <a:r>
              <a:rPr lang="it-IT">
                <a:solidFill>
                  <a:schemeClr val="accent5">
                    <a:lumMod val="75000"/>
                  </a:schemeClr>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sabino ed etrusco                         </a:t>
            </a:r>
          </a:p>
          <a:p>
            <a:pPr marL="0" indent="0">
              <a:buNone/>
            </a:pPr>
            <a:r>
              <a:rPr lang="it-IT">
                <a:latin typeface="Times New Roman" panose="02020603050405020304" pitchFamily="18" charset="0"/>
                <a:cs typeface="Times New Roman" panose="02020603050405020304" pitchFamily="18" charset="0"/>
              </a:rPr>
              <a:t>                                            contributo all’evoluzione/trasformazione alla varietà di latino parlata </a:t>
            </a:r>
          </a:p>
          <a:p>
            <a:pPr marL="0" indent="0">
              <a:buNone/>
            </a:pPr>
            <a:r>
              <a:rPr lang="it-IT">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 il falisco                    </a:t>
            </a:r>
          </a:p>
        </p:txBody>
      </p:sp>
      <p:cxnSp>
        <p:nvCxnSpPr>
          <p:cNvPr id="5" name="Connettore a gomito 4">
            <a:extLst>
              <a:ext uri="{FF2B5EF4-FFF2-40B4-BE49-F238E27FC236}">
                <a16:creationId xmlns:a16="http://schemas.microsoft.com/office/drawing/2014/main" id="{995F866A-A462-4313-A598-9193677D46A4}"/>
              </a:ext>
            </a:extLst>
          </p:cNvPr>
          <p:cNvCxnSpPr>
            <a:cxnSpLocks/>
          </p:cNvCxnSpPr>
          <p:nvPr/>
        </p:nvCxnSpPr>
        <p:spPr>
          <a:xfrm rot="5400000">
            <a:off x="7756643" y="1413546"/>
            <a:ext cx="1258350" cy="176168"/>
          </a:xfrm>
          <a:prstGeom prst="bentConnector3">
            <a:avLst>
              <a:gd name="adj1" fmla="val 50000"/>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45BFA1F7-B4A3-495F-BBE2-E04DEFF5326A}"/>
              </a:ext>
            </a:extLst>
          </p:cNvPr>
          <p:cNvCxnSpPr>
            <a:cxnSpLocks/>
          </p:cNvCxnSpPr>
          <p:nvPr/>
        </p:nvCxnSpPr>
        <p:spPr>
          <a:xfrm flipH="1">
            <a:off x="6640081" y="872455"/>
            <a:ext cx="1833821" cy="914401"/>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9BBAE1DE-569D-4747-9175-B5570FB022B0}"/>
              </a:ext>
            </a:extLst>
          </p:cNvPr>
          <p:cNvCxnSpPr>
            <a:cxnSpLocks/>
          </p:cNvCxnSpPr>
          <p:nvPr/>
        </p:nvCxnSpPr>
        <p:spPr>
          <a:xfrm flipV="1">
            <a:off x="8783273" y="1795244"/>
            <a:ext cx="276837" cy="51172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7D928042-81BD-4D11-BFF9-801D77FF7F43}"/>
              </a:ext>
            </a:extLst>
          </p:cNvPr>
          <p:cNvCxnSpPr>
            <a:cxnSpLocks/>
          </p:cNvCxnSpPr>
          <p:nvPr/>
        </p:nvCxnSpPr>
        <p:spPr>
          <a:xfrm>
            <a:off x="8783272" y="2306971"/>
            <a:ext cx="276837"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56CBB2D8-B8C2-46EF-8E06-99BC9B9B2BBE}"/>
              </a:ext>
            </a:extLst>
          </p:cNvPr>
          <p:cNvCxnSpPr>
            <a:cxnSpLocks/>
          </p:cNvCxnSpPr>
          <p:nvPr/>
        </p:nvCxnSpPr>
        <p:spPr>
          <a:xfrm>
            <a:off x="8783273" y="2306973"/>
            <a:ext cx="276837" cy="528506"/>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a gomito 31">
            <a:extLst>
              <a:ext uri="{FF2B5EF4-FFF2-40B4-BE49-F238E27FC236}">
                <a16:creationId xmlns:a16="http://schemas.microsoft.com/office/drawing/2014/main" id="{D6CADED1-9250-4E09-B9F3-336CCED7F8F3}"/>
              </a:ext>
            </a:extLst>
          </p:cNvPr>
          <p:cNvCxnSpPr>
            <a:cxnSpLocks/>
          </p:cNvCxnSpPr>
          <p:nvPr/>
        </p:nvCxnSpPr>
        <p:spPr>
          <a:xfrm>
            <a:off x="1535184" y="1394669"/>
            <a:ext cx="6576969" cy="2034331"/>
          </a:xfrm>
          <a:prstGeom prst="bentConnector3">
            <a:avLst/>
          </a:prstGeom>
          <a:ln>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A421661E-49B0-499A-82D8-157B62330F9E}"/>
              </a:ext>
            </a:extLst>
          </p:cNvPr>
          <p:cNvCxnSpPr/>
          <p:nvPr/>
        </p:nvCxnSpPr>
        <p:spPr>
          <a:xfrm>
            <a:off x="8112153" y="3428999"/>
            <a:ext cx="0" cy="318781"/>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EBD72F35-0EDF-4836-885C-BFC12EA52A59}"/>
              </a:ext>
            </a:extLst>
          </p:cNvPr>
          <p:cNvCxnSpPr/>
          <p:nvPr/>
        </p:nvCxnSpPr>
        <p:spPr>
          <a:xfrm flipV="1">
            <a:off x="1551963" y="931178"/>
            <a:ext cx="0" cy="45720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ttore a gomito 42">
            <a:extLst>
              <a:ext uri="{FF2B5EF4-FFF2-40B4-BE49-F238E27FC236}">
                <a16:creationId xmlns:a16="http://schemas.microsoft.com/office/drawing/2014/main" id="{A51BC53A-098B-4F73-9F4B-FF646DF35BE3}"/>
              </a:ext>
            </a:extLst>
          </p:cNvPr>
          <p:cNvCxnSpPr>
            <a:cxnSpLocks/>
          </p:cNvCxnSpPr>
          <p:nvPr/>
        </p:nvCxnSpPr>
        <p:spPr>
          <a:xfrm rot="5400000">
            <a:off x="1795944" y="2487335"/>
            <a:ext cx="1510016" cy="109059"/>
          </a:xfrm>
          <a:prstGeom prst="bentConnector3">
            <a:avLst>
              <a:gd name="adj1" fmla="val 33889"/>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Connettore 2 50">
            <a:extLst>
              <a:ext uri="{FF2B5EF4-FFF2-40B4-BE49-F238E27FC236}">
                <a16:creationId xmlns:a16="http://schemas.microsoft.com/office/drawing/2014/main" id="{EB7FDA30-5075-480B-AAB0-28A28518EA6D}"/>
              </a:ext>
            </a:extLst>
          </p:cNvPr>
          <p:cNvCxnSpPr>
            <a:cxnSpLocks/>
          </p:cNvCxnSpPr>
          <p:nvPr/>
        </p:nvCxnSpPr>
        <p:spPr>
          <a:xfrm>
            <a:off x="2496422" y="3273804"/>
            <a:ext cx="0" cy="310391"/>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ttore diritto 53">
            <a:extLst>
              <a:ext uri="{FF2B5EF4-FFF2-40B4-BE49-F238E27FC236}">
                <a16:creationId xmlns:a16="http://schemas.microsoft.com/office/drawing/2014/main" id="{5BAA2DC9-E649-4395-A94E-BD6AFB6EF877}"/>
              </a:ext>
            </a:extLst>
          </p:cNvPr>
          <p:cNvCxnSpPr/>
          <p:nvPr/>
        </p:nvCxnSpPr>
        <p:spPr>
          <a:xfrm>
            <a:off x="2605482" y="1786856"/>
            <a:ext cx="6851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nettore diritto 55">
            <a:extLst>
              <a:ext uri="{FF2B5EF4-FFF2-40B4-BE49-F238E27FC236}">
                <a16:creationId xmlns:a16="http://schemas.microsoft.com/office/drawing/2014/main" id="{7824E3E4-EC00-41B1-B66B-539C5B2F1234}"/>
              </a:ext>
            </a:extLst>
          </p:cNvPr>
          <p:cNvCxnSpPr>
            <a:cxnSpLocks/>
          </p:cNvCxnSpPr>
          <p:nvPr/>
        </p:nvCxnSpPr>
        <p:spPr>
          <a:xfrm>
            <a:off x="2590103" y="2298582"/>
            <a:ext cx="109756"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Connettore a gomito 58">
            <a:extLst>
              <a:ext uri="{FF2B5EF4-FFF2-40B4-BE49-F238E27FC236}">
                <a16:creationId xmlns:a16="http://schemas.microsoft.com/office/drawing/2014/main" id="{38C9D649-85B5-4E12-A0B5-412B17FBB1F2}"/>
              </a:ext>
            </a:extLst>
          </p:cNvPr>
          <p:cNvCxnSpPr>
            <a:cxnSpLocks/>
          </p:cNvCxnSpPr>
          <p:nvPr/>
        </p:nvCxnSpPr>
        <p:spPr>
          <a:xfrm rot="16200000" flipH="1">
            <a:off x="3537292" y="5014489"/>
            <a:ext cx="367469" cy="136733"/>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ttore diritto 60">
            <a:extLst>
              <a:ext uri="{FF2B5EF4-FFF2-40B4-BE49-F238E27FC236}">
                <a16:creationId xmlns:a16="http://schemas.microsoft.com/office/drawing/2014/main" id="{0B99977F-1E49-4119-8A0D-8EF0B24C71F1}"/>
              </a:ext>
            </a:extLst>
          </p:cNvPr>
          <p:cNvCxnSpPr>
            <a:cxnSpLocks/>
          </p:cNvCxnSpPr>
          <p:nvPr/>
        </p:nvCxnSpPr>
        <p:spPr>
          <a:xfrm>
            <a:off x="3507382" y="4889684"/>
            <a:ext cx="145278"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4002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C1A4DBA-F301-42BE-9796-531DF60B6F05}"/>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Poesia didascalica        prodotto dell’ellenismo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Poeta doctus       </a:t>
            </a:r>
            <a:r>
              <a:rPr lang="it-IT">
                <a:latin typeface="Times New Roman" panose="02020603050405020304" pitchFamily="18" charset="0"/>
                <a:cs typeface="Times New Roman" panose="02020603050405020304" pitchFamily="18" charset="0"/>
              </a:rPr>
              <a:t>scienziato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riduzione a repertori raffinati secondo i </a:t>
            </a:r>
            <a:r>
              <a:rPr lang="it-IT" i="1">
                <a:latin typeface="Times New Roman" panose="02020603050405020304" pitchFamily="18" charset="0"/>
                <a:cs typeface="Times New Roman" panose="02020603050405020304" pitchFamily="18" charset="0"/>
              </a:rPr>
              <a:t>clichés </a:t>
            </a:r>
            <a:r>
              <a:rPr lang="it-IT">
                <a:latin typeface="Times New Roman" panose="02020603050405020304" pitchFamily="18" charset="0"/>
                <a:cs typeface="Times New Roman" panose="02020603050405020304" pitchFamily="18" charset="0"/>
              </a:rPr>
              <a:t>alessandrini  (es. in ambito latino: Ennio)</a:t>
            </a:r>
          </a:p>
          <a:p>
            <a:pPr marL="0" indent="0">
              <a:spcBef>
                <a:spcPts val="0"/>
              </a:spcBef>
              <a:spcAft>
                <a:spcPts val="0"/>
              </a:spcAft>
              <a:buNone/>
            </a:pPr>
            <a:endParaRPr lang="it-IT" i="1">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a:latin typeface="Times New Roman" panose="02020603050405020304" pitchFamily="18" charset="0"/>
                <a:cs typeface="Times New Roman" panose="02020603050405020304" pitchFamily="18" charset="0"/>
              </a:rPr>
              <a:t>Lucrezio recide il legame e innova             argomento filosofico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riappropriazione della funzione originaria del testo didascalico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farsi portatore di un messaggio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svolgere una funzione di propaganda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destinatario     pubblico dotto più ampio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p:txBody>
      </p:sp>
      <p:sp>
        <p:nvSpPr>
          <p:cNvPr id="6" name="Freccia in giù 5">
            <a:extLst>
              <a:ext uri="{FF2B5EF4-FFF2-40B4-BE49-F238E27FC236}">
                <a16:creationId xmlns:a16="http://schemas.microsoft.com/office/drawing/2014/main" id="{4F019BBE-3B58-4D8A-BD2A-402866E470CD}"/>
              </a:ext>
            </a:extLst>
          </p:cNvPr>
          <p:cNvSpPr/>
          <p:nvPr/>
        </p:nvSpPr>
        <p:spPr>
          <a:xfrm>
            <a:off x="5914239" y="427839"/>
            <a:ext cx="117445" cy="2348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bidirezionale orizzontale 6">
            <a:extLst>
              <a:ext uri="{FF2B5EF4-FFF2-40B4-BE49-F238E27FC236}">
                <a16:creationId xmlns:a16="http://schemas.microsoft.com/office/drawing/2014/main" id="{737B2602-9819-4C2F-A362-A5AC1214C297}"/>
              </a:ext>
            </a:extLst>
          </p:cNvPr>
          <p:cNvSpPr/>
          <p:nvPr/>
        </p:nvSpPr>
        <p:spPr>
          <a:xfrm>
            <a:off x="7432647" y="931178"/>
            <a:ext cx="302004" cy="9227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in giù 7">
            <a:extLst>
              <a:ext uri="{FF2B5EF4-FFF2-40B4-BE49-F238E27FC236}">
                <a16:creationId xmlns:a16="http://schemas.microsoft.com/office/drawing/2014/main" id="{A6D5D972-BD99-466C-B91C-DFA1D07385A0}"/>
              </a:ext>
            </a:extLst>
          </p:cNvPr>
          <p:cNvSpPr/>
          <p:nvPr/>
        </p:nvSpPr>
        <p:spPr>
          <a:xfrm>
            <a:off x="1384183" y="536895"/>
            <a:ext cx="209725"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FABE6EA1-38F5-445C-8785-5F9CAD365123}"/>
              </a:ext>
            </a:extLst>
          </p:cNvPr>
          <p:cNvSpPr/>
          <p:nvPr/>
        </p:nvSpPr>
        <p:spPr>
          <a:xfrm>
            <a:off x="4857226" y="2395056"/>
            <a:ext cx="478172" cy="171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CC4658E2-929C-4EEE-8BD9-9BA0D1358D1D}"/>
              </a:ext>
            </a:extLst>
          </p:cNvPr>
          <p:cNvSpPr/>
          <p:nvPr/>
        </p:nvSpPr>
        <p:spPr>
          <a:xfrm>
            <a:off x="2801923" y="218114"/>
            <a:ext cx="293615" cy="100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circolare a destra 11">
            <a:extLst>
              <a:ext uri="{FF2B5EF4-FFF2-40B4-BE49-F238E27FC236}">
                <a16:creationId xmlns:a16="http://schemas.microsoft.com/office/drawing/2014/main" id="{CCB0A878-7C64-4945-81A3-3956FCE104C7}"/>
              </a:ext>
            </a:extLst>
          </p:cNvPr>
          <p:cNvSpPr/>
          <p:nvPr/>
        </p:nvSpPr>
        <p:spPr>
          <a:xfrm>
            <a:off x="830510" y="2709643"/>
            <a:ext cx="352338" cy="8892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3" name="Freccia in giù 12">
            <a:extLst>
              <a:ext uri="{FF2B5EF4-FFF2-40B4-BE49-F238E27FC236}">
                <a16:creationId xmlns:a16="http://schemas.microsoft.com/office/drawing/2014/main" id="{A83EA2D0-A64E-4311-9489-D8A08B81E731}"/>
              </a:ext>
            </a:extLst>
          </p:cNvPr>
          <p:cNvSpPr/>
          <p:nvPr/>
        </p:nvSpPr>
        <p:spPr>
          <a:xfrm>
            <a:off x="6031684" y="3791824"/>
            <a:ext cx="201336" cy="578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Freccia a destra 13">
            <a:extLst>
              <a:ext uri="{FF2B5EF4-FFF2-40B4-BE49-F238E27FC236}">
                <a16:creationId xmlns:a16="http://schemas.microsoft.com/office/drawing/2014/main" id="{F5E4F276-C97D-4846-9B81-DE4BE3CEE376}"/>
              </a:ext>
            </a:extLst>
          </p:cNvPr>
          <p:cNvSpPr/>
          <p:nvPr/>
        </p:nvSpPr>
        <p:spPr>
          <a:xfrm>
            <a:off x="5595457" y="5310231"/>
            <a:ext cx="176169" cy="10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1275222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Lucrezio</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De rerum natura, </a:t>
            </a:r>
            <a:r>
              <a:rPr lang="it-IT" sz="2800">
                <a:latin typeface="Times New Roman" panose="02020603050405020304" pitchFamily="18" charset="0"/>
                <a:cs typeface="Times New Roman" panose="02020603050405020304" pitchFamily="18" charset="0"/>
              </a:rPr>
              <a:t>I, 1-158; V, 780-836; </a:t>
            </a:r>
            <a:br>
              <a:rPr lang="it-IT" sz="2800">
                <a:latin typeface="Times New Roman" panose="02020603050405020304" pitchFamily="18" charset="0"/>
                <a:cs typeface="Times New Roman" panose="02020603050405020304" pitchFamily="18" charset="0"/>
              </a:rPr>
            </a:br>
            <a:r>
              <a:rPr lang="it-IT" sz="2800">
                <a:latin typeface="Times New Roman" panose="02020603050405020304" pitchFamily="18" charset="0"/>
                <a:cs typeface="Times New Roman" panose="02020603050405020304" pitchFamily="18" charset="0"/>
              </a:rPr>
              <a:t>VI, 1090-1286</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9560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a:extLst>
              <a:ext uri="{FF2B5EF4-FFF2-40B4-BE49-F238E27FC236}">
                <a16:creationId xmlns:a16="http://schemas.microsoft.com/office/drawing/2014/main" id="{B5B691D0-34AD-4985-8826-89AF0AD2ED03}"/>
              </a:ext>
            </a:extLst>
          </p:cNvPr>
          <p:cNvSpPr>
            <a:spLocks noGrp="1" noChangeArrowheads="1"/>
          </p:cNvSpPr>
          <p:nvPr>
            <p:ph type="ctrTitle"/>
          </p:nvPr>
        </p:nvSpPr>
        <p:spPr>
          <a:xfrm>
            <a:off x="0" y="0"/>
            <a:ext cx="12192000" cy="876295"/>
          </a:xfrm>
          <a:blipFill>
            <a:blip r:embed="rId2"/>
            <a:tile tx="0" ty="0" sx="100000" sy="100000" flip="none" algn="tl"/>
          </a:blipFill>
        </p:spPr>
        <p:txBody>
          <a:bodyPr/>
          <a:lstStyle/>
          <a:p>
            <a:pPr eaLnBrk="1" hangingPunct="1"/>
            <a:r>
              <a:rPr lang="it-IT" altLang="it-IT" sz="2800" b="1" i="1">
                <a:latin typeface="Times New Roman" panose="02020603050405020304" pitchFamily="18" charset="0"/>
                <a:cs typeface="Times New Roman" panose="02020603050405020304" pitchFamily="18" charset="0"/>
              </a:rPr>
              <a:t>Il testo di Lucrezio </a:t>
            </a:r>
          </a:p>
        </p:txBody>
      </p:sp>
      <p:sp>
        <p:nvSpPr>
          <p:cNvPr id="2051" name="Sottotitolo 2">
            <a:extLst>
              <a:ext uri="{FF2B5EF4-FFF2-40B4-BE49-F238E27FC236}">
                <a16:creationId xmlns:a16="http://schemas.microsoft.com/office/drawing/2014/main" id="{F2384E53-7E6B-41D5-B0D2-1C369B1713F2}"/>
              </a:ext>
            </a:extLst>
          </p:cNvPr>
          <p:cNvSpPr>
            <a:spLocks noGrp="1" noChangeArrowheads="1"/>
          </p:cNvSpPr>
          <p:nvPr>
            <p:ph type="subTitle" idx="1"/>
          </p:nvPr>
        </p:nvSpPr>
        <p:spPr>
          <a:xfrm>
            <a:off x="0" y="847725"/>
            <a:ext cx="12192000" cy="6010275"/>
          </a:xfrm>
          <a:blipFill>
            <a:blip r:embed="rId2"/>
            <a:tile tx="0" ty="0" sx="100000" sy="100000" flip="none" algn="tl"/>
          </a:blipFill>
        </p:spPr>
        <p:txBody>
          <a:bodyPr/>
          <a:lstStyle/>
          <a:p>
            <a:pPr algn="just" eaLnBrk="1" hangingPunct="1"/>
            <a:r>
              <a:rPr lang="it-IT" altLang="it-IT" sz="2000">
                <a:latin typeface="Times New Roman" panose="02020603050405020304" pitchFamily="18" charset="0"/>
                <a:cs typeface="Times New Roman" panose="02020603050405020304" pitchFamily="18" charset="0"/>
              </a:rPr>
              <a:t>Lachmann:  ed. del 1850 (il testo lucreziano e il metodo del Lachmann)</a:t>
            </a:r>
          </a:p>
          <a:p>
            <a:pPr algn="just" eaLnBrk="1" hangingPunct="1"/>
            <a:r>
              <a:rPr lang="it-IT" altLang="it-IT" sz="2000">
                <a:latin typeface="Times New Roman" panose="02020603050405020304" pitchFamily="18" charset="0"/>
                <a:cs typeface="Times New Roman" panose="02020603050405020304" pitchFamily="18" charset="0"/>
              </a:rPr>
              <a:t>Mss.: </a:t>
            </a:r>
            <a:r>
              <a:rPr lang="it-IT" altLang="it-IT" sz="2000" i="1">
                <a:latin typeface="Times New Roman" panose="02020603050405020304" pitchFamily="18" charset="0"/>
                <a:cs typeface="Times New Roman" panose="02020603050405020304" pitchFamily="18" charset="0"/>
              </a:rPr>
              <a:t>Oblongus </a:t>
            </a:r>
            <a:r>
              <a:rPr lang="it-IT" altLang="it-IT" sz="2000">
                <a:latin typeface="Times New Roman" panose="02020603050405020304" pitchFamily="18" charset="0"/>
                <a:cs typeface="Times New Roman" panose="02020603050405020304" pitchFamily="18" charset="0"/>
              </a:rPr>
              <a:t>(O) </a:t>
            </a:r>
            <a:r>
              <a:rPr lang="it-IT" altLang="it-IT" sz="2000" i="1">
                <a:latin typeface="Times New Roman" panose="02020603050405020304" pitchFamily="18" charset="0"/>
                <a:cs typeface="Times New Roman" panose="02020603050405020304" pitchFamily="18" charset="0"/>
              </a:rPr>
              <a:t>Leidensis  </a:t>
            </a:r>
            <a:r>
              <a:rPr lang="it-IT" altLang="it-IT" sz="2000">
                <a:latin typeface="Times New Roman" panose="02020603050405020304" pitchFamily="18" charset="0"/>
                <a:cs typeface="Times New Roman" panose="02020603050405020304" pitchFamily="18" charset="0"/>
              </a:rPr>
              <a:t>30  (in minuscola carolina copiato dopo 800 d.C.) 1 col. di scrittura e diverse mani di correttori</a:t>
            </a:r>
          </a:p>
          <a:p>
            <a:pPr algn="just" eaLnBrk="1" hangingPunct="1"/>
            <a:r>
              <a:rPr lang="it-IT" altLang="it-IT" sz="2000" i="1">
                <a:latin typeface="Times New Roman" panose="02020603050405020304" pitchFamily="18" charset="0"/>
                <a:cs typeface="Times New Roman" panose="02020603050405020304" pitchFamily="18" charset="0"/>
              </a:rPr>
              <a:t>Quadratus </a:t>
            </a:r>
            <a:r>
              <a:rPr lang="it-IT" altLang="it-IT" sz="2000">
                <a:latin typeface="Times New Roman" panose="02020603050405020304" pitchFamily="18" charset="0"/>
                <a:cs typeface="Times New Roman" panose="02020603050405020304" pitchFamily="18" charset="0"/>
              </a:rPr>
              <a:t>(Q)   </a:t>
            </a:r>
            <a:r>
              <a:rPr lang="it-IT" altLang="it-IT" sz="2000" i="1">
                <a:latin typeface="Times New Roman" panose="02020603050405020304" pitchFamily="18" charset="0"/>
                <a:cs typeface="Times New Roman" panose="02020603050405020304" pitchFamily="18" charset="0"/>
              </a:rPr>
              <a:t>Leidensis </a:t>
            </a:r>
            <a:r>
              <a:rPr lang="it-IT" altLang="it-IT" sz="2000">
                <a:latin typeface="Times New Roman" panose="02020603050405020304" pitchFamily="18" charset="0"/>
                <a:cs typeface="Times New Roman" panose="02020603050405020304" pitchFamily="18" charset="0"/>
              </a:rPr>
              <a:t>94</a:t>
            </a:r>
            <a:r>
              <a:rPr lang="it-IT" altLang="it-IT" sz="2000" i="1">
                <a:latin typeface="Times New Roman" panose="02020603050405020304" pitchFamily="18" charset="0"/>
                <a:cs typeface="Times New Roman" panose="02020603050405020304" pitchFamily="18" charset="0"/>
              </a:rPr>
              <a:t> </a:t>
            </a:r>
            <a:r>
              <a:rPr lang="it-IT" altLang="it-IT" sz="2000">
                <a:latin typeface="Times New Roman" panose="02020603050405020304" pitchFamily="18" charset="0"/>
                <a:cs typeface="Times New Roman" panose="02020603050405020304" pitchFamily="18" charset="0"/>
              </a:rPr>
              <a:t>(copiato verosimilmente nel nord della Francia e ascrivibile al IX sec. d.C.), 2 colonne di scrittura, più lacunoso </a:t>
            </a:r>
          </a:p>
          <a:p>
            <a:pPr algn="just" eaLnBrk="1" hangingPunct="1"/>
            <a:r>
              <a:rPr lang="it-IT" altLang="it-IT" sz="2000" i="1">
                <a:latin typeface="Times New Roman" panose="02020603050405020304" pitchFamily="18" charset="0"/>
                <a:cs typeface="Times New Roman" panose="02020603050405020304" pitchFamily="18" charset="0"/>
              </a:rPr>
              <a:t>Schedae:  Haunienises </a:t>
            </a:r>
            <a:r>
              <a:rPr lang="it-IT" altLang="it-IT" sz="2000">
                <a:latin typeface="Times New Roman" panose="02020603050405020304" pitchFamily="18" charset="0"/>
                <a:cs typeface="Times New Roman" panose="02020603050405020304" pitchFamily="18" charset="0"/>
              </a:rPr>
              <a:t>(G) e </a:t>
            </a:r>
            <a:r>
              <a:rPr lang="it-IT" altLang="it-IT" sz="2000" i="1">
                <a:latin typeface="Times New Roman" panose="02020603050405020304" pitchFamily="18" charset="0"/>
                <a:cs typeface="Times New Roman" panose="02020603050405020304" pitchFamily="18" charset="0"/>
              </a:rPr>
              <a:t>Vindobonenses </a:t>
            </a:r>
            <a:r>
              <a:rPr lang="it-IT" altLang="it-IT" sz="2000">
                <a:latin typeface="Times New Roman" panose="02020603050405020304" pitchFamily="18" charset="0"/>
                <a:cs typeface="Times New Roman" panose="02020603050405020304" pitchFamily="18" charset="0"/>
              </a:rPr>
              <a:t>(V) del XI sec. appartenenti alla stessa famiglia di Q</a:t>
            </a:r>
          </a:p>
          <a:p>
            <a:pPr algn="just" eaLnBrk="1" hangingPunct="1"/>
            <a:r>
              <a:rPr lang="it-IT" altLang="it-IT" sz="2000">
                <a:latin typeface="Times New Roman" panose="02020603050405020304" pitchFamily="18" charset="0"/>
                <a:cs typeface="Times New Roman" panose="02020603050405020304" pitchFamily="18" charset="0"/>
              </a:rPr>
              <a:t>Codice di Poggio Bracciolini → copia di Niccolò Niccoli → ms. </a:t>
            </a:r>
            <a:r>
              <a:rPr lang="it-IT" altLang="it-IT" sz="2000" i="1">
                <a:latin typeface="Times New Roman" panose="02020603050405020304" pitchFamily="18" charset="0"/>
                <a:cs typeface="Times New Roman" panose="02020603050405020304" pitchFamily="18" charset="0"/>
              </a:rPr>
              <a:t>Laurentianus </a:t>
            </a:r>
            <a:r>
              <a:rPr lang="it-IT" altLang="it-IT" sz="2000">
                <a:latin typeface="Times New Roman" panose="02020603050405020304" pitchFamily="18" charset="0"/>
                <a:cs typeface="Times New Roman" panose="02020603050405020304" pitchFamily="18" charset="0"/>
              </a:rPr>
              <a:t>35,30 (L)</a:t>
            </a:r>
          </a:p>
          <a:p>
            <a:pPr algn="just" eaLnBrk="1" hangingPunct="1"/>
            <a:r>
              <a:rPr lang="it-IT" altLang="it-IT" sz="2000" i="1">
                <a:latin typeface="Times New Roman" panose="02020603050405020304" pitchFamily="18" charset="0"/>
                <a:cs typeface="Times New Roman" panose="02020603050405020304" pitchFamily="18" charset="0"/>
              </a:rPr>
              <a:t>Stemma (ed. Bailey)</a:t>
            </a:r>
          </a:p>
          <a:p>
            <a:pPr eaLnBrk="1" hangingPunct="1">
              <a:lnSpc>
                <a:spcPct val="100000"/>
              </a:lnSpc>
              <a:spcBef>
                <a:spcPct val="0"/>
              </a:spcBef>
            </a:pPr>
            <a:r>
              <a:rPr lang="it-IT" altLang="it-IT" sz="2000">
                <a:latin typeface="Times New Roman" panose="02020603050405020304" pitchFamily="18" charset="0"/>
                <a:cs typeface="Times New Roman" panose="02020603050405020304" pitchFamily="18" charset="0"/>
              </a:rPr>
              <a:t>[A]</a:t>
            </a:r>
          </a:p>
          <a:p>
            <a:pPr eaLnBrk="1" hangingPunct="1">
              <a:lnSpc>
                <a:spcPct val="100000"/>
              </a:lnSpc>
              <a:spcBef>
                <a:spcPct val="0"/>
              </a:spcBef>
            </a:pPr>
            <a:endParaRPr lang="it-IT" altLang="it-IT" sz="2000">
              <a:latin typeface="Times New Roman" panose="02020603050405020304" pitchFamily="18" charset="0"/>
              <a:cs typeface="Times New Roman" panose="02020603050405020304" pitchFamily="18" charset="0"/>
            </a:endParaRPr>
          </a:p>
          <a:p>
            <a:pPr eaLnBrk="1" hangingPunct="1">
              <a:lnSpc>
                <a:spcPct val="100000"/>
              </a:lnSpc>
              <a:spcBef>
                <a:spcPct val="0"/>
              </a:spcBef>
            </a:pPr>
            <a:r>
              <a:rPr lang="it-IT" altLang="it-IT" sz="2000">
                <a:latin typeface="Times New Roman" panose="02020603050405020304" pitchFamily="18" charset="0"/>
                <a:cs typeface="Times New Roman" panose="02020603050405020304" pitchFamily="18" charset="0"/>
              </a:rPr>
              <a:t>[</a:t>
            </a:r>
            <a:r>
              <a:rPr lang="it-IT" altLang="it-IT" sz="2000" i="1">
                <a:latin typeface="Times New Roman" panose="02020603050405020304" pitchFamily="18" charset="0"/>
                <a:cs typeface="Times New Roman" panose="02020603050405020304" pitchFamily="18" charset="0"/>
              </a:rPr>
              <a:t>a</a:t>
            </a:r>
            <a:r>
              <a:rPr lang="it-IT" altLang="it-IT" sz="2000">
                <a:latin typeface="Times New Roman" panose="02020603050405020304" pitchFamily="18" charset="0"/>
                <a:cs typeface="Times New Roman" panose="02020603050405020304" pitchFamily="18" charset="0"/>
              </a:rPr>
              <a:t>]</a:t>
            </a:r>
          </a:p>
          <a:p>
            <a:pPr algn="just" eaLnBrk="1" hangingPunct="1"/>
            <a:endParaRPr lang="it-IT" altLang="it-IT" sz="2000">
              <a:latin typeface="Times New Roman" panose="02020603050405020304" pitchFamily="18" charset="0"/>
              <a:cs typeface="Times New Roman" panose="02020603050405020304" pitchFamily="18" charset="0"/>
            </a:endParaRPr>
          </a:p>
          <a:p>
            <a:pPr eaLnBrk="1" hangingPunct="1"/>
            <a:endParaRPr lang="it-IT" altLang="it-IT" sz="2000">
              <a:latin typeface="Times New Roman" panose="02020603050405020304" pitchFamily="18" charset="0"/>
              <a:cs typeface="Times New Roman" panose="02020603050405020304" pitchFamily="18" charset="0"/>
            </a:endParaRPr>
          </a:p>
          <a:p>
            <a:pPr algn="just" eaLnBrk="1" hangingPunct="1"/>
            <a:r>
              <a:rPr lang="it-IT" altLang="it-IT" sz="2000">
                <a:latin typeface="Times New Roman" panose="02020603050405020304" pitchFamily="18" charset="0"/>
                <a:cs typeface="Times New Roman" panose="02020603050405020304" pitchFamily="18" charset="0"/>
              </a:rPr>
              <a:t>                       O                                   Q                  G-V                          U                                         [P]</a:t>
            </a:r>
          </a:p>
          <a:p>
            <a:pPr algn="just" eaLnBrk="1" hangingPunct="1"/>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p</a:t>
            </a:r>
            <a:r>
              <a:rPr lang="it-IT" altLang="it-IT" sz="2000">
                <a:latin typeface="Times New Roman" panose="02020603050405020304" pitchFamily="18" charset="0"/>
                <a:cs typeface="Times New Roman" panose="02020603050405020304" pitchFamily="18" charset="0"/>
              </a:rPr>
              <a:t>]                                                                                                                                                                                  </a:t>
            </a:r>
          </a:p>
          <a:p>
            <a:pPr algn="just" eaLnBrk="1" hangingPunct="1"/>
            <a:r>
              <a:rPr lang="it-IT" altLang="it-IT" sz="2000">
                <a:latin typeface="Times New Roman" panose="02020603050405020304" pitchFamily="18" charset="0"/>
                <a:cs typeface="Times New Roman" panose="02020603050405020304" pitchFamily="18" charset="0"/>
              </a:rPr>
              <a:t>                                                                                                                                                         </a:t>
            </a:r>
            <a:r>
              <a:rPr lang="it-IT" altLang="it-IT" sz="1400">
                <a:latin typeface="Times New Roman" panose="02020603050405020304" pitchFamily="18" charset="0"/>
                <a:cs typeface="Times New Roman" panose="02020603050405020304" pitchFamily="18" charset="0"/>
              </a:rPr>
              <a:t>L                  </a:t>
            </a:r>
            <a:r>
              <a:rPr lang="it-IT" altLang="it-IT" sz="1400" i="1">
                <a:latin typeface="Times New Roman" panose="02020603050405020304" pitchFamily="18" charset="0"/>
                <a:cs typeface="Times New Roman" panose="02020603050405020304" pitchFamily="18" charset="0"/>
              </a:rPr>
              <a:t>Itali</a:t>
            </a:r>
            <a:r>
              <a:rPr lang="it-IT" altLang="it-IT" sz="1400">
                <a:latin typeface="Times New Roman" panose="02020603050405020304" pitchFamily="18" charset="0"/>
                <a:cs typeface="Times New Roman" panose="02020603050405020304" pitchFamily="18" charset="0"/>
              </a:rPr>
              <a:t>  </a:t>
            </a:r>
          </a:p>
          <a:p>
            <a:pPr algn="just" eaLnBrk="1" hangingPunct="1"/>
            <a:endParaRPr lang="it-IT" altLang="it-IT" sz="2000" i="1">
              <a:latin typeface="Times New Roman" panose="02020603050405020304" pitchFamily="18" charset="0"/>
              <a:cs typeface="Times New Roman" panose="02020603050405020304" pitchFamily="18" charset="0"/>
            </a:endParaRPr>
          </a:p>
          <a:p>
            <a:pPr algn="just" eaLnBrk="1" hangingPunct="1"/>
            <a:endParaRPr lang="it-IT" altLang="it-IT" sz="2000" i="1"/>
          </a:p>
        </p:txBody>
      </p:sp>
      <p:cxnSp>
        <p:nvCxnSpPr>
          <p:cNvPr id="3" name="Connettore diritto 2">
            <a:extLst>
              <a:ext uri="{FF2B5EF4-FFF2-40B4-BE49-F238E27FC236}">
                <a16:creationId xmlns:a16="http://schemas.microsoft.com/office/drawing/2014/main" id="{C76D915C-584B-4897-A6A0-16267F682A51}"/>
              </a:ext>
            </a:extLst>
          </p:cNvPr>
          <p:cNvCxnSpPr/>
          <p:nvPr/>
        </p:nvCxnSpPr>
        <p:spPr>
          <a:xfrm>
            <a:off x="6096000" y="41100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048BDF31-6BF9-4E51-B229-1517273BD820}"/>
              </a:ext>
            </a:extLst>
          </p:cNvPr>
          <p:cNvCxnSpPr>
            <a:cxnSpLocks/>
          </p:cNvCxnSpPr>
          <p:nvPr/>
        </p:nvCxnSpPr>
        <p:spPr>
          <a:xfrm>
            <a:off x="6037263" y="4068763"/>
            <a:ext cx="0" cy="209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1F71281C-5C12-414E-A7B4-D495C159E676}"/>
              </a:ext>
            </a:extLst>
          </p:cNvPr>
          <p:cNvCxnSpPr/>
          <p:nvPr/>
        </p:nvCxnSpPr>
        <p:spPr>
          <a:xfrm>
            <a:off x="6037263" y="4630738"/>
            <a:ext cx="0" cy="227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01AD051D-29AA-4289-A7EC-46AA8F4375C5}"/>
              </a:ext>
            </a:extLst>
          </p:cNvPr>
          <p:cNvCxnSpPr>
            <a:cxnSpLocks/>
          </p:cNvCxnSpPr>
          <p:nvPr/>
        </p:nvCxnSpPr>
        <p:spPr>
          <a:xfrm flipV="1">
            <a:off x="1644650" y="4832350"/>
            <a:ext cx="8656638" cy="41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DEAC9E7E-73C5-4962-960E-847FDB0476FF}"/>
              </a:ext>
            </a:extLst>
          </p:cNvPr>
          <p:cNvCxnSpPr/>
          <p:nvPr/>
        </p:nvCxnSpPr>
        <p:spPr>
          <a:xfrm>
            <a:off x="1644650" y="4857750"/>
            <a:ext cx="0" cy="720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9006F2DE-3009-4380-897E-9DC5D3AEA1DD}"/>
              </a:ext>
            </a:extLst>
          </p:cNvPr>
          <p:cNvCxnSpPr/>
          <p:nvPr/>
        </p:nvCxnSpPr>
        <p:spPr>
          <a:xfrm>
            <a:off x="4697413" y="4857750"/>
            <a:ext cx="0" cy="368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545A4733-11B1-4D14-8178-4ACC80834507}"/>
              </a:ext>
            </a:extLst>
          </p:cNvPr>
          <p:cNvCxnSpPr>
            <a:cxnSpLocks/>
          </p:cNvCxnSpPr>
          <p:nvPr/>
        </p:nvCxnSpPr>
        <p:spPr>
          <a:xfrm>
            <a:off x="4051300" y="5226050"/>
            <a:ext cx="3398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F1E42DC9-1CEC-44DD-ADA6-61E05B3559C5}"/>
              </a:ext>
            </a:extLst>
          </p:cNvPr>
          <p:cNvCxnSpPr/>
          <p:nvPr/>
        </p:nvCxnSpPr>
        <p:spPr>
          <a:xfrm>
            <a:off x="4043363" y="5226050"/>
            <a:ext cx="0" cy="352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6B2EB85E-6A8B-4572-A329-3F5AFF739073}"/>
              </a:ext>
            </a:extLst>
          </p:cNvPr>
          <p:cNvCxnSpPr>
            <a:cxnSpLocks/>
          </p:cNvCxnSpPr>
          <p:nvPr/>
        </p:nvCxnSpPr>
        <p:spPr>
          <a:xfrm>
            <a:off x="5494338" y="5284788"/>
            <a:ext cx="0" cy="293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D6AA97E7-9ED0-4E5B-97AD-FF8CA6239773}"/>
              </a:ext>
            </a:extLst>
          </p:cNvPr>
          <p:cNvCxnSpPr>
            <a:cxnSpLocks/>
          </p:cNvCxnSpPr>
          <p:nvPr/>
        </p:nvCxnSpPr>
        <p:spPr>
          <a:xfrm>
            <a:off x="7450138" y="5226050"/>
            <a:ext cx="0" cy="352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36A04C5D-F1D2-4776-BF38-B95200303260}"/>
              </a:ext>
            </a:extLst>
          </p:cNvPr>
          <p:cNvCxnSpPr>
            <a:cxnSpLocks/>
          </p:cNvCxnSpPr>
          <p:nvPr/>
        </p:nvCxnSpPr>
        <p:spPr>
          <a:xfrm>
            <a:off x="10301288" y="4852988"/>
            <a:ext cx="0" cy="536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920848D7-E5FE-4153-A07D-6FDA1787480D}"/>
              </a:ext>
            </a:extLst>
          </p:cNvPr>
          <p:cNvCxnSpPr/>
          <p:nvPr/>
        </p:nvCxnSpPr>
        <p:spPr>
          <a:xfrm>
            <a:off x="10301288" y="5813425"/>
            <a:ext cx="0" cy="168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8" name="Connettore diritto 2047">
            <a:extLst>
              <a:ext uri="{FF2B5EF4-FFF2-40B4-BE49-F238E27FC236}">
                <a16:creationId xmlns:a16="http://schemas.microsoft.com/office/drawing/2014/main" id="{363E36CA-C37D-414E-BD92-6BD3673E7D6D}"/>
              </a:ext>
            </a:extLst>
          </p:cNvPr>
          <p:cNvCxnSpPr/>
          <p:nvPr/>
        </p:nvCxnSpPr>
        <p:spPr>
          <a:xfrm>
            <a:off x="10301288" y="6199188"/>
            <a:ext cx="0" cy="193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2" name="Connettore diritto 2051">
            <a:extLst>
              <a:ext uri="{FF2B5EF4-FFF2-40B4-BE49-F238E27FC236}">
                <a16:creationId xmlns:a16="http://schemas.microsoft.com/office/drawing/2014/main" id="{3D9FAB4F-0AC5-4CFD-A685-F59213F54AE3}"/>
              </a:ext>
            </a:extLst>
          </p:cNvPr>
          <p:cNvCxnSpPr>
            <a:cxnSpLocks/>
          </p:cNvCxnSpPr>
          <p:nvPr/>
        </p:nvCxnSpPr>
        <p:spPr>
          <a:xfrm>
            <a:off x="9932988" y="6392863"/>
            <a:ext cx="881062"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egnaposto contenuto 2">
            <a:extLst>
              <a:ext uri="{FF2B5EF4-FFF2-40B4-BE49-F238E27FC236}">
                <a16:creationId xmlns:a16="http://schemas.microsoft.com/office/drawing/2014/main" id="{27BE872C-3CAE-479E-BB11-DA2A2BDE867E}"/>
              </a:ext>
            </a:extLst>
          </p:cNvPr>
          <p:cNvSpPr>
            <a:spLocks noGrp="1" noChangeArrowheads="1"/>
          </p:cNvSpPr>
          <p:nvPr>
            <p:ph idx="1"/>
          </p:nvPr>
        </p:nvSpPr>
        <p:spPr>
          <a:xfrm>
            <a:off x="0" y="0"/>
            <a:ext cx="12192000" cy="6858000"/>
          </a:xfrm>
          <a:blipFill>
            <a:blip r:embed="rId2"/>
            <a:tile tx="0" ty="0" sx="100000" sy="100000" flip="none" algn="tl"/>
          </a:blipFill>
        </p:spPr>
        <p:txBody>
          <a:bodyPr/>
          <a:lstStyle/>
          <a:p>
            <a:pPr algn="just" eaLnBrk="1" hangingPunct="1">
              <a:lnSpc>
                <a:spcPct val="100000"/>
              </a:lnSpc>
              <a:spcBef>
                <a:spcPts val="0"/>
              </a:spcBef>
              <a:defRPr/>
            </a:pPr>
            <a:endParaRPr lang="it-IT" altLang="it-IT" sz="2400">
              <a:latin typeface="Times New Roman" panose="02020603050405020304" pitchFamily="18" charset="0"/>
              <a:cs typeface="Times New Roman" panose="02020603050405020304" pitchFamily="18" charset="0"/>
            </a:endParaRPr>
          </a:p>
          <a:p>
            <a:pPr marL="0" indent="0" algn="ctr" eaLnBrk="1" hangingPunct="1">
              <a:lnSpc>
                <a:spcPct val="100000"/>
              </a:lnSpc>
              <a:spcBef>
                <a:spcPts val="0"/>
              </a:spcBef>
              <a:buNone/>
              <a:defRPr/>
            </a:pPr>
            <a:r>
              <a:rPr lang="it-IT" altLang="it-IT" sz="2400" b="1" i="1">
                <a:latin typeface="Times New Roman" panose="02020603050405020304" pitchFamily="18" charset="0"/>
                <a:cs typeface="Times New Roman" panose="02020603050405020304" pitchFamily="18" charset="0"/>
              </a:rPr>
              <a:t>Il contenuto dei sei libri del De Rerum natura</a:t>
            </a:r>
          </a:p>
          <a:p>
            <a:pPr marL="0" indent="0" algn="ctr" eaLnBrk="1" hangingPunct="1">
              <a:lnSpc>
                <a:spcPct val="100000"/>
              </a:lnSpc>
              <a:spcBef>
                <a:spcPts val="0"/>
              </a:spcBef>
              <a:buNone/>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I</a:t>
            </a:r>
            <a:r>
              <a:rPr lang="it-IT" altLang="it-IT" sz="2400">
                <a:latin typeface="Times New Roman" panose="02020603050405020304" pitchFamily="18" charset="0"/>
                <a:cs typeface="Times New Roman" panose="02020603050405020304" pitchFamily="18" charset="0"/>
              </a:rPr>
              <a:t>: inno a Venere, introduzione generale e confutazione delle dottrine avversarie</a:t>
            </a:r>
          </a:p>
          <a:p>
            <a:pPr marL="0" indent="0" algn="just" eaLnBrk="1" hangingPunct="1">
              <a:lnSpc>
                <a:spcPct val="100000"/>
              </a:lnSpc>
              <a:spcBef>
                <a:spcPts val="0"/>
              </a:spcBef>
              <a:buFont typeface="Arial" panose="020B0604020202020204" pitchFamily="34" charset="0"/>
              <a:buNone/>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II</a:t>
            </a:r>
            <a:r>
              <a:rPr lang="it-IT" altLang="it-IT" sz="2400">
                <a:latin typeface="Times New Roman" panose="02020603050405020304" pitchFamily="18" charset="0"/>
                <a:cs typeface="Times New Roman" panose="02020603050405020304" pitchFamily="18" charset="0"/>
              </a:rPr>
              <a:t>: illustrazione della teoria del </a:t>
            </a:r>
            <a:r>
              <a:rPr lang="it-IT" altLang="it-IT" sz="2400" i="1">
                <a:latin typeface="Times New Roman" panose="02020603050405020304" pitchFamily="18" charset="0"/>
                <a:cs typeface="Times New Roman" panose="02020603050405020304" pitchFamily="18" charset="0"/>
              </a:rPr>
              <a:t>clinamen</a:t>
            </a:r>
          </a:p>
          <a:p>
            <a:pPr marL="0" indent="0" algn="just" eaLnBrk="1" hangingPunct="1">
              <a:lnSpc>
                <a:spcPct val="100000"/>
              </a:lnSpc>
              <a:spcBef>
                <a:spcPts val="0"/>
              </a:spcBef>
              <a:buFont typeface="Arial" panose="020B0604020202020204" pitchFamily="34" charset="0"/>
              <a:buNone/>
              <a:defRPr/>
            </a:pPr>
            <a:endParaRPr lang="it-IT" altLang="it-IT" sz="2400" i="1">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III</a:t>
            </a:r>
            <a:r>
              <a:rPr lang="it-IT" altLang="it-IT" sz="2400">
                <a:latin typeface="Times New Roman" panose="02020603050405020304" pitchFamily="18" charset="0"/>
                <a:cs typeface="Times New Roman" panose="02020603050405020304" pitchFamily="18" charset="0"/>
              </a:rPr>
              <a:t>: la composizione del corpo e dell’anima costituiti da atomi</a:t>
            </a:r>
          </a:p>
          <a:p>
            <a:pPr marL="0" indent="0" algn="just" eaLnBrk="1" hangingPunct="1">
              <a:lnSpc>
                <a:spcPct val="100000"/>
              </a:lnSpc>
              <a:spcBef>
                <a:spcPts val="0"/>
              </a:spcBef>
              <a:buFont typeface="Arial" panose="020B0604020202020204" pitchFamily="34" charset="0"/>
              <a:buNone/>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IV</a:t>
            </a:r>
            <a:r>
              <a:rPr lang="it-IT" altLang="it-IT" sz="2400">
                <a:latin typeface="Times New Roman" panose="02020603050405020304" pitchFamily="18" charset="0"/>
                <a:cs typeface="Times New Roman" panose="02020603050405020304" pitchFamily="18" charset="0"/>
              </a:rPr>
              <a:t>: illustrazione del processo di conoscenza e teoria dei </a:t>
            </a:r>
            <a:r>
              <a:rPr lang="it-IT" altLang="it-IT" sz="2400" i="1">
                <a:latin typeface="Times New Roman" panose="02020603050405020304" pitchFamily="18" charset="0"/>
                <a:cs typeface="Times New Roman" panose="02020603050405020304" pitchFamily="18" charset="0"/>
              </a:rPr>
              <a:t>simulacra</a:t>
            </a:r>
          </a:p>
          <a:p>
            <a:pPr marL="0" indent="0" algn="just" eaLnBrk="1" hangingPunct="1">
              <a:lnSpc>
                <a:spcPct val="100000"/>
              </a:lnSpc>
              <a:spcBef>
                <a:spcPts val="0"/>
              </a:spcBef>
              <a:buFont typeface="Arial" panose="020B0604020202020204" pitchFamily="34" charset="0"/>
              <a:buNone/>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V</a:t>
            </a:r>
            <a:r>
              <a:rPr lang="it-IT" altLang="it-IT" sz="2400">
                <a:latin typeface="Times New Roman" panose="02020603050405020304" pitchFamily="18" charset="0"/>
                <a:cs typeface="Times New Roman" panose="02020603050405020304" pitchFamily="18" charset="0"/>
              </a:rPr>
              <a:t>: processo di formazione del mondo e affermarsi della civiltà e dei regni</a:t>
            </a:r>
          </a:p>
          <a:p>
            <a:pPr algn="just" eaLnBrk="1" hangingPunct="1">
              <a:lnSpc>
                <a:spcPct val="100000"/>
              </a:lnSpc>
              <a:spcBef>
                <a:spcPts val="0"/>
              </a:spcBef>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VI</a:t>
            </a:r>
            <a:r>
              <a:rPr lang="it-IT" altLang="it-IT" sz="2400">
                <a:latin typeface="Times New Roman" panose="02020603050405020304" pitchFamily="18" charset="0"/>
                <a:cs typeface="Times New Roman" panose="02020603050405020304" pitchFamily="18" charset="0"/>
              </a:rPr>
              <a:t>: spiegazione razionale dei principali fenomeni fisici (fulmini, terremoti, vulcani)</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BD27B58-9DEF-4C02-ACE8-54BE47922D0F}"/>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eaLnBrk="1" fontAlgn="auto" hangingPunct="1">
              <a:lnSpc>
                <a:spcPct val="100000"/>
              </a:lnSpc>
              <a:spcBef>
                <a:spcPts val="0"/>
              </a:spcBef>
              <a:spcAft>
                <a:spcPts val="0"/>
              </a:spcAft>
              <a:buNone/>
              <a:defRPr/>
            </a:pPr>
            <a:r>
              <a:rPr lang="it-IT" altLang="it-IT" sz="2400" b="1" i="1">
                <a:latin typeface="Times New Roman" panose="02020603050405020304" pitchFamily="18" charset="0"/>
                <a:cs typeface="Times New Roman" panose="02020603050405020304" pitchFamily="18" charset="0"/>
              </a:rPr>
              <a:t>De rerum natura: il Libro I </a:t>
            </a:r>
            <a:endParaRPr lang="it-IT" sz="2400" b="1" i="1">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endParaRPr lang="it-IT" sz="2000">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Funzione introduttiva + fondamento dottrinale e metodologico dell’intero poema</a:t>
            </a:r>
          </a:p>
          <a:p>
            <a:pPr marL="0" indent="0" algn="just" eaLnBrk="1" fontAlgn="auto" hangingPunct="1">
              <a:lnSpc>
                <a:spcPct val="100000"/>
              </a:lnSpc>
              <a:spcBef>
                <a:spcPts val="0"/>
              </a:spcBef>
              <a:spcAft>
                <a:spcPts val="0"/>
              </a:spcAft>
              <a:buNone/>
              <a:defRPr/>
            </a:pPr>
            <a:endParaRPr lang="it-IT" sz="2000">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Premesse che conducono il lettore a una rassicurazione di fondo, cf. vv. 1115-1117:</a:t>
            </a:r>
          </a:p>
          <a:p>
            <a:pPr marL="0" indent="0" algn="ctr" eaLnBrk="1" fontAlgn="auto" hangingPunct="1">
              <a:lnSpc>
                <a:spcPct val="100000"/>
              </a:lnSpc>
              <a:spcBef>
                <a:spcPts val="0"/>
              </a:spcBef>
              <a:spcAft>
                <a:spcPts val="0"/>
              </a:spcAft>
              <a:buNone/>
              <a:defRPr/>
            </a:pPr>
            <a:endParaRPr lang="it-IT" sz="2000" i="1">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Namque alid ex alio clarescet nec tibi caeca</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nox iter eripiet quin ultima naturai</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pervideas: ita res accendent lumina rebus.</a:t>
            </a:r>
          </a:p>
          <a:p>
            <a:pPr marL="0" indent="0" algn="just" eaLnBrk="1" fontAlgn="auto" hangingPunct="1">
              <a:lnSpc>
                <a:spcPct val="100000"/>
              </a:lnSpc>
              <a:spcBef>
                <a:spcPts val="0"/>
              </a:spcBef>
              <a:spcAft>
                <a:spcPts val="0"/>
              </a:spcAft>
              <a:buNone/>
              <a:defRPr/>
            </a:pPr>
            <a:endParaRPr lang="it-IT" sz="2000" i="1">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Il destinatario: Memmio (vv. 50-61)</a:t>
            </a:r>
            <a:endParaRPr lang="it-IT" sz="2000" i="1">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endParaRPr lang="it-IT" sz="2000">
              <a:latin typeface="Times New Roman" panose="02020603050405020304" pitchFamily="18" charset="0"/>
              <a:cs typeface="Times New Roman" panose="02020603050405020304" pitchFamily="18" charset="0"/>
            </a:endParaRPr>
          </a:p>
          <a:p>
            <a:pPr algn="just" eaLnBrk="1" fontAlgn="auto" hangingPunct="1">
              <a:lnSpc>
                <a:spcPct val="100000"/>
              </a:lnSpc>
              <a:spcBef>
                <a:spcPts val="0"/>
              </a:spcBef>
              <a:spcAft>
                <a:spcPts val="0"/>
              </a:spcAft>
              <a:buFontTx/>
              <a:buChar char="-"/>
              <a:defRPr/>
            </a:pPr>
            <a:r>
              <a:rPr lang="it-IT" sz="2000" b="1">
                <a:latin typeface="Times New Roman" panose="02020603050405020304" pitchFamily="18" charset="0"/>
                <a:cs typeface="Times New Roman" panose="02020603050405020304" pitchFamily="18" charset="0"/>
              </a:rPr>
              <a:t>Inno a Venere</a:t>
            </a:r>
            <a:r>
              <a:rPr lang="it-IT" sz="2000">
                <a:latin typeface="Times New Roman" panose="02020603050405020304" pitchFamily="18" charset="0"/>
                <a:cs typeface="Times New Roman" panose="02020603050405020304" pitchFamily="18" charset="0"/>
              </a:rPr>
              <a:t>: (inno alla divinità e teologia epicurea: quale rapporto?)</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Tributo alla tradizione letteraria, </a:t>
            </a:r>
            <a:r>
              <a:rPr lang="it-IT" sz="2000" i="1">
                <a:latin typeface="Times New Roman" panose="02020603050405020304" pitchFamily="18" charset="0"/>
                <a:cs typeface="Times New Roman" panose="02020603050405020304" pitchFamily="18" charset="0"/>
              </a:rPr>
              <a:t>captatio benevolentiae,</a:t>
            </a:r>
            <a:r>
              <a:rPr lang="it-IT" sz="2000">
                <a:latin typeface="Times New Roman" panose="02020603050405020304" pitchFamily="18" charset="0"/>
                <a:cs typeface="Times New Roman" panose="02020603050405020304" pitchFamily="18" charset="0"/>
              </a:rPr>
              <a:t> legame con la</a:t>
            </a:r>
            <a:r>
              <a:rPr lang="it-IT" sz="2000" i="1">
                <a:latin typeface="Times New Roman" panose="02020603050405020304" pitchFamily="18" charset="0"/>
                <a:cs typeface="Times New Roman" panose="02020603050405020304" pitchFamily="18" charset="0"/>
              </a:rPr>
              <a:t> gens Memmia </a:t>
            </a:r>
            <a:r>
              <a:rPr lang="it-IT" sz="2000">
                <a:latin typeface="Times New Roman" panose="02020603050405020304" pitchFamily="18" charset="0"/>
                <a:cs typeface="Times New Roman" panose="02020603050405020304" pitchFamily="18" charset="0"/>
              </a:rPr>
              <a:t>e culto della </a:t>
            </a:r>
            <a:r>
              <a:rPr lang="it-IT" sz="2000" i="1">
                <a:latin typeface="Times New Roman" panose="02020603050405020304" pitchFamily="18" charset="0"/>
                <a:cs typeface="Times New Roman" panose="02020603050405020304" pitchFamily="18" charset="0"/>
              </a:rPr>
              <a:t>Venus Physica</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Interpretazioni allegoriche della figura di Venere e di quella di Marte</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Sospetta interpolazione (coerenza o meno dell’inno a Venere con i versi teologici)</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Venere e il </a:t>
            </a:r>
            <a:r>
              <a:rPr lang="it-IT" sz="2000" i="1">
                <a:latin typeface="Times New Roman" panose="02020603050405020304" pitchFamily="18" charset="0"/>
                <a:cs typeface="Times New Roman" panose="02020603050405020304" pitchFamily="18" charset="0"/>
              </a:rPr>
              <a:t>lepos </a:t>
            </a:r>
            <a:r>
              <a:rPr lang="it-IT" sz="2000">
                <a:latin typeface="Times New Roman" panose="02020603050405020304" pitchFamily="18" charset="0"/>
                <a:cs typeface="Times New Roman" panose="02020603050405020304" pitchFamily="18" charset="0"/>
              </a:rPr>
              <a:t>(riflessione poetica: il ruolo della poesia che ‘avvince’ i lettori)</a:t>
            </a:r>
          </a:p>
          <a:p>
            <a:pPr algn="just" eaLnBrk="1" fontAlgn="auto" hangingPunct="1">
              <a:lnSpc>
                <a:spcPct val="100000"/>
              </a:lnSpc>
              <a:spcBef>
                <a:spcPts val="0"/>
              </a:spcBef>
              <a:spcAft>
                <a:spcPts val="0"/>
              </a:spcAft>
              <a:buFontTx/>
              <a:buChar char="-"/>
              <a:defRPr/>
            </a:pPr>
            <a:endParaRPr lang="it-IT" sz="2000">
              <a:latin typeface="Times New Roman" panose="02020603050405020304" pitchFamily="18" charset="0"/>
              <a:cs typeface="Times New Roman" panose="02020603050405020304" pitchFamily="18" charset="0"/>
            </a:endParaRPr>
          </a:p>
          <a:p>
            <a:pPr algn="just" eaLnBrk="1" fontAlgn="auto" hangingPunct="1">
              <a:lnSpc>
                <a:spcPct val="100000"/>
              </a:lnSpc>
              <a:spcBef>
                <a:spcPts val="0"/>
              </a:spcBef>
              <a:spcAft>
                <a:spcPts val="0"/>
              </a:spcAft>
              <a:buFontTx/>
              <a:buChar char="-"/>
              <a:defRPr/>
            </a:pPr>
            <a:r>
              <a:rPr lang="it-IT" sz="2000" b="1">
                <a:latin typeface="Times New Roman" panose="02020603050405020304" pitchFamily="18" charset="0"/>
                <a:cs typeface="Times New Roman" panose="02020603050405020304" pitchFamily="18" charset="0"/>
              </a:rPr>
              <a:t>Elogio di Epicuro: </a:t>
            </a:r>
            <a:r>
              <a:rPr lang="it-IT" sz="2000">
                <a:latin typeface="Times New Roman" panose="02020603050405020304" pitchFamily="18" charset="0"/>
                <a:cs typeface="Times New Roman" panose="02020603050405020304" pitchFamily="18" charset="0"/>
              </a:rPr>
              <a:t>v. 79 </a:t>
            </a:r>
            <a:r>
              <a:rPr lang="it-IT" sz="2000" i="1">
                <a:latin typeface="Times New Roman" panose="02020603050405020304" pitchFamily="18" charset="0"/>
                <a:cs typeface="Times New Roman" panose="02020603050405020304" pitchFamily="18" charset="0"/>
              </a:rPr>
              <a:t>nos exaequat victoria caelo </a:t>
            </a:r>
            <a:r>
              <a:rPr lang="it-IT" sz="2000">
                <a:latin typeface="Times New Roman" panose="02020603050405020304" pitchFamily="18" charset="0"/>
                <a:cs typeface="Times New Roman" panose="02020603050405020304" pitchFamily="18" charset="0"/>
              </a:rPr>
              <a:t>(Epicuro e i </a:t>
            </a:r>
            <a:r>
              <a:rPr lang="it-IT" sz="2000" i="1">
                <a:latin typeface="Times New Roman" panose="02020603050405020304" pitchFamily="18" charset="0"/>
                <a:cs typeface="Times New Roman" panose="02020603050405020304" pitchFamily="18" charset="0"/>
              </a:rPr>
              <a:t>claustra naturae</a:t>
            </a:r>
            <a:r>
              <a:rPr lang="it-IT" sz="2000">
                <a:latin typeface="Times New Roman" panose="02020603050405020304" pitchFamily="18" charset="0"/>
                <a:cs typeface="Times New Roman" panose="02020603050405020304" pitchFamily="18" charset="0"/>
              </a:rPr>
              <a:t>; la scalata oltre i </a:t>
            </a:r>
            <a:r>
              <a:rPr lang="it-IT" sz="2000" i="1">
                <a:latin typeface="Times New Roman" panose="02020603050405020304" pitchFamily="18" charset="0"/>
                <a:cs typeface="Times New Roman" panose="02020603050405020304" pitchFamily="18" charset="0"/>
              </a:rPr>
              <a:t>moenia mundi </a:t>
            </a:r>
            <a:r>
              <a:rPr lang="it-IT" sz="2000">
                <a:latin typeface="Times New Roman" panose="02020603050405020304" pitchFamily="18" charset="0"/>
                <a:cs typeface="Times New Roman" panose="02020603050405020304" pitchFamily="18" charset="0"/>
              </a:rPr>
              <a:t>e la vittoria sulla </a:t>
            </a:r>
            <a:r>
              <a:rPr lang="it-IT" sz="2000" i="1">
                <a:latin typeface="Times New Roman" panose="02020603050405020304" pitchFamily="18" charset="0"/>
                <a:cs typeface="Times New Roman" panose="02020603050405020304" pitchFamily="18" charset="0"/>
              </a:rPr>
              <a:t>religio</a:t>
            </a:r>
            <a:r>
              <a:rPr lang="it-IT" sz="2000">
                <a:latin typeface="Times New Roman" panose="02020603050405020304" pitchFamily="18" charset="0"/>
                <a:cs typeface="Times New Roman" panose="02020603050405020304" pitchFamily="18" charset="0"/>
              </a:rPr>
              <a:t>; Giganti e conoscenza: il </a:t>
            </a:r>
            <a:r>
              <a:rPr lang="it-IT" sz="2000" i="1">
                <a:latin typeface="Times New Roman" panose="02020603050405020304" pitchFamily="18" charset="0"/>
                <a:cs typeface="Times New Roman" panose="02020603050405020304" pitchFamily="18" charset="0"/>
              </a:rPr>
              <a:t>De rerum natura </a:t>
            </a:r>
            <a:r>
              <a:rPr lang="it-IT" sz="2000">
                <a:latin typeface="Times New Roman" panose="02020603050405020304" pitchFamily="18" charset="0"/>
                <a:cs typeface="Times New Roman" panose="02020603050405020304" pitchFamily="18" charset="0"/>
              </a:rPr>
              <a:t>come un’ ‘Odissea intellettuale’ - Lucrezio e il viaggio verso la verità contro gli </a:t>
            </a:r>
            <a:r>
              <a:rPr lang="it-IT" sz="2000" i="1">
                <a:latin typeface="Times New Roman" panose="02020603050405020304" pitchFamily="18" charset="0"/>
                <a:cs typeface="Times New Roman" panose="02020603050405020304" pitchFamily="18" charset="0"/>
              </a:rPr>
              <a:t>errores</a:t>
            </a:r>
            <a:r>
              <a:rPr lang="it-IT" sz="2000">
                <a:latin typeface="Times New Roman" panose="02020603050405020304" pitchFamily="18" charset="0"/>
                <a:cs typeface="Times New Roman" panose="02020603050405020304" pitchFamily="18" charset="0"/>
              </a:rPr>
              <a:t>)</a:t>
            </a:r>
            <a:endParaRPr lang="it-IT" sz="2000" b="1">
              <a:latin typeface="Times New Roman" panose="02020603050405020304" pitchFamily="18" charset="0"/>
              <a:cs typeface="Times New Roman" panose="02020603050405020304" pitchFamily="18" charset="0"/>
            </a:endParaRPr>
          </a:p>
          <a:p>
            <a:pPr marL="0" indent="0">
              <a:buNone/>
            </a:pPr>
            <a:endParaRPr lang="it-IT"/>
          </a:p>
        </p:txBody>
      </p:sp>
    </p:spTree>
    <p:extLst>
      <p:ext uri="{BB962C8B-B14F-4D97-AF65-F5344CB8AC3E}">
        <p14:creationId xmlns:p14="http://schemas.microsoft.com/office/powerpoint/2010/main" val="37666889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altLang="it-IT" b="1" i="1">
                <a:latin typeface="Times New Roman" panose="02020603050405020304" pitchFamily="18" charset="0"/>
                <a:cs typeface="Times New Roman" panose="02020603050405020304" pitchFamily="18" charset="0"/>
              </a:rPr>
              <a:t>Alcune costanti stilistiche</a:t>
            </a:r>
          </a:p>
          <a:p>
            <a:pPr marL="0" indent="0" algn="ctr">
              <a:buNone/>
            </a:pPr>
            <a:endParaRPr lang="it-IT" altLang="it-IT" b="1" i="1">
              <a:latin typeface="Times New Roman" panose="02020603050405020304" pitchFamily="18" charset="0"/>
              <a:cs typeface="Times New Roman" panose="02020603050405020304" pitchFamily="18" charset="0"/>
            </a:endParaRPr>
          </a:p>
          <a:p>
            <a:pPr algn="just"/>
            <a:r>
              <a:rPr lang="it-IT" altLang="it-IT">
                <a:latin typeface="Times New Roman" panose="02020603050405020304" pitchFamily="18" charset="0"/>
                <a:cs typeface="Times New Roman" panose="02020603050405020304" pitchFamily="18" charset="0"/>
              </a:rPr>
              <a:t>Sviluppo ipotattico prevalente su quello paratattico, ricorso ad accostamenti asindetici</a:t>
            </a:r>
          </a:p>
          <a:p>
            <a:pPr algn="just"/>
            <a:r>
              <a:rPr lang="it-IT" altLang="it-IT">
                <a:latin typeface="Times New Roman" panose="02020603050405020304" pitchFamily="18" charset="0"/>
                <a:cs typeface="Times New Roman" panose="02020603050405020304" pitchFamily="18" charset="0"/>
              </a:rPr>
              <a:t>Largo uso di aggettivi composti in -</a:t>
            </a:r>
            <a:r>
              <a:rPr lang="it-IT" altLang="it-IT" i="1">
                <a:latin typeface="Times New Roman" panose="02020603050405020304" pitchFamily="18" charset="0"/>
                <a:cs typeface="Times New Roman" panose="02020603050405020304" pitchFamily="18" charset="0"/>
              </a:rPr>
              <a:t>fer </a:t>
            </a:r>
            <a:r>
              <a:rPr lang="it-IT" altLang="it-IT">
                <a:latin typeface="Times New Roman" panose="02020603050405020304" pitchFamily="18" charset="0"/>
                <a:cs typeface="Times New Roman" panose="02020603050405020304" pitchFamily="18" charset="0"/>
              </a:rPr>
              <a:t>/ -</a:t>
            </a:r>
            <a:r>
              <a:rPr lang="it-IT" altLang="it-IT" i="1">
                <a:latin typeface="Times New Roman" panose="02020603050405020304" pitchFamily="18" charset="0"/>
                <a:cs typeface="Times New Roman" panose="02020603050405020304" pitchFamily="18" charset="0"/>
              </a:rPr>
              <a:t>ger</a:t>
            </a:r>
            <a:r>
              <a:rPr lang="it-IT" altLang="it-IT">
                <a:latin typeface="Times New Roman" panose="02020603050405020304" pitchFamily="18" charset="0"/>
                <a:cs typeface="Times New Roman" panose="02020603050405020304" pitchFamily="18" charset="0"/>
              </a:rPr>
              <a:t> ma anche in -</a:t>
            </a:r>
            <a:r>
              <a:rPr lang="it-IT" altLang="it-IT" i="1">
                <a:latin typeface="Times New Roman" panose="02020603050405020304" pitchFamily="18" charset="0"/>
                <a:cs typeface="Times New Roman" panose="02020603050405020304" pitchFamily="18" charset="0"/>
              </a:rPr>
              <a:t>gen </a:t>
            </a:r>
            <a:r>
              <a:rPr lang="it-IT" altLang="it-IT">
                <a:latin typeface="Times New Roman" panose="02020603050405020304" pitchFamily="18" charset="0"/>
                <a:cs typeface="Times New Roman" panose="02020603050405020304" pitchFamily="18" charset="0"/>
              </a:rPr>
              <a:t>e -</a:t>
            </a:r>
            <a:r>
              <a:rPr lang="it-IT" altLang="it-IT" i="1">
                <a:latin typeface="Times New Roman" panose="02020603050405020304" pitchFamily="18" charset="0"/>
                <a:cs typeface="Times New Roman" panose="02020603050405020304" pitchFamily="18" charset="0"/>
              </a:rPr>
              <a:t>fac </a:t>
            </a:r>
            <a:r>
              <a:rPr lang="it-IT" altLang="it-IT">
                <a:latin typeface="Times New Roman" panose="02020603050405020304" pitchFamily="18" charset="0"/>
                <a:cs typeface="Times New Roman" panose="02020603050405020304" pitchFamily="18" charset="0"/>
              </a:rPr>
              <a:t>(</a:t>
            </a:r>
            <a:r>
              <a:rPr lang="it-IT" altLang="it-IT" i="1">
                <a:latin typeface="Times New Roman" panose="02020603050405020304" pitchFamily="18" charset="0"/>
                <a:cs typeface="Times New Roman" panose="02020603050405020304" pitchFamily="18" charset="0"/>
              </a:rPr>
              <a:t>laetificus, largificus</a:t>
            </a:r>
            <a:r>
              <a:rPr lang="it-IT" altLang="it-IT">
                <a:latin typeface="Times New Roman" panose="02020603050405020304" pitchFamily="18" charset="0"/>
                <a:cs typeface="Times New Roman" panose="02020603050405020304" pitchFamily="18" charset="0"/>
              </a:rPr>
              <a:t>) e di lessico ‘tecnico’, abbondante ricorso agli avverbi (soprattutto in -</a:t>
            </a:r>
            <a:r>
              <a:rPr lang="it-IT" altLang="it-IT" i="1">
                <a:latin typeface="Times New Roman" panose="02020603050405020304" pitchFamily="18" charset="0"/>
                <a:cs typeface="Times New Roman" panose="02020603050405020304" pitchFamily="18" charset="0"/>
              </a:rPr>
              <a:t>im</a:t>
            </a:r>
            <a:r>
              <a:rPr lang="it-IT" altLang="it-IT">
                <a:latin typeface="Times New Roman" panose="02020603050405020304" pitchFamily="18" charset="0"/>
                <a:cs typeface="Times New Roman" panose="02020603050405020304" pitchFamily="18" charset="0"/>
              </a:rPr>
              <a:t>)</a:t>
            </a:r>
          </a:p>
          <a:p>
            <a:pPr algn="just"/>
            <a:r>
              <a:rPr lang="it-IT" altLang="it-IT">
                <a:latin typeface="Times New Roman" panose="02020603050405020304" pitchFamily="18" charset="0"/>
                <a:cs typeface="Times New Roman" panose="02020603050405020304" pitchFamily="18" charset="0"/>
              </a:rPr>
              <a:t>Frequente ricorso a traslitterazioni dal greco, introduzione di </a:t>
            </a:r>
            <a:r>
              <a:rPr lang="it-IT" altLang="it-IT" i="1">
                <a:latin typeface="Times New Roman" panose="02020603050405020304" pitchFamily="18" charset="0"/>
                <a:cs typeface="Times New Roman" panose="02020603050405020304" pitchFamily="18" charset="0"/>
              </a:rPr>
              <a:t>hapax, </a:t>
            </a:r>
            <a:r>
              <a:rPr lang="it-IT" altLang="it-IT">
                <a:latin typeface="Times New Roman" panose="02020603050405020304" pitchFamily="18" charset="0"/>
                <a:cs typeface="Times New Roman" panose="02020603050405020304" pitchFamily="18" charset="0"/>
              </a:rPr>
              <a:t>uso di perifrasi e di strutture chiastiche</a:t>
            </a:r>
          </a:p>
          <a:p>
            <a:pPr algn="just"/>
            <a:r>
              <a:rPr lang="it-IT" altLang="it-IT">
                <a:latin typeface="Times New Roman" panose="02020603050405020304" pitchFamily="18" charset="0"/>
                <a:cs typeface="Times New Roman" panose="02020603050405020304" pitchFamily="18" charset="0"/>
              </a:rPr>
              <a:t>Procedimenti retorici tipici della struttura dialogica (largo uso di interrogative indirette; continua alternanza di riferimenti al lettore e di ‘intrusioni’ della voce del poeta)</a:t>
            </a:r>
          </a:p>
          <a:p>
            <a:pPr algn="just"/>
            <a:r>
              <a:rPr lang="it-IT" altLang="it-IT">
                <a:latin typeface="Times New Roman" panose="02020603050405020304" pitchFamily="18" charset="0"/>
                <a:cs typeface="Times New Roman" panose="02020603050405020304" pitchFamily="18" charset="0"/>
              </a:rPr>
              <a:t>Uso di formule proprie della tecnica dell’oratoria forense</a:t>
            </a:r>
          </a:p>
          <a:p>
            <a:pPr algn="just"/>
            <a:r>
              <a:rPr lang="it-IT" altLang="it-IT">
                <a:latin typeface="Times New Roman" panose="02020603050405020304" pitchFamily="18" charset="0"/>
                <a:cs typeface="Times New Roman" panose="02020603050405020304" pitchFamily="18" charset="0"/>
              </a:rPr>
              <a:t>Uso di utilizzo di nessi causali e avversativi, tendenza all’accumulo di iperbati</a:t>
            </a:r>
          </a:p>
          <a:p>
            <a:pPr algn="just"/>
            <a:r>
              <a:rPr lang="it-IT" altLang="it-IT">
                <a:latin typeface="Times New Roman" panose="02020603050405020304" pitchFamily="18" charset="0"/>
                <a:cs typeface="Times New Roman" panose="02020603050405020304" pitchFamily="18" charset="0"/>
              </a:rPr>
              <a:t>Frequente cambio di soggetto anche in pericopi ridotte, ricorso all’anafora, alla prolessi e all’allitterazione insistita </a:t>
            </a:r>
          </a:p>
          <a:p>
            <a:pPr marL="0" indent="0" algn="just">
              <a:buNone/>
            </a:pPr>
            <a:endParaRPr lang="it-IT" b="1"/>
          </a:p>
        </p:txBody>
      </p:sp>
    </p:spTree>
    <p:extLst>
      <p:ext uri="{BB962C8B-B14F-4D97-AF65-F5344CB8AC3E}">
        <p14:creationId xmlns:p14="http://schemas.microsoft.com/office/powerpoint/2010/main" val="140998570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787A433-521C-44C8-8CBC-6FAE30AB7AA7}"/>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marL="0" indent="0" algn="ctr">
              <a:buNone/>
            </a:pPr>
            <a:r>
              <a:rPr lang="it-IT" altLang="it-IT" sz="2600" b="1" i="1">
                <a:latin typeface="Times New Roman" panose="02020603050405020304" pitchFamily="18" charset="0"/>
                <a:cs typeface="Times New Roman" panose="02020603050405020304" pitchFamily="18" charset="0"/>
              </a:rPr>
              <a:t>La ‘grammatica’ di Lucrezio</a:t>
            </a:r>
          </a:p>
          <a:p>
            <a:pPr>
              <a:spcAft>
                <a:spcPts val="0"/>
              </a:spcAft>
              <a:buClrTx/>
              <a:buFontTx/>
              <a:buChar char="-"/>
              <a:defRPr/>
            </a:pPr>
            <a:r>
              <a:rPr lang="it-IT" b="1">
                <a:latin typeface="Times New Roman" panose="02020603050405020304" pitchFamily="18" charset="0"/>
                <a:cs typeface="Times New Roman" panose="02020603050405020304" pitchFamily="18" charset="0"/>
              </a:rPr>
              <a:t>Presenza di arcaismi </a:t>
            </a:r>
          </a:p>
          <a:p>
            <a:pPr>
              <a:spcAft>
                <a:spcPts val="0"/>
              </a:spcAft>
              <a:buClrTx/>
              <a:buFontTx/>
              <a:buChar char="-"/>
              <a:defRPr/>
            </a:pPr>
            <a:r>
              <a:rPr lang="it-IT" u="sng">
                <a:latin typeface="Times New Roman" panose="02020603050405020304" pitchFamily="18" charset="0"/>
                <a:cs typeface="Times New Roman" panose="02020603050405020304" pitchFamily="18" charset="0"/>
              </a:rPr>
              <a:t>Sostantivi</a:t>
            </a:r>
            <a:r>
              <a:rPr lang="it-IT">
                <a:latin typeface="Times New Roman" panose="02020603050405020304" pitchFamily="18" charset="0"/>
                <a:cs typeface="Times New Roman" panose="02020603050405020304" pitchFamily="18" charset="0"/>
              </a:rPr>
              <a:t>:  (fenomeni più comuni)</a:t>
            </a:r>
            <a:endParaRPr lang="it-IT" b="1">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gen.s</a:t>
            </a:r>
            <a:r>
              <a:rPr lang="it-IT">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ai</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(circa 166 occorrenze rispetto alle 153 nelle quali è presente la forma -</a:t>
            </a:r>
            <a:r>
              <a:rPr lang="it-IT" i="1">
                <a:latin typeface="Times New Roman" panose="02020603050405020304" pitchFamily="18" charset="0"/>
                <a:cs typeface="Times New Roman" panose="02020603050405020304" pitchFamily="18" charset="0"/>
              </a:rPr>
              <a:t>ae</a:t>
            </a:r>
            <a:r>
              <a:rPr lang="it-IT">
                <a:latin typeface="Times New Roman" panose="02020603050405020304" pitchFamily="18" charset="0"/>
                <a:cs typeface="Times New Roman" panose="02020603050405020304" pitchFamily="18" charset="0"/>
              </a:rPr>
              <a:t>. Si verifica per la maggior parte nei sostantivi, al contrario negli aggettivi il genitivo è di regola -</a:t>
            </a:r>
            <a:r>
              <a:rPr lang="it-IT" i="1">
                <a:latin typeface="Times New Roman" panose="02020603050405020304" pitchFamily="18" charset="0"/>
                <a:cs typeface="Times New Roman" panose="02020603050405020304" pitchFamily="18" charset="0"/>
              </a:rPr>
              <a:t>ae</a:t>
            </a:r>
            <a:r>
              <a:rPr lang="it-IT">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dat.s.</a:t>
            </a:r>
            <a:r>
              <a:rPr lang="it-IT">
                <a:latin typeface="Times New Roman" panose="02020603050405020304" pitchFamily="18" charset="0"/>
                <a:cs typeface="Times New Roman" panose="02020603050405020304" pitchFamily="18" charset="0"/>
              </a:rPr>
              <a:t> si rilevano pochi casi in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ai</a:t>
            </a:r>
          </a:p>
          <a:p>
            <a:pPr marL="0" indent="0" algn="just">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gen.p.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um</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(in luogo di - </a:t>
            </a:r>
            <a:r>
              <a:rPr lang="it-IT" i="1">
                <a:latin typeface="Times New Roman" panose="02020603050405020304" pitchFamily="18" charset="0"/>
                <a:cs typeface="Times New Roman" panose="02020603050405020304" pitchFamily="18" charset="0"/>
              </a:rPr>
              <a:t>rum</a:t>
            </a:r>
            <a:r>
              <a:rPr lang="it-IT">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gen.s. </a:t>
            </a:r>
            <a:r>
              <a:rPr lang="it-IT" b="1">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i</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(al posto di -</a:t>
            </a:r>
            <a:r>
              <a:rPr lang="it-IT" i="1">
                <a:latin typeface="Times New Roman" panose="02020603050405020304" pitchFamily="18" charset="0"/>
                <a:cs typeface="Times New Roman" panose="02020603050405020304" pitchFamily="18" charset="0"/>
              </a:rPr>
              <a:t>ii</a:t>
            </a:r>
            <a:r>
              <a:rPr lang="it-IT">
                <a:latin typeface="Times New Roman" panose="02020603050405020304" pitchFamily="18" charset="0"/>
                <a:cs typeface="Times New Roman" panose="02020603050405020304" pitchFamily="18" charset="0"/>
              </a:rPr>
              <a:t> per i sostantivi in -</a:t>
            </a:r>
            <a:r>
              <a:rPr lang="it-IT" i="1">
                <a:latin typeface="Times New Roman" panose="02020603050405020304" pitchFamily="18" charset="0"/>
                <a:cs typeface="Times New Roman" panose="02020603050405020304" pitchFamily="18" charset="0"/>
              </a:rPr>
              <a:t>ius</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ium</a:t>
            </a:r>
            <a:r>
              <a:rPr lang="it-IT">
                <a:latin typeface="Times New Roman" panose="02020603050405020304" pitchFamily="18" charset="0"/>
                <a:cs typeface="Times New Roman" panose="02020603050405020304" pitchFamily="18" charset="0"/>
              </a:rPr>
              <a:t>)</a:t>
            </a:r>
            <a:r>
              <a:rPr lang="it-IT" b="1">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nom. s. </a:t>
            </a:r>
            <a:r>
              <a:rPr lang="it-IT" b="1">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os</a:t>
            </a:r>
            <a:r>
              <a:rPr lang="it-IT">
                <a:latin typeface="Times New Roman" panose="02020603050405020304" pitchFamily="18" charset="0"/>
                <a:cs typeface="Times New Roman" panose="02020603050405020304" pitchFamily="18" charset="0"/>
              </a:rPr>
              <a:t> (invece di -</a:t>
            </a:r>
            <a:r>
              <a:rPr lang="it-IT" i="1">
                <a:latin typeface="Times New Roman" panose="02020603050405020304" pitchFamily="18" charset="0"/>
                <a:cs typeface="Times New Roman" panose="02020603050405020304" pitchFamily="18" charset="0"/>
              </a:rPr>
              <a:t>or</a:t>
            </a:r>
            <a:r>
              <a:rPr lang="it-IT">
                <a:latin typeface="Times New Roman" panose="02020603050405020304" pitchFamily="18" charset="0"/>
                <a:cs typeface="Times New Roman" panose="02020603050405020304" pitchFamily="18" charset="0"/>
              </a:rPr>
              <a:t>, ad es. </a:t>
            </a:r>
            <a:r>
              <a:rPr lang="it-IT" i="1">
                <a:latin typeface="Times New Roman" panose="02020603050405020304" pitchFamily="18" charset="0"/>
                <a:cs typeface="Times New Roman" panose="02020603050405020304" pitchFamily="18" charset="0"/>
              </a:rPr>
              <a:t>arbos / vapos / colos</a:t>
            </a:r>
            <a:r>
              <a:rPr lang="it-IT">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acc. s. </a:t>
            </a:r>
            <a:r>
              <a:rPr lang="it-IT">
                <a:latin typeface="Times New Roman" panose="02020603050405020304" pitchFamily="18" charset="0"/>
                <a:cs typeface="Times New Roman" panose="02020603050405020304" pitchFamily="18" charset="0"/>
              </a:rPr>
              <a:t>utilizza la forma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im</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dei sostantivi con tema in vocale tenue -</a:t>
            </a:r>
            <a:r>
              <a:rPr lang="it-IT" i="1">
                <a:latin typeface="Times New Roman" panose="02020603050405020304" pitchFamily="18" charset="0"/>
                <a:cs typeface="Times New Roman" panose="02020603050405020304" pitchFamily="18" charset="0"/>
              </a:rPr>
              <a:t>i</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tussim / puppim / febrim</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partim </a:t>
            </a:r>
            <a:r>
              <a:rPr lang="it-IT">
                <a:latin typeface="Times New Roman" panose="02020603050405020304" pitchFamily="18" charset="0"/>
                <a:cs typeface="Times New Roman" panose="02020603050405020304" pitchFamily="18" charset="0"/>
              </a:rPr>
              <a:t>ha sempre valore avverbiale  </a:t>
            </a:r>
          </a:p>
          <a:p>
            <a:pPr marL="0" indent="0" algn="just">
              <a:lnSpc>
                <a:spcPct val="120000"/>
              </a:lnSpc>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neutro nom. s.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um</a:t>
            </a:r>
            <a:r>
              <a:rPr lang="it-IT">
                <a:latin typeface="Times New Roman" panose="02020603050405020304" pitchFamily="18" charset="0"/>
                <a:cs typeface="Times New Roman" panose="02020603050405020304" pitchFamily="18" charset="0"/>
              </a:rPr>
              <a:t> (sostantivi tema in -</a:t>
            </a:r>
            <a:r>
              <a:rPr lang="it-IT" i="1">
                <a:latin typeface="Times New Roman" panose="02020603050405020304" pitchFamily="18" charset="0"/>
                <a:cs typeface="Times New Roman" panose="02020603050405020304" pitchFamily="18" charset="0"/>
              </a:rPr>
              <a:t>ŭ</a:t>
            </a:r>
            <a:r>
              <a:rPr lang="it-IT">
                <a:latin typeface="Times New Roman" panose="02020603050405020304" pitchFamily="18" charset="0"/>
                <a:cs typeface="Times New Roman" panose="02020603050405020304" pitchFamily="18" charset="0"/>
              </a:rPr>
              <a:t>), cf. e.g. </a:t>
            </a:r>
            <a:r>
              <a:rPr lang="it-IT" i="1">
                <a:latin typeface="Times New Roman" panose="02020603050405020304" pitchFamily="18" charset="0"/>
                <a:cs typeface="Times New Roman" panose="02020603050405020304" pitchFamily="18" charset="0"/>
              </a:rPr>
              <a:t>cornum / rictum</a:t>
            </a:r>
          </a:p>
          <a:p>
            <a:pPr marL="0" indent="0" algn="just">
              <a:lnSpc>
                <a:spcPct val="120000"/>
              </a:lnSpc>
              <a:spcBef>
                <a:spcPts val="0"/>
              </a:spcBef>
              <a:spcAft>
                <a:spcPts val="0"/>
              </a:spcAft>
              <a:buNone/>
              <a:defRPr/>
            </a:pPr>
            <a:endParaRPr lang="it-IT" i="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a:latin typeface="Times New Roman" panose="02020603050405020304" pitchFamily="18" charset="0"/>
                <a:cs typeface="Times New Roman" panose="02020603050405020304" pitchFamily="18" charset="0"/>
              </a:rPr>
              <a:t>- Verbi (scambio di coniugazioni, utilizzo di forme arcaiche come </a:t>
            </a:r>
            <a:r>
              <a:rPr lang="it-IT" i="1">
                <a:latin typeface="Times New Roman" panose="02020603050405020304" pitchFamily="18" charset="0"/>
                <a:cs typeface="Times New Roman" panose="02020603050405020304" pitchFamily="18" charset="0"/>
              </a:rPr>
              <a:t>fuat </a:t>
            </a:r>
            <a:r>
              <a:rPr lang="it-IT">
                <a:latin typeface="Times New Roman" panose="02020603050405020304" pitchFamily="18" charset="0"/>
                <a:cs typeface="Times New Roman" panose="02020603050405020304" pitchFamily="18" charset="0"/>
              </a:rPr>
              <a:t>per il verbo </a:t>
            </a:r>
            <a:r>
              <a:rPr lang="it-IT" i="1">
                <a:latin typeface="Times New Roman" panose="02020603050405020304" pitchFamily="18" charset="0"/>
                <a:cs typeface="Times New Roman" panose="02020603050405020304" pitchFamily="18" charset="0"/>
              </a:rPr>
              <a:t>sum </a:t>
            </a:r>
            <a:r>
              <a:rPr lang="it-IT">
                <a:latin typeface="Times New Roman" panose="02020603050405020304" pitchFamily="18" charset="0"/>
                <a:cs typeface="Times New Roman" panose="02020603050405020304" pitchFamily="18" charset="0"/>
              </a:rPr>
              <a:t>e utilizzo della forma -</a:t>
            </a:r>
            <a:r>
              <a:rPr lang="it-IT" i="1">
                <a:latin typeface="Times New Roman" panose="02020603050405020304" pitchFamily="18" charset="0"/>
                <a:cs typeface="Times New Roman" panose="02020603050405020304" pitchFamily="18" charset="0"/>
              </a:rPr>
              <a:t>ier</a:t>
            </a:r>
            <a:r>
              <a:rPr lang="it-IT">
                <a:latin typeface="Times New Roman" panose="02020603050405020304" pitchFamily="18" charset="0"/>
                <a:cs typeface="Times New Roman" panose="02020603050405020304" pitchFamily="18" charset="0"/>
              </a:rPr>
              <a:t> per l’infinito presente dei verbi passivi e deponenti) </a:t>
            </a:r>
          </a:p>
          <a:p>
            <a:pPr marL="0" indent="0" algn="ctr">
              <a:spcBef>
                <a:spcPts val="0"/>
              </a:spcBef>
              <a:spcAft>
                <a:spcPts val="0"/>
              </a:spcAft>
              <a:buNone/>
            </a:pPr>
            <a:endParaRPr lang="it-IT"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316152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BD27B58-9DEF-4C02-ACE8-54BE47922D0F}"/>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eaLnBrk="1" fontAlgn="auto" hangingPunct="1">
              <a:lnSpc>
                <a:spcPct val="100000"/>
              </a:lnSpc>
              <a:spcBef>
                <a:spcPts val="0"/>
              </a:spcBef>
              <a:spcAft>
                <a:spcPts val="0"/>
              </a:spcAft>
              <a:buNone/>
              <a:defRPr/>
            </a:pPr>
            <a:r>
              <a:rPr lang="it-IT" altLang="it-IT" sz="2400" b="1" i="1">
                <a:latin typeface="Times New Roman" panose="02020603050405020304" pitchFamily="18" charset="0"/>
                <a:cs typeface="Times New Roman" panose="02020603050405020304" pitchFamily="18" charset="0"/>
              </a:rPr>
              <a:t>De rerum natura: il Libro I </a:t>
            </a:r>
            <a:endParaRPr lang="it-IT" sz="2400" b="1" i="1">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endParaRPr lang="it-IT" sz="2000">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Funzione introduttiva + fondamento dottrinale e metodologico dell’intero poema</a:t>
            </a:r>
          </a:p>
          <a:p>
            <a:pPr marL="0" indent="0" algn="just" eaLnBrk="1" fontAlgn="auto" hangingPunct="1">
              <a:lnSpc>
                <a:spcPct val="100000"/>
              </a:lnSpc>
              <a:spcBef>
                <a:spcPts val="0"/>
              </a:spcBef>
              <a:spcAft>
                <a:spcPts val="0"/>
              </a:spcAft>
              <a:buNone/>
              <a:defRPr/>
            </a:pPr>
            <a:endParaRPr lang="it-IT" sz="2000">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Premesse che conducono il lettore a una rassicurazione di fondo, cf. vv. 1115-1117:</a:t>
            </a:r>
          </a:p>
          <a:p>
            <a:pPr marL="0" indent="0" algn="ctr" eaLnBrk="1" fontAlgn="auto" hangingPunct="1">
              <a:lnSpc>
                <a:spcPct val="100000"/>
              </a:lnSpc>
              <a:spcBef>
                <a:spcPts val="0"/>
              </a:spcBef>
              <a:spcAft>
                <a:spcPts val="0"/>
              </a:spcAft>
              <a:buNone/>
              <a:defRPr/>
            </a:pPr>
            <a:endParaRPr lang="it-IT" sz="2000" i="1">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Namque alid ex alio clarescet nec tibi caeca          ‘</a:t>
            </a:r>
            <a:r>
              <a:rPr lang="it-IT" sz="2000">
                <a:latin typeface="Times New Roman" panose="02020603050405020304" pitchFamily="18" charset="0"/>
                <a:cs typeface="Times New Roman" panose="02020603050405020304" pitchFamily="18" charset="0"/>
              </a:rPr>
              <a:t>infatti un concetto trarrà luce dall’altro, né </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nox iter eripiet quin ultima naturai                         </a:t>
            </a:r>
            <a:r>
              <a:rPr lang="it-IT" sz="2000">
                <a:latin typeface="Times New Roman" panose="02020603050405020304" pitchFamily="18" charset="0"/>
                <a:cs typeface="Times New Roman" panose="02020603050405020304" pitchFamily="18" charset="0"/>
              </a:rPr>
              <a:t>l’oscura notte t’impedirà il cammino, così da non </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pervideas: ita res accendent lumina rebus</a:t>
            </a:r>
            <a:r>
              <a:rPr lang="it-IT" sz="2000">
                <a:latin typeface="Times New Roman" panose="02020603050405020304" pitchFamily="18" charset="0"/>
                <a:cs typeface="Times New Roman" panose="02020603050405020304" pitchFamily="18" charset="0"/>
              </a:rPr>
              <a:t>.             lasciarti scorgere gli ultimi segreti della natura: tanta luce</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fra loro si daranno le cose’ </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Il destinatario: Memmio (vv. 50-61)</a:t>
            </a:r>
            <a:endParaRPr lang="it-IT" sz="2000" i="1">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endParaRPr lang="it-IT" sz="2000">
              <a:latin typeface="Times New Roman" panose="02020603050405020304" pitchFamily="18" charset="0"/>
              <a:cs typeface="Times New Roman" panose="02020603050405020304" pitchFamily="18" charset="0"/>
            </a:endParaRPr>
          </a:p>
          <a:p>
            <a:pPr algn="just" eaLnBrk="1" fontAlgn="auto" hangingPunct="1">
              <a:lnSpc>
                <a:spcPct val="100000"/>
              </a:lnSpc>
              <a:spcBef>
                <a:spcPts val="0"/>
              </a:spcBef>
              <a:spcAft>
                <a:spcPts val="0"/>
              </a:spcAft>
              <a:buFontTx/>
              <a:buChar char="-"/>
              <a:defRPr/>
            </a:pPr>
            <a:r>
              <a:rPr lang="it-IT" sz="2000" b="1">
                <a:latin typeface="Times New Roman" panose="02020603050405020304" pitchFamily="18" charset="0"/>
                <a:cs typeface="Times New Roman" panose="02020603050405020304" pitchFamily="18" charset="0"/>
              </a:rPr>
              <a:t>Inno a Venere</a:t>
            </a:r>
            <a:r>
              <a:rPr lang="it-IT" sz="2000">
                <a:latin typeface="Times New Roman" panose="02020603050405020304" pitchFamily="18" charset="0"/>
                <a:cs typeface="Times New Roman" panose="02020603050405020304" pitchFamily="18" charset="0"/>
              </a:rPr>
              <a:t>: (inno alla divinità e teologia epicurea: quale rapporto?)</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Tributo alla tradizione letteraria, </a:t>
            </a:r>
            <a:r>
              <a:rPr lang="it-IT" sz="2000" i="1">
                <a:latin typeface="Times New Roman" panose="02020603050405020304" pitchFamily="18" charset="0"/>
                <a:cs typeface="Times New Roman" panose="02020603050405020304" pitchFamily="18" charset="0"/>
              </a:rPr>
              <a:t>captatio benevolentiae,</a:t>
            </a:r>
            <a:r>
              <a:rPr lang="it-IT" sz="2000">
                <a:latin typeface="Times New Roman" panose="02020603050405020304" pitchFamily="18" charset="0"/>
                <a:cs typeface="Times New Roman" panose="02020603050405020304" pitchFamily="18" charset="0"/>
              </a:rPr>
              <a:t> legame con la</a:t>
            </a:r>
            <a:r>
              <a:rPr lang="it-IT" sz="2000" i="1">
                <a:latin typeface="Times New Roman" panose="02020603050405020304" pitchFamily="18" charset="0"/>
                <a:cs typeface="Times New Roman" panose="02020603050405020304" pitchFamily="18" charset="0"/>
              </a:rPr>
              <a:t> gens Memmia </a:t>
            </a:r>
            <a:r>
              <a:rPr lang="it-IT" sz="2000">
                <a:latin typeface="Times New Roman" panose="02020603050405020304" pitchFamily="18" charset="0"/>
                <a:cs typeface="Times New Roman" panose="02020603050405020304" pitchFamily="18" charset="0"/>
              </a:rPr>
              <a:t>e culto della </a:t>
            </a:r>
            <a:r>
              <a:rPr lang="it-IT" sz="2000" i="1">
                <a:latin typeface="Times New Roman" panose="02020603050405020304" pitchFamily="18" charset="0"/>
                <a:cs typeface="Times New Roman" panose="02020603050405020304" pitchFamily="18" charset="0"/>
              </a:rPr>
              <a:t>Venus Physica</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Interpretazioni allegoriche della figura di Venere e di quella di Marte</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Sospetta interpolazione (coerenza o meno dell’inno a Venere con i versi teologici)</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Venere e il </a:t>
            </a:r>
            <a:r>
              <a:rPr lang="it-IT" sz="2000" i="1">
                <a:latin typeface="Times New Roman" panose="02020603050405020304" pitchFamily="18" charset="0"/>
                <a:cs typeface="Times New Roman" panose="02020603050405020304" pitchFamily="18" charset="0"/>
              </a:rPr>
              <a:t>lepos </a:t>
            </a:r>
            <a:r>
              <a:rPr lang="it-IT" sz="2000">
                <a:latin typeface="Times New Roman" panose="02020603050405020304" pitchFamily="18" charset="0"/>
                <a:cs typeface="Times New Roman" panose="02020603050405020304" pitchFamily="18" charset="0"/>
              </a:rPr>
              <a:t>(riflessione poetica: il ruolo della poesia che ‘avvince’ i lettori)</a:t>
            </a:r>
          </a:p>
          <a:p>
            <a:pPr algn="just" eaLnBrk="1" fontAlgn="auto" hangingPunct="1">
              <a:lnSpc>
                <a:spcPct val="100000"/>
              </a:lnSpc>
              <a:spcBef>
                <a:spcPts val="0"/>
              </a:spcBef>
              <a:spcAft>
                <a:spcPts val="0"/>
              </a:spcAft>
              <a:buFontTx/>
              <a:buChar char="-"/>
              <a:defRPr/>
            </a:pPr>
            <a:endParaRPr lang="it-IT" sz="2000">
              <a:latin typeface="Times New Roman" panose="02020603050405020304" pitchFamily="18" charset="0"/>
              <a:cs typeface="Times New Roman" panose="02020603050405020304" pitchFamily="18" charset="0"/>
            </a:endParaRPr>
          </a:p>
          <a:p>
            <a:pPr algn="just" eaLnBrk="1" fontAlgn="auto" hangingPunct="1">
              <a:lnSpc>
                <a:spcPct val="100000"/>
              </a:lnSpc>
              <a:spcBef>
                <a:spcPts val="0"/>
              </a:spcBef>
              <a:spcAft>
                <a:spcPts val="0"/>
              </a:spcAft>
              <a:buFontTx/>
              <a:buChar char="-"/>
              <a:defRPr/>
            </a:pPr>
            <a:r>
              <a:rPr lang="it-IT" sz="2000" b="1">
                <a:latin typeface="Times New Roman" panose="02020603050405020304" pitchFamily="18" charset="0"/>
                <a:cs typeface="Times New Roman" panose="02020603050405020304" pitchFamily="18" charset="0"/>
              </a:rPr>
              <a:t>Elogio di Epicuro: </a:t>
            </a:r>
            <a:r>
              <a:rPr lang="it-IT" sz="2000">
                <a:latin typeface="Times New Roman" panose="02020603050405020304" pitchFamily="18" charset="0"/>
                <a:cs typeface="Times New Roman" panose="02020603050405020304" pitchFamily="18" charset="0"/>
              </a:rPr>
              <a:t>v. 79 </a:t>
            </a:r>
            <a:r>
              <a:rPr lang="it-IT" sz="2000" i="1">
                <a:latin typeface="Times New Roman" panose="02020603050405020304" pitchFamily="18" charset="0"/>
                <a:cs typeface="Times New Roman" panose="02020603050405020304" pitchFamily="18" charset="0"/>
              </a:rPr>
              <a:t>nos exaequat victoria caelo </a:t>
            </a:r>
            <a:r>
              <a:rPr lang="it-IT" sz="2000">
                <a:latin typeface="Times New Roman" panose="02020603050405020304" pitchFamily="18" charset="0"/>
                <a:cs typeface="Times New Roman" panose="02020603050405020304" pitchFamily="18" charset="0"/>
              </a:rPr>
              <a:t>(Epicuro e i </a:t>
            </a:r>
            <a:r>
              <a:rPr lang="it-IT" sz="2000" i="1">
                <a:latin typeface="Times New Roman" panose="02020603050405020304" pitchFamily="18" charset="0"/>
                <a:cs typeface="Times New Roman" panose="02020603050405020304" pitchFamily="18" charset="0"/>
              </a:rPr>
              <a:t>claustra naturae</a:t>
            </a:r>
            <a:r>
              <a:rPr lang="it-IT" sz="2000">
                <a:latin typeface="Times New Roman" panose="02020603050405020304" pitchFamily="18" charset="0"/>
                <a:cs typeface="Times New Roman" panose="02020603050405020304" pitchFamily="18" charset="0"/>
              </a:rPr>
              <a:t>; la scalata oltre i </a:t>
            </a:r>
            <a:r>
              <a:rPr lang="it-IT" sz="2000" i="1">
                <a:latin typeface="Times New Roman" panose="02020603050405020304" pitchFamily="18" charset="0"/>
                <a:cs typeface="Times New Roman" panose="02020603050405020304" pitchFamily="18" charset="0"/>
              </a:rPr>
              <a:t>moenia mundi </a:t>
            </a:r>
            <a:r>
              <a:rPr lang="it-IT" sz="2000">
                <a:latin typeface="Times New Roman" panose="02020603050405020304" pitchFamily="18" charset="0"/>
                <a:cs typeface="Times New Roman" panose="02020603050405020304" pitchFamily="18" charset="0"/>
              </a:rPr>
              <a:t>e la vittoria sulla </a:t>
            </a:r>
            <a:r>
              <a:rPr lang="it-IT" sz="2000" i="1">
                <a:latin typeface="Times New Roman" panose="02020603050405020304" pitchFamily="18" charset="0"/>
                <a:cs typeface="Times New Roman" panose="02020603050405020304" pitchFamily="18" charset="0"/>
              </a:rPr>
              <a:t>religio</a:t>
            </a:r>
            <a:r>
              <a:rPr lang="it-IT" sz="2000">
                <a:latin typeface="Times New Roman" panose="02020603050405020304" pitchFamily="18" charset="0"/>
                <a:cs typeface="Times New Roman" panose="02020603050405020304" pitchFamily="18" charset="0"/>
              </a:rPr>
              <a:t>; Giganti e conoscenza: il </a:t>
            </a:r>
            <a:r>
              <a:rPr lang="it-IT" sz="2000" i="1">
                <a:latin typeface="Times New Roman" panose="02020603050405020304" pitchFamily="18" charset="0"/>
                <a:cs typeface="Times New Roman" panose="02020603050405020304" pitchFamily="18" charset="0"/>
              </a:rPr>
              <a:t>De rerum natura </a:t>
            </a:r>
            <a:r>
              <a:rPr lang="it-IT" sz="2000">
                <a:latin typeface="Times New Roman" panose="02020603050405020304" pitchFamily="18" charset="0"/>
                <a:cs typeface="Times New Roman" panose="02020603050405020304" pitchFamily="18" charset="0"/>
              </a:rPr>
              <a:t>come un’ ‘Odissea intellettuale’ - Lucrezio e il viaggio verso la verità contro gli </a:t>
            </a:r>
            <a:r>
              <a:rPr lang="it-IT" sz="2000" i="1">
                <a:latin typeface="Times New Roman" panose="02020603050405020304" pitchFamily="18" charset="0"/>
                <a:cs typeface="Times New Roman" panose="02020603050405020304" pitchFamily="18" charset="0"/>
              </a:rPr>
              <a:t>errores</a:t>
            </a:r>
            <a:r>
              <a:rPr lang="it-IT" sz="2000">
                <a:latin typeface="Times New Roman" panose="02020603050405020304" pitchFamily="18" charset="0"/>
                <a:cs typeface="Times New Roman" panose="02020603050405020304" pitchFamily="18" charset="0"/>
              </a:rPr>
              <a:t>)</a:t>
            </a:r>
            <a:endParaRPr lang="it-IT" sz="2000" b="1">
              <a:latin typeface="Times New Roman" panose="02020603050405020304" pitchFamily="18" charset="0"/>
              <a:cs typeface="Times New Roman" panose="02020603050405020304" pitchFamily="18" charset="0"/>
            </a:endParaRPr>
          </a:p>
          <a:p>
            <a:pPr marL="0" indent="0">
              <a:buNone/>
            </a:pPr>
            <a:endParaRPr lang="it-IT"/>
          </a:p>
        </p:txBody>
      </p:sp>
    </p:spTree>
    <p:extLst>
      <p:ext uri="{BB962C8B-B14F-4D97-AF65-F5344CB8AC3E}">
        <p14:creationId xmlns:p14="http://schemas.microsoft.com/office/powerpoint/2010/main" val="166863676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9EEACA7-C9E1-4C04-BF30-B9B1498E0806}"/>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marL="0" indent="0" algn="ctr">
              <a:buNone/>
              <a:defRPr/>
            </a:pPr>
            <a:endParaRPr lang="it-IT" altLang="it-IT" b="1" i="1">
              <a:latin typeface="Times New Roman" panose="02020603050405020304" pitchFamily="18" charset="0"/>
              <a:cs typeface="Times New Roman" panose="02020603050405020304" pitchFamily="18" charset="0"/>
            </a:endParaRPr>
          </a:p>
          <a:p>
            <a:pPr marL="0" indent="0" algn="ctr">
              <a:buNone/>
              <a:defRPr/>
            </a:pPr>
            <a:r>
              <a:rPr lang="it-IT" altLang="it-IT" b="1" i="1">
                <a:latin typeface="Times New Roman" panose="02020603050405020304" pitchFamily="18" charset="0"/>
                <a:cs typeface="Times New Roman" panose="02020603050405020304" pitchFamily="18" charset="0"/>
              </a:rPr>
              <a:t>Epicuro, Lucrezio e la funzione della poesia</a:t>
            </a:r>
          </a:p>
          <a:p>
            <a:pPr marL="0" indent="0" algn="ctr">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algn="just">
              <a:buFontTx/>
              <a:buChar char="-"/>
              <a:defRPr/>
            </a:pPr>
            <a:r>
              <a:rPr lang="it-IT">
                <a:latin typeface="Times New Roman" panose="02020603050405020304" pitchFamily="18" charset="0"/>
                <a:cs typeface="Times New Roman" panose="02020603050405020304" pitchFamily="18" charset="0"/>
              </a:rPr>
              <a:t>I </a:t>
            </a:r>
            <a:r>
              <a:rPr lang="it-IT" i="1">
                <a:latin typeface="Times New Roman" panose="02020603050405020304" pitchFamily="18" charset="0"/>
                <a:cs typeface="Times New Roman" panose="02020603050405020304" pitchFamily="18" charset="0"/>
              </a:rPr>
              <a:t>lucida carmina </a:t>
            </a:r>
            <a:r>
              <a:rPr lang="it-IT">
                <a:latin typeface="Times New Roman" panose="02020603050405020304" pitchFamily="18" charset="0"/>
                <a:cs typeface="Times New Roman" panose="02020603050405020304" pitchFamily="18" charset="0"/>
              </a:rPr>
              <a:t>sono in funzione delle </a:t>
            </a:r>
            <a:r>
              <a:rPr lang="it-IT" i="1">
                <a:latin typeface="Times New Roman" panose="02020603050405020304" pitchFamily="18" charset="0"/>
                <a:cs typeface="Times New Roman" panose="02020603050405020304" pitchFamily="18" charset="0"/>
              </a:rPr>
              <a:t>magnae res </a:t>
            </a:r>
            <a:r>
              <a:rPr lang="it-IT">
                <a:latin typeface="Times New Roman" panose="02020603050405020304" pitchFamily="18" charset="0"/>
                <a:cs typeface="Times New Roman" panose="02020603050405020304" pitchFamily="18" charset="0"/>
              </a:rPr>
              <a:t>(subordinazione dell’aspetto edonistico a quello comunicativo e didascalico)</a:t>
            </a:r>
          </a:p>
          <a:p>
            <a:pPr algn="just">
              <a:buFontTx/>
              <a:buChar char="-"/>
              <a:defRPr/>
            </a:pPr>
            <a:r>
              <a:rPr lang="it-IT">
                <a:latin typeface="Times New Roman" panose="02020603050405020304" pitchFamily="18" charset="0"/>
                <a:cs typeface="Times New Roman" panose="02020603050405020304" pitchFamily="18" charset="0"/>
              </a:rPr>
              <a:t>Il metaforico viaggio di Epicuro e la ‘strada’ nuova percorsa da Lucrezio tra le impervie delle Pieridi: </a:t>
            </a:r>
          </a:p>
          <a:p>
            <a:pPr marL="0" indent="0" algn="just">
              <a:lnSpc>
                <a:spcPct val="110000"/>
              </a:lnSpc>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ctr">
              <a:spcBef>
                <a:spcPts val="0"/>
              </a:spcBef>
              <a:buNone/>
              <a:defRPr/>
            </a:pPr>
            <a:r>
              <a:rPr lang="it-IT" b="1">
                <a:latin typeface="Times New Roman" panose="02020603050405020304" pitchFamily="18" charset="0"/>
                <a:cs typeface="Times New Roman" panose="02020603050405020304" pitchFamily="18" charset="0"/>
              </a:rPr>
              <a:t>v. 74 </a:t>
            </a:r>
            <a:r>
              <a:rPr lang="it-IT" i="1">
                <a:latin typeface="Times New Roman" panose="02020603050405020304" pitchFamily="18" charset="0"/>
                <a:cs typeface="Times New Roman" panose="02020603050405020304" pitchFamily="18" charset="0"/>
              </a:rPr>
              <a:t>atque omne immensum </a:t>
            </a:r>
            <a:r>
              <a:rPr lang="it-IT" i="1">
                <a:solidFill>
                  <a:schemeClr val="accent1">
                    <a:lumMod val="75000"/>
                  </a:schemeClr>
                </a:solidFill>
                <a:latin typeface="Times New Roman" panose="02020603050405020304" pitchFamily="18" charset="0"/>
                <a:cs typeface="Times New Roman" panose="02020603050405020304" pitchFamily="18" charset="0"/>
              </a:rPr>
              <a:t>peragravit</a:t>
            </a:r>
            <a:r>
              <a:rPr lang="it-IT" i="1">
                <a:latin typeface="Times New Roman" panose="02020603050405020304" pitchFamily="18" charset="0"/>
                <a:cs typeface="Times New Roman" panose="02020603050405020304" pitchFamily="18" charset="0"/>
              </a:rPr>
              <a:t> mente animoque</a:t>
            </a:r>
          </a:p>
          <a:p>
            <a:pPr marL="0" indent="0" algn="ctr">
              <a:spcBef>
                <a:spcPts val="0"/>
              </a:spcBef>
              <a:buNone/>
              <a:defRPr/>
            </a:pPr>
            <a:r>
              <a:rPr lang="it-IT" b="1">
                <a:latin typeface="Times New Roman" panose="02020603050405020304" pitchFamily="18" charset="0"/>
                <a:cs typeface="Times New Roman" panose="02020603050405020304" pitchFamily="18" charset="0"/>
              </a:rPr>
              <a:t>v. 926 </a:t>
            </a:r>
            <a:r>
              <a:rPr lang="it-IT" i="1">
                <a:latin typeface="Times New Roman" panose="02020603050405020304" pitchFamily="18" charset="0"/>
                <a:cs typeface="Times New Roman" panose="02020603050405020304" pitchFamily="18" charset="0"/>
              </a:rPr>
              <a:t>avia Pieridum </a:t>
            </a:r>
            <a:r>
              <a:rPr lang="it-IT" i="1">
                <a:solidFill>
                  <a:schemeClr val="accent1">
                    <a:lumMod val="75000"/>
                  </a:schemeClr>
                </a:solidFill>
                <a:latin typeface="Times New Roman" panose="02020603050405020304" pitchFamily="18" charset="0"/>
                <a:cs typeface="Times New Roman" panose="02020603050405020304" pitchFamily="18" charset="0"/>
              </a:rPr>
              <a:t>peragro</a:t>
            </a:r>
            <a:r>
              <a:rPr lang="it-IT" i="1">
                <a:solidFill>
                  <a:srgbClr val="00B050"/>
                </a:solidFill>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loca nullius ante </a:t>
            </a:r>
          </a:p>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algn="just">
              <a:spcBef>
                <a:spcPts val="0"/>
              </a:spcBef>
              <a:buFontTx/>
              <a:buChar char="-"/>
              <a:defRPr/>
            </a:pPr>
            <a:r>
              <a:rPr lang="it-IT">
                <a:latin typeface="Times New Roman" panose="02020603050405020304" pitchFamily="18" charset="0"/>
                <a:cs typeface="Times New Roman" panose="02020603050405020304" pitchFamily="18" charset="0"/>
              </a:rPr>
              <a:t>Lucrezio: la poesia alessandrina e la filosofia (credo epicureo e </a:t>
            </a:r>
            <a:r>
              <a:rPr lang="it-IT" i="1">
                <a:latin typeface="Times New Roman" panose="02020603050405020304" pitchFamily="18" charset="0"/>
                <a:cs typeface="Times New Roman" panose="02020603050405020304" pitchFamily="18" charset="0"/>
              </a:rPr>
              <a:t>lepos</a:t>
            </a:r>
            <a:r>
              <a:rPr lang="it-IT">
                <a:latin typeface="Times New Roman" panose="02020603050405020304" pitchFamily="18" charset="0"/>
                <a:cs typeface="Times New Roman" panose="02020603050405020304" pitchFamily="18" charset="0"/>
              </a:rPr>
              <a:t>)</a:t>
            </a:r>
          </a:p>
          <a:p>
            <a:pPr algn="just">
              <a:spcBef>
                <a:spcPts val="0"/>
              </a:spcBef>
              <a:buFontTx/>
              <a:buChar char="-"/>
              <a:defRPr/>
            </a:pPr>
            <a:r>
              <a:rPr lang="it-IT" i="1">
                <a:latin typeface="Times New Roman" panose="02020603050405020304" pitchFamily="18" charset="0"/>
                <a:cs typeface="Times New Roman" panose="02020603050405020304" pitchFamily="18" charset="0"/>
              </a:rPr>
              <a:t>Furor, divina voluptas, horror </a:t>
            </a:r>
            <a:r>
              <a:rPr lang="it-IT">
                <a:latin typeface="Times New Roman" panose="02020603050405020304" pitchFamily="18" charset="0"/>
                <a:cs typeface="Times New Roman" panose="02020603050405020304" pitchFamily="18" charset="0"/>
              </a:rPr>
              <a:t>e il messaggio salvifico / forma poetica e persuasione del lettore</a:t>
            </a:r>
          </a:p>
          <a:p>
            <a:pPr algn="just">
              <a:spcBef>
                <a:spcPts val="0"/>
              </a:spcBef>
              <a:buFontTx/>
              <a:buChar char="-"/>
              <a:defRPr/>
            </a:pPr>
            <a:r>
              <a:rPr lang="it-IT">
                <a:latin typeface="Times New Roman" panose="02020603050405020304" pitchFamily="18" charset="0"/>
                <a:cs typeface="Times New Roman" panose="02020603050405020304" pitchFamily="18" charset="0"/>
              </a:rPr>
              <a:t>Dualismo poesia-filosofia come elemento caratterizzante del </a:t>
            </a:r>
            <a:r>
              <a:rPr lang="it-IT" i="1">
                <a:latin typeface="Times New Roman" panose="02020603050405020304" pitchFamily="18" charset="0"/>
                <a:cs typeface="Times New Roman" panose="02020603050405020304" pitchFamily="18" charset="0"/>
              </a:rPr>
              <a:t>DRN → </a:t>
            </a:r>
            <a:r>
              <a:rPr lang="it-IT">
                <a:latin typeface="Times New Roman" panose="02020603050405020304" pitchFamily="18" charset="0"/>
                <a:cs typeface="Times New Roman" panose="02020603050405020304" pitchFamily="18" charset="0"/>
              </a:rPr>
              <a:t>integrazione</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poesia e dottrina che si realizza da un punto di vista stilistico e compositivo nel dosaggio tra uno stile espositivo e didattico (dimostrativo) e uno stile patetico (sublime) e nell’integrazione tra </a:t>
            </a:r>
            <a:r>
              <a:rPr lang="it-IT" i="1">
                <a:latin typeface="Times New Roman" panose="02020603050405020304" pitchFamily="18" charset="0"/>
                <a:cs typeface="Times New Roman" panose="02020603050405020304" pitchFamily="18" charset="0"/>
              </a:rPr>
              <a:t>delectare </a:t>
            </a:r>
            <a:r>
              <a:rPr lang="it-IT">
                <a:latin typeface="Times New Roman" panose="02020603050405020304" pitchFamily="18" charset="0"/>
                <a:cs typeface="Times New Roman" panose="02020603050405020304" pitchFamily="18" charset="0"/>
              </a:rPr>
              <a:t>e </a:t>
            </a:r>
            <a:r>
              <a:rPr lang="it-IT" i="1">
                <a:latin typeface="Times New Roman" panose="02020603050405020304" pitchFamily="18" charset="0"/>
                <a:cs typeface="Times New Roman" panose="02020603050405020304" pitchFamily="18" charset="0"/>
              </a:rPr>
              <a:t>prodesse</a:t>
            </a:r>
          </a:p>
          <a:p>
            <a:endParaRPr lang="it-IT"/>
          </a:p>
        </p:txBody>
      </p:sp>
    </p:spTree>
    <p:extLst>
      <p:ext uri="{BB962C8B-B14F-4D97-AF65-F5344CB8AC3E}">
        <p14:creationId xmlns:p14="http://schemas.microsoft.com/office/powerpoint/2010/main" val="354897393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2DD4AAA-B857-4273-8EB5-DCD725E525F1}"/>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marL="0" indent="0" algn="just">
              <a:lnSpc>
                <a:spcPct val="110000"/>
              </a:lnSpc>
              <a:spcBef>
                <a:spcPts val="0"/>
              </a:spcBef>
              <a:spcAft>
                <a:spcPts val="0"/>
              </a:spcAft>
              <a:buNone/>
            </a:pPr>
            <a:r>
              <a:rPr lang="it-IT" b="1">
                <a:latin typeface="Times New Roman" panose="02020603050405020304" pitchFamily="18" charset="0"/>
                <a:cs typeface="Times New Roman" panose="02020603050405020304" pitchFamily="18" charset="0"/>
              </a:rPr>
              <a:t>v. 1 ~ Enn. </a:t>
            </a:r>
            <a:r>
              <a:rPr lang="it-IT" b="1" i="1">
                <a:latin typeface="Times New Roman" panose="02020603050405020304" pitchFamily="18" charset="0"/>
                <a:cs typeface="Times New Roman" panose="02020603050405020304" pitchFamily="18" charset="0"/>
              </a:rPr>
              <a:t>ann</a:t>
            </a:r>
            <a:r>
              <a:rPr lang="it-IT" b="1">
                <a:latin typeface="Times New Roman" panose="02020603050405020304" pitchFamily="18" charset="0"/>
                <a:cs typeface="Times New Roman" panose="02020603050405020304" pitchFamily="18" charset="0"/>
              </a:rPr>
              <a:t>. 52 Vahlen</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Te sale nata precor, Venus, et genetrix patris nostri</a:t>
            </a:r>
            <a:r>
              <a:rPr lang="it-IT">
                <a:latin typeface="Times New Roman" panose="02020603050405020304" pitchFamily="18" charset="0"/>
                <a:cs typeface="Times New Roman" panose="02020603050405020304" pitchFamily="18" charset="0"/>
              </a:rPr>
              <a:t> </a:t>
            </a:r>
          </a:p>
          <a:p>
            <a:pPr marL="0" indent="0" algn="just">
              <a:lnSpc>
                <a:spcPct val="110000"/>
              </a:lnSpc>
              <a:spcBef>
                <a:spcPts val="0"/>
              </a:spcBef>
              <a:spcAft>
                <a:spcPts val="0"/>
              </a:spcAft>
              <a:buNone/>
            </a:pPr>
            <a:r>
              <a:rPr lang="it-IT" b="1">
                <a:latin typeface="Times New Roman" panose="02020603050405020304" pitchFamily="18" charset="0"/>
                <a:cs typeface="Times New Roman" panose="02020603050405020304" pitchFamily="18" charset="0"/>
              </a:rPr>
              <a:t>Ov. </a:t>
            </a:r>
            <a:r>
              <a:rPr lang="it-IT" b="1" i="1">
                <a:latin typeface="Times New Roman" panose="02020603050405020304" pitchFamily="18" charset="0"/>
                <a:cs typeface="Times New Roman" panose="02020603050405020304" pitchFamily="18" charset="0"/>
              </a:rPr>
              <a:t>trist. </a:t>
            </a:r>
            <a:r>
              <a:rPr lang="it-IT" b="1">
                <a:latin typeface="Times New Roman" panose="02020603050405020304" pitchFamily="18" charset="0"/>
                <a:cs typeface="Times New Roman" panose="02020603050405020304" pitchFamily="18" charset="0"/>
              </a:rPr>
              <a:t>2,261-262: </a:t>
            </a:r>
            <a:r>
              <a:rPr lang="it-IT" i="1">
                <a:latin typeface="Times New Roman" panose="02020603050405020304" pitchFamily="18" charset="0"/>
                <a:cs typeface="Times New Roman" panose="02020603050405020304" pitchFamily="18" charset="0"/>
              </a:rPr>
              <a:t>Sumpserit "Aeneadum genetrix" ubi prima, requiret, / Aeneadum genetrix unde sit alma Venus.</a:t>
            </a:r>
          </a:p>
          <a:p>
            <a:pPr marL="0" indent="0" algn="just">
              <a:lnSpc>
                <a:spcPct val="11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10000"/>
              </a:lnSpc>
              <a:spcBef>
                <a:spcPts val="0"/>
              </a:spcBef>
              <a:spcAft>
                <a:spcPts val="0"/>
              </a:spcAft>
              <a:buNone/>
            </a:pPr>
            <a:r>
              <a:rPr lang="it-IT" b="1">
                <a:latin typeface="Times New Roman" panose="02020603050405020304" pitchFamily="18" charset="0"/>
                <a:cs typeface="Times New Roman" panose="02020603050405020304" pitchFamily="18" charset="0"/>
              </a:rPr>
              <a:t>vv. 62-65 ~ Lucr. VI,52-55: </a:t>
            </a:r>
            <a:r>
              <a:rPr lang="it-IT" i="1">
                <a:latin typeface="Times New Roman" panose="02020603050405020304" pitchFamily="18" charset="0"/>
                <a:cs typeface="Times New Roman" panose="02020603050405020304" pitchFamily="18" charset="0"/>
              </a:rPr>
              <a:t>et faciunt animos humilis formidine divum / </a:t>
            </a:r>
            <a:r>
              <a:rPr lang="pt-BR" i="1">
                <a:latin typeface="Times New Roman" panose="02020603050405020304" pitchFamily="18" charset="0"/>
                <a:cs typeface="Times New Roman" panose="02020603050405020304" pitchFamily="18" charset="0"/>
              </a:rPr>
              <a:t>depressosque premunt ad terram propterea quod / </a:t>
            </a:r>
            <a:r>
              <a:rPr lang="it-IT" i="1">
                <a:latin typeface="Times New Roman" panose="02020603050405020304" pitchFamily="18" charset="0"/>
                <a:cs typeface="Times New Roman" panose="02020603050405020304" pitchFamily="18" charset="0"/>
              </a:rPr>
              <a:t>ignorantia causarum conferre deorum / </a:t>
            </a:r>
            <a:r>
              <a:rPr lang="da-DK" i="1">
                <a:latin typeface="Times New Roman" panose="02020603050405020304" pitchFamily="18" charset="0"/>
                <a:cs typeface="Times New Roman" panose="02020603050405020304" pitchFamily="18" charset="0"/>
              </a:rPr>
              <a:t>cogit ad imperium res et concedere regnum.</a:t>
            </a:r>
            <a:endParaRPr lang="it-IT" i="1">
              <a:latin typeface="Times New Roman" panose="02020603050405020304" pitchFamily="18" charset="0"/>
              <a:cs typeface="Times New Roman" panose="02020603050405020304" pitchFamily="18" charset="0"/>
            </a:endParaRPr>
          </a:p>
          <a:p>
            <a:pPr marL="0" indent="0" algn="just">
              <a:lnSpc>
                <a:spcPct val="11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10000"/>
              </a:lnSpc>
              <a:spcBef>
                <a:spcPts val="0"/>
              </a:spcBef>
              <a:spcAft>
                <a:spcPts val="0"/>
              </a:spcAft>
              <a:buNone/>
            </a:pPr>
            <a:r>
              <a:rPr lang="it-IT" b="1">
                <a:latin typeface="Times New Roman" panose="02020603050405020304" pitchFamily="18" charset="0"/>
                <a:cs typeface="Times New Roman" panose="02020603050405020304" pitchFamily="18" charset="0"/>
              </a:rPr>
              <a:t>vv.78-79 ~ Verg. </a:t>
            </a:r>
            <a:r>
              <a:rPr lang="it-IT" b="1" i="1">
                <a:latin typeface="Times New Roman" panose="02020603050405020304" pitchFamily="18" charset="0"/>
                <a:cs typeface="Times New Roman" panose="02020603050405020304" pitchFamily="18" charset="0"/>
              </a:rPr>
              <a:t>georg.</a:t>
            </a:r>
            <a:r>
              <a:rPr lang="it-IT" b="1">
                <a:latin typeface="Times New Roman" panose="02020603050405020304" pitchFamily="18" charset="0"/>
                <a:cs typeface="Times New Roman" panose="02020603050405020304" pitchFamily="18" charset="0"/>
              </a:rPr>
              <a:t> 2,490-492 </a:t>
            </a:r>
            <a:r>
              <a:rPr lang="it-IT" i="1">
                <a:latin typeface="Times New Roman" panose="02020603050405020304" pitchFamily="18" charset="0"/>
                <a:cs typeface="Times New Roman" panose="02020603050405020304" pitchFamily="18" charset="0"/>
              </a:rPr>
              <a:t>felix qui potuit rerum cognoscere causas, / </a:t>
            </a:r>
            <a:r>
              <a:rPr lang="fr-FR" i="1">
                <a:latin typeface="Times New Roman" panose="02020603050405020304" pitchFamily="18" charset="0"/>
                <a:cs typeface="Times New Roman" panose="02020603050405020304" pitchFamily="18" charset="0"/>
              </a:rPr>
              <a:t>atque metus omnis et inexorabile fatum / </a:t>
            </a:r>
            <a:r>
              <a:rPr lang="it-IT" i="1">
                <a:latin typeface="Times New Roman" panose="02020603050405020304" pitchFamily="18" charset="0"/>
                <a:cs typeface="Times New Roman" panose="02020603050405020304" pitchFamily="18" charset="0"/>
              </a:rPr>
              <a:t>subiecit pedibus strepitumque Acherontis avari.</a:t>
            </a:r>
          </a:p>
          <a:p>
            <a:pPr marL="0" indent="0" algn="just">
              <a:lnSpc>
                <a:spcPct val="11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10000"/>
              </a:lnSpc>
              <a:spcBef>
                <a:spcPts val="0"/>
              </a:spcBef>
              <a:spcAft>
                <a:spcPts val="0"/>
              </a:spcAft>
              <a:buNone/>
            </a:pPr>
            <a:r>
              <a:rPr lang="it-IT" b="1">
                <a:latin typeface="Times New Roman" panose="02020603050405020304" pitchFamily="18" charset="0"/>
                <a:cs typeface="Times New Roman" panose="02020603050405020304" pitchFamily="18" charset="0"/>
              </a:rPr>
              <a:t>vv. 136-139 ~ Lucr. I,831-832 </a:t>
            </a:r>
            <a:r>
              <a:rPr lang="it-IT" i="1">
                <a:latin typeface="Times New Roman" panose="02020603050405020304" pitchFamily="18" charset="0"/>
                <a:cs typeface="Times New Roman" panose="02020603050405020304" pitchFamily="18" charset="0"/>
              </a:rPr>
              <a:t>quam Grai memorant nec nostra dicere lingua / </a:t>
            </a:r>
            <a:r>
              <a:rPr lang="pt-BR" i="1">
                <a:latin typeface="Times New Roman" panose="02020603050405020304" pitchFamily="18" charset="0"/>
                <a:cs typeface="Times New Roman" panose="02020603050405020304" pitchFamily="18" charset="0"/>
              </a:rPr>
              <a:t>concedit nobis patrii sermonis egestas</a:t>
            </a:r>
            <a:endParaRPr lang="it-IT" i="1">
              <a:latin typeface="Times New Roman" panose="02020603050405020304" pitchFamily="18" charset="0"/>
              <a:cs typeface="Times New Roman" panose="02020603050405020304" pitchFamily="18" charset="0"/>
            </a:endParaRPr>
          </a:p>
          <a:p>
            <a:pPr marL="0" indent="0" algn="just">
              <a:lnSpc>
                <a:spcPct val="110000"/>
              </a:lnSpc>
              <a:spcBef>
                <a:spcPts val="0"/>
              </a:spcBef>
              <a:spcAft>
                <a:spcPts val="0"/>
              </a:spcAft>
              <a:buNone/>
            </a:pPr>
            <a:r>
              <a:rPr lang="it-IT" b="1">
                <a:latin typeface="Times New Roman" panose="02020603050405020304" pitchFamily="18" charset="0"/>
                <a:cs typeface="Times New Roman" panose="02020603050405020304" pitchFamily="18" charset="0"/>
              </a:rPr>
              <a:t>III,260 </a:t>
            </a:r>
            <a:r>
              <a:rPr lang="it-IT" i="1">
                <a:latin typeface="Times New Roman" panose="02020603050405020304" pitchFamily="18" charset="0"/>
                <a:cs typeface="Times New Roman" panose="02020603050405020304" pitchFamily="18" charset="0"/>
              </a:rPr>
              <a:t>abstrahit invitum patrii sermonis egestas</a:t>
            </a:r>
          </a:p>
          <a:p>
            <a:pPr marL="0" indent="0" algn="just">
              <a:lnSpc>
                <a:spcPct val="110000"/>
              </a:lnSpc>
              <a:spcBef>
                <a:spcPts val="0"/>
              </a:spcBef>
              <a:spcAft>
                <a:spcPts val="0"/>
              </a:spcAft>
              <a:buNone/>
            </a:pPr>
            <a:r>
              <a:rPr lang="it-IT" b="1">
                <a:latin typeface="Times New Roman" panose="02020603050405020304" pitchFamily="18" charset="0"/>
                <a:cs typeface="Times New Roman" panose="02020603050405020304" pitchFamily="18" charset="0"/>
              </a:rPr>
              <a:t>V,336-337 </a:t>
            </a:r>
            <a:r>
              <a:rPr lang="fr-FR" i="1">
                <a:latin typeface="Times New Roman" panose="02020603050405020304" pitchFamily="18" charset="0"/>
                <a:cs typeface="Times New Roman" panose="02020603050405020304" pitchFamily="18" charset="0"/>
              </a:rPr>
              <a:t>nuper, et hanc primus cum primis ipse repertus / </a:t>
            </a:r>
            <a:r>
              <a:rPr lang="it-IT" i="1">
                <a:latin typeface="Times New Roman" panose="02020603050405020304" pitchFamily="18" charset="0"/>
                <a:cs typeface="Times New Roman" panose="02020603050405020304" pitchFamily="18" charset="0"/>
              </a:rPr>
              <a:t>nunc ego sum in patrias qui possim vertere voces.</a:t>
            </a:r>
          </a:p>
          <a:p>
            <a:pPr marL="0" indent="0" algn="just">
              <a:lnSpc>
                <a:spcPct val="110000"/>
              </a:lnSpc>
              <a:spcBef>
                <a:spcPts val="0"/>
              </a:spcBef>
              <a:spcAft>
                <a:spcPts val="0"/>
              </a:spcAft>
              <a:buNone/>
            </a:pPr>
            <a:r>
              <a:rPr lang="it-IT" b="1">
                <a:latin typeface="Times New Roman" panose="02020603050405020304" pitchFamily="18" charset="0"/>
                <a:cs typeface="Times New Roman" panose="02020603050405020304" pitchFamily="18" charset="0"/>
              </a:rPr>
              <a:t>Plin.Iuv. </a:t>
            </a:r>
            <a:r>
              <a:rPr lang="it-IT" b="1" i="1">
                <a:latin typeface="Times New Roman" panose="02020603050405020304" pitchFamily="18" charset="0"/>
                <a:cs typeface="Times New Roman" panose="02020603050405020304" pitchFamily="18" charset="0"/>
              </a:rPr>
              <a:t>epist</a:t>
            </a:r>
            <a:r>
              <a:rPr lang="it-IT" b="1">
                <a:latin typeface="Times New Roman" panose="02020603050405020304" pitchFamily="18" charset="0"/>
                <a:cs typeface="Times New Roman" panose="02020603050405020304" pitchFamily="18" charset="0"/>
              </a:rPr>
              <a:t>. IV,18,1 </a:t>
            </a:r>
            <a:r>
              <a:rPr lang="it-IT" i="1">
                <a:latin typeface="Times New Roman" panose="02020603050405020304" pitchFamily="18" charset="0"/>
                <a:cs typeface="Times New Roman" panose="02020603050405020304" pitchFamily="18" charset="0"/>
              </a:rPr>
              <a:t>accidit hoc primum imbecillitate ingenii mei, deinde inopia ac potius, ut Lucretius ait, 'egestate patrii sermonis'.</a:t>
            </a:r>
            <a:endParaRPr lang="it-IT"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925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DF98176-C7E2-4EE7-BAEA-AF900EE0A6D4}"/>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None/>
            </a:pPr>
            <a:endParaRPr lang="it-IT"/>
          </a:p>
          <a:p>
            <a:pPr marL="0" indent="0">
              <a:buNone/>
            </a:pPr>
            <a:r>
              <a:rPr lang="it-IT">
                <a:latin typeface="Times New Roman" panose="02020603050405020304" pitchFamily="18" charset="0"/>
                <a:cs typeface="Times New Roman" panose="02020603050405020304" pitchFamily="18" charset="0"/>
              </a:rPr>
              <a:t>            differenti popolazioni/etnie   +  frammentazione territoriale   +   influssi di altre lingue</a:t>
            </a:r>
          </a:p>
          <a:p>
            <a:pPr marL="0" indent="0">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variazione diatopica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varietà dialettale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espansione di Roma                          ulteriori influssi e dialettalizzazione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lingua e agricoltura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latino lingua ‘concreta’       lingua e guerra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lingua e ‘tecnica’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lingue tecniche e contributo alla ‘lingua comune’</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5" name="Freccia circolare a destra 4">
            <a:extLst>
              <a:ext uri="{FF2B5EF4-FFF2-40B4-BE49-F238E27FC236}">
                <a16:creationId xmlns:a16="http://schemas.microsoft.com/office/drawing/2014/main" id="{4C9DD7A2-B740-4C52-99EC-1C3890E0138F}"/>
              </a:ext>
            </a:extLst>
          </p:cNvPr>
          <p:cNvSpPr/>
          <p:nvPr/>
        </p:nvSpPr>
        <p:spPr>
          <a:xfrm>
            <a:off x="3098335" y="989900"/>
            <a:ext cx="511728" cy="1048625"/>
          </a:xfrm>
          <a:prstGeom prst="curved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circolare a sinistra 5">
            <a:extLst>
              <a:ext uri="{FF2B5EF4-FFF2-40B4-BE49-F238E27FC236}">
                <a16:creationId xmlns:a16="http://schemas.microsoft.com/office/drawing/2014/main" id="{05F2C088-F810-4FC7-8881-0CFEB9A48007}"/>
              </a:ext>
            </a:extLst>
          </p:cNvPr>
          <p:cNvSpPr/>
          <p:nvPr/>
        </p:nvSpPr>
        <p:spPr>
          <a:xfrm>
            <a:off x="9036341" y="1061206"/>
            <a:ext cx="511727" cy="1048625"/>
          </a:xfrm>
          <a:prstGeom prst="curvedLef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Freccia in giù 6">
            <a:extLst>
              <a:ext uri="{FF2B5EF4-FFF2-40B4-BE49-F238E27FC236}">
                <a16:creationId xmlns:a16="http://schemas.microsoft.com/office/drawing/2014/main" id="{E8F770F5-C878-430E-91C1-5F3D84DADB24}"/>
              </a:ext>
            </a:extLst>
          </p:cNvPr>
          <p:cNvSpPr/>
          <p:nvPr/>
        </p:nvSpPr>
        <p:spPr>
          <a:xfrm>
            <a:off x="6325299" y="998290"/>
            <a:ext cx="251670" cy="587229"/>
          </a:xfrm>
          <a:prstGeom prst="down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40C6DCAD-FD2E-4AA3-9470-60F8D85B3F98}"/>
              </a:ext>
            </a:extLst>
          </p:cNvPr>
          <p:cNvSpPr/>
          <p:nvPr/>
        </p:nvSpPr>
        <p:spPr>
          <a:xfrm>
            <a:off x="3967993" y="3085051"/>
            <a:ext cx="1124125" cy="201334"/>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10" name="Connettore 2 9">
            <a:extLst>
              <a:ext uri="{FF2B5EF4-FFF2-40B4-BE49-F238E27FC236}">
                <a16:creationId xmlns:a16="http://schemas.microsoft.com/office/drawing/2014/main" id="{038397CD-D0D6-4B51-89E5-B9F81EF663DC}"/>
              </a:ext>
            </a:extLst>
          </p:cNvPr>
          <p:cNvCxnSpPr>
            <a:cxnSpLocks/>
          </p:cNvCxnSpPr>
          <p:nvPr/>
        </p:nvCxnSpPr>
        <p:spPr>
          <a:xfrm flipV="1">
            <a:off x="3976382" y="4303552"/>
            <a:ext cx="419449" cy="343949"/>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D999DEFE-3F13-4EA3-8DB9-E678B2373B99}"/>
              </a:ext>
            </a:extLst>
          </p:cNvPr>
          <p:cNvCxnSpPr/>
          <p:nvPr/>
        </p:nvCxnSpPr>
        <p:spPr>
          <a:xfrm>
            <a:off x="3967993" y="4647501"/>
            <a:ext cx="427838"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FC8EE825-5C41-4617-B08C-75B85B2F53BB}"/>
              </a:ext>
            </a:extLst>
          </p:cNvPr>
          <p:cNvCxnSpPr/>
          <p:nvPr/>
        </p:nvCxnSpPr>
        <p:spPr>
          <a:xfrm>
            <a:off x="3976382" y="4647501"/>
            <a:ext cx="419449" cy="37750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53804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persona, libro, fotografia&#10;&#10;Descrizione generata automaticamente">
            <a:extLst>
              <a:ext uri="{FF2B5EF4-FFF2-40B4-BE49-F238E27FC236}">
                <a16:creationId xmlns:a16="http://schemas.microsoft.com/office/drawing/2014/main" id="{75740B8B-5D35-4DEF-B720-9FE6F2AD9A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7118" y="625152"/>
            <a:ext cx="10730204" cy="5666592"/>
          </a:xfrm>
        </p:spPr>
      </p:pic>
    </p:spTree>
    <p:extLst>
      <p:ext uri="{BB962C8B-B14F-4D97-AF65-F5344CB8AC3E}">
        <p14:creationId xmlns:p14="http://schemas.microsoft.com/office/powerpoint/2010/main" val="298833205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buNone/>
            </a:pPr>
            <a:r>
              <a:rPr lang="it-IT" altLang="it-IT" b="1" i="1">
                <a:latin typeface="Times New Roman" panose="02020603050405020304" pitchFamily="18" charset="0"/>
                <a:cs typeface="Times New Roman" panose="02020603050405020304" pitchFamily="18" charset="0"/>
              </a:rPr>
              <a:t>La fisica epicurea</a:t>
            </a:r>
          </a:p>
          <a:p>
            <a:pPr marL="0" indent="0" algn="ctr">
              <a:spcBef>
                <a:spcPts val="0"/>
              </a:spcBef>
              <a:spcAft>
                <a:spcPts val="0"/>
              </a:spcAft>
              <a:buNone/>
            </a:pPr>
            <a:endParaRPr lang="it-IT" altLang="it-IT" b="1" i="1">
              <a:latin typeface="Times New Roman" panose="02020603050405020304" pitchFamily="18" charset="0"/>
              <a:cs typeface="Times New Roman" panose="02020603050405020304" pitchFamily="18" charset="0"/>
            </a:endParaRPr>
          </a:p>
          <a:p>
            <a:pPr algn="just">
              <a:buFontTx/>
              <a:buChar char="-"/>
              <a:defRPr/>
            </a:pPr>
            <a:r>
              <a:rPr lang="it-IT" sz="2200">
                <a:latin typeface="Times New Roman" panose="02020603050405020304" pitchFamily="18" charset="0"/>
                <a:cs typeface="Times New Roman" panose="02020603050405020304" pitchFamily="18" charset="0"/>
              </a:rPr>
              <a:t>Libro I → definizione dei fondamenti filosofici e fini della propria poesia (perché scrivere poesia filosofica? Quali modelli seguire? Il rapporto con Ennio, con Empedocle e con i Presocratici)</a:t>
            </a:r>
            <a:endParaRPr lang="it-IT" sz="2200" b="1">
              <a:latin typeface="Times New Roman" panose="02020603050405020304" pitchFamily="18" charset="0"/>
              <a:cs typeface="Times New Roman" panose="02020603050405020304" pitchFamily="18" charset="0"/>
            </a:endParaRPr>
          </a:p>
          <a:p>
            <a:pPr algn="just">
              <a:buFontTx/>
              <a:buChar char="-"/>
              <a:defRPr/>
            </a:pPr>
            <a:r>
              <a:rPr lang="it-IT" sz="2200" b="1">
                <a:latin typeface="Times New Roman" panose="02020603050405020304" pitchFamily="18" charset="0"/>
                <a:cs typeface="Times New Roman" panose="02020603050405020304" pitchFamily="18" charset="0"/>
              </a:rPr>
              <a:t>1.146 inizio della spiegazione della fisica atomistica </a:t>
            </a:r>
            <a:r>
              <a:rPr lang="it-IT" sz="2200">
                <a:latin typeface="Times New Roman" panose="02020603050405020304" pitchFamily="18" charset="0"/>
                <a:cs typeface="Times New Roman" panose="02020603050405020304" pitchFamily="18" charset="0"/>
              </a:rPr>
              <a:t>(interessa i libri I e II): 2 princìpi</a:t>
            </a:r>
            <a:endParaRPr lang="it-IT" sz="2200" b="1">
              <a:latin typeface="Times New Roman" panose="02020603050405020304" pitchFamily="18" charset="0"/>
              <a:cs typeface="Times New Roman" panose="02020603050405020304" pitchFamily="18" charset="0"/>
            </a:endParaRPr>
          </a:p>
          <a:p>
            <a:pPr marL="0" indent="0" algn="ctr">
              <a:buNone/>
              <a:defRPr/>
            </a:pPr>
            <a:r>
              <a:rPr lang="it-IT" sz="2200" b="1">
                <a:latin typeface="Times New Roman" panose="02020603050405020304" pitchFamily="18" charset="0"/>
                <a:cs typeface="Times New Roman" panose="02020603050405020304" pitchFamily="18" charset="0"/>
              </a:rPr>
              <a:t>(a) Nulla si crea dal nulla per intervento divino</a:t>
            </a:r>
          </a:p>
          <a:p>
            <a:pPr marL="0" indent="0" algn="ctr">
              <a:buNone/>
              <a:defRPr/>
            </a:pPr>
            <a:endParaRPr lang="it-IT" sz="2200">
              <a:latin typeface="Times New Roman" panose="02020603050405020304" pitchFamily="18" charset="0"/>
              <a:cs typeface="Times New Roman" panose="02020603050405020304" pitchFamily="18" charset="0"/>
            </a:endParaRPr>
          </a:p>
          <a:p>
            <a:pPr marL="0" indent="0" algn="ctr">
              <a:buNone/>
              <a:defRPr/>
            </a:pPr>
            <a:r>
              <a:rPr lang="it-IT" sz="2200">
                <a:latin typeface="Times New Roman" panose="02020603050405020304" pitchFamily="18" charset="0"/>
                <a:cs typeface="Times New Roman" panose="02020603050405020304" pitchFamily="18" charset="0"/>
              </a:rPr>
              <a:t>(</a:t>
            </a:r>
            <a:r>
              <a:rPr lang="it-IT" sz="2200" b="1">
                <a:latin typeface="Times New Roman" panose="02020603050405020304" pitchFamily="18" charset="0"/>
                <a:cs typeface="Times New Roman" panose="02020603050405020304" pitchFamily="18" charset="0"/>
              </a:rPr>
              <a:t>b) Nulla si distrugge e le cose trascorrono le une nelle altre</a:t>
            </a:r>
            <a:endParaRPr lang="it-IT" sz="2200">
              <a:latin typeface="Times New Roman" panose="02020603050405020304" pitchFamily="18" charset="0"/>
              <a:cs typeface="Times New Roman" panose="02020603050405020304" pitchFamily="18" charset="0"/>
            </a:endParaRPr>
          </a:p>
          <a:p>
            <a:pPr marL="0" indent="0" algn="just">
              <a:spcBef>
                <a:spcPts val="0"/>
              </a:spcBef>
              <a:buNone/>
              <a:defRPr/>
            </a:pPr>
            <a:endParaRPr lang="it-IT" sz="2000" b="1">
              <a:latin typeface="Times New Roman" panose="02020603050405020304" pitchFamily="18" charset="0"/>
              <a:cs typeface="Times New Roman" panose="02020603050405020304" pitchFamily="18" charset="0"/>
            </a:endParaRPr>
          </a:p>
          <a:p>
            <a:pPr marL="0" indent="0" algn="just">
              <a:spcBef>
                <a:spcPts val="0"/>
              </a:spcBef>
              <a:buNone/>
              <a:defRPr/>
            </a:pPr>
            <a:r>
              <a:rPr lang="it-IT" sz="2000" b="1">
                <a:latin typeface="Times New Roman" panose="02020603050405020304" pitchFamily="18" charset="0"/>
                <a:cs typeface="Times New Roman" panose="02020603050405020304" pitchFamily="18" charset="0"/>
              </a:rPr>
              <a:t>a). Nulla nasce dal nulla </a:t>
            </a:r>
            <a:r>
              <a:rPr lang="it-IT" sz="2000">
                <a:latin typeface="Times New Roman" panose="02020603050405020304" pitchFamily="18" charset="0"/>
                <a:cs typeface="Times New Roman" panose="02020603050405020304" pitchFamily="18" charset="0"/>
              </a:rPr>
              <a:t>→ 5 prove </a:t>
            </a:r>
            <a:r>
              <a:rPr lang="it-IT" sz="2000" i="1">
                <a:latin typeface="Times New Roman" panose="02020603050405020304" pitchFamily="18" charset="0"/>
                <a:cs typeface="Times New Roman" panose="02020603050405020304" pitchFamily="18" charset="0"/>
              </a:rPr>
              <a:t>per absurdum → se le cose venissero dal nulla</a:t>
            </a:r>
            <a:r>
              <a:rPr lang="it-IT" sz="2000">
                <a:latin typeface="Times New Roman" panose="02020603050405020304" pitchFamily="18" charset="0"/>
                <a:cs typeface="Times New Roman" panose="02020603050405020304" pitchFamily="18" charset="0"/>
              </a:rPr>
              <a:t>:</a:t>
            </a:r>
            <a:r>
              <a:rPr lang="it-IT" sz="2000" i="1">
                <a:latin typeface="Times New Roman" panose="02020603050405020304" pitchFamily="18" charset="0"/>
                <a:cs typeface="Times New Roman" panose="02020603050405020304" pitchFamily="18" charset="0"/>
              </a:rPr>
              <a:t> </a:t>
            </a:r>
            <a:endParaRPr lang="it-IT" sz="2000">
              <a:latin typeface="Times New Roman" panose="02020603050405020304" pitchFamily="18" charset="0"/>
              <a:cs typeface="Times New Roman" panose="02020603050405020304" pitchFamily="18" charset="0"/>
            </a:endParaRPr>
          </a:p>
          <a:p>
            <a:pPr marL="0" indent="0" algn="just">
              <a:spcBef>
                <a:spcPts val="0"/>
              </a:spcBef>
              <a:buNone/>
              <a:defRPr/>
            </a:pPr>
            <a:r>
              <a:rPr lang="it-IT" sz="2000">
                <a:latin typeface="Times New Roman" panose="02020603050405020304" pitchFamily="18" charset="0"/>
                <a:cs typeface="Times New Roman" panose="02020603050405020304" pitchFamily="18" charset="0"/>
              </a:rPr>
              <a:t>1). Le specie nascerebbero in qualsiasi luogo (vv. 161-173)</a:t>
            </a:r>
          </a:p>
          <a:p>
            <a:pPr marL="0" indent="0" algn="just">
              <a:spcBef>
                <a:spcPts val="0"/>
              </a:spcBef>
              <a:buNone/>
              <a:defRPr/>
            </a:pPr>
            <a:r>
              <a:rPr lang="it-IT" sz="2000">
                <a:latin typeface="Times New Roman" panose="02020603050405020304" pitchFamily="18" charset="0"/>
                <a:cs typeface="Times New Roman" panose="02020603050405020304" pitchFamily="18" charset="0"/>
              </a:rPr>
              <a:t>2). Le specie nascerebbero in qualsiasi stagione (vv. 174-183)</a:t>
            </a:r>
          </a:p>
          <a:p>
            <a:pPr marL="0" indent="0" algn="just">
              <a:spcBef>
                <a:spcPts val="0"/>
              </a:spcBef>
              <a:buNone/>
              <a:defRPr/>
            </a:pPr>
            <a:r>
              <a:rPr lang="it-IT" sz="2000">
                <a:latin typeface="Times New Roman" panose="02020603050405020304" pitchFamily="18" charset="0"/>
                <a:cs typeface="Times New Roman" panose="02020603050405020304" pitchFamily="18" charset="0"/>
              </a:rPr>
              <a:t>3). Non sarebbe necessario tempo per la crescita che sarebbe immediata (vv. 184-198)</a:t>
            </a:r>
          </a:p>
          <a:p>
            <a:pPr marL="0" indent="0" algn="just">
              <a:spcBef>
                <a:spcPts val="0"/>
              </a:spcBef>
              <a:buNone/>
              <a:defRPr/>
            </a:pPr>
            <a:r>
              <a:rPr lang="it-IT" sz="2000">
                <a:latin typeface="Times New Roman" panose="02020603050405020304" pitchFamily="18" charset="0"/>
                <a:cs typeface="Times New Roman" panose="02020603050405020304" pitchFamily="18" charset="0"/>
              </a:rPr>
              <a:t>4). Non ci sarebbero limiti di accrescimento, di potenza e di durata di vita (vv. 199-207)</a:t>
            </a:r>
          </a:p>
          <a:p>
            <a:pPr marL="0" indent="0" algn="just">
              <a:spcBef>
                <a:spcPts val="0"/>
              </a:spcBef>
              <a:buNone/>
              <a:defRPr/>
            </a:pPr>
            <a:r>
              <a:rPr lang="it-IT" sz="2000">
                <a:latin typeface="Times New Roman" panose="02020603050405020304" pitchFamily="18" charset="0"/>
                <a:cs typeface="Times New Roman" panose="02020603050405020304" pitchFamily="18" charset="0"/>
              </a:rPr>
              <a:t>5). I terreni non potrebbero essere migliorati con il lavoro dell’uomo (vv. 208-214)</a:t>
            </a:r>
          </a:p>
          <a:p>
            <a:pPr marL="0" indent="0" algn="just">
              <a:buNone/>
            </a:pPr>
            <a:endParaRPr lang="it-IT"/>
          </a:p>
        </p:txBody>
      </p:sp>
      <p:sp>
        <p:nvSpPr>
          <p:cNvPr id="4" name="Freccia in giù 3">
            <a:extLst>
              <a:ext uri="{FF2B5EF4-FFF2-40B4-BE49-F238E27FC236}">
                <a16:creationId xmlns:a16="http://schemas.microsoft.com/office/drawing/2014/main" id="{DB1D7F85-4D05-4030-A16E-0AF0B8C617F7}"/>
              </a:ext>
            </a:extLst>
          </p:cNvPr>
          <p:cNvSpPr/>
          <p:nvPr/>
        </p:nvSpPr>
        <p:spPr>
          <a:xfrm>
            <a:off x="5868099" y="2684477"/>
            <a:ext cx="455802" cy="5033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9007875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None/>
            </a:pPr>
            <a:r>
              <a:rPr lang="it-IT" altLang="it-IT" b="1">
                <a:latin typeface="Times New Roman" panose="02020603050405020304" pitchFamily="18" charset="0"/>
                <a:cs typeface="Times New Roman" panose="02020603050405020304" pitchFamily="18" charset="0"/>
              </a:rPr>
              <a:t>b). Nulla si dissolve nel nulla → </a:t>
            </a:r>
            <a:r>
              <a:rPr lang="it-IT" altLang="it-IT">
                <a:latin typeface="Times New Roman" panose="02020603050405020304" pitchFamily="18" charset="0"/>
                <a:cs typeface="Times New Roman" panose="02020603050405020304" pitchFamily="18" charset="0"/>
              </a:rPr>
              <a:t>4 prove accoppiate</a:t>
            </a:r>
          </a:p>
          <a:p>
            <a:pPr marL="0" indent="0" algn="just">
              <a:spcBef>
                <a:spcPts val="0"/>
              </a:spcBef>
              <a:buNone/>
              <a:defRPr/>
            </a:pPr>
            <a:r>
              <a:rPr lang="it-IT">
                <a:solidFill>
                  <a:schemeClr val="accent1">
                    <a:lumMod val="75000"/>
                  </a:schemeClr>
                </a:solidFill>
                <a:latin typeface="Times New Roman" panose="02020603050405020304" pitchFamily="18" charset="0"/>
                <a:cs typeface="Times New Roman" panose="02020603050405020304" pitchFamily="18" charset="0"/>
              </a:rPr>
              <a:t>1). Le cose sparirebbero d’un tratto e senza necessità di forza esterna (vv. 217-224)</a:t>
            </a:r>
          </a:p>
          <a:p>
            <a:pPr marL="0" indent="0" algn="just">
              <a:spcBef>
                <a:spcPts val="0"/>
              </a:spcBef>
              <a:buNone/>
              <a:defRPr/>
            </a:pPr>
            <a:r>
              <a:rPr lang="it-IT">
                <a:solidFill>
                  <a:srgbClr val="7030A0"/>
                </a:solidFill>
                <a:latin typeface="Times New Roman" panose="02020603050405020304" pitchFamily="18" charset="0"/>
                <a:cs typeface="Times New Roman" panose="02020603050405020304" pitchFamily="18" charset="0"/>
              </a:rPr>
              <a:t>2). Nel tempo infinito la materia cesserebbe e cesserebbe la vita (vv. 225-237)</a:t>
            </a:r>
          </a:p>
          <a:p>
            <a:pPr marL="0" indent="0" algn="just">
              <a:spcBef>
                <a:spcPts val="0"/>
              </a:spcBef>
              <a:buNone/>
              <a:defRPr/>
            </a:pPr>
            <a:r>
              <a:rPr lang="it-IT">
                <a:solidFill>
                  <a:schemeClr val="accent1">
                    <a:lumMod val="75000"/>
                  </a:schemeClr>
                </a:solidFill>
                <a:latin typeface="Times New Roman" panose="02020603050405020304" pitchFamily="18" charset="0"/>
                <a:cs typeface="Times New Roman" panose="02020603050405020304" pitchFamily="18" charset="0"/>
              </a:rPr>
              <a:t>3). I corpi oppongono alla dissoluzione un grado di resistenza proporzionale alla coesione interna perché la scissione è provocata da forza esterna (vv. 238-249)</a:t>
            </a:r>
          </a:p>
          <a:p>
            <a:pPr marL="0" indent="0" algn="just">
              <a:spcBef>
                <a:spcPts val="0"/>
              </a:spcBef>
              <a:buNone/>
              <a:defRPr/>
            </a:pPr>
            <a:r>
              <a:rPr lang="it-IT">
                <a:solidFill>
                  <a:srgbClr val="7030A0"/>
                </a:solidFill>
                <a:latin typeface="Times New Roman" panose="02020603050405020304" pitchFamily="18" charset="0"/>
                <a:cs typeface="Times New Roman" panose="02020603050405020304" pitchFamily="18" charset="0"/>
              </a:rPr>
              <a:t>4). Nuove forme di vita si generano da quelle che sembravano estinte in una perenne aggregazione e disgregazione di atomi (vv. 250-261). </a:t>
            </a:r>
          </a:p>
          <a:p>
            <a:pPr marL="0" indent="0" algn="just">
              <a:spcBef>
                <a:spcPts val="0"/>
              </a:spcBef>
              <a:buNone/>
              <a:defRPr/>
            </a:pPr>
            <a:endParaRPr lang="it-IT" sz="2800">
              <a:solidFill>
                <a:srgbClr val="7030A0"/>
              </a:solidFill>
              <a:latin typeface="Times New Roman" panose="02020603050405020304" pitchFamily="18" charset="0"/>
              <a:cs typeface="Times New Roman" panose="02020603050405020304" pitchFamily="18" charset="0"/>
            </a:endParaRPr>
          </a:p>
          <a:p>
            <a:pPr algn="just">
              <a:spcBef>
                <a:spcPts val="0"/>
              </a:spcBef>
              <a:buFontTx/>
              <a:buChar char="-"/>
              <a:defRPr/>
            </a:pPr>
            <a:r>
              <a:rPr lang="it-IT">
                <a:latin typeface="Times New Roman" panose="02020603050405020304" pitchFamily="18" charset="0"/>
                <a:cs typeface="Times New Roman" panose="02020603050405020304" pitchFamily="18" charset="0"/>
              </a:rPr>
              <a:t>Alterno scambio di vita e morte</a:t>
            </a:r>
          </a:p>
          <a:p>
            <a:pPr algn="just">
              <a:spcBef>
                <a:spcPts val="0"/>
              </a:spcBef>
              <a:buFontTx/>
              <a:buChar char="-"/>
              <a:defRPr/>
            </a:pPr>
            <a:r>
              <a:rPr lang="it-IT">
                <a:latin typeface="Times New Roman" panose="02020603050405020304" pitchFamily="18" charset="0"/>
                <a:cs typeface="Times New Roman" panose="02020603050405020304" pitchFamily="18" charset="0"/>
              </a:rPr>
              <a:t>Invisibilità degli atomi</a:t>
            </a:r>
          </a:p>
          <a:p>
            <a:pPr algn="just">
              <a:spcBef>
                <a:spcPts val="0"/>
              </a:spcBef>
              <a:buFontTx/>
              <a:buChar char="-"/>
              <a:defRPr/>
            </a:pPr>
            <a:r>
              <a:rPr lang="it-IT">
                <a:latin typeface="Times New Roman" panose="02020603050405020304" pitchFamily="18" charset="0"/>
                <a:cs typeface="Times New Roman" panose="02020603050405020304" pitchFamily="18" charset="0"/>
              </a:rPr>
              <a:t>Il vuoto: esistenza e pensabilità del non-essere nella forma (da fisica del continuo della materia si passa all’idea di discontinuità di essa)</a:t>
            </a:r>
          </a:p>
          <a:p>
            <a:pPr algn="just">
              <a:spcBef>
                <a:spcPts val="0"/>
              </a:spcBef>
              <a:buFontTx/>
              <a:buChar char="-"/>
              <a:defRPr/>
            </a:pPr>
            <a:r>
              <a:rPr lang="it-IT" i="1">
                <a:latin typeface="Times New Roman" panose="02020603050405020304" pitchFamily="18" charset="0"/>
                <a:cs typeface="Times New Roman" panose="02020603050405020304" pitchFamily="18" charset="0"/>
              </a:rPr>
              <a:t>Coniuncta </a:t>
            </a:r>
            <a:r>
              <a:rPr lang="it-IT">
                <a:latin typeface="Times New Roman" panose="02020603050405020304" pitchFamily="18" charset="0"/>
                <a:cs typeface="Times New Roman" panose="02020603050405020304" pitchFamily="18" charset="0"/>
              </a:rPr>
              <a:t>ed</a:t>
            </a:r>
            <a:r>
              <a:rPr lang="it-IT" i="1">
                <a:latin typeface="Times New Roman" panose="02020603050405020304" pitchFamily="18" charset="0"/>
                <a:cs typeface="Times New Roman" panose="02020603050405020304" pitchFamily="18" charset="0"/>
              </a:rPr>
              <a:t> eventa</a:t>
            </a:r>
            <a:r>
              <a:rPr lang="it-IT">
                <a:latin typeface="Times New Roman" panose="02020603050405020304" pitchFamily="18" charset="0"/>
                <a:cs typeface="Times New Roman" panose="02020603050405020304" pitchFamily="18" charset="0"/>
              </a:rPr>
              <a:t>: proprietà inseparabili e accidenti (es. il tempo) </a:t>
            </a:r>
          </a:p>
          <a:p>
            <a:pPr algn="just">
              <a:spcBef>
                <a:spcPts val="0"/>
              </a:spcBef>
              <a:buFontTx/>
              <a:buChar char="-"/>
              <a:defRPr/>
            </a:pPr>
            <a:r>
              <a:rPr lang="it-IT" i="1">
                <a:latin typeface="Times New Roman" panose="02020603050405020304" pitchFamily="18" charset="0"/>
                <a:cs typeface="Times New Roman" panose="02020603050405020304" pitchFamily="18" charset="0"/>
              </a:rPr>
              <a:t>Partes minimae </a:t>
            </a:r>
            <a:r>
              <a:rPr lang="it-IT">
                <a:latin typeface="Times New Roman" panose="02020603050405020304" pitchFamily="18" charset="0"/>
                <a:cs typeface="Times New Roman" panose="02020603050405020304" pitchFamily="18" charset="0"/>
              </a:rPr>
              <a:t>dell’atomo</a:t>
            </a:r>
            <a:endParaRPr lang="it-IT" i="1">
              <a:latin typeface="Times New Roman" panose="02020603050405020304" pitchFamily="18" charset="0"/>
              <a:cs typeface="Times New Roman" panose="02020603050405020304" pitchFamily="18" charset="0"/>
            </a:endParaRPr>
          </a:p>
          <a:p>
            <a:pPr marL="0" indent="0" algn="just">
              <a:buNone/>
            </a:pPr>
            <a:endParaRPr lang="it-IT"/>
          </a:p>
        </p:txBody>
      </p:sp>
    </p:spTree>
    <p:extLst>
      <p:ext uri="{BB962C8B-B14F-4D97-AF65-F5344CB8AC3E}">
        <p14:creationId xmlns:p14="http://schemas.microsoft.com/office/powerpoint/2010/main" val="40522404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a:spcBef>
                <a:spcPts val="0"/>
              </a:spcBef>
              <a:spcAft>
                <a:spcPts val="0"/>
              </a:spcAft>
            </a:pPr>
            <a:r>
              <a:rPr lang="it-IT" altLang="it-IT" b="1">
                <a:latin typeface="Times New Roman" panose="02020603050405020304" pitchFamily="18" charset="0"/>
                <a:cs typeface="Times New Roman" panose="02020603050405020304" pitchFamily="18" charset="0"/>
              </a:rPr>
              <a:t>Sezione polemico-dossografica: </a:t>
            </a:r>
            <a:r>
              <a:rPr lang="it-IT" altLang="it-IT">
                <a:latin typeface="Times New Roman" panose="02020603050405020304" pitchFamily="18" charset="0"/>
                <a:cs typeface="Times New Roman" panose="02020603050405020304" pitchFamily="18" charset="0"/>
              </a:rPr>
              <a:t>confutazione delle dottrine rivali sull’</a:t>
            </a:r>
            <a:r>
              <a:rPr lang="it-IT" altLang="it-IT" i="1">
                <a:latin typeface="Times New Roman" panose="02020603050405020304" pitchFamily="18" charset="0"/>
                <a:cs typeface="Times New Roman" panose="02020603050405020304" pitchFamily="18" charset="0"/>
              </a:rPr>
              <a:t>arché </a:t>
            </a:r>
            <a:r>
              <a:rPr lang="it-IT" altLang="it-IT">
                <a:latin typeface="Times New Roman" panose="02020603050405020304" pitchFamily="18" charset="0"/>
                <a:cs typeface="Times New Roman" panose="02020603050405020304" pitchFamily="18" charset="0"/>
              </a:rPr>
              <a:t>e sulla </a:t>
            </a:r>
            <a:r>
              <a:rPr lang="it-IT" altLang="it-IT" i="1">
                <a:latin typeface="Times New Roman" panose="02020603050405020304" pitchFamily="18" charset="0"/>
                <a:cs typeface="Times New Roman" panose="02020603050405020304" pitchFamily="18" charset="0"/>
              </a:rPr>
              <a:t>materia, </a:t>
            </a:r>
            <a:r>
              <a:rPr lang="it-IT" altLang="it-IT">
                <a:latin typeface="Times New Roman" panose="02020603050405020304" pitchFamily="18" charset="0"/>
                <a:cs typeface="Times New Roman" panose="02020603050405020304" pitchFamily="18" charset="0"/>
              </a:rPr>
              <a:t>i</a:t>
            </a:r>
            <a:r>
              <a:rPr lang="it-IT" altLang="it-IT" i="1">
                <a:latin typeface="Times New Roman" panose="02020603050405020304" pitchFamily="18" charset="0"/>
                <a:cs typeface="Times New Roman" panose="02020603050405020304" pitchFamily="18" charset="0"/>
              </a:rPr>
              <a:t> Presocratici</a:t>
            </a:r>
            <a:br>
              <a:rPr lang="it-IT" altLang="it-IT">
                <a:latin typeface="Times New Roman" panose="02020603050405020304" pitchFamily="18" charset="0"/>
                <a:cs typeface="Times New Roman" panose="02020603050405020304" pitchFamily="18" charset="0"/>
              </a:rPr>
            </a:br>
            <a:endParaRPr lang="it-IT" altLang="it-IT">
              <a:latin typeface="Times New Roman" panose="02020603050405020304" pitchFamily="18" charset="0"/>
              <a:cs typeface="Times New Roman" panose="02020603050405020304" pitchFamily="18" charset="0"/>
            </a:endParaRPr>
          </a:p>
          <a:p>
            <a:pPr algn="just">
              <a:buFontTx/>
              <a:buChar char="-"/>
              <a:defRPr/>
            </a:pPr>
            <a:r>
              <a:rPr lang="it-IT">
                <a:latin typeface="Times New Roman" panose="02020603050405020304" pitchFamily="18" charset="0"/>
                <a:cs typeface="Times New Roman" panose="02020603050405020304" pitchFamily="18" charset="0"/>
              </a:rPr>
              <a:t>Eraclito (monismo), Empedocle (pluralismo), Anassagora (omeomerie/infinito pluralismo) </a:t>
            </a:r>
          </a:p>
          <a:p>
            <a:pPr marL="0" indent="0" algn="just">
              <a:buNone/>
              <a:defRPr/>
            </a:pPr>
            <a:endParaRPr lang="it-IT">
              <a:latin typeface="Times New Roman" panose="02020603050405020304" pitchFamily="18" charset="0"/>
              <a:cs typeface="Times New Roman" panose="02020603050405020304" pitchFamily="18" charset="0"/>
            </a:endParaRPr>
          </a:p>
          <a:p>
            <a:pPr marL="0" indent="0" algn="ctr">
              <a:spcBef>
                <a:spcPts val="0"/>
              </a:spcBef>
              <a:buNone/>
              <a:defRPr/>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non hanno ammesso l’esistenza del vuoto</a:t>
            </a: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ammettono una divisibilità infinita</a:t>
            </a:r>
          </a:p>
          <a:p>
            <a:pPr marL="0" indent="0" algn="ctr">
              <a:spcBef>
                <a:spcPts val="0"/>
              </a:spcBef>
              <a:buNone/>
              <a:defRPr/>
            </a:pPr>
            <a:endParaRPr lang="it-IT">
              <a:latin typeface="Times New Roman" panose="02020603050405020304" pitchFamily="18" charset="0"/>
              <a:cs typeface="Times New Roman" panose="02020603050405020304" pitchFamily="18" charset="0"/>
            </a:endParaRPr>
          </a:p>
          <a:p>
            <a:pPr algn="just">
              <a:spcBef>
                <a:spcPts val="0"/>
              </a:spcBef>
              <a:buFontTx/>
              <a:buChar char="-"/>
              <a:defRPr/>
            </a:pPr>
            <a:r>
              <a:rPr lang="it-IT" b="1">
                <a:latin typeface="Times New Roman" panose="02020603050405020304" pitchFamily="18" charset="0"/>
                <a:cs typeface="Times New Roman" panose="02020603050405020304" pitchFamily="18" charset="0"/>
              </a:rPr>
              <a:t>L’analogia tra </a:t>
            </a:r>
            <a:r>
              <a:rPr lang="it-IT" b="1" i="1">
                <a:latin typeface="Times New Roman" panose="02020603050405020304" pitchFamily="18" charset="0"/>
                <a:cs typeface="Times New Roman" panose="02020603050405020304" pitchFamily="18" charset="0"/>
              </a:rPr>
              <a:t>verba</a:t>
            </a:r>
            <a:r>
              <a:rPr lang="it-IT" b="1">
                <a:latin typeface="Times New Roman" panose="02020603050405020304" pitchFamily="18" charset="0"/>
                <a:cs typeface="Times New Roman" panose="02020603050405020304" pitchFamily="18" charset="0"/>
              </a:rPr>
              <a:t> e </a:t>
            </a:r>
            <a:r>
              <a:rPr lang="it-IT" b="1" i="1">
                <a:latin typeface="Times New Roman" panose="02020603050405020304" pitchFamily="18" charset="0"/>
                <a:cs typeface="Times New Roman" panose="02020603050405020304" pitchFamily="18" charset="0"/>
              </a:rPr>
              <a:t>res</a:t>
            </a: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l’ambito linguistico e il poema in sé diventano </a:t>
            </a:r>
            <a:r>
              <a:rPr lang="it-IT" i="1">
                <a:latin typeface="Times New Roman" panose="02020603050405020304" pitchFamily="18" charset="0"/>
                <a:cs typeface="Times New Roman" panose="02020603050405020304" pitchFamily="18" charset="0"/>
              </a:rPr>
              <a:t>simulacrum et imago / </a:t>
            </a:r>
            <a:r>
              <a:rPr lang="it-IT">
                <a:latin typeface="Times New Roman" panose="02020603050405020304" pitchFamily="18" charset="0"/>
                <a:cs typeface="Times New Roman" panose="02020603050405020304" pitchFamily="18" charset="0"/>
              </a:rPr>
              <a:t>un paradigma che illustra il fenomeno della combinazione atomica, cf. 1,823-826:</a:t>
            </a:r>
          </a:p>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defRPr/>
            </a:pPr>
            <a:r>
              <a:rPr lang="it-IT" i="1">
                <a:latin typeface="Times New Roman" panose="02020603050405020304" pitchFamily="18" charset="0"/>
                <a:cs typeface="Times New Roman" panose="02020603050405020304" pitchFamily="18" charset="0"/>
              </a:rPr>
              <a:t>Quin etiam passim nostris in versibus ipsis                 ‘</a:t>
            </a:r>
            <a:r>
              <a:rPr lang="it-IT">
                <a:latin typeface="Times New Roman" panose="02020603050405020304" pitchFamily="18" charset="0"/>
                <a:cs typeface="Times New Roman" panose="02020603050405020304" pitchFamily="18" charset="0"/>
              </a:rPr>
              <a:t>anzi vedi sparse nei miei stessi versi</a:t>
            </a:r>
          </a:p>
          <a:p>
            <a:pPr marL="0" indent="0">
              <a:spcBef>
                <a:spcPts val="0"/>
              </a:spcBef>
              <a:spcAft>
                <a:spcPts val="0"/>
              </a:spcAft>
              <a:buNone/>
              <a:defRPr/>
            </a:pPr>
            <a:r>
              <a:rPr lang="it-IT" i="1">
                <a:latin typeface="Times New Roman" panose="02020603050405020304" pitchFamily="18" charset="0"/>
                <a:cs typeface="Times New Roman" panose="02020603050405020304" pitchFamily="18" charset="0"/>
              </a:rPr>
              <a:t>multa elementa vides multis communia verbis,            </a:t>
            </a:r>
            <a:r>
              <a:rPr lang="it-IT">
                <a:latin typeface="Times New Roman" panose="02020603050405020304" pitchFamily="18" charset="0"/>
                <a:cs typeface="Times New Roman" panose="02020603050405020304" pitchFamily="18" charset="0"/>
              </a:rPr>
              <a:t>molte lettere comuni a molte parole,</a:t>
            </a:r>
          </a:p>
          <a:p>
            <a:pPr marL="0" indent="0">
              <a:spcBef>
                <a:spcPts val="0"/>
              </a:spcBef>
              <a:spcAft>
                <a:spcPts val="0"/>
              </a:spcAft>
              <a:buNone/>
              <a:defRPr/>
            </a:pPr>
            <a:r>
              <a:rPr lang="it-IT" i="1">
                <a:latin typeface="Times New Roman" panose="02020603050405020304" pitchFamily="18" charset="0"/>
                <a:cs typeface="Times New Roman" panose="02020603050405020304" pitchFamily="18" charset="0"/>
              </a:rPr>
              <a:t>cum tamen inter se versus ac verba necessest   </a:t>
            </a:r>
            <a:r>
              <a:rPr lang="it-IT">
                <a:latin typeface="Times New Roman" panose="02020603050405020304" pitchFamily="18" charset="0"/>
                <a:cs typeface="Times New Roman" panose="02020603050405020304" pitchFamily="18" charset="0"/>
              </a:rPr>
              <a:t>825     mentre è tuttavia necessario ammettere</a:t>
            </a:r>
          </a:p>
          <a:p>
            <a:pPr marL="0" indent="0">
              <a:spcBef>
                <a:spcPts val="0"/>
              </a:spcBef>
              <a:spcAft>
                <a:spcPts val="0"/>
              </a:spcAft>
              <a:buNone/>
              <a:defRPr/>
            </a:pPr>
            <a:r>
              <a:rPr lang="it-IT" i="1">
                <a:latin typeface="Times New Roman" panose="02020603050405020304" pitchFamily="18" charset="0"/>
                <a:cs typeface="Times New Roman" panose="02020603050405020304" pitchFamily="18" charset="0"/>
              </a:rPr>
              <a:t>confiteare et re et sonitu distare sonanti.                      </a:t>
            </a:r>
            <a:r>
              <a:rPr lang="it-IT">
                <a:latin typeface="Times New Roman" panose="02020603050405020304" pitchFamily="18" charset="0"/>
                <a:cs typeface="Times New Roman" panose="02020603050405020304" pitchFamily="18" charset="0"/>
              </a:rPr>
              <a:t>che i versi e le parole si differenziano per</a:t>
            </a:r>
          </a:p>
          <a:p>
            <a:pPr marL="0" indent="0">
              <a:lnSpc>
                <a:spcPct val="110000"/>
              </a:lnSpc>
              <a:spcBef>
                <a:spcPts val="0"/>
              </a:spcBef>
              <a:spcAft>
                <a:spcPts val="0"/>
              </a:spcAft>
              <a:buNone/>
            </a:pPr>
            <a:r>
              <a:rPr lang="it-IT"/>
              <a:t>                                                                                      </a:t>
            </a:r>
            <a:r>
              <a:rPr lang="it-IT">
                <a:latin typeface="Times New Roman" panose="02020603050405020304" pitchFamily="18" charset="0"/>
                <a:cs typeface="Times New Roman" panose="02020603050405020304" pitchFamily="18" charset="0"/>
              </a:rPr>
              <a:t>significato e per timbro di suono’</a:t>
            </a:r>
          </a:p>
        </p:txBody>
      </p:sp>
      <p:sp>
        <p:nvSpPr>
          <p:cNvPr id="2" name="Parentesi graffa chiusa 1">
            <a:extLst>
              <a:ext uri="{FF2B5EF4-FFF2-40B4-BE49-F238E27FC236}">
                <a16:creationId xmlns:a16="http://schemas.microsoft.com/office/drawing/2014/main" id="{D0F983DD-5C8A-4755-90AF-BA6CA95D4F64}"/>
              </a:ext>
            </a:extLst>
          </p:cNvPr>
          <p:cNvSpPr/>
          <p:nvPr/>
        </p:nvSpPr>
        <p:spPr>
          <a:xfrm rot="5400000">
            <a:off x="5826155" y="-1916883"/>
            <a:ext cx="654337" cy="7826929"/>
          </a:xfrm>
          <a:prstGeom prst="rightBrace">
            <a:avLst>
              <a:gd name="adj1" fmla="val 3248"/>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22353632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lstStyle/>
          <a:p>
            <a:endParaRPr lang="it-IT" altLang="it-IT">
              <a:latin typeface="Times New Roman" panose="02020603050405020304" pitchFamily="18" charset="0"/>
              <a:cs typeface="Times New Roman" panose="02020603050405020304" pitchFamily="18" charset="0"/>
            </a:endParaRPr>
          </a:p>
          <a:p>
            <a:pPr>
              <a:buFontTx/>
              <a:buChar char="-"/>
            </a:pPr>
            <a:r>
              <a:rPr lang="it-IT" altLang="it-IT">
                <a:latin typeface="Times New Roman" panose="02020603050405020304" pitchFamily="18" charset="0"/>
                <a:cs typeface="Times New Roman" panose="02020603050405020304" pitchFamily="18" charset="0"/>
              </a:rPr>
              <a:t>Connaturalità tra realtà verbale e realtà fisica, tra testo e cosmo</a:t>
            </a:r>
          </a:p>
          <a:p>
            <a:pPr>
              <a:buFontTx/>
              <a:buChar char="-"/>
              <a:defRPr/>
            </a:pPr>
            <a:r>
              <a:rPr lang="it-IT">
                <a:latin typeface="Times New Roman" panose="02020603050405020304" pitchFamily="18" charset="0"/>
                <a:cs typeface="Times New Roman" panose="02020603050405020304" pitchFamily="18" charset="0"/>
              </a:rPr>
              <a:t>Ordine verbale ↔ ordine naturale</a:t>
            </a:r>
          </a:p>
          <a:p>
            <a:pPr>
              <a:buFontTx/>
              <a:buChar char="-"/>
              <a:defRP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defRPr/>
            </a:pPr>
            <a:r>
              <a:rPr lang="it-IT" sz="2000">
                <a:latin typeface="Times New Roman" panose="02020603050405020304" pitchFamily="18" charset="0"/>
                <a:cs typeface="Times New Roman" panose="02020603050405020304" pitchFamily="18" charset="0"/>
              </a:rPr>
              <a:t>  « Al principio che ‘le parole sono cose’ e la composizione delle parole mediante lettere riproduce fedelmente </a:t>
            </a:r>
          </a:p>
          <a:p>
            <a:pPr marL="0" indent="0" algn="just">
              <a:spcBef>
                <a:spcPts val="0"/>
              </a:spcBef>
              <a:spcAft>
                <a:spcPts val="0"/>
              </a:spcAft>
              <a:buNone/>
              <a:defRPr/>
            </a:pPr>
            <a:r>
              <a:rPr lang="it-IT" sz="2000">
                <a:latin typeface="Times New Roman" panose="02020603050405020304" pitchFamily="18" charset="0"/>
                <a:cs typeface="Times New Roman" panose="02020603050405020304" pitchFamily="18" charset="0"/>
              </a:rPr>
              <a:t>    la struttura atomica obbediscono in Lucrezio tutti i procedimenti formali più vistosi: allitterazioni, assonanze, </a:t>
            </a:r>
          </a:p>
          <a:p>
            <a:pPr marL="0" indent="0" algn="just">
              <a:spcBef>
                <a:spcPts val="0"/>
              </a:spcBef>
              <a:spcAft>
                <a:spcPts val="0"/>
              </a:spcAft>
              <a:buNone/>
              <a:defRPr/>
            </a:pPr>
            <a:r>
              <a:rPr lang="it-IT" sz="2000">
                <a:latin typeface="Times New Roman" panose="02020603050405020304" pitchFamily="18" charset="0"/>
                <a:cs typeface="Times New Roman" panose="02020603050405020304" pitchFamily="18" charset="0"/>
              </a:rPr>
              <a:t>    figure etimologiche, ripetizioni di versi singoli o in gruppo, giochi di parole » (cf. L. Piazzi, 2011, 32).</a:t>
            </a:r>
          </a:p>
          <a:p>
            <a:pPr marL="0" indent="0" algn="just">
              <a:buNone/>
              <a:defRPr/>
            </a:pPr>
            <a:endParaRPr lang="it-IT">
              <a:latin typeface="Times New Roman" panose="02020603050405020304" pitchFamily="18" charset="0"/>
              <a:cs typeface="Times New Roman" panose="02020603050405020304" pitchFamily="18" charset="0"/>
            </a:endParaRPr>
          </a:p>
          <a:p>
            <a:pPr algn="just">
              <a:buFontTx/>
              <a:buChar char="-"/>
              <a:defRPr/>
            </a:pPr>
            <a:r>
              <a:rPr lang="it-IT">
                <a:latin typeface="Times New Roman" panose="02020603050405020304" pitchFamily="18" charset="0"/>
                <a:cs typeface="Times New Roman" panose="02020603050405020304" pitchFamily="18" charset="0"/>
              </a:rPr>
              <a:t>Riflessioni sull’analogia e confutazione delle dottrine avversarie: quale rapporto?</a:t>
            </a:r>
          </a:p>
          <a:p>
            <a:pPr algn="just">
              <a:buFontTx/>
              <a:buChar char="-"/>
              <a:defRPr/>
            </a:pPr>
            <a:r>
              <a:rPr lang="it-IT">
                <a:latin typeface="Times New Roman" panose="02020603050405020304" pitchFamily="18" charset="0"/>
                <a:cs typeface="Times New Roman" panose="02020603050405020304" pitchFamily="18" charset="0"/>
              </a:rPr>
              <a:t>Contraddittorietà dell’analogia tra testo e cosmo        </a:t>
            </a:r>
          </a:p>
          <a:p>
            <a:pPr algn="just">
              <a:buFontTx/>
              <a:buChar char="-"/>
              <a:defRPr/>
            </a:pPr>
            <a:r>
              <a:rPr lang="it-IT">
                <a:latin typeface="Times New Roman" panose="02020603050405020304" pitchFamily="18" charset="0"/>
                <a:cs typeface="Times New Roman" panose="02020603050405020304" pitchFamily="18" charset="0"/>
              </a:rPr>
              <a:t>La </a:t>
            </a:r>
            <a:r>
              <a:rPr lang="it-IT" i="1">
                <a:latin typeface="Times New Roman" panose="02020603050405020304" pitchFamily="18" charset="0"/>
                <a:cs typeface="Times New Roman" panose="02020603050405020304" pitchFamily="18" charset="0"/>
              </a:rPr>
              <a:t>patrii sermonis egestas </a:t>
            </a:r>
            <a:r>
              <a:rPr lang="it-IT">
                <a:latin typeface="Times New Roman" panose="02020603050405020304" pitchFamily="18" charset="0"/>
                <a:cs typeface="Times New Roman" panose="02020603050405020304" pitchFamily="18" charset="0"/>
              </a:rPr>
              <a:t>(vv. 136-139) → sforzo per supplire la carenza di un vero e proprio lessico filosofico latino (introduzione di neologismi, traslitterazioni di parole greche, astrazioni, metaforizzazione di termini desunti da altri ambiti semantici)</a:t>
            </a:r>
          </a:p>
          <a:p>
            <a:endParaRPr lang="it-IT"/>
          </a:p>
        </p:txBody>
      </p:sp>
      <p:sp>
        <p:nvSpPr>
          <p:cNvPr id="2" name="Rettangolo con angoli arrotondati 1">
            <a:extLst>
              <a:ext uri="{FF2B5EF4-FFF2-40B4-BE49-F238E27FC236}">
                <a16:creationId xmlns:a16="http://schemas.microsoft.com/office/drawing/2014/main" id="{38C9AFF0-E42F-4653-9738-028928CBC8AA}"/>
              </a:ext>
            </a:extLst>
          </p:cNvPr>
          <p:cNvSpPr/>
          <p:nvPr/>
        </p:nvSpPr>
        <p:spPr>
          <a:xfrm>
            <a:off x="106289" y="1980315"/>
            <a:ext cx="11734257" cy="112677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6861833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86AB5AE-3FFA-44B7-B31A-B8EFB1C8E490}"/>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altLang="it-IT" b="1" i="1">
                <a:latin typeface="Times New Roman" panose="02020603050405020304" pitchFamily="18" charset="0"/>
                <a:cs typeface="Times New Roman" panose="02020603050405020304" pitchFamily="18" charset="0"/>
              </a:rPr>
              <a:t>Libro VI</a:t>
            </a:r>
          </a:p>
          <a:p>
            <a:pPr>
              <a:buFontTx/>
              <a:buChar char="-"/>
            </a:pPr>
            <a:r>
              <a:rPr lang="it-IT" altLang="it-IT">
                <a:latin typeface="Times New Roman" panose="02020603050405020304" pitchFamily="18" charset="0"/>
                <a:cs typeface="Times New Roman" panose="02020603050405020304" pitchFamily="18" charset="0"/>
              </a:rPr>
              <a:t>Si apre con un elogio a Epicuro (vv. 1-95)</a:t>
            </a:r>
          </a:p>
          <a:p>
            <a:pPr>
              <a:buFontTx/>
              <a:buChar char="-"/>
            </a:pPr>
            <a:r>
              <a:rPr lang="it-IT" altLang="it-IT">
                <a:latin typeface="Times New Roman" panose="02020603050405020304" pitchFamily="18" charset="0"/>
                <a:cs typeface="Times New Roman" panose="02020603050405020304" pitchFamily="18" charset="0"/>
              </a:rPr>
              <a:t>Conclusione dell’intero poema e non solo della dimostrazione di fenomeni terrificanti quali il fulmine, i terremoti, i vulcani.</a:t>
            </a:r>
          </a:p>
          <a:p>
            <a:pPr algn="just">
              <a:buFontTx/>
              <a:buChar char="-"/>
            </a:pPr>
            <a:r>
              <a:rPr lang="it-IT" altLang="it-IT">
                <a:latin typeface="Times New Roman" panose="02020603050405020304" pitchFamily="18" charset="0"/>
                <a:cs typeface="Times New Roman" panose="02020603050405020304" pitchFamily="18" charset="0"/>
              </a:rPr>
              <a:t>Il finale del libro si sviluppa a partire da considerazioni scientifiche di carattere generale e l’episodio della peste costituisce un’applicazione / esemplificazione inquadrata nelle coordinate teorico-scientifiche già esplicitate</a:t>
            </a:r>
          </a:p>
          <a:p>
            <a:pPr algn="just">
              <a:buFontTx/>
              <a:buChar char="-"/>
            </a:pPr>
            <a:r>
              <a:rPr lang="it-IT" altLang="it-IT">
                <a:latin typeface="Times New Roman" panose="02020603050405020304" pitchFamily="18" charset="0"/>
                <a:cs typeface="Times New Roman" panose="02020603050405020304" pitchFamily="18" charset="0"/>
              </a:rPr>
              <a:t>Riscrittura dell’episodio della peste di Atene narrata da Tucidide (modello in filigrana / ‘dialogo a distanza’)</a:t>
            </a:r>
          </a:p>
          <a:p>
            <a:pPr algn="just">
              <a:buFontTx/>
              <a:buChar char="-"/>
            </a:pPr>
            <a:r>
              <a:rPr lang="it-IT" altLang="it-IT">
                <a:latin typeface="Times New Roman" panose="02020603050405020304" pitchFamily="18" charset="0"/>
                <a:cs typeface="Times New Roman" panose="02020603050405020304" pitchFamily="18" charset="0"/>
              </a:rPr>
              <a:t>Desolazione e trionfo della morte, degli </a:t>
            </a:r>
            <a:r>
              <a:rPr lang="it-IT" altLang="it-IT" i="1">
                <a:latin typeface="Times New Roman" panose="02020603050405020304" pitchFamily="18" charset="0"/>
                <a:cs typeface="Times New Roman" panose="02020603050405020304" pitchFamily="18" charset="0"/>
              </a:rPr>
              <a:t>exitiales motus </a:t>
            </a:r>
            <a:r>
              <a:rPr lang="it-IT" altLang="it-IT">
                <a:latin typeface="Times New Roman" panose="02020603050405020304" pitchFamily="18" charset="0"/>
                <a:cs typeface="Times New Roman" panose="02020603050405020304" pitchFamily="18" charset="0"/>
              </a:rPr>
              <a:t>che sembrano aver preso il sopravvento sui </a:t>
            </a:r>
            <a:r>
              <a:rPr lang="it-IT" altLang="it-IT" i="1">
                <a:latin typeface="Times New Roman" panose="02020603050405020304" pitchFamily="18" charset="0"/>
                <a:cs typeface="Times New Roman" panose="02020603050405020304" pitchFamily="18" charset="0"/>
              </a:rPr>
              <a:t>motus auctifici  → </a:t>
            </a:r>
            <a:r>
              <a:rPr lang="it-IT" altLang="it-IT">
                <a:latin typeface="Times New Roman" panose="02020603050405020304" pitchFamily="18" charset="0"/>
                <a:cs typeface="Times New Roman" panose="02020603050405020304" pitchFamily="18" charset="0"/>
              </a:rPr>
              <a:t>violenza descrittiva </a:t>
            </a:r>
          </a:p>
          <a:p>
            <a:pPr algn="just">
              <a:buFontTx/>
              <a:buChar char="-"/>
            </a:pPr>
            <a:r>
              <a:rPr lang="it-IT" altLang="it-IT">
                <a:latin typeface="Times New Roman" panose="02020603050405020304" pitchFamily="18" charset="0"/>
                <a:cs typeface="Times New Roman" panose="02020603050405020304" pitchFamily="18" charset="0"/>
              </a:rPr>
              <a:t>‘Sublime’ e valore catartico del finale del libro VI</a:t>
            </a:r>
          </a:p>
          <a:p>
            <a:pPr algn="just">
              <a:buFontTx/>
              <a:buChar char="-"/>
            </a:pPr>
            <a:r>
              <a:rPr lang="it-IT" altLang="it-IT">
                <a:latin typeface="Times New Roman" panose="02020603050405020304" pitchFamily="18" charset="0"/>
                <a:cs typeface="Times New Roman" panose="02020603050405020304" pitchFamily="18" charset="0"/>
              </a:rPr>
              <a:t>Contrapposizione netta con quanto programmaticamente esposto nell’iniziale inno a Venere; incompiutezza del </a:t>
            </a:r>
            <a:r>
              <a:rPr lang="it-IT" altLang="it-IT" i="1">
                <a:latin typeface="Times New Roman" panose="02020603050405020304" pitchFamily="18" charset="0"/>
                <a:cs typeface="Times New Roman" panose="02020603050405020304" pitchFamily="18" charset="0"/>
              </a:rPr>
              <a:t>DRN </a:t>
            </a:r>
            <a:r>
              <a:rPr lang="it-IT" altLang="it-IT">
                <a:latin typeface="Times New Roman" panose="02020603050405020304" pitchFamily="18" charset="0"/>
                <a:cs typeface="Times New Roman" panose="02020603050405020304" pitchFamily="18" charset="0"/>
              </a:rPr>
              <a:t>?</a:t>
            </a:r>
          </a:p>
          <a:p>
            <a:endParaRPr lang="it-IT"/>
          </a:p>
        </p:txBody>
      </p:sp>
    </p:spTree>
    <p:extLst>
      <p:ext uri="{BB962C8B-B14F-4D97-AF65-F5344CB8AC3E}">
        <p14:creationId xmlns:p14="http://schemas.microsoft.com/office/powerpoint/2010/main" val="325499233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86AB5AE-3FFA-44B7-B31A-B8EFB1C8E490}"/>
              </a:ext>
            </a:extLst>
          </p:cNvPr>
          <p:cNvSpPr>
            <a:spLocks noGrp="1"/>
          </p:cNvSpPr>
          <p:nvPr>
            <p:ph idx="1"/>
          </p:nvPr>
        </p:nvSpPr>
        <p:spPr>
          <a:xfrm>
            <a:off x="0" y="0"/>
            <a:ext cx="12192000" cy="6858000"/>
          </a:xfrm>
          <a:blipFill>
            <a:blip r:embed="rId2"/>
            <a:tile tx="0" ty="0" sx="100000" sy="100000" flip="none" algn="tl"/>
          </a:blipFill>
        </p:spPr>
        <p:txBody>
          <a:bodyPr/>
          <a:lstStyle/>
          <a:p>
            <a:pPr>
              <a:buFontTx/>
              <a:buChar char="-"/>
            </a:pPr>
            <a:r>
              <a:rPr lang="it-IT" altLang="it-IT">
                <a:latin typeface="Times New Roman" panose="02020603050405020304" pitchFamily="18" charset="0"/>
                <a:cs typeface="Times New Roman" panose="02020603050405020304" pitchFamily="18" charset="0"/>
              </a:rPr>
              <a:t>Prova dell’angoscia intrinseca che pervade Lucrezio e il </a:t>
            </a:r>
            <a:r>
              <a:rPr lang="it-IT" altLang="it-IT" i="1">
                <a:latin typeface="Times New Roman" panose="02020603050405020304" pitchFamily="18" charset="0"/>
                <a:cs typeface="Times New Roman" panose="02020603050405020304" pitchFamily="18" charset="0"/>
              </a:rPr>
              <a:t>DRN </a:t>
            </a:r>
            <a:r>
              <a:rPr lang="it-IT" altLang="it-IT">
                <a:latin typeface="Times New Roman" panose="02020603050405020304" pitchFamily="18" charset="0"/>
                <a:cs typeface="Times New Roman" panose="02020603050405020304" pitchFamily="18" charset="0"/>
              </a:rPr>
              <a:t>? La risposta risiede nella tensione tra rigore intellettuale e angoscia propria della condizione mortale e nel percorso educativo tracciato dal poeta</a:t>
            </a:r>
          </a:p>
          <a:p>
            <a:pPr algn="just">
              <a:buFontTx/>
              <a:buChar char="-"/>
              <a:defRPr/>
            </a:pPr>
            <a:r>
              <a:rPr lang="it-IT">
                <a:latin typeface="Times New Roman" panose="02020603050405020304" pitchFamily="18" charset="0"/>
                <a:cs typeface="Times New Roman" panose="02020603050405020304" pitchFamily="18" charset="0"/>
              </a:rPr>
              <a:t>Il lettore discepolo ha ormai consapevolezza del modello esegetico preciso attraverso il quale il poeta ha svelato l’insegnamento degli </a:t>
            </a:r>
            <a:r>
              <a:rPr lang="it-IT" i="1">
                <a:latin typeface="Times New Roman" panose="02020603050405020304" pitchFamily="18" charset="0"/>
                <a:cs typeface="Times New Roman" panose="02020603050405020304" pitchFamily="18" charset="0"/>
              </a:rPr>
              <a:t>aurea verba </a:t>
            </a:r>
            <a:r>
              <a:rPr lang="it-IT">
                <a:latin typeface="Times New Roman" panose="02020603050405020304" pitchFamily="18" charset="0"/>
                <a:cs typeface="Times New Roman" panose="02020603050405020304" pitchFamily="18" charset="0"/>
              </a:rPr>
              <a:t>di Epicuro ed è quindi ‘orientato’ emotivamente nel recepire il significato del finale e l’impatto del terrificante scenario esemplificato dall’episodio della peste di Atene</a:t>
            </a:r>
          </a:p>
          <a:p>
            <a:pPr algn="just">
              <a:buFontTx/>
              <a:buChar char="-"/>
              <a:defRPr/>
            </a:pPr>
            <a:r>
              <a:rPr lang="it-IT">
                <a:latin typeface="Times New Roman" panose="02020603050405020304" pitchFamily="18" charset="0"/>
                <a:cs typeface="Times New Roman" panose="02020603050405020304" pitchFamily="18" charset="0"/>
              </a:rPr>
              <a:t>L’equivalenza tra forze creative e distruttive ha infatti un riscontro concreto nell’impostazione del testo da libro a libro</a:t>
            </a:r>
          </a:p>
          <a:p>
            <a:pPr algn="just">
              <a:buFontTx/>
              <a:buChar char="-"/>
              <a:defRPr/>
            </a:pPr>
            <a:r>
              <a:rPr lang="it-IT">
                <a:latin typeface="Times New Roman" panose="02020603050405020304" pitchFamily="18" charset="0"/>
                <a:cs typeface="Times New Roman" panose="02020603050405020304" pitchFamily="18" charset="0"/>
              </a:rPr>
              <a:t>Distacco emotivo del lettore che deve vedere nelle reazioni inconsulte degli ateniesi l’esempio di quanto la natura umana può essere preda di angosce e incapace, per ignoranza delle cause, di mantenere un comportamento eticamente corretto e quindi di reagire </a:t>
            </a:r>
          </a:p>
          <a:p>
            <a:pPr algn="just">
              <a:buFontTx/>
              <a:buChar char="-"/>
              <a:defRPr/>
            </a:pPr>
            <a:r>
              <a:rPr lang="it-IT">
                <a:latin typeface="Times New Roman" panose="02020603050405020304" pitchFamily="18" charset="0"/>
                <a:cs typeface="Times New Roman" panose="02020603050405020304" pitchFamily="18" charset="0"/>
              </a:rPr>
              <a:t>L’</a:t>
            </a:r>
            <a:r>
              <a:rPr lang="it-IT" i="1">
                <a:latin typeface="Times New Roman" panose="02020603050405020304" pitchFamily="18" charset="0"/>
                <a:cs typeface="Times New Roman" panose="02020603050405020304" pitchFamily="18" charset="0"/>
              </a:rPr>
              <a:t>iter </a:t>
            </a:r>
            <a:r>
              <a:rPr lang="it-IT">
                <a:latin typeface="Times New Roman" panose="02020603050405020304" pitchFamily="18" charset="0"/>
                <a:cs typeface="Times New Roman" panose="02020603050405020304" pitchFamily="18" charset="0"/>
              </a:rPr>
              <a:t>conoscitivo proposto nel </a:t>
            </a:r>
            <a:r>
              <a:rPr lang="it-IT" i="1">
                <a:latin typeface="Times New Roman" panose="02020603050405020304" pitchFamily="18" charset="0"/>
                <a:cs typeface="Times New Roman" panose="02020603050405020304" pitchFamily="18" charset="0"/>
              </a:rPr>
              <a:t>DRN </a:t>
            </a:r>
            <a:r>
              <a:rPr lang="it-IT">
                <a:latin typeface="Times New Roman" panose="02020603050405020304" pitchFamily="18" charset="0"/>
                <a:cs typeface="Times New Roman" panose="02020603050405020304" pitchFamily="18" charset="0"/>
              </a:rPr>
              <a:t>indica la via di salvezza → la visione lucida del male conduce il lettore ad affermare il suo conquistato </a:t>
            </a:r>
            <a:r>
              <a:rPr lang="it-IT" i="1">
                <a:latin typeface="Times New Roman" panose="02020603050405020304" pitchFamily="18" charset="0"/>
                <a:cs typeface="Times New Roman" panose="02020603050405020304" pitchFamily="18" charset="0"/>
              </a:rPr>
              <a:t>status </a:t>
            </a:r>
            <a:r>
              <a:rPr lang="it-IT">
                <a:latin typeface="Times New Roman" panose="02020603050405020304" pitchFamily="18" charset="0"/>
                <a:cs typeface="Times New Roman" panose="02020603050405020304" pitchFamily="18" charset="0"/>
              </a:rPr>
              <a:t>razionale</a:t>
            </a:r>
          </a:p>
          <a:p>
            <a:pPr>
              <a:buFontTx/>
              <a:buChar char="-"/>
            </a:pPr>
            <a:endParaRPr lang="it-IT"/>
          </a:p>
        </p:txBody>
      </p:sp>
    </p:spTree>
    <p:extLst>
      <p:ext uri="{BB962C8B-B14F-4D97-AF65-F5344CB8AC3E}">
        <p14:creationId xmlns:p14="http://schemas.microsoft.com/office/powerpoint/2010/main" val="70538910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4EA796A0-E1DF-40A1-9318-24F07FBF2F4E}"/>
              </a:ext>
            </a:extLst>
          </p:cNvPr>
          <p:cNvSpPr>
            <a:spLocks noGrp="1"/>
          </p:cNvSpPr>
          <p:nvPr>
            <p:ph type="subTitle" idx="1"/>
          </p:nvPr>
        </p:nvSpPr>
        <p:spPr>
          <a:xfrm>
            <a:off x="2449585" y="1744910"/>
            <a:ext cx="7248088" cy="3607266"/>
          </a:xfrm>
        </p:spPr>
        <p:txBody>
          <a:bodyPr>
            <a:normAutofit/>
          </a:bodyPr>
          <a:lstStyle/>
          <a:p>
            <a:pPr algn="l">
              <a:spcBef>
                <a:spcPts val="0"/>
              </a:spcBef>
              <a:spcAft>
                <a:spcPts val="0"/>
              </a:spcAft>
            </a:pPr>
            <a:endParaRPr lang="it-IT" sz="2000" i="1">
              <a:latin typeface="+mj-lt"/>
              <a:cs typeface="Times New Roman" panose="02020603050405020304" pitchFamily="18" charset="0"/>
            </a:endParaRPr>
          </a:p>
          <a:p>
            <a:pPr>
              <a:spcBef>
                <a:spcPts val="0"/>
              </a:spcBef>
              <a:spcAft>
                <a:spcPts val="0"/>
              </a:spcAft>
            </a:pPr>
            <a:endParaRPr lang="it-IT" sz="2400" i="1">
              <a:latin typeface="Algerian" panose="04020705040A02060702" pitchFamily="82" charset="0"/>
              <a:cs typeface="Times New Roman" panose="02020603050405020304" pitchFamily="18" charset="0"/>
            </a:endParaRPr>
          </a:p>
          <a:p>
            <a:pPr>
              <a:spcBef>
                <a:spcPts val="0"/>
              </a:spcBef>
              <a:spcAft>
                <a:spcPts val="0"/>
              </a:spcAft>
            </a:pPr>
            <a:endParaRPr lang="it-IT" sz="2400" i="1">
              <a:latin typeface="Algerian" panose="04020705040A02060702" pitchFamily="82" charset="0"/>
              <a:cs typeface="Times New Roman" panose="02020603050405020304" pitchFamily="18" charset="0"/>
            </a:endParaRPr>
          </a:p>
          <a:p>
            <a:pPr>
              <a:spcBef>
                <a:spcPts val="0"/>
              </a:spcBef>
              <a:spcAft>
                <a:spcPts val="0"/>
              </a:spcAft>
            </a:pPr>
            <a:endParaRPr lang="it-IT" sz="2000">
              <a:latin typeface="Algerian" panose="04020705040A02060702" pitchFamily="82" charset="0"/>
              <a:cs typeface="Times New Roman" panose="02020603050405020304" pitchFamily="18" charset="0"/>
            </a:endParaRPr>
          </a:p>
          <a:p>
            <a:pPr>
              <a:spcBef>
                <a:spcPts val="0"/>
              </a:spcBef>
              <a:spcAft>
                <a:spcPts val="0"/>
              </a:spcAft>
            </a:pPr>
            <a:r>
              <a:rPr lang="it-IT" sz="2400" b="1">
                <a:cs typeface="Times New Roman" panose="02020603050405020304" pitchFamily="18" charset="0"/>
              </a:rPr>
              <a:t>Attività di laboratorio </a:t>
            </a:r>
            <a:endParaRPr lang="it-IT" sz="2400">
              <a:latin typeface="Algerian" panose="04020705040A02060702" pitchFamily="82" charset="0"/>
              <a:cs typeface="Times New Roman" panose="02020603050405020304" pitchFamily="18" charset="0"/>
            </a:endParaRPr>
          </a:p>
          <a:p>
            <a:pPr>
              <a:spcBef>
                <a:spcPts val="0"/>
              </a:spcBef>
              <a:spcAft>
                <a:spcPts val="0"/>
              </a:spcAft>
            </a:pPr>
            <a:endParaRPr lang="it-IT" sz="2400">
              <a:latin typeface="Algerian" panose="04020705040A02060702" pitchFamily="82" charset="0"/>
              <a:cs typeface="Times New Roman" panose="02020603050405020304" pitchFamily="18" charset="0"/>
            </a:endParaRPr>
          </a:p>
          <a:p>
            <a:pPr>
              <a:spcBef>
                <a:spcPts val="0"/>
              </a:spcBef>
              <a:spcAft>
                <a:spcPts val="0"/>
              </a:spcAft>
            </a:pPr>
            <a:r>
              <a:rPr lang="it-IT" sz="2400">
                <a:latin typeface="Algerian" panose="04020705040A02060702" pitchFamily="82" charset="0"/>
                <a:cs typeface="Times New Roman" panose="02020603050405020304" pitchFamily="18" charset="0"/>
              </a:rPr>
              <a:t>I</a:t>
            </a:r>
          </a:p>
          <a:p>
            <a:pPr>
              <a:spcBef>
                <a:spcPts val="0"/>
              </a:spcBef>
              <a:spcAft>
                <a:spcPts val="0"/>
              </a:spcAft>
            </a:pPr>
            <a:r>
              <a:rPr lang="it-IT" sz="1800" i="1">
                <a:latin typeface="Algerian" panose="04020705040A02060702" pitchFamily="82" charset="0"/>
                <a:cs typeface="Times New Roman" panose="02020603050405020304" pitchFamily="18" charset="0"/>
              </a:rPr>
              <a:t>		                         </a:t>
            </a:r>
          </a:p>
          <a:p>
            <a:pPr>
              <a:spcBef>
                <a:spcPts val="0"/>
              </a:spcBef>
              <a:spcAft>
                <a:spcPts val="0"/>
              </a:spcAft>
            </a:pPr>
            <a:r>
              <a:rPr lang="it-IT" sz="1800" i="1">
                <a:latin typeface="Algerian" panose="04020705040A02060702" pitchFamily="82" charset="0"/>
                <a:cs typeface="Times New Roman" panose="02020603050405020304" pitchFamily="18" charset="0"/>
              </a:rPr>
              <a:t>                             </a:t>
            </a:r>
          </a:p>
          <a:p>
            <a:pPr>
              <a:spcBef>
                <a:spcPts val="0"/>
              </a:spcBef>
              <a:spcAft>
                <a:spcPts val="0"/>
              </a:spcAft>
            </a:pPr>
            <a:endParaRPr lang="it-IT" sz="1800">
              <a:latin typeface="Algerian" panose="04020705040A02060702" pitchFamily="82" charset="0"/>
              <a:cs typeface="Times New Roman" panose="02020603050405020304" pitchFamily="18" charset="0"/>
            </a:endParaRPr>
          </a:p>
        </p:txBody>
      </p:sp>
    </p:spTree>
    <p:extLst>
      <p:ext uri="{BB962C8B-B14F-4D97-AF65-F5344CB8AC3E}">
        <p14:creationId xmlns:p14="http://schemas.microsoft.com/office/powerpoint/2010/main" val="129593569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buNone/>
            </a:pPr>
            <a:r>
              <a:rPr lang="it-IT" b="1" i="1">
                <a:latin typeface="Times New Roman" panose="02020603050405020304" pitchFamily="18" charset="0"/>
                <a:cs typeface="Times New Roman" panose="02020603050405020304" pitchFamily="18" charset="0"/>
              </a:rPr>
              <a:t>Le Georgiche</a:t>
            </a:r>
          </a:p>
          <a:p>
            <a:pPr>
              <a:buFont typeface="Wingdings" panose="05000000000000000000" pitchFamily="2" charset="2"/>
              <a:buChar char="§"/>
              <a:defRPr/>
            </a:pPr>
            <a:r>
              <a:rPr lang="it-IT" altLang="it-IT" b="1">
                <a:latin typeface="Times New Roman" panose="02020603050405020304" pitchFamily="18" charset="0"/>
                <a:cs typeface="Times New Roman" panose="02020603050405020304" pitchFamily="18" charset="0"/>
              </a:rPr>
              <a:t>Qualche dato introduttivo…</a:t>
            </a:r>
          </a:p>
          <a:p>
            <a:pPr marL="0" indent="0">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Riferimenti cronologici: 38-26 a.C.</a:t>
            </a:r>
          </a:p>
          <a:p>
            <a:pPr marL="0" indent="0">
              <a:buNone/>
              <a:defRPr/>
            </a:pPr>
            <a:r>
              <a:rPr lang="it-IT" altLang="it-IT">
                <a:latin typeface="Times New Roman" panose="02020603050405020304" pitchFamily="18" charset="0"/>
                <a:cs typeface="Times New Roman" panose="02020603050405020304" pitchFamily="18" charset="0"/>
              </a:rPr>
              <a:t>	Struttura: </a:t>
            </a:r>
          </a:p>
          <a:p>
            <a:pPr marL="0" indent="0">
              <a:spcBef>
                <a:spcPts val="0"/>
              </a:spcBef>
              <a:spcAft>
                <a:spcPts val="0"/>
              </a:spcAft>
              <a:buNone/>
              <a:defRPr/>
            </a:pPr>
            <a:r>
              <a:rPr lang="it-IT" altLang="it-IT">
                <a:latin typeface="Times New Roman" panose="02020603050405020304" pitchFamily="18" charset="0"/>
                <a:cs typeface="Times New Roman" panose="02020603050405020304" pitchFamily="18" charset="0"/>
              </a:rPr>
              <a:t>                    I: lavoro nei campi</a:t>
            </a:r>
          </a:p>
          <a:p>
            <a:pPr marL="0" indent="0">
              <a:spcBef>
                <a:spcPts val="0"/>
              </a:spcBef>
              <a:spcAft>
                <a:spcPts val="0"/>
              </a:spcAft>
              <a:buNone/>
              <a:defRPr/>
            </a:pPr>
            <a:r>
              <a:rPr lang="it-IT" altLang="it-IT">
                <a:latin typeface="Times New Roman" panose="02020603050405020304" pitchFamily="18" charset="0"/>
                <a:cs typeface="Times New Roman" panose="02020603050405020304" pitchFamily="18" charset="0"/>
              </a:rPr>
              <a:t>                   II: arboricoltura</a:t>
            </a:r>
          </a:p>
          <a:p>
            <a:pPr marL="0" indent="0">
              <a:spcBef>
                <a:spcPts val="0"/>
              </a:spcBef>
              <a:spcAft>
                <a:spcPts val="0"/>
              </a:spcAft>
              <a:buNone/>
              <a:defRPr/>
            </a:pPr>
            <a:r>
              <a:rPr lang="it-IT" altLang="it-IT">
                <a:latin typeface="Times New Roman" panose="02020603050405020304" pitchFamily="18" charset="0"/>
                <a:cs typeface="Times New Roman" panose="02020603050405020304" pitchFamily="18" charset="0"/>
              </a:rPr>
              <a:t>                  III: allevamento del bestiame</a:t>
            </a:r>
          </a:p>
          <a:p>
            <a:pPr marL="0" indent="0">
              <a:spcBef>
                <a:spcPts val="0"/>
              </a:spcBef>
              <a:spcAft>
                <a:spcPts val="0"/>
              </a:spcAft>
              <a:buNone/>
              <a:defRPr/>
            </a:pPr>
            <a:r>
              <a:rPr lang="it-IT" altLang="it-IT">
                <a:latin typeface="Times New Roman" panose="02020603050405020304" pitchFamily="18" charset="0"/>
                <a:cs typeface="Times New Roman" panose="02020603050405020304" pitchFamily="18" charset="0"/>
              </a:rPr>
              <a:t>                  IV: apicoltura</a:t>
            </a:r>
          </a:p>
          <a:p>
            <a:pPr marL="0" indent="0">
              <a:spcBef>
                <a:spcPts val="0"/>
              </a:spcBef>
              <a:spcAft>
                <a:spcPts val="0"/>
              </a:spcAft>
              <a:buNone/>
              <a:defRPr/>
            </a:pPr>
            <a:endParaRPr lang="it-IT" altLang="it-IT">
              <a:latin typeface="Times New Roman" panose="02020603050405020304" pitchFamily="18" charset="0"/>
              <a:cs typeface="Times New Roman" panose="02020603050405020304" pitchFamily="18" charset="0"/>
            </a:endParaRPr>
          </a:p>
          <a:p>
            <a:pPr>
              <a:buFont typeface="Wingdings" panose="05000000000000000000" pitchFamily="2" charset="2"/>
              <a:buChar char="§"/>
              <a:defRPr/>
            </a:pPr>
            <a:r>
              <a:rPr lang="it-IT" altLang="it-IT" b="1">
                <a:latin typeface="Times New Roman" panose="02020603050405020304" pitchFamily="18" charset="0"/>
                <a:cs typeface="Times New Roman" panose="02020603050405020304" pitchFamily="18" charset="0"/>
              </a:rPr>
              <a:t>Qualche caratteristica d’insieme:</a:t>
            </a:r>
          </a:p>
          <a:p>
            <a:pPr marL="0" indent="0">
              <a:buNone/>
              <a:defRPr/>
            </a:pPr>
            <a:r>
              <a:rPr lang="it-IT" altLang="it-IT">
                <a:latin typeface="Times New Roman" panose="02020603050405020304" pitchFamily="18" charset="0"/>
                <a:cs typeface="Times New Roman" panose="02020603050405020304" pitchFamily="18" charset="0"/>
              </a:rPr>
              <a:t>‣ Il lavoro dell’uomo diventa sempre più assente, meno pesante, la fatica sempre meno accentuata e la natura diventa da libro a libro sempre più protagonista</a:t>
            </a:r>
          </a:p>
          <a:p>
            <a:pPr marL="0" indent="0">
              <a:buNone/>
              <a:defRPr/>
            </a:pPr>
            <a:r>
              <a:rPr lang="it-IT" altLang="it-IT">
                <a:latin typeface="Times New Roman" panose="02020603050405020304" pitchFamily="18" charset="0"/>
                <a:cs typeface="Times New Roman" panose="02020603050405020304" pitchFamily="18" charset="0"/>
              </a:rPr>
              <a:t>‣ Tecnica dei racconti a incastro</a:t>
            </a:r>
          </a:p>
          <a:p>
            <a:pPr marL="0" indent="0" algn="just">
              <a:buNone/>
            </a:pPr>
            <a:endParaRPr lang="it-IT"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18621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algn="just">
              <a:buFont typeface="Wingdings" panose="05000000000000000000" pitchFamily="2" charset="2"/>
              <a:buChar char="§"/>
            </a:pPr>
            <a:r>
              <a:rPr lang="it-IT" b="1">
                <a:latin typeface="Times New Roman" panose="02020603050405020304" pitchFamily="18" charset="0"/>
                <a:cs typeface="Times New Roman" panose="02020603050405020304" pitchFamily="18" charset="0"/>
              </a:rPr>
              <a:t>Qualche dato sulla ‘lingua’ di Virgilio:</a:t>
            </a:r>
          </a:p>
          <a:p>
            <a:pPr marL="0" indent="0" algn="just">
              <a:buNone/>
            </a:pPr>
            <a:endParaRPr lang="it-IT" b="1">
              <a:latin typeface="Times New Roman" panose="02020603050405020304" pitchFamily="18" charset="0"/>
              <a:cs typeface="Times New Roman" panose="02020603050405020304" pitchFamily="18" charset="0"/>
            </a:endParaRP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gen.s.</a:t>
            </a: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in </a:t>
            </a:r>
            <a:r>
              <a:rPr lang="it-IT" altLang="it-IT">
                <a:solidFill>
                  <a:srgbClr val="FF0000"/>
                </a:solidFill>
                <a:latin typeface="Times New Roman" panose="02020603050405020304" pitchFamily="18" charset="0"/>
                <a:cs typeface="Times New Roman" panose="02020603050405020304" pitchFamily="18" charset="0"/>
              </a:rPr>
              <a:t>-</a:t>
            </a:r>
            <a:r>
              <a:rPr lang="it-IT" altLang="it-IT" i="1">
                <a:solidFill>
                  <a:srgbClr val="FF0000"/>
                </a:solidFill>
                <a:latin typeface="Times New Roman" panose="02020603050405020304" pitchFamily="18" charset="0"/>
                <a:cs typeface="Times New Roman" panose="02020603050405020304" pitchFamily="18" charset="0"/>
              </a:rPr>
              <a:t>ai</a:t>
            </a:r>
            <a:r>
              <a:rPr lang="it-IT" altLang="it-IT">
                <a:latin typeface="Times New Roman" panose="02020603050405020304" pitchFamily="18" charset="0"/>
                <a:cs typeface="Times New Roman" panose="02020603050405020304" pitchFamily="18" charset="0"/>
              </a:rPr>
              <a:t> per i sostantivi femminili (al posto di -</a:t>
            </a:r>
            <a:r>
              <a:rPr lang="it-IT" altLang="it-IT" i="1">
                <a:latin typeface="Times New Roman" panose="02020603050405020304" pitchFamily="18" charset="0"/>
                <a:cs typeface="Times New Roman" panose="02020603050405020304" pitchFamily="18" charset="0"/>
              </a:rPr>
              <a:t>ae</a:t>
            </a:r>
            <a:r>
              <a:rPr lang="it-IT" altLang="it-IT">
                <a:latin typeface="Times New Roman" panose="02020603050405020304" pitchFamily="18" charset="0"/>
                <a:cs typeface="Times New Roman" panose="02020603050405020304" pitchFamily="18" charset="0"/>
              </a:rPr>
              <a:t>)</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des. </a:t>
            </a:r>
            <a:r>
              <a:rPr lang="it-IT" altLang="it-IT">
                <a:solidFill>
                  <a:srgbClr val="FF0000"/>
                </a:solidFill>
                <a:latin typeface="Times New Roman" panose="02020603050405020304" pitchFamily="18" charset="0"/>
                <a:cs typeface="Times New Roman" panose="02020603050405020304" pitchFamily="18" charset="0"/>
              </a:rPr>
              <a:t>-</a:t>
            </a:r>
            <a:r>
              <a:rPr lang="it-IT" altLang="it-IT" i="1">
                <a:solidFill>
                  <a:srgbClr val="FF0000"/>
                </a:solidFill>
                <a:latin typeface="Times New Roman" panose="02020603050405020304" pitchFamily="18" charset="0"/>
                <a:cs typeface="Times New Roman" panose="02020603050405020304" pitchFamily="18" charset="0"/>
              </a:rPr>
              <a:t>e</a:t>
            </a:r>
            <a:r>
              <a:rPr lang="it-IT" altLang="it-IT" i="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al posto di -</a:t>
            </a:r>
            <a:r>
              <a:rPr lang="it-IT" altLang="it-IT" i="1">
                <a:latin typeface="Times New Roman" panose="02020603050405020304" pitchFamily="18" charset="0"/>
                <a:cs typeface="Times New Roman" panose="02020603050405020304" pitchFamily="18" charset="0"/>
              </a:rPr>
              <a:t>ei </a:t>
            </a:r>
            <a:r>
              <a:rPr lang="it-IT" altLang="it-IT">
                <a:latin typeface="Times New Roman" panose="02020603050405020304" pitchFamily="18" charset="0"/>
                <a:cs typeface="Times New Roman" panose="02020603050405020304" pitchFamily="18" charset="0"/>
              </a:rPr>
              <a:t>per la V decl.</a:t>
            </a:r>
            <a:r>
              <a:rPr lang="it-IT" altLang="it-IT" i="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(vd. </a:t>
            </a:r>
            <a:r>
              <a:rPr lang="it-IT" altLang="it-IT" i="1">
                <a:latin typeface="Times New Roman" panose="02020603050405020304" pitchFamily="18" charset="0"/>
                <a:cs typeface="Times New Roman" panose="02020603050405020304" pitchFamily="18" charset="0"/>
              </a:rPr>
              <a:t>die </a:t>
            </a:r>
            <a:r>
              <a:rPr lang="it-IT" altLang="it-IT">
                <a:latin typeface="Times New Roman" panose="02020603050405020304" pitchFamily="18" charset="0"/>
                <a:cs typeface="Times New Roman" panose="02020603050405020304" pitchFamily="18" charset="0"/>
              </a:rPr>
              <a:t>al posto di </a:t>
            </a:r>
            <a:r>
              <a:rPr lang="it-IT" altLang="it-IT" i="1">
                <a:latin typeface="Times New Roman" panose="02020603050405020304" pitchFamily="18" charset="0"/>
                <a:cs typeface="Times New Roman" panose="02020603050405020304" pitchFamily="18" charset="0"/>
              </a:rPr>
              <a:t>diei)</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Talvolta con gli aggettivi al posto dell’</a:t>
            </a:r>
            <a:r>
              <a:rPr lang="it-IT" altLang="it-IT" i="1">
                <a:latin typeface="Times New Roman" panose="02020603050405020304" pitchFamily="18" charset="0"/>
                <a:cs typeface="Times New Roman" panose="02020603050405020304" pitchFamily="18" charset="0"/>
              </a:rPr>
              <a:t>abl</a:t>
            </a:r>
            <a:r>
              <a:rPr lang="it-IT" altLang="it-IT">
                <a:latin typeface="Times New Roman" panose="02020603050405020304" pitchFamily="18" charset="0"/>
                <a:cs typeface="Times New Roman" panose="02020603050405020304" pitchFamily="18" charset="0"/>
              </a:rPr>
              <a:t>. si trova il </a:t>
            </a:r>
            <a:r>
              <a:rPr lang="it-IT" altLang="it-IT" i="1">
                <a:latin typeface="Times New Roman" panose="02020603050405020304" pitchFamily="18" charset="0"/>
                <a:cs typeface="Times New Roman" panose="02020603050405020304" pitchFamily="18" charset="0"/>
              </a:rPr>
              <a:t>gen. </a:t>
            </a:r>
            <a:r>
              <a:rPr lang="it-IT" altLang="it-IT">
                <a:latin typeface="Times New Roman" panose="02020603050405020304" pitchFamily="18" charset="0"/>
                <a:cs typeface="Times New Roman" panose="02020603050405020304" pitchFamily="18" charset="0"/>
              </a:rPr>
              <a:t>(es.: </a:t>
            </a:r>
            <a:r>
              <a:rPr lang="it-IT" altLang="it-IT" i="1">
                <a:latin typeface="Times New Roman" panose="02020603050405020304" pitchFamily="18" charset="0"/>
                <a:cs typeface="Times New Roman" panose="02020603050405020304" pitchFamily="18" charset="0"/>
              </a:rPr>
              <a:t>fortunatus laborum</a:t>
            </a:r>
            <a:r>
              <a:rPr lang="it-IT" altLang="it-IT">
                <a:latin typeface="Times New Roman" panose="02020603050405020304" pitchFamily="18" charset="0"/>
                <a:cs typeface="Times New Roman" panose="02020603050405020304" pitchFamily="18" charset="0"/>
              </a:rPr>
              <a:t>; </a:t>
            </a:r>
            <a:r>
              <a:rPr lang="it-IT" altLang="it-IT" i="1">
                <a:latin typeface="Times New Roman" panose="02020603050405020304" pitchFamily="18" charset="0"/>
                <a:cs typeface="Times New Roman" panose="02020603050405020304" pitchFamily="18" charset="0"/>
              </a:rPr>
              <a:t>egregius animi</a:t>
            </a:r>
            <a:r>
              <a:rPr lang="it-IT" altLang="it-IT">
                <a:latin typeface="Times New Roman" panose="02020603050405020304" pitchFamily="18" charset="0"/>
                <a:cs typeface="Times New Roman" panose="02020603050405020304" pitchFamily="18" charset="0"/>
              </a:rPr>
              <a:t>)</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dat.s. in </a:t>
            </a:r>
            <a:r>
              <a:rPr lang="it-IT" altLang="it-IT">
                <a:solidFill>
                  <a:srgbClr val="FF0000"/>
                </a:solidFill>
                <a:latin typeface="Times New Roman" panose="02020603050405020304" pitchFamily="18" charset="0"/>
                <a:cs typeface="Times New Roman" panose="02020603050405020304" pitchFamily="18" charset="0"/>
              </a:rPr>
              <a:t>-</a:t>
            </a:r>
            <a:r>
              <a:rPr lang="it-IT" altLang="it-IT" i="1">
                <a:solidFill>
                  <a:srgbClr val="FF0000"/>
                </a:solidFill>
                <a:latin typeface="Times New Roman" panose="02020603050405020304" pitchFamily="18" charset="0"/>
                <a:cs typeface="Times New Roman" panose="02020603050405020304" pitchFamily="18" charset="0"/>
              </a:rPr>
              <a:t>e</a:t>
            </a:r>
            <a:r>
              <a:rPr lang="it-IT" altLang="it-IT" i="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al posto di -</a:t>
            </a:r>
            <a:r>
              <a:rPr lang="it-IT" altLang="it-IT" i="1">
                <a:latin typeface="Times New Roman" panose="02020603050405020304" pitchFamily="18" charset="0"/>
                <a:cs typeface="Times New Roman" panose="02020603050405020304" pitchFamily="18" charset="0"/>
              </a:rPr>
              <a:t>i</a:t>
            </a:r>
            <a:endParaRPr lang="it-IT" altLang="it-IT">
              <a:latin typeface="Times New Roman" panose="02020603050405020304" pitchFamily="18" charset="0"/>
              <a:cs typeface="Times New Roman" panose="02020603050405020304" pitchFamily="18" charset="0"/>
            </a:endParaRP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pronome arcaico </a:t>
            </a:r>
            <a:r>
              <a:rPr lang="it-IT" altLang="it-IT" i="1">
                <a:latin typeface="Times New Roman" panose="02020603050405020304" pitchFamily="18" charset="0"/>
                <a:cs typeface="Times New Roman" panose="02020603050405020304" pitchFamily="18" charset="0"/>
              </a:rPr>
              <a:t>ollus = ille </a:t>
            </a:r>
            <a:r>
              <a:rPr lang="it-IT" altLang="it-IT">
                <a:latin typeface="Times New Roman" panose="02020603050405020304" pitchFamily="18" charset="0"/>
                <a:cs typeface="Times New Roman" panose="02020603050405020304" pitchFamily="18" charset="0"/>
              </a:rPr>
              <a:t>(ha il dat.s. e plur. in </a:t>
            </a:r>
            <a:r>
              <a:rPr lang="it-IT" altLang="it-IT" i="1">
                <a:latin typeface="Times New Roman" panose="02020603050405020304" pitchFamily="18" charset="0"/>
                <a:cs typeface="Times New Roman" panose="02020603050405020304" pitchFamily="18" charset="0"/>
              </a:rPr>
              <a:t>olli, ollis</a:t>
            </a:r>
            <a:r>
              <a:rPr lang="it-IT" altLang="it-IT">
                <a:latin typeface="Times New Roman" panose="02020603050405020304" pitchFamily="18" charset="0"/>
                <a:cs typeface="Times New Roman" panose="02020603050405020304" pitchFamily="18" charset="0"/>
              </a:rPr>
              <a:t>)</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Dopo i verbi che indicano movimento l’</a:t>
            </a:r>
            <a:r>
              <a:rPr lang="it-IT" altLang="it-IT" i="1">
                <a:latin typeface="Times New Roman" panose="02020603050405020304" pitchFamily="18" charset="0"/>
                <a:cs typeface="Times New Roman" panose="02020603050405020304" pitchFamily="18" charset="0"/>
              </a:rPr>
              <a:t>acc. </a:t>
            </a:r>
            <a:r>
              <a:rPr lang="it-IT" altLang="it-IT">
                <a:latin typeface="Times New Roman" panose="02020603050405020304" pitchFamily="18" charset="0"/>
                <a:cs typeface="Times New Roman" panose="02020603050405020304" pitchFamily="18" charset="0"/>
              </a:rPr>
              <a:t>spesso non è retto dalle preposizioni</a:t>
            </a:r>
            <a:r>
              <a:rPr lang="it-IT" altLang="it-IT" i="1">
                <a:latin typeface="Times New Roman" panose="02020603050405020304" pitchFamily="18" charset="0"/>
                <a:cs typeface="Times New Roman" panose="02020603050405020304" pitchFamily="18" charset="0"/>
              </a:rPr>
              <a:t> in </a:t>
            </a:r>
            <a:r>
              <a:rPr lang="it-IT" altLang="it-IT">
                <a:latin typeface="Times New Roman" panose="02020603050405020304" pitchFamily="18" charset="0"/>
                <a:cs typeface="Times New Roman" panose="02020603050405020304" pitchFamily="18" charset="0"/>
              </a:rPr>
              <a:t>o</a:t>
            </a:r>
            <a:r>
              <a:rPr lang="it-IT" altLang="it-IT" i="1">
                <a:latin typeface="Times New Roman" panose="02020603050405020304" pitchFamily="18" charset="0"/>
                <a:cs typeface="Times New Roman" panose="02020603050405020304" pitchFamily="18" charset="0"/>
              </a:rPr>
              <a:t> ad</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Spesso l’abl. non è preceduto da preposizioni per indicare luogo, provenienza, origine</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uso di forme arcaiche: ad es. infinito pres. in </a:t>
            </a:r>
            <a:r>
              <a:rPr lang="it-IT" altLang="it-IT">
                <a:solidFill>
                  <a:srgbClr val="FF0000"/>
                </a:solidFill>
                <a:latin typeface="Times New Roman" panose="02020603050405020304" pitchFamily="18" charset="0"/>
                <a:cs typeface="Times New Roman" panose="02020603050405020304" pitchFamily="18" charset="0"/>
              </a:rPr>
              <a:t>-</a:t>
            </a:r>
            <a:r>
              <a:rPr lang="it-IT" altLang="it-IT" i="1">
                <a:solidFill>
                  <a:srgbClr val="FF0000"/>
                </a:solidFill>
                <a:latin typeface="Times New Roman" panose="02020603050405020304" pitchFamily="18" charset="0"/>
                <a:cs typeface="Times New Roman" panose="02020603050405020304" pitchFamily="18" charset="0"/>
              </a:rPr>
              <a:t>ier</a:t>
            </a:r>
            <a:endParaRPr lang="it-IT" altLang="it-IT">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defRPr/>
            </a:pPr>
            <a:r>
              <a:rPr lang="it-IT" altLang="it-IT" i="1">
                <a:latin typeface="Times New Roman" panose="02020603050405020304" pitchFamily="18" charset="0"/>
                <a:cs typeface="Times New Roman" panose="02020603050405020304" pitchFamily="18" charset="0"/>
              </a:rPr>
              <a:t> </a:t>
            </a:r>
          </a:p>
          <a:p>
            <a:pPr marL="0" indent="0" algn="just">
              <a:buNone/>
            </a:pPr>
            <a:endParaRPr lang="it-IT" b="1"/>
          </a:p>
        </p:txBody>
      </p:sp>
    </p:spTree>
    <p:extLst>
      <p:ext uri="{BB962C8B-B14F-4D97-AF65-F5344CB8AC3E}">
        <p14:creationId xmlns:p14="http://schemas.microsoft.com/office/powerpoint/2010/main" val="4176512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525CF09-0662-4C68-989F-681AF5222C8E}"/>
              </a:ext>
            </a:extLst>
          </p:cNvPr>
          <p:cNvSpPr>
            <a:spLocks noGrp="1"/>
          </p:cNvSpPr>
          <p:nvPr>
            <p:ph idx="1"/>
          </p:nvPr>
        </p:nvSpPr>
        <p:spPr>
          <a:xfrm>
            <a:off x="0" y="0"/>
            <a:ext cx="12192000" cy="6858000"/>
          </a:xfrm>
          <a:blipFill>
            <a:blip r:embed="rId2"/>
            <a:tile tx="0" ty="0" sx="100000" sy="100000" flip="none" algn="tl"/>
          </a:blipFill>
        </p:spPr>
        <p:txBody>
          <a:bodyPr/>
          <a:lstStyle/>
          <a:p>
            <a:pPr>
              <a:buFontTx/>
              <a:buChar char="-"/>
            </a:pPr>
            <a:endParaRPr lang="it-IT" sz="2000" b="1">
              <a:latin typeface="Times New Roman" panose="02020603050405020304" pitchFamily="18" charset="0"/>
              <a:cs typeface="Times New Roman" panose="02020603050405020304" pitchFamily="18" charset="0"/>
            </a:endParaRPr>
          </a:p>
          <a:p>
            <a:pPr>
              <a:buFontTx/>
              <a:buChar char="-"/>
            </a:pPr>
            <a:r>
              <a:rPr lang="it-IT" sz="2000" b="1">
                <a:latin typeface="Times New Roman" panose="02020603050405020304" pitchFamily="18" charset="0"/>
                <a:cs typeface="Times New Roman" panose="02020603050405020304" pitchFamily="18" charset="0"/>
              </a:rPr>
              <a:t>Mutamenti fonetici</a:t>
            </a:r>
            <a:r>
              <a:rPr lang="it-IT">
                <a:latin typeface="Times New Roman" panose="02020603050405020304" pitchFamily="18" charset="0"/>
                <a:cs typeface="Times New Roman" panose="02020603050405020304" pitchFamily="18" charset="0"/>
              </a:rPr>
              <a:t>:</a:t>
            </a:r>
          </a:p>
          <a:p>
            <a:pPr marL="0" indent="0" algn="just">
              <a:buNone/>
            </a:pPr>
            <a:r>
              <a:rPr lang="it-IT"/>
              <a:t>                                 </a:t>
            </a:r>
            <a:r>
              <a:rPr lang="it-IT" sz="2000">
                <a:latin typeface="Times New Roman" panose="02020603050405020304" pitchFamily="18" charset="0"/>
                <a:cs typeface="Times New Roman" panose="02020603050405020304" pitchFamily="18" charset="0"/>
              </a:rPr>
              <a:t>monottongazione   </a:t>
            </a:r>
          </a:p>
          <a:p>
            <a:pPr marL="0" indent="0" algn="just">
              <a:buNone/>
            </a:pPr>
            <a:r>
              <a:rPr lang="it-IT" sz="2000">
                <a:latin typeface="Times New Roman" panose="02020603050405020304" pitchFamily="18" charset="0"/>
                <a:cs typeface="Times New Roman" panose="02020603050405020304" pitchFamily="18" charset="0"/>
              </a:rPr>
              <a:t>                                                                 ai  &gt; ai :VI sec. a.C. →→→  entro fine III sec. a.C. &gt; </a:t>
            </a:r>
            <a:r>
              <a:rPr lang="it-IT" sz="2000" b="1" i="1">
                <a:latin typeface="Times New Roman" panose="02020603050405020304" pitchFamily="18" charset="0"/>
                <a:cs typeface="Times New Roman" panose="02020603050405020304" pitchFamily="18" charset="0"/>
              </a:rPr>
              <a:t>ae</a:t>
            </a:r>
            <a:r>
              <a:rPr lang="it-IT" sz="2000">
                <a:latin typeface="Times New Roman" panose="02020603050405020304" pitchFamily="18" charset="0"/>
                <a:cs typeface="Times New Roman" panose="02020603050405020304" pitchFamily="18" charset="0"/>
              </a:rPr>
              <a:t> </a:t>
            </a:r>
          </a:p>
          <a:p>
            <a:pPr marL="0" indent="0" algn="just">
              <a:buNone/>
            </a:pPr>
            <a:r>
              <a:rPr lang="it-IT" sz="2000">
                <a:latin typeface="Times New Roman" panose="02020603050405020304" pitchFamily="18" charset="0"/>
                <a:cs typeface="Times New Roman" panose="02020603050405020304" pitchFamily="18" charset="0"/>
              </a:rPr>
              <a:t>                                                                 ai &gt; </a:t>
            </a:r>
            <a:r>
              <a:rPr lang="it-IT" sz="2000" b="1">
                <a:latin typeface="Times New Roman" panose="02020603050405020304" pitchFamily="18" charset="0"/>
                <a:cs typeface="Times New Roman" panose="02020603050405020304" pitchFamily="18" charset="0"/>
              </a:rPr>
              <a:t>ī</a:t>
            </a:r>
            <a:r>
              <a:rPr lang="it-IT" sz="2000"/>
              <a:t>  (</a:t>
            </a:r>
            <a:r>
              <a:rPr lang="it-IT" sz="2000">
                <a:latin typeface="Times New Roman" panose="02020603050405020304" pitchFamily="18" charset="0"/>
                <a:cs typeface="Times New Roman" panose="02020603050405020304" pitchFamily="18" charset="0"/>
              </a:rPr>
              <a:t>entro fine III sec. a.C.)                                                               </a:t>
            </a:r>
          </a:p>
          <a:p>
            <a:pPr marL="0" indent="0" algn="just">
              <a:buNone/>
            </a:pPr>
            <a:r>
              <a:rPr lang="it-IT" sz="2000">
                <a:latin typeface="Times New Roman" panose="02020603050405020304" pitchFamily="18" charset="0"/>
                <a:cs typeface="Times New Roman" panose="02020603050405020304" pitchFamily="18" charset="0"/>
              </a:rPr>
              <a:t>                                                                 ei &gt; </a:t>
            </a:r>
            <a:r>
              <a:rPr lang="it-IT" sz="2000" b="1">
                <a:latin typeface="Times New Roman" panose="02020603050405020304" pitchFamily="18" charset="0"/>
                <a:cs typeface="Times New Roman" panose="02020603050405020304" pitchFamily="18" charset="0"/>
              </a:rPr>
              <a:t>ī</a:t>
            </a:r>
            <a:r>
              <a:rPr lang="it-IT" sz="2000"/>
              <a:t>  (</a:t>
            </a:r>
            <a:r>
              <a:rPr lang="it-IT" sz="2000">
                <a:latin typeface="Times New Roman" panose="02020603050405020304" pitchFamily="18" charset="0"/>
                <a:cs typeface="Times New Roman" panose="02020603050405020304" pitchFamily="18" charset="0"/>
              </a:rPr>
              <a:t>entro fine III sec. a.C.)</a:t>
            </a:r>
          </a:p>
          <a:p>
            <a:pPr marL="0" indent="0" algn="just">
              <a:buNone/>
            </a:pPr>
            <a:r>
              <a:rPr lang="it-IT" sz="2000">
                <a:latin typeface="Times New Roman" panose="02020603050405020304" pitchFamily="18" charset="0"/>
                <a:cs typeface="Times New Roman" panose="02020603050405020304" pitchFamily="18" charset="0"/>
              </a:rPr>
              <a:t>                                                                 oi &gt; oi: VI sec. a.C. →→→  entro fine III sec. a.C. &gt; </a:t>
            </a:r>
            <a:r>
              <a:rPr lang="it-IT" sz="2000" b="1" i="1">
                <a:latin typeface="Times New Roman" panose="02020603050405020304" pitchFamily="18" charset="0"/>
                <a:cs typeface="Times New Roman" panose="02020603050405020304" pitchFamily="18" charset="0"/>
              </a:rPr>
              <a:t>oe</a:t>
            </a:r>
            <a:r>
              <a:rPr lang="it-IT" sz="2000">
                <a:latin typeface="Times New Roman" panose="02020603050405020304" pitchFamily="18" charset="0"/>
                <a:cs typeface="Times New Roman" panose="02020603050405020304" pitchFamily="18" charset="0"/>
              </a:rPr>
              <a:t> </a:t>
            </a:r>
          </a:p>
          <a:p>
            <a:pPr marL="0" indent="0" algn="just">
              <a:buNone/>
            </a:pPr>
            <a:r>
              <a:rPr lang="it-IT" sz="2000">
                <a:latin typeface="Times New Roman" panose="02020603050405020304" pitchFamily="18" charset="0"/>
                <a:cs typeface="Times New Roman" panose="02020603050405020304" pitchFamily="18" charset="0"/>
              </a:rPr>
              <a:t>                                                                 au &gt; </a:t>
            </a:r>
            <a:r>
              <a:rPr lang="it-IT" sz="2000" b="1">
                <a:latin typeface="Times New Roman" panose="02020603050405020304" pitchFamily="18" charset="0"/>
                <a:cs typeface="Times New Roman" panose="02020603050405020304" pitchFamily="18" charset="0"/>
              </a:rPr>
              <a:t>au </a:t>
            </a:r>
            <a:r>
              <a:rPr lang="it-IT" sz="2000"/>
              <a:t>(</a:t>
            </a:r>
            <a:r>
              <a:rPr lang="it-IT" sz="2000">
                <a:latin typeface="Times New Roman" panose="02020603050405020304" pitchFamily="18" charset="0"/>
                <a:cs typeface="Times New Roman" panose="02020603050405020304" pitchFamily="18" charset="0"/>
              </a:rPr>
              <a:t>entro fine III sec. a.C.)  </a:t>
            </a:r>
          </a:p>
          <a:p>
            <a:pPr marL="0" indent="0" algn="just">
              <a:buNone/>
            </a:pPr>
            <a:r>
              <a:rPr lang="it-IT" sz="2000">
                <a:latin typeface="Times New Roman" panose="02020603050405020304" pitchFamily="18" charset="0"/>
                <a:cs typeface="Times New Roman" panose="02020603050405020304" pitchFamily="18" charset="0"/>
              </a:rPr>
              <a:t>                                                                 au &gt; </a:t>
            </a:r>
            <a:r>
              <a:rPr lang="it-IT" sz="2000" b="1">
                <a:latin typeface="Times New Roman" panose="02020603050405020304" pitchFamily="18" charset="0"/>
                <a:cs typeface="Times New Roman" panose="02020603050405020304" pitchFamily="18" charset="0"/>
              </a:rPr>
              <a:t>ū </a:t>
            </a:r>
            <a:r>
              <a:rPr lang="it-IT" sz="2000"/>
              <a:t>(</a:t>
            </a:r>
            <a:r>
              <a:rPr lang="it-IT" sz="2000">
                <a:latin typeface="Times New Roman" panose="02020603050405020304" pitchFamily="18" charset="0"/>
                <a:cs typeface="Times New Roman" panose="02020603050405020304" pitchFamily="18" charset="0"/>
              </a:rPr>
              <a:t>entro fine III sec. a.C.) </a:t>
            </a:r>
            <a:endParaRPr lang="it-IT" sz="2000" b="1">
              <a:latin typeface="Times New Roman" panose="02020603050405020304" pitchFamily="18" charset="0"/>
              <a:cs typeface="Times New Roman" panose="02020603050405020304" pitchFamily="18" charset="0"/>
            </a:endParaRPr>
          </a:p>
          <a:p>
            <a:pPr marL="0" indent="0" algn="just">
              <a:buNone/>
            </a:pPr>
            <a:r>
              <a:rPr lang="it-IT" sz="2000" b="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ou &gt;</a:t>
            </a:r>
            <a:r>
              <a:rPr lang="it-IT" sz="2000" b="1">
                <a:latin typeface="Times New Roman" panose="02020603050405020304" pitchFamily="18" charset="0"/>
                <a:cs typeface="Times New Roman" panose="02020603050405020304" pitchFamily="18" charset="0"/>
              </a:rPr>
              <a:t> ū </a:t>
            </a:r>
            <a:r>
              <a:rPr lang="it-IT" sz="2000"/>
              <a:t>(</a:t>
            </a:r>
            <a:r>
              <a:rPr lang="it-IT" sz="2000">
                <a:latin typeface="Times New Roman" panose="02020603050405020304" pitchFamily="18" charset="0"/>
                <a:cs typeface="Times New Roman" panose="02020603050405020304" pitchFamily="18" charset="0"/>
              </a:rPr>
              <a:t>entro fine III sec. a.C.) </a:t>
            </a:r>
            <a:endParaRPr lang="it-IT" sz="2000" b="1">
              <a:latin typeface="Times New Roman" panose="02020603050405020304" pitchFamily="18" charset="0"/>
              <a:cs typeface="Times New Roman" panose="02020603050405020304" pitchFamily="18" charset="0"/>
            </a:endParaRPr>
          </a:p>
          <a:p>
            <a:pPr marL="0" indent="0" algn="just">
              <a:buNone/>
            </a:pPr>
            <a:r>
              <a:rPr lang="it-IT" sz="2000"/>
              <a:t> </a:t>
            </a:r>
          </a:p>
          <a:p>
            <a:pPr marL="0" indent="0" algn="just">
              <a:buNone/>
            </a:pPr>
            <a:r>
              <a:rPr lang="it-IT" sz="2000"/>
              <a:t>                                         </a:t>
            </a:r>
            <a:r>
              <a:rPr lang="it-IT" sz="2000">
                <a:latin typeface="Times New Roman" panose="02020603050405020304" pitchFamily="18" charset="0"/>
                <a:cs typeface="Times New Roman" panose="02020603050405020304" pitchFamily="18" charset="0"/>
              </a:rPr>
              <a:t>rotacismo        (tra fine VI sec. a.C. e prima parte del IV sec. a.C.)</a:t>
            </a:r>
          </a:p>
        </p:txBody>
      </p:sp>
    </p:spTree>
    <p:extLst>
      <p:ext uri="{BB962C8B-B14F-4D97-AF65-F5344CB8AC3E}">
        <p14:creationId xmlns:p14="http://schemas.microsoft.com/office/powerpoint/2010/main" val="374325370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Tratti peculiari e l’esempio del terzo libro</a:t>
            </a:r>
          </a:p>
          <a:p>
            <a:pPr marL="342900" indent="-342900"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Virgilio rivolge l’attenzione sugli animali, sugli esseri viventi che come l’uomo nascono, si riproducono e muoiono, amano, deperiscono, sono vittima di malattie e muoiono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 commozione nei confronti del dolore e della sofferenza di ogni forma vivente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trasfigurazione poetica </a:t>
            </a:r>
            <a:r>
              <a:rPr lang="it-IT">
                <a:latin typeface="Times New Roman" panose="02020603050405020304" pitchFamily="18" charset="0"/>
                <a:cs typeface="Times New Roman" panose="02020603050405020304" pitchFamily="18" charset="0"/>
              </a:rPr>
              <a:t>(applicazione degli stessi ‘sentimenti’ anche agli esseri inanimati: ai campi, ai venti, alle acque viene data sensibilità non sentimento,  mutabilità non vero e proprio movimento). </a:t>
            </a:r>
          </a:p>
          <a:p>
            <a:pPr marL="0" indent="0" algn="just">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342900" indent="-342900"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Ai vegetali viene conferita una fisionomia e fattezze proprie sottraendoli alla materialità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 Virgilio conferisce </a:t>
            </a:r>
            <a:r>
              <a:rPr lang="it-IT" i="1">
                <a:latin typeface="Times New Roman" panose="02020603050405020304" pitchFamily="18" charset="0"/>
                <a:cs typeface="Times New Roman" panose="02020603050405020304" pitchFamily="18" charset="0"/>
              </a:rPr>
              <a:t>dignità letteraria </a:t>
            </a:r>
            <a:r>
              <a:rPr lang="it-IT">
                <a:latin typeface="Times New Roman" panose="02020603050405020304" pitchFamily="18" charset="0"/>
                <a:cs typeface="Times New Roman" panose="02020603050405020304" pitchFamily="18" charset="0"/>
              </a:rPr>
              <a:t>e </a:t>
            </a:r>
            <a:r>
              <a:rPr lang="it-IT" i="1">
                <a:latin typeface="Times New Roman" panose="02020603050405020304" pitchFamily="18" charset="0"/>
                <a:cs typeface="Times New Roman" panose="02020603050405020304" pitchFamily="18" charset="0"/>
              </a:rPr>
              <a:t>citazione poetica </a:t>
            </a:r>
            <a:r>
              <a:rPr lang="it-IT">
                <a:latin typeface="Times New Roman" panose="02020603050405020304" pitchFamily="18" charset="0"/>
                <a:cs typeface="Times New Roman" panose="02020603050405020304" pitchFamily="18" charset="0"/>
              </a:rPr>
              <a:t>a ‘soggetti’ presenti sostanzialmente nella manualistica (nuova funzione e modalità di utilizzo dell’onomastica)</a:t>
            </a:r>
          </a:p>
          <a:p>
            <a:pPr marL="0" indent="0" algn="ctr">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Attitudine al patire</a:t>
            </a: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a:t>
            </a: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Nel mondo animale tutto è passione che nasce dall’attitudine ad appetire gli oggetti del mondo esterno sulla spinta della sopravvivenza e della continuità della specie</a:t>
            </a:r>
          </a:p>
          <a:p>
            <a:pPr marL="0" indent="0" algn="just">
              <a:buNone/>
            </a:pPr>
            <a:endParaRPr lang="it-IT" b="1" i="1">
              <a:latin typeface="Times New Roman" panose="02020603050405020304" pitchFamily="18" charset="0"/>
              <a:cs typeface="Times New Roman" panose="02020603050405020304" pitchFamily="18" charset="0"/>
            </a:endParaRPr>
          </a:p>
        </p:txBody>
      </p:sp>
      <p:sp>
        <p:nvSpPr>
          <p:cNvPr id="2" name="Ovale 1">
            <a:extLst>
              <a:ext uri="{FF2B5EF4-FFF2-40B4-BE49-F238E27FC236}">
                <a16:creationId xmlns:a16="http://schemas.microsoft.com/office/drawing/2014/main" id="{FE9A45A7-1EF0-4DA5-AF9E-EBA06574E165}"/>
              </a:ext>
            </a:extLst>
          </p:cNvPr>
          <p:cNvSpPr/>
          <p:nvPr/>
        </p:nvSpPr>
        <p:spPr>
          <a:xfrm>
            <a:off x="4672668" y="444617"/>
            <a:ext cx="1124125" cy="47817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5" name="Connettore 2 4">
            <a:extLst>
              <a:ext uri="{FF2B5EF4-FFF2-40B4-BE49-F238E27FC236}">
                <a16:creationId xmlns:a16="http://schemas.microsoft.com/office/drawing/2014/main" id="{E59F8CC9-E117-459A-99C7-70676B5783DA}"/>
              </a:ext>
            </a:extLst>
          </p:cNvPr>
          <p:cNvCxnSpPr>
            <a:cxnSpLocks/>
            <a:stCxn id="2" idx="6"/>
          </p:cNvCxnSpPr>
          <p:nvPr/>
        </p:nvCxnSpPr>
        <p:spPr>
          <a:xfrm>
            <a:off x="5796793" y="683703"/>
            <a:ext cx="0" cy="38463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93928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normAutofit fontScale="92500"/>
          </a:bodyPr>
          <a:lstStyle/>
          <a:p>
            <a:pPr marL="0" indent="0" algn="just">
              <a:spcAft>
                <a:spcPts val="0"/>
              </a:spcAft>
              <a:buNone/>
              <a:defRPr/>
            </a:pPr>
            <a:endParaRPr lang="it-IT">
              <a:latin typeface="Times New Roman" panose="02020603050405020304" pitchFamily="18" charset="0"/>
              <a:cs typeface="Times New Roman" panose="02020603050405020304" pitchFamily="18" charset="0"/>
            </a:endParaRPr>
          </a:p>
          <a:p>
            <a:pPr marL="0" indent="0" algn="just">
              <a:spcAft>
                <a:spcPts val="0"/>
              </a:spcAft>
              <a:buNone/>
              <a:defRPr/>
            </a:pPr>
            <a:r>
              <a:rPr lang="it-IT">
                <a:latin typeface="Times New Roman" panose="02020603050405020304" pitchFamily="18" charset="0"/>
                <a:cs typeface="Times New Roman" panose="02020603050405020304" pitchFamily="18" charset="0"/>
              </a:rPr>
              <a:t>«Erano ormai spariti alla mente del Poeta i sereni templi della sapienza epicurea; più non credeva egli all’atarassia come fonte di felicità; alla possibilità pratica di sopprimere le passioni, e prima fra tutte l’amore (la Venere Genitrice di Lucrezio); all’armonia essenziale dell’esistenza, scevra da affezioni nocive. Oramai si faceva luce nell’animo del Poeta la necessità, anzi l’utilità di queste passioni, per le quali gli eroi del suo futuro poema, combatteranno e moriranno […]. Nulla di magnanimo si era mai compiuto senza le passioni; senza l’ira di Achille la guerra di Troia non avrebbe avuto il suo epico corso; le passioni conferiscono a questa nostra vita di poveri esseri umani potenza ed energia, costanza di volontà, acutezza di intelligenza, forza di ideali. E in primo luogo è l’amore, a qualunque oggetto sia esso rivolto, in qualunque espressione si manifesti, sia positiva e simpatetica di profondo affetto e trasporto, sia negativa e contraria di inestinguibile odio, quello che spinge gli uomini a vivere, operare, e degnamente morire; senza l’amore nulla di grande e di sublime vi sarebbe nella vita degli eroi e delle eroine; senza l’amore Didone non sarebbe mai ascesa sul rogo, né avrebbe scagliata la maledizione punica sul popolo romano» (Della Corte 1986, pp. 7-8).</a:t>
            </a:r>
          </a:p>
          <a:p>
            <a:pPr marL="0" indent="0" algn="just">
              <a:spcAft>
                <a:spcPts val="0"/>
              </a:spcAft>
              <a:buNone/>
              <a:defRPr/>
            </a:pPr>
            <a:endParaRPr lang="it-IT">
              <a:latin typeface="Times New Roman" panose="02020603050405020304" pitchFamily="18" charset="0"/>
              <a:cs typeface="Times New Roman" panose="02020603050405020304" pitchFamily="18" charset="0"/>
            </a:endParaRPr>
          </a:p>
          <a:p>
            <a:pPr marL="0" indent="0" algn="just">
              <a:spcAft>
                <a:spcPts val="0"/>
              </a:spcAft>
              <a:buNone/>
              <a:defRPr/>
            </a:pPr>
            <a:r>
              <a:rPr lang="it-IT">
                <a:latin typeface="Times New Roman" panose="02020603050405020304" pitchFamily="18" charset="0"/>
                <a:cs typeface="Times New Roman" panose="02020603050405020304" pitchFamily="18" charset="0"/>
              </a:rPr>
              <a:t>- Tutto è amore nello slancio vitale dell’esistenza stessa → concezione universale: l’amore come elemento cosmico coesivo e la morte è la forza dissolutrice per cui tutto si separa e sparisce nel Nulla →  </a:t>
            </a:r>
            <a:r>
              <a:rPr lang="it-IT" i="1">
                <a:latin typeface="Times New Roman" panose="02020603050405020304" pitchFamily="18" charset="0"/>
                <a:cs typeface="Times New Roman" panose="02020603050405020304" pitchFamily="18" charset="0"/>
              </a:rPr>
              <a:t>amore e morte binomio indissolubile </a:t>
            </a:r>
            <a:r>
              <a:rPr lang="it-IT">
                <a:latin typeface="Times New Roman" panose="02020603050405020304" pitchFamily="18" charset="0"/>
                <a:cs typeface="Times New Roman" panose="02020603050405020304" pitchFamily="18" charset="0"/>
              </a:rPr>
              <a:t>(valore e funzione strutturante nella selezione della </a:t>
            </a:r>
            <a:r>
              <a:rPr lang="it-IT" i="1">
                <a:latin typeface="Times New Roman" panose="02020603050405020304" pitchFamily="18" charset="0"/>
                <a:cs typeface="Times New Roman" panose="02020603050405020304" pitchFamily="18" charset="0"/>
              </a:rPr>
              <a:t>materia </a:t>
            </a:r>
            <a:r>
              <a:rPr lang="it-IT">
                <a:latin typeface="Times New Roman" panose="02020603050405020304" pitchFamily="18" charset="0"/>
                <a:cs typeface="Times New Roman" panose="02020603050405020304" pitchFamily="18" charset="0"/>
              </a:rPr>
              <a:t>del libro)</a:t>
            </a:r>
          </a:p>
          <a:p>
            <a:endParaRPr lang="it-IT"/>
          </a:p>
        </p:txBody>
      </p:sp>
      <p:sp>
        <p:nvSpPr>
          <p:cNvPr id="2" name="Rettangolo con angoli arrotondati 1">
            <a:extLst>
              <a:ext uri="{FF2B5EF4-FFF2-40B4-BE49-F238E27FC236}">
                <a16:creationId xmlns:a16="http://schemas.microsoft.com/office/drawing/2014/main" id="{38A58EFF-154A-4A1F-A213-1A50907DE43C}"/>
              </a:ext>
            </a:extLst>
          </p:cNvPr>
          <p:cNvSpPr/>
          <p:nvPr/>
        </p:nvSpPr>
        <p:spPr>
          <a:xfrm>
            <a:off x="0" y="58723"/>
            <a:ext cx="12192000" cy="509211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49631786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Il rapporto con il modello lucreziano: l’esempio del terzo libro</a:t>
            </a:r>
          </a:p>
          <a:p>
            <a:pPr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Struttura del terzo libro delle Georgiche:</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Proemio: vv. 1-48</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Bovini ed equini:  vv. 49-283</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Bestiame come pecore e capre: vv. 284-566</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pericoli che incombono sul gregge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(esempio della peste nel Norico: vv. 470-485)</a:t>
            </a:r>
          </a:p>
          <a:p>
            <a:pPr marL="0" indent="0" algn="just">
              <a:spcBef>
                <a:spcPts val="0"/>
              </a:spcBef>
              <a:spcAft>
                <a:spcPts val="0"/>
              </a:spcAft>
              <a:buNone/>
              <a:defRPr/>
            </a:pPr>
            <a:endParaRPr lang="it-IT" b="1" i="1">
              <a:latin typeface="Times New Roman" panose="02020603050405020304" pitchFamily="18" charset="0"/>
              <a:cs typeface="Times New Roman" panose="02020603050405020304" pitchFamily="18" charset="0"/>
            </a:endParaRPr>
          </a:p>
          <a:p>
            <a:pPr marL="0" indent="0" algn="just">
              <a:spcBef>
                <a:spcPts val="0"/>
              </a:spcBef>
              <a:spcAft>
                <a:spcPts val="0"/>
              </a:spcAft>
              <a:buNone/>
              <a:defRPr/>
            </a:pPr>
            <a:endParaRPr lang="it-IT" b="1" i="1">
              <a:latin typeface="Times New Roman" panose="02020603050405020304" pitchFamily="18" charset="0"/>
              <a:cs typeface="Times New Roman" panose="02020603050405020304" pitchFamily="18" charset="0"/>
            </a:endParaRPr>
          </a:p>
          <a:p>
            <a:pPr marL="0" indent="0" algn="just">
              <a:spcBef>
                <a:spcPts val="0"/>
              </a:spcBef>
              <a:spcAft>
                <a:spcPts val="0"/>
              </a:spcAft>
              <a:buNone/>
              <a:defRPr/>
            </a:pPr>
            <a:endParaRPr lang="it-IT" b="1" i="1">
              <a:latin typeface="Times New Roman" panose="02020603050405020304" pitchFamily="18" charset="0"/>
              <a:cs typeface="Times New Roman" panose="02020603050405020304" pitchFamily="18" charset="0"/>
            </a:endParaRPr>
          </a:p>
          <a:p>
            <a:pPr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Il morbo si diffonde all’improvviso su tutto il gregge</a:t>
            </a:r>
          </a:p>
          <a:p>
            <a:pPr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A causa dell’aria cattiva sorge un’atmosfera malsana che imperversa per tutto l’autunno</a:t>
            </a:r>
          </a:p>
          <a:p>
            <a:pPr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Muoiono gli animali</a:t>
            </a:r>
          </a:p>
          <a:p>
            <a:pPr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Si inquinano le acque e si appestano i pascoli</a:t>
            </a:r>
          </a:p>
          <a:p>
            <a:pPr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Un’arsura ardente penetra nelle vene, rattrappisce le membra, si crea un umore che a poco a poco decompone le ossa disfatte dall’infezione</a:t>
            </a:r>
          </a:p>
          <a:p>
            <a:pPr marL="0" indent="0" algn="just">
              <a:spcBef>
                <a:spcPts val="0"/>
              </a:spcBef>
              <a:spcAft>
                <a:spcPts val="0"/>
              </a:spcAft>
              <a:buNone/>
              <a:defRPr/>
            </a:pPr>
            <a:endParaRPr lang="it-IT" b="1" i="1">
              <a:latin typeface="Times New Roman" panose="02020603050405020304" pitchFamily="18" charset="0"/>
              <a:cs typeface="Times New Roman" panose="02020603050405020304" pitchFamily="18" charset="0"/>
            </a:endParaRPr>
          </a:p>
        </p:txBody>
      </p:sp>
      <p:cxnSp>
        <p:nvCxnSpPr>
          <p:cNvPr id="6" name="Connettore a gomito 5">
            <a:extLst>
              <a:ext uri="{FF2B5EF4-FFF2-40B4-BE49-F238E27FC236}">
                <a16:creationId xmlns:a16="http://schemas.microsoft.com/office/drawing/2014/main" id="{EB324CD0-3716-47BA-896B-852C0EC3297B}"/>
              </a:ext>
            </a:extLst>
          </p:cNvPr>
          <p:cNvCxnSpPr>
            <a:cxnSpLocks/>
          </p:cNvCxnSpPr>
          <p:nvPr/>
        </p:nvCxnSpPr>
        <p:spPr>
          <a:xfrm>
            <a:off x="5528345" y="1753299"/>
            <a:ext cx="796954" cy="629175"/>
          </a:xfrm>
          <a:prstGeom prst="bentConnector3">
            <a:avLst>
              <a:gd name="adj1" fmla="val 50000"/>
            </a:avLst>
          </a:prstGeom>
          <a:ln w="381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Ovale 16">
            <a:extLst>
              <a:ext uri="{FF2B5EF4-FFF2-40B4-BE49-F238E27FC236}">
                <a16:creationId xmlns:a16="http://schemas.microsoft.com/office/drawing/2014/main" id="{32890DBA-C5EA-4D97-AC01-5EDB5AAF860D}"/>
              </a:ext>
            </a:extLst>
          </p:cNvPr>
          <p:cNvSpPr/>
          <p:nvPr/>
        </p:nvSpPr>
        <p:spPr>
          <a:xfrm>
            <a:off x="8078597" y="2248251"/>
            <a:ext cx="2155971" cy="52850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19" name="Connettore 2 18">
            <a:extLst>
              <a:ext uri="{FF2B5EF4-FFF2-40B4-BE49-F238E27FC236}">
                <a16:creationId xmlns:a16="http://schemas.microsoft.com/office/drawing/2014/main" id="{EA2FE171-B1AB-47D7-81CD-89576E471929}"/>
              </a:ext>
            </a:extLst>
          </p:cNvPr>
          <p:cNvCxnSpPr/>
          <p:nvPr/>
        </p:nvCxnSpPr>
        <p:spPr>
          <a:xfrm flipH="1">
            <a:off x="734035" y="2776757"/>
            <a:ext cx="8498048" cy="9794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01255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Aft>
                <a:spcPts val="0"/>
              </a:spcAft>
              <a:buNone/>
              <a:defRPr/>
            </a:pPr>
            <a:r>
              <a:rPr lang="it-IT" b="1">
                <a:latin typeface="Times New Roman" panose="02020603050405020304" pitchFamily="18" charset="0"/>
                <a:cs typeface="Times New Roman" panose="02020603050405020304" pitchFamily="18" charset="0"/>
              </a:rPr>
              <a:t>Combinazione di:</a:t>
            </a:r>
          </a:p>
          <a:p>
            <a:pPr algn="just">
              <a:spcAft>
                <a:spcPts val="0"/>
              </a:spcAft>
              <a:buFontTx/>
              <a:buChar char="-"/>
              <a:defRPr/>
            </a:pPr>
            <a:r>
              <a:rPr lang="it-IT">
                <a:latin typeface="Times New Roman" panose="02020603050405020304" pitchFamily="18" charset="0"/>
                <a:cs typeface="Times New Roman" panose="02020603050405020304" pitchFamily="18" charset="0"/>
              </a:rPr>
              <a:t>Trattazione scientifica →  influsso nella poesia della formazione manualistica del poeta e delle fonti erudite </a:t>
            </a:r>
          </a:p>
          <a:p>
            <a:pPr algn="just">
              <a:spcAft>
                <a:spcPts val="0"/>
              </a:spcAft>
              <a:buFontTx/>
              <a:buChar char="-"/>
              <a:defRPr/>
            </a:pPr>
            <a:r>
              <a:rPr lang="it-IT">
                <a:latin typeface="Times New Roman" panose="02020603050405020304" pitchFamily="18" charset="0"/>
                <a:cs typeface="Times New Roman" panose="02020603050405020304" pitchFamily="18" charset="0"/>
              </a:rPr>
              <a:t>Bravura letteraria → il tema / descrizione della peste si trova nell’Iliade (libro I), nell’Edipo re di Sofocle, in Tucidide (II 48-52), in Lucr. VI e poi sull’esempio di Lucrezio e di Virgilio stesso in Ov. </a:t>
            </a:r>
            <a:r>
              <a:rPr lang="it-IT" i="1">
                <a:latin typeface="Times New Roman" panose="02020603050405020304" pitchFamily="18" charset="0"/>
                <a:cs typeface="Times New Roman" panose="02020603050405020304" pitchFamily="18" charset="0"/>
              </a:rPr>
              <a:t>met. </a:t>
            </a:r>
            <a:r>
              <a:rPr lang="it-IT">
                <a:latin typeface="Times New Roman" panose="02020603050405020304" pitchFamily="18" charset="0"/>
                <a:cs typeface="Times New Roman" panose="02020603050405020304" pitchFamily="18" charset="0"/>
              </a:rPr>
              <a:t>VII 523-551, in Lucan. VI 88-105 e il Sil. XIV 581-626 (con un’occorrenza significativa nei poemi epici)</a:t>
            </a:r>
          </a:p>
          <a:p>
            <a:pPr marL="0" indent="0" algn="just">
              <a:spcAft>
                <a:spcPts val="0"/>
              </a:spcAft>
              <a:buNone/>
              <a:defRPr/>
            </a:pPr>
            <a:endParaRPr lang="it-IT" u="sng">
              <a:latin typeface="Times New Roman" panose="02020603050405020304" pitchFamily="18" charset="0"/>
              <a:cs typeface="Times New Roman" panose="02020603050405020304" pitchFamily="18" charset="0"/>
            </a:endParaRPr>
          </a:p>
          <a:p>
            <a:pPr marL="0" indent="0" algn="just">
              <a:spcAft>
                <a:spcPts val="0"/>
              </a:spcAft>
              <a:buNone/>
              <a:defRPr/>
            </a:pPr>
            <a:r>
              <a:rPr lang="it-IT" b="1">
                <a:latin typeface="Times New Roman" panose="02020603050405020304" pitchFamily="18" charset="0"/>
                <a:cs typeface="Times New Roman" panose="02020603050405020304" pitchFamily="18" charset="0"/>
              </a:rPr>
              <a:t>Più in generale…</a:t>
            </a:r>
          </a:p>
          <a:p>
            <a:pPr algn="just">
              <a:spcAft>
                <a:spcPts val="0"/>
              </a:spcAft>
              <a:buFontTx/>
              <a:buChar char="-"/>
              <a:defRPr/>
            </a:pPr>
            <a:r>
              <a:rPr lang="it-IT">
                <a:latin typeface="Times New Roman" panose="02020603050405020304" pitchFamily="18" charset="0"/>
                <a:cs typeface="Times New Roman" panose="02020603050405020304" pitchFamily="18" charset="0"/>
              </a:rPr>
              <a:t>Osservazione attenta del mondo animale e naturale →  fraterna simpatia, commossa partecipazione emotiva, tenerezza di fondo: nella trasfigurazione poetica simbiosi e partecipazione tra mondo animale e umano nella contrapposizione tra slancio alla vita/ passione e dolore e morte</a:t>
            </a:r>
          </a:p>
          <a:p>
            <a:pPr algn="just">
              <a:spcAft>
                <a:spcPts val="0"/>
              </a:spcAft>
              <a:buFontTx/>
              <a:buChar char="-"/>
              <a:defRPr/>
            </a:pPr>
            <a:r>
              <a:rPr lang="it-IT">
                <a:latin typeface="Times New Roman" panose="02020603050405020304" pitchFamily="18" charset="0"/>
                <a:cs typeface="Times New Roman" panose="02020603050405020304" pitchFamily="18" charset="0"/>
              </a:rPr>
              <a:t>Semplicità e ‘senso religioso’</a:t>
            </a:r>
          </a:p>
          <a:p>
            <a:pPr algn="just">
              <a:spcAft>
                <a:spcPts val="0"/>
              </a:spcAft>
              <a:buFontTx/>
              <a:buChar char="-"/>
              <a:defRPr/>
            </a:pPr>
            <a:r>
              <a:rPr lang="it-IT" i="1">
                <a:latin typeface="Times New Roman" panose="02020603050405020304" pitchFamily="18" charset="0"/>
                <a:cs typeface="Times New Roman" panose="02020603050405020304" pitchFamily="18" charset="0"/>
              </a:rPr>
              <a:t>Pathos </a:t>
            </a:r>
            <a:r>
              <a:rPr lang="it-IT">
                <a:latin typeface="Times New Roman" panose="02020603050405020304" pitchFamily="18" charset="0"/>
                <a:cs typeface="Times New Roman" panose="02020603050405020304" pitchFamily="18" charset="0"/>
              </a:rPr>
              <a:t>e meraviglia → ‘sublime’</a:t>
            </a:r>
            <a:endParaRPr lang="it-IT" i="1">
              <a:latin typeface="Times New Roman" panose="02020603050405020304" pitchFamily="18" charset="0"/>
              <a:cs typeface="Times New Roman" panose="02020603050405020304" pitchFamily="18" charset="0"/>
            </a:endParaRPr>
          </a:p>
          <a:p>
            <a:endParaRPr lang="it-IT"/>
          </a:p>
        </p:txBody>
      </p:sp>
    </p:spTree>
    <p:extLst>
      <p:ext uri="{BB962C8B-B14F-4D97-AF65-F5344CB8AC3E}">
        <p14:creationId xmlns:p14="http://schemas.microsoft.com/office/powerpoint/2010/main" val="173122623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C649F69-EDF3-45A9-9261-308DA35FD218}"/>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Aft>
                <a:spcPts val="0"/>
              </a:spcAft>
              <a:buNone/>
              <a:defRPr/>
            </a:pPr>
            <a:r>
              <a:rPr lang="it-IT" b="1">
                <a:latin typeface="Times New Roman" panose="02020603050405020304" pitchFamily="18" charset="0"/>
                <a:cs typeface="Times New Roman" panose="02020603050405020304" pitchFamily="18" charset="0"/>
              </a:rPr>
              <a:t>L’episodio della peste:</a:t>
            </a:r>
          </a:p>
          <a:p>
            <a:pPr marL="0" indent="0" algn="just">
              <a:spcAft>
                <a:spcPts val="0"/>
              </a:spcAft>
              <a:buNone/>
              <a:defRPr/>
            </a:pPr>
            <a:endParaRPr lang="it-IT" b="1">
              <a:latin typeface="Times New Roman" panose="02020603050405020304" pitchFamily="18" charset="0"/>
              <a:cs typeface="Times New Roman" panose="02020603050405020304" pitchFamily="18" charset="0"/>
            </a:endParaRPr>
          </a:p>
          <a:p>
            <a:pPr algn="just">
              <a:spcAft>
                <a:spcPts val="0"/>
              </a:spcAft>
              <a:buFontTx/>
              <a:buChar char="-"/>
              <a:defRPr/>
            </a:pPr>
            <a:r>
              <a:rPr lang="it-IT">
                <a:latin typeface="Times New Roman" panose="02020603050405020304" pitchFamily="18" charset="0"/>
                <a:cs typeface="Times New Roman" panose="02020603050405020304" pitchFamily="18" charset="0"/>
              </a:rPr>
              <a:t>Riecheggiamento d’insieme del finale del sesto libro del </a:t>
            </a:r>
            <a:r>
              <a:rPr lang="it-IT" i="1">
                <a:latin typeface="Times New Roman" panose="02020603050405020304" pitchFamily="18" charset="0"/>
                <a:cs typeface="Times New Roman" panose="02020603050405020304" pitchFamily="18" charset="0"/>
              </a:rPr>
              <a:t>DRN </a:t>
            </a:r>
            <a:r>
              <a:rPr lang="it-IT">
                <a:latin typeface="Times New Roman" panose="02020603050405020304" pitchFamily="18" charset="0"/>
                <a:cs typeface="Times New Roman" panose="02020603050405020304" pitchFamily="18" charset="0"/>
              </a:rPr>
              <a:t>(la peste di Atene)</a:t>
            </a:r>
          </a:p>
          <a:p>
            <a:pPr algn="just">
              <a:spcAft>
                <a:spcPts val="0"/>
              </a:spcAft>
              <a:buFontTx/>
              <a:buChar char="-"/>
              <a:defRPr/>
            </a:pPr>
            <a:r>
              <a:rPr lang="it-IT">
                <a:latin typeface="Times New Roman" panose="02020603050405020304" pitchFamily="18" charset="0"/>
                <a:cs typeface="Times New Roman" panose="02020603050405020304" pitchFamily="18" charset="0"/>
              </a:rPr>
              <a:t>A differenza di Lucrezio, Virgilio non insiste sulla </a:t>
            </a:r>
            <a:r>
              <a:rPr lang="it-IT" i="1">
                <a:latin typeface="Times New Roman" panose="02020603050405020304" pitchFamily="18" charset="0"/>
                <a:cs typeface="Times New Roman" panose="02020603050405020304" pitchFamily="18" charset="0"/>
              </a:rPr>
              <a:t>ratio </a:t>
            </a:r>
            <a:r>
              <a:rPr lang="it-IT">
                <a:latin typeface="Times New Roman" panose="02020603050405020304" pitchFamily="18" charset="0"/>
                <a:cs typeface="Times New Roman" panose="02020603050405020304" pitchFamily="18" charset="0"/>
              </a:rPr>
              <a:t>delle malattie o sulla loro analisi scientifica (oggetto di Lucr. VI,1090 ss.)</a:t>
            </a:r>
          </a:p>
          <a:p>
            <a:pPr algn="just">
              <a:spcAft>
                <a:spcPts val="0"/>
              </a:spcAft>
              <a:buFontTx/>
              <a:buChar char="-"/>
              <a:defRPr/>
            </a:pPr>
            <a:r>
              <a:rPr lang="it-IT">
                <a:latin typeface="Times New Roman" panose="02020603050405020304" pitchFamily="18" charset="0"/>
                <a:cs typeface="Times New Roman" panose="02020603050405020304" pitchFamily="18" charset="0"/>
              </a:rPr>
              <a:t>Virgilio si dilunga sugli effetti orribili della peste senza dar spazio a un discorso didascalico / a un insegnamento (in Lucrezio avviene il contrario)</a:t>
            </a:r>
          </a:p>
          <a:p>
            <a:pPr algn="just">
              <a:spcAft>
                <a:spcPts val="0"/>
              </a:spcAft>
              <a:buFontTx/>
              <a:buChar char="-"/>
              <a:defRPr/>
            </a:pPr>
            <a:r>
              <a:rPr lang="it-IT">
                <a:latin typeface="Times New Roman" panose="02020603050405020304" pitchFamily="18" charset="0"/>
                <a:cs typeface="Times New Roman" panose="02020603050405020304" pitchFamily="18" charset="0"/>
              </a:rPr>
              <a:t>I rimedi sono ricordati solo per la loro inefficacia (in Lucrezio il comportamento degli Ateniesi costituisce un paradigma negativo sul quale riflettere)</a:t>
            </a:r>
          </a:p>
          <a:p>
            <a:pPr algn="just">
              <a:spcAft>
                <a:spcPts val="0"/>
              </a:spcAft>
              <a:buFontTx/>
              <a:buChar char="-"/>
              <a:defRPr/>
            </a:pPr>
            <a:r>
              <a:rPr lang="it-IT">
                <a:latin typeface="Times New Roman" panose="02020603050405020304" pitchFamily="18" charset="0"/>
                <a:cs typeface="Times New Roman" panose="02020603050405020304" pitchFamily="18" charset="0"/>
              </a:rPr>
              <a:t>La descrizione non serve come conclusione del discorso di Virgilio e del messaggio sotteso all’opera (al contrario in Lucrezio l’</a:t>
            </a:r>
            <a:r>
              <a:rPr lang="it-IT" i="1">
                <a:latin typeface="Times New Roman" panose="02020603050405020304" pitchFamily="18" charset="0"/>
                <a:cs typeface="Times New Roman" panose="02020603050405020304" pitchFamily="18" charset="0"/>
              </a:rPr>
              <a:t>exemplum </a:t>
            </a:r>
            <a:r>
              <a:rPr lang="it-IT">
                <a:latin typeface="Times New Roman" panose="02020603050405020304" pitchFamily="18" charset="0"/>
                <a:cs typeface="Times New Roman" panose="02020603050405020304" pitchFamily="18" charset="0"/>
              </a:rPr>
              <a:t>e la descrizione della peste sono funzionali all’intento didascalico e hanno una ‘ricaduta’ etica)</a:t>
            </a:r>
          </a:p>
          <a:p>
            <a:pPr algn="just">
              <a:spcAft>
                <a:spcPts val="0"/>
              </a:spcAft>
              <a:buFontTx/>
              <a:buChar char="-"/>
              <a:defRPr/>
            </a:pPr>
            <a:r>
              <a:rPr lang="it-IT">
                <a:latin typeface="Times New Roman" panose="02020603050405020304" pitchFamily="18" charset="0"/>
                <a:cs typeface="Times New Roman" panose="02020603050405020304" pitchFamily="18" charset="0"/>
              </a:rPr>
              <a:t>In Virgilio al tema della morte si affianca quello della rinascita (vd. </a:t>
            </a:r>
            <a:r>
              <a:rPr lang="it-IT" i="1">
                <a:latin typeface="Times New Roman" panose="02020603050405020304" pitchFamily="18" charset="0"/>
                <a:cs typeface="Times New Roman" panose="02020603050405020304" pitchFamily="18" charset="0"/>
              </a:rPr>
              <a:t>georg. </a:t>
            </a:r>
            <a:r>
              <a:rPr lang="it-IT">
                <a:latin typeface="Times New Roman" panose="02020603050405020304" pitchFamily="18" charset="0"/>
                <a:cs typeface="Times New Roman" panose="02020603050405020304" pitchFamily="18" charset="0"/>
              </a:rPr>
              <a:t>IV, mentre in Lucrezio sembrano aver il sopravvento le forze distruttive)</a:t>
            </a:r>
            <a:r>
              <a:rPr lang="it-IT" i="1">
                <a:latin typeface="Times New Roman" panose="02020603050405020304" pitchFamily="18" charset="0"/>
                <a:cs typeface="Times New Roman" panose="02020603050405020304" pitchFamily="18" charset="0"/>
              </a:rPr>
              <a:t> </a:t>
            </a:r>
            <a:endParaRPr lang="it-IT">
              <a:latin typeface="Times New Roman" panose="02020603050405020304" pitchFamily="18" charset="0"/>
              <a:cs typeface="Times New Roman" panose="02020603050405020304" pitchFamily="18" charset="0"/>
            </a:endParaRPr>
          </a:p>
          <a:p>
            <a:pPr marL="0" indent="0" algn="just">
              <a:buNone/>
            </a:pPr>
            <a:endParaRPr lang="it-IT"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04501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AA7EEE1-3970-4B43-8C66-6583F4AED8FA}"/>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buNone/>
              <a:defRPr/>
            </a:pPr>
            <a:r>
              <a:rPr lang="it-IT" b="1">
                <a:latin typeface="Times New Roman" panose="02020603050405020304" pitchFamily="18" charset="0"/>
                <a:cs typeface="Times New Roman" panose="02020603050405020304" pitchFamily="18" charset="0"/>
              </a:rPr>
              <a:t>Più in generale…</a:t>
            </a:r>
          </a:p>
          <a:p>
            <a:pPr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Il compito </a:t>
            </a:r>
            <a:r>
              <a:rPr lang="it-IT" i="1">
                <a:latin typeface="Times New Roman" panose="02020603050405020304" pitchFamily="18" charset="0"/>
                <a:cs typeface="Times New Roman" panose="02020603050405020304" pitchFamily="18" charset="0"/>
              </a:rPr>
              <a:t>grande </a:t>
            </a:r>
            <a:r>
              <a:rPr lang="it-IT">
                <a:latin typeface="Times New Roman" panose="02020603050405020304" pitchFamily="18" charset="0"/>
                <a:cs typeface="Times New Roman" panose="02020603050405020304" pitchFamily="18" charset="0"/>
              </a:rPr>
              <a:t>sta nelle cose </a:t>
            </a:r>
            <a:r>
              <a:rPr lang="it-IT" i="1">
                <a:latin typeface="Times New Roman" panose="02020603050405020304" pitchFamily="18" charset="0"/>
                <a:cs typeface="Times New Roman" panose="02020603050405020304" pitchFamily="18" charset="0"/>
              </a:rPr>
              <a:t>piccole</a:t>
            </a:r>
            <a:r>
              <a:rPr lang="it-IT">
                <a:latin typeface="Times New Roman" panose="02020603050405020304" pitchFamily="18" charset="0"/>
                <a:cs typeface="Times New Roman" panose="02020603050405020304" pitchFamily="18" charset="0"/>
              </a:rPr>
              <a:t> → non si tratta di insegnare agli uomini ignari le leggi della natura per combattere angoscia e superstizione, ma di conoscere le divinità dei contadini per renderli edotti e coscienti della benedizione della vita quotidiana e delle sue ricchezze</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senso e problematicità di una poesia che</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aspira allo stesso grado di serietà della poesia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lucreziana misurandosi con una materia di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livello differente</a:t>
            </a:r>
          </a:p>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algn="just">
              <a:spcBef>
                <a:spcPts val="0"/>
              </a:spcBef>
              <a:buFontTx/>
              <a:buChar char="-"/>
              <a:defRPr/>
            </a:pPr>
            <a:r>
              <a:rPr lang="it-IT">
                <a:latin typeface="Times New Roman" panose="02020603050405020304" pitchFamily="18" charset="0"/>
                <a:cs typeface="Times New Roman" panose="02020603050405020304" pitchFamily="18" charset="0"/>
              </a:rPr>
              <a:t>Virgilio non dimostra o disvela il misterioso ma fa apprezzare come meraviglia quello che già si possiede (spettacolo della natura e umile lavoro dei campi)</a:t>
            </a:r>
          </a:p>
          <a:p>
            <a:endParaRPr lang="it-IT"/>
          </a:p>
        </p:txBody>
      </p:sp>
      <p:cxnSp>
        <p:nvCxnSpPr>
          <p:cNvPr id="10" name="Connettore 2 9">
            <a:extLst>
              <a:ext uri="{FF2B5EF4-FFF2-40B4-BE49-F238E27FC236}">
                <a16:creationId xmlns:a16="http://schemas.microsoft.com/office/drawing/2014/main" id="{09DA8865-A84D-4991-BC2A-904E207CCD4F}"/>
              </a:ext>
            </a:extLst>
          </p:cNvPr>
          <p:cNvCxnSpPr>
            <a:cxnSpLocks/>
          </p:cNvCxnSpPr>
          <p:nvPr/>
        </p:nvCxnSpPr>
        <p:spPr>
          <a:xfrm>
            <a:off x="7432646" y="1744910"/>
            <a:ext cx="0" cy="8305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7520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AA7EEE1-3970-4B43-8C66-6583F4AED8FA}"/>
              </a:ext>
            </a:extLst>
          </p:cNvPr>
          <p:cNvSpPr>
            <a:spLocks noGrp="1"/>
          </p:cNvSpPr>
          <p:nvPr>
            <p:ph idx="1"/>
          </p:nvPr>
        </p:nvSpPr>
        <p:spPr>
          <a:xfrm>
            <a:off x="0" y="0"/>
            <a:ext cx="12192000" cy="6858000"/>
          </a:xfrm>
          <a:blipFill>
            <a:blip r:embed="rId2"/>
            <a:tile tx="0" ty="0" sx="100000" sy="100000" flip="none" algn="tl"/>
          </a:blipFill>
          <a:ln>
            <a:solidFill>
              <a:schemeClr val="accent1"/>
            </a:solidFill>
          </a:ln>
        </p:spPr>
        <p:txBody>
          <a:bodyPr/>
          <a:lstStyle/>
          <a:p>
            <a:pPr marL="0" indent="0" algn="just">
              <a:buNone/>
              <a:defRPr/>
            </a:pPr>
            <a:endParaRPr lang="it-IT">
              <a:latin typeface="Times New Roman" panose="02020603050405020304" pitchFamily="18" charset="0"/>
              <a:cs typeface="Times New Roman" panose="02020603050405020304" pitchFamily="18" charset="0"/>
            </a:endParaRPr>
          </a:p>
          <a:p>
            <a:pPr marL="0" indent="0" algn="just">
              <a:buNone/>
              <a:defRPr/>
            </a:pPr>
            <a:r>
              <a:rPr lang="it-IT">
                <a:latin typeface="Times New Roman" panose="02020603050405020304" pitchFamily="18" charset="0"/>
                <a:cs typeface="Times New Roman" panose="02020603050405020304" pitchFamily="18" charset="0"/>
              </a:rPr>
              <a:t>«Se Lucrezio tende a ricondurre tutta la realtà delle cose, e con esse la stessa cultura umana, alla </a:t>
            </a:r>
            <a:r>
              <a:rPr lang="it-IT" i="1">
                <a:latin typeface="Times New Roman" panose="02020603050405020304" pitchFamily="18" charset="0"/>
                <a:cs typeface="Times New Roman" panose="02020603050405020304" pitchFamily="18" charset="0"/>
              </a:rPr>
              <a:t>natura</a:t>
            </a:r>
            <a:r>
              <a:rPr lang="it-IT">
                <a:latin typeface="Times New Roman" panose="02020603050405020304" pitchFamily="18" charset="0"/>
                <a:cs typeface="Times New Roman" panose="02020603050405020304" pitchFamily="18" charset="0"/>
              </a:rPr>
              <a:t>, lo sforzo di Virgilio va in senso opposto: per quel che può, egli asseconda la trasformazione della natura in </a:t>
            </a:r>
            <a:r>
              <a:rPr lang="it-IT" i="1">
                <a:latin typeface="Times New Roman" panose="02020603050405020304" pitchFamily="18" charset="0"/>
                <a:cs typeface="Times New Roman" panose="02020603050405020304" pitchFamily="18" charset="0"/>
              </a:rPr>
              <a:t>cultura </a:t>
            </a:r>
            <a:r>
              <a:rPr lang="it-IT">
                <a:latin typeface="Times New Roman" panose="02020603050405020304" pitchFamily="18" charset="0"/>
                <a:cs typeface="Times New Roman" panose="02020603050405020304" pitchFamily="18" charset="0"/>
              </a:rPr>
              <a:t>degli uomini» (Conte, 1980, p. XII).</a:t>
            </a:r>
          </a:p>
          <a:p>
            <a:pPr marL="0" indent="0" algn="just">
              <a:buNone/>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A livello di struttura Virgilio sistematizza e formalizza quanto sperimentato da Lucrezio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opera didascalica organizzata per libri autonomi su singolo tema dotati di un proemio e di una sezione finale con un’ampia digressione</a:t>
            </a:r>
          </a:p>
          <a:p>
            <a:pPr marL="0" indent="0" algn="just">
              <a:buNone/>
              <a:defRPr/>
            </a:pPr>
            <a:endParaRPr lang="it-IT">
              <a:latin typeface="Times New Roman" panose="02020603050405020304" pitchFamily="18" charset="0"/>
              <a:cs typeface="Times New Roman" panose="02020603050405020304" pitchFamily="18" charset="0"/>
            </a:endParaRPr>
          </a:p>
          <a:p>
            <a:pPr algn="just">
              <a:buFontTx/>
              <a:buChar char="-"/>
              <a:defRPr/>
            </a:pPr>
            <a:r>
              <a:rPr lang="it-IT">
                <a:latin typeface="Times New Roman" panose="02020603050405020304" pitchFamily="18" charset="0"/>
                <a:cs typeface="Times New Roman" panose="02020603050405020304" pitchFamily="18" charset="0"/>
              </a:rPr>
              <a:t>Simmetria perfetta da libro a libro che nel perfezionamento di Virgilio diventa una legge di composizione</a:t>
            </a:r>
          </a:p>
          <a:p>
            <a:pPr marL="0" indent="0" algn="just">
              <a:buNone/>
              <a:defRPr/>
            </a:pPr>
            <a:endParaRPr lang="it-IT">
              <a:latin typeface="Times New Roman" panose="02020603050405020304" pitchFamily="18" charset="0"/>
              <a:cs typeface="Times New Roman" panose="02020603050405020304" pitchFamily="18" charset="0"/>
            </a:endParaRPr>
          </a:p>
          <a:p>
            <a:endParaRPr lang="it-IT"/>
          </a:p>
        </p:txBody>
      </p:sp>
      <p:sp>
        <p:nvSpPr>
          <p:cNvPr id="2" name="Rettangolo con angoli arrotondati 1">
            <a:extLst>
              <a:ext uri="{FF2B5EF4-FFF2-40B4-BE49-F238E27FC236}">
                <a16:creationId xmlns:a16="http://schemas.microsoft.com/office/drawing/2014/main" id="{C1C81562-AA10-4A51-99F1-2F26C60C7FF4}"/>
              </a:ext>
            </a:extLst>
          </p:cNvPr>
          <p:cNvSpPr/>
          <p:nvPr/>
        </p:nvSpPr>
        <p:spPr>
          <a:xfrm>
            <a:off x="58723" y="486561"/>
            <a:ext cx="12071757" cy="134223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5" name="Connettore 2 4">
            <a:extLst>
              <a:ext uri="{FF2B5EF4-FFF2-40B4-BE49-F238E27FC236}">
                <a16:creationId xmlns:a16="http://schemas.microsoft.com/office/drawing/2014/main" id="{9E42ED84-FC4F-40E7-A50A-B637168A98B2}"/>
              </a:ext>
            </a:extLst>
          </p:cNvPr>
          <p:cNvCxnSpPr/>
          <p:nvPr/>
        </p:nvCxnSpPr>
        <p:spPr>
          <a:xfrm>
            <a:off x="5754848" y="2701255"/>
            <a:ext cx="0" cy="6207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2161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Virgilio</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Georgica, </a:t>
            </a:r>
            <a:r>
              <a:rPr lang="it-IT" sz="2800">
                <a:latin typeface="Times New Roman" panose="02020603050405020304" pitchFamily="18" charset="0"/>
                <a:cs typeface="Times New Roman" panose="02020603050405020304" pitchFamily="18" charset="0"/>
              </a:rPr>
              <a:t>III,440-485</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066231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09ED553-C8FB-47BB-A67F-CDB45FEC8B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396" y="0"/>
            <a:ext cx="10838576" cy="6858000"/>
          </a:xfrm>
          <a:blipFill>
            <a:blip r:embed="rId3"/>
            <a:tile tx="0" ty="0" sx="100000" sy="100000" flip="none" algn="tl"/>
          </a:blipFill>
        </p:spPr>
      </p:pic>
    </p:spTree>
    <p:extLst>
      <p:ext uri="{BB962C8B-B14F-4D97-AF65-F5344CB8AC3E}">
        <p14:creationId xmlns:p14="http://schemas.microsoft.com/office/powerpoint/2010/main" val="69757202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1BD28082-1043-456B-9ACB-50ACDC0920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8231" y="0"/>
            <a:ext cx="10704352" cy="6858000"/>
          </a:xfrm>
          <a:blipFill>
            <a:blip r:embed="rId3"/>
            <a:tile tx="0" ty="0" sx="100000" sy="100000" flip="none" algn="tl"/>
          </a:blipFill>
        </p:spPr>
      </p:pic>
    </p:spTree>
    <p:extLst>
      <p:ext uri="{BB962C8B-B14F-4D97-AF65-F5344CB8AC3E}">
        <p14:creationId xmlns:p14="http://schemas.microsoft.com/office/powerpoint/2010/main" val="3362091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CD903DE-DB78-4CCD-9793-A752AC63304B}"/>
              </a:ext>
            </a:extLst>
          </p:cNvPr>
          <p:cNvSpPr>
            <a:spLocks noGrp="1"/>
          </p:cNvSpPr>
          <p:nvPr>
            <p:ph idx="1"/>
          </p:nvPr>
        </p:nvSpPr>
        <p:spPr>
          <a:xfrm>
            <a:off x="763397" y="629174"/>
            <a:ext cx="10687575" cy="5620624"/>
          </a:xfrm>
          <a:solidFill>
            <a:schemeClr val="accent6">
              <a:lumMod val="40000"/>
              <a:lumOff val="60000"/>
            </a:schemeClr>
          </a:solidFill>
        </p:spPr>
        <p:txBody>
          <a:bodyPr>
            <a:normAutofit/>
          </a:bodyPr>
          <a:lstStyle/>
          <a:p>
            <a:pPr marL="0" indent="0">
              <a:buNone/>
            </a:pPr>
            <a:endParaRPr lang="it-IT"/>
          </a:p>
          <a:p>
            <a:pPr marL="0" indent="0">
              <a:buNone/>
            </a:pPr>
            <a:endParaRPr lang="it-IT"/>
          </a:p>
          <a:p>
            <a:pPr algn="just"/>
            <a:r>
              <a:rPr lang="it-IT"/>
              <a:t>Il materiale didattico di supporto presente in questa sezione della pagina Moodle è ideato per dare la possibilità agli studenti frequentanti e non frequentanti di ‘ritrovare’ i principali contenuti delle singole lezioni.</a:t>
            </a:r>
          </a:p>
          <a:p>
            <a:pPr algn="just"/>
            <a:r>
              <a:rPr lang="it-IT"/>
              <a:t>I files presenti in questa sezione e relativi agli argomenti trattati durante il corso sono qui ordinati in forma di sintesi di tutto il materiale didattico fornito (i files audio – in alcuni casi presenti nel materiale di supporto alle singole lezioni – non sono riportati).</a:t>
            </a:r>
          </a:p>
          <a:p>
            <a:pPr algn="just"/>
            <a:r>
              <a:rPr lang="it-IT"/>
              <a:t>I contenuti  inseriti nella pagina Moodle e in questo file sono da intendere come materiale di supporto e non possono essere considerati come sostitutivo del programma di esame.</a:t>
            </a:r>
          </a:p>
          <a:p>
            <a:pPr marL="0" indent="0">
              <a:buNone/>
            </a:pPr>
            <a:r>
              <a:rPr lang="it-IT"/>
              <a:t> </a:t>
            </a:r>
          </a:p>
        </p:txBody>
      </p:sp>
    </p:spTree>
    <p:extLst>
      <p:ext uri="{BB962C8B-B14F-4D97-AF65-F5344CB8AC3E}">
        <p14:creationId xmlns:p14="http://schemas.microsoft.com/office/powerpoint/2010/main" val="3243902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F1DD634-9AB7-4E24-B7C1-1633B723726E}"/>
              </a:ext>
            </a:extLst>
          </p:cNvPr>
          <p:cNvSpPr>
            <a:spLocks noGrp="1"/>
          </p:cNvSpPr>
          <p:nvPr>
            <p:ph idx="1"/>
          </p:nvPr>
        </p:nvSpPr>
        <p:spPr>
          <a:xfrm>
            <a:off x="763398" y="620785"/>
            <a:ext cx="10670796" cy="5612235"/>
          </a:xfrm>
          <a:solidFill>
            <a:schemeClr val="accent6">
              <a:lumMod val="60000"/>
              <a:lumOff val="40000"/>
            </a:schemeClr>
          </a:solidFill>
        </p:spPr>
        <p:txBody>
          <a:bodyPr>
            <a:normAutofit/>
          </a:bodyPr>
          <a:lstStyle/>
          <a:p>
            <a:pPr marL="0" indent="0">
              <a:buNone/>
            </a:pPr>
            <a:r>
              <a:rPr lang="it-IT" sz="2000" b="1">
                <a:latin typeface="Times New Roman" panose="02020603050405020304" pitchFamily="18" charset="0"/>
                <a:cs typeface="Times New Roman" panose="02020603050405020304" pitchFamily="18" charset="0"/>
              </a:rPr>
              <a:t>Testimonianze di natura epigrafica</a:t>
            </a:r>
            <a:r>
              <a:rPr lang="it-IT" sz="2000">
                <a:latin typeface="Times New Roman" panose="02020603050405020304" pitchFamily="18" charset="0"/>
                <a:cs typeface="Times New Roman" panose="02020603050405020304" pitchFamily="18" charset="0"/>
              </a:rPr>
              <a:t>:</a:t>
            </a:r>
          </a:p>
          <a:p>
            <a:pPr>
              <a:buFontTx/>
              <a:buChar char="-"/>
            </a:pPr>
            <a:r>
              <a:rPr lang="it-IT" sz="2000">
                <a:latin typeface="Times New Roman" panose="02020603050405020304" pitchFamily="18" charset="0"/>
                <a:cs typeface="Times New Roman" panose="02020603050405020304" pitchFamily="18" charset="0"/>
              </a:rPr>
              <a:t>(1) Esempio di un’iscrizione nel territorio di Faleri</a:t>
            </a:r>
          </a:p>
          <a:p>
            <a:pPr marL="0" indent="0">
              <a:buNone/>
            </a:pP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foied uino pipafo cra carefo  </a:t>
            </a:r>
            <a:r>
              <a:rPr lang="it-IT" sz="2000">
                <a:latin typeface="Times New Roman" panose="02020603050405020304" pitchFamily="18" charset="0"/>
                <a:cs typeface="Times New Roman" panose="02020603050405020304" pitchFamily="18" charset="0"/>
              </a:rPr>
              <a:t>(lat. = </a:t>
            </a:r>
            <a:r>
              <a:rPr lang="it-IT" sz="2000" i="1">
                <a:latin typeface="Times New Roman" panose="02020603050405020304" pitchFamily="18" charset="0"/>
                <a:cs typeface="Times New Roman" panose="02020603050405020304" pitchFamily="18" charset="0"/>
              </a:rPr>
              <a:t>hodie uinum bibam cras carebo</a:t>
            </a:r>
            <a:r>
              <a:rPr lang="it-IT" sz="2000">
                <a:latin typeface="Times New Roman" panose="02020603050405020304" pitchFamily="18" charset="0"/>
                <a:cs typeface="Times New Roman" panose="02020603050405020304" pitchFamily="18" charset="0"/>
              </a:rPr>
              <a:t>)</a:t>
            </a:r>
          </a:p>
          <a:p>
            <a:pPr marL="0" indent="0" algn="ctr">
              <a:buNone/>
            </a:pPr>
            <a:r>
              <a:rPr lang="it-IT" sz="2000">
                <a:latin typeface="Times New Roman" panose="02020603050405020304" pitchFamily="18" charset="0"/>
                <a:cs typeface="Times New Roman" panose="02020603050405020304" pitchFamily="18" charset="0"/>
              </a:rPr>
              <a:t>*</a:t>
            </a:r>
          </a:p>
          <a:p>
            <a:pPr>
              <a:buFontTx/>
              <a:buChar char="-"/>
            </a:pPr>
            <a:r>
              <a:rPr lang="it-IT" sz="2000">
                <a:latin typeface="Times New Roman" panose="02020603050405020304" pitchFamily="18" charset="0"/>
                <a:cs typeface="Times New Roman" panose="02020603050405020304" pitchFamily="18" charset="0"/>
              </a:rPr>
              <a:t>(2) Esempio della </a:t>
            </a:r>
            <a:r>
              <a:rPr lang="it-IT" sz="2000" i="1">
                <a:latin typeface="Times New Roman" panose="02020603050405020304" pitchFamily="18" charset="0"/>
                <a:cs typeface="Times New Roman" panose="02020603050405020304" pitchFamily="18" charset="0"/>
              </a:rPr>
              <a:t>fibula Prenestina</a:t>
            </a:r>
          </a:p>
          <a:p>
            <a:pPr marL="0" indent="0">
              <a:buNone/>
            </a:pPr>
            <a:r>
              <a:rPr lang="it-IT" sz="2000" i="1">
                <a:latin typeface="Times New Roman" panose="02020603050405020304" pitchFamily="18" charset="0"/>
                <a:cs typeface="Times New Roman" panose="02020603050405020304" pitchFamily="18" charset="0"/>
              </a:rPr>
              <a:t>     Manios : med : fhe : fhaked : numasioi </a:t>
            </a:r>
            <a:r>
              <a:rPr lang="it-IT" sz="2000">
                <a:latin typeface="Times New Roman" panose="02020603050405020304" pitchFamily="18" charset="0"/>
                <a:cs typeface="Times New Roman" panose="02020603050405020304" pitchFamily="18" charset="0"/>
              </a:rPr>
              <a:t>(lat. = </a:t>
            </a:r>
            <a:r>
              <a:rPr lang="it-IT" sz="2000" i="1">
                <a:latin typeface="Times New Roman" panose="02020603050405020304" pitchFamily="18" charset="0"/>
                <a:cs typeface="Times New Roman" panose="02020603050405020304" pitchFamily="18" charset="0"/>
              </a:rPr>
              <a:t>Manius me fecit Numerio</a:t>
            </a:r>
            <a:r>
              <a:rPr lang="it-IT" sz="2000">
                <a:latin typeface="Times New Roman" panose="02020603050405020304" pitchFamily="18" charset="0"/>
                <a:cs typeface="Times New Roman" panose="02020603050405020304" pitchFamily="18" charset="0"/>
              </a:rPr>
              <a:t>) </a:t>
            </a:r>
          </a:p>
          <a:p>
            <a:pPr marL="0" indent="0">
              <a:buNone/>
            </a:pPr>
            <a:r>
              <a:rPr lang="it-IT" sz="2000">
                <a:latin typeface="Times New Roman" panose="02020603050405020304" pitchFamily="18" charset="0"/>
                <a:cs typeface="Times New Roman" panose="02020603050405020304" pitchFamily="18" charset="0"/>
              </a:rPr>
              <a:t>         (1)                                                         (2)</a:t>
            </a:r>
          </a:p>
        </p:txBody>
      </p:sp>
      <p:pic>
        <p:nvPicPr>
          <p:cNvPr id="5" name="Immagine 4">
            <a:extLst>
              <a:ext uri="{FF2B5EF4-FFF2-40B4-BE49-F238E27FC236}">
                <a16:creationId xmlns:a16="http://schemas.microsoft.com/office/drawing/2014/main" id="{47B421B2-61C3-450C-ABD1-93D34D818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865" y="3355596"/>
            <a:ext cx="5561902" cy="2673990"/>
          </a:xfrm>
          <a:prstGeom prst="rect">
            <a:avLst/>
          </a:prstGeom>
        </p:spPr>
      </p:pic>
      <p:pic>
        <p:nvPicPr>
          <p:cNvPr id="7" name="Immagine 6">
            <a:extLst>
              <a:ext uri="{FF2B5EF4-FFF2-40B4-BE49-F238E27FC236}">
                <a16:creationId xmlns:a16="http://schemas.microsoft.com/office/drawing/2014/main" id="{77F6FCDC-FC63-448C-95A7-4ECF3832E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244" y="3293725"/>
            <a:ext cx="2818701" cy="2794609"/>
          </a:xfrm>
          <a:prstGeom prst="rect">
            <a:avLst/>
          </a:prstGeom>
        </p:spPr>
      </p:pic>
    </p:spTree>
    <p:extLst>
      <p:ext uri="{BB962C8B-B14F-4D97-AF65-F5344CB8AC3E}">
        <p14:creationId xmlns:p14="http://schemas.microsoft.com/office/powerpoint/2010/main" val="328815253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133A3692-6450-44CE-B15A-1E9F9BE830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0364" y="0"/>
            <a:ext cx="10834751" cy="6858000"/>
          </a:xfrm>
          <a:blipFill>
            <a:blip r:embed="rId3"/>
            <a:tile tx="0" ty="0" sx="100000" sy="100000" flip="none" algn="tl"/>
          </a:blipFill>
        </p:spPr>
      </p:pic>
    </p:spTree>
    <p:extLst>
      <p:ext uri="{BB962C8B-B14F-4D97-AF65-F5344CB8AC3E}">
        <p14:creationId xmlns:p14="http://schemas.microsoft.com/office/powerpoint/2010/main" val="30062006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quotidiano, testo&#10;&#10;Descrizione generata automaticamente">
            <a:extLst>
              <a:ext uri="{FF2B5EF4-FFF2-40B4-BE49-F238E27FC236}">
                <a16:creationId xmlns:a16="http://schemas.microsoft.com/office/drawing/2014/main" id="{83F28C3E-C548-41E4-BA4B-312F5CF8BE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233" y="0"/>
            <a:ext cx="10466122" cy="6858000"/>
          </a:xfrm>
        </p:spPr>
      </p:pic>
    </p:spTree>
    <p:extLst>
      <p:ext uri="{BB962C8B-B14F-4D97-AF65-F5344CB8AC3E}">
        <p14:creationId xmlns:p14="http://schemas.microsoft.com/office/powerpoint/2010/main" val="96377241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165C7287-E9C7-4AC2-8DF3-A02070C546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8565" y="8388"/>
            <a:ext cx="10622774" cy="6849611"/>
          </a:xfrm>
        </p:spPr>
      </p:pic>
    </p:spTree>
    <p:extLst>
      <p:ext uri="{BB962C8B-B14F-4D97-AF65-F5344CB8AC3E}">
        <p14:creationId xmlns:p14="http://schemas.microsoft.com/office/powerpoint/2010/main" val="2094422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2986FC63-9FE9-4EE6-BE92-0A97CA83EB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465" y="128126"/>
            <a:ext cx="11241069" cy="6729873"/>
          </a:xfrm>
        </p:spPr>
      </p:pic>
    </p:spTree>
    <p:extLst>
      <p:ext uri="{BB962C8B-B14F-4D97-AF65-F5344CB8AC3E}">
        <p14:creationId xmlns:p14="http://schemas.microsoft.com/office/powerpoint/2010/main" val="238366484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F26F9A6F-C974-440E-839F-417CF0BDDD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6429" y="0"/>
            <a:ext cx="10939141" cy="6858000"/>
          </a:xfrm>
        </p:spPr>
      </p:pic>
    </p:spTree>
    <p:extLst>
      <p:ext uri="{BB962C8B-B14F-4D97-AF65-F5344CB8AC3E}">
        <p14:creationId xmlns:p14="http://schemas.microsoft.com/office/powerpoint/2010/main" val="382271430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BC6F8AAB-A6E2-49FF-8575-E0E265EF4B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441" y="1"/>
            <a:ext cx="10608906" cy="6858000"/>
          </a:xfrm>
        </p:spPr>
      </p:pic>
    </p:spTree>
    <p:extLst>
      <p:ext uri="{BB962C8B-B14F-4D97-AF65-F5344CB8AC3E}">
        <p14:creationId xmlns:p14="http://schemas.microsoft.com/office/powerpoint/2010/main" val="318874028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42DBFB05-28C3-47D4-A813-E1D4346D2B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3771" y="1"/>
            <a:ext cx="10636897" cy="6858000"/>
          </a:xfrm>
        </p:spPr>
      </p:pic>
    </p:spTree>
    <p:extLst>
      <p:ext uri="{BB962C8B-B14F-4D97-AF65-F5344CB8AC3E}">
        <p14:creationId xmlns:p14="http://schemas.microsoft.com/office/powerpoint/2010/main" val="223055151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 monitor, schermo, computer&#10;&#10;Descrizione generata automaticamente">
            <a:extLst>
              <a:ext uri="{FF2B5EF4-FFF2-40B4-BE49-F238E27FC236}">
                <a16:creationId xmlns:a16="http://schemas.microsoft.com/office/drawing/2014/main" id="{ED478335-B45F-4570-A9F3-42D608EC8F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450" y="485193"/>
            <a:ext cx="10711542" cy="5859624"/>
          </a:xfrm>
        </p:spPr>
      </p:pic>
    </p:spTree>
    <p:extLst>
      <p:ext uri="{BB962C8B-B14F-4D97-AF65-F5344CB8AC3E}">
        <p14:creationId xmlns:p14="http://schemas.microsoft.com/office/powerpoint/2010/main" val="413264719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screenshot&#10;&#10;Descrizione generata automaticamente">
            <a:extLst>
              <a:ext uri="{FF2B5EF4-FFF2-40B4-BE49-F238E27FC236}">
                <a16:creationId xmlns:a16="http://schemas.microsoft.com/office/drawing/2014/main" id="{82CA2C3E-DD8F-4FF3-8B9F-014E52174C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441" y="-6005"/>
            <a:ext cx="10674220" cy="6870011"/>
          </a:xfrm>
        </p:spPr>
      </p:pic>
    </p:spTree>
    <p:extLst>
      <p:ext uri="{BB962C8B-B14F-4D97-AF65-F5344CB8AC3E}">
        <p14:creationId xmlns:p14="http://schemas.microsoft.com/office/powerpoint/2010/main" val="167932536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95A12DCE-FF64-442B-BFB4-96AB95957C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449" y="0"/>
            <a:ext cx="10674220" cy="6858000"/>
          </a:xfrm>
        </p:spPr>
      </p:pic>
    </p:spTree>
    <p:extLst>
      <p:ext uri="{BB962C8B-B14F-4D97-AF65-F5344CB8AC3E}">
        <p14:creationId xmlns:p14="http://schemas.microsoft.com/office/powerpoint/2010/main" val="4026651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DF98176-C7E2-4EE7-BAEA-AF900EE0A6D4}"/>
              </a:ext>
            </a:extLst>
          </p:cNvPr>
          <p:cNvSpPr>
            <a:spLocks noGrp="1"/>
          </p:cNvSpPr>
          <p:nvPr>
            <p:ph idx="1"/>
          </p:nvPr>
        </p:nvSpPr>
        <p:spPr>
          <a:xfrm>
            <a:off x="0" y="0"/>
            <a:ext cx="12192000" cy="6858000"/>
          </a:xfrm>
          <a:blipFill>
            <a:blip r:embed="rId2"/>
            <a:tile tx="0" ty="0" sx="100000" sy="100000" flip="none" algn="tl"/>
          </a:blipFill>
        </p:spPr>
        <p:txBody>
          <a:bodyPr>
            <a:normAutofit fontScale="40000" lnSpcReduction="20000"/>
          </a:bodyPr>
          <a:lstStyle/>
          <a:p>
            <a:pPr marL="0" indent="0">
              <a:spcBef>
                <a:spcPts val="0"/>
              </a:spcBef>
              <a:spcAft>
                <a:spcPts val="0"/>
              </a:spcAft>
              <a:buNone/>
            </a:pPr>
            <a:endParaRPr lang="it-IT" dirty="0"/>
          </a:p>
          <a:p>
            <a:pPr marL="0" indent="0" algn="ctr">
              <a:spcBef>
                <a:spcPts val="0"/>
              </a:spcBef>
              <a:spcAft>
                <a:spcPts val="0"/>
              </a:spcAft>
              <a:buNone/>
            </a:pPr>
            <a:r>
              <a:rPr lang="it-IT" sz="6000" i="1" dirty="0">
                <a:latin typeface="Times New Roman" panose="02020603050405020304" pitchFamily="18" charset="0"/>
                <a:cs typeface="Times New Roman" panose="02020603050405020304" pitchFamily="18" charset="0"/>
              </a:rPr>
              <a:t>Principali caratteristiche della fase preletteraria</a:t>
            </a:r>
          </a:p>
          <a:p>
            <a:pPr marL="0" indent="0" algn="ctr">
              <a:spcBef>
                <a:spcPts val="0"/>
              </a:spcBef>
              <a:spcAft>
                <a:spcPts val="0"/>
              </a:spcAft>
              <a:buNone/>
            </a:pPr>
            <a:r>
              <a:rPr lang="it-IT" sz="6000" dirty="0">
                <a:latin typeface="Times New Roman" panose="02020603050405020304" pitchFamily="18" charset="0"/>
                <a:cs typeface="Times New Roman" panose="02020603050405020304" pitchFamily="18" charset="0"/>
              </a:rPr>
              <a:t>(VI sec. a.C. – 240 a.C. ‘inizio’ della letteratura latina)</a:t>
            </a:r>
          </a:p>
          <a:p>
            <a:pPr>
              <a:spcBef>
                <a:spcPts val="0"/>
              </a:spcBef>
              <a:spcAft>
                <a:spcPts val="0"/>
              </a:spcAft>
              <a:buFontTx/>
              <a:buChar char="-"/>
            </a:pPr>
            <a:endParaRPr lang="it-IT" sz="6000" dirty="0">
              <a:latin typeface="Times New Roman" panose="02020603050405020304" pitchFamily="18" charset="0"/>
              <a:cs typeface="Times New Roman" panose="02020603050405020304" pitchFamily="18" charset="0"/>
            </a:endParaRPr>
          </a:p>
          <a:p>
            <a:pPr>
              <a:spcBef>
                <a:spcPts val="0"/>
              </a:spcBef>
              <a:spcAft>
                <a:spcPts val="0"/>
              </a:spcAft>
            </a:pPr>
            <a:r>
              <a:rPr lang="it-IT" sz="6000" dirty="0">
                <a:latin typeface="Times New Roman" panose="02020603050405020304" pitchFamily="18" charset="0"/>
                <a:cs typeface="Times New Roman" panose="02020603050405020304" pitchFamily="18" charset="0"/>
              </a:rPr>
              <a:t>espansione di Roma           influssi e dialettalizzazione </a:t>
            </a:r>
          </a:p>
          <a:p>
            <a:pPr marL="0" indent="0">
              <a:spcBef>
                <a:spcPts val="0"/>
              </a:spcBef>
              <a:spcAft>
                <a:spcPts val="0"/>
              </a:spcAft>
              <a:buClr>
                <a:schemeClr val="accent5">
                  <a:lumMod val="75000"/>
                </a:schemeClr>
              </a:buClr>
              <a:buNone/>
            </a:pPr>
            <a:endParaRPr lang="it-IT" sz="6000" dirty="0">
              <a:latin typeface="Times New Roman" panose="02020603050405020304" pitchFamily="18" charset="0"/>
              <a:cs typeface="Times New Roman" panose="02020603050405020304" pitchFamily="18" charset="0"/>
            </a:endParaRPr>
          </a:p>
          <a:p>
            <a:pPr>
              <a:spcBef>
                <a:spcPts val="0"/>
              </a:spcBef>
              <a:spcAft>
                <a:spcPts val="0"/>
              </a:spcAft>
              <a:buFont typeface="Arial" panose="020B0604020202020204" pitchFamily="34" charset="0"/>
              <a:buChar char="•"/>
            </a:pPr>
            <a:r>
              <a:rPr lang="it-IT" sz="6000" dirty="0">
                <a:latin typeface="Times New Roman" panose="02020603050405020304" pitchFamily="18" charset="0"/>
                <a:cs typeface="Times New Roman" panose="02020603050405020304" pitchFamily="18" charset="0"/>
              </a:rPr>
              <a:t>variazione diatopica e varietà dialettale</a:t>
            </a:r>
          </a:p>
          <a:p>
            <a:pPr marL="0" indent="0">
              <a:spcBef>
                <a:spcPts val="0"/>
              </a:spcBef>
              <a:spcAft>
                <a:spcPts val="0"/>
              </a:spcAft>
              <a:buNone/>
            </a:pPr>
            <a:endParaRPr lang="it-IT" sz="6000"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6000" dirty="0">
                <a:latin typeface="Times New Roman" panose="02020603050405020304" pitchFamily="18" charset="0"/>
                <a:cs typeface="Times New Roman" panose="02020603050405020304" pitchFamily="18" charset="0"/>
              </a:rPr>
              <a:t>                                                 lingua e agricoltura</a:t>
            </a:r>
            <a:r>
              <a:rPr lang="it-IT" sz="6000" dirty="0">
                <a:solidFill>
                  <a:schemeClr val="accent5">
                    <a:lumMod val="75000"/>
                  </a:schemeClr>
                </a:solidFill>
                <a:latin typeface="Times New Roman" panose="02020603050405020304" pitchFamily="18" charset="0"/>
                <a:cs typeface="Times New Roman" panose="02020603050405020304" pitchFamily="18" charset="0"/>
              </a:rPr>
              <a:t> </a:t>
            </a:r>
            <a:endParaRPr lang="it-IT" sz="6000" dirty="0">
              <a:latin typeface="Times New Roman" panose="02020603050405020304" pitchFamily="18" charset="0"/>
              <a:cs typeface="Times New Roman" panose="02020603050405020304" pitchFamily="18" charset="0"/>
            </a:endParaRPr>
          </a:p>
          <a:p>
            <a:pPr>
              <a:spcBef>
                <a:spcPts val="0"/>
              </a:spcBef>
              <a:spcAft>
                <a:spcPts val="0"/>
              </a:spcAft>
              <a:buFont typeface="Arial" panose="020B0604020202020204" pitchFamily="34" charset="0"/>
              <a:buChar char="•"/>
            </a:pPr>
            <a:r>
              <a:rPr lang="it-IT" sz="6000" dirty="0">
                <a:latin typeface="Times New Roman" panose="02020603050405020304" pitchFamily="18" charset="0"/>
                <a:cs typeface="Times New Roman" panose="02020603050405020304" pitchFamily="18" charset="0"/>
              </a:rPr>
              <a:t>latino lingua ‘concreta’        lingua e guerra</a:t>
            </a:r>
          </a:p>
          <a:p>
            <a:pPr marL="0" indent="0">
              <a:spcBef>
                <a:spcPts val="0"/>
              </a:spcBef>
              <a:spcAft>
                <a:spcPts val="0"/>
              </a:spcAft>
              <a:buNone/>
            </a:pPr>
            <a:r>
              <a:rPr lang="it-IT" sz="6000" dirty="0">
                <a:latin typeface="Times New Roman" panose="02020603050405020304" pitchFamily="18" charset="0"/>
                <a:cs typeface="Times New Roman" panose="02020603050405020304" pitchFamily="18" charset="0"/>
              </a:rPr>
              <a:t>                                                 lingua e ‘tecnica’ </a:t>
            </a:r>
          </a:p>
          <a:p>
            <a:pPr marL="0" indent="0">
              <a:spcBef>
                <a:spcPts val="0"/>
              </a:spcBef>
              <a:spcAft>
                <a:spcPts val="0"/>
              </a:spcAft>
              <a:buNone/>
            </a:pPr>
            <a:r>
              <a:rPr lang="it-IT" sz="6000" dirty="0">
                <a:latin typeface="Times New Roman" panose="02020603050405020304" pitchFamily="18" charset="0"/>
                <a:cs typeface="Times New Roman" panose="02020603050405020304" pitchFamily="18" charset="0"/>
              </a:rPr>
              <a:t>                                                                </a:t>
            </a:r>
          </a:p>
          <a:p>
            <a:pPr>
              <a:spcBef>
                <a:spcPts val="0"/>
              </a:spcBef>
              <a:spcAft>
                <a:spcPts val="0"/>
              </a:spcAft>
              <a:buFont typeface="Arial" panose="020B0604020202020204" pitchFamily="34" charset="0"/>
              <a:buChar char="•"/>
            </a:pPr>
            <a:r>
              <a:rPr lang="it-IT" sz="6000" dirty="0">
                <a:latin typeface="Times New Roman" panose="02020603050405020304" pitchFamily="18" charset="0"/>
                <a:cs typeface="Times New Roman" panose="02020603050405020304" pitchFamily="18" charset="0"/>
              </a:rPr>
              <a:t>Apofonia</a:t>
            </a:r>
          </a:p>
          <a:p>
            <a:pPr marL="0" indent="0">
              <a:spcBef>
                <a:spcPts val="0"/>
              </a:spcBef>
              <a:spcAft>
                <a:spcPts val="0"/>
              </a:spcAft>
              <a:buNone/>
            </a:pPr>
            <a:r>
              <a:rPr lang="it-IT" sz="6000" dirty="0">
                <a:latin typeface="Times New Roman" panose="02020603050405020304" pitchFamily="18" charset="0"/>
                <a:cs typeface="Times New Roman" panose="02020603050405020304" pitchFamily="18" charset="0"/>
              </a:rPr>
              <a:t>                                                 ai  &gt; ai :VI sec. a.C. →→→  entro fine III sec. a.C. &gt; </a:t>
            </a:r>
            <a:r>
              <a:rPr lang="it-IT" sz="6000" b="1" i="1" dirty="0" err="1">
                <a:latin typeface="Times New Roman" panose="02020603050405020304" pitchFamily="18" charset="0"/>
                <a:cs typeface="Times New Roman" panose="02020603050405020304" pitchFamily="18" charset="0"/>
              </a:rPr>
              <a:t>ae</a:t>
            </a:r>
            <a:endParaRPr lang="it-IT" sz="6000"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6000" dirty="0">
                <a:latin typeface="Times New Roman" panose="02020603050405020304" pitchFamily="18" charset="0"/>
                <a:cs typeface="Times New Roman" panose="02020603050405020304" pitchFamily="18" charset="0"/>
              </a:rPr>
              <a:t>                                                 ai &gt; </a:t>
            </a:r>
            <a:r>
              <a:rPr lang="it-IT" sz="6000" b="1" dirty="0">
                <a:latin typeface="Times New Roman" panose="02020603050405020304" pitchFamily="18" charset="0"/>
                <a:cs typeface="Times New Roman" panose="02020603050405020304" pitchFamily="18" charset="0"/>
              </a:rPr>
              <a:t>ī</a:t>
            </a:r>
            <a:r>
              <a:rPr lang="it-IT" sz="6000" dirty="0"/>
              <a:t>  (</a:t>
            </a:r>
            <a:r>
              <a:rPr lang="it-IT" sz="6000" dirty="0">
                <a:latin typeface="Times New Roman" panose="02020603050405020304" pitchFamily="18" charset="0"/>
                <a:cs typeface="Times New Roman" panose="02020603050405020304" pitchFamily="18" charset="0"/>
              </a:rPr>
              <a:t>entro fine III sec. a.C.)</a:t>
            </a:r>
          </a:p>
          <a:p>
            <a:pPr algn="just">
              <a:spcBef>
                <a:spcPts val="0"/>
              </a:spcBef>
              <a:spcAft>
                <a:spcPts val="0"/>
              </a:spcAft>
              <a:buFont typeface="Arial" panose="020B0604020202020204" pitchFamily="34" charset="0"/>
              <a:buChar char="•"/>
            </a:pPr>
            <a:r>
              <a:rPr lang="it-IT" sz="6000" dirty="0">
                <a:latin typeface="Times New Roman" panose="02020603050405020304" pitchFamily="18" charset="0"/>
                <a:cs typeface="Times New Roman" panose="02020603050405020304" pitchFamily="18" charset="0"/>
              </a:rPr>
              <a:t>Monottongazione                 ei &gt; </a:t>
            </a:r>
            <a:r>
              <a:rPr lang="it-IT" sz="6000" b="1" dirty="0">
                <a:latin typeface="Times New Roman" panose="02020603050405020304" pitchFamily="18" charset="0"/>
                <a:cs typeface="Times New Roman" panose="02020603050405020304" pitchFamily="18" charset="0"/>
              </a:rPr>
              <a:t>ī</a:t>
            </a:r>
            <a:r>
              <a:rPr lang="it-IT" sz="6000" dirty="0"/>
              <a:t>  (</a:t>
            </a:r>
            <a:r>
              <a:rPr lang="it-IT" sz="6000" dirty="0">
                <a:latin typeface="Times New Roman" panose="02020603050405020304" pitchFamily="18" charset="0"/>
                <a:cs typeface="Times New Roman" panose="02020603050405020304" pitchFamily="18" charset="0"/>
              </a:rPr>
              <a:t>entro fine III sec. a.C.)</a:t>
            </a:r>
          </a:p>
          <a:p>
            <a:pPr marL="0" indent="0">
              <a:spcBef>
                <a:spcPts val="0"/>
              </a:spcBef>
              <a:spcAft>
                <a:spcPts val="0"/>
              </a:spcAft>
              <a:buNone/>
            </a:pPr>
            <a:r>
              <a:rPr lang="it-IT" sz="4400" dirty="0">
                <a:latin typeface="Times New Roman" panose="02020603050405020304" pitchFamily="18" charset="0"/>
                <a:cs typeface="Times New Roman" panose="02020603050405020304" pitchFamily="18" charset="0"/>
              </a:rPr>
              <a:t>                                                                 </a:t>
            </a:r>
            <a:r>
              <a:rPr lang="it-IT" sz="6000" dirty="0">
                <a:latin typeface="Times New Roman" panose="02020603050405020304" pitchFamily="18" charset="0"/>
                <a:cs typeface="Times New Roman" panose="02020603050405020304" pitchFamily="18" charset="0"/>
              </a:rPr>
              <a:t>oi &gt; oi: VI sec. a.C. →→→  entro fine III sec. a.C. &gt; </a:t>
            </a:r>
            <a:r>
              <a:rPr lang="it-IT" sz="6000" b="1" i="1" dirty="0" err="1">
                <a:latin typeface="Times New Roman" panose="02020603050405020304" pitchFamily="18" charset="0"/>
                <a:cs typeface="Times New Roman" panose="02020603050405020304" pitchFamily="18" charset="0"/>
              </a:rPr>
              <a:t>oe</a:t>
            </a:r>
            <a:endParaRPr lang="it-IT" sz="6000"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6000" dirty="0">
                <a:latin typeface="Times New Roman" panose="02020603050405020304" pitchFamily="18" charset="0"/>
                <a:cs typeface="Times New Roman" panose="02020603050405020304" pitchFamily="18" charset="0"/>
              </a:rPr>
              <a:t>                                                 </a:t>
            </a:r>
            <a:r>
              <a:rPr lang="it-IT" sz="6000" dirty="0" err="1">
                <a:latin typeface="Times New Roman" panose="02020603050405020304" pitchFamily="18" charset="0"/>
                <a:cs typeface="Times New Roman" panose="02020603050405020304" pitchFamily="18" charset="0"/>
              </a:rPr>
              <a:t>au</a:t>
            </a:r>
            <a:r>
              <a:rPr lang="it-IT" sz="6000" dirty="0">
                <a:latin typeface="Times New Roman" panose="02020603050405020304" pitchFamily="18" charset="0"/>
                <a:cs typeface="Times New Roman" panose="02020603050405020304" pitchFamily="18" charset="0"/>
              </a:rPr>
              <a:t> &gt; </a:t>
            </a:r>
            <a:r>
              <a:rPr lang="it-IT" sz="6000" b="1" dirty="0" err="1">
                <a:latin typeface="Times New Roman" panose="02020603050405020304" pitchFamily="18" charset="0"/>
                <a:cs typeface="Times New Roman" panose="02020603050405020304" pitchFamily="18" charset="0"/>
              </a:rPr>
              <a:t>au</a:t>
            </a:r>
            <a:r>
              <a:rPr lang="it-IT" sz="6000" b="1" dirty="0">
                <a:latin typeface="Times New Roman" panose="02020603050405020304" pitchFamily="18" charset="0"/>
                <a:cs typeface="Times New Roman" panose="02020603050405020304" pitchFamily="18" charset="0"/>
              </a:rPr>
              <a:t> </a:t>
            </a:r>
            <a:r>
              <a:rPr lang="it-IT" sz="6000" dirty="0"/>
              <a:t>(</a:t>
            </a:r>
            <a:r>
              <a:rPr lang="it-IT" sz="6000" dirty="0">
                <a:latin typeface="Times New Roman" panose="02020603050405020304" pitchFamily="18" charset="0"/>
                <a:cs typeface="Times New Roman" panose="02020603050405020304" pitchFamily="18" charset="0"/>
              </a:rPr>
              <a:t>entro fine III sec. a.C.)</a:t>
            </a:r>
          </a:p>
          <a:p>
            <a:pPr marL="0" indent="0">
              <a:lnSpc>
                <a:spcPct val="120000"/>
              </a:lnSpc>
              <a:spcBef>
                <a:spcPts val="0"/>
              </a:spcBef>
              <a:spcAft>
                <a:spcPts val="0"/>
              </a:spcAft>
              <a:buNone/>
            </a:pPr>
            <a:r>
              <a:rPr lang="it-IT" sz="2800" dirty="0">
                <a:latin typeface="Times New Roman" panose="02020603050405020304" pitchFamily="18" charset="0"/>
                <a:cs typeface="Times New Roman" panose="02020603050405020304" pitchFamily="18" charset="0"/>
              </a:rPr>
              <a:t>                                                                                                           </a:t>
            </a:r>
            <a:r>
              <a:rPr lang="it-IT" sz="6000" dirty="0" err="1">
                <a:latin typeface="Times New Roman" panose="02020603050405020304" pitchFamily="18" charset="0"/>
                <a:cs typeface="Times New Roman" panose="02020603050405020304" pitchFamily="18" charset="0"/>
              </a:rPr>
              <a:t>au</a:t>
            </a:r>
            <a:r>
              <a:rPr lang="it-IT" sz="6000" dirty="0">
                <a:latin typeface="Times New Roman" panose="02020603050405020304" pitchFamily="18" charset="0"/>
                <a:cs typeface="Times New Roman" panose="02020603050405020304" pitchFamily="18" charset="0"/>
              </a:rPr>
              <a:t> &gt; </a:t>
            </a:r>
            <a:r>
              <a:rPr lang="it-IT" sz="6000" b="1" dirty="0">
                <a:latin typeface="Times New Roman" panose="02020603050405020304" pitchFamily="18" charset="0"/>
                <a:cs typeface="Times New Roman" panose="02020603050405020304" pitchFamily="18" charset="0"/>
              </a:rPr>
              <a:t>ū </a:t>
            </a:r>
            <a:r>
              <a:rPr lang="it-IT" sz="6000" dirty="0"/>
              <a:t>(</a:t>
            </a:r>
            <a:r>
              <a:rPr lang="it-IT" sz="6000" dirty="0">
                <a:latin typeface="Times New Roman" panose="02020603050405020304" pitchFamily="18" charset="0"/>
                <a:cs typeface="Times New Roman" panose="02020603050405020304" pitchFamily="18" charset="0"/>
              </a:rPr>
              <a:t>entro fine III sec. a.C.)</a:t>
            </a:r>
            <a:endParaRPr lang="it-IT" dirty="0">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dirty="0">
                <a:latin typeface="Times New Roman" panose="02020603050405020304" pitchFamily="18" charset="0"/>
                <a:cs typeface="Times New Roman" panose="02020603050405020304" pitchFamily="18" charset="0"/>
              </a:rPr>
              <a:t>                                                                                                                     </a:t>
            </a:r>
            <a:r>
              <a:rPr lang="it-IT" sz="6000" dirty="0" err="1">
                <a:latin typeface="Times New Roman" panose="02020603050405020304" pitchFamily="18" charset="0"/>
                <a:cs typeface="Times New Roman" panose="02020603050405020304" pitchFamily="18" charset="0"/>
              </a:rPr>
              <a:t>ou</a:t>
            </a:r>
            <a:r>
              <a:rPr lang="it-IT" sz="6000" dirty="0">
                <a:latin typeface="Times New Roman" panose="02020603050405020304" pitchFamily="18" charset="0"/>
                <a:cs typeface="Times New Roman" panose="02020603050405020304" pitchFamily="18" charset="0"/>
              </a:rPr>
              <a:t> &gt;</a:t>
            </a:r>
            <a:r>
              <a:rPr lang="it-IT" sz="6000" b="1" dirty="0">
                <a:latin typeface="Times New Roman" panose="02020603050405020304" pitchFamily="18" charset="0"/>
                <a:cs typeface="Times New Roman" panose="02020603050405020304" pitchFamily="18" charset="0"/>
              </a:rPr>
              <a:t> ū </a:t>
            </a:r>
            <a:r>
              <a:rPr lang="it-IT" sz="6000" dirty="0"/>
              <a:t>(</a:t>
            </a:r>
            <a:r>
              <a:rPr lang="it-IT" sz="6000" dirty="0">
                <a:latin typeface="Times New Roman" panose="02020603050405020304" pitchFamily="18" charset="0"/>
                <a:cs typeface="Times New Roman" panose="02020603050405020304" pitchFamily="18" charset="0"/>
              </a:rPr>
              <a:t>entro fine III sec. a.C.)</a:t>
            </a: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6000" dirty="0">
                <a:latin typeface="Times New Roman" panose="02020603050405020304" pitchFamily="18" charset="0"/>
                <a:cs typeface="Times New Roman" panose="02020603050405020304" pitchFamily="18" charset="0"/>
              </a:rPr>
              <a:t>             </a:t>
            </a:r>
          </a:p>
          <a:p>
            <a:pPr>
              <a:spcBef>
                <a:spcPts val="0"/>
              </a:spcBef>
              <a:spcAft>
                <a:spcPts val="0"/>
              </a:spcAft>
              <a:buFont typeface="Arial" panose="020B0604020202020204" pitchFamily="34" charset="0"/>
              <a:buChar char="•"/>
            </a:pPr>
            <a:r>
              <a:rPr lang="it-IT" sz="6000" dirty="0">
                <a:latin typeface="Times New Roman" panose="02020603050405020304" pitchFamily="18" charset="0"/>
                <a:cs typeface="Times New Roman" panose="02020603050405020304" pitchFamily="18" charset="0"/>
              </a:rPr>
              <a:t> Rotacismo (tra fine VI sec. a.C. e prima parte del IV sec. a.C.)</a:t>
            </a:r>
          </a:p>
        </p:txBody>
      </p:sp>
      <p:cxnSp>
        <p:nvCxnSpPr>
          <p:cNvPr id="10" name="Connettore 2 9">
            <a:extLst>
              <a:ext uri="{FF2B5EF4-FFF2-40B4-BE49-F238E27FC236}">
                <a16:creationId xmlns:a16="http://schemas.microsoft.com/office/drawing/2014/main" id="{038397CD-D0D6-4B51-89E5-B9F81EF663DC}"/>
              </a:ext>
            </a:extLst>
          </p:cNvPr>
          <p:cNvCxnSpPr>
            <a:cxnSpLocks/>
          </p:cNvCxnSpPr>
          <p:nvPr/>
        </p:nvCxnSpPr>
        <p:spPr>
          <a:xfrm flipV="1">
            <a:off x="3292131" y="2322139"/>
            <a:ext cx="419449" cy="34394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D999DEFE-3F13-4EA3-8DB9-E678B2373B99}"/>
              </a:ext>
            </a:extLst>
          </p:cNvPr>
          <p:cNvCxnSpPr>
            <a:cxnSpLocks/>
          </p:cNvCxnSpPr>
          <p:nvPr/>
        </p:nvCxnSpPr>
        <p:spPr>
          <a:xfrm>
            <a:off x="3292131" y="2666088"/>
            <a:ext cx="419449"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FC8EE825-5C41-4617-B08C-75B85B2F53BB}"/>
              </a:ext>
            </a:extLst>
          </p:cNvPr>
          <p:cNvCxnSpPr/>
          <p:nvPr/>
        </p:nvCxnSpPr>
        <p:spPr>
          <a:xfrm>
            <a:off x="3283742" y="2666088"/>
            <a:ext cx="419449" cy="37750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EBA25E33-29FA-4AE7-BB1F-036FBA148733}"/>
              </a:ext>
            </a:extLst>
          </p:cNvPr>
          <p:cNvCxnSpPr>
            <a:cxnSpLocks/>
          </p:cNvCxnSpPr>
          <p:nvPr/>
        </p:nvCxnSpPr>
        <p:spPr>
          <a:xfrm>
            <a:off x="3032073" y="1179443"/>
            <a:ext cx="520117"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Parentesi graffa aperta 28">
            <a:extLst>
              <a:ext uri="{FF2B5EF4-FFF2-40B4-BE49-F238E27FC236}">
                <a16:creationId xmlns:a16="http://schemas.microsoft.com/office/drawing/2014/main" id="{E603A585-E197-445D-81F0-5F155821D971}"/>
              </a:ext>
            </a:extLst>
          </p:cNvPr>
          <p:cNvSpPr/>
          <p:nvPr/>
        </p:nvSpPr>
        <p:spPr>
          <a:xfrm>
            <a:off x="3132741" y="3808783"/>
            <a:ext cx="419449" cy="1958313"/>
          </a:xfrm>
          <a:prstGeom prst="leftBrace">
            <a:avLst>
              <a:gd name="adj1" fmla="val 8333"/>
              <a:gd name="adj2" fmla="val 28948"/>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79314260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13B28D31-4C7C-46EC-B097-9FD342E568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7746" y="0"/>
            <a:ext cx="10478277" cy="6858000"/>
          </a:xfrm>
        </p:spPr>
      </p:pic>
    </p:spTree>
    <p:extLst>
      <p:ext uri="{BB962C8B-B14F-4D97-AF65-F5344CB8AC3E}">
        <p14:creationId xmlns:p14="http://schemas.microsoft.com/office/powerpoint/2010/main" val="249739749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A817615B-18ED-4A27-BD58-A91457A777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3102" y="0"/>
            <a:ext cx="10646229" cy="6858000"/>
          </a:xfrm>
        </p:spPr>
      </p:pic>
    </p:spTree>
    <p:extLst>
      <p:ext uri="{BB962C8B-B14F-4D97-AF65-F5344CB8AC3E}">
        <p14:creationId xmlns:p14="http://schemas.microsoft.com/office/powerpoint/2010/main" val="93937814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E9B99C63-2AEB-4CD7-ABE2-3E86671A5D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702" y="485191"/>
            <a:ext cx="11250595" cy="5812971"/>
          </a:xfrm>
        </p:spPr>
      </p:pic>
    </p:spTree>
    <p:extLst>
      <p:ext uri="{BB962C8B-B14F-4D97-AF65-F5344CB8AC3E}">
        <p14:creationId xmlns:p14="http://schemas.microsoft.com/office/powerpoint/2010/main" val="256521695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14C9BBF4-01FE-445C-B38A-9FEE7DB248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860" y="485192"/>
            <a:ext cx="11136279" cy="5887615"/>
          </a:xfrm>
        </p:spPr>
      </p:pic>
    </p:spTree>
    <p:extLst>
      <p:ext uri="{BB962C8B-B14F-4D97-AF65-F5344CB8AC3E}">
        <p14:creationId xmlns:p14="http://schemas.microsoft.com/office/powerpoint/2010/main" val="127724313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59E0987D-55FE-4F64-862F-A8B437F4B4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281" y="485192"/>
            <a:ext cx="11193437" cy="5878286"/>
          </a:xfrm>
        </p:spPr>
      </p:pic>
    </p:spTree>
    <p:extLst>
      <p:ext uri="{BB962C8B-B14F-4D97-AF65-F5344CB8AC3E}">
        <p14:creationId xmlns:p14="http://schemas.microsoft.com/office/powerpoint/2010/main" val="119097868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3E60CA3B-8A75-4D2F-B9CE-88CA8467E0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808" y="444617"/>
            <a:ext cx="11174384" cy="5914238"/>
          </a:xfrm>
        </p:spPr>
      </p:pic>
    </p:spTree>
    <p:extLst>
      <p:ext uri="{BB962C8B-B14F-4D97-AF65-F5344CB8AC3E}">
        <p14:creationId xmlns:p14="http://schemas.microsoft.com/office/powerpoint/2010/main" val="123836439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28F689E4-1CF8-4856-9F99-39DA6CBBE8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623" y="503854"/>
            <a:ext cx="11126753" cy="5868954"/>
          </a:xfrm>
        </p:spPr>
      </p:pic>
    </p:spTree>
    <p:extLst>
      <p:ext uri="{BB962C8B-B14F-4D97-AF65-F5344CB8AC3E}">
        <p14:creationId xmlns:p14="http://schemas.microsoft.com/office/powerpoint/2010/main" val="328760794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8CF151E7-CFE9-4460-B472-0366A73A1F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123" y="485192"/>
            <a:ext cx="10945753" cy="5887616"/>
          </a:xfrm>
        </p:spPr>
      </p:pic>
    </p:spTree>
    <p:extLst>
      <p:ext uri="{BB962C8B-B14F-4D97-AF65-F5344CB8AC3E}">
        <p14:creationId xmlns:p14="http://schemas.microsoft.com/office/powerpoint/2010/main" val="345916325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A9992149-0641-414B-9DBA-5FA27885FC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992" y="466531"/>
            <a:ext cx="11222016" cy="5952930"/>
          </a:xfrm>
        </p:spPr>
      </p:pic>
    </p:spTree>
    <p:extLst>
      <p:ext uri="{BB962C8B-B14F-4D97-AF65-F5344CB8AC3E}">
        <p14:creationId xmlns:p14="http://schemas.microsoft.com/office/powerpoint/2010/main" val="141388867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B73479F4-2718-468E-B971-5F44AC6304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8231" y="0"/>
            <a:ext cx="10663777" cy="6857999"/>
          </a:xfrm>
        </p:spPr>
      </p:pic>
    </p:spTree>
    <p:extLst>
      <p:ext uri="{BB962C8B-B14F-4D97-AF65-F5344CB8AC3E}">
        <p14:creationId xmlns:p14="http://schemas.microsoft.com/office/powerpoint/2010/main" val="2734103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525CF09-0662-4C68-989F-681AF5222C8E}"/>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buClr>
                <a:schemeClr val="accent5">
                  <a:lumMod val="75000"/>
                </a:schemeClr>
              </a:buClr>
              <a:buNone/>
            </a:pPr>
            <a:r>
              <a:rPr lang="it-IT" i="1" dirty="0">
                <a:latin typeface="Times New Roman" panose="02020603050405020304" pitchFamily="18" charset="0"/>
                <a:cs typeface="Times New Roman" panose="02020603050405020304" pitchFamily="18" charset="0"/>
              </a:rPr>
              <a:t>Linguaggi speciali e lingue tecniche</a:t>
            </a:r>
          </a:p>
          <a:p>
            <a:pPr>
              <a:spcBef>
                <a:spcPts val="0"/>
              </a:spcBef>
              <a:spcAft>
                <a:spcPts val="0"/>
              </a:spcAft>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‘Strati’ del latino e differenze sincroniche       </a:t>
            </a:r>
          </a:p>
          <a:p>
            <a:pPr marL="0" indent="0">
              <a:spcBef>
                <a:spcPts val="0"/>
              </a:spcBef>
              <a:spcAft>
                <a:spcPts val="0"/>
              </a:spcAft>
              <a:buClr>
                <a:schemeClr val="accent5">
                  <a:lumMod val="75000"/>
                </a:schemeClr>
              </a:buClr>
              <a:buNone/>
            </a:pPr>
            <a:r>
              <a:rPr lang="it-IT" dirty="0">
                <a:latin typeface="Times New Roman" panose="02020603050405020304" pitchFamily="18" charset="0"/>
                <a:cs typeface="Times New Roman" panose="02020603050405020304" pitchFamily="18" charset="0"/>
              </a:rPr>
              <a:t>                                                    </a:t>
            </a:r>
          </a:p>
          <a:p>
            <a:pPr marL="0" indent="0">
              <a:spcBef>
                <a:spcPts val="0"/>
              </a:spcBef>
              <a:spcAft>
                <a:spcPts val="0"/>
              </a:spcAft>
              <a:buClr>
                <a:schemeClr val="accent5">
                  <a:lumMod val="75000"/>
                </a:schemeClr>
              </a:buClr>
              <a:buNone/>
            </a:pPr>
            <a:r>
              <a:rPr lang="it-IT" dirty="0">
                <a:latin typeface="Times New Roman" panose="02020603050405020304" pitchFamily="18" charset="0"/>
                <a:cs typeface="Times New Roman" panose="02020603050405020304" pitchFamily="18" charset="0"/>
              </a:rPr>
              <a:t>                                                                      differenti livelli linguistici: lingua letteraria   </a:t>
            </a:r>
          </a:p>
          <a:p>
            <a:pPr marL="0" indent="0">
              <a:spcBef>
                <a:spcPts val="0"/>
              </a:spcBef>
              <a:spcAft>
                <a:spcPts val="0"/>
              </a:spcAft>
              <a:buClr>
                <a:schemeClr val="accent5">
                  <a:lumMod val="75000"/>
                </a:schemeClr>
              </a:buClr>
              <a:buNone/>
            </a:pPr>
            <a:r>
              <a:rPr lang="it-IT" dirty="0">
                <a:latin typeface="Times New Roman" panose="02020603050405020304" pitchFamily="18" charset="0"/>
                <a:cs typeface="Times New Roman" panose="02020603050405020304" pitchFamily="18" charset="0"/>
              </a:rPr>
              <a:t>                                                                                                                  lingue tecniche</a:t>
            </a:r>
          </a:p>
          <a:p>
            <a:pPr marL="0" indent="0">
              <a:spcBef>
                <a:spcPts val="0"/>
              </a:spcBef>
              <a:spcAft>
                <a:spcPts val="0"/>
              </a:spcAft>
              <a:buClr>
                <a:schemeClr val="accent5">
                  <a:lumMod val="75000"/>
                </a:schemeClr>
              </a:buClr>
              <a:buNone/>
            </a:pPr>
            <a:r>
              <a:rPr lang="it-IT" dirty="0">
                <a:latin typeface="Times New Roman" panose="02020603050405020304" pitchFamily="18" charset="0"/>
                <a:cs typeface="Times New Roman" panose="02020603050405020304" pitchFamily="18" charset="0"/>
              </a:rPr>
              <a:t>                                                                                                                  lingua  d’uso</a:t>
            </a:r>
          </a:p>
          <a:p>
            <a:pPr marL="0" indent="0">
              <a:spcBef>
                <a:spcPts val="0"/>
              </a:spcBef>
              <a:spcAft>
                <a:spcPts val="0"/>
              </a:spcAft>
              <a:buClr>
                <a:schemeClr val="accent5">
                  <a:lumMod val="75000"/>
                </a:schemeClr>
              </a:buClr>
              <a:buNone/>
            </a:pPr>
            <a:r>
              <a:rPr lang="it-IT" dirty="0">
                <a:latin typeface="Times New Roman" panose="02020603050405020304" pitchFamily="18" charset="0"/>
                <a:cs typeface="Times New Roman" panose="02020603050405020304" pitchFamily="18" charset="0"/>
              </a:rPr>
              <a:t>                                                                                                                  lingua ‘volgare’</a:t>
            </a:r>
          </a:p>
          <a:p>
            <a:pPr marL="0" indent="0">
              <a:spcBef>
                <a:spcPts val="0"/>
              </a:spcBef>
              <a:spcAft>
                <a:spcPts val="0"/>
              </a:spcAft>
              <a:buClr>
                <a:schemeClr val="accent5">
                  <a:lumMod val="75000"/>
                </a:schemeClr>
              </a:buClr>
              <a:buNone/>
            </a:pPr>
            <a:endParaRPr lang="it-IT" dirty="0">
              <a:latin typeface="Times New Roman" panose="02020603050405020304" pitchFamily="18" charset="0"/>
              <a:cs typeface="Times New Roman" panose="02020603050405020304" pitchFamily="18" charset="0"/>
            </a:endParaRPr>
          </a:p>
          <a:p>
            <a:pPr algn="just">
              <a:spcBef>
                <a:spcPts val="0"/>
              </a:spcBef>
              <a:spcAft>
                <a:spcPts val="0"/>
              </a:spcAft>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Comportamento linguistico    condizionamento di contesto    necessità di adottare dei sottocodici               linguaggi speciali / ‘di settore’</a:t>
            </a:r>
          </a:p>
          <a:p>
            <a:pPr marL="0" indent="0" algn="just">
              <a:spcBef>
                <a:spcPts val="0"/>
              </a:spcBef>
              <a:spcAft>
                <a:spcPts val="0"/>
              </a:spcAft>
              <a:buClr>
                <a:schemeClr val="accent5">
                  <a:lumMod val="75000"/>
                </a:schemeClr>
              </a:buClr>
              <a:buNone/>
            </a:pPr>
            <a:endParaRPr lang="it-IT" dirty="0">
              <a:latin typeface="Times New Roman" panose="02020603050405020304" pitchFamily="18" charset="0"/>
              <a:cs typeface="Times New Roman" panose="02020603050405020304" pitchFamily="18" charset="0"/>
            </a:endParaRPr>
          </a:p>
          <a:p>
            <a:pPr algn="just">
              <a:spcBef>
                <a:spcPts val="0"/>
              </a:spcBef>
              <a:spcAft>
                <a:spcPts val="0"/>
              </a:spcAft>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Distinzione tra linguaggi speciali e lingue tecniche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Sondersprache</a:t>
            </a:r>
            <a:r>
              <a:rPr lang="it-IT">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e </a:t>
            </a:r>
            <a:r>
              <a:rPr lang="it-IT" i="1" dirty="0" err="1">
                <a:latin typeface="Times New Roman" panose="02020603050405020304" pitchFamily="18" charset="0"/>
                <a:cs typeface="Times New Roman" panose="02020603050405020304" pitchFamily="18" charset="0"/>
              </a:rPr>
              <a:t>Fachsprache</a:t>
            </a:r>
            <a:r>
              <a:rPr lang="it-IT" dirty="0">
                <a:latin typeface="Times New Roman" panose="02020603050405020304" pitchFamily="18" charset="0"/>
                <a:cs typeface="Times New Roman" panose="02020603050405020304" pitchFamily="18" charset="0"/>
              </a:rPr>
              <a:t>)</a:t>
            </a:r>
          </a:p>
          <a:p>
            <a:pPr marL="0" indent="0" algn="just">
              <a:spcBef>
                <a:spcPts val="0"/>
              </a:spcBef>
              <a:spcAft>
                <a:spcPts val="0"/>
              </a:spcAft>
              <a:buClr>
                <a:schemeClr val="accent5">
                  <a:lumMod val="75000"/>
                </a:schemeClr>
              </a:buClr>
              <a:buNone/>
            </a:pPr>
            <a:endParaRPr lang="it-IT" dirty="0">
              <a:latin typeface="Times New Roman" panose="02020603050405020304" pitchFamily="18" charset="0"/>
              <a:cs typeface="Times New Roman" panose="02020603050405020304" pitchFamily="18" charset="0"/>
            </a:endParaRPr>
          </a:p>
          <a:p>
            <a:pPr algn="just">
              <a:spcBef>
                <a:spcPts val="0"/>
              </a:spcBef>
              <a:spcAft>
                <a:spcPts val="0"/>
              </a:spcAft>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 Lingue tecniche              settori professionali           precisione, specializzazione di termini ma nel rispetto delle regole e della struttura della lingua </a:t>
            </a:r>
            <a:r>
              <a:rPr lang="it-IT">
                <a:latin typeface="Times New Roman" panose="02020603050405020304" pitchFamily="18" charset="0"/>
                <a:cs typeface="Times New Roman" panose="02020603050405020304" pitchFamily="18" charset="0"/>
              </a:rPr>
              <a:t>comune       </a:t>
            </a: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Clr>
                <a:schemeClr val="accent5">
                  <a:lumMod val="75000"/>
                </a:schemeClr>
              </a:buClr>
              <a:buNone/>
            </a:pPr>
            <a:endParaRPr lang="it-IT" dirty="0">
              <a:latin typeface="Times New Roman" panose="02020603050405020304" pitchFamily="18" charset="0"/>
              <a:cs typeface="Times New Roman" panose="02020603050405020304" pitchFamily="18" charset="0"/>
            </a:endParaRPr>
          </a:p>
          <a:p>
            <a:pPr algn="just">
              <a:spcBef>
                <a:spcPts val="0"/>
              </a:spcBef>
              <a:spcAft>
                <a:spcPts val="0"/>
              </a:spcAft>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Modalità di inclusione nella lingua comune e nella lingua letteraria           tecnicismi e metafore</a:t>
            </a:r>
          </a:p>
          <a:p>
            <a:pPr marL="0" indent="0">
              <a:spcBef>
                <a:spcPts val="0"/>
              </a:spcBef>
              <a:spcAft>
                <a:spcPts val="0"/>
              </a:spcAft>
              <a:buClr>
                <a:schemeClr val="accent5">
                  <a:lumMod val="75000"/>
                </a:schemeClr>
              </a:buClr>
              <a:buNone/>
            </a:pPr>
            <a:r>
              <a:rPr lang="it-IT" dirty="0">
                <a:latin typeface="Times New Roman" panose="02020603050405020304" pitchFamily="18" charset="0"/>
                <a:cs typeface="Times New Roman" panose="02020603050405020304" pitchFamily="18" charset="0"/>
              </a:rPr>
              <a:t>                                                   </a:t>
            </a:r>
          </a:p>
        </p:txBody>
      </p:sp>
      <p:sp>
        <p:nvSpPr>
          <p:cNvPr id="5" name="Freccia curva 4">
            <a:extLst>
              <a:ext uri="{FF2B5EF4-FFF2-40B4-BE49-F238E27FC236}">
                <a16:creationId xmlns:a16="http://schemas.microsoft.com/office/drawing/2014/main" id="{9BDDA889-134F-499F-B9F4-A110675F4C95}"/>
              </a:ext>
            </a:extLst>
          </p:cNvPr>
          <p:cNvSpPr/>
          <p:nvPr/>
        </p:nvSpPr>
        <p:spPr>
          <a:xfrm rot="5400000">
            <a:off x="5473148" y="742121"/>
            <a:ext cx="530087" cy="397565"/>
          </a:xfrm>
          <a:prstGeom prst="ben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987E7366-72A2-47A1-813A-54CE9342C32F}"/>
              </a:ext>
            </a:extLst>
          </p:cNvPr>
          <p:cNvSpPr/>
          <p:nvPr/>
        </p:nvSpPr>
        <p:spPr>
          <a:xfrm>
            <a:off x="3988904" y="3154017"/>
            <a:ext cx="278296" cy="17227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BBFF7A39-6F1F-4816-901A-F54F0A4897E5}"/>
              </a:ext>
            </a:extLst>
          </p:cNvPr>
          <p:cNvSpPr/>
          <p:nvPr/>
        </p:nvSpPr>
        <p:spPr>
          <a:xfrm>
            <a:off x="8428382" y="3180521"/>
            <a:ext cx="278296" cy="17227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EE2C8FBB-0AE9-45D4-9440-21D640950548}"/>
              </a:ext>
            </a:extLst>
          </p:cNvPr>
          <p:cNvSpPr/>
          <p:nvPr/>
        </p:nvSpPr>
        <p:spPr>
          <a:xfrm>
            <a:off x="2107095" y="3538330"/>
            <a:ext cx="503583" cy="212035"/>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bidirezionale orizzontale 8">
            <a:extLst>
              <a:ext uri="{FF2B5EF4-FFF2-40B4-BE49-F238E27FC236}">
                <a16:creationId xmlns:a16="http://schemas.microsoft.com/office/drawing/2014/main" id="{897E69AC-9672-479F-830E-84A2315DAF17}"/>
              </a:ext>
            </a:extLst>
          </p:cNvPr>
          <p:cNvSpPr/>
          <p:nvPr/>
        </p:nvSpPr>
        <p:spPr>
          <a:xfrm>
            <a:off x="2716695" y="5009323"/>
            <a:ext cx="609600" cy="185530"/>
          </a:xfrm>
          <a:prstGeom prst="lef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D9FE71F1-EDF3-459D-940E-47545585AFAC}"/>
              </a:ext>
            </a:extLst>
          </p:cNvPr>
          <p:cNvSpPr/>
          <p:nvPr/>
        </p:nvSpPr>
        <p:spPr>
          <a:xfrm>
            <a:off x="6308035" y="5009323"/>
            <a:ext cx="410817" cy="185530"/>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1B3BEEBB-04D8-4D2E-802F-1F5B2A5718A2}"/>
              </a:ext>
            </a:extLst>
          </p:cNvPr>
          <p:cNvSpPr/>
          <p:nvPr/>
        </p:nvSpPr>
        <p:spPr>
          <a:xfrm>
            <a:off x="8772938" y="6082749"/>
            <a:ext cx="371061" cy="17227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02816605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screenshot&#10;&#10;Descrizione generata automaticamente">
            <a:extLst>
              <a:ext uri="{FF2B5EF4-FFF2-40B4-BE49-F238E27FC236}">
                <a16:creationId xmlns:a16="http://schemas.microsoft.com/office/drawing/2014/main" id="{AEBF6613-1247-4650-8B1A-BCAA2034CB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110" y="0"/>
            <a:ext cx="10674221" cy="6856478"/>
          </a:xfrm>
        </p:spPr>
      </p:pic>
    </p:spTree>
    <p:extLst>
      <p:ext uri="{BB962C8B-B14F-4D97-AF65-F5344CB8AC3E}">
        <p14:creationId xmlns:p14="http://schemas.microsoft.com/office/powerpoint/2010/main" val="367768388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D3CE1CE8-970B-42FA-B5E9-18549E8DED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3771" y="0"/>
            <a:ext cx="10590245" cy="6858000"/>
          </a:xfrm>
        </p:spPr>
      </p:pic>
    </p:spTree>
    <p:extLst>
      <p:ext uri="{BB962C8B-B14F-4D97-AF65-F5344CB8AC3E}">
        <p14:creationId xmlns:p14="http://schemas.microsoft.com/office/powerpoint/2010/main" val="146089027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Virgilio</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Georgica, </a:t>
            </a:r>
            <a:r>
              <a:rPr lang="it-IT" sz="2800">
                <a:latin typeface="Times New Roman" panose="02020603050405020304" pitchFamily="18" charset="0"/>
                <a:cs typeface="Times New Roman" panose="02020603050405020304" pitchFamily="18" charset="0"/>
              </a:rPr>
              <a:t>IV,149-227</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22058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F2AA352-81DE-4FAF-90D3-42D001785D5D}"/>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b="1">
                <a:latin typeface="Times New Roman" panose="02020603050405020304" pitchFamily="18" charset="0"/>
                <a:cs typeface="Times New Roman" panose="02020603050405020304" pitchFamily="18" charset="0"/>
              </a:rPr>
              <a:t>vv. 149-157</a:t>
            </a:r>
          </a:p>
          <a:p>
            <a:pPr marL="0" indent="0">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b="1">
                <a:latin typeface="Times New Roman" panose="02020603050405020304" pitchFamily="18" charset="0"/>
                <a:cs typeface="Times New Roman" panose="02020603050405020304" pitchFamily="18" charset="0"/>
              </a:rPr>
              <a:t>Vita e società delle api</a:t>
            </a:r>
            <a:r>
              <a:rPr lang="it-IT">
                <a:latin typeface="Times New Roman" panose="02020603050405020304" pitchFamily="18" charset="0"/>
                <a:cs typeface="Times New Roman" panose="02020603050405020304" pitchFamily="18" charset="0"/>
              </a:rPr>
              <a:t>            rappresentazione perfetta della legge del </a:t>
            </a:r>
            <a:r>
              <a:rPr lang="it-IT" i="1">
                <a:latin typeface="Times New Roman" panose="02020603050405020304" pitchFamily="18" charset="0"/>
                <a:cs typeface="Times New Roman" panose="02020603050405020304" pitchFamily="18" charset="0"/>
              </a:rPr>
              <a:t>labor  </a:t>
            </a:r>
          </a:p>
          <a:p>
            <a:pPr marL="0" indent="0">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paradigma assoluto:  </a:t>
            </a:r>
            <a:r>
              <a:rPr lang="it-IT" i="1">
                <a:latin typeface="Times New Roman" panose="02020603050405020304" pitchFamily="18" charset="0"/>
                <a:cs typeface="Times New Roman" panose="02020603050405020304" pitchFamily="18" charset="0"/>
              </a:rPr>
              <a:t>solae </a:t>
            </a:r>
            <a:r>
              <a:rPr lang="it-IT">
                <a:latin typeface="Times New Roman" panose="02020603050405020304" pitchFamily="18" charset="0"/>
                <a:cs typeface="Times New Roman" panose="02020603050405020304" pitchFamily="18" charset="0"/>
              </a:rPr>
              <a:t>(</a:t>
            </a:r>
            <a:r>
              <a:rPr lang="it-IT" b="1">
                <a:latin typeface="Times New Roman" panose="02020603050405020304" pitchFamily="18" charset="0"/>
                <a:cs typeface="Times New Roman" panose="02020603050405020304" pitchFamily="18" charset="0"/>
              </a:rPr>
              <a:t>v. 153; 155</a:t>
            </a:r>
            <a:r>
              <a:rPr lang="it-IT">
                <a:latin typeface="Times New Roman" panose="02020603050405020304" pitchFamily="18" charset="0"/>
                <a:cs typeface="Times New Roman" panose="02020603050405020304" pitchFamily="18" charset="0"/>
              </a:rPr>
              <a:t>) del nuovo ordine etico voluto da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Giove che ‘in persona’ (</a:t>
            </a:r>
            <a:r>
              <a:rPr lang="it-IT" b="1">
                <a:latin typeface="Times New Roman" panose="02020603050405020304" pitchFamily="18" charset="0"/>
                <a:cs typeface="Times New Roman" panose="02020603050405020304" pitchFamily="18" charset="0"/>
              </a:rPr>
              <a:t>v. 149 </a:t>
            </a:r>
            <a:r>
              <a:rPr lang="it-IT" i="1">
                <a:latin typeface="Times New Roman" panose="02020603050405020304" pitchFamily="18" charset="0"/>
                <a:cs typeface="Times New Roman" panose="02020603050405020304" pitchFamily="18" charset="0"/>
              </a:rPr>
              <a:t>Iuppiter ipse</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le ha ricompensate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v. 150 </a:t>
            </a:r>
            <a:r>
              <a:rPr lang="it-IT" i="1" u="sng">
                <a:latin typeface="Times New Roman" panose="02020603050405020304" pitchFamily="18" charset="0"/>
                <a:cs typeface="Times New Roman" panose="02020603050405020304" pitchFamily="18" charset="0"/>
              </a:rPr>
              <a:t>ad</a:t>
            </a:r>
            <a:r>
              <a:rPr lang="it-IT" i="1">
                <a:latin typeface="Times New Roman" panose="02020603050405020304" pitchFamily="18" charset="0"/>
                <a:cs typeface="Times New Roman" panose="02020603050405020304" pitchFamily="18" charset="0"/>
              </a:rPr>
              <a:t>didit … pro qua mercede</a:t>
            </a:r>
            <a:r>
              <a:rPr lang="it-IT">
                <a:latin typeface="Times New Roman" panose="02020603050405020304" pitchFamily="18" charset="0"/>
                <a:cs typeface="Times New Roman" panose="02020603050405020304" pitchFamily="18" charset="0"/>
              </a:rPr>
              <a:t>) con benefici unici ‘spirituali’</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allevato dalle api  (</a:t>
            </a:r>
            <a:r>
              <a:rPr lang="it-IT" b="1">
                <a:latin typeface="Times New Roman" panose="02020603050405020304" pitchFamily="18" charset="0"/>
                <a:cs typeface="Times New Roman" panose="02020603050405020304" pitchFamily="18" charset="0"/>
              </a:rPr>
              <a:t>vv. 150-152</a:t>
            </a:r>
            <a:r>
              <a:rPr lang="it-IT">
                <a:latin typeface="Times New Roman" panose="02020603050405020304" pitchFamily="18" charset="0"/>
                <a:cs typeface="Times New Roman" panose="02020603050405020304" pitchFamily="18" charset="0"/>
              </a:rPr>
              <a:t>)                                              rifiuto di </a:t>
            </a:r>
            <a:r>
              <a:rPr lang="it-IT" i="1">
                <a:latin typeface="Times New Roman" panose="02020603050405020304" pitchFamily="18" charset="0"/>
                <a:cs typeface="Times New Roman" panose="02020603050405020304" pitchFamily="18" charset="0"/>
              </a:rPr>
              <a:t>Venus</a:t>
            </a: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immortalità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b="1">
                <a:latin typeface="Times New Roman" panose="02020603050405020304" pitchFamily="18" charset="0"/>
                <a:cs typeface="Times New Roman" panose="02020603050405020304" pitchFamily="18" charset="0"/>
              </a:rPr>
              <a:t>v. 151 </a:t>
            </a:r>
            <a:r>
              <a:rPr lang="it-IT">
                <a:latin typeface="Times New Roman" panose="02020603050405020304" pitchFamily="18" charset="0"/>
                <a:cs typeface="Times New Roman" panose="02020603050405020304" pitchFamily="18" charset="0"/>
              </a:rPr>
              <a:t>legame api-Cureti        legame Cureti-Giove         Cureti         ‘archegeti’ della civiltà</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mostrarono al genere umano un modello di vita associata concorde e ordinata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5202B125-DA48-4498-84F9-F9A6D94B836A}"/>
              </a:ext>
            </a:extLst>
          </p:cNvPr>
          <p:cNvSpPr/>
          <p:nvPr/>
        </p:nvSpPr>
        <p:spPr>
          <a:xfrm>
            <a:off x="3179428" y="956345"/>
            <a:ext cx="562062"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circolare a destra 4">
            <a:extLst>
              <a:ext uri="{FF2B5EF4-FFF2-40B4-BE49-F238E27FC236}">
                <a16:creationId xmlns:a16="http://schemas.microsoft.com/office/drawing/2014/main" id="{D237EF75-1AA8-4E3A-8D8A-1D5E8506EFA2}"/>
              </a:ext>
            </a:extLst>
          </p:cNvPr>
          <p:cNvSpPr/>
          <p:nvPr/>
        </p:nvSpPr>
        <p:spPr>
          <a:xfrm>
            <a:off x="2684477" y="1157682"/>
            <a:ext cx="302004" cy="5956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in giù 5">
            <a:extLst>
              <a:ext uri="{FF2B5EF4-FFF2-40B4-BE49-F238E27FC236}">
                <a16:creationId xmlns:a16="http://schemas.microsoft.com/office/drawing/2014/main" id="{B2F5DC76-579B-43D5-BC75-4ED8C3CE26C9}"/>
              </a:ext>
            </a:extLst>
          </p:cNvPr>
          <p:cNvSpPr/>
          <p:nvPr/>
        </p:nvSpPr>
        <p:spPr>
          <a:xfrm flipH="1">
            <a:off x="7734649" y="2642532"/>
            <a:ext cx="167780" cy="302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sinistra 8">
            <a:extLst>
              <a:ext uri="{FF2B5EF4-FFF2-40B4-BE49-F238E27FC236}">
                <a16:creationId xmlns:a16="http://schemas.microsoft.com/office/drawing/2014/main" id="{EDE3F902-45FF-4D91-BD16-C1A2D4D0DCF1}"/>
              </a:ext>
            </a:extLst>
          </p:cNvPr>
          <p:cNvSpPr/>
          <p:nvPr/>
        </p:nvSpPr>
        <p:spPr>
          <a:xfrm rot="20234458">
            <a:off x="1072685" y="2383843"/>
            <a:ext cx="2023451" cy="244623"/>
          </a:xfrm>
          <a:prstGeom prst="leftArrow">
            <a:avLst>
              <a:gd name="adj1" fmla="val 4378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bidirezionale orizzontale 9">
            <a:extLst>
              <a:ext uri="{FF2B5EF4-FFF2-40B4-BE49-F238E27FC236}">
                <a16:creationId xmlns:a16="http://schemas.microsoft.com/office/drawing/2014/main" id="{EAF3551E-18D8-4D2E-910F-14713EDFBA82}"/>
              </a:ext>
            </a:extLst>
          </p:cNvPr>
          <p:cNvSpPr/>
          <p:nvPr/>
        </p:nvSpPr>
        <p:spPr>
          <a:xfrm>
            <a:off x="3271706" y="4219662"/>
            <a:ext cx="377505" cy="1342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48C4D91D-7DBD-4CA7-AE97-7CCDFF6C47F0}"/>
              </a:ext>
            </a:extLst>
          </p:cNvPr>
          <p:cNvSpPr/>
          <p:nvPr/>
        </p:nvSpPr>
        <p:spPr>
          <a:xfrm>
            <a:off x="7902429" y="4219662"/>
            <a:ext cx="377505"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Parentesi graffa chiusa 12">
            <a:extLst>
              <a:ext uri="{FF2B5EF4-FFF2-40B4-BE49-F238E27FC236}">
                <a16:creationId xmlns:a16="http://schemas.microsoft.com/office/drawing/2014/main" id="{7B63B413-CCCC-435B-B57D-5F130883831B}"/>
              </a:ext>
            </a:extLst>
          </p:cNvPr>
          <p:cNvSpPr/>
          <p:nvPr/>
        </p:nvSpPr>
        <p:spPr>
          <a:xfrm rot="5400000">
            <a:off x="5536605" y="1090441"/>
            <a:ext cx="624981" cy="7529373"/>
          </a:xfrm>
          <a:prstGeom prst="rightBrace">
            <a:avLst>
              <a:gd name="adj1" fmla="val 1388"/>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46835886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F2AA352-81DE-4FAF-90D3-42D001785D5D}"/>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marL="0" indent="0">
              <a:spcBef>
                <a:spcPts val="0"/>
              </a:spcBef>
              <a:spcAft>
                <a:spcPts val="0"/>
              </a:spcAft>
              <a:buNone/>
            </a:pPr>
            <a:r>
              <a:rPr lang="it-IT">
                <a:latin typeface="Times New Roman" panose="02020603050405020304" pitchFamily="18" charset="0"/>
                <a:cs typeface="Times New Roman" panose="02020603050405020304" pitchFamily="18" charset="0"/>
              </a:rPr>
              <a:t>Mondo delle api          mondo degli uomini   (</a:t>
            </a:r>
            <a:r>
              <a:rPr lang="it-IT" b="1">
                <a:latin typeface="Times New Roman" panose="02020603050405020304" pitchFamily="18" charset="0"/>
                <a:cs typeface="Times New Roman" panose="02020603050405020304" pitchFamily="18" charset="0"/>
              </a:rPr>
              <a:t>v. 153</a:t>
            </a:r>
            <a:r>
              <a:rPr lang="it-IT">
                <a:latin typeface="Times New Roman" panose="02020603050405020304" pitchFamily="18" charset="0"/>
                <a:cs typeface="Times New Roman" panose="02020603050405020304" pitchFamily="18" charset="0"/>
              </a:rPr>
              <a:t> il concetto di </a:t>
            </a:r>
            <a:r>
              <a:rPr lang="it-IT" i="1">
                <a:latin typeface="Times New Roman" panose="02020603050405020304" pitchFamily="18" charset="0"/>
                <a:cs typeface="Times New Roman" panose="02020603050405020304" pitchFamily="18" charset="0"/>
              </a:rPr>
              <a:t>cum  / communis / consortia</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lessico          sfera giuridica, politica, sacrale</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Societas </a:t>
            </a:r>
            <a:r>
              <a:rPr lang="it-IT">
                <a:latin typeface="Times New Roman" panose="02020603050405020304" pitchFamily="18" charset="0"/>
                <a:cs typeface="Times New Roman" panose="02020603050405020304" pitchFamily="18" charset="0"/>
              </a:rPr>
              <a:t>delle api         esempio dei vincoli sociali e politici che legano la comunità umana</a:t>
            </a:r>
          </a:p>
          <a:p>
            <a:pPr marL="0" indent="0">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lnSpc>
                <a:spcPct val="110000"/>
              </a:lnSpc>
              <a:spcBef>
                <a:spcPts val="0"/>
              </a:spcBef>
              <a:spcAft>
                <a:spcPts val="0"/>
              </a:spcAft>
              <a:buNone/>
            </a:pPr>
            <a:r>
              <a:rPr lang="it-IT" b="1">
                <a:latin typeface="Times New Roman" panose="02020603050405020304" pitchFamily="18" charset="0"/>
                <a:cs typeface="Times New Roman" panose="02020603050405020304" pitchFamily="18" charset="0"/>
              </a:rPr>
              <a:t>Cf. Varro, </a:t>
            </a:r>
            <a:r>
              <a:rPr lang="it-IT" b="1" i="1">
                <a:latin typeface="Times New Roman" panose="02020603050405020304" pitchFamily="18" charset="0"/>
                <a:cs typeface="Times New Roman" panose="02020603050405020304" pitchFamily="18" charset="0"/>
              </a:rPr>
              <a:t>rust.</a:t>
            </a:r>
            <a:r>
              <a:rPr lang="it-IT" b="1">
                <a:latin typeface="Times New Roman" panose="02020603050405020304" pitchFamily="18" charset="0"/>
                <a:cs typeface="Times New Roman" panose="02020603050405020304" pitchFamily="18" charset="0"/>
              </a:rPr>
              <a:t> 3,16,4</a:t>
            </a:r>
            <a:r>
              <a:rPr lang="it-IT" b="1" i="1">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Apes non sunt solitaria natura, ut aquilae, sed ut homines. Quod si in hoc faciunt etiam graguli, at non idem, quod hic societas operis et aedificiorum, quod illic non est, hic ratio atque ars, ab his opus facere discunt, ab his aedificare, ab his cibaria condere. Tria enim harum, cibus, domus, opus, neque idem quod cera cibus, nec quod [ea] mel, nec quod domus. Non in favo sex angulis cella, totidem quot habet ipsa pedes? Quod geometrae hexagonon fieri in orbi rutundo ostendunt, ut plurimum loci includatur. Foris pascuntur, intus opus faciunt, quod dulcissimum quod est, et deis et hominibus est acceptum, quod favus venit in altaria et mel ad principia convivi et in secundam mensam administratur. Haec ut hominum civitates, quod hic est et rex et imperium et societas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Cic. </a:t>
            </a:r>
            <a:r>
              <a:rPr lang="it-IT" b="1" i="1">
                <a:latin typeface="Times New Roman" panose="02020603050405020304" pitchFamily="18" charset="0"/>
                <a:cs typeface="Times New Roman" panose="02020603050405020304" pitchFamily="18" charset="0"/>
              </a:rPr>
              <a:t>Off. </a:t>
            </a:r>
            <a:r>
              <a:rPr lang="it-IT" b="1">
                <a:latin typeface="Times New Roman" panose="02020603050405020304" pitchFamily="18" charset="0"/>
                <a:cs typeface="Times New Roman" panose="02020603050405020304" pitchFamily="18" charset="0"/>
              </a:rPr>
              <a:t>1,157 </a:t>
            </a:r>
            <a:r>
              <a:rPr lang="it-IT" i="1">
                <a:latin typeface="Times New Roman" panose="02020603050405020304" pitchFamily="18" charset="0"/>
                <a:cs typeface="Times New Roman" panose="02020603050405020304" pitchFamily="18" charset="0"/>
              </a:rPr>
              <a:t>atque ut apium examina non fingendorum favorum causa congregantur sed cum congregabilia natura sint fingunt favos sic homines ac multo etiam magis natura congregati adhibent agendi cogitandique sollertiam</a:t>
            </a:r>
            <a:r>
              <a:rPr lang="it-IT"/>
              <a:t>.</a:t>
            </a: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BA3D3B55-A1F5-4DB7-AD13-08E6D474B971}"/>
              </a:ext>
            </a:extLst>
          </p:cNvPr>
          <p:cNvSpPr/>
          <p:nvPr/>
        </p:nvSpPr>
        <p:spPr>
          <a:xfrm>
            <a:off x="2332139" y="192947"/>
            <a:ext cx="335560"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6EABD8BB-C7A3-47DA-8116-8634C5EABC23}"/>
              </a:ext>
            </a:extLst>
          </p:cNvPr>
          <p:cNvSpPr/>
          <p:nvPr/>
        </p:nvSpPr>
        <p:spPr>
          <a:xfrm flipV="1">
            <a:off x="6904139" y="805343"/>
            <a:ext cx="402671" cy="14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2583D675-4CC9-4D6E-BC3B-BD1E33C0E3F1}"/>
              </a:ext>
            </a:extLst>
          </p:cNvPr>
          <p:cNvSpPr/>
          <p:nvPr/>
        </p:nvSpPr>
        <p:spPr>
          <a:xfrm>
            <a:off x="2390862" y="1476462"/>
            <a:ext cx="335560"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circolare a sinistra 5">
            <a:extLst>
              <a:ext uri="{FF2B5EF4-FFF2-40B4-BE49-F238E27FC236}">
                <a16:creationId xmlns:a16="http://schemas.microsoft.com/office/drawing/2014/main" id="{745C520B-0E0D-4F22-B7E9-0098ED781919}"/>
              </a:ext>
            </a:extLst>
          </p:cNvPr>
          <p:cNvSpPr/>
          <p:nvPr/>
        </p:nvSpPr>
        <p:spPr>
          <a:xfrm>
            <a:off x="11708235" y="444617"/>
            <a:ext cx="285225" cy="5029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15480483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F2AA352-81DE-4FAF-90D3-42D001785D5D}"/>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vv. 156-157   </a:t>
            </a:r>
            <a:r>
              <a:rPr lang="it-IT" i="1">
                <a:latin typeface="Times New Roman" panose="02020603050405020304" pitchFamily="18" charset="0"/>
                <a:cs typeface="Times New Roman" panose="02020603050405020304" pitchFamily="18" charset="0"/>
              </a:rPr>
              <a:t>laborem / experiuntur       et  in medium quaesita reponunt   </a:t>
            </a: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fatica (</a:t>
            </a:r>
            <a:r>
              <a:rPr lang="it-IT" i="1">
                <a:latin typeface="Times New Roman" panose="02020603050405020304" pitchFamily="18" charset="0"/>
                <a:cs typeface="Times New Roman" panose="02020603050405020304" pitchFamily="18" charset="0"/>
              </a:rPr>
              <a:t>labor</a:t>
            </a:r>
            <a:r>
              <a:rPr lang="it-IT">
                <a:latin typeface="Times New Roman" panose="02020603050405020304" pitchFamily="18" charset="0"/>
                <a:cs typeface="Times New Roman" panose="02020603050405020304" pitchFamily="18" charset="0"/>
              </a:rPr>
              <a:t>)        acquisizione di capacità attraverso l’azione pratica     (</a:t>
            </a:r>
            <a:r>
              <a:rPr lang="it-IT" i="1">
                <a:latin typeface="Times New Roman" panose="02020603050405020304" pitchFamily="18" charset="0"/>
                <a:cs typeface="Times New Roman" panose="02020603050405020304" pitchFamily="18" charset="0"/>
              </a:rPr>
              <a:t>experior      experientia</a:t>
            </a:r>
            <a:r>
              <a:rPr lang="it-IT">
                <a:latin typeface="Times New Roman" panose="02020603050405020304" pitchFamily="18" charset="0"/>
                <a:cs typeface="Times New Roman" panose="02020603050405020304" pitchFamily="18" charset="0"/>
              </a:rPr>
              <a:t>)</a:t>
            </a:r>
          </a:p>
          <a:p>
            <a:pPr marL="0" indent="0" algn="just">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valorizzazione della finalità del </a:t>
            </a:r>
            <a:r>
              <a:rPr lang="it-IT" i="1">
                <a:latin typeface="Times New Roman" panose="02020603050405020304" pitchFamily="18" charset="0"/>
                <a:cs typeface="Times New Roman" panose="02020603050405020304" pitchFamily="18" charset="0"/>
              </a:rPr>
              <a:t>labor </a:t>
            </a:r>
            <a:r>
              <a:rPr lang="it-IT">
                <a:latin typeface="Times New Roman" panose="02020603050405020304" pitchFamily="18" charset="0"/>
                <a:cs typeface="Times New Roman" panose="02020603050405020304" pitchFamily="18" charset="0"/>
              </a:rPr>
              <a:t>‘teodicea del lavor o’ (cf. </a:t>
            </a:r>
            <a:r>
              <a:rPr lang="it-IT" i="1">
                <a:latin typeface="Times New Roman" panose="02020603050405020304" pitchFamily="18" charset="0"/>
                <a:cs typeface="Times New Roman" panose="02020603050405020304" pitchFamily="18" charset="0"/>
              </a:rPr>
              <a:t>georg. </a:t>
            </a:r>
            <a:r>
              <a:rPr lang="it-IT">
                <a:latin typeface="Times New Roman" panose="02020603050405020304" pitchFamily="18" charset="0"/>
                <a:cs typeface="Times New Roman" panose="02020603050405020304" pitchFamily="18" charset="0"/>
              </a:rPr>
              <a:t>1,121-159)</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lnSpc>
                <a:spcPct val="110000"/>
              </a:lnSpc>
              <a:spcBef>
                <a:spcPts val="0"/>
              </a:spcBef>
              <a:spcAft>
                <a:spcPts val="0"/>
              </a:spcAft>
              <a:buNone/>
            </a:pPr>
            <a:r>
              <a:rPr lang="it-IT" i="1">
                <a:latin typeface="Times New Roman" panose="02020603050405020304" pitchFamily="18" charset="0"/>
                <a:cs typeface="Times New Roman" panose="02020603050405020304" pitchFamily="18" charset="0"/>
              </a:rPr>
              <a:t>                                                                                             georg. </a:t>
            </a:r>
            <a:r>
              <a:rPr lang="it-IT">
                <a:latin typeface="Times New Roman" panose="02020603050405020304" pitchFamily="18" charset="0"/>
                <a:cs typeface="Times New Roman" panose="02020603050405020304" pitchFamily="18" charset="0"/>
              </a:rPr>
              <a:t>1,127 </a:t>
            </a:r>
            <a:r>
              <a:rPr lang="it-IT" i="1">
                <a:latin typeface="Times New Roman" panose="02020603050405020304" pitchFamily="18" charset="0"/>
                <a:cs typeface="Times New Roman" panose="02020603050405020304" pitchFamily="18" charset="0"/>
              </a:rPr>
              <a:t>in medium quaerebant</a:t>
            </a:r>
            <a:r>
              <a:rPr lang="it-IT">
                <a:latin typeface="Times New Roman" panose="02020603050405020304" pitchFamily="18" charset="0"/>
                <a:cs typeface="Times New Roman" panose="02020603050405020304" pitchFamily="18" charset="0"/>
              </a:rPr>
              <a:t>   </a:t>
            </a:r>
            <a:endParaRPr lang="it-IT" i="1">
              <a:latin typeface="Times New Roman" panose="02020603050405020304" pitchFamily="18" charset="0"/>
              <a:cs typeface="Times New Roman" panose="02020603050405020304" pitchFamily="18" charset="0"/>
            </a:endParaRPr>
          </a:p>
          <a:p>
            <a:pPr marL="0" indent="0" algn="just">
              <a:lnSpc>
                <a:spcPct val="110000"/>
              </a:lnSpc>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condizione della </a:t>
            </a:r>
            <a:r>
              <a:rPr lang="it-IT" i="1">
                <a:latin typeface="Times New Roman" panose="02020603050405020304" pitchFamily="18" charset="0"/>
                <a:cs typeface="Times New Roman" panose="02020603050405020304" pitchFamily="18" charset="0"/>
              </a:rPr>
              <a:t>Saturnia/aurea aetas</a:t>
            </a:r>
            <a:endParaRPr lang="it-IT">
              <a:latin typeface="Times New Roman" panose="02020603050405020304" pitchFamily="18" charset="0"/>
              <a:cs typeface="Times New Roman" panose="02020603050405020304" pitchFamily="18" charset="0"/>
            </a:endParaRPr>
          </a:p>
          <a:p>
            <a:pPr marL="0" indent="0" algn="just">
              <a:lnSpc>
                <a:spcPct val="11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Societas </a:t>
            </a:r>
            <a:r>
              <a:rPr lang="it-IT">
                <a:latin typeface="Times New Roman" panose="02020603050405020304" pitchFamily="18" charset="0"/>
                <a:cs typeface="Times New Roman" panose="02020603050405020304" pitchFamily="18" charset="0"/>
              </a:rPr>
              <a:t>delle api         permangono elementi cardine della condizione propria della </a:t>
            </a:r>
            <a:r>
              <a:rPr lang="it-IT" i="1">
                <a:latin typeface="Times New Roman" panose="02020603050405020304" pitchFamily="18" charset="0"/>
                <a:cs typeface="Times New Roman" panose="02020603050405020304" pitchFamily="18" charset="0"/>
              </a:rPr>
              <a:t>Saturnia aetas</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come: la comunità di beni</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nel nuovo ordine di Giove   </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responsabilità sociale        </a:t>
            </a:r>
            <a:endParaRPr lang="it-IT"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combinazione: </a:t>
            </a:r>
            <a:r>
              <a:rPr lang="it-IT" i="1">
                <a:latin typeface="Times New Roman" panose="02020603050405020304" pitchFamily="18" charset="0"/>
                <a:cs typeface="Times New Roman" panose="02020603050405020304" pitchFamily="18" charset="0"/>
              </a:rPr>
              <a:t>labor</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aurea aetas</a:t>
            </a:r>
            <a:r>
              <a:rPr lang="it-IT">
                <a:latin typeface="Times New Roman" panose="02020603050405020304" pitchFamily="18" charset="0"/>
                <a:cs typeface="Times New Roman" panose="02020603050405020304" pitchFamily="18" charset="0"/>
              </a:rPr>
              <a:t>  =  sintesi tra cosmo armonioso e valore del </a:t>
            </a:r>
            <a:r>
              <a:rPr lang="it-IT" i="1">
                <a:latin typeface="Times New Roman" panose="02020603050405020304" pitchFamily="18" charset="0"/>
                <a:cs typeface="Times New Roman" panose="02020603050405020304" pitchFamily="18" charset="0"/>
              </a:rPr>
              <a:t>labor</a:t>
            </a: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Societas </a:t>
            </a:r>
            <a:r>
              <a:rPr lang="it-IT">
                <a:latin typeface="Times New Roman" panose="02020603050405020304" pitchFamily="18" charset="0"/>
                <a:cs typeface="Times New Roman" panose="02020603050405020304" pitchFamily="18" charset="0"/>
              </a:rPr>
              <a:t>delle api         coincidenza di valori con la comunità umana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1900">
                <a:latin typeface="Times New Roman" panose="02020603050405020304" pitchFamily="18" charset="0"/>
                <a:cs typeface="Times New Roman" panose="02020603050405020304" pitchFamily="18" charset="0"/>
              </a:rPr>
              <a:t>(cf. Cic. </a:t>
            </a:r>
            <a:r>
              <a:rPr lang="it-IT" sz="1900" i="1">
                <a:latin typeface="Times New Roman" panose="02020603050405020304" pitchFamily="18" charset="0"/>
                <a:cs typeface="Times New Roman" panose="02020603050405020304" pitchFamily="18" charset="0"/>
              </a:rPr>
              <a:t>Off. </a:t>
            </a:r>
            <a:r>
              <a:rPr lang="it-IT" sz="1900">
                <a:latin typeface="Times New Roman" panose="02020603050405020304" pitchFamily="18" charset="0"/>
                <a:cs typeface="Times New Roman" panose="02020603050405020304" pitchFamily="18" charset="0"/>
              </a:rPr>
              <a:t>1,22 </a:t>
            </a:r>
            <a:r>
              <a:rPr lang="it-IT" sz="1900" i="1">
                <a:latin typeface="Times New Roman" panose="02020603050405020304" pitchFamily="18" charset="0"/>
                <a:cs typeface="Times New Roman" panose="02020603050405020304" pitchFamily="18" charset="0"/>
              </a:rPr>
              <a:t>sed quoniam ut praeclare scriptum est a Platone non nobis solum nati sumus ortusque nostri partem patria vindicat partem amici atque ut placet Stoicis quae in terris gignantur ad usum hominum omnia creari homines autem hominum causa esse generatos ut ipsi inter se aliis alii prodesse possent in hoc naturam debemus ducem sequi communes utilitates </a:t>
            </a:r>
            <a:r>
              <a:rPr lang="it-IT" sz="1900">
                <a:latin typeface="Times New Roman" panose="02020603050405020304" pitchFamily="18" charset="0"/>
                <a:cs typeface="Times New Roman" panose="02020603050405020304" pitchFamily="18" charset="0"/>
              </a:rPr>
              <a:t>in medium adferre </a:t>
            </a:r>
            <a:r>
              <a:rPr lang="it-IT" sz="1900" i="1">
                <a:latin typeface="Times New Roman" panose="02020603050405020304" pitchFamily="18" charset="0"/>
                <a:cs typeface="Times New Roman" panose="02020603050405020304" pitchFamily="18" charset="0"/>
              </a:rPr>
              <a:t>mutatione officiorum dando accipiendo tum artibus tum opera tum facultatibus devincire hominum inter homines societatem</a:t>
            </a:r>
            <a:r>
              <a:rPr lang="it-IT" sz="1900">
                <a:latin typeface="Times New Roman" panose="02020603050405020304" pitchFamily="18" charset="0"/>
                <a:cs typeface="Times New Roman" panose="02020603050405020304" pitchFamily="18" charset="0"/>
              </a:rPr>
              <a:t>).</a:t>
            </a:r>
          </a:p>
          <a:p>
            <a:pPr marL="0" indent="0" algn="just">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i="1">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23DC606D-DC27-4BB5-8F41-869A4491B426}"/>
              </a:ext>
            </a:extLst>
          </p:cNvPr>
          <p:cNvSpPr/>
          <p:nvPr/>
        </p:nvSpPr>
        <p:spPr>
          <a:xfrm>
            <a:off x="1853966" y="855677"/>
            <a:ext cx="360727" cy="100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ADB61AA2-91FF-46D1-9E45-DC8969F42CC1}"/>
              </a:ext>
            </a:extLst>
          </p:cNvPr>
          <p:cNvSpPr/>
          <p:nvPr/>
        </p:nvSpPr>
        <p:spPr>
          <a:xfrm>
            <a:off x="10069586" y="855677"/>
            <a:ext cx="268448" cy="100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curva 5">
            <a:extLst>
              <a:ext uri="{FF2B5EF4-FFF2-40B4-BE49-F238E27FC236}">
                <a16:creationId xmlns:a16="http://schemas.microsoft.com/office/drawing/2014/main" id="{576EB61E-33CD-4091-ACAD-B36D03194588}"/>
              </a:ext>
            </a:extLst>
          </p:cNvPr>
          <p:cNvSpPr/>
          <p:nvPr/>
        </p:nvSpPr>
        <p:spPr>
          <a:xfrm rot="5400000">
            <a:off x="4462945" y="335561"/>
            <a:ext cx="486562" cy="25166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Freccia circolare a destra 6">
            <a:extLst>
              <a:ext uri="{FF2B5EF4-FFF2-40B4-BE49-F238E27FC236}">
                <a16:creationId xmlns:a16="http://schemas.microsoft.com/office/drawing/2014/main" id="{294636F9-8A7A-4A49-9724-AEE8D538928A}"/>
              </a:ext>
            </a:extLst>
          </p:cNvPr>
          <p:cNvSpPr/>
          <p:nvPr/>
        </p:nvSpPr>
        <p:spPr>
          <a:xfrm>
            <a:off x="1333850" y="1115736"/>
            <a:ext cx="318781" cy="4781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in giù 8">
            <a:extLst>
              <a:ext uri="{FF2B5EF4-FFF2-40B4-BE49-F238E27FC236}">
                <a16:creationId xmlns:a16="http://schemas.microsoft.com/office/drawing/2014/main" id="{72A6858B-D947-47A6-9E1C-245000283005}"/>
              </a:ext>
            </a:extLst>
          </p:cNvPr>
          <p:cNvSpPr/>
          <p:nvPr/>
        </p:nvSpPr>
        <p:spPr>
          <a:xfrm>
            <a:off x="7357145" y="1761688"/>
            <a:ext cx="184558" cy="335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460A21CA-DEBC-41EE-8257-059A79F1A650}"/>
              </a:ext>
            </a:extLst>
          </p:cNvPr>
          <p:cNvSpPr/>
          <p:nvPr/>
        </p:nvSpPr>
        <p:spPr>
          <a:xfrm>
            <a:off x="2374084" y="3218226"/>
            <a:ext cx="360727" cy="140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B6197024-76B3-4DA9-9A08-98ACF5638E4B}"/>
              </a:ext>
            </a:extLst>
          </p:cNvPr>
          <p:cNvSpPr/>
          <p:nvPr/>
        </p:nvSpPr>
        <p:spPr>
          <a:xfrm>
            <a:off x="6266575" y="3540154"/>
            <a:ext cx="511729"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circolare a sinistra 11">
            <a:extLst>
              <a:ext uri="{FF2B5EF4-FFF2-40B4-BE49-F238E27FC236}">
                <a16:creationId xmlns:a16="http://schemas.microsoft.com/office/drawing/2014/main" id="{0CA8FDDF-4320-4F4F-8D6D-5D4E54E9F6E1}"/>
              </a:ext>
            </a:extLst>
          </p:cNvPr>
          <p:cNvSpPr/>
          <p:nvPr/>
        </p:nvSpPr>
        <p:spPr>
          <a:xfrm>
            <a:off x="10503017" y="3603071"/>
            <a:ext cx="276836" cy="42364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3" name="Freccia circolare a sinistra 12">
            <a:extLst>
              <a:ext uri="{FF2B5EF4-FFF2-40B4-BE49-F238E27FC236}">
                <a16:creationId xmlns:a16="http://schemas.microsoft.com/office/drawing/2014/main" id="{3782F330-F30A-4F4B-B10D-BA99F8AD6EE2}"/>
              </a:ext>
            </a:extLst>
          </p:cNvPr>
          <p:cNvSpPr/>
          <p:nvPr/>
        </p:nvSpPr>
        <p:spPr>
          <a:xfrm>
            <a:off x="10981190" y="3603071"/>
            <a:ext cx="360726" cy="79276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Freccia a destra 13">
            <a:extLst>
              <a:ext uri="{FF2B5EF4-FFF2-40B4-BE49-F238E27FC236}">
                <a16:creationId xmlns:a16="http://schemas.microsoft.com/office/drawing/2014/main" id="{E4E3E3F0-07E1-4A5C-A753-2CC3FFE8F1A3}"/>
              </a:ext>
            </a:extLst>
          </p:cNvPr>
          <p:cNvSpPr/>
          <p:nvPr/>
        </p:nvSpPr>
        <p:spPr>
          <a:xfrm>
            <a:off x="2374084" y="4882391"/>
            <a:ext cx="360727" cy="140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18" name="Connettore 2 17">
            <a:extLst>
              <a:ext uri="{FF2B5EF4-FFF2-40B4-BE49-F238E27FC236}">
                <a16:creationId xmlns:a16="http://schemas.microsoft.com/office/drawing/2014/main" id="{232F1561-D2EE-4044-874C-93248002DF3E}"/>
              </a:ext>
            </a:extLst>
          </p:cNvPr>
          <p:cNvCxnSpPr/>
          <p:nvPr/>
        </p:nvCxnSpPr>
        <p:spPr>
          <a:xfrm>
            <a:off x="8716162" y="352338"/>
            <a:ext cx="0" cy="17449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6748E2AA-4959-4DA1-8ACA-217615201D78}"/>
              </a:ext>
            </a:extLst>
          </p:cNvPr>
          <p:cNvCxnSpPr/>
          <p:nvPr/>
        </p:nvCxnSpPr>
        <p:spPr>
          <a:xfrm>
            <a:off x="8716162" y="2734811"/>
            <a:ext cx="0" cy="4834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21619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EF7D020-623A-4B05-9589-FB0DB8503E43}"/>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endParaRPr lang="it-IT"/>
          </a:p>
          <a:p>
            <a:pPr marL="0" indent="0" algn="ctr">
              <a:buNone/>
            </a:pPr>
            <a:endParaRPr lang="it-IT"/>
          </a:p>
          <a:p>
            <a:pPr marL="0" indent="0" algn="ctr">
              <a:buNone/>
            </a:pPr>
            <a:endParaRPr lang="it-IT"/>
          </a:p>
          <a:p>
            <a:pPr marL="0" indent="0" algn="ctr">
              <a:buNone/>
            </a:pPr>
            <a:r>
              <a:rPr lang="it-IT">
                <a:latin typeface="Times New Roman" panose="02020603050405020304" pitchFamily="18" charset="0"/>
                <a:cs typeface="Times New Roman" panose="02020603050405020304" pitchFamily="18" charset="0"/>
              </a:rPr>
              <a:t>⁂</a:t>
            </a:r>
            <a:endParaRPr lang="it-IT"/>
          </a:p>
          <a:p>
            <a:pPr marL="0" indent="0" algn="ctr">
              <a:buNone/>
            </a:pPr>
            <a:r>
              <a:rPr lang="it-IT" sz="2800" i="1">
                <a:latin typeface="Algerian" panose="04020705040A02060702" pitchFamily="82" charset="0"/>
                <a:cs typeface="Times New Roman" panose="02020603050405020304" pitchFamily="18" charset="0"/>
              </a:rPr>
              <a:t>La lingua </a:t>
            </a:r>
          </a:p>
          <a:p>
            <a:pPr marL="0" indent="0" algn="ctr">
              <a:buNone/>
            </a:pPr>
            <a:r>
              <a:rPr lang="it-IT" sz="2800" i="1">
                <a:latin typeface="Algerian" panose="04020705040A02060702" pitchFamily="82" charset="0"/>
                <a:cs typeface="Times New Roman" panose="02020603050405020304" pitchFamily="18" charset="0"/>
              </a:rPr>
              <a:t>Poetica  </a:t>
            </a:r>
          </a:p>
          <a:p>
            <a:pPr marL="0" indent="0" algn="ctr">
              <a:buNone/>
            </a:pPr>
            <a:r>
              <a:rPr lang="it-IT">
                <a:latin typeface="Times New Roman" panose="02020603050405020304" pitchFamily="18" charset="0"/>
                <a:cs typeface="Times New Roman" panose="02020603050405020304" pitchFamily="18" charset="0"/>
              </a:rPr>
              <a:t>⁂   La poesia didascalica  ⁂</a:t>
            </a:r>
          </a:p>
          <a:p>
            <a:pPr marL="0" indent="0" algn="ctr">
              <a:buNone/>
            </a:pPr>
            <a:r>
              <a:rPr lang="it-IT">
                <a:latin typeface="Times New Roman" panose="02020603050405020304" pitchFamily="18" charset="0"/>
                <a:cs typeface="Times New Roman" panose="02020603050405020304" pitchFamily="18" charset="0"/>
              </a:rPr>
              <a:t> ⁂</a:t>
            </a:r>
          </a:p>
        </p:txBody>
      </p:sp>
      <p:sp>
        <p:nvSpPr>
          <p:cNvPr id="4" name="Rettangolo smussato 3">
            <a:extLst>
              <a:ext uri="{FF2B5EF4-FFF2-40B4-BE49-F238E27FC236}">
                <a16:creationId xmlns:a16="http://schemas.microsoft.com/office/drawing/2014/main" id="{AB3997A5-4582-422F-A850-8B5EFA6B958F}"/>
              </a:ext>
            </a:extLst>
          </p:cNvPr>
          <p:cNvSpPr/>
          <p:nvPr/>
        </p:nvSpPr>
        <p:spPr>
          <a:xfrm>
            <a:off x="2207703" y="765495"/>
            <a:ext cx="7776594" cy="5232633"/>
          </a:xfrm>
          <a:prstGeom prst="bevel">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91374482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i="1">
                <a:latin typeface="Times New Roman" panose="02020603050405020304" pitchFamily="18" charset="0"/>
                <a:cs typeface="Times New Roman" panose="02020603050405020304" pitchFamily="18" charset="0"/>
              </a:rPr>
              <a:t>Appendix Vergiliana</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Aetna, </a:t>
            </a:r>
            <a:r>
              <a:rPr lang="it-IT" sz="2800">
                <a:latin typeface="Times New Roman" panose="02020603050405020304" pitchFamily="18" charset="0"/>
                <a:cs typeface="Times New Roman" panose="02020603050405020304" pitchFamily="18" charset="0"/>
              </a:rPr>
              <a:t>vv. 219-281</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298661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7ED371A-5282-4FFB-A34B-88542125D821}"/>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Aetna</a:t>
            </a:r>
          </a:p>
          <a:p>
            <a:pPr algn="just"/>
            <a:r>
              <a:rPr lang="it-IT">
                <a:latin typeface="Times New Roman" panose="02020603050405020304" pitchFamily="18" charset="0"/>
                <a:cs typeface="Times New Roman" panose="02020603050405020304" pitchFamily="18" charset="0"/>
              </a:rPr>
              <a:t>Componimento in esametri sul vulcano Etna → poeta anonimo attribuzione a Virgilio molto controversa fin dall’antichità e decisamente respinta dalla critica</a:t>
            </a:r>
          </a:p>
          <a:p>
            <a:pPr algn="just"/>
            <a:r>
              <a:rPr lang="it-IT">
                <a:latin typeface="Times New Roman" panose="02020603050405020304" pitchFamily="18" charset="0"/>
                <a:cs typeface="Times New Roman" panose="02020603050405020304" pitchFamily="18" charset="0"/>
              </a:rPr>
              <a:t>Cronologia incerta → si propende per età di Seneca tra 60 d.C. (composizione delle </a:t>
            </a:r>
            <a:r>
              <a:rPr lang="it-IT" i="1">
                <a:latin typeface="Times New Roman" panose="02020603050405020304" pitchFamily="18" charset="0"/>
                <a:cs typeface="Times New Roman" panose="02020603050405020304" pitchFamily="18" charset="0"/>
              </a:rPr>
              <a:t>Naturales Quaestiones </a:t>
            </a:r>
            <a:r>
              <a:rPr lang="it-IT">
                <a:latin typeface="Times New Roman" panose="02020603050405020304" pitchFamily="18" charset="0"/>
                <a:cs typeface="Times New Roman" panose="02020603050405020304" pitchFamily="18" charset="0"/>
              </a:rPr>
              <a:t>di Seneca) e il 79 d.C. (anno di eruzione del Vesuvio; episodio taciuto nel testo)</a:t>
            </a:r>
          </a:p>
          <a:p>
            <a:pPr algn="just"/>
            <a:r>
              <a:rPr lang="it-IT" i="1">
                <a:latin typeface="Times New Roman" panose="02020603050405020304" pitchFamily="18" charset="0"/>
                <a:cs typeface="Times New Roman" panose="02020603050405020304" pitchFamily="18" charset="0"/>
              </a:rPr>
              <a:t>Unicum </a:t>
            </a:r>
            <a:r>
              <a:rPr lang="it-IT">
                <a:latin typeface="Times New Roman" panose="02020603050405020304" pitchFamily="18" charset="0"/>
                <a:cs typeface="Times New Roman" panose="02020603050405020304" pitchFamily="18" charset="0"/>
              </a:rPr>
              <a:t>per il tema (Etna + vulcanologia) e la sistematicità di trattazione di esso (cf. Lucr. VI,535-607; 639-702</a:t>
            </a:r>
            <a:r>
              <a:rPr lang="it-IT"/>
              <a:t>)   </a:t>
            </a:r>
          </a:p>
          <a:p>
            <a:pPr algn="just"/>
            <a:r>
              <a:rPr lang="it-IT">
                <a:latin typeface="Times New Roman" panose="02020603050405020304" pitchFamily="18" charset="0"/>
                <a:cs typeface="Times New Roman" panose="02020603050405020304" pitchFamily="18" charset="0"/>
              </a:rPr>
              <a:t> Appartenenza al filone didascalico di impronta lucreziana              </a:t>
            </a:r>
          </a:p>
          <a:p>
            <a:pPr algn="just"/>
            <a:r>
              <a:rPr lang="it-IT">
                <a:latin typeface="Times New Roman" panose="02020603050405020304" pitchFamily="18" charset="0"/>
                <a:cs typeface="Times New Roman" panose="02020603050405020304" pitchFamily="18" charset="0"/>
              </a:rPr>
              <a:t>Descrizione puntuale delle eruzioni, delle differenti manifestazioni dell’attività vulcanica (esplosioni, colate di lava, etc.) e tentativo di spiegarne le cause          </a:t>
            </a:r>
          </a:p>
          <a:p>
            <a:pPr algn="just"/>
            <a:r>
              <a:rPr lang="it-IT">
                <a:latin typeface="Times New Roman" panose="02020603050405020304" pitchFamily="18" charset="0"/>
                <a:cs typeface="Times New Roman" panose="02020603050405020304" pitchFamily="18" charset="0"/>
              </a:rPr>
              <a:t>Elemento di ‘novità’ → prospettiva autoptica → sensi e </a:t>
            </a:r>
            <a:r>
              <a:rPr lang="it-IT" i="1">
                <a:latin typeface="Times New Roman" panose="02020603050405020304" pitchFamily="18" charset="0"/>
                <a:cs typeface="Times New Roman" panose="02020603050405020304" pitchFamily="18" charset="0"/>
              </a:rPr>
              <a:t>ratio </a:t>
            </a:r>
            <a:r>
              <a:rPr lang="it-IT">
                <a:latin typeface="Times New Roman" panose="02020603050405020304" pitchFamily="18" charset="0"/>
                <a:cs typeface="Times New Roman" panose="02020603050405020304" pitchFamily="18" charset="0"/>
              </a:rPr>
              <a:t>consentono di capire le manifestazioni della natura  e le </a:t>
            </a:r>
            <a:r>
              <a:rPr lang="it-IT" i="1">
                <a:latin typeface="Times New Roman" panose="02020603050405020304" pitchFamily="18" charset="0"/>
                <a:cs typeface="Times New Roman" panose="02020603050405020304" pitchFamily="18" charset="0"/>
              </a:rPr>
              <a:t>res occultae</a:t>
            </a:r>
            <a:endParaRPr lang="it-IT">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4723257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7ED371A-5282-4FFB-A34B-88542125D821}"/>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marL="0" indent="0" algn="ctr">
              <a:buNone/>
            </a:pPr>
            <a:r>
              <a:rPr lang="it-IT" b="1">
                <a:latin typeface="Times New Roman" panose="02020603050405020304" pitchFamily="18" charset="0"/>
                <a:cs typeface="Times New Roman" panose="02020603050405020304" pitchFamily="18" charset="0"/>
              </a:rPr>
              <a:t>Struttura</a:t>
            </a:r>
            <a:endParaRPr lang="it-IT">
              <a:latin typeface="Times New Roman" panose="02020603050405020304" pitchFamily="18" charset="0"/>
              <a:cs typeface="Times New Roman" panose="02020603050405020304" pitchFamily="18" charset="0"/>
            </a:endParaRPr>
          </a:p>
          <a:p>
            <a:r>
              <a:rPr lang="it-IT">
                <a:latin typeface="Times New Roman" panose="02020603050405020304" pitchFamily="18" charset="0"/>
                <a:cs typeface="Times New Roman" panose="02020603050405020304" pitchFamily="18" charset="0"/>
              </a:rPr>
              <a:t>Proemio: vv. 1-93 esaltazione della </a:t>
            </a:r>
            <a:r>
              <a:rPr lang="it-IT" i="1">
                <a:latin typeface="Times New Roman" panose="02020603050405020304" pitchFamily="18" charset="0"/>
                <a:cs typeface="Times New Roman" panose="02020603050405020304" pitchFamily="18" charset="0"/>
              </a:rPr>
              <a:t>novitas </a:t>
            </a:r>
            <a:r>
              <a:rPr lang="it-IT">
                <a:latin typeface="Times New Roman" panose="02020603050405020304" pitchFamily="18" charset="0"/>
                <a:cs typeface="Times New Roman" panose="02020603050405020304" pitchFamily="18" charset="0"/>
              </a:rPr>
              <a:t>della </a:t>
            </a:r>
            <a:r>
              <a:rPr lang="it-IT" i="1">
                <a:latin typeface="Times New Roman" panose="02020603050405020304" pitchFamily="18" charset="0"/>
                <a:cs typeface="Times New Roman" panose="02020603050405020304" pitchFamily="18" charset="0"/>
              </a:rPr>
              <a:t>materia </a:t>
            </a:r>
            <a:r>
              <a:rPr lang="it-IT">
                <a:latin typeface="Times New Roman" panose="02020603050405020304" pitchFamily="18" charset="0"/>
                <a:cs typeface="Times New Roman" panose="02020603050405020304" pitchFamily="18" charset="0"/>
              </a:rPr>
              <a:t>e critica della </a:t>
            </a:r>
            <a:r>
              <a:rPr lang="it-IT" i="1">
                <a:latin typeface="Times New Roman" panose="02020603050405020304" pitchFamily="18" charset="0"/>
                <a:cs typeface="Times New Roman" panose="02020603050405020304" pitchFamily="18" charset="0"/>
              </a:rPr>
              <a:t>fallacia vatum</a:t>
            </a:r>
          </a:p>
          <a:p>
            <a:r>
              <a:rPr lang="it-IT">
                <a:latin typeface="Times New Roman" panose="02020603050405020304" pitchFamily="18" charset="0"/>
                <a:cs typeface="Times New Roman" panose="02020603050405020304" pitchFamily="18" charset="0"/>
              </a:rPr>
              <a:t>I Sezione: vv. 94-218</a:t>
            </a:r>
          </a:p>
          <a:p>
            <a:pPr marL="0" indent="0">
              <a:buNone/>
            </a:pPr>
            <a:r>
              <a:rPr lang="it-IT">
                <a:latin typeface="Times New Roman" panose="02020603050405020304" pitchFamily="18" charset="0"/>
                <a:cs typeface="Times New Roman" panose="02020603050405020304" pitchFamily="18" charset="0"/>
              </a:rPr>
              <a:t>                     vv. 94-176: la struttura interna della terra, voragini, canali e caverne</a:t>
            </a:r>
          </a:p>
          <a:p>
            <a:pPr marL="0" indent="0">
              <a:buNone/>
            </a:pPr>
            <a:r>
              <a:rPr lang="it-IT">
                <a:latin typeface="Times New Roman" panose="02020603050405020304" pitchFamily="18" charset="0"/>
                <a:cs typeface="Times New Roman" panose="02020603050405020304" pitchFamily="18" charset="0"/>
              </a:rPr>
              <a:t>                     vv. 177-211: descrizione del paesaggio etneo</a:t>
            </a:r>
          </a:p>
          <a:p>
            <a:pPr marL="0" indent="0">
              <a:buNone/>
            </a:pPr>
            <a:r>
              <a:rPr lang="it-IT">
                <a:latin typeface="Times New Roman" panose="02020603050405020304" pitchFamily="18" charset="0"/>
                <a:cs typeface="Times New Roman" panose="02020603050405020304" pitchFamily="18" charset="0"/>
              </a:rPr>
              <a:t>                     vv. 212-218: le cause delle eruzioni vulcaniche (vento e fuoco)</a:t>
            </a:r>
          </a:p>
          <a:p>
            <a:r>
              <a:rPr lang="it-IT" b="1" u="sng">
                <a:latin typeface="Times New Roman" panose="02020603050405020304" pitchFamily="18" charset="0"/>
                <a:cs typeface="Times New Roman" panose="02020603050405020304" pitchFamily="18" charset="0"/>
              </a:rPr>
              <a:t>Digressione: vv. 219-281  elogio della scienza</a:t>
            </a:r>
          </a:p>
          <a:p>
            <a:r>
              <a:rPr lang="it-IT">
                <a:latin typeface="Times New Roman" panose="02020603050405020304" pitchFamily="18" charset="0"/>
                <a:cs typeface="Times New Roman" panose="02020603050405020304" pitchFamily="18" charset="0"/>
              </a:rPr>
              <a:t>II Sezione: vv. 282-567</a:t>
            </a:r>
          </a:p>
          <a:p>
            <a:pPr marL="0" indent="0">
              <a:buNone/>
            </a:pPr>
            <a:r>
              <a:rPr lang="it-IT">
                <a:latin typeface="Times New Roman" panose="02020603050405020304" pitchFamily="18" charset="0"/>
                <a:cs typeface="Times New Roman" panose="02020603050405020304" pitchFamily="18" charset="0"/>
              </a:rPr>
              <a:t>                      vv. 282-384: i venti sotterranei</a:t>
            </a:r>
          </a:p>
          <a:p>
            <a:pPr marL="0" indent="0">
              <a:buNone/>
            </a:pPr>
            <a:r>
              <a:rPr lang="it-IT">
                <a:latin typeface="Times New Roman" panose="02020603050405020304" pitchFamily="18" charset="0"/>
                <a:cs typeface="Times New Roman" panose="02020603050405020304" pitchFamily="18" charset="0"/>
              </a:rPr>
              <a:t>                      vv. 385-424: materiali infiammabili</a:t>
            </a:r>
          </a:p>
          <a:p>
            <a:pPr marL="0" indent="0">
              <a:buNone/>
            </a:pPr>
            <a:r>
              <a:rPr lang="it-IT">
                <a:latin typeface="Times New Roman" panose="02020603050405020304" pitchFamily="18" charset="0"/>
                <a:cs typeface="Times New Roman" panose="02020603050405020304" pitchFamily="18" charset="0"/>
              </a:rPr>
              <a:t>                      vv. 425-567: differenti fasi dell’attività vulcanica dell’Etna</a:t>
            </a:r>
          </a:p>
          <a:p>
            <a:r>
              <a:rPr lang="it-IT">
                <a:latin typeface="Times New Roman" panose="02020603050405020304" pitchFamily="18" charset="0"/>
                <a:cs typeface="Times New Roman" panose="02020603050405020304" pitchFamily="18" charset="0"/>
              </a:rPr>
              <a:t>Conclusione: vv. 568-645</a:t>
            </a:r>
          </a:p>
          <a:p>
            <a:pPr marL="0" indent="0">
              <a:buNone/>
            </a:pPr>
            <a:r>
              <a:rPr lang="it-IT">
                <a:latin typeface="Times New Roman" panose="02020603050405020304" pitchFamily="18" charset="0"/>
                <a:cs typeface="Times New Roman" panose="02020603050405020304" pitchFamily="18" charset="0"/>
              </a:rPr>
              <a:t>                      vv. 568-602: inutilità dei viaggi e del ‘turismo’ culturale in città d’arte</a:t>
            </a:r>
          </a:p>
          <a:p>
            <a:pPr marL="0" indent="0">
              <a:buNone/>
            </a:pPr>
            <a:r>
              <a:rPr lang="it-IT">
                <a:latin typeface="Times New Roman" panose="02020603050405020304" pitchFamily="18" charset="0"/>
                <a:cs typeface="Times New Roman" panose="02020603050405020304" pitchFamily="18" charset="0"/>
              </a:rPr>
              <a:t>                      vv. 603-645: </a:t>
            </a:r>
            <a:r>
              <a:rPr lang="it-IT" i="1">
                <a:latin typeface="Times New Roman" panose="02020603050405020304" pitchFamily="18" charset="0"/>
                <a:cs typeface="Times New Roman" panose="02020603050405020304" pitchFamily="18" charset="0"/>
              </a:rPr>
              <a:t>miranda fabula </a:t>
            </a:r>
            <a:r>
              <a:rPr lang="it-IT">
                <a:latin typeface="Times New Roman" panose="02020603050405020304" pitchFamily="18" charset="0"/>
                <a:cs typeface="Times New Roman" panose="02020603050405020304" pitchFamily="18" charset="0"/>
              </a:rPr>
              <a:t>dei </a:t>
            </a:r>
            <a:r>
              <a:rPr lang="it-IT" i="1">
                <a:latin typeface="Times New Roman" panose="02020603050405020304" pitchFamily="18" charset="0"/>
                <a:cs typeface="Times New Roman" panose="02020603050405020304" pitchFamily="18" charset="0"/>
              </a:rPr>
              <a:t>pii fratres </a:t>
            </a:r>
            <a:r>
              <a:rPr lang="it-IT">
                <a:latin typeface="Times New Roman" panose="02020603050405020304" pitchFamily="18" charset="0"/>
                <a:cs typeface="Times New Roman" panose="02020603050405020304" pitchFamily="18" charset="0"/>
              </a:rPr>
              <a:t>catanesi</a:t>
            </a: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i="1">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830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AADB922-B106-4C6E-A6E6-7EB6646CC56D}"/>
              </a:ext>
            </a:extLst>
          </p:cNvPr>
          <p:cNvSpPr>
            <a:spLocks noGrp="1"/>
          </p:cNvSpPr>
          <p:nvPr>
            <p:ph idx="1"/>
          </p:nvPr>
        </p:nvSpPr>
        <p:spPr>
          <a:xfrm>
            <a:off x="0" y="0"/>
            <a:ext cx="12192000" cy="6858000"/>
          </a:xfrm>
          <a:blipFill>
            <a:blip r:embed="rId2"/>
            <a:tile tx="0" ty="0" sx="100000" sy="100000" flip="none" algn="tl"/>
          </a:blipFill>
        </p:spPr>
        <p:txBody>
          <a:bodyPr>
            <a:normAutofit fontScale="25000" lnSpcReduction="20000"/>
          </a:bodyPr>
          <a:lstStyle/>
          <a:p>
            <a:pPr marL="0" indent="0" algn="ctr">
              <a:buNone/>
            </a:pPr>
            <a:r>
              <a:rPr lang="it-IT" sz="8000" i="1" dirty="0">
                <a:latin typeface="Times New Roman" panose="02020603050405020304" pitchFamily="18" charset="0"/>
                <a:cs typeface="Times New Roman" panose="02020603050405020304" pitchFamily="18" charset="0"/>
              </a:rPr>
              <a:t>Lingue tecniche e contributo alla ‘lingua comune’</a:t>
            </a:r>
          </a:p>
          <a:p>
            <a:pPr algn="just">
              <a:spcBef>
                <a:spcPts val="0"/>
              </a:spcBef>
              <a:spcAft>
                <a:spcPts val="0"/>
              </a:spcAft>
              <a:buFont typeface="Arial" panose="020B0604020202020204" pitchFamily="34" charset="0"/>
              <a:buChar char="•"/>
            </a:pPr>
            <a:endParaRPr lang="it-IT" sz="8000" dirty="0">
              <a:latin typeface="Times New Roman" panose="02020603050405020304" pitchFamily="18" charset="0"/>
              <a:cs typeface="Times New Roman" panose="02020603050405020304" pitchFamily="18" charset="0"/>
            </a:endParaRPr>
          </a:p>
          <a:p>
            <a:pPr algn="just">
              <a:spcBef>
                <a:spcPts val="0"/>
              </a:spcBef>
              <a:spcAft>
                <a:spcPts val="0"/>
              </a:spcAft>
              <a:buFont typeface="Arial" panose="020B0604020202020204" pitchFamily="34" charset="0"/>
              <a:buChar char="•"/>
            </a:pPr>
            <a:r>
              <a:rPr lang="it-IT" sz="8000" u="sng" dirty="0">
                <a:latin typeface="Times New Roman" panose="02020603050405020304" pitchFamily="18" charset="0"/>
                <a:cs typeface="Times New Roman" panose="02020603050405020304" pitchFamily="18" charset="0"/>
              </a:rPr>
              <a:t>La lingua dell’agricoltura</a:t>
            </a:r>
            <a:r>
              <a:rPr lang="it-IT" sz="8000" dirty="0">
                <a:latin typeface="Times New Roman" panose="02020603050405020304" pitchFamily="18" charset="0"/>
                <a:cs typeface="Times New Roman" panose="02020603050405020304" pitchFamily="18" charset="0"/>
              </a:rPr>
              <a:t>           dai campi &gt; lessico comune </a:t>
            </a:r>
          </a:p>
          <a:p>
            <a:pPr marL="0" indent="0" algn="just">
              <a:spcBef>
                <a:spcPts val="0"/>
              </a:spcBef>
              <a:spcAft>
                <a:spcPts val="0"/>
              </a:spcAft>
              <a:buNone/>
            </a:pPr>
            <a:r>
              <a:rPr lang="it-IT" sz="8000" dirty="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8000" dirty="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8000" dirty="0">
                <a:latin typeface="Times New Roman" panose="02020603050405020304" pitchFamily="18" charset="0"/>
                <a:cs typeface="Times New Roman" panose="02020603050405020304" pitchFamily="18" charset="0"/>
              </a:rPr>
              <a:t>tratti eterogenei e ‘fondo mediterraneo’, influssi soprattutto da osco-umbro e dall’area etrusca</a:t>
            </a:r>
          </a:p>
          <a:p>
            <a:pPr marL="0" indent="0" algn="just">
              <a:spcBef>
                <a:spcPts val="0"/>
              </a:spcBef>
              <a:spcAft>
                <a:spcPts val="0"/>
              </a:spcAft>
              <a:buNone/>
            </a:pPr>
            <a:r>
              <a:rPr lang="it-IT" sz="8000" dirty="0">
                <a:latin typeface="Times New Roman" panose="02020603050405020304" pitchFamily="18" charset="0"/>
                <a:cs typeface="Times New Roman" panose="02020603050405020304" pitchFamily="18" charset="0"/>
              </a:rPr>
              <a:t> </a:t>
            </a:r>
          </a:p>
          <a:p>
            <a:pPr algn="just">
              <a:spcBef>
                <a:spcPts val="0"/>
              </a:spcBef>
              <a:spcAft>
                <a:spcPts val="0"/>
              </a:spcAft>
              <a:buFont typeface="Arial" panose="020B0604020202020204" pitchFamily="34" charset="0"/>
              <a:buChar char="•"/>
            </a:pPr>
            <a:r>
              <a:rPr lang="it-IT" sz="8000" dirty="0">
                <a:latin typeface="Times New Roman" panose="02020603050405020304" pitchFamily="18" charset="0"/>
                <a:cs typeface="Times New Roman" panose="02020603050405020304" pitchFamily="18" charset="0"/>
              </a:rPr>
              <a:t>Differenti </a:t>
            </a:r>
            <a:r>
              <a:rPr lang="it-IT" sz="8000">
                <a:latin typeface="Times New Roman" panose="02020603050405020304" pitchFamily="18" charset="0"/>
                <a:cs typeface="Times New Roman" panose="02020603050405020304" pitchFamily="18" charset="0"/>
              </a:rPr>
              <a:t>settori: natura </a:t>
            </a:r>
            <a:r>
              <a:rPr lang="it-IT" sz="8000" dirty="0">
                <a:latin typeface="Times New Roman" panose="02020603050405020304" pitchFamily="18" charset="0"/>
                <a:cs typeface="Times New Roman" panose="02020603050405020304" pitchFamily="18" charset="0"/>
              </a:rPr>
              <a:t>del terreno, varietà di colture, piante, alberi da frutta, animali, strumenti per la coltivazione, cibo, etc. </a:t>
            </a:r>
          </a:p>
          <a:p>
            <a:pPr marL="0" indent="0" algn="just">
              <a:spcBef>
                <a:spcPts val="0"/>
              </a:spcBef>
              <a:spcAft>
                <a:spcPts val="0"/>
              </a:spcAft>
              <a:buNone/>
            </a:pPr>
            <a:endParaRPr lang="it-IT" sz="8000" dirty="0">
              <a:latin typeface="Times New Roman" panose="02020603050405020304" pitchFamily="18" charset="0"/>
              <a:cs typeface="Times New Roman" panose="02020603050405020304" pitchFamily="18" charset="0"/>
            </a:endParaRPr>
          </a:p>
          <a:p>
            <a:pPr algn="just">
              <a:spcBef>
                <a:spcPts val="0"/>
              </a:spcBef>
              <a:spcAft>
                <a:spcPts val="0"/>
              </a:spcAft>
              <a:buFont typeface="Arial" panose="020B0604020202020204" pitchFamily="34" charset="0"/>
              <a:buChar char="•"/>
            </a:pPr>
            <a:r>
              <a:rPr lang="it-IT" sz="8000" dirty="0">
                <a:latin typeface="Times New Roman" panose="02020603050405020304" pitchFamily="18" charset="0"/>
                <a:cs typeface="Times New Roman" panose="02020603050405020304" pitchFamily="18" charset="0"/>
              </a:rPr>
              <a:t>Apporti non solo lessicali, ma anche morfologici:     </a:t>
            </a:r>
          </a:p>
          <a:p>
            <a:pPr marL="0" indent="0" algn="just">
              <a:spcBef>
                <a:spcPts val="0"/>
              </a:spcBef>
              <a:spcAft>
                <a:spcPts val="0"/>
              </a:spcAft>
              <a:buNone/>
            </a:pPr>
            <a:r>
              <a:rPr lang="it-IT" sz="8000" dirty="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8000">
                <a:latin typeface="Times New Roman" panose="02020603050405020304" pitchFamily="18" charset="0"/>
                <a:cs typeface="Times New Roman" panose="02020603050405020304" pitchFamily="18" charset="0"/>
              </a:rPr>
              <a:t>- suffissazione</a:t>
            </a:r>
            <a:r>
              <a:rPr lang="it-IT" sz="8000" dirty="0">
                <a:latin typeface="Times New Roman" panose="02020603050405020304" pitchFamily="18" charset="0"/>
                <a:cs typeface="Times New Roman" panose="02020603050405020304" pitchFamily="18" charset="0"/>
              </a:rPr>
              <a:t>:  - </a:t>
            </a:r>
            <a:r>
              <a:rPr lang="it-IT" sz="8000" i="1" dirty="0">
                <a:latin typeface="Times New Roman" panose="02020603050405020304" pitchFamily="18" charset="0"/>
                <a:cs typeface="Times New Roman" panose="02020603050405020304" pitchFamily="18" charset="0"/>
              </a:rPr>
              <a:t>tura,  -c- </a:t>
            </a:r>
            <a:r>
              <a:rPr lang="it-IT" sz="8000" dirty="0">
                <a:latin typeface="Times New Roman" panose="02020603050405020304" pitchFamily="18" charset="0"/>
                <a:cs typeface="Times New Roman" panose="02020603050405020304" pitchFamily="18" charset="0"/>
              </a:rPr>
              <a:t>(semplice o ampliato),  -</a:t>
            </a:r>
            <a:r>
              <a:rPr lang="it-IT" sz="8000" i="1" dirty="0">
                <a:latin typeface="Times New Roman" panose="02020603050405020304" pitchFamily="18" charset="0"/>
                <a:cs typeface="Times New Roman" panose="02020603050405020304" pitchFamily="18" charset="0"/>
              </a:rPr>
              <a:t>ex </a:t>
            </a:r>
            <a:r>
              <a:rPr lang="it-IT" sz="8000" dirty="0">
                <a:latin typeface="Times New Roman" panose="02020603050405020304" pitchFamily="18" charset="0"/>
                <a:cs typeface="Times New Roman" panose="02020603050405020304" pitchFamily="18" charset="0"/>
              </a:rPr>
              <a:t>(per nomi di piante oppure oggetti: es. </a:t>
            </a:r>
            <a:r>
              <a:rPr lang="it-IT" sz="8000" i="1" dirty="0" err="1">
                <a:latin typeface="Times New Roman" panose="02020603050405020304" pitchFamily="18" charset="0"/>
                <a:cs typeface="Times New Roman" panose="02020603050405020304" pitchFamily="18" charset="0"/>
              </a:rPr>
              <a:t>cimex</a:t>
            </a:r>
            <a:r>
              <a:rPr lang="it-IT" sz="8000"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apex</a:t>
            </a:r>
            <a:r>
              <a:rPr lang="it-IT" sz="8000"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cortex</a:t>
            </a:r>
            <a:r>
              <a:rPr lang="it-IT" sz="8000" dirty="0">
                <a:latin typeface="Times New Roman" panose="02020603050405020304" pitchFamily="18" charset="0"/>
                <a:cs typeface="Times New Roman" panose="02020603050405020304" pitchFamily="18" charset="0"/>
              </a:rPr>
              <a:t>), -</a:t>
            </a:r>
            <a:r>
              <a:rPr lang="it-IT" sz="8000" i="1" dirty="0">
                <a:latin typeface="Times New Roman" panose="02020603050405020304" pitchFamily="18" charset="0"/>
                <a:cs typeface="Times New Roman" panose="02020603050405020304" pitchFamily="18" charset="0"/>
              </a:rPr>
              <a:t>ix </a:t>
            </a:r>
            <a:r>
              <a:rPr lang="it-IT" sz="8000" dirty="0">
                <a:latin typeface="Times New Roman" panose="02020603050405020304" pitchFamily="18" charset="0"/>
                <a:cs typeface="Times New Roman" panose="02020603050405020304" pitchFamily="18" charset="0"/>
              </a:rPr>
              <a:t>(es. </a:t>
            </a:r>
            <a:r>
              <a:rPr lang="it-IT" sz="8000" i="1" dirty="0" err="1">
                <a:latin typeface="Times New Roman" panose="02020603050405020304" pitchFamily="18" charset="0"/>
                <a:cs typeface="Times New Roman" panose="02020603050405020304" pitchFamily="18" charset="0"/>
              </a:rPr>
              <a:t>larix</a:t>
            </a:r>
            <a:r>
              <a:rPr lang="it-IT" sz="8000" i="1"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felix</a:t>
            </a:r>
            <a:r>
              <a:rPr lang="it-IT" sz="8000" dirty="0">
                <a:latin typeface="Times New Roman" panose="02020603050405020304" pitchFamily="18" charset="0"/>
                <a:cs typeface="Times New Roman" panose="02020603050405020304" pitchFamily="18" charset="0"/>
              </a:rPr>
              <a:t>),  -</a:t>
            </a:r>
            <a:r>
              <a:rPr lang="it-IT" sz="8000" i="1" dirty="0">
                <a:latin typeface="Times New Roman" panose="02020603050405020304" pitchFamily="18" charset="0"/>
                <a:cs typeface="Times New Roman" panose="02020603050405020304" pitchFamily="18" charset="0"/>
              </a:rPr>
              <a:t>c </a:t>
            </a:r>
            <a:r>
              <a:rPr lang="it-IT" sz="8000" dirty="0">
                <a:latin typeface="Times New Roman" panose="02020603050405020304" pitchFamily="18" charset="0"/>
                <a:cs typeface="Times New Roman" panose="02020603050405020304" pitchFamily="18" charset="0"/>
              </a:rPr>
              <a:t>(es</a:t>
            </a:r>
            <a:r>
              <a:rPr lang="it-IT" sz="8000">
                <a:latin typeface="Times New Roman" panose="02020603050405020304" pitchFamily="18" charset="0"/>
                <a:cs typeface="Times New Roman" panose="02020603050405020304" pitchFamily="18" charset="0"/>
              </a:rPr>
              <a:t>. </a:t>
            </a:r>
            <a:r>
              <a:rPr lang="it-IT" sz="8000" i="1" dirty="0">
                <a:latin typeface="Times New Roman" panose="02020603050405020304" pitchFamily="18" charset="0"/>
                <a:cs typeface="Times New Roman" panose="02020603050405020304" pitchFamily="18" charset="0"/>
              </a:rPr>
              <a:t>b</a:t>
            </a:r>
            <a:r>
              <a:rPr lang="it-IT" sz="8000" i="1">
                <a:latin typeface="Times New Roman" panose="02020603050405020304" pitchFamily="18" charset="0"/>
                <a:cs typeface="Times New Roman" panose="02020603050405020304" pitchFamily="18" charset="0"/>
              </a:rPr>
              <a:t>aca</a:t>
            </a:r>
            <a:r>
              <a:rPr lang="it-IT" sz="8000"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lactuca</a:t>
            </a:r>
            <a:r>
              <a:rPr lang="it-IT" sz="8000"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ētum</a:t>
            </a:r>
            <a:r>
              <a:rPr lang="it-IT" sz="8000" dirty="0">
                <a:latin typeface="Times New Roman" panose="02020603050405020304" pitchFamily="18" charset="0"/>
                <a:cs typeface="Times New Roman" panose="02020603050405020304" pitchFamily="18" charset="0"/>
              </a:rPr>
              <a:t> (per piantagioni specifiche, es. </a:t>
            </a:r>
            <a:r>
              <a:rPr lang="it-IT" sz="8000" i="1" dirty="0" err="1">
                <a:latin typeface="Times New Roman" panose="02020603050405020304" pitchFamily="18" charset="0"/>
                <a:cs typeface="Times New Roman" panose="02020603050405020304" pitchFamily="18" charset="0"/>
              </a:rPr>
              <a:t>arboretum</a:t>
            </a:r>
            <a:r>
              <a:rPr lang="it-IT" sz="8000"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fructetum</a:t>
            </a:r>
            <a:r>
              <a:rPr lang="it-IT" sz="8000" i="1"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rosetum</a:t>
            </a:r>
            <a:r>
              <a:rPr lang="it-IT" sz="8000">
                <a:latin typeface="Times New Roman" panose="02020603050405020304" pitchFamily="18" charset="0"/>
                <a:cs typeface="Times New Roman" panose="02020603050405020304" pitchFamily="18" charset="0"/>
              </a:rPr>
              <a:t>),                -</a:t>
            </a:r>
            <a:r>
              <a:rPr lang="it-IT" sz="8000" i="1">
                <a:latin typeface="Times New Roman" panose="02020603050405020304" pitchFamily="18" charset="0"/>
                <a:cs typeface="Times New Roman" panose="02020603050405020304" pitchFamily="18" charset="0"/>
              </a:rPr>
              <a:t>ario- </a:t>
            </a:r>
            <a:r>
              <a:rPr lang="it-IT" sz="8000">
                <a:latin typeface="Times New Roman" panose="02020603050405020304" pitchFamily="18" charset="0"/>
                <a:cs typeface="Times New Roman" panose="02020603050405020304" pitchFamily="18" charset="0"/>
              </a:rPr>
              <a:t>(</a:t>
            </a:r>
            <a:r>
              <a:rPr lang="it-IT" sz="8000" dirty="0">
                <a:latin typeface="Times New Roman" panose="02020603050405020304" pitchFamily="18" charset="0"/>
                <a:cs typeface="Times New Roman" panose="02020603050405020304" pitchFamily="18" charset="0"/>
              </a:rPr>
              <a:t>piantagioni e custodia di prodotti, strumenti, recipienti, es</a:t>
            </a:r>
            <a:r>
              <a:rPr lang="it-IT" sz="8000">
                <a:latin typeface="Times New Roman" panose="02020603050405020304" pitchFamily="18" charset="0"/>
                <a:cs typeface="Times New Roman" panose="02020603050405020304" pitchFamily="18" charset="0"/>
              </a:rPr>
              <a:t>. </a:t>
            </a:r>
            <a:r>
              <a:rPr lang="it-IT" sz="8000" i="1" dirty="0">
                <a:latin typeface="Times New Roman" panose="02020603050405020304" pitchFamily="18" charset="0"/>
                <a:cs typeface="Times New Roman" panose="02020603050405020304" pitchFamily="18" charset="0"/>
              </a:rPr>
              <a:t>p</a:t>
            </a:r>
            <a:r>
              <a:rPr lang="it-IT" sz="8000" i="1">
                <a:latin typeface="Times New Roman" panose="02020603050405020304" pitchFamily="18" charset="0"/>
                <a:cs typeface="Times New Roman" panose="02020603050405020304" pitchFamily="18" charset="0"/>
              </a:rPr>
              <a:t>omarium</a:t>
            </a:r>
            <a:r>
              <a:rPr lang="it-IT" sz="8000"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viridarium</a:t>
            </a:r>
            <a:r>
              <a:rPr lang="it-IT" sz="8000" dirty="0">
                <a:latin typeface="Times New Roman" panose="02020603050405020304" pitchFamily="18" charset="0"/>
                <a:cs typeface="Times New Roman" panose="02020603050405020304" pitchFamily="18" charset="0"/>
              </a:rPr>
              <a:t>,</a:t>
            </a:r>
            <a:r>
              <a:rPr lang="it-IT" sz="8000" i="1"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mortarium</a:t>
            </a:r>
            <a:r>
              <a:rPr lang="it-IT" sz="8000" dirty="0">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sz="8000" dirty="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8000">
                <a:latin typeface="Times New Roman" panose="02020603050405020304" pitchFamily="18" charset="0"/>
                <a:cs typeface="Times New Roman" panose="02020603050405020304" pitchFamily="18" charset="0"/>
              </a:rPr>
              <a:t>- sostantivi</a:t>
            </a:r>
            <a:r>
              <a:rPr lang="it-IT" sz="8000" dirty="0">
                <a:latin typeface="Times New Roman" panose="02020603050405020304" pitchFamily="18" charset="0"/>
                <a:cs typeface="Times New Roman" panose="02020603050405020304" pitchFamily="18" charset="0"/>
              </a:rPr>
              <a:t>: neutri in </a:t>
            </a:r>
            <a:r>
              <a:rPr lang="it-IT" sz="8000" i="1" dirty="0">
                <a:latin typeface="Times New Roman" panose="02020603050405020304" pitchFamily="18" charset="0"/>
                <a:cs typeface="Times New Roman" panose="02020603050405020304" pitchFamily="18" charset="0"/>
              </a:rPr>
              <a:t>-</a:t>
            </a:r>
            <a:r>
              <a:rPr lang="it-IT" sz="8000" i="1" dirty="0" err="1">
                <a:latin typeface="Times New Roman" panose="02020603050405020304" pitchFamily="18" charset="0"/>
                <a:cs typeface="Times New Roman" panose="02020603050405020304" pitchFamily="18" charset="0"/>
              </a:rPr>
              <a:t>tōrium</a:t>
            </a:r>
            <a:r>
              <a:rPr lang="it-IT" sz="8000" i="1" dirty="0">
                <a:latin typeface="Times New Roman" panose="02020603050405020304" pitchFamily="18" charset="0"/>
                <a:cs typeface="Times New Roman" panose="02020603050405020304" pitchFamily="18" charset="0"/>
              </a:rPr>
              <a:t> / -</a:t>
            </a:r>
            <a:r>
              <a:rPr lang="it-IT" sz="8000" i="1" dirty="0" err="1">
                <a:latin typeface="Times New Roman" panose="02020603050405020304" pitchFamily="18" charset="0"/>
                <a:cs typeface="Times New Roman" panose="02020603050405020304" pitchFamily="18" charset="0"/>
              </a:rPr>
              <a:t>sōrium</a:t>
            </a:r>
            <a:r>
              <a:rPr lang="it-IT" sz="8000" i="1" dirty="0">
                <a:latin typeface="Times New Roman" panose="02020603050405020304" pitchFamily="18" charset="0"/>
                <a:cs typeface="Times New Roman" panose="02020603050405020304" pitchFamily="18" charset="0"/>
              </a:rPr>
              <a:t> </a:t>
            </a:r>
            <a:r>
              <a:rPr lang="it-IT" sz="8000" dirty="0">
                <a:latin typeface="Times New Roman" panose="02020603050405020304" pitchFamily="18" charset="0"/>
                <a:cs typeface="Times New Roman" panose="02020603050405020304" pitchFamily="18" charset="0"/>
              </a:rPr>
              <a:t>(derivati a volte da </a:t>
            </a:r>
            <a:r>
              <a:rPr lang="it-IT" sz="8000" i="1" dirty="0" err="1">
                <a:latin typeface="Times New Roman" panose="02020603050405020304" pitchFamily="18" charset="0"/>
                <a:cs typeface="Times New Roman" panose="02020603050405020304" pitchFamily="18" charset="0"/>
              </a:rPr>
              <a:t>nomen</a:t>
            </a:r>
            <a:r>
              <a:rPr lang="it-IT" sz="8000" i="1" dirty="0">
                <a:latin typeface="Times New Roman" panose="02020603050405020304" pitchFamily="18" charset="0"/>
                <a:cs typeface="Times New Roman" panose="02020603050405020304" pitchFamily="18" charset="0"/>
              </a:rPr>
              <a:t> </a:t>
            </a:r>
            <a:r>
              <a:rPr lang="it-IT" sz="8000" i="1" err="1">
                <a:latin typeface="Times New Roman" panose="02020603050405020304" pitchFamily="18" charset="0"/>
                <a:cs typeface="Times New Roman" panose="02020603050405020304" pitchFamily="18" charset="0"/>
              </a:rPr>
              <a:t>agentis</a:t>
            </a:r>
            <a:r>
              <a:rPr lang="it-IT" sz="8000" i="1">
                <a:latin typeface="Times New Roman" panose="02020603050405020304" pitchFamily="18" charset="0"/>
                <a:cs typeface="Times New Roman" panose="02020603050405020304" pitchFamily="18" charset="0"/>
              </a:rPr>
              <a:t> </a:t>
            </a:r>
            <a:r>
              <a:rPr lang="it-IT" sz="8000">
                <a:latin typeface="Times New Roman" panose="02020603050405020304" pitchFamily="18" charset="0"/>
                <a:cs typeface="Times New Roman" panose="02020603050405020304" pitchFamily="18" charset="0"/>
              </a:rPr>
              <a:t>oppure </a:t>
            </a:r>
            <a:r>
              <a:rPr lang="it-IT" sz="8000" dirty="0">
                <a:latin typeface="Times New Roman" panose="02020603050405020304" pitchFamily="18" charset="0"/>
                <a:cs typeface="Times New Roman" panose="02020603050405020304" pitchFamily="18" charset="0"/>
              </a:rPr>
              <a:t>deverbativi), sostantivi in -</a:t>
            </a:r>
            <a:r>
              <a:rPr lang="it-IT" sz="8000" i="1" dirty="0" err="1">
                <a:latin typeface="Times New Roman" panose="02020603050405020304" pitchFamily="18" charset="0"/>
                <a:cs typeface="Times New Roman" panose="02020603050405020304" pitchFamily="18" charset="0"/>
              </a:rPr>
              <a:t>erna</a:t>
            </a:r>
            <a:r>
              <a:rPr lang="it-IT" sz="8000" i="1" dirty="0">
                <a:latin typeface="Times New Roman" panose="02020603050405020304" pitchFamily="18" charset="0"/>
                <a:cs typeface="Times New Roman" panose="02020603050405020304" pitchFamily="18" charset="0"/>
              </a:rPr>
              <a:t> </a:t>
            </a:r>
            <a:r>
              <a:rPr lang="it-IT" sz="8000" dirty="0">
                <a:latin typeface="Times New Roman" panose="02020603050405020304" pitchFamily="18" charset="0"/>
                <a:cs typeface="Times New Roman" panose="02020603050405020304" pitchFamily="18" charset="0"/>
              </a:rPr>
              <a:t>(forse mediazione etrusca a livello popolare, es. </a:t>
            </a:r>
            <a:r>
              <a:rPr lang="it-IT" sz="8000" i="1" dirty="0">
                <a:latin typeface="Times New Roman" panose="02020603050405020304" pitchFamily="18" charset="0"/>
                <a:cs typeface="Times New Roman" panose="02020603050405020304" pitchFamily="18" charset="0"/>
              </a:rPr>
              <a:t>cisterna</a:t>
            </a:r>
            <a:r>
              <a:rPr lang="it-IT" sz="8000" dirty="0">
                <a:latin typeface="Times New Roman" panose="02020603050405020304" pitchFamily="18" charset="0"/>
                <a:cs typeface="Times New Roman" panose="02020603050405020304" pitchFamily="18" charset="0"/>
              </a:rPr>
              <a:t>, </a:t>
            </a:r>
            <a:r>
              <a:rPr lang="it-IT" sz="8000" i="1" dirty="0">
                <a:latin typeface="Times New Roman" panose="02020603050405020304" pitchFamily="18" charset="0"/>
                <a:cs typeface="Times New Roman" panose="02020603050405020304" pitchFamily="18" charset="0"/>
              </a:rPr>
              <a:t>lanterna</a:t>
            </a:r>
            <a:r>
              <a:rPr lang="it-IT" sz="8000" dirty="0">
                <a:latin typeface="Times New Roman" panose="02020603050405020304" pitchFamily="18" charset="0"/>
                <a:cs typeface="Times New Roman" panose="02020603050405020304" pitchFamily="18" charset="0"/>
              </a:rPr>
              <a:t>), nomi in </a:t>
            </a:r>
            <a:r>
              <a:rPr lang="it-IT" sz="8000">
                <a:latin typeface="Times New Roman" panose="02020603050405020304" pitchFamily="18" charset="0"/>
                <a:cs typeface="Times New Roman" panose="02020603050405020304" pitchFamily="18" charset="0"/>
              </a:rPr>
              <a:t>-</a:t>
            </a:r>
            <a:r>
              <a:rPr lang="it-IT" sz="8000" i="1">
                <a:latin typeface="Times New Roman" panose="02020603050405020304" pitchFamily="18" charset="0"/>
                <a:cs typeface="Times New Roman" panose="02020603050405020304" pitchFamily="18" charset="0"/>
              </a:rPr>
              <a:t>āgō</a:t>
            </a:r>
            <a:r>
              <a:rPr lang="it-IT" sz="8000">
                <a:latin typeface="Times New Roman" panose="02020603050405020304" pitchFamily="18" charset="0"/>
                <a:cs typeface="Times New Roman" panose="02020603050405020304" pitchFamily="18" charset="0"/>
              </a:rPr>
              <a:t> / -</a:t>
            </a:r>
            <a:r>
              <a:rPr lang="it-IT" sz="8000" i="1">
                <a:latin typeface="Times New Roman" panose="02020603050405020304" pitchFamily="18" charset="0"/>
                <a:cs typeface="Times New Roman" panose="02020603050405020304" pitchFamily="18" charset="0"/>
              </a:rPr>
              <a:t>īgō </a:t>
            </a:r>
            <a:r>
              <a:rPr lang="it-IT" sz="8000">
                <a:latin typeface="Times New Roman" panose="02020603050405020304" pitchFamily="18" charset="0"/>
                <a:cs typeface="Times New Roman" panose="02020603050405020304" pitchFamily="18" charset="0"/>
              </a:rPr>
              <a:t>/</a:t>
            </a:r>
            <a:r>
              <a:rPr lang="it-IT" sz="8000" i="1">
                <a:latin typeface="Times New Roman" panose="02020603050405020304" pitchFamily="18" charset="0"/>
                <a:cs typeface="Times New Roman" panose="02020603050405020304" pitchFamily="18" charset="0"/>
              </a:rPr>
              <a:t> </a:t>
            </a:r>
            <a:r>
              <a:rPr lang="it-IT" sz="8000">
                <a:latin typeface="Times New Roman" panose="02020603050405020304" pitchFamily="18" charset="0"/>
                <a:cs typeface="Times New Roman" panose="02020603050405020304" pitchFamily="18" charset="0"/>
              </a:rPr>
              <a:t>-</a:t>
            </a:r>
            <a:r>
              <a:rPr lang="it-IT" sz="8000" i="1">
                <a:latin typeface="Times New Roman" panose="02020603050405020304" pitchFamily="18" charset="0"/>
                <a:cs typeface="Times New Roman" panose="02020603050405020304" pitchFamily="18" charset="0"/>
              </a:rPr>
              <a:t>ūgō</a:t>
            </a:r>
            <a:r>
              <a:rPr lang="it-IT" sz="8000">
                <a:latin typeface="Times New Roman" panose="02020603050405020304" pitchFamily="18" charset="0"/>
                <a:cs typeface="Times New Roman" panose="02020603050405020304" pitchFamily="18" charset="0"/>
              </a:rPr>
              <a:t> </a:t>
            </a:r>
            <a:r>
              <a:rPr lang="it-IT" sz="8000" dirty="0">
                <a:latin typeface="Times New Roman" panose="02020603050405020304" pitchFamily="18" charset="0"/>
                <a:cs typeface="Times New Roman" panose="02020603050405020304" pitchFamily="18" charset="0"/>
              </a:rPr>
              <a:t>(es. </a:t>
            </a:r>
            <a:r>
              <a:rPr lang="it-IT" sz="8000" i="1" dirty="0" err="1">
                <a:latin typeface="Times New Roman" panose="02020603050405020304" pitchFamily="18" charset="0"/>
                <a:cs typeface="Times New Roman" panose="02020603050405020304" pitchFamily="18" charset="0"/>
              </a:rPr>
              <a:t>siligo</a:t>
            </a:r>
            <a:r>
              <a:rPr lang="it-IT" sz="8000"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fuligo</a:t>
            </a:r>
            <a:r>
              <a:rPr lang="it-IT" sz="8000" dirty="0">
                <a:latin typeface="Times New Roman" panose="02020603050405020304" pitchFamily="18" charset="0"/>
                <a:cs typeface="Times New Roman" panose="02020603050405020304" pitchFamily="18" charset="0"/>
              </a:rPr>
              <a:t>), formazioni </a:t>
            </a:r>
            <a:r>
              <a:rPr lang="it-IT" sz="8000">
                <a:latin typeface="Times New Roman" panose="02020603050405020304" pitchFamily="18" charset="0"/>
                <a:cs typeface="Times New Roman" panose="02020603050405020304" pitchFamily="18" charset="0"/>
              </a:rPr>
              <a:t>in -</a:t>
            </a:r>
            <a:r>
              <a:rPr lang="it-IT" sz="8000" i="1">
                <a:latin typeface="Times New Roman" panose="02020603050405020304" pitchFamily="18" charset="0"/>
                <a:cs typeface="Times New Roman" panose="02020603050405020304" pitchFamily="18" charset="0"/>
              </a:rPr>
              <a:t>men / -mentum </a:t>
            </a:r>
            <a:r>
              <a:rPr lang="it-IT" sz="8000" dirty="0">
                <a:latin typeface="Times New Roman" panose="02020603050405020304" pitchFamily="18" charset="0"/>
                <a:cs typeface="Times New Roman" panose="02020603050405020304" pitchFamily="18" charset="0"/>
              </a:rPr>
              <a:t>(da </a:t>
            </a:r>
            <a:r>
              <a:rPr lang="it-IT" sz="8000">
                <a:latin typeface="Times New Roman" panose="02020603050405020304" pitchFamily="18" charset="0"/>
                <a:cs typeface="Times New Roman" panose="02020603050405020304" pitchFamily="18" charset="0"/>
              </a:rPr>
              <a:t>stesso suffisso </a:t>
            </a:r>
            <a:r>
              <a:rPr lang="it-IT" sz="8000" dirty="0">
                <a:latin typeface="Times New Roman" panose="02020603050405020304" pitchFamily="18" charset="0"/>
                <a:cs typeface="Times New Roman" panose="02020603050405020304" pitchFamily="18" charset="0"/>
              </a:rPr>
              <a:t>-</a:t>
            </a:r>
            <a:r>
              <a:rPr lang="it-IT" sz="8000" dirty="0" err="1">
                <a:latin typeface="Times New Roman" panose="02020603050405020304" pitchFamily="18" charset="0"/>
                <a:cs typeface="Times New Roman" panose="02020603050405020304" pitchFamily="18" charset="0"/>
              </a:rPr>
              <a:t>mṇ</a:t>
            </a:r>
            <a:r>
              <a:rPr lang="it-IT" sz="8000" dirty="0">
                <a:latin typeface="Times New Roman" panose="02020603050405020304" pitchFamily="18" charset="0"/>
                <a:cs typeface="Times New Roman" panose="02020603050405020304" pitchFamily="18" charset="0"/>
              </a:rPr>
              <a:t>, forme più antiche: es</a:t>
            </a:r>
            <a:r>
              <a:rPr lang="it-IT" sz="8000">
                <a:latin typeface="Times New Roman" panose="02020603050405020304" pitchFamily="18" charset="0"/>
                <a:cs typeface="Times New Roman" panose="02020603050405020304" pitchFamily="18" charset="0"/>
              </a:rPr>
              <a:t>. </a:t>
            </a:r>
            <a:r>
              <a:rPr lang="it-IT" sz="8000" i="1" dirty="0">
                <a:latin typeface="Times New Roman" panose="02020603050405020304" pitchFamily="18" charset="0"/>
                <a:cs typeface="Times New Roman" panose="02020603050405020304" pitchFamily="18" charset="0"/>
              </a:rPr>
              <a:t>c</a:t>
            </a:r>
            <a:r>
              <a:rPr lang="it-IT" sz="8000" i="1">
                <a:latin typeface="Times New Roman" panose="02020603050405020304" pitchFamily="18" charset="0"/>
                <a:cs typeface="Times New Roman" panose="02020603050405020304" pitchFamily="18" charset="0"/>
              </a:rPr>
              <a:t>armen</a:t>
            </a:r>
            <a:r>
              <a:rPr lang="it-IT" sz="8000"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flumen</a:t>
            </a:r>
            <a:r>
              <a:rPr lang="it-IT" sz="8000" dirty="0">
                <a:latin typeface="Times New Roman" panose="02020603050405020304" pitchFamily="18" charset="0"/>
                <a:cs typeface="Times New Roman" panose="02020603050405020304" pitchFamily="18" charset="0"/>
              </a:rPr>
              <a:t>, </a:t>
            </a:r>
            <a:r>
              <a:rPr lang="it-IT" sz="8000" i="1" dirty="0">
                <a:latin typeface="Times New Roman" panose="02020603050405020304" pitchFamily="18" charset="0"/>
                <a:cs typeface="Times New Roman" panose="02020603050405020304" pitchFamily="18" charset="0"/>
              </a:rPr>
              <a:t>crimen</a:t>
            </a:r>
            <a:r>
              <a:rPr lang="it-IT" sz="8000"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agmen</a:t>
            </a:r>
            <a:r>
              <a:rPr lang="it-IT" sz="8000"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limen</a:t>
            </a:r>
            <a:r>
              <a:rPr lang="it-IT" sz="8000" dirty="0">
                <a:latin typeface="Times New Roman" panose="02020603050405020304" pitchFamily="18" charset="0"/>
                <a:cs typeface="Times New Roman" panose="02020603050405020304" pitchFamily="18" charset="0"/>
              </a:rPr>
              <a:t>, </a:t>
            </a:r>
            <a:r>
              <a:rPr lang="it-IT" sz="8000" i="1" dirty="0">
                <a:latin typeface="Times New Roman" panose="02020603050405020304" pitchFamily="18" charset="0"/>
                <a:cs typeface="Times New Roman" panose="02020603050405020304" pitchFamily="18" charset="0"/>
              </a:rPr>
              <a:t>lumen</a:t>
            </a:r>
            <a:r>
              <a:rPr lang="it-IT" sz="8000" dirty="0">
                <a:latin typeface="Times New Roman" panose="02020603050405020304" pitchFamily="18" charset="0"/>
                <a:cs typeface="Times New Roman" panose="02020603050405020304" pitchFamily="18" charset="0"/>
              </a:rPr>
              <a:t> non presentano corrispondenti, ma in generale tendenza a costituire paralleli</a:t>
            </a:r>
            <a:r>
              <a:rPr lang="it-IT" sz="8000">
                <a:latin typeface="Times New Roman" panose="02020603050405020304" pitchFamily="18" charset="0"/>
                <a:cs typeface="Times New Roman" panose="02020603050405020304" pitchFamily="18" charset="0"/>
              </a:rPr>
              <a:t>/doppioni </a:t>
            </a:r>
            <a:r>
              <a:rPr lang="it-IT" sz="8000" dirty="0">
                <a:latin typeface="Times New Roman" panose="02020603050405020304" pitchFamily="18" charset="0"/>
                <a:cs typeface="Times New Roman" panose="02020603050405020304" pitchFamily="18" charset="0"/>
              </a:rPr>
              <a:t>dallo stesso tema: es. </a:t>
            </a:r>
            <a:r>
              <a:rPr lang="it-IT" sz="8000" i="1" dirty="0" err="1">
                <a:latin typeface="Times New Roman" panose="02020603050405020304" pitchFamily="18" charset="0"/>
                <a:cs typeface="Times New Roman" panose="02020603050405020304" pitchFamily="18" charset="0"/>
              </a:rPr>
              <a:t>fragmen</a:t>
            </a:r>
            <a:r>
              <a:rPr lang="it-IT" sz="8000" i="1" dirty="0">
                <a:latin typeface="Times New Roman" panose="02020603050405020304" pitchFamily="18" charset="0"/>
                <a:cs typeface="Times New Roman" panose="02020603050405020304" pitchFamily="18" charset="0"/>
              </a:rPr>
              <a:t> / </a:t>
            </a:r>
            <a:r>
              <a:rPr lang="it-IT" sz="8000" i="1" dirty="0" err="1">
                <a:latin typeface="Times New Roman" panose="02020603050405020304" pitchFamily="18" charset="0"/>
                <a:cs typeface="Times New Roman" panose="02020603050405020304" pitchFamily="18" charset="0"/>
              </a:rPr>
              <a:t>fragmentum</a:t>
            </a:r>
            <a:r>
              <a:rPr lang="it-IT" sz="8000"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legumen</a:t>
            </a:r>
            <a:r>
              <a:rPr lang="it-IT" sz="8000" i="1" dirty="0">
                <a:latin typeface="Times New Roman" panose="02020603050405020304" pitchFamily="18" charset="0"/>
                <a:cs typeface="Times New Roman" panose="02020603050405020304" pitchFamily="18" charset="0"/>
              </a:rPr>
              <a:t> / </a:t>
            </a:r>
            <a:r>
              <a:rPr lang="it-IT" sz="8000" i="1" err="1">
                <a:latin typeface="Times New Roman" panose="02020603050405020304" pitchFamily="18" charset="0"/>
                <a:cs typeface="Times New Roman" panose="02020603050405020304" pitchFamily="18" charset="0"/>
              </a:rPr>
              <a:t>legumentum</a:t>
            </a:r>
            <a:r>
              <a:rPr lang="it-IT" sz="8000">
                <a:latin typeface="Times New Roman" panose="02020603050405020304" pitchFamily="18" charset="0"/>
                <a:cs typeface="Times New Roman" panose="02020603050405020304" pitchFamily="18" charset="0"/>
              </a:rPr>
              <a:t>), derivati </a:t>
            </a:r>
            <a:r>
              <a:rPr lang="it-IT" sz="8000" dirty="0">
                <a:latin typeface="Times New Roman" panose="02020603050405020304" pitchFamily="18" charset="0"/>
                <a:cs typeface="Times New Roman" panose="02020603050405020304" pitchFamily="18" charset="0"/>
              </a:rPr>
              <a:t>neutri in -</a:t>
            </a:r>
            <a:r>
              <a:rPr lang="it-IT" sz="8000" i="1" dirty="0">
                <a:latin typeface="Times New Roman" panose="02020603050405020304" pitchFamily="18" charset="0"/>
                <a:cs typeface="Times New Roman" panose="02020603050405020304" pitchFamily="18" charset="0"/>
              </a:rPr>
              <a:t>ma</a:t>
            </a:r>
            <a:r>
              <a:rPr lang="it-IT" sz="8000"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matis</a:t>
            </a:r>
            <a:r>
              <a:rPr lang="it-IT" sz="8000" i="1" dirty="0">
                <a:latin typeface="Times New Roman" panose="02020603050405020304" pitchFamily="18" charset="0"/>
                <a:cs typeface="Times New Roman" panose="02020603050405020304" pitchFamily="18" charset="0"/>
              </a:rPr>
              <a:t> </a:t>
            </a:r>
            <a:r>
              <a:rPr lang="it-IT" sz="8000" dirty="0">
                <a:latin typeface="Times New Roman" panose="02020603050405020304" pitchFamily="18" charset="0"/>
                <a:cs typeface="Times New Roman" panose="02020603050405020304" pitchFamily="18" charset="0"/>
              </a:rPr>
              <a:t>(es. </a:t>
            </a:r>
            <a:r>
              <a:rPr lang="it-IT" sz="8000" i="1">
                <a:latin typeface="Times New Roman" panose="02020603050405020304" pitchFamily="18" charset="0"/>
                <a:cs typeface="Times New Roman" panose="02020603050405020304" pitchFamily="18" charset="0"/>
              </a:rPr>
              <a:t>clima</a:t>
            </a:r>
            <a:r>
              <a:rPr lang="it-IT" sz="8000">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sz="8000">
                <a:latin typeface="Times New Roman" panose="02020603050405020304" pitchFamily="18" charset="0"/>
                <a:cs typeface="Times New Roman" panose="02020603050405020304" pitchFamily="18" charset="0"/>
              </a:rPr>
              <a:t> </a:t>
            </a:r>
            <a:r>
              <a:rPr lang="it-IT" sz="8000" i="1">
                <a:latin typeface="Times New Roman" panose="02020603050405020304" pitchFamily="18" charset="0"/>
                <a:cs typeface="Times New Roman" panose="02020603050405020304" pitchFamily="18" charset="0"/>
              </a:rPr>
              <a:t> </a:t>
            </a:r>
            <a:endParaRPr lang="it-IT" sz="8000" i="1"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8000">
                <a:latin typeface="Times New Roman" panose="02020603050405020304" pitchFamily="18" charset="0"/>
                <a:cs typeface="Times New Roman" panose="02020603050405020304" pitchFamily="18" charset="0"/>
              </a:rPr>
              <a:t>- aggettivi in -</a:t>
            </a:r>
            <a:r>
              <a:rPr lang="it-IT" sz="8000" i="1">
                <a:latin typeface="Times New Roman" panose="02020603050405020304" pitchFamily="18" charset="0"/>
                <a:cs typeface="Times New Roman" panose="02020603050405020304" pitchFamily="18" charset="0"/>
              </a:rPr>
              <a:t>āneus  </a:t>
            </a:r>
            <a:r>
              <a:rPr lang="it-IT" sz="8000">
                <a:latin typeface="Times New Roman" panose="02020603050405020304" pitchFamily="18" charset="0"/>
                <a:cs typeface="Times New Roman" panose="02020603050405020304" pitchFamily="18" charset="0"/>
              </a:rPr>
              <a:t>(es. </a:t>
            </a:r>
            <a:r>
              <a:rPr lang="it-IT" sz="8000" i="1">
                <a:latin typeface="Times New Roman" panose="02020603050405020304" pitchFamily="18" charset="0"/>
                <a:cs typeface="Times New Roman" panose="02020603050405020304" pitchFamily="18" charset="0"/>
              </a:rPr>
              <a:t>subitaneus</a:t>
            </a:r>
            <a:r>
              <a:rPr lang="it-IT" sz="8000">
                <a:latin typeface="Times New Roman" panose="02020603050405020304" pitchFamily="18" charset="0"/>
                <a:cs typeface="Times New Roman" panose="02020603050405020304" pitchFamily="18" charset="0"/>
              </a:rPr>
              <a:t>, </a:t>
            </a:r>
            <a:r>
              <a:rPr lang="it-IT" sz="8000" i="1">
                <a:latin typeface="Times New Roman" panose="02020603050405020304" pitchFamily="18" charset="0"/>
                <a:cs typeface="Times New Roman" panose="02020603050405020304" pitchFamily="18" charset="0"/>
              </a:rPr>
              <a:t>focaneus, pedaneus</a:t>
            </a:r>
            <a:r>
              <a:rPr lang="it-IT" sz="8000">
                <a:latin typeface="Times New Roman" panose="02020603050405020304" pitchFamily="18" charset="0"/>
                <a:cs typeface="Times New Roman" panose="02020603050405020304" pitchFamily="18" charset="0"/>
              </a:rPr>
              <a:t>)</a:t>
            </a:r>
          </a:p>
          <a:p>
            <a:pPr marL="0" indent="0" algn="just">
              <a:spcBef>
                <a:spcPts val="0"/>
              </a:spcBef>
              <a:spcAft>
                <a:spcPts val="0"/>
              </a:spcAft>
              <a:buNone/>
            </a:pPr>
            <a:endParaRPr lang="it-IT" sz="8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8000">
                <a:latin typeface="Times New Roman" panose="02020603050405020304" pitchFamily="18" charset="0"/>
                <a:cs typeface="Times New Roman" panose="02020603050405020304" pitchFamily="18" charset="0"/>
              </a:rPr>
              <a:t>- grecismi </a:t>
            </a:r>
            <a:r>
              <a:rPr lang="it-IT" sz="8000" dirty="0">
                <a:latin typeface="Times New Roman" panose="02020603050405020304" pitchFamily="18" charset="0"/>
                <a:cs typeface="Times New Roman" panose="02020603050405020304" pitchFamily="18" charset="0"/>
              </a:rPr>
              <a:t>(es. </a:t>
            </a:r>
            <a:r>
              <a:rPr lang="it-IT" sz="8000" i="1" dirty="0" err="1">
                <a:latin typeface="Times New Roman" panose="02020603050405020304" pitchFamily="18" charset="0"/>
                <a:cs typeface="Times New Roman" panose="02020603050405020304" pitchFamily="18" charset="0"/>
              </a:rPr>
              <a:t>amaracus</a:t>
            </a:r>
            <a:r>
              <a:rPr lang="it-IT" sz="8000" dirty="0">
                <a:latin typeface="Times New Roman" panose="02020603050405020304" pitchFamily="18" charset="0"/>
                <a:cs typeface="Times New Roman" panose="02020603050405020304" pitchFamily="18" charset="0"/>
              </a:rPr>
              <a:t>, </a:t>
            </a:r>
            <a:r>
              <a:rPr lang="it-IT" sz="8000" i="1" dirty="0" err="1">
                <a:latin typeface="Times New Roman" panose="02020603050405020304" pitchFamily="18" charset="0"/>
                <a:cs typeface="Times New Roman" panose="02020603050405020304" pitchFamily="18" charset="0"/>
              </a:rPr>
              <a:t>amygdala</a:t>
            </a:r>
            <a:r>
              <a:rPr lang="it-IT" sz="8000" dirty="0">
                <a:latin typeface="Times New Roman" panose="02020603050405020304" pitchFamily="18" charset="0"/>
                <a:cs typeface="Times New Roman" panose="02020603050405020304" pitchFamily="18" charset="0"/>
              </a:rPr>
              <a:t>, </a:t>
            </a:r>
            <a:r>
              <a:rPr lang="it-IT" sz="8000" i="1" dirty="0">
                <a:latin typeface="Times New Roman" panose="02020603050405020304" pitchFamily="18" charset="0"/>
                <a:cs typeface="Times New Roman" panose="02020603050405020304" pitchFamily="18" charset="0"/>
              </a:rPr>
              <a:t>camera</a:t>
            </a:r>
            <a:r>
              <a:rPr lang="it-IT" sz="8000" dirty="0">
                <a:latin typeface="Times New Roman" panose="02020603050405020304" pitchFamily="18" charset="0"/>
                <a:cs typeface="Times New Roman" panose="02020603050405020304" pitchFamily="18" charset="0"/>
              </a:rPr>
              <a:t>, </a:t>
            </a:r>
            <a:r>
              <a:rPr lang="it-IT" sz="8000" i="1" dirty="0">
                <a:latin typeface="Times New Roman" panose="02020603050405020304" pitchFamily="18" charset="0"/>
                <a:cs typeface="Times New Roman" panose="02020603050405020304" pitchFamily="18" charset="0"/>
              </a:rPr>
              <a:t>colocasia</a:t>
            </a:r>
            <a:r>
              <a:rPr lang="it-IT" sz="8000" dirty="0">
                <a:latin typeface="Times New Roman" panose="02020603050405020304" pitchFamily="18" charset="0"/>
                <a:cs typeface="Times New Roman" panose="02020603050405020304" pitchFamily="18" charset="0"/>
              </a:rPr>
              <a:t>)</a:t>
            </a:r>
          </a:p>
          <a:p>
            <a:pPr marL="0" indent="0" algn="just">
              <a:spcBef>
                <a:spcPts val="0"/>
              </a:spcBef>
              <a:spcAft>
                <a:spcPts val="0"/>
              </a:spcAft>
              <a:buNone/>
            </a:pPr>
            <a:endParaRPr lang="it-IT" sz="7400" i="1"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sz="3600" i="1"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sz="3600" i="1"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sz="3600" i="1"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sz="3600"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1D9F5404-2AD0-4872-9AA4-00D5B942E535}"/>
              </a:ext>
            </a:extLst>
          </p:cNvPr>
          <p:cNvSpPr/>
          <p:nvPr/>
        </p:nvSpPr>
        <p:spPr>
          <a:xfrm>
            <a:off x="3180522" y="602974"/>
            <a:ext cx="344557" cy="17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0B76525B-BCBD-49D3-8D3A-4D6C228DC5DC}"/>
              </a:ext>
            </a:extLst>
          </p:cNvPr>
          <p:cNvSpPr/>
          <p:nvPr/>
        </p:nvSpPr>
        <p:spPr>
          <a:xfrm>
            <a:off x="1934818" y="940905"/>
            <a:ext cx="185530" cy="3313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86636407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7ED371A-5282-4FFB-A34B-88542125D821}"/>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r>
              <a:rPr lang="it-IT">
                <a:latin typeface="Times New Roman" panose="02020603050405020304" pitchFamily="18" charset="0"/>
                <a:cs typeface="Times New Roman" panose="02020603050405020304" pitchFamily="18" charset="0"/>
              </a:rPr>
              <a:t>Matrice lucreziana del poemetto: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 scelte stilistiche (uso seconda pers.sing., asindenti,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locuzioni: </a:t>
            </a:r>
            <a:r>
              <a:rPr lang="it-IT" i="1">
                <a:latin typeface="Times New Roman" panose="02020603050405020304" pitchFamily="18" charset="0"/>
                <a:cs typeface="Times New Roman" panose="02020603050405020304" pitchFamily="18" charset="0"/>
              </a:rPr>
              <a:t>quin etiam</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nec tamen</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quoniam</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quippe</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 critica alla credenza che i fenomeni naturali e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gli sconvolgimenti siano manifestazione dell’ira degli dèi</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 contro la </a:t>
            </a:r>
            <a:r>
              <a:rPr lang="it-IT" i="1">
                <a:latin typeface="Times New Roman" panose="02020603050405020304" pitchFamily="18" charset="0"/>
                <a:cs typeface="Times New Roman" panose="02020603050405020304" pitchFamily="18" charset="0"/>
              </a:rPr>
              <a:t>fallacia vatum</a:t>
            </a: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 elogio della verità frutto dell’osservazione dei fenomeni</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 novità e difficoltà dell’impresa poetica e della </a:t>
            </a:r>
            <a:r>
              <a:rPr lang="it-IT" i="1">
                <a:latin typeface="Times New Roman" panose="02020603050405020304" pitchFamily="18" charset="0"/>
                <a:cs typeface="Times New Roman" panose="02020603050405020304" pitchFamily="18" charset="0"/>
              </a:rPr>
              <a:t>materia </a:t>
            </a:r>
            <a:r>
              <a:rPr lang="it-IT">
                <a:latin typeface="Times New Roman" panose="02020603050405020304" pitchFamily="18" charset="0"/>
                <a:cs typeface="Times New Roman" panose="02020603050405020304" pitchFamily="18" charset="0"/>
              </a:rPr>
              <a:t>trattata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 poesia come ricerca e veicolo del ‘vero’ attraverso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il </a:t>
            </a:r>
            <a:r>
              <a:rPr lang="it-IT" i="1">
                <a:latin typeface="Times New Roman" panose="02020603050405020304" pitchFamily="18" charset="0"/>
                <a:cs typeface="Times New Roman" panose="02020603050405020304" pitchFamily="18" charset="0"/>
              </a:rPr>
              <a:t>lepos </a:t>
            </a:r>
            <a:r>
              <a:rPr lang="it-IT">
                <a:latin typeface="Times New Roman" panose="02020603050405020304" pitchFamily="18" charset="0"/>
                <a:cs typeface="Times New Roman" panose="02020603050405020304" pitchFamily="18" charset="0"/>
              </a:rPr>
              <a:t>→  poeta ‘scienziato del vero’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r>
              <a:rPr lang="it-IT">
                <a:latin typeface="Times New Roman" panose="02020603050405020304" pitchFamily="18" charset="0"/>
                <a:cs typeface="Times New Roman" panose="02020603050405020304" pitchFamily="18" charset="0"/>
              </a:rPr>
              <a:t>echi della dottrina epicurea         necessità di osservare la natura e offrire pluralità di ipotesi per indagare i fenomeni dalla loro eziologia                                                 </a:t>
            </a:r>
          </a:p>
          <a:p>
            <a:r>
              <a:rPr lang="it-IT">
                <a:latin typeface="Times New Roman" panose="02020603050405020304" pitchFamily="18" charset="0"/>
                <a:cs typeface="Times New Roman" panose="02020603050405020304" pitchFamily="18" charset="0"/>
              </a:rPr>
              <a:t>echi dello stoicismo            dottrina della </a:t>
            </a:r>
            <a:r>
              <a:rPr lang="it-IT" i="1">
                <a:latin typeface="Times New Roman" panose="02020603050405020304" pitchFamily="18" charset="0"/>
                <a:cs typeface="Times New Roman" panose="02020603050405020304" pitchFamily="18" charset="0"/>
              </a:rPr>
              <a:t>renovatio mundi </a:t>
            </a:r>
            <a:r>
              <a:rPr lang="it-IT">
                <a:latin typeface="Times New Roman" panose="02020603050405020304" pitchFamily="18" charset="0"/>
                <a:cs typeface="Times New Roman" panose="02020603050405020304" pitchFamily="18" charset="0"/>
              </a:rPr>
              <a:t>successiva a ogni eruzione vulcanica</a:t>
            </a:r>
          </a:p>
          <a:p>
            <a:r>
              <a:rPr lang="it-IT">
                <a:latin typeface="Times New Roman" panose="02020603050405020304" pitchFamily="18" charset="0"/>
                <a:cs typeface="Times New Roman" panose="02020603050405020304" pitchFamily="18" charset="0"/>
              </a:rPr>
              <a:t>critica a Virgilio (nello specifico alle </a:t>
            </a:r>
            <a:r>
              <a:rPr lang="it-IT" i="1">
                <a:latin typeface="Times New Roman" panose="02020603050405020304" pitchFamily="18" charset="0"/>
                <a:cs typeface="Times New Roman" panose="02020603050405020304" pitchFamily="18" charset="0"/>
              </a:rPr>
              <a:t>Georgiche</a:t>
            </a:r>
            <a:r>
              <a:rPr lang="it-IT">
                <a:latin typeface="Times New Roman" panose="02020603050405020304" pitchFamily="18" charset="0"/>
                <a:cs typeface="Times New Roman" panose="02020603050405020304" pitchFamily="18" charset="0"/>
              </a:rPr>
              <a:t>) perché si è preoccupato della vita e del </a:t>
            </a:r>
            <a:r>
              <a:rPr lang="it-IT" i="1">
                <a:latin typeface="Times New Roman" panose="02020603050405020304" pitchFamily="18" charset="0"/>
                <a:cs typeface="Times New Roman" panose="02020603050405020304" pitchFamily="18" charset="0"/>
              </a:rPr>
              <a:t>labor </a:t>
            </a:r>
            <a:r>
              <a:rPr lang="it-IT">
                <a:latin typeface="Times New Roman" panose="02020603050405020304" pitchFamily="18" charset="0"/>
                <a:cs typeface="Times New Roman" panose="02020603050405020304" pitchFamily="18" charset="0"/>
              </a:rPr>
              <a:t> nei campi nella quotidianità e non di indagare a fondo le cause dei fenomeni e di spiegarle</a:t>
            </a:r>
          </a:p>
          <a:p>
            <a:pPr marL="0" indent="0">
              <a:buNone/>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36DFCC64-CCE3-4E6B-A4D5-ADB248CCEF50}"/>
              </a:ext>
            </a:extLst>
          </p:cNvPr>
          <p:cNvSpPr/>
          <p:nvPr/>
        </p:nvSpPr>
        <p:spPr>
          <a:xfrm>
            <a:off x="3095538" y="5226341"/>
            <a:ext cx="377504" cy="176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A5DA9F4C-723F-407A-8B16-0C2B8D5D6B5A}"/>
              </a:ext>
            </a:extLst>
          </p:cNvPr>
          <p:cNvSpPr/>
          <p:nvPr/>
        </p:nvSpPr>
        <p:spPr>
          <a:xfrm>
            <a:off x="3850546" y="4362275"/>
            <a:ext cx="385893" cy="151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3273405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7ED371A-5282-4FFB-A34B-88542125D821}"/>
              </a:ext>
            </a:extLst>
          </p:cNvPr>
          <p:cNvSpPr>
            <a:spLocks noGrp="1"/>
          </p:cNvSpPr>
          <p:nvPr>
            <p:ph idx="1"/>
          </p:nvPr>
        </p:nvSpPr>
        <p:spPr>
          <a:xfrm>
            <a:off x="-1" y="0"/>
            <a:ext cx="12192000" cy="6858000"/>
          </a:xfrm>
          <a:blipFill>
            <a:blip r:embed="rId2"/>
            <a:tile tx="0" ty="0" sx="100000" sy="100000" flip="none" algn="tl"/>
          </a:blipFill>
        </p:spPr>
        <p:txBody>
          <a:bodyPr/>
          <a:lstStyle/>
          <a:p>
            <a:pPr marL="0" indent="0" algn="just">
              <a:spcBef>
                <a:spcPts val="0"/>
              </a:spcBef>
              <a:spcAft>
                <a:spcPts val="0"/>
              </a:spcAft>
              <a:buNone/>
            </a:pPr>
            <a:r>
              <a:rPr lang="it-IT"/>
              <a:t>  </a:t>
            </a:r>
          </a:p>
          <a:p>
            <a:pPr marL="0" indent="0" algn="just">
              <a:spcBef>
                <a:spcPts val="0"/>
              </a:spcBef>
              <a:spcAft>
                <a:spcPts val="0"/>
              </a:spcAft>
              <a:buNone/>
            </a:pPr>
            <a:endParaRPr lang="it-IT"/>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Il pregio del poemetto consiste, piuttosto, nella professione di fede nella scienza, nel rifiuto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del mito e del racconto fallace, dominio della poesia, nella tensione conoscitiva, nella ricerca e nella individuazione di tutti i </a:t>
            </a:r>
            <a:r>
              <a:rPr lang="it-IT" i="1">
                <a:latin typeface="Times New Roman" panose="02020603050405020304" pitchFamily="18" charset="0"/>
                <a:cs typeface="Times New Roman" panose="02020603050405020304" pitchFamily="18" charset="0"/>
              </a:rPr>
              <a:t>signa </a:t>
            </a:r>
            <a:r>
              <a:rPr lang="it-IT">
                <a:latin typeface="Times New Roman" panose="02020603050405020304" pitchFamily="18" charset="0"/>
                <a:cs typeface="Times New Roman" panose="02020603050405020304" pitchFamily="18" charset="0"/>
              </a:rPr>
              <a:t> che consentono di attingere anche alle verità più nascoste. Ne scaturisce, inevitabilmente, un elogio incondizionato ed entusiastico della conoscenza scientifica, intesa come massimo bene cui l’uomo possa aspirare, che induce ad osservare la realtà circostante, a porre domande, a formulare ipotesi, a conoscere il </a:t>
            </a:r>
            <a:r>
              <a:rPr lang="it-IT" i="1">
                <a:latin typeface="Times New Roman" panose="02020603050405020304" pitchFamily="18" charset="0"/>
                <a:cs typeface="Times New Roman" panose="02020603050405020304" pitchFamily="18" charset="0"/>
              </a:rPr>
              <a:t>mirandus faber</a:t>
            </a:r>
            <a:r>
              <a:rPr lang="it-IT">
                <a:latin typeface="Times New Roman" panose="02020603050405020304" pitchFamily="18" charset="0"/>
                <a:cs typeface="Times New Roman" panose="02020603050405020304" pitchFamily="18" charset="0"/>
              </a:rPr>
              <a:t> che sovraintende a ciascuna attività e ad ogni cambiamento (v. 198, </a:t>
            </a:r>
            <a:r>
              <a:rPr lang="it-IT" i="1">
                <a:latin typeface="Times New Roman" panose="02020603050405020304" pitchFamily="18" charset="0"/>
                <a:cs typeface="Times New Roman" panose="02020603050405020304" pitchFamily="18" charset="0"/>
              </a:rPr>
              <a:t>aut quis mirandus tantae faber imperet arti</a:t>
            </a:r>
            <a:r>
              <a:rPr lang="it-IT">
                <a:latin typeface="Times New Roman" panose="02020603050405020304" pitchFamily="18" charset="0"/>
                <a:cs typeface="Times New Roman" panose="02020603050405020304" pitchFamily="18" charset="0"/>
              </a:rPr>
              <a:t>). Scoprire i segreti della natura, e quindi anche comprendere come la non volontà di divinità irate o capricciose, bensì i fenomeni naturali siano alla base degli sconvolgimenti dell’Etna, rappresenta la realizzazione di quella vocazione al vero che è propria dell’uomo. Tutto preso dalla meraviglia della natura e dalla scoperta delle cause naturali, l’uomo non avrà più motivo di lasciarsi irretire da occupazioni inutili o di scarso rilievo. La capacità di aspirare al vero attraverso l’osservazione diretta dei fenomeni naturali e la ricerca delle cause degli eventi eccezionali nobilita l’uomo, rendendolo diverso e migliore di tutti gli altri esseri viventi »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(cit. da S. Santelia,</a:t>
            </a: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La </a:t>
            </a:r>
            <a:r>
              <a:rPr lang="it-IT" sz="2000" i="1">
                <a:latin typeface="Times New Roman" panose="02020603050405020304" pitchFamily="18" charset="0"/>
                <a:cs typeface="Times New Roman" panose="02020603050405020304" pitchFamily="18" charset="0"/>
              </a:rPr>
              <a:t>miranda fabula </a:t>
            </a:r>
            <a:r>
              <a:rPr lang="it-IT" sz="2000">
                <a:latin typeface="Times New Roman" panose="02020603050405020304" pitchFamily="18" charset="0"/>
                <a:cs typeface="Times New Roman" panose="02020603050405020304" pitchFamily="18" charset="0"/>
              </a:rPr>
              <a:t>dei </a:t>
            </a:r>
            <a:r>
              <a:rPr lang="it-IT" sz="2000" i="1">
                <a:latin typeface="Times New Roman" panose="02020603050405020304" pitchFamily="18" charset="0"/>
                <a:cs typeface="Times New Roman" panose="02020603050405020304" pitchFamily="18" charset="0"/>
              </a:rPr>
              <a:t>pii fratres </a:t>
            </a:r>
            <a:r>
              <a:rPr lang="it-IT" sz="2000">
                <a:latin typeface="Times New Roman" panose="02020603050405020304" pitchFamily="18" charset="0"/>
                <a:cs typeface="Times New Roman" panose="02020603050405020304" pitchFamily="18" charset="0"/>
              </a:rPr>
              <a:t>in </a:t>
            </a:r>
            <a:r>
              <a:rPr lang="it-IT" sz="2000" i="1">
                <a:latin typeface="Times New Roman" panose="02020603050405020304" pitchFamily="18" charset="0"/>
                <a:cs typeface="Times New Roman" panose="02020603050405020304" pitchFamily="18" charset="0"/>
              </a:rPr>
              <a:t>Aetna </a:t>
            </a:r>
            <a:r>
              <a:rPr lang="it-IT" sz="2000">
                <a:latin typeface="Times New Roman" panose="02020603050405020304" pitchFamily="18" charset="0"/>
                <a:cs typeface="Times New Roman" panose="02020603050405020304" pitchFamily="18" charset="0"/>
              </a:rPr>
              <a:t>603-645, Bari 2012, p. 19).</a:t>
            </a:r>
          </a:p>
        </p:txBody>
      </p:sp>
      <p:sp>
        <p:nvSpPr>
          <p:cNvPr id="2" name="Rettangolo con angoli arrotondati 1">
            <a:extLst>
              <a:ext uri="{FF2B5EF4-FFF2-40B4-BE49-F238E27FC236}">
                <a16:creationId xmlns:a16="http://schemas.microsoft.com/office/drawing/2014/main" id="{996D693D-5779-42C7-9438-2FDB2883FADA}"/>
              </a:ext>
            </a:extLst>
          </p:cNvPr>
          <p:cNvSpPr/>
          <p:nvPr/>
        </p:nvSpPr>
        <p:spPr>
          <a:xfrm>
            <a:off x="-1" y="497561"/>
            <a:ext cx="12191999" cy="598032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00399708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Manilio</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Astronomica</a:t>
            </a:r>
            <a:r>
              <a:rPr lang="it-IT" sz="2800">
                <a:latin typeface="Times New Roman" panose="02020603050405020304" pitchFamily="18" charset="0"/>
                <a:cs typeface="Times New Roman" panose="02020603050405020304" pitchFamily="18" charset="0"/>
              </a:rPr>
              <a:t>, I 1-90; II 57-149</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48244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E6E3FD2-C3E2-4909-A056-A9AFFE44696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sz="2800" b="1">
                <a:latin typeface="Times New Roman" panose="02020603050405020304" pitchFamily="18" charset="0"/>
                <a:cs typeface="Times New Roman" panose="02020603050405020304" pitchFamily="18" charset="0"/>
              </a:rPr>
              <a:t>Gli </a:t>
            </a:r>
            <a:r>
              <a:rPr lang="it-IT" sz="2800" b="1" i="1">
                <a:latin typeface="Times New Roman" panose="02020603050405020304" pitchFamily="18" charset="0"/>
                <a:cs typeface="Times New Roman" panose="02020603050405020304" pitchFamily="18" charset="0"/>
              </a:rPr>
              <a:t>Astronomica</a:t>
            </a:r>
            <a:r>
              <a:rPr lang="it-IT" sz="2800" b="1">
                <a:latin typeface="Times New Roman" panose="02020603050405020304" pitchFamily="18" charset="0"/>
                <a:cs typeface="Times New Roman" panose="02020603050405020304" pitchFamily="18" charset="0"/>
              </a:rPr>
              <a:t> </a:t>
            </a:r>
          </a:p>
          <a:p>
            <a:pPr marL="0" indent="0" algn="ctr">
              <a:buNone/>
            </a:pPr>
            <a:endParaRPr lang="it-IT" b="1">
              <a:latin typeface="Times New Roman" panose="02020603050405020304" pitchFamily="18" charset="0"/>
              <a:cs typeface="Times New Roman" panose="02020603050405020304" pitchFamily="18" charset="0"/>
            </a:endParaRPr>
          </a:p>
          <a:p>
            <a:pPr marL="0" indent="0">
              <a:buNone/>
            </a:pPr>
            <a:r>
              <a:rPr lang="it-IT" b="1">
                <a:solidFill>
                  <a:schemeClr val="accent1"/>
                </a:solidFill>
                <a:latin typeface="Times New Roman" panose="02020603050405020304" pitchFamily="18" charset="0"/>
                <a:cs typeface="Times New Roman" panose="02020603050405020304" pitchFamily="18" charset="0"/>
              </a:rPr>
              <a:t>-</a:t>
            </a:r>
            <a:r>
              <a:rPr lang="it-IT" b="1">
                <a:solidFill>
                  <a:srgbClr val="00B05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Parte della composizione dell’opera è avvenuta durante il regno di Tiberio </a:t>
            </a:r>
          </a:p>
          <a:p>
            <a:pPr marL="0" indent="0">
              <a:buNone/>
            </a:pPr>
            <a:endParaRPr lang="it-IT" b="1">
              <a:latin typeface="Times New Roman" panose="02020603050405020304" pitchFamily="18" charset="0"/>
              <a:cs typeface="Times New Roman" panose="02020603050405020304" pitchFamily="18" charset="0"/>
            </a:endParaRPr>
          </a:p>
          <a:p>
            <a:r>
              <a:rPr lang="it-IT" b="1">
                <a:latin typeface="Times New Roman" panose="02020603050405020304" pitchFamily="18" charset="0"/>
                <a:cs typeface="Times New Roman" panose="02020603050405020304" pitchFamily="18" charset="0"/>
              </a:rPr>
              <a:t>Libro I:  </a:t>
            </a:r>
            <a:r>
              <a:rPr lang="it-IT">
                <a:latin typeface="Times New Roman" panose="02020603050405020304" pitchFamily="18" charset="0"/>
                <a:cs typeface="Times New Roman" panose="02020603050405020304" pitchFamily="18" charset="0"/>
              </a:rPr>
              <a:t>origine del cosmo e della descrizione di esso </a:t>
            </a:r>
          </a:p>
          <a:p>
            <a:r>
              <a:rPr lang="it-IT" b="1">
                <a:latin typeface="Times New Roman" panose="02020603050405020304" pitchFamily="18" charset="0"/>
                <a:cs typeface="Times New Roman" panose="02020603050405020304" pitchFamily="18" charset="0"/>
              </a:rPr>
              <a:t>Libro II: </a:t>
            </a:r>
            <a:r>
              <a:rPr lang="it-IT">
                <a:latin typeface="Times New Roman" panose="02020603050405020304" pitchFamily="18" charset="0"/>
                <a:cs typeface="Times New Roman" panose="02020603050405020304" pitchFamily="18" charset="0"/>
              </a:rPr>
              <a:t>segni zodiacali </a:t>
            </a:r>
          </a:p>
          <a:p>
            <a:r>
              <a:rPr lang="it-IT" b="1">
                <a:latin typeface="Times New Roman" panose="02020603050405020304" pitchFamily="18" charset="0"/>
                <a:cs typeface="Times New Roman" panose="02020603050405020304" pitchFamily="18" charset="0"/>
              </a:rPr>
              <a:t>Libro III: </a:t>
            </a:r>
            <a:r>
              <a:rPr lang="it-IT">
                <a:latin typeface="Times New Roman" panose="02020603050405020304" pitchFamily="18" charset="0"/>
                <a:cs typeface="Times New Roman" panose="02020603050405020304" pitchFamily="18" charset="0"/>
              </a:rPr>
              <a:t>tecnica e capacità di stabilire l’oroscopo a partire dalla nascita </a:t>
            </a:r>
          </a:p>
          <a:p>
            <a:r>
              <a:rPr lang="it-IT" b="1">
                <a:latin typeface="Times New Roman" panose="02020603050405020304" pitchFamily="18" charset="0"/>
                <a:cs typeface="Times New Roman" panose="02020603050405020304" pitchFamily="18" charset="0"/>
              </a:rPr>
              <a:t>Libro IV: </a:t>
            </a:r>
            <a:r>
              <a:rPr lang="it-IT">
                <a:latin typeface="Times New Roman" panose="02020603050405020304" pitchFamily="18" charset="0"/>
                <a:cs typeface="Times New Roman" panose="02020603050405020304" pitchFamily="18" charset="0"/>
              </a:rPr>
              <a:t>influenza dei segni zodiacali nella vita di ogni singolo individuo </a:t>
            </a:r>
          </a:p>
          <a:p>
            <a:r>
              <a:rPr lang="it-IT" b="1">
                <a:latin typeface="Times New Roman" panose="02020603050405020304" pitchFamily="18" charset="0"/>
                <a:cs typeface="Times New Roman" panose="02020603050405020304" pitchFamily="18" charset="0"/>
              </a:rPr>
              <a:t>Libro V: </a:t>
            </a:r>
            <a:r>
              <a:rPr lang="it-IT">
                <a:latin typeface="Times New Roman" panose="02020603050405020304" pitchFamily="18" charset="0"/>
                <a:cs typeface="Times New Roman" panose="02020603050405020304" pitchFamily="18" charset="0"/>
              </a:rPr>
              <a:t>segni extrazodiacali  </a:t>
            </a:r>
          </a:p>
        </p:txBody>
      </p:sp>
    </p:spTree>
    <p:extLst>
      <p:ext uri="{BB962C8B-B14F-4D97-AF65-F5344CB8AC3E}">
        <p14:creationId xmlns:p14="http://schemas.microsoft.com/office/powerpoint/2010/main" val="385236140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9014C9E-180F-4F7B-AC7E-9B0AE4556EEF}"/>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a:spcBef>
                <a:spcPts val="0"/>
              </a:spcBef>
              <a:spcAft>
                <a:spcPts val="0"/>
              </a:spcAft>
            </a:pPr>
            <a:r>
              <a:rPr lang="it-IT">
                <a:latin typeface="Times New Roman" panose="02020603050405020304" pitchFamily="18" charset="0"/>
                <a:cs typeface="Times New Roman" panose="02020603050405020304" pitchFamily="18" charset="0"/>
              </a:rPr>
              <a:t>Manilio si colloca pienamente nel genere didascalico        quasi </a:t>
            </a:r>
            <a:r>
              <a:rPr lang="it-IT" i="1">
                <a:latin typeface="Times New Roman" panose="02020603050405020304" pitchFamily="18" charset="0"/>
                <a:cs typeface="Times New Roman" panose="02020603050405020304" pitchFamily="18" charset="0"/>
              </a:rPr>
              <a:t>summa </a:t>
            </a:r>
            <a:r>
              <a:rPr lang="it-IT">
                <a:latin typeface="Times New Roman" panose="02020603050405020304" pitchFamily="18" charset="0"/>
                <a:cs typeface="Times New Roman" panose="02020603050405020304" pitchFamily="18" charset="0"/>
              </a:rPr>
              <a:t>di esso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r>
              <a:rPr lang="it-IT">
                <a:latin typeface="Times New Roman" panose="02020603050405020304" pitchFamily="18" charset="0"/>
                <a:cs typeface="Times New Roman" panose="02020603050405020304" pitchFamily="18" charset="0"/>
              </a:rPr>
              <a:t>Ripresa del modello arateo ma con sviluppo sul versante astrologico e interesse rivolto all’indagine del rapporto tra uomo e segno zodiacale che lo rappresenta       quadro di interpretazione universale sulla base della ricezione dello stoicismo cosmologico di Posidonio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algn="just">
              <a:spcBef>
                <a:spcPts val="0"/>
              </a:spcBef>
              <a:spcAft>
                <a:spcPts val="0"/>
              </a:spcAft>
              <a:defRPr/>
            </a:pPr>
            <a:r>
              <a:rPr lang="it-IT">
                <a:latin typeface="Times New Roman" panose="02020603050405020304" pitchFamily="18" charset="0"/>
                <a:cs typeface="Times New Roman" panose="02020603050405020304" pitchFamily="18" charset="0"/>
              </a:rPr>
              <a:t>Connessione tra il </a:t>
            </a:r>
            <a:r>
              <a:rPr lang="it-IT" i="1">
                <a:latin typeface="Times New Roman" panose="02020603050405020304" pitchFamily="18" charset="0"/>
                <a:cs typeface="Times New Roman" panose="02020603050405020304" pitchFamily="18" charset="0"/>
              </a:rPr>
              <a:t>dulce </a:t>
            </a:r>
            <a:r>
              <a:rPr lang="it-IT">
                <a:latin typeface="Times New Roman" panose="02020603050405020304" pitchFamily="18" charset="0"/>
                <a:cs typeface="Times New Roman" panose="02020603050405020304" pitchFamily="18" charset="0"/>
              </a:rPr>
              <a:t>della poesia e il </a:t>
            </a:r>
            <a:r>
              <a:rPr lang="it-IT" i="1">
                <a:latin typeface="Times New Roman" panose="02020603050405020304" pitchFamily="18" charset="0"/>
                <a:cs typeface="Times New Roman" panose="02020603050405020304" pitchFamily="18" charset="0"/>
              </a:rPr>
              <a:t>verum </a:t>
            </a:r>
            <a:r>
              <a:rPr lang="it-IT">
                <a:latin typeface="Times New Roman" panose="02020603050405020304" pitchFamily="18" charset="0"/>
                <a:cs typeface="Times New Roman" panose="02020603050405020304" pitchFamily="18" charset="0"/>
              </a:rPr>
              <a:t>della scienza (vd. proemio I), la dottrina deriva all’uomo dagli dèi     continuità con la poetica lucreziana in una contrapposizione e in un rovesciamento di contenuti</a:t>
            </a:r>
          </a:p>
          <a:p>
            <a:pPr marL="0" indent="0" algn="just">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Ricerca di un ordine universale e di una </a:t>
            </a:r>
            <a:r>
              <a:rPr lang="it-IT" i="1">
                <a:latin typeface="Times New Roman" panose="02020603050405020304" pitchFamily="18" charset="0"/>
                <a:cs typeface="Times New Roman" panose="02020603050405020304" pitchFamily="18" charset="0"/>
              </a:rPr>
              <a:t>ratio </a:t>
            </a:r>
            <a:r>
              <a:rPr lang="it-IT">
                <a:latin typeface="Times New Roman" panose="02020603050405020304" pitchFamily="18" charset="0"/>
                <a:cs typeface="Times New Roman" panose="02020603050405020304" pitchFamily="18" charset="0"/>
              </a:rPr>
              <a:t>cosmica che muove la </a:t>
            </a:r>
            <a:r>
              <a:rPr lang="it-IT" i="1">
                <a:latin typeface="Times New Roman" panose="02020603050405020304" pitchFamily="18" charset="0"/>
                <a:cs typeface="Times New Roman" panose="02020603050405020304" pitchFamily="18" charset="0"/>
              </a:rPr>
              <a:t>machina </a:t>
            </a:r>
            <a:r>
              <a:rPr lang="it-IT">
                <a:latin typeface="Times New Roman" panose="02020603050405020304" pitchFamily="18" charset="0"/>
                <a:cs typeface="Times New Roman" panose="02020603050405020304" pitchFamily="18" charset="0"/>
              </a:rPr>
              <a:t>dell’universo e determina la storia dell’uomo           impronta stoica</a:t>
            </a:r>
          </a:p>
          <a:p>
            <a:pPr algn="just">
              <a:spcBef>
                <a:spcPts val="0"/>
              </a:spcBef>
              <a:spcAft>
                <a:spcPts val="0"/>
              </a:spcAft>
              <a:buFontTx/>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Difficoltà di ridurre in forma poetica la complessità della materia trattata         in linea con la riflessione lucreziana</a:t>
            </a:r>
          </a:p>
          <a:p>
            <a:pPr algn="just">
              <a:spcBef>
                <a:spcPts val="0"/>
              </a:spcBef>
              <a:spcAft>
                <a:spcPts val="0"/>
              </a:spcAft>
              <a:buFontTx/>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Influenza dell’esempio virgiliano sia per quanto riguarda strategie di costruzione e struttura del testo, sia per la lingua</a:t>
            </a:r>
          </a:p>
          <a:p>
            <a:pPr algn="just">
              <a:spcBef>
                <a:spcPts val="0"/>
              </a:spcBef>
              <a:spcAft>
                <a:spcPts val="0"/>
              </a:spcAft>
              <a:buFontTx/>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Influsso predominante di Ovidio nella tecnica di composizione dell’esametro, descrittiva e nelle digressioni </a:t>
            </a:r>
          </a:p>
          <a:p>
            <a:pPr>
              <a:spcBef>
                <a:spcPts val="0"/>
              </a:spcBef>
              <a:spcAft>
                <a:spcPts val="0"/>
              </a:spcAft>
            </a:pPr>
            <a:endParaRPr lang="it-IT">
              <a:latin typeface="Times New Roman" panose="02020603050405020304" pitchFamily="18" charset="0"/>
              <a:cs typeface="Times New Roman" panose="02020603050405020304" pitchFamily="18" charset="0"/>
            </a:endParaRPr>
          </a:p>
        </p:txBody>
      </p:sp>
      <p:sp>
        <p:nvSpPr>
          <p:cNvPr id="4" name="Freccia a destra 3">
            <a:extLst>
              <a:ext uri="{FF2B5EF4-FFF2-40B4-BE49-F238E27FC236}">
                <a16:creationId xmlns:a16="http://schemas.microsoft.com/office/drawing/2014/main" id="{B5293926-49CC-43FA-8D70-EA840380E3CB}"/>
              </a:ext>
            </a:extLst>
          </p:cNvPr>
          <p:cNvSpPr/>
          <p:nvPr/>
        </p:nvSpPr>
        <p:spPr>
          <a:xfrm>
            <a:off x="6417578" y="151001"/>
            <a:ext cx="285226"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814DF119-AB25-4042-967B-2F673437D645}"/>
              </a:ext>
            </a:extLst>
          </p:cNvPr>
          <p:cNvSpPr/>
          <p:nvPr/>
        </p:nvSpPr>
        <p:spPr>
          <a:xfrm>
            <a:off x="6845417" y="1031846"/>
            <a:ext cx="394281" cy="1426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68F35C11-B233-4AEF-B746-3854B1528B86}"/>
              </a:ext>
            </a:extLst>
          </p:cNvPr>
          <p:cNvSpPr/>
          <p:nvPr/>
        </p:nvSpPr>
        <p:spPr>
          <a:xfrm>
            <a:off x="1560352" y="2256638"/>
            <a:ext cx="352337" cy="151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9CF03542-3575-44FA-981C-B0E445E1A945}"/>
              </a:ext>
            </a:extLst>
          </p:cNvPr>
          <p:cNvSpPr/>
          <p:nvPr/>
        </p:nvSpPr>
        <p:spPr>
          <a:xfrm>
            <a:off x="2617365" y="3429000"/>
            <a:ext cx="503340" cy="167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a destra 12">
            <a:extLst>
              <a:ext uri="{FF2B5EF4-FFF2-40B4-BE49-F238E27FC236}">
                <a16:creationId xmlns:a16="http://schemas.microsoft.com/office/drawing/2014/main" id="{5DC212F8-4E18-485A-9D61-EE92E475E620}"/>
              </a:ext>
            </a:extLst>
          </p:cNvPr>
          <p:cNvSpPr/>
          <p:nvPr/>
        </p:nvSpPr>
        <p:spPr>
          <a:xfrm>
            <a:off x="8766494" y="4081245"/>
            <a:ext cx="360727" cy="14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09957713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76A9EDB-5B07-4158-A7DF-9EF0CBF56112}"/>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a:spcBef>
                <a:spcPts val="0"/>
              </a:spcBef>
              <a:spcAft>
                <a:spcPts val="0"/>
              </a:spcAft>
            </a:pPr>
            <a:r>
              <a:rPr lang="it-IT">
                <a:latin typeface="Times New Roman" panose="02020603050405020304" pitchFamily="18" charset="0"/>
                <a:cs typeface="Times New Roman" panose="02020603050405020304" pitchFamily="18" charset="0"/>
              </a:rPr>
              <a:t>Filosofia, scienza e credenze religiose si fondono in una veste epica che lascia spazio a tratti di realismo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r>
              <a:rPr lang="it-IT">
                <a:latin typeface="Times New Roman" panose="02020603050405020304" pitchFamily="18" charset="0"/>
                <a:cs typeface="Times New Roman" panose="02020603050405020304" pitchFamily="18" charset="0"/>
              </a:rPr>
              <a:t>L’intento paideutico si risolve non solo nello svelare i misteri e la grandezza del cosmo, ma anche nell’accettazione del destino (altro elemento fondante della concezione etica stoica) e nell’equivalenza tra </a:t>
            </a:r>
            <a:r>
              <a:rPr lang="it-IT" i="1">
                <a:latin typeface="Times New Roman" panose="02020603050405020304" pitchFamily="18" charset="0"/>
                <a:cs typeface="Times New Roman" panose="02020603050405020304" pitchFamily="18" charset="0"/>
              </a:rPr>
              <a:t>ratio</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ordine cosmico e organizzazione sociale e gerarchica della comunità</a:t>
            </a:r>
          </a:p>
          <a:p>
            <a:pPr algn="just">
              <a:spcBef>
                <a:spcPts val="0"/>
              </a:spcBef>
              <a:spcAft>
                <a:spcPts val="0"/>
              </a:spcAft>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I 27</a:t>
            </a:r>
          </a:p>
          <a:p>
            <a:pPr algn="just">
              <a:spcBef>
                <a:spcPts val="0"/>
              </a:spcBef>
              <a:spcAft>
                <a:spcPts val="0"/>
              </a:spcAft>
              <a:buFont typeface="Wingdings" panose="05000000000000000000" pitchFamily="2" charset="2"/>
              <a:buChar char="§"/>
            </a:pPr>
            <a:r>
              <a:rPr lang="it-IT" b="1" i="1">
                <a:latin typeface="Times New Roman" panose="02020603050405020304" pitchFamily="18" charset="0"/>
                <a:cs typeface="Times New Roman" panose="02020603050405020304" pitchFamily="18" charset="0"/>
              </a:rPr>
              <a:t>clepsisset furto       cepisset</a:t>
            </a:r>
            <a:r>
              <a:rPr lang="it-IT" b="1">
                <a:latin typeface="Times New Roman" panose="02020603050405020304" pitchFamily="18" charset="0"/>
                <a:cs typeface="Times New Roman" panose="02020603050405020304" pitchFamily="18" charset="0"/>
              </a:rPr>
              <a:t> (oppure </a:t>
            </a:r>
            <a:r>
              <a:rPr lang="it-IT" b="1" i="1">
                <a:latin typeface="Times New Roman" panose="02020603050405020304" pitchFamily="18" charset="0"/>
                <a:cs typeface="Times New Roman" panose="02020603050405020304" pitchFamily="18" charset="0"/>
              </a:rPr>
              <a:t>captasset</a:t>
            </a:r>
            <a:r>
              <a:rPr lang="it-IT" b="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furto</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clepo </a:t>
            </a:r>
            <a:r>
              <a:rPr lang="it-IT">
                <a:latin typeface="Times New Roman" panose="02020603050405020304" pitchFamily="18" charset="0"/>
                <a:cs typeface="Times New Roman" panose="02020603050405020304" pitchFamily="18" charset="0"/>
              </a:rPr>
              <a:t>è verbo arcaico (vd. ad esempio le </a:t>
            </a:r>
            <a:r>
              <a:rPr lang="it-IT" i="1">
                <a:latin typeface="Times New Roman" panose="02020603050405020304" pitchFamily="18" charset="0"/>
                <a:cs typeface="Times New Roman" panose="02020603050405020304" pitchFamily="18" charset="0"/>
              </a:rPr>
              <a:t>Leggi delle XII Tavole </a:t>
            </a:r>
            <a:r>
              <a:rPr lang="it-IT">
                <a:latin typeface="Times New Roman" panose="02020603050405020304" pitchFamily="18" charset="0"/>
                <a:cs typeface="Times New Roman" panose="02020603050405020304" pitchFamily="18" charset="0"/>
              </a:rPr>
              <a:t>e si trova anche in Plauto, Accio, Pacuvio)        viene considerato come grecismo (cf. Varrone, </a:t>
            </a:r>
            <a:r>
              <a:rPr lang="it-IT" i="1">
                <a:latin typeface="Times New Roman" panose="02020603050405020304" pitchFamily="18" charset="0"/>
                <a:cs typeface="Times New Roman" panose="02020603050405020304" pitchFamily="18" charset="0"/>
              </a:rPr>
              <a:t>De lingua Latina </a:t>
            </a:r>
            <a:r>
              <a:rPr lang="it-IT">
                <a:latin typeface="Times New Roman" panose="02020603050405020304" pitchFamily="18" charset="0"/>
                <a:cs typeface="Times New Roman" panose="02020603050405020304" pitchFamily="18" charset="0"/>
              </a:rPr>
              <a:t>VII 94 </a:t>
            </a:r>
            <a:r>
              <a:rPr lang="it-IT" i="1">
                <a:latin typeface="Times New Roman" panose="02020603050405020304" pitchFamily="18" charset="0"/>
                <a:cs typeface="Times New Roman" panose="02020603050405020304" pitchFamily="18" charset="0"/>
              </a:rPr>
              <a:t>potest vel a Graeco dictum </a:t>
            </a:r>
            <a:r>
              <a:rPr lang="el-GR" i="1">
                <a:latin typeface="Times New Roman" panose="02020603050405020304" pitchFamily="18" charset="0"/>
                <a:cs typeface="Times New Roman" panose="02020603050405020304" pitchFamily="18" charset="0"/>
              </a:rPr>
              <a:t>κλέπτειν</a:t>
            </a:r>
            <a:r>
              <a:rPr lang="it-IT" i="1">
                <a:latin typeface="Times New Roman" panose="02020603050405020304" pitchFamily="18" charset="0"/>
                <a:cs typeface="Times New Roman" panose="02020603050405020304" pitchFamily="18" charset="0"/>
              </a:rPr>
              <a:t>  clepere</a:t>
            </a:r>
            <a:r>
              <a:rPr lang="it-IT">
                <a:latin typeface="Times New Roman" panose="02020603050405020304" pitchFamily="18" charset="0"/>
                <a:cs typeface="Times New Roman" panose="02020603050405020304" pitchFamily="18" charset="0"/>
              </a:rPr>
              <a:t>)      l’aggiunta pleonastica </a:t>
            </a:r>
            <a:r>
              <a:rPr lang="it-IT" i="1">
                <a:latin typeface="Times New Roman" panose="02020603050405020304" pitchFamily="18" charset="0"/>
                <a:cs typeface="Times New Roman" panose="02020603050405020304" pitchFamily="18" charset="0"/>
              </a:rPr>
              <a:t>furto </a:t>
            </a:r>
            <a:r>
              <a:rPr lang="it-IT">
                <a:latin typeface="Times New Roman" panose="02020603050405020304" pitchFamily="18" charset="0"/>
                <a:cs typeface="Times New Roman" panose="02020603050405020304" pitchFamily="18" charset="0"/>
              </a:rPr>
              <a:t>è una sorta di glossa (cf. Nonio  p. 20,7 Lindsay; </a:t>
            </a:r>
            <a:r>
              <a:rPr lang="it-IT" i="1">
                <a:latin typeface="Times New Roman" panose="02020603050405020304" pitchFamily="18" charset="0"/>
                <a:cs typeface="Times New Roman" panose="02020603050405020304" pitchFamily="18" charset="0"/>
              </a:rPr>
              <a:t>furari</a:t>
            </a:r>
            <a:r>
              <a:rPr lang="it-IT">
                <a:latin typeface="Times New Roman" panose="02020603050405020304" pitchFamily="18" charset="0"/>
                <a:cs typeface="Times New Roman" panose="02020603050405020304" pitchFamily="18" charset="0"/>
              </a:rPr>
              <a:t>). </a:t>
            </a:r>
            <a:endParaRPr lang="it-IT"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 typeface="Wingdings" panose="05000000000000000000" pitchFamily="2" charset="2"/>
              <a:buChar char="§"/>
            </a:pPr>
            <a:r>
              <a:rPr lang="it-IT" b="1" i="1">
                <a:latin typeface="Times New Roman" panose="02020603050405020304" pitchFamily="18" charset="0"/>
                <a:cs typeface="Times New Roman" panose="02020603050405020304" pitchFamily="18" charset="0"/>
              </a:rPr>
              <a:t>mundum quo cuncta reguntur</a:t>
            </a:r>
            <a:r>
              <a:rPr lang="it-IT">
                <a:latin typeface="Times New Roman" panose="02020603050405020304" pitchFamily="18" charset="0"/>
                <a:cs typeface="Times New Roman" panose="02020603050405020304" pitchFamily="18" charset="0"/>
              </a:rPr>
              <a:t>       la ‘base’ della </a:t>
            </a:r>
            <a:r>
              <a:rPr lang="it-IT" i="1">
                <a:latin typeface="Times New Roman" panose="02020603050405020304" pitchFamily="18" charset="0"/>
                <a:cs typeface="Times New Roman" panose="02020603050405020304" pitchFamily="18" charset="0"/>
              </a:rPr>
              <a:t>sententia</a:t>
            </a:r>
            <a:r>
              <a:rPr lang="it-IT">
                <a:latin typeface="Times New Roman" panose="02020603050405020304" pitchFamily="18" charset="0"/>
                <a:cs typeface="Times New Roman" panose="02020603050405020304" pitchFamily="18" charset="0"/>
              </a:rPr>
              <a:t> è platonica (cf. e.g. </a:t>
            </a:r>
            <a:r>
              <a:rPr lang="it-IT" i="1">
                <a:latin typeface="Times New Roman" panose="02020603050405020304" pitchFamily="18" charset="0"/>
                <a:cs typeface="Times New Roman" panose="02020603050405020304" pitchFamily="18" charset="0"/>
              </a:rPr>
              <a:t>Timeo </a:t>
            </a:r>
            <a:r>
              <a:rPr lang="it-IT">
                <a:latin typeface="Times New Roman" panose="02020603050405020304" pitchFamily="18" charset="0"/>
                <a:cs typeface="Times New Roman" panose="02020603050405020304" pitchFamily="18" charset="0"/>
              </a:rPr>
              <a:t>28b; il testo è conosciuto e utilizzato in ambito latino anche grazie alla traduzione di Cicerone; per la </a:t>
            </a:r>
            <a:r>
              <a:rPr lang="it-IT" i="1">
                <a:latin typeface="Times New Roman" panose="02020603050405020304" pitchFamily="18" charset="0"/>
                <a:cs typeface="Times New Roman" panose="02020603050405020304" pitchFamily="18" charset="0"/>
              </a:rPr>
              <a:t>sententia</a:t>
            </a:r>
            <a:r>
              <a:rPr lang="it-IT">
                <a:latin typeface="Times New Roman" panose="02020603050405020304" pitchFamily="18" charset="0"/>
                <a:cs typeface="Times New Roman" panose="02020603050405020304" pitchFamily="18" charset="0"/>
              </a:rPr>
              <a:t> cf. Cic. </a:t>
            </a:r>
            <a:r>
              <a:rPr lang="it-IT" i="1">
                <a:latin typeface="Times New Roman" panose="02020603050405020304" pitchFamily="18" charset="0"/>
                <a:cs typeface="Times New Roman" panose="02020603050405020304" pitchFamily="18" charset="0"/>
              </a:rPr>
              <a:t>De natura deorum </a:t>
            </a:r>
            <a:r>
              <a:rPr lang="it-IT">
                <a:latin typeface="Times New Roman" panose="02020603050405020304" pitchFamily="18" charset="0"/>
                <a:cs typeface="Times New Roman" panose="02020603050405020304" pitchFamily="18" charset="0"/>
              </a:rPr>
              <a:t>II 30; 38)</a:t>
            </a:r>
          </a:p>
          <a:p>
            <a:pPr algn="just">
              <a:spcBef>
                <a:spcPts val="0"/>
              </a:spcBef>
              <a:spcAft>
                <a:spcPts val="0"/>
              </a:spcAft>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 typeface="Wingdings" panose="05000000000000000000" pitchFamily="2" charset="2"/>
              <a:buChar char="§"/>
            </a:pPr>
            <a:r>
              <a:rPr lang="it-IT" b="1" i="1">
                <a:latin typeface="Times New Roman" panose="02020603050405020304" pitchFamily="18" charset="0"/>
                <a:cs typeface="Times New Roman" panose="02020603050405020304" pitchFamily="18" charset="0"/>
              </a:rPr>
              <a:t>cuncta reguntur</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Ov. </a:t>
            </a:r>
            <a:r>
              <a:rPr lang="it-IT" i="1">
                <a:latin typeface="Times New Roman" panose="02020603050405020304" pitchFamily="18" charset="0"/>
                <a:cs typeface="Times New Roman" panose="02020603050405020304" pitchFamily="18" charset="0"/>
              </a:rPr>
              <a:t>met. </a:t>
            </a:r>
            <a:r>
              <a:rPr lang="it-IT">
                <a:latin typeface="Times New Roman" panose="02020603050405020304" pitchFamily="18" charset="0"/>
                <a:cs typeface="Times New Roman" panose="02020603050405020304" pitchFamily="18" charset="0"/>
              </a:rPr>
              <a:t>I 5: </a:t>
            </a:r>
            <a:r>
              <a:rPr lang="it-IT" i="1">
                <a:latin typeface="Times New Roman" panose="02020603050405020304" pitchFamily="18" charset="0"/>
                <a:cs typeface="Times New Roman" panose="02020603050405020304" pitchFamily="18" charset="0"/>
              </a:rPr>
              <a:t>quod tegit omnia caelum</a:t>
            </a:r>
          </a:p>
        </p:txBody>
      </p:sp>
      <p:sp>
        <p:nvSpPr>
          <p:cNvPr id="4" name="Freccia bidirezionale orizzontale 3">
            <a:extLst>
              <a:ext uri="{FF2B5EF4-FFF2-40B4-BE49-F238E27FC236}">
                <a16:creationId xmlns:a16="http://schemas.microsoft.com/office/drawing/2014/main" id="{66D94045-6FA8-4541-9502-A51AA79A3486}"/>
              </a:ext>
            </a:extLst>
          </p:cNvPr>
          <p:cNvSpPr/>
          <p:nvPr/>
        </p:nvSpPr>
        <p:spPr>
          <a:xfrm>
            <a:off x="2340527" y="2814506"/>
            <a:ext cx="318782" cy="13002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CE1BEE75-2374-41DB-BD50-F6FBFCAAAEDC}"/>
              </a:ext>
            </a:extLst>
          </p:cNvPr>
          <p:cNvSpPr/>
          <p:nvPr/>
        </p:nvSpPr>
        <p:spPr>
          <a:xfrm>
            <a:off x="7029974" y="2814505"/>
            <a:ext cx="318782" cy="130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844E332C-23FF-4F37-9EDB-F0C6B63675C0}"/>
              </a:ext>
            </a:extLst>
          </p:cNvPr>
          <p:cNvSpPr/>
          <p:nvPr/>
        </p:nvSpPr>
        <p:spPr>
          <a:xfrm>
            <a:off x="9303390" y="3137483"/>
            <a:ext cx="419449"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036E4BD8-F55C-4A37-9D8C-CD9F45DFA7B5}"/>
              </a:ext>
            </a:extLst>
          </p:cNvPr>
          <p:cNvSpPr/>
          <p:nvPr/>
        </p:nvSpPr>
        <p:spPr>
          <a:xfrm>
            <a:off x="1602296" y="3733102"/>
            <a:ext cx="377505" cy="159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936374CB-3F28-4691-9E01-4CA5330DC310}"/>
              </a:ext>
            </a:extLst>
          </p:cNvPr>
          <p:cNvSpPr/>
          <p:nvPr/>
        </p:nvSpPr>
        <p:spPr>
          <a:xfrm>
            <a:off x="4462943" y="4785921"/>
            <a:ext cx="352338" cy="113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65658737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EF7D020-623A-4B05-9589-FB0DB8503E43}"/>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endParaRPr lang="it-IT"/>
          </a:p>
          <a:p>
            <a:pPr marL="0" indent="0" algn="ctr">
              <a:buNone/>
            </a:pPr>
            <a:endParaRPr lang="it-IT"/>
          </a:p>
          <a:p>
            <a:pPr marL="0" indent="0" algn="ctr">
              <a:buNone/>
            </a:pPr>
            <a:endParaRPr lang="it-IT"/>
          </a:p>
          <a:p>
            <a:pPr marL="0" indent="0" algn="ctr">
              <a:buNone/>
            </a:pPr>
            <a:r>
              <a:rPr lang="it-IT">
                <a:latin typeface="Times New Roman" panose="02020603050405020304" pitchFamily="18" charset="0"/>
                <a:cs typeface="Times New Roman" panose="02020603050405020304" pitchFamily="18" charset="0"/>
              </a:rPr>
              <a:t>⁂</a:t>
            </a:r>
            <a:endParaRPr lang="it-IT"/>
          </a:p>
          <a:p>
            <a:pPr marL="0" indent="0" algn="ctr">
              <a:buNone/>
            </a:pPr>
            <a:r>
              <a:rPr lang="it-IT" sz="2800" i="1">
                <a:latin typeface="Algerian" panose="04020705040A02060702" pitchFamily="82" charset="0"/>
                <a:cs typeface="Times New Roman" panose="02020603050405020304" pitchFamily="18" charset="0"/>
              </a:rPr>
              <a:t>La lingua </a:t>
            </a:r>
          </a:p>
          <a:p>
            <a:pPr marL="0" indent="0" algn="ctr">
              <a:buNone/>
            </a:pPr>
            <a:r>
              <a:rPr lang="it-IT" sz="2800" i="1">
                <a:latin typeface="Algerian" panose="04020705040A02060702" pitchFamily="82" charset="0"/>
                <a:cs typeface="Times New Roman" panose="02020603050405020304" pitchFamily="18" charset="0"/>
              </a:rPr>
              <a:t>Poetica  </a:t>
            </a:r>
          </a:p>
          <a:p>
            <a:pPr marL="0" indent="0" algn="ctr">
              <a:buNone/>
            </a:pPr>
            <a:r>
              <a:rPr lang="it-IT">
                <a:latin typeface="Times New Roman" panose="02020603050405020304" pitchFamily="18" charset="0"/>
                <a:cs typeface="Times New Roman" panose="02020603050405020304" pitchFamily="18" charset="0"/>
              </a:rPr>
              <a:t>⁂   Scienza e filosofia ⁂ </a:t>
            </a:r>
          </a:p>
          <a:p>
            <a:pPr marL="0" indent="0" algn="ctr">
              <a:buNone/>
            </a:pPr>
            <a:r>
              <a:rPr lang="it-IT">
                <a:latin typeface="Times New Roman" panose="02020603050405020304" pitchFamily="18" charset="0"/>
                <a:cs typeface="Times New Roman" panose="02020603050405020304" pitchFamily="18" charset="0"/>
              </a:rPr>
              <a:t> ⁂</a:t>
            </a:r>
          </a:p>
        </p:txBody>
      </p:sp>
      <p:sp>
        <p:nvSpPr>
          <p:cNvPr id="4" name="Rettangolo smussato 3">
            <a:extLst>
              <a:ext uri="{FF2B5EF4-FFF2-40B4-BE49-F238E27FC236}">
                <a16:creationId xmlns:a16="http://schemas.microsoft.com/office/drawing/2014/main" id="{AB3997A5-4582-422F-A850-8B5EFA6B958F}"/>
              </a:ext>
            </a:extLst>
          </p:cNvPr>
          <p:cNvSpPr/>
          <p:nvPr/>
        </p:nvSpPr>
        <p:spPr>
          <a:xfrm>
            <a:off x="2207703" y="765495"/>
            <a:ext cx="7776594" cy="5232633"/>
          </a:xfrm>
          <a:prstGeom prst="bevel">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8145391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Seneca</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Naturales Quaestiones, </a:t>
            </a:r>
            <a:r>
              <a:rPr lang="it-IT" sz="2800">
                <a:latin typeface="Times New Roman" panose="02020603050405020304" pitchFamily="18" charset="0"/>
                <a:cs typeface="Times New Roman" panose="02020603050405020304" pitchFamily="18" charset="0"/>
              </a:rPr>
              <a:t>I 3,1-9</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35957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00B304-F7EB-4DC7-B7F6-B619B658A124}"/>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a:spcBef>
                <a:spcPts val="0"/>
              </a:spcBef>
              <a:spcAft>
                <a:spcPts val="0"/>
              </a:spcAft>
              <a:buFontTx/>
              <a:buChar char="-"/>
            </a:pPr>
            <a:r>
              <a:rPr lang="it-IT" i="1">
                <a:latin typeface="Times New Roman" panose="02020603050405020304" pitchFamily="18" charset="0"/>
                <a:cs typeface="Times New Roman" panose="02020603050405020304" pitchFamily="18" charset="0"/>
              </a:rPr>
              <a:t>Naturales Quaestiones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ca</a:t>
            </a:r>
            <a:r>
              <a:rPr lang="it-IT">
                <a:latin typeface="Times New Roman" panose="02020603050405020304" pitchFamily="18" charset="0"/>
                <a:cs typeface="Times New Roman" panose="02020603050405020304" pitchFamily="18" charset="0"/>
              </a:rPr>
              <a:t> 60 d.C.)</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dedicate a Lucilio in forma di dialogo</a:t>
            </a:r>
          </a:p>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apice di un interesse per la scienza coltivato da Seneca fin dalla gioventù</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Filosofia e scienza coincidono perché entrambe tendono al perfezionamento morale dell’uomo</a:t>
            </a:r>
          </a:p>
          <a:p>
            <a:pPr marL="0" indent="0" algn="ctr">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il fine dello studio ‘scientifico’ dei fenomeni e quindi la loro trattazione non è una maggiore erudizione, ma un miglioramento morale</a:t>
            </a:r>
          </a:p>
          <a:p>
            <a:pPr marL="0" indent="0" algn="ctr">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a:t>
            </a: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Scienzato e filosofo morale </a:t>
            </a:r>
          </a:p>
          <a:p>
            <a:pPr marL="0" indent="0" algn="ctr">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«Levare gli occhi al cielo per scrutarne i fenomeni significa </a:t>
            </a:r>
            <a:r>
              <a:rPr lang="it-IT" sz="2000" i="1">
                <a:latin typeface="Times New Roman" panose="02020603050405020304" pitchFamily="18" charset="0"/>
                <a:cs typeface="Times New Roman" panose="02020603050405020304" pitchFamily="18" charset="0"/>
              </a:rPr>
              <a:t>transilire </a:t>
            </a:r>
            <a:r>
              <a:rPr lang="it-IT" sz="2000">
                <a:latin typeface="Times New Roman" panose="02020603050405020304" pitchFamily="18" charset="0"/>
                <a:cs typeface="Times New Roman" panose="02020603050405020304" pitchFamily="18" charset="0"/>
              </a:rPr>
              <a:t>la condizione mortale, accostarsi a Dio e commisurare alla sua infinita grandezza l’infinita piccolezza di tutto il resto (I </a:t>
            </a:r>
            <a:r>
              <a:rPr lang="it-IT" sz="2000" i="1">
                <a:latin typeface="Times New Roman" panose="02020603050405020304" pitchFamily="18" charset="0"/>
                <a:cs typeface="Times New Roman" panose="02020603050405020304" pitchFamily="18" charset="0"/>
              </a:rPr>
              <a:t>praef</a:t>
            </a:r>
            <a:r>
              <a:rPr lang="it-IT" sz="2000">
                <a:latin typeface="Times New Roman" panose="02020603050405020304" pitchFamily="18" charset="0"/>
                <a:cs typeface="Times New Roman" panose="02020603050405020304" pitchFamily="18" charset="0"/>
              </a:rPr>
              <a:t>. 17 </a:t>
            </a:r>
            <a:r>
              <a:rPr lang="it-IT" sz="2000" i="1">
                <a:latin typeface="Times New Roman" panose="02020603050405020304" pitchFamily="18" charset="0"/>
                <a:cs typeface="Times New Roman" panose="02020603050405020304" pitchFamily="18" charset="0"/>
              </a:rPr>
              <a:t>sciam omnia angusta esse mensus deum</a:t>
            </a:r>
            <a:r>
              <a:rPr lang="it-IT" sz="2000">
                <a:latin typeface="Times New Roman" panose="02020603050405020304" pitchFamily="18" charset="0"/>
                <a:cs typeface="Times New Roman" panose="02020603050405020304" pitchFamily="18" charset="0"/>
              </a:rPr>
              <a:t>). D’altro canto scrutare la natura porta ad allontanare l’anima dalle cose terrene e ricercare quelle che stanno in alto, a discernere con chiarezza il bene dal male»  </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(cit. da P. Parroni, Seneca, </a:t>
            </a:r>
            <a:r>
              <a:rPr lang="it-IT" sz="1800" i="1">
                <a:latin typeface="Times New Roman" panose="02020603050405020304" pitchFamily="18" charset="0"/>
                <a:cs typeface="Times New Roman" panose="02020603050405020304" pitchFamily="18" charset="0"/>
              </a:rPr>
              <a:t>Ricerche sulla natura</a:t>
            </a:r>
            <a:r>
              <a:rPr lang="it-IT" sz="1800">
                <a:latin typeface="Times New Roman" panose="02020603050405020304" pitchFamily="18" charset="0"/>
                <a:cs typeface="Times New Roman" panose="02020603050405020304" pitchFamily="18" charset="0"/>
              </a:rPr>
              <a:t>, Milano 2002, pp. XIV-XV)</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2139A096-3F2C-4FB3-AECE-4764D16F8A78}"/>
              </a:ext>
            </a:extLst>
          </p:cNvPr>
          <p:cNvSpPr/>
          <p:nvPr/>
        </p:nvSpPr>
        <p:spPr>
          <a:xfrm>
            <a:off x="4924338" y="218114"/>
            <a:ext cx="293614"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curva 3">
            <a:extLst>
              <a:ext uri="{FF2B5EF4-FFF2-40B4-BE49-F238E27FC236}">
                <a16:creationId xmlns:a16="http://schemas.microsoft.com/office/drawing/2014/main" id="{6F8F02F7-3F6F-41A6-AE71-3E2E94B331ED}"/>
              </a:ext>
            </a:extLst>
          </p:cNvPr>
          <p:cNvSpPr/>
          <p:nvPr/>
        </p:nvSpPr>
        <p:spPr>
          <a:xfrm rot="5400000">
            <a:off x="11341916" y="1048624"/>
            <a:ext cx="528506" cy="31878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85247589-DBF7-4A93-B36A-5373BE328CE4}"/>
              </a:ext>
            </a:extLst>
          </p:cNvPr>
          <p:cNvSpPr/>
          <p:nvPr/>
        </p:nvSpPr>
        <p:spPr>
          <a:xfrm>
            <a:off x="5971564" y="1921079"/>
            <a:ext cx="185956" cy="3858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in giù 5">
            <a:extLst>
              <a:ext uri="{FF2B5EF4-FFF2-40B4-BE49-F238E27FC236}">
                <a16:creationId xmlns:a16="http://schemas.microsoft.com/office/drawing/2014/main" id="{CE57F1EC-AD66-47FA-A451-979651812377}"/>
              </a:ext>
            </a:extLst>
          </p:cNvPr>
          <p:cNvSpPr/>
          <p:nvPr/>
        </p:nvSpPr>
        <p:spPr>
          <a:xfrm>
            <a:off x="5971564" y="3245491"/>
            <a:ext cx="185955" cy="3670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Rettangolo con angoli arrotondati 6">
            <a:extLst>
              <a:ext uri="{FF2B5EF4-FFF2-40B4-BE49-F238E27FC236}">
                <a16:creationId xmlns:a16="http://schemas.microsoft.com/office/drawing/2014/main" id="{8374BB79-70B3-4F35-9C7B-C8029A3A2278}"/>
              </a:ext>
            </a:extLst>
          </p:cNvPr>
          <p:cNvSpPr/>
          <p:nvPr/>
        </p:nvSpPr>
        <p:spPr>
          <a:xfrm>
            <a:off x="33556" y="4697835"/>
            <a:ext cx="12096925" cy="18539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07479383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00B304-F7EB-4DC7-B7F6-B619B658A124}"/>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Struttura</a:t>
            </a:r>
          </a:p>
          <a:p>
            <a:pPr marL="0" indent="0" algn="ctr">
              <a:buNone/>
            </a:pPr>
            <a:endParaRPr lang="it-IT" b="1" i="1">
              <a:latin typeface="Times New Roman" panose="02020603050405020304" pitchFamily="18" charset="0"/>
              <a:cs typeface="Times New Roman" panose="02020603050405020304" pitchFamily="18" charset="0"/>
            </a:endParaRPr>
          </a:p>
          <a:p>
            <a:pPr algn="just"/>
            <a:r>
              <a:rPr lang="it-IT" b="1">
                <a:latin typeface="Times New Roman" panose="02020603050405020304" pitchFamily="18" charset="0"/>
                <a:cs typeface="Times New Roman" panose="02020603050405020304" pitchFamily="18" charset="0"/>
              </a:rPr>
              <a:t>Libro I</a:t>
            </a:r>
            <a:r>
              <a:rPr lang="it-IT">
                <a:latin typeface="Times New Roman" panose="02020603050405020304" pitchFamily="18" charset="0"/>
                <a:cs typeface="Times New Roman" panose="02020603050405020304" pitchFamily="18" charset="0"/>
              </a:rPr>
              <a:t>:  fenomeni celesti, arcobaleno</a:t>
            </a:r>
          </a:p>
          <a:p>
            <a:pPr algn="just"/>
            <a:r>
              <a:rPr lang="it-IT" b="1">
                <a:latin typeface="Times New Roman" panose="02020603050405020304" pitchFamily="18" charset="0"/>
                <a:cs typeface="Times New Roman" panose="02020603050405020304" pitchFamily="18" charset="0"/>
              </a:rPr>
              <a:t>Libro II</a:t>
            </a:r>
            <a:r>
              <a:rPr lang="it-IT">
                <a:latin typeface="Times New Roman" panose="02020603050405020304" pitchFamily="18" charset="0"/>
                <a:cs typeface="Times New Roman" panose="02020603050405020304" pitchFamily="18" charset="0"/>
              </a:rPr>
              <a:t>:  tuoni, fulmini, lampi</a:t>
            </a:r>
          </a:p>
          <a:p>
            <a:pPr algn="just"/>
            <a:r>
              <a:rPr lang="it-IT" b="1">
                <a:latin typeface="Times New Roman" panose="02020603050405020304" pitchFamily="18" charset="0"/>
                <a:cs typeface="Times New Roman" panose="02020603050405020304" pitchFamily="18" charset="0"/>
              </a:rPr>
              <a:t>Libro III</a:t>
            </a:r>
            <a:r>
              <a:rPr lang="it-IT">
                <a:latin typeface="Times New Roman" panose="02020603050405020304" pitchFamily="18" charset="0"/>
                <a:cs typeface="Times New Roman" panose="02020603050405020304" pitchFamily="18" charset="0"/>
              </a:rPr>
              <a:t>: acque terrestri</a:t>
            </a:r>
          </a:p>
          <a:p>
            <a:pPr algn="just">
              <a:buFont typeface="Arial" panose="020B0604020202020204" pitchFamily="34" charset="0"/>
              <a:buChar char="•"/>
            </a:pPr>
            <a:r>
              <a:rPr lang="it-IT" b="1">
                <a:latin typeface="Times New Roman" panose="02020603050405020304" pitchFamily="18" charset="0"/>
                <a:cs typeface="Times New Roman" panose="02020603050405020304" pitchFamily="18" charset="0"/>
              </a:rPr>
              <a:t>Libri IVa </a:t>
            </a:r>
            <a:r>
              <a:rPr lang="it-IT">
                <a:latin typeface="Times New Roman" panose="02020603050405020304" pitchFamily="18" charset="0"/>
                <a:cs typeface="Times New Roman" panose="02020603050405020304" pitchFamily="18" charset="0"/>
              </a:rPr>
              <a:t>e </a:t>
            </a:r>
            <a:r>
              <a:rPr lang="it-IT" b="1">
                <a:latin typeface="Times New Roman" panose="02020603050405020304" pitchFamily="18" charset="0"/>
                <a:cs typeface="Times New Roman" panose="02020603050405020304" pitchFamily="18" charset="0"/>
              </a:rPr>
              <a:t>IVb</a:t>
            </a:r>
            <a:r>
              <a:rPr lang="it-IT">
                <a:latin typeface="Times New Roman" panose="02020603050405020304" pitchFamily="18" charset="0"/>
                <a:cs typeface="Times New Roman" panose="02020603050405020304" pitchFamily="18" charset="0"/>
              </a:rPr>
              <a:t>: piene del Nilo, grandine</a:t>
            </a:r>
          </a:p>
          <a:p>
            <a:pPr algn="just"/>
            <a:r>
              <a:rPr lang="it-IT" b="1">
                <a:latin typeface="Times New Roman" panose="02020603050405020304" pitchFamily="18" charset="0"/>
                <a:cs typeface="Times New Roman" panose="02020603050405020304" pitchFamily="18" charset="0"/>
              </a:rPr>
              <a:t>Libro V</a:t>
            </a:r>
            <a:r>
              <a:rPr lang="it-IT">
                <a:latin typeface="Times New Roman" panose="02020603050405020304" pitchFamily="18" charset="0"/>
                <a:cs typeface="Times New Roman" panose="02020603050405020304" pitchFamily="18" charset="0"/>
              </a:rPr>
              <a:t>:  venti</a:t>
            </a:r>
          </a:p>
          <a:p>
            <a:pPr algn="just"/>
            <a:r>
              <a:rPr lang="it-IT" b="1">
                <a:latin typeface="Times New Roman" panose="02020603050405020304" pitchFamily="18" charset="0"/>
                <a:cs typeface="Times New Roman" panose="02020603050405020304" pitchFamily="18" charset="0"/>
              </a:rPr>
              <a:t>Libro VI:</a:t>
            </a:r>
            <a:r>
              <a:rPr lang="it-IT">
                <a:latin typeface="Times New Roman" panose="02020603050405020304" pitchFamily="18" charset="0"/>
                <a:cs typeface="Times New Roman" panose="02020603050405020304" pitchFamily="18" charset="0"/>
              </a:rPr>
              <a:t>  terremoto </a:t>
            </a:r>
          </a:p>
          <a:p>
            <a:pPr algn="just"/>
            <a:r>
              <a:rPr lang="it-IT" b="1">
                <a:latin typeface="Times New Roman" panose="02020603050405020304" pitchFamily="18" charset="0"/>
                <a:cs typeface="Times New Roman" panose="02020603050405020304" pitchFamily="18" charset="0"/>
              </a:rPr>
              <a:t>Libro VII:  </a:t>
            </a:r>
            <a:r>
              <a:rPr lang="it-IT">
                <a:latin typeface="Times New Roman" panose="02020603050405020304" pitchFamily="18" charset="0"/>
                <a:cs typeface="Times New Roman" panose="02020603050405020304" pitchFamily="18" charset="0"/>
              </a:rPr>
              <a:t>comete   </a:t>
            </a:r>
          </a:p>
          <a:p>
            <a:pPr marL="0" indent="0" algn="just">
              <a:buNone/>
            </a:pPr>
            <a:r>
              <a:rPr lang="it-I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1967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1F1FFE4-560F-4FEB-967E-F357367DD409}"/>
              </a:ext>
            </a:extLst>
          </p:cNvPr>
          <p:cNvSpPr>
            <a:spLocks noGrp="1"/>
          </p:cNvSpPr>
          <p:nvPr>
            <p:ph idx="1"/>
          </p:nvPr>
        </p:nvSpPr>
        <p:spPr>
          <a:xfrm>
            <a:off x="0" y="0"/>
            <a:ext cx="12192000" cy="6858000"/>
          </a:xfrm>
          <a:blipFill>
            <a:blip r:embed="rId2"/>
            <a:tile tx="0" ty="0" sx="100000" sy="100000" flip="none" algn="tl"/>
          </a:blipFill>
        </p:spPr>
        <p:txBody>
          <a:bodyPr>
            <a:normAutofit fontScale="47500" lnSpcReduction="20000"/>
          </a:bodyPr>
          <a:lstStyle/>
          <a:p>
            <a:endParaRPr lang="it-IT">
              <a:latin typeface="Times New Roman" panose="02020603050405020304" pitchFamily="18" charset="0"/>
              <a:cs typeface="Times New Roman" panose="02020603050405020304" pitchFamily="18" charset="0"/>
            </a:endParaRPr>
          </a:p>
          <a:p>
            <a:r>
              <a:rPr lang="it-IT" sz="4200">
                <a:latin typeface="Times New Roman" panose="02020603050405020304" pitchFamily="18" charset="0"/>
                <a:cs typeface="Times New Roman" panose="02020603050405020304" pitchFamily="18" charset="0"/>
              </a:rPr>
              <a:t>Fondo agricolo del latino comune           esempi di apporti al lessico comune: </a:t>
            </a:r>
          </a:p>
          <a:p>
            <a:pPr marL="0" indent="0" algn="just">
              <a:buNone/>
            </a:pPr>
            <a:r>
              <a:rPr lang="it-IT" sz="3800" i="1">
                <a:latin typeface="Times New Roman" panose="02020603050405020304" pitchFamily="18" charset="0"/>
                <a:cs typeface="Times New Roman" panose="02020603050405020304" pitchFamily="18" charset="0"/>
              </a:rPr>
              <a:t>laetus </a:t>
            </a:r>
            <a:r>
              <a:rPr lang="it-IT" sz="3800">
                <a:latin typeface="Times New Roman" panose="02020603050405020304" pitchFamily="18" charset="0"/>
                <a:cs typeface="Times New Roman" panose="02020603050405020304" pitchFamily="18" charset="0"/>
              </a:rPr>
              <a:t>(‘grasso, concimato’), </a:t>
            </a:r>
            <a:r>
              <a:rPr lang="it-IT" sz="3800" i="1">
                <a:latin typeface="Times New Roman" panose="02020603050405020304" pitchFamily="18" charset="0"/>
                <a:cs typeface="Times New Roman" panose="02020603050405020304" pitchFamily="18" charset="0"/>
              </a:rPr>
              <a:t>felix </a:t>
            </a:r>
            <a:r>
              <a:rPr lang="it-IT" sz="3800">
                <a:latin typeface="Times New Roman" panose="02020603050405020304" pitchFamily="18" charset="0"/>
                <a:cs typeface="Times New Roman" panose="02020603050405020304" pitchFamily="18" charset="0"/>
              </a:rPr>
              <a:t>(stessa radice di </a:t>
            </a:r>
            <a:r>
              <a:rPr lang="it-IT" sz="3800" i="1">
                <a:latin typeface="Times New Roman" panose="02020603050405020304" pitchFamily="18" charset="0"/>
                <a:cs typeface="Times New Roman" panose="02020603050405020304" pitchFamily="18" charset="0"/>
              </a:rPr>
              <a:t>fecundus </a:t>
            </a:r>
            <a:r>
              <a:rPr lang="it-IT" sz="3800">
                <a:latin typeface="Times New Roman" panose="02020603050405020304" pitchFamily="18" charset="0"/>
                <a:cs typeface="Times New Roman" panose="02020603050405020304" pitchFamily="18" charset="0"/>
              </a:rPr>
              <a:t>che indica la capacità delle piante di dare frutto), </a:t>
            </a:r>
            <a:r>
              <a:rPr lang="it-IT" sz="3800" i="1">
                <a:latin typeface="Times New Roman" panose="02020603050405020304" pitchFamily="18" charset="0"/>
                <a:cs typeface="Times New Roman" panose="02020603050405020304" pitchFamily="18" charset="0"/>
              </a:rPr>
              <a:t>peccare </a:t>
            </a:r>
            <a:r>
              <a:rPr lang="it-IT" sz="3800">
                <a:latin typeface="Times New Roman" panose="02020603050405020304" pitchFamily="18" charset="0"/>
                <a:cs typeface="Times New Roman" panose="02020603050405020304" pitchFamily="18" charset="0"/>
              </a:rPr>
              <a:t>(‘inciampare’ &lt;*pecco:  </a:t>
            </a:r>
            <a:r>
              <a:rPr lang="it-IT" sz="3800" i="1">
                <a:latin typeface="Times New Roman" panose="02020603050405020304" pitchFamily="18" charset="0"/>
                <a:cs typeface="Times New Roman" panose="02020603050405020304" pitchFamily="18" charset="0"/>
              </a:rPr>
              <a:t>pes </a:t>
            </a:r>
            <a:r>
              <a:rPr lang="it-IT" sz="3800">
                <a:latin typeface="Times New Roman" panose="02020603050405020304" pitchFamily="18" charset="0"/>
                <a:cs typeface="Times New Roman" panose="02020603050405020304" pitchFamily="18" charset="0"/>
              </a:rPr>
              <a:t>+ suff. -ko-), </a:t>
            </a:r>
            <a:r>
              <a:rPr lang="it-IT" sz="3800" i="1">
                <a:latin typeface="Times New Roman" panose="02020603050405020304" pitchFamily="18" charset="0"/>
                <a:cs typeface="Times New Roman" panose="02020603050405020304" pitchFamily="18" charset="0"/>
              </a:rPr>
              <a:t>delirare </a:t>
            </a:r>
            <a:r>
              <a:rPr lang="it-IT" sz="3800">
                <a:latin typeface="Times New Roman" panose="02020603050405020304" pitchFamily="18" charset="0"/>
                <a:cs typeface="Times New Roman" panose="02020603050405020304" pitchFamily="18" charset="0"/>
              </a:rPr>
              <a:t>(‘uscire dal solco’ durante l’attività di aratura), </a:t>
            </a:r>
            <a:r>
              <a:rPr lang="it-IT" sz="3800" i="1">
                <a:latin typeface="Times New Roman" panose="02020603050405020304" pitchFamily="18" charset="0"/>
                <a:cs typeface="Times New Roman" panose="02020603050405020304" pitchFamily="18" charset="0"/>
              </a:rPr>
              <a:t>lira </a:t>
            </a:r>
            <a:r>
              <a:rPr lang="it-IT" sz="3800">
                <a:latin typeface="Times New Roman" panose="02020603050405020304" pitchFamily="18" charset="0"/>
                <a:cs typeface="Times New Roman" panose="02020603050405020304" pitchFamily="18" charset="0"/>
              </a:rPr>
              <a:t>(‘solco’), </a:t>
            </a:r>
            <a:r>
              <a:rPr lang="it-IT" sz="3800" i="1">
                <a:latin typeface="Times New Roman" panose="02020603050405020304" pitchFamily="18" charset="0"/>
                <a:cs typeface="Times New Roman" panose="02020603050405020304" pitchFamily="18" charset="0"/>
              </a:rPr>
              <a:t>rivalis </a:t>
            </a:r>
            <a:r>
              <a:rPr lang="it-IT" sz="3800">
                <a:latin typeface="Times New Roman" panose="02020603050405020304" pitchFamily="18" charset="0"/>
                <a:cs typeface="Times New Roman" panose="02020603050405020304" pitchFamily="18" charset="0"/>
              </a:rPr>
              <a:t>(‘che condivide l’uso dello stesso canale di irrigazione’ deriva da </a:t>
            </a:r>
            <a:r>
              <a:rPr lang="it-IT" sz="3800" i="1">
                <a:latin typeface="Times New Roman" panose="02020603050405020304" pitchFamily="18" charset="0"/>
                <a:cs typeface="Times New Roman" panose="02020603050405020304" pitchFamily="18" charset="0"/>
              </a:rPr>
              <a:t>rivus </a:t>
            </a:r>
            <a:r>
              <a:rPr lang="it-IT" sz="3800">
                <a:latin typeface="Times New Roman" panose="02020603050405020304" pitchFamily="18" charset="0"/>
                <a:cs typeface="Times New Roman" panose="02020603050405020304" pitchFamily="18" charset="0"/>
              </a:rPr>
              <a:t>‘canale di irrigazione’), </a:t>
            </a:r>
            <a:r>
              <a:rPr lang="it-IT" sz="3800" i="1">
                <a:latin typeface="Times New Roman" panose="02020603050405020304" pitchFamily="18" charset="0"/>
                <a:cs typeface="Times New Roman" panose="02020603050405020304" pitchFamily="18" charset="0"/>
              </a:rPr>
              <a:t>pecunia </a:t>
            </a:r>
            <a:r>
              <a:rPr lang="it-IT" sz="3800">
                <a:latin typeface="Times New Roman" panose="02020603050405020304" pitchFamily="18" charset="0"/>
                <a:cs typeface="Times New Roman" panose="02020603050405020304" pitchFamily="18" charset="0"/>
              </a:rPr>
              <a:t>(connesso a </a:t>
            </a:r>
            <a:r>
              <a:rPr lang="it-IT" sz="3800" i="1">
                <a:latin typeface="Times New Roman" panose="02020603050405020304" pitchFamily="18" charset="0"/>
                <a:cs typeface="Times New Roman" panose="02020603050405020304" pitchFamily="18" charset="0"/>
              </a:rPr>
              <a:t>pecu </a:t>
            </a:r>
            <a:r>
              <a:rPr lang="it-IT" sz="3800">
                <a:latin typeface="Times New Roman" panose="02020603050405020304" pitchFamily="18" charset="0"/>
                <a:cs typeface="Times New Roman" panose="02020603050405020304" pitchFamily="18" charset="0"/>
              </a:rPr>
              <a:t>per indicare la ricchezza misurata sui capi di bestiame), </a:t>
            </a:r>
            <a:r>
              <a:rPr lang="it-IT" sz="3800" i="1">
                <a:latin typeface="Times New Roman" panose="02020603050405020304" pitchFamily="18" charset="0"/>
                <a:cs typeface="Times New Roman" panose="02020603050405020304" pitchFamily="18" charset="0"/>
              </a:rPr>
              <a:t>locuples </a:t>
            </a:r>
            <a:r>
              <a:rPr lang="it-IT" sz="3800">
                <a:latin typeface="Times New Roman" panose="02020603050405020304" pitchFamily="18" charset="0"/>
                <a:cs typeface="Times New Roman" panose="02020603050405020304" pitchFamily="18" charset="0"/>
              </a:rPr>
              <a:t>(‘ricco di terra’: </a:t>
            </a:r>
            <a:r>
              <a:rPr lang="it-IT" sz="3800" i="1">
                <a:latin typeface="Times New Roman" panose="02020603050405020304" pitchFamily="18" charset="0"/>
                <a:cs typeface="Times New Roman" panose="02020603050405020304" pitchFamily="18" charset="0"/>
              </a:rPr>
              <a:t>locus </a:t>
            </a:r>
            <a:r>
              <a:rPr lang="it-IT" sz="3800">
                <a:latin typeface="Times New Roman" panose="02020603050405020304" pitchFamily="18" charset="0"/>
                <a:cs typeface="Times New Roman" panose="02020603050405020304" pitchFamily="18" charset="0"/>
              </a:rPr>
              <a:t>‘luogo, località, lotto di terreno’ + </a:t>
            </a:r>
            <a:r>
              <a:rPr lang="it-IT" sz="3800" i="1">
                <a:latin typeface="Times New Roman" panose="02020603050405020304" pitchFamily="18" charset="0"/>
                <a:cs typeface="Times New Roman" panose="02020603050405020304" pitchFamily="18" charset="0"/>
              </a:rPr>
              <a:t>plenus </a:t>
            </a:r>
            <a:r>
              <a:rPr lang="it-IT" sz="3800">
                <a:latin typeface="Times New Roman" panose="02020603050405020304" pitchFamily="18" charset="0"/>
                <a:cs typeface="Times New Roman" panose="02020603050405020304" pitchFamily="18" charset="0"/>
              </a:rPr>
              <a:t>‘pieno, ricolmo’), </a:t>
            </a:r>
            <a:r>
              <a:rPr lang="it-IT" sz="3800" i="1">
                <a:latin typeface="Times New Roman" panose="02020603050405020304" pitchFamily="18" charset="0"/>
                <a:cs typeface="Times New Roman" panose="02020603050405020304" pitchFamily="18" charset="0"/>
              </a:rPr>
              <a:t>egregius </a:t>
            </a:r>
            <a:r>
              <a:rPr lang="it-IT" sz="3800">
                <a:latin typeface="Times New Roman" panose="02020603050405020304" pitchFamily="18" charset="0"/>
                <a:cs typeface="Times New Roman" panose="02020603050405020304" pitchFamily="18" charset="0"/>
              </a:rPr>
              <a:t>(‘distinto, eminente’, cioè ‘distinto / al di fuori dal gregge’, da </a:t>
            </a:r>
            <a:r>
              <a:rPr lang="it-IT" sz="3800" i="1">
                <a:latin typeface="Times New Roman" panose="02020603050405020304" pitchFamily="18" charset="0"/>
                <a:cs typeface="Times New Roman" panose="02020603050405020304" pitchFamily="18" charset="0"/>
              </a:rPr>
              <a:t>grex</a:t>
            </a:r>
            <a:r>
              <a:rPr lang="it-IT" sz="3800">
                <a:latin typeface="Times New Roman" panose="02020603050405020304" pitchFamily="18" charset="0"/>
                <a:cs typeface="Times New Roman" panose="02020603050405020304" pitchFamily="18" charset="0"/>
              </a:rPr>
              <a:t>), </a:t>
            </a:r>
            <a:r>
              <a:rPr lang="it-IT" sz="3800" i="1">
                <a:latin typeface="Times New Roman" panose="02020603050405020304" pitchFamily="18" charset="0"/>
                <a:cs typeface="Times New Roman" panose="02020603050405020304" pitchFamily="18" charset="0"/>
              </a:rPr>
              <a:t>gregarius </a:t>
            </a:r>
            <a:r>
              <a:rPr lang="it-IT" sz="3800">
                <a:latin typeface="Times New Roman" panose="02020603050405020304" pitchFamily="18" charset="0"/>
                <a:cs typeface="Times New Roman" panose="02020603050405020304" pitchFamily="18" charset="0"/>
              </a:rPr>
              <a:t>(‘che appartiene al gregge / si confonde con il gregge’, da </a:t>
            </a:r>
            <a:r>
              <a:rPr lang="it-IT" sz="3800" i="1">
                <a:latin typeface="Times New Roman" panose="02020603050405020304" pitchFamily="18" charset="0"/>
                <a:cs typeface="Times New Roman" panose="02020603050405020304" pitchFamily="18" charset="0"/>
              </a:rPr>
              <a:t>grex</a:t>
            </a:r>
            <a:r>
              <a:rPr lang="it-IT" sz="3800">
                <a:latin typeface="Times New Roman" panose="02020603050405020304" pitchFamily="18" charset="0"/>
                <a:cs typeface="Times New Roman" panose="02020603050405020304" pitchFamily="18" charset="0"/>
              </a:rPr>
              <a:t>), </a:t>
            </a:r>
            <a:r>
              <a:rPr lang="it-IT" sz="3800" i="1">
                <a:latin typeface="Times New Roman" panose="02020603050405020304" pitchFamily="18" charset="0"/>
                <a:cs typeface="Times New Roman" panose="02020603050405020304" pitchFamily="18" charset="0"/>
              </a:rPr>
              <a:t>pangere </a:t>
            </a:r>
            <a:r>
              <a:rPr lang="it-IT" sz="3800">
                <a:latin typeface="Times New Roman" panose="02020603050405020304" pitchFamily="18" charset="0"/>
                <a:cs typeface="Times New Roman" panose="02020603050405020304" pitchFamily="18" charset="0"/>
              </a:rPr>
              <a:t>(‘piantare’), </a:t>
            </a:r>
            <a:r>
              <a:rPr lang="it-IT" sz="3800" i="1">
                <a:latin typeface="Times New Roman" panose="02020603050405020304" pitchFamily="18" charset="0"/>
                <a:cs typeface="Times New Roman" panose="02020603050405020304" pitchFamily="18" charset="0"/>
              </a:rPr>
              <a:t>serere </a:t>
            </a:r>
            <a:r>
              <a:rPr lang="it-IT" sz="3800">
                <a:latin typeface="Times New Roman" panose="02020603050405020304" pitchFamily="18" charset="0"/>
                <a:cs typeface="Times New Roman" panose="02020603050405020304" pitchFamily="18" charset="0"/>
              </a:rPr>
              <a:t>(‘mettere in fila, connettere, intrecciare’ da </a:t>
            </a:r>
            <a:r>
              <a:rPr lang="it-IT" sz="3800" i="1">
                <a:latin typeface="Times New Roman" panose="02020603050405020304" pitchFamily="18" charset="0"/>
                <a:cs typeface="Times New Roman" panose="02020603050405020304" pitchFamily="18" charset="0"/>
              </a:rPr>
              <a:t>series </a:t>
            </a:r>
            <a:r>
              <a:rPr lang="it-IT" sz="3800">
                <a:latin typeface="Times New Roman" panose="02020603050405020304" pitchFamily="18" charset="0"/>
                <a:cs typeface="Times New Roman" panose="02020603050405020304" pitchFamily="18" charset="0"/>
              </a:rPr>
              <a:t>‘fila, serie’; </a:t>
            </a:r>
            <a:r>
              <a:rPr lang="it-IT" sz="3800" i="1">
                <a:latin typeface="Times New Roman" panose="02020603050405020304" pitchFamily="18" charset="0"/>
                <a:cs typeface="Times New Roman" panose="02020603050405020304" pitchFamily="18" charset="0"/>
              </a:rPr>
              <a:t>sermo = </a:t>
            </a:r>
            <a:r>
              <a:rPr lang="it-IT" sz="3800">
                <a:latin typeface="Times New Roman" panose="02020603050405020304" pitchFamily="18" charset="0"/>
                <a:cs typeface="Times New Roman" panose="02020603050405020304" pitchFamily="18" charset="0"/>
              </a:rPr>
              <a:t>intreccio di parole), </a:t>
            </a:r>
            <a:r>
              <a:rPr lang="it-IT" sz="3800" i="1">
                <a:latin typeface="Times New Roman" panose="02020603050405020304" pitchFamily="18" charset="0"/>
                <a:cs typeface="Times New Roman" panose="02020603050405020304" pitchFamily="18" charset="0"/>
              </a:rPr>
              <a:t>legĕre </a:t>
            </a:r>
            <a:r>
              <a:rPr lang="it-IT" sz="3800">
                <a:latin typeface="Times New Roman" panose="02020603050405020304" pitchFamily="18" charset="0"/>
                <a:cs typeface="Times New Roman" panose="02020603050405020304" pitchFamily="18" charset="0"/>
              </a:rPr>
              <a:t>(‘raccogliere, mettere in fila’, da qui forse idea di ‘leggere’ = raccogliere con gli occhi), </a:t>
            </a:r>
            <a:r>
              <a:rPr lang="it-IT" sz="3800" i="1">
                <a:latin typeface="Times New Roman" panose="02020603050405020304" pitchFamily="18" charset="0"/>
                <a:cs typeface="Times New Roman" panose="02020603050405020304" pitchFamily="18" charset="0"/>
              </a:rPr>
              <a:t>scribere </a:t>
            </a:r>
            <a:r>
              <a:rPr lang="it-IT" sz="3800">
                <a:latin typeface="Times New Roman" panose="02020603050405020304" pitchFamily="18" charset="0"/>
                <a:cs typeface="Times New Roman" panose="02020603050405020304" pitchFamily="18" charset="0"/>
              </a:rPr>
              <a:t>(‘incidere, grattare’, base del termine </a:t>
            </a:r>
            <a:r>
              <a:rPr lang="it-IT" sz="3800" i="1">
                <a:latin typeface="Times New Roman" panose="02020603050405020304" pitchFamily="18" charset="0"/>
                <a:cs typeface="Times New Roman" panose="02020603050405020304" pitchFamily="18" charset="0"/>
              </a:rPr>
              <a:t>scrobis </a:t>
            </a:r>
            <a:r>
              <a:rPr lang="it-IT" sz="3800">
                <a:latin typeface="Times New Roman" panose="02020603050405020304" pitchFamily="18" charset="0"/>
                <a:cs typeface="Times New Roman" panose="02020603050405020304" pitchFamily="18" charset="0"/>
              </a:rPr>
              <a:t>‘solco, buca’), </a:t>
            </a:r>
            <a:r>
              <a:rPr lang="it-IT" sz="3800" i="1">
                <a:latin typeface="Times New Roman" panose="02020603050405020304" pitchFamily="18" charset="0"/>
                <a:cs typeface="Times New Roman" panose="02020603050405020304" pitchFamily="18" charset="0"/>
              </a:rPr>
              <a:t>pagina </a:t>
            </a:r>
            <a:r>
              <a:rPr lang="it-IT" sz="3800">
                <a:latin typeface="Times New Roman" panose="02020603050405020304" pitchFamily="18" charset="0"/>
                <a:cs typeface="Times New Roman" panose="02020603050405020304" pitchFamily="18" charset="0"/>
              </a:rPr>
              <a:t>(‘pergola’), </a:t>
            </a:r>
            <a:r>
              <a:rPr lang="it-IT" sz="3800" i="1">
                <a:latin typeface="Times New Roman" panose="02020603050405020304" pitchFamily="18" charset="0"/>
                <a:cs typeface="Times New Roman" panose="02020603050405020304" pitchFamily="18" charset="0"/>
              </a:rPr>
              <a:t>versus (</a:t>
            </a:r>
            <a:r>
              <a:rPr lang="it-IT" sz="3800">
                <a:latin typeface="Times New Roman" panose="02020603050405020304" pitchFamily="18" charset="0"/>
                <a:cs typeface="Times New Roman" panose="02020603050405020304" pitchFamily="18" charset="0"/>
              </a:rPr>
              <a:t>‘solco’ che si crea nel terreno con il volgere dell’aratro avanti e indietro, da </a:t>
            </a:r>
            <a:r>
              <a:rPr lang="it-IT" sz="3800" i="1">
                <a:latin typeface="Times New Roman" panose="02020603050405020304" pitchFamily="18" charset="0"/>
                <a:cs typeface="Times New Roman" panose="02020603050405020304" pitchFamily="18" charset="0"/>
              </a:rPr>
              <a:t>verto</a:t>
            </a:r>
            <a:r>
              <a:rPr lang="it-IT" sz="3800">
                <a:latin typeface="Times New Roman" panose="02020603050405020304" pitchFamily="18" charset="0"/>
                <a:cs typeface="Times New Roman" panose="02020603050405020304" pitchFamily="18" charset="0"/>
              </a:rPr>
              <a:t>; per analogia ‘riga di scrittura’), </a:t>
            </a:r>
            <a:r>
              <a:rPr lang="it-IT" sz="3800" i="1">
                <a:latin typeface="Times New Roman" panose="02020603050405020304" pitchFamily="18" charset="0"/>
                <a:cs typeface="Times New Roman" panose="02020603050405020304" pitchFamily="18" charset="0"/>
              </a:rPr>
              <a:t>suboles </a:t>
            </a:r>
            <a:r>
              <a:rPr lang="it-IT" sz="3800">
                <a:latin typeface="Times New Roman" panose="02020603050405020304" pitchFamily="18" charset="0"/>
                <a:cs typeface="Times New Roman" panose="02020603050405020304" pitchFamily="18" charset="0"/>
              </a:rPr>
              <a:t>(‘germoglio’), </a:t>
            </a:r>
            <a:r>
              <a:rPr lang="it-IT" sz="3800" i="1">
                <a:latin typeface="Times New Roman" panose="02020603050405020304" pitchFamily="18" charset="0"/>
                <a:cs typeface="Times New Roman" panose="02020603050405020304" pitchFamily="18" charset="0"/>
              </a:rPr>
              <a:t>robur </a:t>
            </a:r>
            <a:r>
              <a:rPr lang="it-IT" sz="3800">
                <a:latin typeface="Times New Roman" panose="02020603050405020304" pitchFamily="18" charset="0"/>
                <a:cs typeface="Times New Roman" panose="02020603050405020304" pitchFamily="18" charset="0"/>
              </a:rPr>
              <a:t>(‘quercia’ quindi ‘forza’)    </a:t>
            </a:r>
            <a:r>
              <a:rPr lang="it-IT" sz="3800" i="1">
                <a:latin typeface="Times New Roman" panose="02020603050405020304" pitchFamily="18" charset="0"/>
                <a:cs typeface="Times New Roman" panose="02020603050405020304" pitchFamily="18" charset="0"/>
              </a:rPr>
              <a:t> </a:t>
            </a:r>
          </a:p>
          <a:p>
            <a:r>
              <a:rPr lang="it-IT" sz="4200" i="1">
                <a:latin typeface="Times New Roman" panose="02020603050405020304" pitchFamily="18" charset="0"/>
                <a:cs typeface="Times New Roman" panose="02020603050405020304" pitchFamily="18" charset="0"/>
              </a:rPr>
              <a:t>Urbanitas </a:t>
            </a:r>
            <a:r>
              <a:rPr lang="it-IT" sz="4200">
                <a:latin typeface="Times New Roman" panose="02020603050405020304" pitchFamily="18" charset="0"/>
                <a:cs typeface="Times New Roman" panose="02020603050405020304" pitchFamily="18" charset="0"/>
              </a:rPr>
              <a:t>e </a:t>
            </a:r>
            <a:r>
              <a:rPr lang="it-IT" sz="4200" i="1">
                <a:latin typeface="Times New Roman" panose="02020603050405020304" pitchFamily="18" charset="0"/>
                <a:cs typeface="Times New Roman" panose="02020603050405020304" pitchFamily="18" charset="0"/>
              </a:rPr>
              <a:t>rusticitas</a:t>
            </a:r>
          </a:p>
          <a:p>
            <a:r>
              <a:rPr lang="it-IT" sz="4200">
                <a:latin typeface="Times New Roman" panose="02020603050405020304" pitchFamily="18" charset="0"/>
                <a:cs typeface="Times New Roman" panose="02020603050405020304" pitchFamily="18" charset="0"/>
              </a:rPr>
              <a:t>Scambio tra linguaggio tecnico agricolo e lingua corrente  </a:t>
            </a:r>
          </a:p>
          <a:p>
            <a:pPr marL="0" indent="0">
              <a:buNone/>
            </a:pPr>
            <a:r>
              <a:rPr lang="it-IT" sz="4200">
                <a:latin typeface="Times New Roman" panose="02020603050405020304" pitchFamily="18" charset="0"/>
                <a:cs typeface="Times New Roman" panose="02020603050405020304" pitchFamily="18" charset="0"/>
              </a:rPr>
              <a:t>            </a:t>
            </a:r>
          </a:p>
          <a:p>
            <a:pPr marL="0" indent="0">
              <a:buNone/>
            </a:pPr>
            <a:r>
              <a:rPr lang="it-IT" sz="4200" i="1">
                <a:latin typeface="Times New Roman" panose="02020603050405020304" pitchFamily="18" charset="0"/>
                <a:cs typeface="Times New Roman" panose="02020603050405020304" pitchFamily="18" charset="0"/>
              </a:rPr>
              <a:t>               verba translata </a:t>
            </a:r>
            <a:r>
              <a:rPr lang="it-IT" sz="4200">
                <a:latin typeface="Times New Roman" panose="02020603050405020304" pitchFamily="18" charset="0"/>
                <a:cs typeface="Times New Roman" panose="02020603050405020304" pitchFamily="18" charset="0"/>
              </a:rPr>
              <a:t>e ‘contrometafora’               funzione denotativa e funzione connotativa</a:t>
            </a:r>
          </a:p>
          <a:p>
            <a:pPr marL="0" indent="0" algn="ctr">
              <a:spcBef>
                <a:spcPts val="0"/>
              </a:spcBef>
              <a:spcAft>
                <a:spcPts val="0"/>
              </a:spcAft>
              <a:buNone/>
            </a:pPr>
            <a:r>
              <a:rPr lang="it-IT" sz="3800">
                <a:latin typeface="Times New Roman" panose="02020603050405020304" pitchFamily="18" charset="0"/>
                <a:cs typeface="Times New Roman" panose="02020603050405020304" pitchFamily="18" charset="0"/>
              </a:rPr>
              <a:t>(Cic. </a:t>
            </a:r>
            <a:r>
              <a:rPr lang="it-IT" sz="3800" i="1">
                <a:latin typeface="Times New Roman" panose="02020603050405020304" pitchFamily="18" charset="0"/>
                <a:cs typeface="Times New Roman" panose="02020603050405020304" pitchFamily="18" charset="0"/>
              </a:rPr>
              <a:t>or. </a:t>
            </a:r>
            <a:r>
              <a:rPr lang="it-IT" sz="3800">
                <a:latin typeface="Times New Roman" panose="02020603050405020304" pitchFamily="18" charset="0"/>
                <a:cs typeface="Times New Roman" panose="02020603050405020304" pitchFamily="18" charset="0"/>
              </a:rPr>
              <a:t>81 </a:t>
            </a:r>
            <a:r>
              <a:rPr lang="it-IT" sz="3800" i="1">
                <a:latin typeface="Times New Roman" panose="02020603050405020304" pitchFamily="18" charset="0"/>
                <a:cs typeface="Times New Roman" panose="02020603050405020304" pitchFamily="18" charset="0"/>
              </a:rPr>
              <a:t>translatione … qua frequentissime sermo omnis utitur non modo urbanorum sed etiam rusticorum, si quidem est eorum gemmare vites, sitire agros, laetas esse segetes, luxuriosa frumenta</a:t>
            </a:r>
            <a:r>
              <a:rPr lang="it-IT" sz="3800">
                <a:latin typeface="Times New Roman" panose="02020603050405020304" pitchFamily="18" charset="0"/>
                <a:cs typeface="Times New Roman" panose="02020603050405020304" pitchFamily="18" charset="0"/>
              </a:rPr>
              <a:t>)</a:t>
            </a:r>
          </a:p>
          <a:p>
            <a:pPr marL="0" indent="0" algn="just">
              <a:spcBef>
                <a:spcPts val="0"/>
              </a:spcBef>
              <a:spcAft>
                <a:spcPts val="0"/>
              </a:spcAft>
              <a:buNone/>
            </a:pPr>
            <a:endParaRPr lang="it-IT" sz="380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it-IT" sz="4200">
                <a:latin typeface="Times New Roman" panose="02020603050405020304" pitchFamily="18" charset="0"/>
                <a:cs typeface="Times New Roman" panose="02020603050405020304" pitchFamily="18" charset="0"/>
              </a:rPr>
              <a:t>Esempi di termini assunti metaforicamente dalla lingua dell’agricoltura:</a:t>
            </a:r>
          </a:p>
          <a:p>
            <a:pPr marL="0" indent="0" algn="just">
              <a:buNone/>
            </a:pPr>
            <a:r>
              <a:rPr lang="it-IT" sz="3800" i="1">
                <a:latin typeface="Times New Roman" panose="02020603050405020304" pitchFamily="18" charset="0"/>
                <a:cs typeface="Times New Roman" panose="02020603050405020304" pitchFamily="18" charset="0"/>
              </a:rPr>
              <a:t>aures </a:t>
            </a:r>
            <a:r>
              <a:rPr lang="it-IT" sz="3800">
                <a:latin typeface="Times New Roman" panose="02020603050405020304" pitchFamily="18" charset="0"/>
                <a:cs typeface="Times New Roman" panose="02020603050405020304" pitchFamily="18" charset="0"/>
              </a:rPr>
              <a:t>(‘orecchiette dell’aratro’), </a:t>
            </a:r>
            <a:r>
              <a:rPr lang="it-IT" sz="3800" i="1">
                <a:latin typeface="Times New Roman" panose="02020603050405020304" pitchFamily="18" charset="0"/>
                <a:cs typeface="Times New Roman" panose="02020603050405020304" pitchFamily="18" charset="0"/>
              </a:rPr>
              <a:t>brachium/bracchium </a:t>
            </a:r>
            <a:r>
              <a:rPr lang="it-IT" sz="3800">
                <a:latin typeface="Times New Roman" panose="02020603050405020304" pitchFamily="18" charset="0"/>
                <a:cs typeface="Times New Roman" panose="02020603050405020304" pitchFamily="18" charset="0"/>
              </a:rPr>
              <a:t>(‘tralcio’ della vite, ‘ramo’ dell’albero), </a:t>
            </a:r>
            <a:r>
              <a:rPr lang="it-IT" sz="3800" i="1">
                <a:latin typeface="Times New Roman" panose="02020603050405020304" pitchFamily="18" charset="0"/>
                <a:cs typeface="Times New Roman" panose="02020603050405020304" pitchFamily="18" charset="0"/>
              </a:rPr>
              <a:t>caput </a:t>
            </a:r>
            <a:r>
              <a:rPr lang="it-IT" sz="3800">
                <a:latin typeface="Times New Roman" panose="02020603050405020304" pitchFamily="18" charset="0"/>
                <a:cs typeface="Times New Roman" panose="02020603050405020304" pitchFamily="18" charset="0"/>
              </a:rPr>
              <a:t>(‘estremità, punta’ delle piante), </a:t>
            </a:r>
            <a:r>
              <a:rPr lang="it-IT" sz="3800" i="1">
                <a:latin typeface="Times New Roman" panose="02020603050405020304" pitchFamily="18" charset="0"/>
                <a:cs typeface="Times New Roman" panose="02020603050405020304" pitchFamily="18" charset="0"/>
              </a:rPr>
              <a:t>cutis </a:t>
            </a:r>
            <a:r>
              <a:rPr lang="it-IT" sz="3800">
                <a:latin typeface="Times New Roman" panose="02020603050405020304" pitchFamily="18" charset="0"/>
                <a:cs typeface="Times New Roman" panose="02020603050405020304" pitchFamily="18" charset="0"/>
              </a:rPr>
              <a:t>(‘pellicola’ del frutto, ‘buccia’), </a:t>
            </a:r>
            <a:r>
              <a:rPr lang="it-IT" sz="3800" i="1">
                <a:latin typeface="Times New Roman" panose="02020603050405020304" pitchFamily="18" charset="0"/>
                <a:cs typeface="Times New Roman" panose="02020603050405020304" pitchFamily="18" charset="0"/>
              </a:rPr>
              <a:t>oculus </a:t>
            </a:r>
            <a:r>
              <a:rPr lang="it-IT" sz="3800">
                <a:latin typeface="Times New Roman" panose="02020603050405020304" pitchFamily="18" charset="0"/>
                <a:cs typeface="Times New Roman" panose="02020603050405020304" pitchFamily="18" charset="0"/>
              </a:rPr>
              <a:t>(‘tubercolo’), </a:t>
            </a:r>
            <a:r>
              <a:rPr lang="it-IT" sz="3800" i="1">
                <a:latin typeface="Times New Roman" panose="02020603050405020304" pitchFamily="18" charset="0"/>
                <a:cs typeface="Times New Roman" panose="02020603050405020304" pitchFamily="18" charset="0"/>
              </a:rPr>
              <a:t>unguis</a:t>
            </a:r>
            <a:r>
              <a:rPr lang="it-IT" sz="3800">
                <a:latin typeface="Times New Roman" panose="02020603050405020304" pitchFamily="18" charset="0"/>
                <a:cs typeface="Times New Roman" panose="02020603050405020304" pitchFamily="18" charset="0"/>
              </a:rPr>
              <a:t> (‘unicino’, oppure macchia bianca a forma di unghia nelle foglie, oppure parte inferiore del petalo), </a:t>
            </a:r>
            <a:r>
              <a:rPr lang="it-IT" sz="3800" i="1">
                <a:latin typeface="Times New Roman" panose="02020603050405020304" pitchFamily="18" charset="0"/>
                <a:cs typeface="Times New Roman" panose="02020603050405020304" pitchFamily="18" charset="0"/>
              </a:rPr>
              <a:t>caro </a:t>
            </a:r>
            <a:r>
              <a:rPr lang="it-IT" sz="3800">
                <a:latin typeface="Times New Roman" panose="02020603050405020304" pitchFamily="18" charset="0"/>
                <a:cs typeface="Times New Roman" panose="02020603050405020304" pitchFamily="18" charset="0"/>
              </a:rPr>
              <a:t>(‘polpa’ del frutto), </a:t>
            </a:r>
            <a:r>
              <a:rPr lang="it-IT" sz="3800" i="1">
                <a:latin typeface="Times New Roman" panose="02020603050405020304" pitchFamily="18" charset="0"/>
                <a:cs typeface="Times New Roman" panose="02020603050405020304" pitchFamily="18" charset="0"/>
              </a:rPr>
              <a:t>cartilago </a:t>
            </a:r>
            <a:r>
              <a:rPr lang="it-IT" sz="3800">
                <a:latin typeface="Times New Roman" panose="02020603050405020304" pitchFamily="18" charset="0"/>
                <a:cs typeface="Times New Roman" panose="02020603050405020304" pitchFamily="18" charset="0"/>
              </a:rPr>
              <a:t>(‘polpa’ del frutto ma quella più vicina alla buccia), </a:t>
            </a:r>
            <a:r>
              <a:rPr lang="it-IT" sz="3800" i="1">
                <a:latin typeface="Times New Roman" panose="02020603050405020304" pitchFamily="18" charset="0"/>
                <a:cs typeface="Times New Roman" panose="02020603050405020304" pitchFamily="18" charset="0"/>
              </a:rPr>
              <a:t>clavicula </a:t>
            </a:r>
            <a:r>
              <a:rPr lang="it-IT" sz="3800">
                <a:latin typeface="Times New Roman" panose="02020603050405020304" pitchFamily="18" charset="0"/>
                <a:cs typeface="Times New Roman" panose="02020603050405020304" pitchFamily="18" charset="0"/>
              </a:rPr>
              <a:t>(‘viticcio’) </a:t>
            </a:r>
            <a:endParaRPr lang="it-IT" sz="3800" i="1">
              <a:latin typeface="Times New Roman" panose="02020603050405020304" pitchFamily="18" charset="0"/>
              <a:cs typeface="Times New Roman" panose="02020603050405020304" pitchFamily="18" charset="0"/>
            </a:endParaRPr>
          </a:p>
        </p:txBody>
      </p:sp>
      <p:sp>
        <p:nvSpPr>
          <p:cNvPr id="7" name="Freccia circolare a destra 6">
            <a:extLst>
              <a:ext uri="{FF2B5EF4-FFF2-40B4-BE49-F238E27FC236}">
                <a16:creationId xmlns:a16="http://schemas.microsoft.com/office/drawing/2014/main" id="{79052020-49DB-4CAE-BFA1-E32F025C18B6}"/>
              </a:ext>
            </a:extLst>
          </p:cNvPr>
          <p:cNvSpPr/>
          <p:nvPr/>
        </p:nvSpPr>
        <p:spPr>
          <a:xfrm>
            <a:off x="595618" y="3735197"/>
            <a:ext cx="260060" cy="5851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bidirezionale orizzontale 8">
            <a:extLst>
              <a:ext uri="{FF2B5EF4-FFF2-40B4-BE49-F238E27FC236}">
                <a16:creationId xmlns:a16="http://schemas.microsoft.com/office/drawing/2014/main" id="{7FE461B9-9ABF-42D8-B445-069C185A61D5}"/>
              </a:ext>
            </a:extLst>
          </p:cNvPr>
          <p:cNvSpPr/>
          <p:nvPr/>
        </p:nvSpPr>
        <p:spPr>
          <a:xfrm>
            <a:off x="4832059" y="4198692"/>
            <a:ext cx="411060" cy="1216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13A24AFE-1411-45B2-96E8-9BE3D370BA5E}"/>
              </a:ext>
            </a:extLst>
          </p:cNvPr>
          <p:cNvSpPr/>
          <p:nvPr/>
        </p:nvSpPr>
        <p:spPr>
          <a:xfrm>
            <a:off x="3976383" y="352339"/>
            <a:ext cx="314586" cy="1174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81476521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00B304-F7EB-4DC7-B7F6-B619B658A124}"/>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FontTx/>
              <a:buChar char="-"/>
            </a:pPr>
            <a:r>
              <a:rPr lang="it-IT">
                <a:latin typeface="Times New Roman" panose="02020603050405020304" pitchFamily="18" charset="0"/>
                <a:cs typeface="Times New Roman" panose="02020603050405020304" pitchFamily="18" charset="0"/>
              </a:rPr>
              <a:t>Dalla trattazione non è escluso lo sperimentalismo            deduttivo (non induttivo)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finalizzato a convalidare le ipotesi formulate non a costruirle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Argomenti      di geografia fisica (atmosfera e fenomeni), di dinamica terrestre (acque superficiali e sotterranee, vento, terremoti), di geografia astronomica (pianeti e stelle, meteore e comete</a:t>
            </a:r>
          </a:p>
          <a:p>
            <a:pPr>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a:latin typeface="Times New Roman" panose="02020603050405020304" pitchFamily="18" charset="0"/>
                <a:cs typeface="Times New Roman" panose="02020603050405020304" pitchFamily="18" charset="0"/>
              </a:rPr>
              <a:t>Arcobaleno         teoria speculare di ascendenza posidoniana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originato dal riflesso dei raggi del sole in un tipo di nube particolare ‘concava e rugiadosa’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la prova consiste nel fatto che se il sole si oscura per colpa di una nube scompare anche l’arcobaleno come avviene se si toglie un’immagine posta davanti a uno specchio. L’arcobaleno è dunque un riflesso del sole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Importanza della scienza greca e di materiale dossografico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26E42581-57AE-4ED0-9DC2-AC988C04841B}"/>
              </a:ext>
            </a:extLst>
          </p:cNvPr>
          <p:cNvSpPr/>
          <p:nvPr/>
        </p:nvSpPr>
        <p:spPr>
          <a:xfrm>
            <a:off x="6786694" y="176169"/>
            <a:ext cx="394282" cy="1929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551CE19E-AF5A-4E56-8E7E-6C76CFB71FC5}"/>
              </a:ext>
            </a:extLst>
          </p:cNvPr>
          <p:cNvSpPr/>
          <p:nvPr/>
        </p:nvSpPr>
        <p:spPr>
          <a:xfrm>
            <a:off x="4974672" y="427839"/>
            <a:ext cx="201335" cy="3439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9B491D1C-F9F0-4E20-98EB-644325F6EFC7}"/>
              </a:ext>
            </a:extLst>
          </p:cNvPr>
          <p:cNvSpPr/>
          <p:nvPr/>
        </p:nvSpPr>
        <p:spPr>
          <a:xfrm>
            <a:off x="2038525" y="1669409"/>
            <a:ext cx="394282"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EB3EC571-E52F-4428-930E-84182748C0AD}"/>
              </a:ext>
            </a:extLst>
          </p:cNvPr>
          <p:cNvSpPr/>
          <p:nvPr/>
        </p:nvSpPr>
        <p:spPr>
          <a:xfrm>
            <a:off x="2038525" y="3129094"/>
            <a:ext cx="293614"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in giù 6">
            <a:extLst>
              <a:ext uri="{FF2B5EF4-FFF2-40B4-BE49-F238E27FC236}">
                <a16:creationId xmlns:a16="http://schemas.microsoft.com/office/drawing/2014/main" id="{3E63CDB0-8E8B-4AE6-B272-146BDC05200D}"/>
              </a:ext>
            </a:extLst>
          </p:cNvPr>
          <p:cNvSpPr/>
          <p:nvPr/>
        </p:nvSpPr>
        <p:spPr>
          <a:xfrm>
            <a:off x="604007" y="3355596"/>
            <a:ext cx="159391" cy="327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in giù 7">
            <a:extLst>
              <a:ext uri="{FF2B5EF4-FFF2-40B4-BE49-F238E27FC236}">
                <a16:creationId xmlns:a16="http://schemas.microsoft.com/office/drawing/2014/main" id="{3FD67D1B-DB1D-40FA-BAC1-34B8ACA3FFB3}"/>
              </a:ext>
            </a:extLst>
          </p:cNvPr>
          <p:cNvSpPr/>
          <p:nvPr/>
        </p:nvSpPr>
        <p:spPr>
          <a:xfrm>
            <a:off x="687897" y="4135772"/>
            <a:ext cx="159391" cy="327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9093202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00B304-F7EB-4DC7-B7F6-B619B658A124}"/>
              </a:ext>
            </a:extLst>
          </p:cNvPr>
          <p:cNvSpPr>
            <a:spLocks noGrp="1"/>
          </p:cNvSpPr>
          <p:nvPr>
            <p:ph idx="1"/>
          </p:nvPr>
        </p:nvSpPr>
        <p:spPr>
          <a:xfrm>
            <a:off x="0" y="0"/>
            <a:ext cx="12192000" cy="6858000"/>
          </a:xfrm>
          <a:blipFill>
            <a:blip r:embed="rId2"/>
            <a:tile tx="0" ty="0" sx="100000" sy="100000" flip="none" algn="tl"/>
          </a:blipFill>
        </p:spPr>
        <p:txBody>
          <a:bodyPr/>
          <a:lstStyle/>
          <a:p>
            <a:pPr>
              <a:buFontTx/>
              <a:buChar char="-"/>
            </a:pPr>
            <a:r>
              <a:rPr lang="it-IT">
                <a:latin typeface="Times New Roman" panose="02020603050405020304" pitchFamily="18" charset="0"/>
                <a:cs typeface="Times New Roman" panose="02020603050405020304" pitchFamily="18" charset="0"/>
              </a:rPr>
              <a:t>Stile ‘drammatico’      linguaggio della scienza      non freddamente didascalico</a:t>
            </a:r>
          </a:p>
          <a:p>
            <a:pPr algn="just">
              <a:buFontTx/>
              <a:buChar char="-"/>
            </a:pPr>
            <a:r>
              <a:rPr lang="it-IT">
                <a:latin typeface="Times New Roman" panose="02020603050405020304" pitchFamily="18" charset="0"/>
                <a:cs typeface="Times New Roman" panose="02020603050405020304" pitchFamily="18" charset="0"/>
              </a:rPr>
              <a:t>Il compito della scienza è quello di arricchire intellettualmente l’uomo al fine di migliorarlo da un punto di vista morale       necessità di forme di emotività, di passioni       utilizzo della retorica     variazione di registri linguistici (conversazione quotidiana, tecnicismi giuridici, gergo militare)</a:t>
            </a:r>
          </a:p>
          <a:p>
            <a:pPr>
              <a:buFontTx/>
              <a:buChar char="-"/>
            </a:pPr>
            <a:r>
              <a:rPr lang="it-IT">
                <a:latin typeface="Times New Roman" panose="02020603050405020304" pitchFamily="18" charset="0"/>
                <a:cs typeface="Times New Roman" panose="02020603050405020304" pitchFamily="18" charset="0"/>
              </a:rPr>
              <a:t>Le potenzialità e l’espressività del testo scientifico sono incrementate da </a:t>
            </a:r>
            <a:r>
              <a:rPr lang="it-IT" i="1">
                <a:latin typeface="Times New Roman" panose="02020603050405020304" pitchFamily="18" charset="0"/>
                <a:cs typeface="Times New Roman" panose="02020603050405020304" pitchFamily="18" charset="0"/>
              </a:rPr>
              <a:t>color poeticus</a:t>
            </a:r>
          </a:p>
          <a:p>
            <a:pPr marL="0" indent="0">
              <a:buNone/>
            </a:pPr>
            <a:r>
              <a:rPr lang="it-IT">
                <a:latin typeface="Times New Roman" panose="02020603050405020304" pitchFamily="18" charset="0"/>
                <a:cs typeface="Times New Roman" panose="02020603050405020304" pitchFamily="18" charset="0"/>
              </a:rPr>
              <a:t>				</a:t>
            </a:r>
          </a:p>
          <a:p>
            <a:pPr marL="0" indent="0">
              <a:buNone/>
            </a:pPr>
            <a:r>
              <a:rPr lang="it-IT">
                <a:latin typeface="Times New Roman" panose="02020603050405020304" pitchFamily="18" charset="0"/>
                <a:cs typeface="Times New Roman" panose="02020603050405020304" pitchFamily="18" charset="0"/>
              </a:rPr>
              <a:t>							modelli: Lucrezio, Virgilio, Ovidio </a:t>
            </a:r>
          </a:p>
          <a:p>
            <a:pPr marL="0" indent="0">
              <a:buNone/>
            </a:pPr>
            <a:r>
              <a:rPr lang="it-IT">
                <a:latin typeface="Times New Roman" panose="02020603050405020304" pitchFamily="18" charset="0"/>
                <a:cs typeface="Times New Roman" panose="02020603050405020304" pitchFamily="18" charset="0"/>
              </a:rPr>
              <a:t>                             </a:t>
            </a:r>
          </a:p>
          <a:p>
            <a:pPr marL="0" indent="0">
              <a:buNone/>
            </a:pPr>
            <a:r>
              <a:rPr lang="it-IT">
                <a:latin typeface="Times New Roman" panose="02020603050405020304" pitchFamily="18" charset="0"/>
                <a:cs typeface="Times New Roman" panose="02020603050405020304" pitchFamily="18" charset="0"/>
              </a:rPr>
              <a:t>                                          citazioni esplicite e implicite, riuso di </a:t>
            </a:r>
            <a:r>
              <a:rPr lang="it-IT" i="1">
                <a:latin typeface="Times New Roman" panose="02020603050405020304" pitchFamily="18" charset="0"/>
                <a:cs typeface="Times New Roman" panose="02020603050405020304" pitchFamily="18" charset="0"/>
              </a:rPr>
              <a:t>iuncturae</a:t>
            </a: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                                                          rende più pregnante l’esposizione</a:t>
            </a:r>
          </a:p>
          <a:p>
            <a:pPr marL="0" indent="0">
              <a:buNone/>
            </a:pPr>
            <a:r>
              <a:rPr lang="it-IT">
                <a:latin typeface="Times New Roman" panose="02020603050405020304" pitchFamily="18" charset="0"/>
                <a:cs typeface="Times New Roman" panose="02020603050405020304" pitchFamily="18" charset="0"/>
              </a:rPr>
              <a:t>mai semplice valore esornativo </a:t>
            </a:r>
          </a:p>
          <a:p>
            <a:pPr marL="0" indent="0">
              <a:buNone/>
            </a:pPr>
            <a:r>
              <a:rPr lang="it-IT">
                <a:latin typeface="Times New Roman" panose="02020603050405020304" pitchFamily="18" charset="0"/>
                <a:cs typeface="Times New Roman" panose="02020603050405020304" pitchFamily="18" charset="0"/>
              </a:rPr>
              <a:t>                                                          fine etico</a:t>
            </a:r>
          </a:p>
          <a:p>
            <a:pPr marL="0" indent="0">
              <a:buNone/>
            </a:pPr>
            <a:r>
              <a:rPr lang="it-IT">
                <a:latin typeface="Times New Roman" panose="02020603050405020304" pitchFamily="18" charset="0"/>
                <a:cs typeface="Times New Roman" panose="02020603050405020304" pitchFamily="18" charset="0"/>
              </a:rPr>
              <a:t>(es. I 3,4 citazione di Ov. </a:t>
            </a:r>
            <a:r>
              <a:rPr lang="it-IT" i="1">
                <a:latin typeface="Times New Roman" panose="02020603050405020304" pitchFamily="18" charset="0"/>
                <a:cs typeface="Times New Roman" panose="02020603050405020304" pitchFamily="18" charset="0"/>
              </a:rPr>
              <a:t>met. </a:t>
            </a:r>
            <a:r>
              <a:rPr lang="it-IT">
                <a:latin typeface="Times New Roman" panose="02020603050405020304" pitchFamily="18" charset="0"/>
                <a:cs typeface="Times New Roman" panose="02020603050405020304" pitchFamily="18" charset="0"/>
              </a:rPr>
              <a:t>VI,65-67)</a:t>
            </a:r>
          </a:p>
          <a:p>
            <a:pPr marL="0" indent="0">
              <a:buNone/>
            </a:pPr>
            <a:endParaRPr lang="it-IT"/>
          </a:p>
        </p:txBody>
      </p:sp>
      <p:sp>
        <p:nvSpPr>
          <p:cNvPr id="2" name="Freccia a destra 1">
            <a:extLst>
              <a:ext uri="{FF2B5EF4-FFF2-40B4-BE49-F238E27FC236}">
                <a16:creationId xmlns:a16="http://schemas.microsoft.com/office/drawing/2014/main" id="{CF385ED2-20D4-4C81-95B4-C63C366B80F7}"/>
              </a:ext>
            </a:extLst>
          </p:cNvPr>
          <p:cNvSpPr/>
          <p:nvPr/>
        </p:nvSpPr>
        <p:spPr>
          <a:xfrm>
            <a:off x="2759978" y="226503"/>
            <a:ext cx="260059" cy="10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B1B226AD-6CCA-4F8C-8DCB-C408D9F79FD7}"/>
              </a:ext>
            </a:extLst>
          </p:cNvPr>
          <p:cNvSpPr/>
          <p:nvPr/>
        </p:nvSpPr>
        <p:spPr>
          <a:xfrm>
            <a:off x="6182686" y="226503"/>
            <a:ext cx="260059" cy="10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E0CFD9EB-E960-43BC-ADC4-74237CF5D8DA}"/>
              </a:ext>
            </a:extLst>
          </p:cNvPr>
          <p:cNvSpPr/>
          <p:nvPr/>
        </p:nvSpPr>
        <p:spPr>
          <a:xfrm>
            <a:off x="3724712" y="1081337"/>
            <a:ext cx="285226"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A409BFAD-5C0D-43C8-8239-83025F3361A1}"/>
              </a:ext>
            </a:extLst>
          </p:cNvPr>
          <p:cNvSpPr/>
          <p:nvPr/>
        </p:nvSpPr>
        <p:spPr>
          <a:xfrm>
            <a:off x="9949343" y="1093078"/>
            <a:ext cx="285226"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646D0D9C-B1CC-4CD1-9523-5D09FD520FA7}"/>
              </a:ext>
            </a:extLst>
          </p:cNvPr>
          <p:cNvSpPr/>
          <p:nvPr/>
        </p:nvSpPr>
        <p:spPr>
          <a:xfrm>
            <a:off x="1510018" y="1417739"/>
            <a:ext cx="285226"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in giù 7">
            <a:extLst>
              <a:ext uri="{FF2B5EF4-FFF2-40B4-BE49-F238E27FC236}">
                <a16:creationId xmlns:a16="http://schemas.microsoft.com/office/drawing/2014/main" id="{F8DF3851-F690-4820-82A4-DB515F789A43}"/>
              </a:ext>
            </a:extLst>
          </p:cNvPr>
          <p:cNvSpPr/>
          <p:nvPr/>
        </p:nvSpPr>
        <p:spPr>
          <a:xfrm>
            <a:off x="5385732" y="2575420"/>
            <a:ext cx="218114" cy="444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in giù 8">
            <a:extLst>
              <a:ext uri="{FF2B5EF4-FFF2-40B4-BE49-F238E27FC236}">
                <a16:creationId xmlns:a16="http://schemas.microsoft.com/office/drawing/2014/main" id="{CE81FC7C-3F14-4552-BF80-87269A78D4AE}"/>
              </a:ext>
            </a:extLst>
          </p:cNvPr>
          <p:cNvSpPr/>
          <p:nvPr/>
        </p:nvSpPr>
        <p:spPr>
          <a:xfrm>
            <a:off x="5385732" y="3741490"/>
            <a:ext cx="218114" cy="444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11" name="Connettore 2 10">
            <a:extLst>
              <a:ext uri="{FF2B5EF4-FFF2-40B4-BE49-F238E27FC236}">
                <a16:creationId xmlns:a16="http://schemas.microsoft.com/office/drawing/2014/main" id="{9D83A05B-7D48-4874-8447-C497E0E3B8D7}"/>
              </a:ext>
            </a:extLst>
          </p:cNvPr>
          <p:cNvCxnSpPr>
            <a:cxnSpLocks/>
          </p:cNvCxnSpPr>
          <p:nvPr/>
        </p:nvCxnSpPr>
        <p:spPr>
          <a:xfrm flipV="1">
            <a:off x="3997354" y="5050172"/>
            <a:ext cx="440422" cy="427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1BFA5876-637E-4E2F-9254-B502E9BF9478}"/>
              </a:ext>
            </a:extLst>
          </p:cNvPr>
          <p:cNvCxnSpPr>
            <a:cxnSpLocks/>
          </p:cNvCxnSpPr>
          <p:nvPr/>
        </p:nvCxnSpPr>
        <p:spPr>
          <a:xfrm>
            <a:off x="4014132" y="5478012"/>
            <a:ext cx="423644" cy="47188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3552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EF7D020-623A-4B05-9589-FB0DB8503E43}"/>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endParaRPr lang="it-IT"/>
          </a:p>
          <a:p>
            <a:pPr marL="0" indent="0" algn="ctr">
              <a:buNone/>
            </a:pPr>
            <a:endParaRPr lang="it-IT"/>
          </a:p>
          <a:p>
            <a:pPr marL="0" indent="0" algn="ctr">
              <a:buNone/>
            </a:pPr>
            <a:endParaRPr lang="it-IT"/>
          </a:p>
          <a:p>
            <a:pPr marL="0" indent="0" algn="ctr">
              <a:buNone/>
            </a:pPr>
            <a:r>
              <a:rPr lang="it-IT">
                <a:latin typeface="Times New Roman" panose="02020603050405020304" pitchFamily="18" charset="0"/>
                <a:cs typeface="Times New Roman" panose="02020603050405020304" pitchFamily="18" charset="0"/>
              </a:rPr>
              <a:t>⁂</a:t>
            </a:r>
            <a:endParaRPr lang="it-IT"/>
          </a:p>
          <a:p>
            <a:pPr marL="0" indent="0" algn="ctr">
              <a:buNone/>
            </a:pPr>
            <a:r>
              <a:rPr lang="it-IT" sz="2800" i="1">
                <a:latin typeface="Algerian" panose="04020705040A02060702" pitchFamily="82" charset="0"/>
                <a:cs typeface="Times New Roman" panose="02020603050405020304" pitchFamily="18" charset="0"/>
              </a:rPr>
              <a:t>La lingua </a:t>
            </a:r>
          </a:p>
          <a:p>
            <a:pPr marL="0" indent="0" algn="ctr">
              <a:buNone/>
            </a:pPr>
            <a:r>
              <a:rPr lang="it-IT" sz="2800" i="1">
                <a:latin typeface="Algerian" panose="04020705040A02060702" pitchFamily="82" charset="0"/>
                <a:cs typeface="Times New Roman" panose="02020603050405020304" pitchFamily="18" charset="0"/>
              </a:rPr>
              <a:t>Poetica  </a:t>
            </a:r>
          </a:p>
          <a:p>
            <a:pPr marL="0" indent="0" algn="ctr">
              <a:buNone/>
            </a:pPr>
            <a:r>
              <a:rPr lang="it-IT">
                <a:latin typeface="Times New Roman" panose="02020603050405020304" pitchFamily="18" charset="0"/>
                <a:cs typeface="Times New Roman" panose="02020603050405020304" pitchFamily="18" charset="0"/>
              </a:rPr>
              <a:t>⁂   Scienza e poesia  ⁂</a:t>
            </a:r>
          </a:p>
          <a:p>
            <a:pPr marL="0" indent="0" algn="ctr">
              <a:buNone/>
            </a:pPr>
            <a:r>
              <a:rPr lang="it-IT">
                <a:latin typeface="Times New Roman" panose="02020603050405020304" pitchFamily="18" charset="0"/>
                <a:cs typeface="Times New Roman" panose="02020603050405020304" pitchFamily="18" charset="0"/>
              </a:rPr>
              <a:t> ⁂</a:t>
            </a:r>
          </a:p>
        </p:txBody>
      </p:sp>
      <p:sp>
        <p:nvSpPr>
          <p:cNvPr id="4" name="Rettangolo smussato 3">
            <a:extLst>
              <a:ext uri="{FF2B5EF4-FFF2-40B4-BE49-F238E27FC236}">
                <a16:creationId xmlns:a16="http://schemas.microsoft.com/office/drawing/2014/main" id="{AB3997A5-4582-422F-A850-8B5EFA6B958F}"/>
              </a:ext>
            </a:extLst>
          </p:cNvPr>
          <p:cNvSpPr/>
          <p:nvPr/>
        </p:nvSpPr>
        <p:spPr>
          <a:xfrm>
            <a:off x="2207703" y="765495"/>
            <a:ext cx="7776594" cy="5232633"/>
          </a:xfrm>
          <a:prstGeom prst="bevel">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51380664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4EA796A0-E1DF-40A1-9318-24F07FBF2F4E}"/>
              </a:ext>
            </a:extLst>
          </p:cNvPr>
          <p:cNvSpPr>
            <a:spLocks noGrp="1"/>
          </p:cNvSpPr>
          <p:nvPr>
            <p:ph type="subTitle" idx="1"/>
          </p:nvPr>
        </p:nvSpPr>
        <p:spPr>
          <a:xfrm>
            <a:off x="2449585" y="1744910"/>
            <a:ext cx="7248088" cy="3607266"/>
          </a:xfrm>
        </p:spPr>
        <p:txBody>
          <a:bodyPr>
            <a:normAutofit/>
          </a:bodyPr>
          <a:lstStyle/>
          <a:p>
            <a:pPr algn="l">
              <a:spcBef>
                <a:spcPts val="0"/>
              </a:spcBef>
              <a:spcAft>
                <a:spcPts val="0"/>
              </a:spcAft>
            </a:pPr>
            <a:endParaRPr lang="it-IT" sz="2000" i="1">
              <a:latin typeface="+mj-lt"/>
              <a:cs typeface="Times New Roman" panose="02020603050405020304" pitchFamily="18" charset="0"/>
            </a:endParaRPr>
          </a:p>
          <a:p>
            <a:pPr>
              <a:spcBef>
                <a:spcPts val="0"/>
              </a:spcBef>
              <a:spcAft>
                <a:spcPts val="0"/>
              </a:spcAft>
            </a:pPr>
            <a:endParaRPr lang="it-IT" sz="2400" i="1">
              <a:latin typeface="Algerian" panose="04020705040A02060702" pitchFamily="82" charset="0"/>
              <a:cs typeface="Times New Roman" panose="02020603050405020304" pitchFamily="18" charset="0"/>
            </a:endParaRPr>
          </a:p>
          <a:p>
            <a:pPr>
              <a:spcBef>
                <a:spcPts val="0"/>
              </a:spcBef>
              <a:spcAft>
                <a:spcPts val="0"/>
              </a:spcAft>
            </a:pPr>
            <a:endParaRPr lang="it-IT" sz="2400" i="1">
              <a:latin typeface="Algerian" panose="04020705040A02060702" pitchFamily="82" charset="0"/>
              <a:cs typeface="Times New Roman" panose="02020603050405020304" pitchFamily="18" charset="0"/>
            </a:endParaRPr>
          </a:p>
          <a:p>
            <a:pPr>
              <a:spcBef>
                <a:spcPts val="0"/>
              </a:spcBef>
              <a:spcAft>
                <a:spcPts val="0"/>
              </a:spcAft>
            </a:pPr>
            <a:endParaRPr lang="it-IT" sz="2000">
              <a:latin typeface="Algerian" panose="04020705040A02060702" pitchFamily="82" charset="0"/>
              <a:cs typeface="Times New Roman" panose="02020603050405020304" pitchFamily="18" charset="0"/>
            </a:endParaRPr>
          </a:p>
          <a:p>
            <a:pPr>
              <a:spcBef>
                <a:spcPts val="0"/>
              </a:spcBef>
              <a:spcAft>
                <a:spcPts val="0"/>
              </a:spcAft>
            </a:pPr>
            <a:r>
              <a:rPr lang="it-IT" sz="2400" b="1">
                <a:cs typeface="Times New Roman" panose="02020603050405020304" pitchFamily="18" charset="0"/>
              </a:rPr>
              <a:t>Attività di laboratorio </a:t>
            </a:r>
            <a:endParaRPr lang="it-IT" sz="2400">
              <a:latin typeface="Algerian" panose="04020705040A02060702" pitchFamily="82" charset="0"/>
              <a:cs typeface="Times New Roman" panose="02020603050405020304" pitchFamily="18" charset="0"/>
            </a:endParaRPr>
          </a:p>
          <a:p>
            <a:pPr>
              <a:spcBef>
                <a:spcPts val="0"/>
              </a:spcBef>
              <a:spcAft>
                <a:spcPts val="0"/>
              </a:spcAft>
            </a:pPr>
            <a:endParaRPr lang="it-IT" sz="2400">
              <a:latin typeface="Algerian" panose="04020705040A02060702" pitchFamily="82" charset="0"/>
              <a:cs typeface="Times New Roman" panose="02020603050405020304" pitchFamily="18" charset="0"/>
            </a:endParaRPr>
          </a:p>
          <a:p>
            <a:pPr>
              <a:spcBef>
                <a:spcPts val="0"/>
              </a:spcBef>
              <a:spcAft>
                <a:spcPts val="0"/>
              </a:spcAft>
            </a:pPr>
            <a:r>
              <a:rPr lang="it-IT" sz="2400">
                <a:latin typeface="Algerian" panose="04020705040A02060702" pitchFamily="82" charset="0"/>
                <a:cs typeface="Times New Roman" panose="02020603050405020304" pitchFamily="18" charset="0"/>
              </a:rPr>
              <a:t>II</a:t>
            </a:r>
          </a:p>
          <a:p>
            <a:pPr>
              <a:spcBef>
                <a:spcPts val="0"/>
              </a:spcBef>
              <a:spcAft>
                <a:spcPts val="0"/>
              </a:spcAft>
            </a:pPr>
            <a:r>
              <a:rPr lang="it-IT" sz="1800" i="1">
                <a:latin typeface="Algerian" panose="04020705040A02060702" pitchFamily="82" charset="0"/>
                <a:cs typeface="Times New Roman" panose="02020603050405020304" pitchFamily="18" charset="0"/>
              </a:rPr>
              <a:t>		                         </a:t>
            </a:r>
          </a:p>
          <a:p>
            <a:pPr>
              <a:spcBef>
                <a:spcPts val="0"/>
              </a:spcBef>
              <a:spcAft>
                <a:spcPts val="0"/>
              </a:spcAft>
            </a:pPr>
            <a:r>
              <a:rPr lang="it-IT" sz="1800" i="1">
                <a:latin typeface="Algerian" panose="04020705040A02060702" pitchFamily="82" charset="0"/>
                <a:cs typeface="Times New Roman" panose="02020603050405020304" pitchFamily="18" charset="0"/>
              </a:rPr>
              <a:t>                             </a:t>
            </a:r>
          </a:p>
          <a:p>
            <a:pPr>
              <a:spcBef>
                <a:spcPts val="0"/>
              </a:spcBef>
              <a:spcAft>
                <a:spcPts val="0"/>
              </a:spcAft>
            </a:pPr>
            <a:endParaRPr lang="it-IT" sz="1800">
              <a:latin typeface="Algerian" panose="04020705040A02060702" pitchFamily="82" charset="0"/>
              <a:cs typeface="Times New Roman" panose="02020603050405020304" pitchFamily="18" charset="0"/>
            </a:endParaRPr>
          </a:p>
        </p:txBody>
      </p:sp>
    </p:spTree>
    <p:extLst>
      <p:ext uri="{BB962C8B-B14F-4D97-AF65-F5344CB8AC3E}">
        <p14:creationId xmlns:p14="http://schemas.microsoft.com/office/powerpoint/2010/main" val="54616214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D51938-C2DE-40CC-80E6-10DF22D68D35}"/>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altLang="it-IT" i="1">
                <a:latin typeface="Algerian" panose="04020705040A02060702" pitchFamily="82" charset="0"/>
              </a:rPr>
              <a:t>Ovidio</a:t>
            </a:r>
          </a:p>
          <a:p>
            <a:pPr algn="just">
              <a:spcBef>
                <a:spcPts val="0"/>
              </a:spcBef>
              <a:spcAft>
                <a:spcPts val="0"/>
              </a:spcAft>
              <a:defRPr/>
            </a:pPr>
            <a:endParaRPr lang="it-IT">
              <a:solidFill>
                <a:schemeClr val="tx1"/>
              </a:solidFill>
              <a:latin typeface="Times New Roman" pitchFamily="18" charset="0"/>
              <a:cs typeface="Times New Roman" pitchFamily="18" charset="0"/>
            </a:endParaRPr>
          </a:p>
          <a:p>
            <a:pPr marL="0" indent="0" algn="just">
              <a:spcBef>
                <a:spcPts val="0"/>
              </a:spcBef>
              <a:spcAft>
                <a:spcPts val="0"/>
              </a:spcAft>
              <a:buNone/>
              <a:defRPr/>
            </a:pPr>
            <a:r>
              <a:rPr lang="it-IT">
                <a:solidFill>
                  <a:schemeClr val="tx1"/>
                </a:solidFill>
                <a:latin typeface="Times New Roman" pitchFamily="18" charset="0"/>
                <a:cs typeface="Times New Roman" pitchFamily="18" charset="0"/>
              </a:rPr>
              <a:t>(Sulmona 20 marzo del 43 a.C. -  Tomi 17/18 d.C.)</a:t>
            </a:r>
          </a:p>
          <a:p>
            <a:pPr algn="just">
              <a:spcBef>
                <a:spcPts val="0"/>
              </a:spcBef>
              <a:spcAft>
                <a:spcPts val="0"/>
              </a:spcAft>
              <a:defRPr/>
            </a:pPr>
            <a:endParaRPr lang="it-IT">
              <a:solidFill>
                <a:schemeClr val="tx1"/>
              </a:solidFill>
              <a:latin typeface="Times New Roman" pitchFamily="18" charset="0"/>
              <a:cs typeface="Times New Roman" pitchFamily="18" charset="0"/>
            </a:endParaRPr>
          </a:p>
          <a:p>
            <a:pPr algn="just">
              <a:spcBef>
                <a:spcPts val="0"/>
              </a:spcBef>
              <a:spcAft>
                <a:spcPts val="0"/>
              </a:spcAft>
              <a:defRPr/>
            </a:pPr>
            <a:r>
              <a:rPr lang="it-IT" i="1">
                <a:solidFill>
                  <a:schemeClr val="tx1"/>
                </a:solidFill>
                <a:latin typeface="Times New Roman" pitchFamily="18" charset="0"/>
                <a:cs typeface="Times New Roman" pitchFamily="18" charset="0"/>
              </a:rPr>
              <a:t>Amores </a:t>
            </a:r>
            <a:r>
              <a:rPr lang="it-IT">
                <a:solidFill>
                  <a:schemeClr val="tx1"/>
                </a:solidFill>
                <a:latin typeface="Times New Roman" pitchFamily="18" charset="0"/>
                <a:cs typeface="Times New Roman" pitchFamily="18" charset="0"/>
              </a:rPr>
              <a:t>(prima edizione in 5 libri intorno al 20 a.C., la seconda in 3 libri - cioè quella a noi pervenuta - è da collocarsi intorno al 1 d.C.)</a:t>
            </a:r>
            <a:r>
              <a:rPr lang="it-IT" i="1">
                <a:solidFill>
                  <a:schemeClr val="tx1"/>
                </a:solidFill>
                <a:latin typeface="Times New Roman" pitchFamily="18" charset="0"/>
                <a:cs typeface="Times New Roman" pitchFamily="18" charset="0"/>
              </a:rPr>
              <a:t> </a:t>
            </a:r>
          </a:p>
          <a:p>
            <a:pPr algn="just">
              <a:spcBef>
                <a:spcPts val="0"/>
              </a:spcBef>
              <a:spcAft>
                <a:spcPts val="0"/>
              </a:spcAft>
              <a:defRPr/>
            </a:pPr>
            <a:r>
              <a:rPr lang="it-IT" i="1">
                <a:solidFill>
                  <a:schemeClr val="tx1"/>
                </a:solidFill>
                <a:latin typeface="Times New Roman" pitchFamily="18" charset="0"/>
                <a:cs typeface="Times New Roman" pitchFamily="18" charset="0"/>
              </a:rPr>
              <a:t>Heroides </a:t>
            </a:r>
            <a:r>
              <a:rPr lang="it-IT">
                <a:solidFill>
                  <a:schemeClr val="tx1"/>
                </a:solidFill>
                <a:latin typeface="Times New Roman" pitchFamily="18" charset="0"/>
                <a:cs typeface="Times New Roman" pitchFamily="18" charset="0"/>
              </a:rPr>
              <a:t>(21 epistole delle quali la prima serie (1-15) pubblicata intorno al 15 a.C., e la seconda (16-21) datata a prima dell’esilio)</a:t>
            </a:r>
          </a:p>
          <a:p>
            <a:pPr algn="just">
              <a:spcBef>
                <a:spcPts val="0"/>
              </a:spcBef>
              <a:spcAft>
                <a:spcPts val="0"/>
              </a:spcAft>
              <a:defRPr/>
            </a:pPr>
            <a:r>
              <a:rPr lang="it-IT" i="1">
                <a:solidFill>
                  <a:schemeClr val="tx1"/>
                </a:solidFill>
                <a:latin typeface="Times New Roman" pitchFamily="18" charset="0"/>
                <a:cs typeface="Times New Roman" pitchFamily="18" charset="0"/>
              </a:rPr>
              <a:t>Ars amatoria </a:t>
            </a:r>
            <a:r>
              <a:rPr lang="it-IT">
                <a:solidFill>
                  <a:schemeClr val="tx1"/>
                </a:solidFill>
                <a:latin typeface="Times New Roman" pitchFamily="18" charset="0"/>
                <a:cs typeface="Times New Roman" pitchFamily="18" charset="0"/>
              </a:rPr>
              <a:t>(1 a.C.-1 d.C.)</a:t>
            </a:r>
          </a:p>
          <a:p>
            <a:pPr algn="just">
              <a:spcBef>
                <a:spcPts val="0"/>
              </a:spcBef>
              <a:spcAft>
                <a:spcPts val="0"/>
              </a:spcAft>
              <a:defRPr/>
            </a:pPr>
            <a:r>
              <a:rPr lang="it-IT" i="1">
                <a:solidFill>
                  <a:schemeClr val="tx1"/>
                </a:solidFill>
                <a:latin typeface="Times New Roman" pitchFamily="18" charset="0"/>
                <a:cs typeface="Times New Roman" pitchFamily="18" charset="0"/>
              </a:rPr>
              <a:t>Remedia amoris</a:t>
            </a:r>
          </a:p>
          <a:p>
            <a:pPr algn="just">
              <a:spcBef>
                <a:spcPts val="0"/>
              </a:spcBef>
              <a:spcAft>
                <a:spcPts val="0"/>
              </a:spcAft>
              <a:defRPr/>
            </a:pPr>
            <a:r>
              <a:rPr lang="it-IT" i="1">
                <a:solidFill>
                  <a:schemeClr val="tx1"/>
                </a:solidFill>
                <a:latin typeface="Times New Roman" pitchFamily="18" charset="0"/>
                <a:cs typeface="Times New Roman" pitchFamily="18" charset="0"/>
              </a:rPr>
              <a:t>Medicamina faciei femineae  </a:t>
            </a:r>
          </a:p>
          <a:p>
            <a:pPr algn="just">
              <a:spcBef>
                <a:spcPts val="0"/>
              </a:spcBef>
              <a:spcAft>
                <a:spcPts val="0"/>
              </a:spcAft>
              <a:defRPr/>
            </a:pPr>
            <a:r>
              <a:rPr lang="it-IT" i="1">
                <a:solidFill>
                  <a:schemeClr val="tx1"/>
                </a:solidFill>
                <a:latin typeface="Times New Roman" pitchFamily="18" charset="0"/>
                <a:cs typeface="Times New Roman" pitchFamily="18" charset="0"/>
              </a:rPr>
              <a:t>Metamorphoseon libri</a:t>
            </a:r>
            <a:r>
              <a:rPr lang="it-IT">
                <a:solidFill>
                  <a:schemeClr val="tx1"/>
                </a:solidFill>
                <a:latin typeface="Times New Roman" pitchFamily="18" charset="0"/>
                <a:cs typeface="Times New Roman" pitchFamily="18" charset="0"/>
              </a:rPr>
              <a:t> (2 d.C. - 8 d.C., in 15 libri)</a:t>
            </a:r>
          </a:p>
          <a:p>
            <a:pPr algn="just">
              <a:spcBef>
                <a:spcPts val="0"/>
              </a:spcBef>
              <a:spcAft>
                <a:spcPts val="0"/>
              </a:spcAft>
              <a:defRPr/>
            </a:pPr>
            <a:r>
              <a:rPr lang="it-IT" i="1">
                <a:solidFill>
                  <a:schemeClr val="tx1"/>
                </a:solidFill>
                <a:latin typeface="Times New Roman" pitchFamily="18" charset="0"/>
                <a:cs typeface="Times New Roman" pitchFamily="18" charset="0"/>
              </a:rPr>
              <a:t>Fasti </a:t>
            </a:r>
            <a:r>
              <a:rPr lang="it-IT">
                <a:solidFill>
                  <a:schemeClr val="tx1"/>
                </a:solidFill>
                <a:latin typeface="Times New Roman" pitchFamily="18" charset="0"/>
                <a:cs typeface="Times New Roman" pitchFamily="18" charset="0"/>
              </a:rPr>
              <a:t>(6 libri)</a:t>
            </a:r>
          </a:p>
          <a:p>
            <a:pPr algn="just">
              <a:spcBef>
                <a:spcPts val="0"/>
              </a:spcBef>
              <a:spcAft>
                <a:spcPts val="0"/>
              </a:spcAft>
              <a:defRPr/>
            </a:pPr>
            <a:r>
              <a:rPr lang="it-IT" i="1">
                <a:solidFill>
                  <a:schemeClr val="tx1"/>
                </a:solidFill>
                <a:latin typeface="Times New Roman" pitchFamily="18" charset="0"/>
                <a:cs typeface="Times New Roman" pitchFamily="18" charset="0"/>
              </a:rPr>
              <a:t>Tristia  </a:t>
            </a:r>
            <a:r>
              <a:rPr lang="it-IT">
                <a:solidFill>
                  <a:schemeClr val="tx1"/>
                </a:solidFill>
                <a:latin typeface="Times New Roman" pitchFamily="18" charset="0"/>
                <a:cs typeface="Times New Roman" pitchFamily="18" charset="0"/>
              </a:rPr>
              <a:t>(5 libri tra il 9 e il 12 d.C.)</a:t>
            </a:r>
            <a:endParaRPr lang="it-IT" i="1">
              <a:solidFill>
                <a:schemeClr val="tx1"/>
              </a:solidFill>
              <a:latin typeface="Times New Roman" pitchFamily="18" charset="0"/>
              <a:cs typeface="Times New Roman" pitchFamily="18" charset="0"/>
            </a:endParaRPr>
          </a:p>
          <a:p>
            <a:pPr algn="just">
              <a:spcBef>
                <a:spcPts val="0"/>
              </a:spcBef>
              <a:spcAft>
                <a:spcPts val="0"/>
              </a:spcAft>
              <a:defRPr/>
            </a:pPr>
            <a:r>
              <a:rPr lang="it-IT" i="1">
                <a:solidFill>
                  <a:schemeClr val="tx1"/>
                </a:solidFill>
                <a:latin typeface="Times New Roman" pitchFamily="18" charset="0"/>
                <a:cs typeface="Times New Roman" pitchFamily="18" charset="0"/>
              </a:rPr>
              <a:t>Epistulae ex Ponto </a:t>
            </a:r>
            <a:r>
              <a:rPr lang="it-IT">
                <a:solidFill>
                  <a:schemeClr val="tx1"/>
                </a:solidFill>
                <a:latin typeface="Times New Roman" pitchFamily="18" charset="0"/>
                <a:cs typeface="Times New Roman" pitchFamily="18" charset="0"/>
              </a:rPr>
              <a:t>  (4 libri  dei quali i primi tre collocabile nel 13 d.C.)</a:t>
            </a:r>
          </a:p>
          <a:p>
            <a:pPr algn="just">
              <a:spcBef>
                <a:spcPts val="0"/>
              </a:spcBef>
              <a:spcAft>
                <a:spcPts val="0"/>
              </a:spcAft>
              <a:defRPr/>
            </a:pPr>
            <a:r>
              <a:rPr lang="it-IT" i="1">
                <a:solidFill>
                  <a:schemeClr val="tx1"/>
                </a:solidFill>
                <a:latin typeface="Times New Roman" pitchFamily="18" charset="0"/>
                <a:cs typeface="Times New Roman" pitchFamily="18" charset="0"/>
              </a:rPr>
              <a:t>Ibis</a:t>
            </a:r>
            <a:r>
              <a:rPr lang="it-IT">
                <a:solidFill>
                  <a:schemeClr val="tx1"/>
                </a:solidFill>
                <a:latin typeface="Times New Roman" pitchFamily="18" charset="0"/>
                <a:cs typeface="Times New Roman" pitchFamily="18" charset="0"/>
              </a:rPr>
              <a:t>  (11-12 d.C.)</a:t>
            </a:r>
          </a:p>
          <a:p>
            <a:pPr>
              <a:spcBef>
                <a:spcPts val="0"/>
              </a:spcBef>
              <a:spcAft>
                <a:spcPts val="0"/>
              </a:spcAft>
            </a:pPr>
            <a:endParaRPr lang="it-IT"/>
          </a:p>
        </p:txBody>
      </p:sp>
    </p:spTree>
    <p:extLst>
      <p:ext uri="{BB962C8B-B14F-4D97-AF65-F5344CB8AC3E}">
        <p14:creationId xmlns:p14="http://schemas.microsoft.com/office/powerpoint/2010/main" val="54277210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D51938-C2DE-40CC-80E6-10DF22D68D35}"/>
              </a:ext>
            </a:extLst>
          </p:cNvPr>
          <p:cNvSpPr>
            <a:spLocks noGrp="1"/>
          </p:cNvSpPr>
          <p:nvPr>
            <p:ph idx="1"/>
          </p:nvPr>
        </p:nvSpPr>
        <p:spPr>
          <a:xfrm>
            <a:off x="0" y="0"/>
            <a:ext cx="12192000" cy="6858000"/>
          </a:xfrm>
          <a:blipFill>
            <a:blip r:embed="rId2"/>
            <a:tile tx="0" ty="0" sx="100000" sy="100000" flip="none" algn="tl"/>
          </a:blipFill>
        </p:spPr>
        <p:txBody>
          <a:bodyPr>
            <a:normAutofit fontScale="77500" lnSpcReduction="20000"/>
          </a:bodyPr>
          <a:lstStyle/>
          <a:p>
            <a:pPr algn="just">
              <a:buFontTx/>
              <a:buChar char="-"/>
            </a:pPr>
            <a:r>
              <a:rPr lang="it-IT" altLang="it-IT">
                <a:latin typeface="Times New Roman" panose="02020603050405020304" pitchFamily="18" charset="0"/>
                <a:cs typeface="Times New Roman" panose="02020603050405020304" pitchFamily="18" charset="0"/>
              </a:rPr>
              <a:t>Grande varietà di generi trattati (in particolare elegia erotica)</a:t>
            </a:r>
          </a:p>
          <a:p>
            <a:pPr algn="just">
              <a:buFontTx/>
              <a:buChar char="-"/>
            </a:pPr>
            <a:r>
              <a:rPr lang="it-IT" altLang="it-IT">
                <a:latin typeface="Times New Roman" panose="02020603050405020304" pitchFamily="18" charset="0"/>
                <a:cs typeface="Times New Roman" panose="02020603050405020304" pitchFamily="18" charset="0"/>
              </a:rPr>
              <a:t>Sperimentalismo e pratica poetica → autocoscienza letteraria</a:t>
            </a:r>
          </a:p>
          <a:p>
            <a:pPr algn="just">
              <a:buFontTx/>
              <a:buChar char="-"/>
            </a:pPr>
            <a:r>
              <a:rPr lang="it-IT" altLang="it-IT">
                <a:latin typeface="Times New Roman" panose="02020603050405020304" pitchFamily="18" charset="0"/>
                <a:cs typeface="Times New Roman" panose="02020603050405020304" pitchFamily="18" charset="0"/>
              </a:rPr>
              <a:t>Apertura al nuovo sia per quanto riguarda i costumi di vita, i cambiamenti sociali, le tendenze estetiche e i gusti del pubblico</a:t>
            </a:r>
          </a:p>
          <a:p>
            <a:pPr algn="just">
              <a:buFontTx/>
              <a:buChar char="-"/>
            </a:pPr>
            <a:r>
              <a:rPr lang="it-IT" altLang="it-IT" i="1">
                <a:latin typeface="Times New Roman" panose="02020603050405020304" pitchFamily="18" charset="0"/>
                <a:cs typeface="Times New Roman" panose="02020603050405020304" pitchFamily="18" charset="0"/>
              </a:rPr>
              <a:t>‘Ovidio il più moderno degli antichi’  ?</a:t>
            </a:r>
          </a:p>
          <a:p>
            <a:pPr algn="just">
              <a:buFontTx/>
              <a:buChar char="-"/>
            </a:pPr>
            <a:r>
              <a:rPr lang="it-IT" altLang="it-IT">
                <a:latin typeface="Times New Roman" panose="02020603050405020304" pitchFamily="18" charset="0"/>
                <a:cs typeface="Times New Roman" panose="02020603050405020304" pitchFamily="18" charset="0"/>
              </a:rPr>
              <a:t>Poesia antimimetica e antinaturalista</a:t>
            </a:r>
          </a:p>
          <a:p>
            <a:pPr algn="just">
              <a:buFontTx/>
              <a:buChar char="-"/>
            </a:pPr>
            <a:r>
              <a:rPr lang="it-IT" altLang="it-IT">
                <a:latin typeface="Times New Roman" panose="02020603050405020304" pitchFamily="18" charset="0"/>
                <a:cs typeface="Times New Roman" panose="02020603050405020304" pitchFamily="18" charset="0"/>
              </a:rPr>
              <a:t>Compiaciuta eleganza e raffinatezza formale</a:t>
            </a:r>
          </a:p>
          <a:p>
            <a:pPr algn="just">
              <a:spcAft>
                <a:spcPts val="0"/>
              </a:spcAft>
              <a:buFontTx/>
              <a:buChar char="-"/>
              <a:defRPr/>
            </a:pPr>
            <a:r>
              <a:rPr lang="it-IT">
                <a:latin typeface="Times New Roman" pitchFamily="18" charset="0"/>
                <a:cs typeface="Times New Roman" pitchFamily="18" charset="0"/>
              </a:rPr>
              <a:t>Stile elegante </a:t>
            </a:r>
          </a:p>
          <a:p>
            <a:pPr algn="just">
              <a:spcAft>
                <a:spcPts val="0"/>
              </a:spcAft>
              <a:buFontTx/>
              <a:buChar char="-"/>
              <a:defRPr/>
            </a:pPr>
            <a:r>
              <a:rPr lang="it-IT">
                <a:latin typeface="Times New Roman" pitchFamily="18" charset="0"/>
                <a:cs typeface="Times New Roman" pitchFamily="18" charset="0"/>
              </a:rPr>
              <a:t>Musicalità del verso</a:t>
            </a:r>
          </a:p>
          <a:p>
            <a:pPr algn="just">
              <a:spcAft>
                <a:spcPts val="0"/>
              </a:spcAft>
              <a:buFontTx/>
              <a:buChar char="-"/>
              <a:defRPr/>
            </a:pPr>
            <a:r>
              <a:rPr lang="it-IT">
                <a:latin typeface="Times New Roman" pitchFamily="18" charset="0"/>
                <a:cs typeface="Times New Roman" pitchFamily="18" charset="0"/>
              </a:rPr>
              <a:t>Perfezionamento del distico elegiaco</a:t>
            </a:r>
          </a:p>
          <a:p>
            <a:pPr algn="just">
              <a:spcAft>
                <a:spcPts val="0"/>
              </a:spcAft>
              <a:buNone/>
              <a:defRPr/>
            </a:pPr>
            <a:endParaRPr lang="it-IT">
              <a:latin typeface="Times New Roman" pitchFamily="18" charset="0"/>
              <a:cs typeface="Times New Roman" pitchFamily="18" charset="0"/>
            </a:endParaRPr>
          </a:p>
          <a:p>
            <a:pPr indent="0" algn="ctr">
              <a:spcBef>
                <a:spcPts val="0"/>
              </a:spcBef>
              <a:spcAft>
                <a:spcPts val="0"/>
              </a:spcAft>
              <a:buNone/>
              <a:defRPr/>
            </a:pPr>
            <a:r>
              <a:rPr lang="it-IT" sz="3100" b="1" i="1">
                <a:latin typeface="Times New Roman" pitchFamily="18" charset="0"/>
                <a:cs typeface="Times New Roman" pitchFamily="18" charset="0"/>
              </a:rPr>
              <a:t>Le Metamorfosi</a:t>
            </a:r>
          </a:p>
          <a:p>
            <a:pPr indent="0" algn="just">
              <a:spcBef>
                <a:spcPts val="0"/>
              </a:spcBef>
              <a:spcAft>
                <a:spcPts val="0"/>
              </a:spcAft>
              <a:buNone/>
              <a:defRPr/>
            </a:pPr>
            <a:endParaRPr lang="it-IT">
              <a:latin typeface="Times New Roman" pitchFamily="18" charset="0"/>
              <a:cs typeface="Times New Roman" pitchFamily="18" charset="0"/>
            </a:endParaRPr>
          </a:p>
          <a:p>
            <a:pPr marL="628650" indent="-342900" algn="just">
              <a:spcBef>
                <a:spcPts val="0"/>
              </a:spcBef>
              <a:spcAft>
                <a:spcPts val="0"/>
              </a:spcAft>
              <a:defRPr/>
            </a:pPr>
            <a:r>
              <a:rPr lang="it-IT">
                <a:latin typeface="Times New Roman" pitchFamily="18" charset="0"/>
                <a:cs typeface="Times New Roman" pitchFamily="18" charset="0"/>
              </a:rPr>
              <a:t>Poema epico ‘collettivo’ (rif. Esiodo, ma modelli significativi</a:t>
            </a:r>
          </a:p>
          <a:p>
            <a:pPr indent="0" algn="just">
              <a:spcBef>
                <a:spcPts val="0"/>
              </a:spcBef>
              <a:spcAft>
                <a:spcPts val="0"/>
              </a:spcAft>
              <a:buNone/>
              <a:defRPr/>
            </a:pPr>
            <a:r>
              <a:rPr lang="it-IT">
                <a:latin typeface="Times New Roman" pitchFamily="18" charset="0"/>
                <a:cs typeface="Times New Roman" pitchFamily="18" charset="0"/>
              </a:rPr>
              <a:t>      sono anche Nicandro di Colofone e Callimaco, rispetto a</a:t>
            </a:r>
          </a:p>
          <a:p>
            <a:pPr indent="0" algn="just">
              <a:spcBef>
                <a:spcPts val="0"/>
              </a:spcBef>
              <a:spcAft>
                <a:spcPts val="0"/>
              </a:spcAft>
              <a:buNone/>
              <a:defRPr/>
            </a:pPr>
            <a:r>
              <a:rPr lang="it-IT">
                <a:latin typeface="Times New Roman" pitchFamily="18" charset="0"/>
                <a:cs typeface="Times New Roman" pitchFamily="18" charset="0"/>
              </a:rPr>
              <a:t>      quest’ultimo Ovidio compone però un poema epico)</a:t>
            </a:r>
          </a:p>
          <a:p>
            <a:pPr indent="0" algn="just">
              <a:spcBef>
                <a:spcPts val="0"/>
              </a:spcBef>
              <a:spcAft>
                <a:spcPts val="0"/>
              </a:spcAft>
              <a:buNone/>
              <a:defRPr/>
            </a:pPr>
            <a:endParaRPr lang="it-IT">
              <a:latin typeface="Times New Roman" pitchFamily="18" charset="0"/>
              <a:cs typeface="Times New Roman" pitchFamily="18" charset="0"/>
            </a:endParaRPr>
          </a:p>
          <a:p>
            <a:pPr marL="628650" indent="-342900" algn="just">
              <a:spcBef>
                <a:spcPts val="0"/>
              </a:spcBef>
              <a:spcAft>
                <a:spcPts val="0"/>
              </a:spcAft>
              <a:defRPr/>
            </a:pPr>
            <a:r>
              <a:rPr lang="it-IT">
                <a:latin typeface="Times New Roman" pitchFamily="18" charset="0"/>
                <a:cs typeface="Times New Roman" pitchFamily="18" charset="0"/>
              </a:rPr>
              <a:t>Riavvicinamento all’orientamento del principato → opera che ‘tratta’ dalle origini del mondo ai giorni presenti; vd. anche la sezione finale  con una sorta di ‘piccola Eneide’ → sintesi ‘storia universale’</a:t>
            </a:r>
          </a:p>
          <a:p>
            <a:pPr indent="0" algn="just">
              <a:spcBef>
                <a:spcPts val="0"/>
              </a:spcBef>
              <a:spcAft>
                <a:spcPts val="0"/>
              </a:spcAft>
              <a:buNone/>
              <a:defRPr/>
            </a:pPr>
            <a:endParaRPr lang="it-IT">
              <a:latin typeface="Times New Roman" pitchFamily="18" charset="0"/>
              <a:cs typeface="Times New Roman" pitchFamily="18" charset="0"/>
            </a:endParaRPr>
          </a:p>
          <a:p>
            <a:pPr marL="628650" indent="-342900" algn="just">
              <a:spcBef>
                <a:spcPts val="0"/>
              </a:spcBef>
              <a:spcAft>
                <a:spcPts val="0"/>
              </a:spcAft>
              <a:defRPr/>
            </a:pPr>
            <a:r>
              <a:rPr lang="it-IT">
                <a:latin typeface="Times New Roman" pitchFamily="18" charset="0"/>
                <a:cs typeface="Times New Roman" pitchFamily="18" charset="0"/>
              </a:rPr>
              <a:t> La metamorfosi come elemento unificante → criteri di associazione delle singole storie a partire da un ‘filo’ cronologico che si attenua progressivamente per poi accentuarsi nella parte finale: → collegamenti per contiguità geografica, o per analogia tematica, per contrasto, per rapporto genealogico tra i personaggi o per analogia tra le metamorfosi presentate</a:t>
            </a:r>
          </a:p>
          <a:p>
            <a:endParaRPr lang="it-IT"/>
          </a:p>
        </p:txBody>
      </p:sp>
    </p:spTree>
    <p:extLst>
      <p:ext uri="{BB962C8B-B14F-4D97-AF65-F5344CB8AC3E}">
        <p14:creationId xmlns:p14="http://schemas.microsoft.com/office/powerpoint/2010/main" val="120224834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D51938-C2DE-40CC-80E6-10DF22D68D35}"/>
              </a:ext>
            </a:extLst>
          </p:cNvPr>
          <p:cNvSpPr>
            <a:spLocks noGrp="1"/>
          </p:cNvSpPr>
          <p:nvPr>
            <p:ph idx="1"/>
          </p:nvPr>
        </p:nvSpPr>
        <p:spPr>
          <a:xfrm>
            <a:off x="0" y="0"/>
            <a:ext cx="12192000" cy="6858000"/>
          </a:xfrm>
          <a:blipFill>
            <a:blip r:embed="rId2"/>
            <a:tile tx="0" ty="0" sx="100000" sy="100000" flip="none" algn="tl"/>
          </a:blipFill>
        </p:spPr>
        <p:txBody>
          <a:bodyPr/>
          <a:lstStyle/>
          <a:p>
            <a:pPr indent="0" algn="just">
              <a:spcBef>
                <a:spcPts val="0"/>
              </a:spcBef>
              <a:spcAft>
                <a:spcPts val="0"/>
              </a:spcAft>
              <a:buNone/>
              <a:defRPr/>
            </a:pPr>
            <a:endParaRPr lang="it-IT">
              <a:latin typeface="Times New Roman" pitchFamily="18" charset="0"/>
              <a:cs typeface="Times New Roman" pitchFamily="18" charset="0"/>
            </a:endParaRPr>
          </a:p>
          <a:p>
            <a:pPr marL="628650" indent="-342900" algn="just">
              <a:spcBef>
                <a:spcPts val="0"/>
              </a:spcBef>
              <a:spcAft>
                <a:spcPts val="0"/>
              </a:spcAft>
              <a:defRPr/>
            </a:pPr>
            <a:r>
              <a:rPr lang="it-IT">
                <a:latin typeface="Times New Roman" pitchFamily="18" charset="0"/>
                <a:cs typeface="Times New Roman" pitchFamily="18" charset="0"/>
              </a:rPr>
              <a:t> Varietà dei contenuti ↔ fluidità narrativa/della struttura → oscillazione: metamorfosi / storie presentate in breve o con cenni allusivi o al contrario sviluppo di veri e propri epilli</a:t>
            </a:r>
          </a:p>
          <a:p>
            <a:pPr indent="0" algn="just">
              <a:spcBef>
                <a:spcPts val="0"/>
              </a:spcBef>
              <a:spcAft>
                <a:spcPts val="0"/>
              </a:spcAft>
              <a:buNone/>
              <a:defRPr/>
            </a:pPr>
            <a:endParaRPr lang="it-IT">
              <a:latin typeface="Times New Roman" pitchFamily="18" charset="0"/>
              <a:cs typeface="Times New Roman" pitchFamily="18" charset="0"/>
            </a:endParaRPr>
          </a:p>
          <a:p>
            <a:pPr marL="628650" indent="-342900" algn="just">
              <a:spcBef>
                <a:spcPts val="0"/>
              </a:spcBef>
              <a:spcAft>
                <a:spcPts val="0"/>
              </a:spcAft>
              <a:defRPr/>
            </a:pPr>
            <a:r>
              <a:rPr lang="it-IT">
                <a:latin typeface="Times New Roman" pitchFamily="18" charset="0"/>
                <a:cs typeface="Times New Roman" pitchFamily="18" charset="0"/>
              </a:rPr>
              <a:t>Insistenza e focalizzazione maggiore sulla metamorfosi e la sua progressione/realizzazione</a:t>
            </a:r>
          </a:p>
          <a:p>
            <a:pPr indent="0" algn="just">
              <a:spcBef>
                <a:spcPts val="0"/>
              </a:spcBef>
              <a:spcAft>
                <a:spcPts val="0"/>
              </a:spcAft>
              <a:buNone/>
              <a:defRPr/>
            </a:pPr>
            <a:endParaRPr lang="it-IT">
              <a:latin typeface="Times New Roman" pitchFamily="18" charset="0"/>
              <a:cs typeface="Times New Roman" pitchFamily="18" charset="0"/>
            </a:endParaRPr>
          </a:p>
          <a:p>
            <a:pPr marL="628650" indent="-342900" algn="just">
              <a:spcBef>
                <a:spcPts val="0"/>
              </a:spcBef>
              <a:spcAft>
                <a:spcPts val="0"/>
              </a:spcAft>
              <a:defRPr/>
            </a:pPr>
            <a:r>
              <a:rPr lang="it-IT">
                <a:latin typeface="Times New Roman" pitchFamily="18" charset="0"/>
                <a:cs typeface="Times New Roman" pitchFamily="18" charset="0"/>
              </a:rPr>
              <a:t>Mutevolezza di toni che si accompagna a differenti gradazioni stilistiche</a:t>
            </a:r>
          </a:p>
          <a:p>
            <a:pPr indent="0" algn="just">
              <a:spcBef>
                <a:spcPts val="0"/>
              </a:spcBef>
              <a:spcAft>
                <a:spcPts val="0"/>
              </a:spcAft>
              <a:buNone/>
              <a:defRPr/>
            </a:pPr>
            <a:endParaRPr lang="it-IT">
              <a:latin typeface="Times New Roman" pitchFamily="18" charset="0"/>
              <a:cs typeface="Times New Roman" pitchFamily="18" charset="0"/>
            </a:endParaRPr>
          </a:p>
          <a:p>
            <a:pPr indent="0" algn="ctr">
              <a:spcBef>
                <a:spcPts val="0"/>
              </a:spcBef>
              <a:spcAft>
                <a:spcPts val="0"/>
              </a:spcAft>
              <a:buNone/>
              <a:defRPr/>
            </a:pPr>
            <a:r>
              <a:rPr lang="it-IT" i="1">
                <a:latin typeface="Times New Roman" pitchFamily="18" charset="0"/>
                <a:cs typeface="Times New Roman" pitchFamily="18" charset="0"/>
              </a:rPr>
              <a:t>Le Metamorfosi sono anche una sorta di galleria dei vari generi letterari</a:t>
            </a:r>
            <a:endParaRPr lang="it-IT">
              <a:latin typeface="Times New Roman" pitchFamily="18" charset="0"/>
              <a:cs typeface="Times New Roman" pitchFamily="18" charset="0"/>
            </a:endParaRPr>
          </a:p>
          <a:p>
            <a:pPr indent="0" algn="just">
              <a:spcBef>
                <a:spcPts val="0"/>
              </a:spcBef>
              <a:spcAft>
                <a:spcPts val="0"/>
              </a:spcAft>
              <a:buNone/>
              <a:defRPr/>
            </a:pPr>
            <a:endParaRPr lang="it-IT">
              <a:latin typeface="Times New Roman" pitchFamily="18" charset="0"/>
              <a:cs typeface="Times New Roman" pitchFamily="18" charset="0"/>
            </a:endParaRPr>
          </a:p>
          <a:p>
            <a:pPr marL="628650" indent="-342900" algn="just">
              <a:spcBef>
                <a:spcPts val="0"/>
              </a:spcBef>
              <a:spcAft>
                <a:spcPts val="0"/>
              </a:spcAft>
              <a:defRPr/>
            </a:pPr>
            <a:r>
              <a:rPr lang="it-IT">
                <a:latin typeface="Times New Roman" pitchFamily="18" charset="0"/>
                <a:cs typeface="Times New Roman" pitchFamily="18" charset="0"/>
              </a:rPr>
              <a:t>Frequente ricorso alla tecnica (già alessandrina) del racconto a incastro</a:t>
            </a:r>
          </a:p>
          <a:p>
            <a:pPr indent="0" algn="just">
              <a:spcBef>
                <a:spcPts val="0"/>
              </a:spcBef>
              <a:spcAft>
                <a:spcPts val="0"/>
              </a:spcAft>
              <a:buFontTx/>
              <a:buChar char="-"/>
              <a:defRPr/>
            </a:pPr>
            <a:endParaRPr lang="it-IT">
              <a:latin typeface="Times New Roman" pitchFamily="18" charset="0"/>
              <a:cs typeface="Times New Roman" pitchFamily="18" charset="0"/>
            </a:endParaRPr>
          </a:p>
          <a:p>
            <a:pPr marL="628650" indent="-342900" algn="just">
              <a:spcBef>
                <a:spcPts val="0"/>
              </a:spcBef>
              <a:spcAft>
                <a:spcPts val="0"/>
              </a:spcAft>
              <a:defRPr/>
            </a:pPr>
            <a:r>
              <a:rPr lang="it-IT">
                <a:latin typeface="Times New Roman" pitchFamily="18" charset="0"/>
                <a:cs typeface="Times New Roman" pitchFamily="18" charset="0"/>
              </a:rPr>
              <a:t>Moltiplicazione di livelli e voci narranti che contribuisce a creare una sensazione di vertigine, di labirintico allontanamento dalla dimensione presente verso una prospettiva/dimensione quasi infinita</a:t>
            </a:r>
          </a:p>
          <a:p>
            <a:pPr indent="0" algn="just">
              <a:spcBef>
                <a:spcPts val="0"/>
              </a:spcBef>
              <a:spcAft>
                <a:spcPts val="0"/>
              </a:spcAft>
              <a:buFontTx/>
              <a:buChar char="-"/>
              <a:defRPr/>
            </a:pPr>
            <a:endParaRPr lang="it-IT">
              <a:latin typeface="Times New Roman" pitchFamily="18" charset="0"/>
              <a:cs typeface="Times New Roman" pitchFamily="18" charset="0"/>
            </a:endParaRPr>
          </a:p>
          <a:p>
            <a:pPr marL="628650" indent="-342900" algn="just">
              <a:spcBef>
                <a:spcPts val="0"/>
              </a:spcBef>
              <a:spcAft>
                <a:spcPts val="0"/>
              </a:spcAft>
              <a:defRPr/>
            </a:pPr>
            <a:r>
              <a:rPr lang="it-IT">
                <a:latin typeface="Times New Roman" pitchFamily="18" charset="0"/>
                <a:cs typeface="Times New Roman" pitchFamily="18" charset="0"/>
              </a:rPr>
              <a:t>A differenza dell’</a:t>
            </a:r>
            <a:r>
              <a:rPr lang="it-IT" i="1">
                <a:latin typeface="Times New Roman" pitchFamily="18" charset="0"/>
                <a:cs typeface="Times New Roman" pitchFamily="18" charset="0"/>
              </a:rPr>
              <a:t>Eneide </a:t>
            </a:r>
            <a:r>
              <a:rPr lang="it-IT">
                <a:latin typeface="Times New Roman" pitchFamily="18" charset="0"/>
                <a:cs typeface="Times New Roman" pitchFamily="18" charset="0"/>
              </a:rPr>
              <a:t>i libri ovidiani terminano spesso nel vivo del racconto senza allentamenti nella tensione narrativa e non hanno una loro autonomia e compiutezza definita</a:t>
            </a:r>
          </a:p>
          <a:p>
            <a:endParaRPr lang="it-IT"/>
          </a:p>
        </p:txBody>
      </p:sp>
    </p:spTree>
    <p:extLst>
      <p:ext uri="{BB962C8B-B14F-4D97-AF65-F5344CB8AC3E}">
        <p14:creationId xmlns:p14="http://schemas.microsoft.com/office/powerpoint/2010/main" val="324627628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D51938-C2DE-40CC-80E6-10DF22D68D35}"/>
              </a:ext>
            </a:extLst>
          </p:cNvPr>
          <p:cNvSpPr>
            <a:spLocks noGrp="1"/>
          </p:cNvSpPr>
          <p:nvPr>
            <p:ph idx="1"/>
          </p:nvPr>
        </p:nvSpPr>
        <p:spPr>
          <a:xfrm>
            <a:off x="0" y="0"/>
            <a:ext cx="12192000" cy="6858000"/>
          </a:xfrm>
          <a:blipFill>
            <a:blip r:embed="rId2"/>
            <a:tile tx="0" ty="0" sx="100000" sy="100000" flip="none" algn="tl"/>
          </a:blipFill>
        </p:spPr>
        <p:txBody>
          <a:bodyPr/>
          <a:lstStyle/>
          <a:p>
            <a:pPr>
              <a:spcAft>
                <a:spcPts val="0"/>
              </a:spcAft>
              <a:defRPr/>
            </a:pPr>
            <a:r>
              <a:rPr lang="it-IT">
                <a:latin typeface="Times New Roman" pitchFamily="18" charset="0"/>
                <a:cs typeface="Times New Roman" pitchFamily="18" charset="0"/>
              </a:rPr>
              <a:t>Tema unificante: l’amore ambientato nel mito</a:t>
            </a:r>
          </a:p>
          <a:p>
            <a:pPr marL="0" indent="0">
              <a:spcAft>
                <a:spcPts val="0"/>
              </a:spcAft>
              <a:buNone/>
              <a:defRPr/>
            </a:pPr>
            <a:endParaRPr lang="it-IT">
              <a:latin typeface="Times New Roman" pitchFamily="18" charset="0"/>
              <a:cs typeface="Times New Roman" pitchFamily="18" charset="0"/>
            </a:endParaRPr>
          </a:p>
          <a:p>
            <a:pPr algn="just">
              <a:spcAft>
                <a:spcPts val="0"/>
              </a:spcAft>
              <a:defRPr/>
            </a:pPr>
            <a:r>
              <a:rPr lang="it-IT">
                <a:latin typeface="Times New Roman" pitchFamily="18" charset="0"/>
                <a:cs typeface="Times New Roman" pitchFamily="18" charset="0"/>
              </a:rPr>
              <a:t>Il mito non ha però per Ovidio (a differenza di Virgilio) una valenza e profondità religiosa → il mondo del mito è il mondo della finzione poetica → grande </a:t>
            </a:r>
            <a:r>
              <a:rPr lang="it-IT" i="1">
                <a:latin typeface="Times New Roman" pitchFamily="18" charset="0"/>
                <a:cs typeface="Times New Roman" pitchFamily="18" charset="0"/>
              </a:rPr>
              <a:t>summa </a:t>
            </a:r>
            <a:r>
              <a:rPr lang="it-IT">
                <a:latin typeface="Times New Roman" pitchFamily="18" charset="0"/>
                <a:cs typeface="Times New Roman" pitchFamily="18" charset="0"/>
              </a:rPr>
              <a:t>/ enciclopedia che da Omero al presente nutre la memoria e la letteratura → intertestualità ed esibizione della propria cultura letteraria e dottrina → autocompiacimento e insieme autoironia e distacco dalla finzione stessa pur nella ricerca di una poesia che vuole stupire </a:t>
            </a:r>
          </a:p>
          <a:p>
            <a:pPr marL="0" indent="0" algn="just">
              <a:spcAft>
                <a:spcPts val="0"/>
              </a:spcAft>
              <a:buNone/>
              <a:defRPr/>
            </a:pPr>
            <a:endParaRPr lang="it-IT">
              <a:latin typeface="Times New Roman" pitchFamily="18" charset="0"/>
              <a:cs typeface="Times New Roman" pitchFamily="18" charset="0"/>
            </a:endParaRPr>
          </a:p>
          <a:p>
            <a:pPr algn="just">
              <a:spcAft>
                <a:spcPts val="0"/>
              </a:spcAft>
              <a:defRPr/>
            </a:pPr>
            <a:r>
              <a:rPr lang="it-IT">
                <a:latin typeface="Times New Roman" pitchFamily="18" charset="0"/>
                <a:cs typeface="Times New Roman" pitchFamily="18" charset="0"/>
              </a:rPr>
              <a:t>Caratteristica del ‘mondo’ delle </a:t>
            </a:r>
            <a:r>
              <a:rPr lang="it-IT" i="1">
                <a:latin typeface="Times New Roman" pitchFamily="18" charset="0"/>
                <a:cs typeface="Times New Roman" pitchFamily="18" charset="0"/>
              </a:rPr>
              <a:t>Metamorfosi </a:t>
            </a:r>
            <a:r>
              <a:rPr lang="it-IT">
                <a:latin typeface="Times New Roman" pitchFamily="18" charset="0"/>
                <a:cs typeface="Times New Roman" pitchFamily="18" charset="0"/>
              </a:rPr>
              <a:t>è la sua natura ambigua, l’incertezza dei confini tra realtà e apparenza e la fluidità tra la concretezza e l’inconsistenza</a:t>
            </a:r>
          </a:p>
          <a:p>
            <a:pPr marL="0" indent="0" algn="just">
              <a:spcAft>
                <a:spcPts val="0"/>
              </a:spcAft>
              <a:buNone/>
              <a:defRPr/>
            </a:pPr>
            <a:endParaRPr lang="it-IT">
              <a:latin typeface="Times New Roman" pitchFamily="18" charset="0"/>
              <a:cs typeface="Times New Roman" pitchFamily="18" charset="0"/>
            </a:endParaRPr>
          </a:p>
          <a:p>
            <a:pPr algn="just">
              <a:spcAft>
                <a:spcPts val="0"/>
              </a:spcAft>
              <a:defRPr/>
            </a:pPr>
            <a:r>
              <a:rPr lang="it-IT">
                <a:latin typeface="Times New Roman" pitchFamily="18" charset="0"/>
                <a:cs typeface="Times New Roman" pitchFamily="18" charset="0"/>
              </a:rPr>
              <a:t>Tecnica narrativa ‘fotografica’ con frequenti incursioni della voce narrante</a:t>
            </a:r>
          </a:p>
          <a:p>
            <a:pPr marL="0" indent="0" algn="just">
              <a:spcAft>
                <a:spcPts val="0"/>
              </a:spcAft>
              <a:buNone/>
              <a:defRPr/>
            </a:pPr>
            <a:endParaRPr lang="it-IT">
              <a:latin typeface="Times New Roman" pitchFamily="18" charset="0"/>
              <a:cs typeface="Times New Roman" pitchFamily="18" charset="0"/>
            </a:endParaRPr>
          </a:p>
          <a:p>
            <a:pPr algn="just">
              <a:spcAft>
                <a:spcPts val="0"/>
              </a:spcAft>
              <a:defRPr/>
            </a:pPr>
            <a:r>
              <a:rPr lang="it-IT">
                <a:latin typeface="Times New Roman" pitchFamily="18" charset="0"/>
                <a:cs typeface="Times New Roman" pitchFamily="18" charset="0"/>
              </a:rPr>
              <a:t> Natura prettamente visiva e plastica della poesia che anticipa i caratteri peculiari del ‘manierismo’</a:t>
            </a:r>
          </a:p>
          <a:p>
            <a:endParaRPr lang="it-IT"/>
          </a:p>
        </p:txBody>
      </p:sp>
    </p:spTree>
    <p:extLst>
      <p:ext uri="{BB962C8B-B14F-4D97-AF65-F5344CB8AC3E}">
        <p14:creationId xmlns:p14="http://schemas.microsoft.com/office/powerpoint/2010/main" val="356346584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F3B5986-6572-4FFA-B617-D38B9FAFBEF2}"/>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marL="0" indent="0" algn="ctr">
              <a:spcBef>
                <a:spcPts val="0"/>
              </a:spcBef>
              <a:spcAft>
                <a:spcPts val="0"/>
              </a:spcAft>
              <a:buNone/>
            </a:pPr>
            <a:r>
              <a:rPr lang="it-IT" i="1">
                <a:latin typeface="Algerian" panose="04020705040A02060702" pitchFamily="82" charset="0"/>
              </a:rPr>
              <a:t>Fasti </a:t>
            </a:r>
            <a:r>
              <a:rPr lang="it-IT"/>
              <a:t>	</a:t>
            </a:r>
          </a:p>
          <a:p>
            <a:pPr marL="0" indent="0" algn="just">
              <a:spcBef>
                <a:spcPts val="0"/>
              </a:spcBef>
              <a:spcAft>
                <a:spcPts val="0"/>
              </a:spcAft>
              <a:buNone/>
            </a:pPr>
            <a:endParaRPr lang="it-IT" b="1">
              <a:latin typeface="Times New Roman" panose="02020603050405020304" pitchFamily="18" charset="0"/>
              <a:cs typeface="Times New Roman" panose="02020603050405020304" pitchFamily="18" charset="0"/>
            </a:endParaRPr>
          </a:p>
          <a:p>
            <a:pPr algn="just">
              <a:spcBef>
                <a:spcPts val="0"/>
              </a:spcBef>
              <a:spcAft>
                <a:spcPts val="0"/>
              </a:spcAft>
            </a:pPr>
            <a:r>
              <a:rPr lang="it-IT" b="1">
                <a:latin typeface="Times New Roman" panose="02020603050405020304" pitchFamily="18" charset="0"/>
                <a:cs typeface="Times New Roman" panose="02020603050405020304" pitchFamily="18" charset="0"/>
              </a:rPr>
              <a:t>Caratteristiche complessive dei </a:t>
            </a:r>
            <a:r>
              <a:rPr lang="it-IT" b="1" i="1">
                <a:latin typeface="Times New Roman" panose="02020603050405020304" pitchFamily="18" charset="0"/>
                <a:cs typeface="Times New Roman" panose="02020603050405020304" pitchFamily="18" charset="0"/>
              </a:rPr>
              <a:t>Fasti</a:t>
            </a: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elegia etiologica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componente astrologica          collegamento al filone didascalico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Kreuzung der Gattungen</a:t>
            </a: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presenza autore-narratore         tratto peculiare della tradizione didascalica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pluralità di ipotesi etiologiche e spiegazione di esse           gusto antiquario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distanza tra autore-didatta e </a:t>
            </a:r>
            <a:r>
              <a:rPr lang="it-IT" i="1">
                <a:latin typeface="Times New Roman" panose="02020603050405020304" pitchFamily="18" charset="0"/>
                <a:cs typeface="Times New Roman" panose="02020603050405020304" pitchFamily="18" charset="0"/>
              </a:rPr>
              <a:t>materia </a:t>
            </a:r>
            <a:r>
              <a:rPr lang="it-IT">
                <a:latin typeface="Times New Roman" panose="02020603050405020304" pitchFamily="18" charset="0"/>
                <a:cs typeface="Times New Roman" panose="02020603050405020304" pitchFamily="18" charset="0"/>
              </a:rPr>
              <a:t>trattata          </a:t>
            </a:r>
            <a:r>
              <a:rPr lang="it-IT" i="1">
                <a:latin typeface="Times New Roman" panose="02020603050405020304" pitchFamily="18" charset="0"/>
                <a:cs typeface="Times New Roman" panose="02020603050405020304" pitchFamily="18" charset="0"/>
              </a:rPr>
              <a:t>status </a:t>
            </a:r>
            <a:r>
              <a:rPr lang="it-IT">
                <a:latin typeface="Times New Roman" panose="02020603050405020304" pitchFamily="18" charset="0"/>
                <a:cs typeface="Times New Roman" panose="02020603050405020304" pitchFamily="18" charset="0"/>
              </a:rPr>
              <a:t>amatoriale e non da erudito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carattere innovativo          proemio del II libro       esortazione all’elegia,</a:t>
            </a:r>
            <a:r>
              <a:rPr lang="it-IT" i="1">
                <a:latin typeface="Times New Roman" panose="02020603050405020304" pitchFamily="18" charset="0"/>
                <a:cs typeface="Times New Roman" panose="02020603050405020304" pitchFamily="18" charset="0"/>
              </a:rPr>
              <a:t> opus exiguum, </a:t>
            </a:r>
            <a:r>
              <a:rPr lang="it-IT">
                <a:latin typeface="Times New Roman" panose="02020603050405020304" pitchFamily="18" charset="0"/>
                <a:cs typeface="Times New Roman" panose="02020603050405020304" pitchFamily="18" charset="0"/>
              </a:rPr>
              <a:t>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munirsi – </a:t>
            </a:r>
            <a:r>
              <a:rPr lang="it-IT" i="1">
                <a:latin typeface="Times New Roman" panose="02020603050405020304" pitchFamily="18" charset="0"/>
                <a:cs typeface="Times New Roman" panose="02020603050405020304" pitchFamily="18" charset="0"/>
              </a:rPr>
              <a:t>nunc primum </a:t>
            </a:r>
            <a:r>
              <a:rPr lang="it-IT">
                <a:latin typeface="Times New Roman" panose="02020603050405020304" pitchFamily="18" charset="0"/>
                <a:cs typeface="Times New Roman" panose="02020603050405020304" pitchFamily="18" charset="0"/>
              </a:rPr>
              <a:t>– di vele più ampie </a:t>
            </a:r>
          </a:p>
          <a:p>
            <a:pPr marL="0" indent="0" algn="just">
              <a:spcBef>
                <a:spcPts val="0"/>
              </a:spcBef>
              <a:spcAft>
                <a:spcPts val="0"/>
              </a:spcAft>
              <a:buNone/>
            </a:pPr>
            <a:r>
              <a:rPr lang="it-IT"/>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architettura poetica complessa e modello callimacheo        ma programmatica aderenza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al calendario          coincidenza di successione libri/mesi</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A9033DFF-62A8-4E99-AFC4-EE6A45154599}"/>
              </a:ext>
            </a:extLst>
          </p:cNvPr>
          <p:cNvSpPr/>
          <p:nvPr/>
        </p:nvSpPr>
        <p:spPr>
          <a:xfrm>
            <a:off x="3741490" y="1937857"/>
            <a:ext cx="369115"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99D18C2C-6DFC-4C9A-8D42-AE9254D487AF}"/>
              </a:ext>
            </a:extLst>
          </p:cNvPr>
          <p:cNvSpPr/>
          <p:nvPr/>
        </p:nvSpPr>
        <p:spPr>
          <a:xfrm>
            <a:off x="3926047" y="3171038"/>
            <a:ext cx="369115"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D882203F-661D-42E7-A8EB-521F674E4CFD}"/>
              </a:ext>
            </a:extLst>
          </p:cNvPr>
          <p:cNvSpPr/>
          <p:nvPr/>
        </p:nvSpPr>
        <p:spPr>
          <a:xfrm>
            <a:off x="6870583" y="3749879"/>
            <a:ext cx="377505" cy="167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BDF62B1A-BF5B-422C-A23A-69C1F757907D}"/>
              </a:ext>
            </a:extLst>
          </p:cNvPr>
          <p:cNvSpPr/>
          <p:nvPr/>
        </p:nvSpPr>
        <p:spPr>
          <a:xfrm>
            <a:off x="6023295" y="4404219"/>
            <a:ext cx="369116"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AE8CA03D-A035-407A-8525-4F33CC0D8061}"/>
              </a:ext>
            </a:extLst>
          </p:cNvPr>
          <p:cNvSpPr/>
          <p:nvPr/>
        </p:nvSpPr>
        <p:spPr>
          <a:xfrm>
            <a:off x="3338818" y="5008227"/>
            <a:ext cx="402672"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71A8FF81-802C-4E10-8375-2B72C357B678}"/>
              </a:ext>
            </a:extLst>
          </p:cNvPr>
          <p:cNvSpPr/>
          <p:nvPr/>
        </p:nvSpPr>
        <p:spPr>
          <a:xfrm>
            <a:off x="6165908" y="5008226"/>
            <a:ext cx="293615"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98E5069C-44C9-4A44-B626-3F7B07E7FE0C}"/>
              </a:ext>
            </a:extLst>
          </p:cNvPr>
          <p:cNvSpPr/>
          <p:nvPr/>
        </p:nvSpPr>
        <p:spPr>
          <a:xfrm>
            <a:off x="7059335" y="5889072"/>
            <a:ext cx="306199" cy="167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18B2B532-1049-4C71-964F-6705465AE997}"/>
              </a:ext>
            </a:extLst>
          </p:cNvPr>
          <p:cNvSpPr/>
          <p:nvPr/>
        </p:nvSpPr>
        <p:spPr>
          <a:xfrm>
            <a:off x="2608975" y="6216242"/>
            <a:ext cx="343949"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90337414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9B3E56B-4840-4334-9F15-7FB6F93F24B8}"/>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Bef>
                <a:spcPts val="0"/>
              </a:spcBef>
              <a:spcAft>
                <a:spcPts val="0"/>
              </a:spcAft>
              <a:buNone/>
            </a:pPr>
            <a:r>
              <a:rPr lang="it-IT"/>
              <a:t> </a:t>
            </a:r>
          </a:p>
          <a:p>
            <a:pPr marL="0" indent="0" algn="just">
              <a:spcBef>
                <a:spcPts val="0"/>
              </a:spcBef>
              <a:spcAft>
                <a:spcPts val="0"/>
              </a:spcAft>
              <a:buNone/>
            </a:pPr>
            <a:endParaRPr lang="it-IT"/>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«Nei </a:t>
            </a:r>
            <a:r>
              <a:rPr lang="it-IT" i="1">
                <a:latin typeface="Times New Roman" panose="02020603050405020304" pitchFamily="18" charset="0"/>
                <a:cs typeface="Times New Roman" panose="02020603050405020304" pitchFamily="18" charset="0"/>
              </a:rPr>
              <a:t>Fasti </a:t>
            </a:r>
            <a:r>
              <a:rPr lang="it-IT">
                <a:latin typeface="Times New Roman" panose="02020603050405020304" pitchFamily="18" charset="0"/>
                <a:cs typeface="Times New Roman" panose="02020603050405020304" pitchFamily="18" charset="0"/>
              </a:rPr>
              <a:t>l’autore-narratore interviene in funzioni e atteggiamenti diversi, che spaziano dall’interlocutore-intervistatore delle divinità al raccoglitore di antiche tradizioni, che rende partecipe il lettore delle indagini svolte e delle fonti utilizzate; e, ancora, da un ruolo più propriamente didascalico, impegnato nell’esporre al lettore una materia complessa (riti, etiologie, astronomia), ad un atteggiamento simpatetico nei confronti dei riti e delle celebrazioni religiose, alle quali egli partecipa talvolta anche in modo diretto. Un tratto rilevante dell’autore-didatta dei </a:t>
            </a:r>
            <a:r>
              <a:rPr lang="it-IT" i="1">
                <a:latin typeface="Times New Roman" panose="02020603050405020304" pitchFamily="18" charset="0"/>
                <a:cs typeface="Times New Roman" panose="02020603050405020304" pitchFamily="18" charset="0"/>
              </a:rPr>
              <a:t>Fasti </a:t>
            </a:r>
            <a:r>
              <a:rPr lang="it-IT">
                <a:latin typeface="Times New Roman" panose="02020603050405020304" pitchFamily="18" charset="0"/>
                <a:cs typeface="Times New Roman" panose="02020603050405020304" pitchFamily="18" charset="0"/>
              </a:rPr>
              <a:t>riguarda le etiologie e le etimologie (talora anche i catasterismi), per le quali egli propone frequentemente soluzioni multiple, alternative fra loro».   </a:t>
            </a:r>
          </a:p>
          <a:p>
            <a:pPr marL="0" indent="0" algn="just">
              <a:spcBef>
                <a:spcPts val="0"/>
              </a:spcBef>
              <a:spcAft>
                <a:spcPts val="0"/>
              </a:spcAft>
              <a:buNone/>
            </a:pPr>
            <a:endParaRPr lang="it-IT" sz="18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(cit. da </a:t>
            </a:r>
            <a:r>
              <a:rPr lang="it-IT" sz="1800" i="1">
                <a:latin typeface="Times New Roman" panose="02020603050405020304" pitchFamily="18" charset="0"/>
                <a:cs typeface="Times New Roman" panose="02020603050405020304" pitchFamily="18" charset="0"/>
              </a:rPr>
              <a:t>Opere </a:t>
            </a:r>
            <a:r>
              <a:rPr lang="it-IT" sz="1800">
                <a:latin typeface="Times New Roman" panose="02020603050405020304" pitchFamily="18" charset="0"/>
                <a:cs typeface="Times New Roman" panose="02020603050405020304" pitchFamily="18" charset="0"/>
              </a:rPr>
              <a:t>di Publio Ovidio Nasone, vol. IV, </a:t>
            </a:r>
            <a:r>
              <a:rPr lang="it-IT" sz="1800" i="1">
                <a:latin typeface="Times New Roman" panose="02020603050405020304" pitchFamily="18" charset="0"/>
                <a:cs typeface="Times New Roman" panose="02020603050405020304" pitchFamily="18" charset="0"/>
              </a:rPr>
              <a:t>Fasti e frammenti</a:t>
            </a:r>
            <a:r>
              <a:rPr lang="it-IT" sz="1800">
                <a:latin typeface="Times New Roman" panose="02020603050405020304" pitchFamily="18" charset="0"/>
                <a:cs typeface="Times New Roman" panose="02020603050405020304" pitchFamily="18" charset="0"/>
              </a:rPr>
              <a:t>, a cura di Fabio Stok, Torino 1999, pp. 21-22)</a:t>
            </a:r>
          </a:p>
        </p:txBody>
      </p:sp>
      <p:sp>
        <p:nvSpPr>
          <p:cNvPr id="4" name="Rettangolo con angoli arrotondati 3">
            <a:extLst>
              <a:ext uri="{FF2B5EF4-FFF2-40B4-BE49-F238E27FC236}">
                <a16:creationId xmlns:a16="http://schemas.microsoft.com/office/drawing/2014/main" id="{14D5228A-225A-4C05-B6B1-3620194A4FAE}"/>
              </a:ext>
            </a:extLst>
          </p:cNvPr>
          <p:cNvSpPr/>
          <p:nvPr/>
        </p:nvSpPr>
        <p:spPr>
          <a:xfrm>
            <a:off x="1" y="849086"/>
            <a:ext cx="12192000" cy="402491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926058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F5205CC-35DF-4E34-B982-882DADCDC472}"/>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pPr>
            <a:r>
              <a:rPr lang="it-IT" u="sng">
                <a:latin typeface="Times New Roman" panose="02020603050405020304" pitchFamily="18" charset="0"/>
                <a:cs typeface="Times New Roman" panose="02020603050405020304" pitchFamily="18" charset="0"/>
              </a:rPr>
              <a:t>La lingua militare</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debiti verso il linguaggio agricolo</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(es. </a:t>
            </a:r>
            <a:r>
              <a:rPr lang="it-IT" sz="1800" i="1">
                <a:latin typeface="Times New Roman" panose="02020603050405020304" pitchFamily="18" charset="0"/>
                <a:cs typeface="Times New Roman" panose="02020603050405020304" pitchFamily="18" charset="0"/>
              </a:rPr>
              <a:t>manipulus </a:t>
            </a:r>
            <a:r>
              <a:rPr lang="it-IT" sz="1800">
                <a:latin typeface="Times New Roman" panose="02020603050405020304" pitchFamily="18" charset="0"/>
                <a:cs typeface="Times New Roman" panose="02020603050405020304" pitchFamily="18" charset="0"/>
              </a:rPr>
              <a:t>‘manipolo’ = unità di fanteria della legione, denominato così forse da usanza antica perchè ai tempi di Romolo i fanti portavano come insegna un manipolo, cioè un ‘fascio di fieno’; </a:t>
            </a:r>
            <a:r>
              <a:rPr lang="it-IT" sz="1800" i="1">
                <a:latin typeface="Times New Roman" panose="02020603050405020304" pitchFamily="18" charset="0"/>
                <a:cs typeface="Times New Roman" panose="02020603050405020304" pitchFamily="18" charset="0"/>
              </a:rPr>
              <a:t>dux </a:t>
            </a:r>
            <a:r>
              <a:rPr lang="it-IT" sz="1800">
                <a:latin typeface="Times New Roman" panose="02020603050405020304" pitchFamily="18" charset="0"/>
                <a:cs typeface="Times New Roman" panose="02020603050405020304" pitchFamily="18" charset="0"/>
              </a:rPr>
              <a:t>da </a:t>
            </a:r>
            <a:r>
              <a:rPr lang="it-IT" sz="1800" i="1">
                <a:latin typeface="Times New Roman" panose="02020603050405020304" pitchFamily="18" charset="0"/>
                <a:cs typeface="Times New Roman" panose="02020603050405020304" pitchFamily="18" charset="0"/>
              </a:rPr>
              <a:t>ducere</a:t>
            </a:r>
            <a:r>
              <a:rPr lang="it-IT" sz="1800">
                <a:latin typeface="Times New Roman" panose="02020603050405020304" pitchFamily="18" charset="0"/>
                <a:cs typeface="Times New Roman" panose="02020603050405020304" pitchFamily="18" charset="0"/>
              </a:rPr>
              <a:t>, per indicare l’azione del pastore che guida la testa del gregge; </a:t>
            </a:r>
            <a:r>
              <a:rPr lang="it-IT" sz="1800" i="1">
                <a:latin typeface="Times New Roman" panose="02020603050405020304" pitchFamily="18" charset="0"/>
                <a:cs typeface="Times New Roman" panose="02020603050405020304" pitchFamily="18" charset="0"/>
              </a:rPr>
              <a:t>castra </a:t>
            </a:r>
            <a:r>
              <a:rPr lang="it-IT" sz="1800">
                <a:latin typeface="Times New Roman" panose="02020603050405020304" pitchFamily="18" charset="0"/>
                <a:cs typeface="Times New Roman" panose="02020603050405020304" pitchFamily="18" charset="0"/>
              </a:rPr>
              <a:t>da </a:t>
            </a:r>
            <a:r>
              <a:rPr lang="it-IT" sz="1800" i="1">
                <a:latin typeface="Times New Roman" panose="02020603050405020304" pitchFamily="18" charset="0"/>
                <a:cs typeface="Times New Roman" panose="02020603050405020304" pitchFamily="18" charset="0"/>
              </a:rPr>
              <a:t>castrare </a:t>
            </a:r>
            <a:r>
              <a:rPr lang="it-IT" sz="1800">
                <a:latin typeface="Times New Roman" panose="02020603050405020304" pitchFamily="18" charset="0"/>
                <a:cs typeface="Times New Roman" panose="02020603050405020304" pitchFamily="18" charset="0"/>
              </a:rPr>
              <a:t>‘tagliare’, è l’accampamento legionario fatto da porzioni per attendarsi costruite con schemi precisi; </a:t>
            </a:r>
            <a:r>
              <a:rPr lang="it-IT" sz="1800" i="1">
                <a:latin typeface="Times New Roman" panose="02020603050405020304" pitchFamily="18" charset="0"/>
                <a:cs typeface="Times New Roman" panose="02020603050405020304" pitchFamily="18" charset="0"/>
              </a:rPr>
              <a:t>cohortes </a:t>
            </a:r>
            <a:r>
              <a:rPr lang="it-IT" sz="1800">
                <a:latin typeface="Times New Roman" panose="02020603050405020304" pitchFamily="18" charset="0"/>
                <a:cs typeface="Times New Roman" panose="02020603050405020304" pitchFamily="18" charset="0"/>
              </a:rPr>
              <a:t>‘coorti’, settori / reparti dei manipoli da </a:t>
            </a:r>
            <a:r>
              <a:rPr lang="it-IT" sz="1800" i="1">
                <a:latin typeface="Times New Roman" panose="02020603050405020304" pitchFamily="18" charset="0"/>
                <a:cs typeface="Times New Roman" panose="02020603050405020304" pitchFamily="18" charset="0"/>
              </a:rPr>
              <a:t>cohors </a:t>
            </a:r>
            <a:r>
              <a:rPr lang="it-IT" sz="1800">
                <a:latin typeface="Times New Roman" panose="02020603050405020304" pitchFamily="18" charset="0"/>
                <a:cs typeface="Times New Roman" panose="02020603050405020304" pitchFamily="18" charset="0"/>
              </a:rPr>
              <a:t>‘recinto di fattoria’; </a:t>
            </a:r>
            <a:r>
              <a:rPr lang="it-IT" sz="1800" i="1">
                <a:latin typeface="Times New Roman" panose="02020603050405020304" pitchFamily="18" charset="0"/>
                <a:cs typeface="Times New Roman" panose="02020603050405020304" pitchFamily="18" charset="0"/>
              </a:rPr>
              <a:t>limes </a:t>
            </a:r>
            <a:r>
              <a:rPr lang="it-IT" sz="1800">
                <a:latin typeface="Times New Roman" panose="02020603050405020304" pitchFamily="18" charset="0"/>
                <a:cs typeface="Times New Roman" panose="02020603050405020304" pitchFamily="18" charset="0"/>
              </a:rPr>
              <a:t>‘via trasversale, linea di confine tra i campi’ come termine indica anche la ‘frontiera fortificata’)</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aspetti giuridici della </a:t>
            </a:r>
            <a:r>
              <a:rPr lang="it-IT" sz="2000" i="1">
                <a:latin typeface="Times New Roman" panose="02020603050405020304" pitchFamily="18" charset="0"/>
                <a:cs typeface="Times New Roman" panose="02020603050405020304" pitchFamily="18" charset="0"/>
              </a:rPr>
              <a:t>res militaris</a:t>
            </a:r>
          </a:p>
          <a:p>
            <a:pPr marL="0" indent="0">
              <a:spcBef>
                <a:spcPts val="0"/>
              </a:spcBef>
              <a:spcAft>
                <a:spcPts val="0"/>
              </a:spcAft>
              <a:buNone/>
            </a:pPr>
            <a:endParaRPr lang="it-IT" sz="2000" i="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 utilizzo del linguaggio militare nell’opera letteraria </a:t>
            </a:r>
          </a:p>
          <a:p>
            <a:pPr marL="0" indent="0">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apporto alla lingua comune</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(es. </a:t>
            </a:r>
            <a:r>
              <a:rPr lang="it-IT" sz="1800" i="1">
                <a:latin typeface="Times New Roman" panose="02020603050405020304" pitchFamily="18" charset="0"/>
                <a:cs typeface="Times New Roman" panose="02020603050405020304" pitchFamily="18" charset="0"/>
              </a:rPr>
              <a:t>intervallum </a:t>
            </a:r>
            <a:r>
              <a:rPr lang="it-IT" sz="1800">
                <a:latin typeface="Times New Roman" panose="02020603050405020304" pitchFamily="18" charset="0"/>
                <a:cs typeface="Times New Roman" panose="02020603050405020304" pitchFamily="18" charset="0"/>
              </a:rPr>
              <a:t>‘intervallo, distanza’ tra due </a:t>
            </a:r>
            <a:r>
              <a:rPr lang="it-IT" sz="1800" i="1">
                <a:latin typeface="Times New Roman" panose="02020603050405020304" pitchFamily="18" charset="0"/>
                <a:cs typeface="Times New Roman" panose="02020603050405020304" pitchFamily="18" charset="0"/>
              </a:rPr>
              <a:t>valli </a:t>
            </a:r>
            <a:r>
              <a:rPr lang="it-IT" sz="1800">
                <a:latin typeface="Times New Roman" panose="02020603050405020304" pitchFamily="18" charset="0"/>
                <a:cs typeface="Times New Roman" panose="02020603050405020304" pitchFamily="18" charset="0"/>
              </a:rPr>
              <a:t>‘pali’ nel </a:t>
            </a:r>
            <a:r>
              <a:rPr lang="it-IT" sz="1800" i="1">
                <a:latin typeface="Times New Roman" panose="02020603050405020304" pitchFamily="18" charset="0"/>
                <a:cs typeface="Times New Roman" panose="02020603050405020304" pitchFamily="18" charset="0"/>
              </a:rPr>
              <a:t>vallum </a:t>
            </a:r>
            <a:r>
              <a:rPr lang="it-IT" sz="1800">
                <a:latin typeface="Times New Roman" panose="02020603050405020304" pitchFamily="18" charset="0"/>
                <a:cs typeface="Times New Roman" panose="02020603050405020304" pitchFamily="18" charset="0"/>
              </a:rPr>
              <a:t>‘palizzata’ difensiva del perimetro dell’accampamento; </a:t>
            </a:r>
            <a:r>
              <a:rPr lang="it-IT" sz="1800" i="1">
                <a:latin typeface="Times New Roman" panose="02020603050405020304" pitchFamily="18" charset="0"/>
                <a:cs typeface="Times New Roman" panose="02020603050405020304" pitchFamily="18" charset="0"/>
              </a:rPr>
              <a:t>contubernium </a:t>
            </a:r>
            <a:r>
              <a:rPr lang="it-IT" sz="1800">
                <a:latin typeface="Times New Roman" panose="02020603050405020304" pitchFamily="18" charset="0"/>
                <a:cs typeface="Times New Roman" panose="02020603050405020304" pitchFamily="18" charset="0"/>
              </a:rPr>
              <a:t>‘coabitazione, convivenza’, significato proprio ‘alloggio comune’ di soldati commilitoni di tenda, cioè di </a:t>
            </a:r>
            <a:r>
              <a:rPr lang="it-IT" sz="1800" i="1">
                <a:latin typeface="Times New Roman" panose="02020603050405020304" pitchFamily="18" charset="0"/>
                <a:cs typeface="Times New Roman" panose="02020603050405020304" pitchFamily="18" charset="0"/>
              </a:rPr>
              <a:t>contubernales </a:t>
            </a:r>
            <a:r>
              <a:rPr lang="it-IT" sz="1800">
                <a:latin typeface="Times New Roman" panose="02020603050405020304" pitchFamily="18" charset="0"/>
                <a:cs typeface="Times New Roman" panose="02020603050405020304" pitchFamily="18" charset="0"/>
              </a:rPr>
              <a:t>nella stessa </a:t>
            </a:r>
            <a:r>
              <a:rPr lang="it-IT" sz="1800" i="1">
                <a:latin typeface="Times New Roman" panose="02020603050405020304" pitchFamily="18" charset="0"/>
                <a:cs typeface="Times New Roman" panose="02020603050405020304" pitchFamily="18" charset="0"/>
              </a:rPr>
              <a:t>taberna</a:t>
            </a:r>
            <a:r>
              <a:rPr lang="it-IT" sz="1800">
                <a:latin typeface="Times New Roman" panose="02020603050405020304" pitchFamily="18" charset="0"/>
                <a:cs typeface="Times New Roman" panose="02020603050405020304" pitchFamily="18" charset="0"/>
              </a:rPr>
              <a:t>)</a:t>
            </a:r>
          </a:p>
          <a:p>
            <a:pPr marL="0" indent="0" algn="just">
              <a:spcBef>
                <a:spcPts val="0"/>
              </a:spcBef>
              <a:spcAft>
                <a:spcPts val="0"/>
              </a:spcAft>
              <a:buNone/>
            </a:pPr>
            <a:endParaRPr lang="it-IT" sz="2000"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sermo castrensis</a:t>
            </a:r>
            <a:r>
              <a:rPr lang="it-IT" sz="20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buNone/>
            </a:pPr>
            <a:endParaRPr lang="it-IT" i="1">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it-IT">
              <a:latin typeface="Times New Roman" panose="02020603050405020304" pitchFamily="18" charset="0"/>
              <a:cs typeface="Times New Roman" panose="02020603050405020304" pitchFamily="18" charset="0"/>
            </a:endParaRPr>
          </a:p>
          <a:p>
            <a:pPr marL="0" indent="0">
              <a:buNone/>
            </a:pPr>
            <a:endParaRPr lang="it-IT" i="1"/>
          </a:p>
        </p:txBody>
      </p:sp>
    </p:spTree>
    <p:extLst>
      <p:ext uri="{BB962C8B-B14F-4D97-AF65-F5344CB8AC3E}">
        <p14:creationId xmlns:p14="http://schemas.microsoft.com/office/powerpoint/2010/main" val="143430915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9B3E56B-4840-4334-9F15-7FB6F93F24B8}"/>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Fasti III:  15 marzo           Anna Perenna</a:t>
            </a:r>
          </a:p>
          <a:p>
            <a:pPr marL="0" indent="0" algn="just">
              <a:spcBef>
                <a:spcPts val="0"/>
              </a:spcBef>
              <a:spcAft>
                <a:spcPts val="0"/>
              </a:spcAft>
              <a:buNone/>
            </a:pPr>
            <a:endParaRPr lang="it-IT" b="1">
              <a:latin typeface="Times New Roman" panose="02020603050405020304" pitchFamily="18" charset="0"/>
              <a:cs typeface="Times New Roman" panose="02020603050405020304" pitchFamily="18" charset="0"/>
            </a:endParaRPr>
          </a:p>
          <a:p>
            <a:pPr algn="just">
              <a:spcBef>
                <a:spcPts val="0"/>
              </a:spcBef>
              <a:spcAft>
                <a:spcPts val="0"/>
              </a:spcAft>
            </a:pPr>
            <a:r>
              <a:rPr lang="it-IT">
                <a:latin typeface="Times New Roman" panose="02020603050405020304" pitchFamily="18" charset="0"/>
                <a:cs typeface="Times New Roman" panose="02020603050405020304" pitchFamily="18" charset="0"/>
              </a:rPr>
              <a:t>Vicenda in buona parte ‘ovidiana’                 vv. 545-654 sorta di ‘appendice’ di quanto narrato nell’</a:t>
            </a:r>
            <a:r>
              <a:rPr lang="it-IT" i="1">
                <a:latin typeface="Times New Roman" panose="02020603050405020304" pitchFamily="18" charset="0"/>
                <a:cs typeface="Times New Roman" panose="02020603050405020304" pitchFamily="18" charset="0"/>
              </a:rPr>
              <a:t>Eneide            </a:t>
            </a:r>
            <a:r>
              <a:rPr lang="it-IT">
                <a:latin typeface="Times New Roman" panose="02020603050405020304" pitchFamily="18" charset="0"/>
                <a:cs typeface="Times New Roman" panose="02020603050405020304" pitchFamily="18" charset="0"/>
              </a:rPr>
              <a:t>Anna è sorella di Didone            Anna è identificata in una divinità di fisionomia molto incerta: Anna Perenna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r>
              <a:rPr lang="it-IT">
                <a:latin typeface="Times New Roman" panose="02020603050405020304" pitchFamily="18" charset="0"/>
                <a:cs typeface="Times New Roman" panose="02020603050405020304" pitchFamily="18" charset="0"/>
              </a:rPr>
              <a:t>Dimensione religiosa e sacrale secondaria rispetto al rilievo specifico di contatto con la narrazione virgiliana, contatto che si fonda tra l’omonimia delle due figure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r>
              <a:rPr lang="it-IT">
                <a:latin typeface="Times New Roman" panose="02020603050405020304" pitchFamily="18" charset="0"/>
                <a:cs typeface="Times New Roman" panose="02020603050405020304" pitchFamily="18" charset="0"/>
              </a:rPr>
              <a:t>Ovidio si rifà à una tradizione previrgiliana (testimoniata da Varrone)         Anna è protagonista insieme a Didone         + ambientazione e scenario laziale sulla base di una variazione della narrazione di </a:t>
            </a:r>
            <a:r>
              <a:rPr lang="it-IT" i="1">
                <a:latin typeface="Times New Roman" panose="02020603050405020304" pitchFamily="18" charset="0"/>
                <a:cs typeface="Times New Roman" panose="02020603050405020304" pitchFamily="18" charset="0"/>
              </a:rPr>
              <a:t>Eneide </a:t>
            </a:r>
            <a:r>
              <a:rPr lang="it-IT">
                <a:latin typeface="Times New Roman" panose="02020603050405020304" pitchFamily="18" charset="0"/>
                <a:cs typeface="Times New Roman" panose="02020603050405020304" pitchFamily="18" charset="0"/>
              </a:rPr>
              <a:t>IV e proiezione posteneadica        sviluppo e priorità nella costruzione del testo alla dimensione intertestuale in relazione al modello virgiliano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44E9E2D0-1627-4CBA-8D73-8D97A85FB5AE}"/>
              </a:ext>
            </a:extLst>
          </p:cNvPr>
          <p:cNvSpPr/>
          <p:nvPr/>
        </p:nvSpPr>
        <p:spPr>
          <a:xfrm>
            <a:off x="4907560" y="1325461"/>
            <a:ext cx="696286" cy="14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C994B564-5318-4E28-A13F-BA52DDD56CF3}"/>
              </a:ext>
            </a:extLst>
          </p:cNvPr>
          <p:cNvSpPr/>
          <p:nvPr/>
        </p:nvSpPr>
        <p:spPr>
          <a:xfrm>
            <a:off x="2072081" y="1669409"/>
            <a:ext cx="536895"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E67C29C7-E10D-4F5C-B425-2540E0F12C7E}"/>
              </a:ext>
            </a:extLst>
          </p:cNvPr>
          <p:cNvSpPr/>
          <p:nvPr/>
        </p:nvSpPr>
        <p:spPr>
          <a:xfrm>
            <a:off x="6493078" y="1669409"/>
            <a:ext cx="696286"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A16EA7C5-877E-4421-8D6A-459EA8DEAA70}"/>
              </a:ext>
            </a:extLst>
          </p:cNvPr>
          <p:cNvSpPr/>
          <p:nvPr/>
        </p:nvSpPr>
        <p:spPr>
          <a:xfrm>
            <a:off x="9068500" y="3867324"/>
            <a:ext cx="453005" cy="125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9364E9DC-27C5-464D-B80E-9FA19458C7D7}"/>
              </a:ext>
            </a:extLst>
          </p:cNvPr>
          <p:cNvSpPr/>
          <p:nvPr/>
        </p:nvSpPr>
        <p:spPr>
          <a:xfrm>
            <a:off x="2793533" y="4211272"/>
            <a:ext cx="520117" cy="134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2770A289-4B3F-4546-ADFA-10E2F36AF7F3}"/>
              </a:ext>
            </a:extLst>
          </p:cNvPr>
          <p:cNvSpPr/>
          <p:nvPr/>
        </p:nvSpPr>
        <p:spPr>
          <a:xfrm>
            <a:off x="6694415" y="4580389"/>
            <a:ext cx="411059"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719EF115-31B3-44F6-A3F2-C7C5D6B42B49}"/>
              </a:ext>
            </a:extLst>
          </p:cNvPr>
          <p:cNvSpPr/>
          <p:nvPr/>
        </p:nvSpPr>
        <p:spPr>
          <a:xfrm>
            <a:off x="2885813" y="578840"/>
            <a:ext cx="427837" cy="134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99182592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89F9599-142D-432A-906C-77DDB7026C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398" y="629174"/>
            <a:ext cx="10679185" cy="5612235"/>
          </a:xfrm>
        </p:spPr>
      </p:pic>
    </p:spTree>
    <p:extLst>
      <p:ext uri="{BB962C8B-B14F-4D97-AF65-F5344CB8AC3E}">
        <p14:creationId xmlns:p14="http://schemas.microsoft.com/office/powerpoint/2010/main" val="396764482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edificio, pietra, vecchio, mattone&#10;&#10;Descrizione generata automaticamente">
            <a:extLst>
              <a:ext uri="{FF2B5EF4-FFF2-40B4-BE49-F238E27FC236}">
                <a16:creationId xmlns:a16="http://schemas.microsoft.com/office/drawing/2014/main" id="{3C82F0F3-2BBD-4B49-B69D-9D1F0B1BA0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737" y="515755"/>
            <a:ext cx="4537124" cy="1872882"/>
          </a:xfrm>
          <a:blipFill>
            <a:blip r:embed="rId3"/>
            <a:tile tx="0" ty="0" sx="100000" sy="100000" flip="none" algn="tl"/>
          </a:blipFill>
        </p:spPr>
      </p:pic>
      <p:pic>
        <p:nvPicPr>
          <p:cNvPr id="7" name="Immagine 6" descr="Immagine che contiene interni, fotografia, specchio, diverso&#10;&#10;Descrizione generata automaticamente">
            <a:extLst>
              <a:ext uri="{FF2B5EF4-FFF2-40B4-BE49-F238E27FC236}">
                <a16:creationId xmlns:a16="http://schemas.microsoft.com/office/drawing/2014/main" id="{5276AC1F-937C-4DDB-B379-2158385C5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9722" y="515755"/>
            <a:ext cx="3602636" cy="5885045"/>
          </a:xfrm>
          <a:prstGeom prst="rect">
            <a:avLst/>
          </a:prstGeom>
        </p:spPr>
      </p:pic>
      <p:pic>
        <p:nvPicPr>
          <p:cNvPr id="9" name="Immagine 8" descr="Immagine che contiene interni, sedendo, marrone, bottiglia&#10;&#10;Descrizione generata automaticamente">
            <a:extLst>
              <a:ext uri="{FF2B5EF4-FFF2-40B4-BE49-F238E27FC236}">
                <a16:creationId xmlns:a16="http://schemas.microsoft.com/office/drawing/2014/main" id="{3029C2B7-06E5-40AF-8B66-3DA80B98B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642" y="2388637"/>
            <a:ext cx="3030468" cy="3953608"/>
          </a:xfrm>
          <a:prstGeom prst="rect">
            <a:avLst/>
          </a:prstGeom>
        </p:spPr>
      </p:pic>
      <p:pic>
        <p:nvPicPr>
          <p:cNvPr id="13" name="Immagine 12">
            <a:extLst>
              <a:ext uri="{FF2B5EF4-FFF2-40B4-BE49-F238E27FC236}">
                <a16:creationId xmlns:a16="http://schemas.microsoft.com/office/drawing/2014/main" id="{B5F4953C-8432-4113-9DB0-EC08D56AC1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83" y="2947456"/>
            <a:ext cx="2191839" cy="3313652"/>
          </a:xfrm>
          <a:prstGeom prst="rect">
            <a:avLst/>
          </a:prstGeom>
        </p:spPr>
      </p:pic>
      <p:pic>
        <p:nvPicPr>
          <p:cNvPr id="15" name="Immagine 14" descr="Immagine che contiene interni, tavolo, sedendo, cibo&#10;&#10;Descrizione generata automaticamente">
            <a:extLst>
              <a:ext uri="{FF2B5EF4-FFF2-40B4-BE49-F238E27FC236}">
                <a16:creationId xmlns:a16="http://schemas.microsoft.com/office/drawing/2014/main" id="{A87CE393-CDE2-4A80-8B68-984653272F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3109" y="515755"/>
            <a:ext cx="2312483" cy="2336502"/>
          </a:xfrm>
          <a:prstGeom prst="rect">
            <a:avLst/>
          </a:prstGeom>
        </p:spPr>
      </p:pic>
    </p:spTree>
    <p:extLst>
      <p:ext uri="{BB962C8B-B14F-4D97-AF65-F5344CB8AC3E}">
        <p14:creationId xmlns:p14="http://schemas.microsoft.com/office/powerpoint/2010/main" val="92471946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CC39AB9-0765-4D2C-8CBE-ABE74E93C4C2}"/>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marL="0" indent="0" algn="ctr">
              <a:buNone/>
            </a:pPr>
            <a:r>
              <a:rPr lang="it-IT">
                <a:latin typeface="Algerian" panose="04020705040A02060702" pitchFamily="82" charset="0"/>
              </a:rPr>
              <a:t>Il primo libro delle </a:t>
            </a:r>
            <a:r>
              <a:rPr lang="it-IT" i="1">
                <a:latin typeface="Algerian" panose="04020705040A02060702" pitchFamily="82" charset="0"/>
              </a:rPr>
              <a:t>Metamorfosi</a:t>
            </a:r>
          </a:p>
          <a:p>
            <a:pPr marL="0" indent="0" algn="just">
              <a:buNone/>
            </a:pPr>
            <a:r>
              <a:rPr lang="it-IT" b="1">
                <a:latin typeface="Times New Roman" panose="02020603050405020304" pitchFamily="18" charset="0"/>
                <a:cs typeface="Times New Roman" panose="02020603050405020304" pitchFamily="18" charset="0"/>
              </a:rPr>
              <a:t>Struttura:</a:t>
            </a:r>
          </a:p>
          <a:p>
            <a:pPr marL="0" indent="0" algn="just">
              <a:buNone/>
            </a:pPr>
            <a:r>
              <a:rPr lang="it-IT" b="1">
                <a:latin typeface="Times New Roman" panose="02020603050405020304" pitchFamily="18" charset="0"/>
                <a:cs typeface="Times New Roman" panose="02020603050405020304" pitchFamily="18" charset="0"/>
              </a:rPr>
              <a:t>	vv. 1-4		</a:t>
            </a:r>
            <a:r>
              <a:rPr lang="it-IT">
                <a:latin typeface="Times New Roman" panose="02020603050405020304" pitchFamily="18" charset="0"/>
                <a:cs typeface="Times New Roman" panose="02020603050405020304" pitchFamily="18" charset="0"/>
              </a:rPr>
              <a:t>Invocazione</a:t>
            </a:r>
            <a:endParaRPr lang="it-IT" b="1">
              <a:latin typeface="Times New Roman" panose="02020603050405020304" pitchFamily="18" charset="0"/>
              <a:cs typeface="Times New Roman" panose="02020603050405020304" pitchFamily="18" charset="0"/>
            </a:endParaRPr>
          </a:p>
          <a:p>
            <a:pPr marL="0" indent="0" algn="just">
              <a:buNone/>
            </a:pPr>
            <a:r>
              <a:rPr lang="it-IT" b="1">
                <a:latin typeface="Times New Roman" panose="02020603050405020304" pitchFamily="18" charset="0"/>
                <a:cs typeface="Times New Roman" panose="02020603050405020304" pitchFamily="18" charset="0"/>
              </a:rPr>
              <a:t>	vv. 5-312  </a:t>
            </a:r>
            <a:r>
              <a:rPr lang="it-IT">
                <a:latin typeface="Times New Roman" panose="02020603050405020304" pitchFamily="18" charset="0"/>
                <a:cs typeface="Times New Roman" panose="02020603050405020304" pitchFamily="18" charset="0"/>
              </a:rPr>
              <a:t>un dio agisce separando gli elementi indistinti nel caos, dà forma alla terra e crea forme di vita. Si succedono le 4 età del mondo (</a:t>
            </a:r>
            <a:r>
              <a:rPr lang="it-IT" i="1">
                <a:latin typeface="Times New Roman" panose="02020603050405020304" pitchFamily="18" charset="0"/>
                <a:cs typeface="Times New Roman" panose="02020603050405020304" pitchFamily="18" charset="0"/>
              </a:rPr>
              <a:t>aurea aetas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argentea</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aenea proles, de duro est ultima ferro</a:t>
            </a:r>
            <a:r>
              <a:rPr lang="it-IT">
                <a:latin typeface="Times New Roman" panose="02020603050405020304" pitchFamily="18" charset="0"/>
                <a:cs typeface="Times New Roman" panose="02020603050405020304" pitchFamily="18" charset="0"/>
              </a:rPr>
              <a:t>), gli uomini più crudeli appartengono all’età del ferro che vede anche il tentativo dei giganti di impadronirsi dell’Olimpo. Giove fulmina i giganti e da questi nasce una stirpe ancor più crudele. Licàone per la sua ferocia viene tramutato in lupo. Giove convoca il concilio divino e decide di ripulire il mondo con il diluvio.</a:t>
            </a:r>
          </a:p>
          <a:p>
            <a:pPr marL="0" indent="0" algn="just">
              <a:buNone/>
            </a:pPr>
            <a:r>
              <a:rPr lang="it-IT"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vv. 313-415  </a:t>
            </a:r>
            <a:r>
              <a:rPr lang="it-IT">
                <a:latin typeface="Times New Roman" panose="02020603050405020304" pitchFamily="18" charset="0"/>
                <a:cs typeface="Times New Roman" panose="02020603050405020304" pitchFamily="18" charset="0"/>
              </a:rPr>
              <a:t>sopravvivono solo Deucalione e Pirra dai quali nasce un nuovo genere umano</a:t>
            </a:r>
          </a:p>
          <a:p>
            <a:pPr marL="0" indent="0" algn="just">
              <a:buNone/>
            </a:pPr>
            <a:r>
              <a:rPr lang="it-IT" b="1">
                <a:latin typeface="Times New Roman" panose="02020603050405020304" pitchFamily="18" charset="0"/>
                <a:cs typeface="Times New Roman" panose="02020603050405020304" pitchFamily="18" charset="0"/>
              </a:rPr>
              <a:t>      vv. 416-451  </a:t>
            </a:r>
            <a:r>
              <a:rPr lang="it-IT">
                <a:latin typeface="Times New Roman" panose="02020603050405020304" pitchFamily="18" charset="0"/>
                <a:cs typeface="Times New Roman" panose="02020603050405020304" pitchFamily="18" charset="0"/>
              </a:rPr>
              <a:t>tra gli esseri viventi creati c’è anche il terribile serpente Pitone, che viene ucciso dal dio Apollo. Vengono istituiti i giochi pitici</a:t>
            </a:r>
          </a:p>
          <a:p>
            <a:pPr marL="0" indent="0" algn="just">
              <a:buNone/>
            </a:pPr>
            <a:r>
              <a:rPr lang="it-IT" b="1">
                <a:latin typeface="Times New Roman" panose="02020603050405020304" pitchFamily="18" charset="0"/>
                <a:cs typeface="Times New Roman" panose="02020603050405020304" pitchFamily="18" charset="0"/>
              </a:rPr>
              <a:t>     vv. 452-566  </a:t>
            </a:r>
            <a:r>
              <a:rPr lang="it-IT">
                <a:latin typeface="Times New Roman" panose="02020603050405020304" pitchFamily="18" charset="0"/>
                <a:cs typeface="Times New Roman" panose="02020603050405020304" pitchFamily="18" charset="0"/>
              </a:rPr>
              <a:t> Apollo si innamora della ninfa Dafne, la quale per fuggire dal dio ottiene di essere trasformata in alloro</a:t>
            </a:r>
          </a:p>
          <a:p>
            <a:pPr marL="0" indent="0" algn="jus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vv. 567-746  </a:t>
            </a:r>
            <a:r>
              <a:rPr lang="it-IT">
                <a:latin typeface="Times New Roman" panose="02020603050405020304" pitchFamily="18" charset="0"/>
                <a:cs typeface="Times New Roman" panose="02020603050405020304" pitchFamily="18" charset="0"/>
              </a:rPr>
              <a:t>storia della trasformazione e poi liberazione di Io, della quale si è innamorato Giove. Mercurio uccide Argo (storia di </a:t>
            </a:r>
            <a:r>
              <a:rPr lang="it-IT" i="1">
                <a:latin typeface="Times New Roman" panose="02020603050405020304" pitchFamily="18" charset="0"/>
                <a:cs typeface="Times New Roman" panose="02020603050405020304" pitchFamily="18" charset="0"/>
              </a:rPr>
              <a:t>Syrinx</a:t>
            </a:r>
            <a:r>
              <a:rPr lang="it-IT">
                <a:latin typeface="Times New Roman" panose="02020603050405020304" pitchFamily="18" charset="0"/>
                <a:cs typeface="Times New Roman" panose="02020603050405020304" pitchFamily="18" charset="0"/>
              </a:rPr>
              <a:t> e Pan), guardiano incaricato dalla gelosa Giunione</a:t>
            </a:r>
          </a:p>
          <a:p>
            <a:pPr marL="0" indent="0" algn="just">
              <a:buNone/>
            </a:pPr>
            <a:r>
              <a:rPr lang="it-IT" b="1">
                <a:latin typeface="Times New Roman" panose="02020603050405020304" pitchFamily="18" charset="0"/>
                <a:cs typeface="Times New Roman" panose="02020603050405020304" pitchFamily="18" charset="0"/>
              </a:rPr>
              <a:t>     vv. 747-749   </a:t>
            </a:r>
            <a:r>
              <a:rPr lang="it-IT">
                <a:latin typeface="Times New Roman" panose="02020603050405020304" pitchFamily="18" charset="0"/>
                <a:cs typeface="Times New Roman" panose="02020603050405020304" pitchFamily="18" charset="0"/>
              </a:rPr>
              <a:t>Epafo, figlio di Giove e Io, discute con Fetonte mettendo in dubbio che questi sia figlio del Sole. Fetonte si reca nella reggia del Sole</a:t>
            </a:r>
          </a:p>
        </p:txBody>
      </p:sp>
    </p:spTree>
    <p:extLst>
      <p:ext uri="{BB962C8B-B14F-4D97-AF65-F5344CB8AC3E}">
        <p14:creationId xmlns:p14="http://schemas.microsoft.com/office/powerpoint/2010/main" val="46639342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B663A5-20B3-47C4-8B2C-400DEF7F0B1E}"/>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i="1">
                <a:latin typeface="Algerian" panose="04020705040A02060702" pitchFamily="82" charset="0"/>
              </a:rPr>
              <a:t>Metamorfosi: Libro I</a:t>
            </a:r>
          </a:p>
          <a:p>
            <a:pPr marL="0" indent="0" algn="ctr">
              <a:spcBef>
                <a:spcPts val="0"/>
              </a:spcBef>
              <a:spcAft>
                <a:spcPts val="0"/>
              </a:spcAft>
              <a:buNone/>
            </a:pPr>
            <a:r>
              <a:rPr lang="it-IT" b="1" i="1">
                <a:latin typeface="Times New Roman" panose="02020603050405020304" pitchFamily="18" charset="0"/>
                <a:cs typeface="Times New Roman" panose="02020603050405020304" pitchFamily="18" charset="0"/>
              </a:rPr>
              <a:t>Il resoconto delle ‘origini’ </a:t>
            </a:r>
          </a:p>
          <a:p>
            <a:pPr algn="just">
              <a:spcBef>
                <a:spcPts val="0"/>
              </a:spcBef>
              <a:spcAft>
                <a:spcPts val="0"/>
              </a:spcAft>
              <a:buFontTx/>
              <a:buChar char="-"/>
            </a:pPr>
            <a:r>
              <a:rPr lang="it-IT" b="1">
                <a:latin typeface="Times New Roman" panose="02020603050405020304" pitchFamily="18" charset="0"/>
                <a:cs typeface="Times New Roman" panose="02020603050405020304" pitchFamily="18" charset="0"/>
              </a:rPr>
              <a:t>La cosmogonia</a:t>
            </a:r>
            <a:r>
              <a:rPr lang="it-IT">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resoconto impostato tramite l’evocazione di narrazioni mitologiche e teologiche +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combinazione del razionalismo naturalistico </a:t>
            </a:r>
            <a:r>
              <a:rPr lang="it-IT" i="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mitologemi e genealogie trattate in maniera discontinua ed enigmatica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allusioni a Lucrezio e riuso lessicale non si combinano a un quadro teorico di riferimento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viene proposto al lettore un resoconto della creazione, dove si mescolano in maniera ‘nuova’ e tramite la lente della ‘forma’: ironia, mistero, razionalismo, ma senza una precisa linea teorica filosofica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criterio fondamentale dell’esistenza e del mutamento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Ricerca di un linguaggio poetico che continui e rinnovi la tradizione didascalica: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grecismi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presenza di elementi lessicali e nessi sintattici utilizzati perlopiù in prosa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neologismi e neoformazioni</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in giù 1">
            <a:extLst>
              <a:ext uri="{FF2B5EF4-FFF2-40B4-BE49-F238E27FC236}">
                <a16:creationId xmlns:a16="http://schemas.microsoft.com/office/drawing/2014/main" id="{C923DAAF-E331-442F-AAC8-85E313D56F81}"/>
              </a:ext>
            </a:extLst>
          </p:cNvPr>
          <p:cNvSpPr/>
          <p:nvPr/>
        </p:nvSpPr>
        <p:spPr>
          <a:xfrm>
            <a:off x="9806730" y="1526796"/>
            <a:ext cx="176169" cy="3691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10F5A30F-33AA-4B4D-9A12-44788AF1AA34}"/>
              </a:ext>
            </a:extLst>
          </p:cNvPr>
          <p:cNvSpPr/>
          <p:nvPr/>
        </p:nvSpPr>
        <p:spPr>
          <a:xfrm>
            <a:off x="2139193" y="1895912"/>
            <a:ext cx="176169" cy="3691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64E3372F-9A94-4553-B437-DF8E58599BF1}"/>
              </a:ext>
            </a:extLst>
          </p:cNvPr>
          <p:cNvSpPr/>
          <p:nvPr/>
        </p:nvSpPr>
        <p:spPr>
          <a:xfrm>
            <a:off x="847288" y="1157681"/>
            <a:ext cx="176169" cy="18120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in giù 8">
            <a:extLst>
              <a:ext uri="{FF2B5EF4-FFF2-40B4-BE49-F238E27FC236}">
                <a16:creationId xmlns:a16="http://schemas.microsoft.com/office/drawing/2014/main" id="{568A6201-7582-43AE-943B-D7F39F086EBF}"/>
              </a:ext>
            </a:extLst>
          </p:cNvPr>
          <p:cNvSpPr/>
          <p:nvPr/>
        </p:nvSpPr>
        <p:spPr>
          <a:xfrm>
            <a:off x="3280095" y="3716323"/>
            <a:ext cx="184558" cy="4110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12935388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egnaposto contenuto 12" descr="Immagine che contiene screenshot&#10;&#10;Descrizione generata automaticamente">
            <a:extLst>
              <a:ext uri="{FF2B5EF4-FFF2-40B4-BE49-F238E27FC236}">
                <a16:creationId xmlns:a16="http://schemas.microsoft.com/office/drawing/2014/main" id="{697F33AE-FD81-4720-AA2F-27CA664296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8416" y="652075"/>
            <a:ext cx="10394302" cy="5553850"/>
          </a:xfrm>
        </p:spPr>
      </p:pic>
      <p:sp>
        <p:nvSpPr>
          <p:cNvPr id="14" name="CasellaDiTesto 13">
            <a:extLst>
              <a:ext uri="{FF2B5EF4-FFF2-40B4-BE49-F238E27FC236}">
                <a16:creationId xmlns:a16="http://schemas.microsoft.com/office/drawing/2014/main" id="{100C1253-983E-4DAF-A216-BC9C150C1EBF}"/>
              </a:ext>
            </a:extLst>
          </p:cNvPr>
          <p:cNvSpPr txBox="1"/>
          <p:nvPr/>
        </p:nvSpPr>
        <p:spPr>
          <a:xfrm>
            <a:off x="111967" y="261257"/>
            <a:ext cx="1884784" cy="382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 9</a:t>
            </a:r>
          </a:p>
        </p:txBody>
      </p:sp>
    </p:spTree>
    <p:extLst>
      <p:ext uri="{BB962C8B-B14F-4D97-AF65-F5344CB8AC3E}">
        <p14:creationId xmlns:p14="http://schemas.microsoft.com/office/powerpoint/2010/main" val="230187803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2C371EA4-4E05-4D59-B674-A22DB1E63B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7078" y="0"/>
            <a:ext cx="10543591" cy="6858000"/>
          </a:xfrm>
          <a:blipFill>
            <a:blip r:embed="rId3"/>
            <a:tile tx="0" ty="0" sx="100000" sy="100000" flip="none" algn="tl"/>
          </a:blipFill>
        </p:spPr>
      </p:pic>
    </p:spTree>
    <p:extLst>
      <p:ext uri="{BB962C8B-B14F-4D97-AF65-F5344CB8AC3E}">
        <p14:creationId xmlns:p14="http://schemas.microsoft.com/office/powerpoint/2010/main" val="290095364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C556B241-B9E7-4295-87B0-B7DDE54D54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756" y="613969"/>
            <a:ext cx="10608906" cy="5630061"/>
          </a:xfrm>
          <a:blipFill>
            <a:blip r:embed="rId3"/>
            <a:tile tx="0" ty="0" sx="100000" sy="100000" flip="none" algn="tl"/>
          </a:blipFill>
        </p:spPr>
      </p:pic>
    </p:spTree>
    <p:extLst>
      <p:ext uri="{BB962C8B-B14F-4D97-AF65-F5344CB8AC3E}">
        <p14:creationId xmlns:p14="http://schemas.microsoft.com/office/powerpoint/2010/main" val="43069177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AF38B5D-DE01-4B64-94B5-7139D2EEF9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1327" y="2572623"/>
            <a:ext cx="7744906" cy="1276528"/>
          </a:xfrm>
          <a:blipFill>
            <a:blip r:embed="rId3"/>
            <a:tile tx="0" ty="0" sx="100000" sy="100000" flip="none" algn="tl"/>
          </a:blipFill>
        </p:spPr>
      </p:pic>
      <p:sp>
        <p:nvSpPr>
          <p:cNvPr id="5" name="CasellaDiTesto 4">
            <a:extLst>
              <a:ext uri="{FF2B5EF4-FFF2-40B4-BE49-F238E27FC236}">
                <a16:creationId xmlns:a16="http://schemas.microsoft.com/office/drawing/2014/main" id="{5FCD10E8-4DC1-441B-86F3-AA92066D3C3E}"/>
              </a:ext>
            </a:extLst>
          </p:cNvPr>
          <p:cNvSpPr txBox="1"/>
          <p:nvPr/>
        </p:nvSpPr>
        <p:spPr>
          <a:xfrm>
            <a:off x="1409350" y="1132514"/>
            <a:ext cx="23489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 15</a:t>
            </a:r>
          </a:p>
        </p:txBody>
      </p:sp>
    </p:spTree>
    <p:extLst>
      <p:ext uri="{BB962C8B-B14F-4D97-AF65-F5344CB8AC3E}">
        <p14:creationId xmlns:p14="http://schemas.microsoft.com/office/powerpoint/2010/main" val="331568193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C8B52A9D-7598-4A51-9B80-CB90C67C87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619" y="520117"/>
            <a:ext cx="10654019" cy="5721292"/>
          </a:xfrm>
          <a:blipFill>
            <a:blip r:embed="rId3"/>
            <a:tile tx="0" ty="0" sx="100000" sy="100000" flip="none" algn="tl"/>
          </a:blipFill>
        </p:spPr>
      </p:pic>
    </p:spTree>
    <p:extLst>
      <p:ext uri="{BB962C8B-B14F-4D97-AF65-F5344CB8AC3E}">
        <p14:creationId xmlns:p14="http://schemas.microsoft.com/office/powerpoint/2010/main" val="2540040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9A71AB9-5DDF-44A6-9D84-F9B635FE270C}"/>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endParaRPr lang="it-IT">
              <a:latin typeface="Times New Roman" panose="02020603050405020304" pitchFamily="18" charset="0"/>
              <a:cs typeface="Times New Roman" panose="02020603050405020304" pitchFamily="18" charset="0"/>
            </a:endParaRPr>
          </a:p>
          <a:p>
            <a:r>
              <a:rPr lang="it-IT">
                <a:latin typeface="Times New Roman" panose="02020603050405020304" pitchFamily="18" charset="0"/>
                <a:cs typeface="Times New Roman" panose="02020603050405020304" pitchFamily="18" charset="0"/>
              </a:rPr>
              <a:t>Il linguaggio politico</a:t>
            </a:r>
          </a:p>
          <a:p>
            <a:r>
              <a:rPr lang="it-IT">
                <a:latin typeface="Times New Roman" panose="02020603050405020304" pitchFamily="18" charset="0"/>
                <a:cs typeface="Times New Roman" panose="02020603050405020304" pitchFamily="18" charset="0"/>
              </a:rPr>
              <a:t>La lingua della medicina</a:t>
            </a:r>
          </a:p>
          <a:p>
            <a:r>
              <a:rPr lang="it-IT">
                <a:latin typeface="Times New Roman" panose="02020603050405020304" pitchFamily="18" charset="0"/>
                <a:cs typeface="Times New Roman" panose="02020603050405020304" pitchFamily="18" charset="0"/>
              </a:rPr>
              <a:t>La lingua dell’astronomia e dell’astrologia</a:t>
            </a:r>
          </a:p>
          <a:p>
            <a:pPr algn="just">
              <a:spcBef>
                <a:spcPts val="0"/>
              </a:spcBef>
              <a:spcAft>
                <a:spcPts val="0"/>
              </a:spcAft>
            </a:pPr>
            <a:r>
              <a:rPr lang="it-IT">
                <a:latin typeface="Times New Roman" panose="02020603050405020304" pitchFamily="18" charset="0"/>
                <a:cs typeface="Times New Roman" panose="02020603050405020304" pitchFamily="18" charset="0"/>
              </a:rPr>
              <a:t>Linguaggio nautico → poca dimestichezza con la navigazione e il mare → grande influsso del greco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(es. </a:t>
            </a:r>
            <a:r>
              <a:rPr lang="it-IT" sz="2000" i="1">
                <a:latin typeface="Times New Roman" panose="02020603050405020304" pitchFamily="18" charset="0"/>
                <a:cs typeface="Times New Roman" panose="02020603050405020304" pitchFamily="18" charset="0"/>
              </a:rPr>
              <a:t>actuaria </a:t>
            </a:r>
            <a:r>
              <a:rPr lang="it-IT" sz="2000">
                <a:latin typeface="Times New Roman" panose="02020603050405020304" pitchFamily="18" charset="0"/>
                <a:cs typeface="Times New Roman" panose="02020603050405020304" pitchFamily="18" charset="0"/>
              </a:rPr>
              <a:t>per indicare nave leggera e veloce; </a:t>
            </a:r>
            <a:r>
              <a:rPr lang="it-IT" sz="2000" i="1">
                <a:latin typeface="Times New Roman" panose="02020603050405020304" pitchFamily="18" charset="0"/>
                <a:cs typeface="Times New Roman" panose="02020603050405020304" pitchFamily="18" charset="0"/>
              </a:rPr>
              <a:t>catascopium / catascopus </a:t>
            </a:r>
            <a:r>
              <a:rPr lang="it-IT" sz="2000">
                <a:latin typeface="Times New Roman" panose="02020603050405020304" pitchFamily="18" charset="0"/>
                <a:cs typeface="Times New Roman" panose="02020603050405020304" pitchFamily="18" charset="0"/>
              </a:rPr>
              <a:t>per nave da esplorazione; </a:t>
            </a:r>
            <a:r>
              <a:rPr lang="it-IT" sz="2000" i="1">
                <a:latin typeface="Times New Roman" panose="02020603050405020304" pitchFamily="18" charset="0"/>
                <a:cs typeface="Times New Roman" panose="02020603050405020304" pitchFamily="18" charset="0"/>
              </a:rPr>
              <a:t>transtra </a:t>
            </a:r>
            <a:r>
              <a:rPr lang="it-IT" sz="2000">
                <a:latin typeface="Times New Roman" panose="02020603050405020304" pitchFamily="18" charset="0"/>
                <a:cs typeface="Times New Roman" panose="02020603050405020304" pitchFamily="18" charset="0"/>
              </a:rPr>
              <a:t>‘bagli’ della nave o i ‘banchi’ che erano inchiodati sui bagli e detti comunemente </a:t>
            </a:r>
            <a:r>
              <a:rPr lang="it-IT" sz="2000" i="1">
                <a:latin typeface="Times New Roman" panose="02020603050405020304" pitchFamily="18" charset="0"/>
                <a:cs typeface="Times New Roman" panose="02020603050405020304" pitchFamily="18" charset="0"/>
              </a:rPr>
              <a:t>sedilia</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antemna </a:t>
            </a:r>
            <a:r>
              <a:rPr lang="it-IT" sz="2000">
                <a:latin typeface="Times New Roman" panose="02020603050405020304" pitchFamily="18" charset="0"/>
                <a:cs typeface="Times New Roman" panose="02020603050405020304" pitchFamily="18" charset="0"/>
              </a:rPr>
              <a:t> ‘pennone’ della nave achea a vela quadrata &gt; vela latina di forma triangolare &gt; ‘antenna’, cioè l’asta alla quale è agganciata la vela dalla parte dell’ipotenusa; </a:t>
            </a:r>
            <a:r>
              <a:rPr lang="it-IT" sz="2000" i="1">
                <a:latin typeface="Times New Roman" panose="02020603050405020304" pitchFamily="18" charset="0"/>
                <a:cs typeface="Times New Roman" panose="02020603050405020304" pitchFamily="18" charset="0"/>
              </a:rPr>
              <a:t>gubernare </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gubernator ‘</a:t>
            </a:r>
            <a:r>
              <a:rPr lang="it-IT" sz="2000">
                <a:latin typeface="Times New Roman" panose="02020603050405020304" pitchFamily="18" charset="0"/>
                <a:cs typeface="Times New Roman" panose="02020603050405020304" pitchFamily="18" charset="0"/>
              </a:rPr>
              <a:t>arte del pilotare’ / ‘timoniere’; </a:t>
            </a:r>
            <a:r>
              <a:rPr lang="it-IT" sz="2000" i="1">
                <a:latin typeface="Times New Roman" panose="02020603050405020304" pitchFamily="18" charset="0"/>
                <a:cs typeface="Times New Roman" panose="02020603050405020304" pitchFamily="18" charset="0"/>
              </a:rPr>
              <a:t>campsare &lt; </a:t>
            </a:r>
            <a:r>
              <a:rPr lang="el-GR" sz="2000">
                <a:latin typeface="Times New Roman" panose="02020603050405020304" pitchFamily="18" charset="0"/>
                <a:cs typeface="Times New Roman" panose="02020603050405020304" pitchFamily="18" charset="0"/>
              </a:rPr>
              <a:t>κάμπτειν</a:t>
            </a: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indica la manovra di doppiaggio)</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algn="just">
              <a:spcBef>
                <a:spcPts val="0"/>
              </a:spcBef>
              <a:spcAft>
                <a:spcPts val="0"/>
              </a:spcAft>
            </a:pPr>
            <a:r>
              <a:rPr lang="it-IT">
                <a:latin typeface="Times New Roman" panose="02020603050405020304" pitchFamily="18" charset="0"/>
                <a:cs typeface="Times New Roman" panose="02020603050405020304" pitchFamily="18" charset="0"/>
              </a:rPr>
              <a:t>Alcune lingue tecniche sono più conservative: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lingua giuridica  → caratteri originari del diritto e della procedura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lingua sacrale     → connessione con la lingua giuridica</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7327990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screenshot&#10;&#10;Descrizione generata automaticamente">
            <a:extLst>
              <a:ext uri="{FF2B5EF4-FFF2-40B4-BE49-F238E27FC236}">
                <a16:creationId xmlns:a16="http://schemas.microsoft.com/office/drawing/2014/main" id="{D0D5E5D9-2140-4487-8F3C-1DE0181951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181" y="562062"/>
            <a:ext cx="9885504" cy="5654179"/>
          </a:xfrm>
          <a:blipFill>
            <a:blip r:embed="rId3"/>
            <a:tile tx="0" ty="0" sx="100000" sy="100000" flip="none" algn="tl"/>
          </a:blipFill>
        </p:spPr>
      </p:pic>
    </p:spTree>
    <p:extLst>
      <p:ext uri="{BB962C8B-B14F-4D97-AF65-F5344CB8AC3E}">
        <p14:creationId xmlns:p14="http://schemas.microsoft.com/office/powerpoint/2010/main" val="132603629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quotidiano, testo&#10;&#10;Descrizione generata automaticamente">
            <a:extLst>
              <a:ext uri="{FF2B5EF4-FFF2-40B4-BE49-F238E27FC236}">
                <a16:creationId xmlns:a16="http://schemas.microsoft.com/office/drawing/2014/main" id="{49F86584-E226-49CD-857E-CAE656A39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7118" y="0"/>
            <a:ext cx="10571242" cy="6858000"/>
          </a:xfrm>
        </p:spPr>
      </p:pic>
      <p:sp>
        <p:nvSpPr>
          <p:cNvPr id="9" name="CasellaDiTesto 8">
            <a:extLst>
              <a:ext uri="{FF2B5EF4-FFF2-40B4-BE49-F238E27FC236}">
                <a16:creationId xmlns:a16="http://schemas.microsoft.com/office/drawing/2014/main" id="{CD659875-6418-44D0-808C-811C67EA4920}"/>
              </a:ext>
            </a:extLst>
          </p:cNvPr>
          <p:cNvSpPr txBox="1"/>
          <p:nvPr/>
        </p:nvSpPr>
        <p:spPr>
          <a:xfrm>
            <a:off x="67112" y="302004"/>
            <a:ext cx="8808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 30</a:t>
            </a:r>
          </a:p>
        </p:txBody>
      </p:sp>
    </p:spTree>
    <p:extLst>
      <p:ext uri="{BB962C8B-B14F-4D97-AF65-F5344CB8AC3E}">
        <p14:creationId xmlns:p14="http://schemas.microsoft.com/office/powerpoint/2010/main" val="239375651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838E81AF-DADC-4D42-8D6F-FB9026D890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705" y="1801629"/>
            <a:ext cx="10095723" cy="3936698"/>
          </a:xfrm>
          <a:blipFill>
            <a:blip r:embed="rId3"/>
            <a:tile tx="0" ty="0" sx="100000" sy="100000" flip="none" algn="tl"/>
          </a:blipFill>
        </p:spPr>
      </p:pic>
      <p:sp>
        <p:nvSpPr>
          <p:cNvPr id="5" name="CasellaDiTesto 4">
            <a:extLst>
              <a:ext uri="{FF2B5EF4-FFF2-40B4-BE49-F238E27FC236}">
                <a16:creationId xmlns:a16="http://schemas.microsoft.com/office/drawing/2014/main" id="{4107034B-E800-4B43-A47E-6BC2FA5F8777}"/>
              </a:ext>
            </a:extLst>
          </p:cNvPr>
          <p:cNvSpPr txBox="1"/>
          <p:nvPr/>
        </p:nvSpPr>
        <p:spPr>
          <a:xfrm>
            <a:off x="1375794" y="880844"/>
            <a:ext cx="22063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 57</a:t>
            </a:r>
          </a:p>
        </p:txBody>
      </p:sp>
    </p:spTree>
    <p:extLst>
      <p:ext uri="{BB962C8B-B14F-4D97-AF65-F5344CB8AC3E}">
        <p14:creationId xmlns:p14="http://schemas.microsoft.com/office/powerpoint/2010/main" val="10646622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quotidiano, testo&#10;&#10;Descrizione generata automaticamente">
            <a:extLst>
              <a:ext uri="{FF2B5EF4-FFF2-40B4-BE49-F238E27FC236}">
                <a16:creationId xmlns:a16="http://schemas.microsoft.com/office/drawing/2014/main" id="{A9ADF95E-5824-4C07-82FC-131B171F8C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714" y="128127"/>
            <a:ext cx="9937101" cy="6601746"/>
          </a:xfrm>
          <a:blipFill>
            <a:blip r:embed="rId3"/>
            <a:tile tx="0" ty="0" sx="100000" sy="100000" flip="none" algn="tl"/>
          </a:blipFill>
        </p:spPr>
      </p:pic>
    </p:spTree>
    <p:extLst>
      <p:ext uri="{BB962C8B-B14F-4D97-AF65-F5344CB8AC3E}">
        <p14:creationId xmlns:p14="http://schemas.microsoft.com/office/powerpoint/2010/main" val="135978505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quotidiano, testo&#10;&#10;Descrizione generata automaticamente">
            <a:extLst>
              <a:ext uri="{FF2B5EF4-FFF2-40B4-BE49-F238E27FC236}">
                <a16:creationId xmlns:a16="http://schemas.microsoft.com/office/drawing/2014/main" id="{BB4D90A2-5468-40CA-97BA-6021733540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342469"/>
            <a:ext cx="10075177" cy="6173061"/>
          </a:xfrm>
          <a:blipFill>
            <a:blip r:embed="rId3"/>
            <a:tile tx="0" ty="0" sx="100000" sy="100000" flip="none" algn="tl"/>
          </a:blipFill>
        </p:spPr>
      </p:pic>
    </p:spTree>
    <p:extLst>
      <p:ext uri="{BB962C8B-B14F-4D97-AF65-F5344CB8AC3E}">
        <p14:creationId xmlns:p14="http://schemas.microsoft.com/office/powerpoint/2010/main" val="31978414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CCC40ADB-F8DB-4FBB-B52A-BF34E54AD1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8231" y="490127"/>
            <a:ext cx="10536573" cy="5877745"/>
          </a:xfrm>
          <a:blipFill>
            <a:blip r:embed="rId3"/>
            <a:tile tx="0" ty="0" sx="100000" sy="100000" flip="none" algn="tl"/>
          </a:blipFill>
        </p:spPr>
      </p:pic>
    </p:spTree>
    <p:extLst>
      <p:ext uri="{BB962C8B-B14F-4D97-AF65-F5344CB8AC3E}">
        <p14:creationId xmlns:p14="http://schemas.microsoft.com/office/powerpoint/2010/main" val="100420049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09BE7F2A-9368-4AEB-A686-470DD9EFBC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1641" y="690465"/>
            <a:ext cx="9632102" cy="5635690"/>
          </a:xfrm>
          <a:blipFill>
            <a:blip r:embed="rId3"/>
            <a:tile tx="0" ty="0" sx="100000" sy="100000" flip="none" algn="tl"/>
          </a:blipFill>
        </p:spPr>
      </p:pic>
    </p:spTree>
    <p:extLst>
      <p:ext uri="{BB962C8B-B14F-4D97-AF65-F5344CB8AC3E}">
        <p14:creationId xmlns:p14="http://schemas.microsoft.com/office/powerpoint/2010/main" val="151710778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F03E7DC8-1F05-4A3A-AEE1-06ED8D7651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6954" y="541176"/>
            <a:ext cx="10637240" cy="5747657"/>
          </a:xfrm>
          <a:blipFill>
            <a:blip r:embed="rId3"/>
            <a:tile tx="0" ty="0" sx="100000" sy="100000" flip="none" algn="tl"/>
          </a:blipFill>
        </p:spPr>
      </p:pic>
    </p:spTree>
    <p:extLst>
      <p:ext uri="{BB962C8B-B14F-4D97-AF65-F5344CB8AC3E}">
        <p14:creationId xmlns:p14="http://schemas.microsoft.com/office/powerpoint/2010/main" val="72593689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screenshot&#10;&#10;Descrizione generata automaticamente">
            <a:extLst>
              <a:ext uri="{FF2B5EF4-FFF2-40B4-BE49-F238E27FC236}">
                <a16:creationId xmlns:a16="http://schemas.microsoft.com/office/drawing/2014/main" id="{4D0657C7-EBD0-42EC-8115-489BBD2A02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1095" y="569167"/>
            <a:ext cx="10590244" cy="5589037"/>
          </a:xfrm>
        </p:spPr>
      </p:pic>
    </p:spTree>
    <p:extLst>
      <p:ext uri="{BB962C8B-B14F-4D97-AF65-F5344CB8AC3E}">
        <p14:creationId xmlns:p14="http://schemas.microsoft.com/office/powerpoint/2010/main" val="240964083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Lucano</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Pharsalia, </a:t>
            </a:r>
            <a:r>
              <a:rPr lang="it-IT" sz="2800">
                <a:latin typeface="Times New Roman" panose="02020603050405020304" pitchFamily="18" charset="0"/>
                <a:cs typeface="Times New Roman" panose="02020603050405020304" pitchFamily="18" charset="0"/>
              </a:rPr>
              <a:t>IX,734-838</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5889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32950EF-4044-452A-A107-6308CED71084}"/>
              </a:ext>
            </a:extLst>
          </p:cNvPr>
          <p:cNvSpPr>
            <a:spLocks noGrp="1"/>
          </p:cNvSpPr>
          <p:nvPr>
            <p:ph idx="1"/>
          </p:nvPr>
        </p:nvSpPr>
        <p:spPr>
          <a:xfrm>
            <a:off x="0" y="0"/>
            <a:ext cx="12192000" cy="6858000"/>
          </a:xfrm>
          <a:blipFill>
            <a:blip r:embed="rId2"/>
            <a:tile tx="0" ty="0" sx="100000" sy="100000" flip="none" algn="tl"/>
          </a:blipFill>
        </p:spPr>
        <p:txBody>
          <a:bodyPr>
            <a:normAutofit fontScale="55000" lnSpcReduction="20000"/>
          </a:bodyPr>
          <a:lstStyle/>
          <a:p>
            <a:pPr>
              <a:spcBef>
                <a:spcPts val="0"/>
              </a:spcBef>
              <a:spcAft>
                <a:spcPts val="0"/>
              </a:spcAft>
            </a:pPr>
            <a:r>
              <a:rPr lang="it-IT" sz="2900" u="sng">
                <a:latin typeface="Times New Roman" panose="02020603050405020304" pitchFamily="18" charset="0"/>
                <a:cs typeface="Times New Roman" panose="02020603050405020304" pitchFamily="18" charset="0"/>
              </a:rPr>
              <a:t>La lingua sacrale:</a:t>
            </a:r>
          </a:p>
          <a:p>
            <a:pPr marL="0" indent="0">
              <a:spcBef>
                <a:spcPts val="0"/>
              </a:spcBef>
              <a:spcAft>
                <a:spcPts val="0"/>
              </a:spcAft>
              <a:buNone/>
            </a:pPr>
            <a:r>
              <a:rPr lang="it-IT" sz="29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900">
                <a:latin typeface="Times New Roman" panose="02020603050405020304" pitchFamily="18" charset="0"/>
                <a:cs typeface="Times New Roman" panose="02020603050405020304" pitchFamily="18" charset="0"/>
              </a:rPr>
              <a:t>                           › concezione contrattualistica del rapporto tra l’uomo e il divino  </a:t>
            </a:r>
          </a:p>
          <a:p>
            <a:pPr marL="0" indent="0">
              <a:spcBef>
                <a:spcPts val="0"/>
              </a:spcBef>
              <a:spcAft>
                <a:spcPts val="0"/>
              </a:spcAft>
              <a:buNone/>
            </a:pPr>
            <a:r>
              <a:rPr lang="it-IT" sz="2900">
                <a:latin typeface="Times New Roman" panose="02020603050405020304" pitchFamily="18" charset="0"/>
                <a:cs typeface="Times New Roman" panose="02020603050405020304" pitchFamily="18" charset="0"/>
              </a:rPr>
              <a:t>                           › corretta denominazione della divinità e dei suoi attributi come atto fondamentale perché la preghiera sia valida</a:t>
            </a:r>
          </a:p>
          <a:p>
            <a:pPr marL="0" indent="0">
              <a:spcBef>
                <a:spcPts val="0"/>
              </a:spcBef>
              <a:spcAft>
                <a:spcPts val="0"/>
              </a:spcAft>
              <a:buNone/>
            </a:pPr>
            <a:r>
              <a:rPr lang="it-IT" sz="2900">
                <a:latin typeface="Times New Roman" panose="02020603050405020304" pitchFamily="18" charset="0"/>
                <a:cs typeface="Times New Roman" panose="02020603050405020304" pitchFamily="18" charset="0"/>
              </a:rPr>
              <a:t>                           › formalismo e correlazione tra gesti e parole nel contesto dell’offerta sacrificale e durante l’atto cultuale/rituale</a:t>
            </a:r>
          </a:p>
          <a:p>
            <a:pPr marL="0" indent="0">
              <a:spcBef>
                <a:spcPts val="0"/>
              </a:spcBef>
              <a:spcAft>
                <a:spcPts val="0"/>
              </a:spcAft>
              <a:buNone/>
            </a:pPr>
            <a:r>
              <a:rPr lang="it-IT" sz="2900">
                <a:latin typeface="Times New Roman" panose="02020603050405020304" pitchFamily="18" charset="0"/>
                <a:cs typeface="Times New Roman" panose="02020603050405020304" pitchFamily="18" charset="0"/>
              </a:rPr>
              <a:t>                           › rituale preciso         culto pubblico       precisione terminologica (gesto + parola)        forma di potere costrittivo </a:t>
            </a:r>
          </a:p>
          <a:p>
            <a:pPr marL="0" indent="0">
              <a:spcBef>
                <a:spcPts val="0"/>
              </a:spcBef>
              <a:spcAft>
                <a:spcPts val="0"/>
              </a:spcAft>
              <a:buNone/>
            </a:pPr>
            <a:r>
              <a:rPr lang="it-IT" sz="2900">
                <a:latin typeface="Times New Roman" panose="02020603050405020304" pitchFamily="18" charset="0"/>
                <a:cs typeface="Times New Roman" panose="02020603050405020304" pitchFamily="18" charset="0"/>
              </a:rPr>
              <a:t>                             nei confronti del </a:t>
            </a:r>
            <a:r>
              <a:rPr lang="it-IT" sz="2900" i="1">
                <a:latin typeface="Times New Roman" panose="02020603050405020304" pitchFamily="18" charset="0"/>
                <a:cs typeface="Times New Roman" panose="02020603050405020304" pitchFamily="18" charset="0"/>
              </a:rPr>
              <a:t>numen         </a:t>
            </a:r>
            <a:r>
              <a:rPr lang="it-IT" sz="2900">
                <a:latin typeface="Times New Roman" panose="02020603050405020304" pitchFamily="18" charset="0"/>
                <a:cs typeface="Times New Roman" panose="02020603050405020304" pitchFamily="18" charset="0"/>
              </a:rPr>
              <a:t>lingua augurale</a:t>
            </a:r>
          </a:p>
          <a:p>
            <a:pPr marL="0" indent="0">
              <a:spcBef>
                <a:spcPts val="0"/>
              </a:spcBef>
              <a:spcAft>
                <a:spcPts val="0"/>
              </a:spcAft>
              <a:buNone/>
            </a:pPr>
            <a:r>
              <a:rPr lang="it-IT" sz="2900" i="1">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 presupposto: </a:t>
            </a:r>
            <a:r>
              <a:rPr lang="it-IT" sz="2900" i="1">
                <a:latin typeface="Times New Roman" panose="02020603050405020304" pitchFamily="18" charset="0"/>
                <a:cs typeface="Times New Roman" panose="02020603050405020304" pitchFamily="18" charset="0"/>
              </a:rPr>
              <a:t>fides </a:t>
            </a:r>
            <a:r>
              <a:rPr lang="it-IT" sz="2900">
                <a:latin typeface="Times New Roman" panose="02020603050405020304" pitchFamily="18" charset="0"/>
                <a:cs typeface="Times New Roman" panose="02020603050405020304" pitchFamily="18" charset="0"/>
              </a:rPr>
              <a:t>e </a:t>
            </a:r>
            <a:r>
              <a:rPr lang="it-IT" sz="2900" i="1">
                <a:latin typeface="Times New Roman" panose="02020603050405020304" pitchFamily="18" charset="0"/>
                <a:cs typeface="Times New Roman" panose="02020603050405020304" pitchFamily="18" charset="0"/>
              </a:rPr>
              <a:t>pietas</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pratica religiosa e aggregazione di prime forme artistiche della lingua latina:</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 formule di magia (</a:t>
            </a:r>
            <a:r>
              <a:rPr lang="it-IT" sz="2900" i="1">
                <a:latin typeface="Times New Roman" panose="02020603050405020304" pitchFamily="18" charset="0"/>
                <a:cs typeface="Times New Roman" panose="02020603050405020304" pitchFamily="18" charset="0"/>
              </a:rPr>
              <a:t>incantamenta</a:t>
            </a:r>
            <a:r>
              <a:rPr lang="it-IT" sz="2900">
                <a:latin typeface="Times New Roman" panose="02020603050405020304" pitchFamily="18" charset="0"/>
                <a:cs typeface="Times New Roman" panose="02020603050405020304" pitchFamily="18" charset="0"/>
              </a:rPr>
              <a:t>)</a:t>
            </a:r>
            <a:r>
              <a:rPr lang="it-IT" sz="2900" i="1">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e</a:t>
            </a:r>
            <a:r>
              <a:rPr lang="it-IT" sz="2900" i="1">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formule di preghiera  (</a:t>
            </a:r>
            <a:r>
              <a:rPr lang="it-IT" sz="2900" i="1">
                <a:latin typeface="Times New Roman" panose="02020603050405020304" pitchFamily="18" charset="0"/>
                <a:cs typeface="Times New Roman" panose="02020603050405020304" pitchFamily="18" charset="0"/>
              </a:rPr>
              <a:t>precationes</a:t>
            </a:r>
            <a:r>
              <a:rPr lang="it-IT" sz="2900">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 formalismo cui si ispira il </a:t>
            </a:r>
            <a:r>
              <a:rPr lang="it-IT" sz="2900" i="1">
                <a:latin typeface="Times New Roman" panose="02020603050405020304" pitchFamily="18" charset="0"/>
                <a:cs typeface="Times New Roman" panose="02020603050405020304" pitchFamily="18" charset="0"/>
              </a:rPr>
              <a:t>pater familias</a:t>
            </a:r>
            <a:r>
              <a:rPr lang="it-IT" sz="2900">
                <a:latin typeface="Times New Roman" panose="02020603050405020304" pitchFamily="18" charset="0"/>
                <a:cs typeface="Times New Roman" panose="02020603050405020304" pitchFamily="18" charset="0"/>
              </a:rPr>
              <a:t> e anche il sacredote di stato</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 formulario inizialmente greco       formulari con attributi di divinità (</a:t>
            </a:r>
            <a:r>
              <a:rPr lang="it-IT" sz="2900" i="1">
                <a:latin typeface="Times New Roman" panose="02020603050405020304" pitchFamily="18" charset="0"/>
                <a:cs typeface="Times New Roman" panose="02020603050405020304" pitchFamily="18" charset="0"/>
              </a:rPr>
              <a:t>indigitamenta</a:t>
            </a:r>
            <a:r>
              <a:rPr lang="it-IT" sz="2900">
                <a:latin typeface="Times New Roman" panose="02020603050405020304" pitchFamily="18" charset="0"/>
                <a:cs typeface="Times New Roman" panose="02020603050405020304" pitchFamily="18" charset="0"/>
              </a:rPr>
              <a:t>)       primitivo formulario liturgico</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 </a:t>
            </a:r>
            <a:r>
              <a:rPr lang="it-IT" sz="2900" i="1">
                <a:latin typeface="Times New Roman" panose="02020603050405020304" pitchFamily="18" charset="0"/>
                <a:cs typeface="Times New Roman" panose="02020603050405020304" pitchFamily="18" charset="0"/>
              </a:rPr>
              <a:t>generalis invocatio</a:t>
            </a:r>
            <a:endParaRPr lang="it-IT" sz="29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 </a:t>
            </a:r>
            <a:r>
              <a:rPr lang="it-IT" sz="2900" i="1">
                <a:latin typeface="Times New Roman" panose="02020603050405020304" pitchFamily="18" charset="0"/>
                <a:cs typeface="Times New Roman" panose="02020603050405020304" pitchFamily="18" charset="0"/>
              </a:rPr>
              <a:t>clarigatio </a:t>
            </a:r>
            <a:endParaRPr lang="it-IT" sz="29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 </a:t>
            </a:r>
            <a:r>
              <a:rPr lang="it-IT" sz="2900" i="1">
                <a:latin typeface="Times New Roman" panose="02020603050405020304" pitchFamily="18" charset="0"/>
                <a:cs typeface="Times New Roman" panose="02020603050405020304" pitchFamily="18" charset="0"/>
              </a:rPr>
              <a:t>devotio </a:t>
            </a:r>
            <a:r>
              <a:rPr lang="it-IT" sz="2900">
                <a:latin typeface="Times New Roman" panose="02020603050405020304" pitchFamily="18" charset="0"/>
                <a:cs typeface="Times New Roman" panose="02020603050405020304" pitchFamily="18" charset="0"/>
              </a:rPr>
              <a:t>su città ed eserciti</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cultura preletteraria: </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 discorsi di ‘ri-uso’ e l’antichissimo </a:t>
            </a:r>
            <a:r>
              <a:rPr lang="it-IT" sz="2900" i="1">
                <a:latin typeface="Times New Roman" panose="02020603050405020304" pitchFamily="18" charset="0"/>
                <a:cs typeface="Times New Roman" panose="02020603050405020304" pitchFamily="18" charset="0"/>
              </a:rPr>
              <a:t>carmen    </a:t>
            </a:r>
            <a:r>
              <a:rPr lang="it-IT" sz="2900">
                <a:latin typeface="Times New Roman" panose="02020603050405020304" pitchFamily="18" charset="0"/>
                <a:cs typeface="Times New Roman" panose="02020603050405020304" pitchFamily="18" charset="0"/>
              </a:rPr>
              <a:t>      parola pronunciata o scritta in particolari modi e circostanze    </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 forza magica e in grado di determinare fatti o eventi (</a:t>
            </a:r>
            <a:r>
              <a:rPr lang="it-IT" sz="2900" i="1">
                <a:latin typeface="Times New Roman" panose="02020603050405020304" pitchFamily="18" charset="0"/>
                <a:cs typeface="Times New Roman" panose="02020603050405020304" pitchFamily="18" charset="0"/>
              </a:rPr>
              <a:t>carmen bonum </a:t>
            </a:r>
            <a:r>
              <a:rPr lang="it-IT" sz="2900">
                <a:latin typeface="Times New Roman" panose="02020603050405020304" pitchFamily="18" charset="0"/>
                <a:cs typeface="Times New Roman" panose="02020603050405020304" pitchFamily="18" charset="0"/>
              </a:rPr>
              <a:t>e </a:t>
            </a:r>
            <a:r>
              <a:rPr lang="it-IT" sz="2900" i="1">
                <a:latin typeface="Times New Roman" panose="02020603050405020304" pitchFamily="18" charset="0"/>
                <a:cs typeface="Times New Roman" panose="02020603050405020304" pitchFamily="18" charset="0"/>
              </a:rPr>
              <a:t>carmen malum</a:t>
            </a:r>
            <a:r>
              <a:rPr lang="it-IT" sz="2900">
                <a:latin typeface="Times New Roman" panose="02020603050405020304" pitchFamily="18" charset="0"/>
                <a:cs typeface="Times New Roman" panose="02020603050405020304" pitchFamily="18" charset="0"/>
              </a:rPr>
              <a:t>)</a:t>
            </a:r>
            <a:r>
              <a:rPr lang="it-IT" sz="2900" i="1">
                <a:latin typeface="Times New Roman" panose="02020603050405020304" pitchFamily="18" charset="0"/>
                <a:cs typeface="Times New Roman" panose="02020603050405020304" pitchFamily="18" charset="0"/>
              </a:rPr>
              <a:t>       concepta verba </a:t>
            </a:r>
            <a:r>
              <a:rPr lang="it-IT" sz="29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e</a:t>
            </a:r>
            <a:r>
              <a:rPr lang="it-IT" sz="2900" i="1">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formule apotropaiche etc.</a:t>
            </a:r>
          </a:p>
          <a:p>
            <a:pPr marL="0" indent="0" algn="just">
              <a:spcBef>
                <a:spcPts val="0"/>
              </a:spcBef>
              <a:spcAft>
                <a:spcPts val="0"/>
              </a:spcAft>
              <a:buNone/>
            </a:pPr>
            <a:endParaRPr lang="it-IT" sz="29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900">
                <a:latin typeface="Times New Roman" panose="02020603050405020304" pitchFamily="18" charset="0"/>
                <a:cs typeface="Times New Roman" panose="02020603050405020304" pitchFamily="18" charset="0"/>
              </a:rPr>
              <a:t>   caratteristiche:       </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 formulazioni antichissime         aggettivazione di tono celebrativo, utilizzo del vocativo + il nome del dio, utilizzo di epiteti, </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utilizzo di ritmi scanditi e filastrocche,  intensità iniziale + accento melodico, parallelismi, antitesi, ripetizioni,  assonanze, </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accumulazione sinonimica, allitterazioni</a:t>
            </a:r>
          </a:p>
          <a:p>
            <a:pPr marL="0" indent="0" algn="just">
              <a:spcBef>
                <a:spcPts val="0"/>
              </a:spcBef>
              <a:spcAft>
                <a:spcPts val="0"/>
              </a:spcAft>
              <a:buNone/>
            </a:pPr>
            <a:r>
              <a:rPr lang="it-IT" sz="2900">
                <a:latin typeface="Times New Roman" panose="02020603050405020304" pitchFamily="18" charset="0"/>
                <a:cs typeface="Times New Roman" panose="02020603050405020304" pitchFamily="18" charset="0"/>
              </a:rPr>
              <a:t>                           › carattere arcaico e conservatore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buNone/>
            </a:pPr>
            <a:endParaRPr lang="it-IT" u="sng"/>
          </a:p>
        </p:txBody>
      </p:sp>
      <p:sp>
        <p:nvSpPr>
          <p:cNvPr id="2" name="Freccia bidirezionale orizzontale 1">
            <a:extLst>
              <a:ext uri="{FF2B5EF4-FFF2-40B4-BE49-F238E27FC236}">
                <a16:creationId xmlns:a16="http://schemas.microsoft.com/office/drawing/2014/main" id="{6052DB99-D0D7-4129-AB2F-A255CCB49DDD}"/>
              </a:ext>
            </a:extLst>
          </p:cNvPr>
          <p:cNvSpPr/>
          <p:nvPr/>
        </p:nvSpPr>
        <p:spPr>
          <a:xfrm>
            <a:off x="2785145" y="1073792"/>
            <a:ext cx="335560" cy="755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65866C17-9D92-4DF2-9EF3-3A5B9AC11044}"/>
              </a:ext>
            </a:extLst>
          </p:cNvPr>
          <p:cNvSpPr/>
          <p:nvPr/>
        </p:nvSpPr>
        <p:spPr>
          <a:xfrm>
            <a:off x="4429387" y="1073792"/>
            <a:ext cx="251670" cy="75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406E798F-762D-40E4-A6C1-B4ADE2FEA492}"/>
              </a:ext>
            </a:extLst>
          </p:cNvPr>
          <p:cNvSpPr/>
          <p:nvPr/>
        </p:nvSpPr>
        <p:spPr>
          <a:xfrm>
            <a:off x="8184858" y="1073792"/>
            <a:ext cx="251670" cy="75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A02EAA78-9E9C-40BF-AE69-CDCB034DF628}"/>
              </a:ext>
            </a:extLst>
          </p:cNvPr>
          <p:cNvSpPr/>
          <p:nvPr/>
        </p:nvSpPr>
        <p:spPr>
          <a:xfrm>
            <a:off x="3573710" y="1266738"/>
            <a:ext cx="310392" cy="9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22E5CD31-6939-40E9-B3DC-49E837D05942}"/>
              </a:ext>
            </a:extLst>
          </p:cNvPr>
          <p:cNvSpPr/>
          <p:nvPr/>
        </p:nvSpPr>
        <p:spPr>
          <a:xfrm>
            <a:off x="4127383" y="2608554"/>
            <a:ext cx="255864" cy="9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F1E76E97-D14C-4B22-99D3-149D35861EB0}"/>
              </a:ext>
            </a:extLst>
          </p:cNvPr>
          <p:cNvSpPr/>
          <p:nvPr/>
        </p:nvSpPr>
        <p:spPr>
          <a:xfrm>
            <a:off x="8510630" y="2608554"/>
            <a:ext cx="257261" cy="9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31ABDB7F-BFEB-4061-89E7-34564589A863}"/>
              </a:ext>
            </a:extLst>
          </p:cNvPr>
          <p:cNvSpPr/>
          <p:nvPr/>
        </p:nvSpPr>
        <p:spPr>
          <a:xfrm>
            <a:off x="5327009" y="3775046"/>
            <a:ext cx="260059" cy="10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057C2474-8C56-4D8A-BD13-E79560FEF416}"/>
              </a:ext>
            </a:extLst>
          </p:cNvPr>
          <p:cNvSpPr/>
          <p:nvPr/>
        </p:nvSpPr>
        <p:spPr>
          <a:xfrm>
            <a:off x="8767891" y="3951215"/>
            <a:ext cx="257261" cy="9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21600224-36E0-4A1B-91A6-5AA229EB58AA}"/>
              </a:ext>
            </a:extLst>
          </p:cNvPr>
          <p:cNvSpPr/>
          <p:nvPr/>
        </p:nvSpPr>
        <p:spPr>
          <a:xfrm>
            <a:off x="3850545" y="4951391"/>
            <a:ext cx="201338" cy="9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in giù 11">
            <a:extLst>
              <a:ext uri="{FF2B5EF4-FFF2-40B4-BE49-F238E27FC236}">
                <a16:creationId xmlns:a16="http://schemas.microsoft.com/office/drawing/2014/main" id="{26FD188C-3651-4812-9096-D92A9AA01126}"/>
              </a:ext>
            </a:extLst>
          </p:cNvPr>
          <p:cNvSpPr/>
          <p:nvPr/>
        </p:nvSpPr>
        <p:spPr>
          <a:xfrm>
            <a:off x="713064" y="461394"/>
            <a:ext cx="100668" cy="10150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in giù 12">
            <a:extLst>
              <a:ext uri="{FF2B5EF4-FFF2-40B4-BE49-F238E27FC236}">
                <a16:creationId xmlns:a16="http://schemas.microsoft.com/office/drawing/2014/main" id="{EBCFB415-EBE9-4079-BE28-86718E897A2B}"/>
              </a:ext>
            </a:extLst>
          </p:cNvPr>
          <p:cNvSpPr/>
          <p:nvPr/>
        </p:nvSpPr>
        <p:spPr>
          <a:xfrm>
            <a:off x="713064" y="2097248"/>
            <a:ext cx="100668" cy="11912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Freccia in giù 13">
            <a:extLst>
              <a:ext uri="{FF2B5EF4-FFF2-40B4-BE49-F238E27FC236}">
                <a16:creationId xmlns:a16="http://schemas.microsoft.com/office/drawing/2014/main" id="{B2CA4E56-8E7E-4221-9DEE-29A24E435C59}"/>
              </a:ext>
            </a:extLst>
          </p:cNvPr>
          <p:cNvSpPr/>
          <p:nvPr/>
        </p:nvSpPr>
        <p:spPr>
          <a:xfrm>
            <a:off x="713064" y="3829574"/>
            <a:ext cx="100668" cy="7843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81094045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buNone/>
              <a:defRPr/>
            </a:pPr>
            <a:r>
              <a:rPr lang="it-IT" altLang="it-IT" b="1" u="sng">
                <a:latin typeface="Times New Roman" panose="02020603050405020304" pitchFamily="18" charset="0"/>
                <a:cs typeface="Times New Roman" panose="02020603050405020304" pitchFamily="18" charset="0"/>
              </a:rPr>
              <a:t>Lucano:</a:t>
            </a:r>
            <a:r>
              <a:rPr lang="it-IT" altLang="it-IT">
                <a:latin typeface="Times New Roman" panose="02020603050405020304" pitchFamily="18" charset="0"/>
                <a:cs typeface="Times New Roman" panose="02020603050405020304" pitchFamily="18" charset="0"/>
              </a:rPr>
              <a:t> (39 d.C. - 65 d.C.)</a:t>
            </a:r>
            <a:r>
              <a:rPr lang="it-IT" altLang="it-IT" b="1" u="sng">
                <a:latin typeface="Times New Roman" panose="02020603050405020304" pitchFamily="18" charset="0"/>
                <a:cs typeface="Times New Roman" panose="02020603050405020304" pitchFamily="18" charset="0"/>
              </a:rPr>
              <a:t> </a:t>
            </a:r>
          </a:p>
          <a:p>
            <a:pPr marL="0" indent="0" algn="just">
              <a:spcBef>
                <a:spcPts val="0"/>
              </a:spcBef>
              <a:buNone/>
              <a:defRPr/>
            </a:pPr>
            <a:r>
              <a:rPr lang="it-IT" altLang="it-IT" i="1">
                <a:latin typeface="Times New Roman" panose="02020603050405020304" pitchFamily="18" charset="0"/>
                <a:cs typeface="Times New Roman" panose="02020603050405020304" pitchFamily="18" charset="0"/>
              </a:rPr>
              <a:t>Bellum civile </a:t>
            </a:r>
            <a:r>
              <a:rPr lang="it-IT" altLang="it-IT">
                <a:latin typeface="Times New Roman" panose="02020603050405020304" pitchFamily="18" charset="0"/>
                <a:cs typeface="Times New Roman" panose="02020603050405020304" pitchFamily="18" charset="0"/>
              </a:rPr>
              <a:t>(</a:t>
            </a:r>
            <a:r>
              <a:rPr lang="it-IT" altLang="it-IT" i="1">
                <a:latin typeface="Times New Roman" panose="02020603050405020304" pitchFamily="18" charset="0"/>
                <a:cs typeface="Times New Roman" panose="02020603050405020304" pitchFamily="18" charset="0"/>
              </a:rPr>
              <a:t>Pharsalia</a:t>
            </a:r>
            <a:r>
              <a:rPr lang="it-IT" altLang="it-IT">
                <a:latin typeface="Times New Roman" panose="02020603050405020304" pitchFamily="18" charset="0"/>
                <a:cs typeface="Times New Roman" panose="02020603050405020304" pitchFamily="18" charset="0"/>
              </a:rPr>
              <a:t>) X libri: tema storico → la guerra tra Cesare e Pompeo fino al 47 a.C. (forse il progetto originario era di 12 su modello dell’</a:t>
            </a:r>
            <a:r>
              <a:rPr lang="it-IT" altLang="it-IT" i="1">
                <a:latin typeface="Times New Roman" panose="02020603050405020304" pitchFamily="18" charset="0"/>
                <a:cs typeface="Times New Roman" panose="02020603050405020304" pitchFamily="18" charset="0"/>
              </a:rPr>
              <a:t>Eneide</a:t>
            </a:r>
            <a:r>
              <a:rPr lang="it-IT" altLang="it-IT">
                <a:latin typeface="Times New Roman" panose="02020603050405020304" pitchFamily="18" charset="0"/>
                <a:cs typeface="Times New Roman" panose="02020603050405020304" pitchFamily="18" charset="0"/>
              </a:rPr>
              <a:t>)</a:t>
            </a:r>
          </a:p>
          <a:p>
            <a:pPr algn="just">
              <a:spcBef>
                <a:spcPts val="0"/>
              </a:spcBef>
              <a:buFontTx/>
              <a:buChar char="-"/>
              <a:defRPr/>
            </a:pPr>
            <a:r>
              <a:rPr lang="it-IT" altLang="it-IT">
                <a:latin typeface="Times New Roman" panose="02020603050405020304" pitchFamily="18" charset="0"/>
                <a:cs typeface="Times New Roman" panose="02020603050405020304" pitchFamily="18" charset="0"/>
              </a:rPr>
              <a:t>La scelta di un tema storico costituisce una sorta di ‘recupero’ di un elemento proprio dell’epica arcaica ma con intenti nuovi </a:t>
            </a:r>
          </a:p>
          <a:p>
            <a:pPr algn="just">
              <a:spcBef>
                <a:spcPts val="0"/>
              </a:spcBef>
              <a:buFontTx/>
              <a:buChar char="-"/>
              <a:defRPr/>
            </a:pPr>
            <a:r>
              <a:rPr lang="it-IT" altLang="it-IT">
                <a:latin typeface="Times New Roman" panose="02020603050405020304" pitchFamily="18" charset="0"/>
                <a:cs typeface="Times New Roman" panose="02020603050405020304" pitchFamily="18" charset="0"/>
              </a:rPr>
              <a:t>Opera anticonformista legata a un rapporto ‘cortigiano’ iniziale (vd. elogio a Nerone nella prima parte) progressivamente sfaldatosi di riflesso alla sfortuna politica dell’autore </a:t>
            </a:r>
          </a:p>
          <a:p>
            <a:pPr algn="just">
              <a:spcBef>
                <a:spcPts val="0"/>
              </a:spcBef>
              <a:buFontTx/>
              <a:buChar char="-"/>
              <a:defRPr/>
            </a:pPr>
            <a:r>
              <a:rPr lang="it-IT" altLang="it-IT">
                <a:latin typeface="Times New Roman" panose="02020603050405020304" pitchFamily="18" charset="0"/>
                <a:cs typeface="Times New Roman" panose="02020603050405020304" pitchFamily="18" charset="0"/>
              </a:rPr>
              <a:t>Razionalismo di base nella narrazione della storia di Roma → assenza di presenza e partecipazione divina nelle vicende umane = frattura nella tradizione epica romana</a:t>
            </a:r>
          </a:p>
          <a:p>
            <a:pPr algn="just">
              <a:spcBef>
                <a:spcPts val="0"/>
              </a:spcBef>
              <a:buFontTx/>
              <a:buChar char="-"/>
              <a:defRPr/>
            </a:pPr>
            <a:r>
              <a:rPr lang="it-IT" altLang="it-IT">
                <a:latin typeface="Times New Roman" panose="02020603050405020304" pitchFamily="18" charset="0"/>
                <a:cs typeface="Times New Roman" panose="02020603050405020304" pitchFamily="18" charset="0"/>
              </a:rPr>
              <a:t>Presenza dell’irrazionale (rif. a presenze demoniache, magiche, scene infernali e di riti magici in particolare nel l. VI), gusto dell’orrido e del meraviglioso → in linea con il gusto ovidiano, ma in Lucano tutto ciò non si inserisce in un ordine cosmico provvidenziale, bensì è elemento di caos e di sconvolgimento</a:t>
            </a:r>
          </a:p>
          <a:p>
            <a:pPr algn="just">
              <a:spcBef>
                <a:spcPts val="0"/>
              </a:spcBef>
              <a:buFontTx/>
              <a:buChar char="-"/>
              <a:defRPr/>
            </a:pPr>
            <a:r>
              <a:rPr lang="it-IT" altLang="it-IT" i="1">
                <a:latin typeface="Times New Roman" panose="02020603050405020304" pitchFamily="18" charset="0"/>
                <a:cs typeface="Times New Roman" panose="02020603050405020304" pitchFamily="18" charset="0"/>
              </a:rPr>
              <a:t>Ardens et concitatus </a:t>
            </a:r>
            <a:r>
              <a:rPr lang="it-IT" altLang="it-IT">
                <a:latin typeface="Times New Roman" panose="02020603050405020304" pitchFamily="18" charset="0"/>
                <a:cs typeface="Times New Roman" panose="02020603050405020304" pitchFamily="18" charset="0"/>
              </a:rPr>
              <a:t>(cf. Quint. </a:t>
            </a:r>
            <a:r>
              <a:rPr lang="it-IT" altLang="it-IT" i="1">
                <a:latin typeface="Times New Roman" panose="02020603050405020304" pitchFamily="18" charset="0"/>
                <a:cs typeface="Times New Roman" panose="02020603050405020304" pitchFamily="18" charset="0"/>
              </a:rPr>
              <a:t>Inst. </a:t>
            </a:r>
            <a:r>
              <a:rPr lang="it-IT" altLang="it-IT">
                <a:latin typeface="Times New Roman" panose="02020603050405020304" pitchFamily="18" charset="0"/>
                <a:cs typeface="Times New Roman" panose="02020603050405020304" pitchFamily="18" charset="0"/>
              </a:rPr>
              <a:t>10,1,90) → ritmo narrativo incalzante che si concretizza nell’impostazione sovrabbondante dei periodi e ad esempio nell’utilizzo frequente di </a:t>
            </a:r>
            <a:r>
              <a:rPr lang="it-IT" altLang="it-IT" i="1">
                <a:latin typeface="Times New Roman" panose="02020603050405020304" pitchFamily="18" charset="0"/>
                <a:cs typeface="Times New Roman" panose="02020603050405020304" pitchFamily="18" charset="0"/>
              </a:rPr>
              <a:t>enjambements</a:t>
            </a:r>
          </a:p>
          <a:p>
            <a:pPr marL="0" indent="0" algn="just">
              <a:spcBef>
                <a:spcPts val="0"/>
              </a:spcBef>
              <a:buNone/>
              <a:defRPr/>
            </a:pPr>
            <a:endParaRPr lang="it-IT" altLang="it-IT" i="1">
              <a:latin typeface="Times New Roman" panose="02020603050405020304" pitchFamily="18" charset="0"/>
              <a:cs typeface="Times New Roman" panose="02020603050405020304" pitchFamily="18" charset="0"/>
            </a:endParaRPr>
          </a:p>
          <a:p>
            <a:endParaRPr lang="it-IT"/>
          </a:p>
        </p:txBody>
      </p:sp>
    </p:spTree>
    <p:extLst>
      <p:ext uri="{BB962C8B-B14F-4D97-AF65-F5344CB8AC3E}">
        <p14:creationId xmlns:p14="http://schemas.microsoft.com/office/powerpoint/2010/main" val="273599830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algn="just">
              <a:spcBef>
                <a:spcPts val="0"/>
              </a:spcBef>
              <a:buFontTx/>
              <a:buChar char="-"/>
              <a:defRPr/>
            </a:pPr>
            <a:r>
              <a:rPr lang="it-IT" altLang="it-IT">
                <a:latin typeface="Times New Roman" panose="02020603050405020304" pitchFamily="18" charset="0"/>
                <a:cs typeface="Times New Roman" panose="02020603050405020304" pitchFamily="18" charset="0"/>
              </a:rPr>
              <a:t>Espressionismo arcaico → allitterazioni, assonanze etc. → tendenza anticlassicista e ricerca di nuovi moduli narrativi</a:t>
            </a:r>
          </a:p>
          <a:p>
            <a:pPr algn="just">
              <a:spcBef>
                <a:spcPts val="0"/>
              </a:spcBef>
              <a:buFontTx/>
              <a:buChar char="-"/>
              <a:defRPr/>
            </a:pPr>
            <a:r>
              <a:rPr lang="it-IT">
                <a:latin typeface="Times New Roman" panose="02020603050405020304" pitchFamily="18" charset="0"/>
                <a:cs typeface="Times New Roman" panose="02020603050405020304" pitchFamily="18" charset="0"/>
              </a:rPr>
              <a:t>Punti di contatto con le tragedie di Seneca e con lo stile oratorio/declamatorio</a:t>
            </a:r>
          </a:p>
          <a:p>
            <a:pPr algn="just">
              <a:spcBef>
                <a:spcPts val="0"/>
              </a:spcBef>
              <a:buFontTx/>
              <a:buChar char="-"/>
              <a:defRPr/>
            </a:pPr>
            <a:r>
              <a:rPr lang="it-IT">
                <a:latin typeface="Times New Roman" panose="02020603050405020304" pitchFamily="18" charset="0"/>
                <a:cs typeface="Times New Roman" panose="02020603050405020304" pitchFamily="18" charset="0"/>
              </a:rPr>
              <a:t>Sentenziosità del dettato (ad esempio evita la sinalefe sacrificando la fluidità del verso)</a:t>
            </a:r>
          </a:p>
          <a:p>
            <a:pPr algn="just">
              <a:spcBef>
                <a:spcPts val="0"/>
              </a:spcBef>
              <a:buFontTx/>
              <a:buChar char="-"/>
              <a:defRPr/>
            </a:pPr>
            <a:r>
              <a:rPr lang="it-IT">
                <a:latin typeface="Times New Roman" panose="02020603050405020304" pitchFamily="18" charset="0"/>
                <a:cs typeface="Times New Roman" panose="02020603050405020304" pitchFamily="18" charset="0"/>
              </a:rPr>
              <a:t>Continuo intervento dell’autore (che si traduce in un elevato numero di apostrofi)</a:t>
            </a:r>
          </a:p>
          <a:p>
            <a:pPr algn="just">
              <a:spcBef>
                <a:spcPts val="0"/>
              </a:spcBef>
              <a:buFontTx/>
              <a:buChar char="-"/>
              <a:defRPr/>
            </a:pPr>
            <a:r>
              <a:rPr lang="it-IT">
                <a:latin typeface="Times New Roman" panose="02020603050405020304" pitchFamily="18" charset="0"/>
                <a:cs typeface="Times New Roman" panose="02020603050405020304" pitchFamily="18" charset="0"/>
              </a:rPr>
              <a:t>Rovesciamento sistematico dell’impostazione ideologica virgiliana ed augustea in connessione con il sentimento di crisi che pervade la sua epoca</a:t>
            </a:r>
          </a:p>
          <a:p>
            <a:pPr algn="just">
              <a:spcBef>
                <a:spcPts val="0"/>
              </a:spcBef>
              <a:buFontTx/>
              <a:buChar char="-"/>
              <a:defRPr/>
            </a:pPr>
            <a:endParaRPr lang="it-IT">
              <a:latin typeface="Times New Roman" panose="02020603050405020304" pitchFamily="18" charset="0"/>
              <a:cs typeface="Times New Roman" panose="02020603050405020304" pitchFamily="18" charset="0"/>
            </a:endParaRPr>
          </a:p>
          <a:p>
            <a:pPr marL="0" indent="0" algn="just">
              <a:spcBef>
                <a:spcPts val="0"/>
              </a:spcBef>
              <a:buNone/>
              <a:defRPr/>
            </a:pPr>
            <a:r>
              <a:rPr lang="it-IT">
                <a:latin typeface="Times New Roman" panose="02020603050405020304" pitchFamily="18" charset="0"/>
                <a:cs typeface="Times New Roman" panose="02020603050405020304" pitchFamily="18" charset="0"/>
              </a:rPr>
              <a:t>«Lo stravolgimento delle immagini e dei contenuti corrisponde esattamente allo stravolgimento della forma, quella epica, di cui sono abbondantemente sovvertite le regole del racconto. Il processo di drammatizzazione, già intrapreso nell’epica virgiliana, è portato alle conseguenze estreme con la vera e propria trasformazione mediante l’innesto di forme tragiche. Le fratture e i contrasti stridenti nel racconto sono ormai introdotti senza alcuna attenuazione, la struttura di base si rivela articolata a scene» (Perutelli 2009, p. 39).</a:t>
            </a:r>
          </a:p>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algn="just">
              <a:spcBef>
                <a:spcPts val="0"/>
              </a:spcBef>
              <a:buFontTx/>
              <a:buChar char="-"/>
              <a:defRPr/>
            </a:pPr>
            <a:r>
              <a:rPr lang="it-IT">
                <a:latin typeface="Times New Roman" panose="02020603050405020304" pitchFamily="18" charset="0"/>
                <a:cs typeface="Times New Roman" panose="02020603050405020304" pitchFamily="18" charset="0"/>
              </a:rPr>
              <a:t>Presenza di un’ideologia politico-moralista → schematismi enfatici del discorso retorico (costrutti laboriosi, antitesi, </a:t>
            </a:r>
            <a:r>
              <a:rPr lang="it-IT" i="1">
                <a:latin typeface="Times New Roman" panose="02020603050405020304" pitchFamily="18" charset="0"/>
                <a:cs typeface="Times New Roman" panose="02020603050405020304" pitchFamily="18" charset="0"/>
              </a:rPr>
              <a:t>sententiae </a:t>
            </a:r>
            <a:r>
              <a:rPr lang="it-IT">
                <a:latin typeface="Times New Roman" panose="02020603050405020304" pitchFamily="18" charset="0"/>
                <a:cs typeface="Times New Roman" panose="02020603050405020304" pitchFamily="18" charset="0"/>
              </a:rPr>
              <a:t>ad effetto)</a:t>
            </a:r>
          </a:p>
          <a:p>
            <a:pPr algn="just">
              <a:spcBef>
                <a:spcPts val="0"/>
              </a:spcBef>
              <a:buFontTx/>
              <a:buChar char="-"/>
              <a:defRPr/>
            </a:pPr>
            <a:endParaRPr lang="it-IT"/>
          </a:p>
        </p:txBody>
      </p:sp>
      <p:sp>
        <p:nvSpPr>
          <p:cNvPr id="4" name="Rettangolo con angoli arrotondati 3">
            <a:extLst>
              <a:ext uri="{FF2B5EF4-FFF2-40B4-BE49-F238E27FC236}">
                <a16:creationId xmlns:a16="http://schemas.microsoft.com/office/drawing/2014/main" id="{1188E942-D711-42F9-BFBC-869F30177AFB}"/>
              </a:ext>
            </a:extLst>
          </p:cNvPr>
          <p:cNvSpPr/>
          <p:nvPr/>
        </p:nvSpPr>
        <p:spPr>
          <a:xfrm>
            <a:off x="0" y="2919370"/>
            <a:ext cx="12192000" cy="227341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05460301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83F5B8E-A919-432B-9120-CF462E5C1137}"/>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spcBef>
                <a:spcPts val="0"/>
              </a:spcBef>
              <a:spcAft>
                <a:spcPts val="0"/>
              </a:spcAft>
              <a:buNone/>
            </a:pPr>
            <a:r>
              <a:rPr lang="it-IT" sz="2200" b="1">
                <a:latin typeface="Times New Roman" panose="02020603050405020304" pitchFamily="18" charset="0"/>
                <a:cs typeface="Times New Roman" panose="02020603050405020304" pitchFamily="18" charset="0"/>
              </a:rPr>
              <a:t>Qualche osservazione sul passo: IX,734-838</a:t>
            </a:r>
          </a:p>
          <a:p>
            <a:pPr>
              <a:spcBef>
                <a:spcPts val="0"/>
              </a:spcBef>
              <a:spcAft>
                <a:spcPts val="0"/>
              </a:spcAft>
            </a:pPr>
            <a:r>
              <a:rPr lang="it-IT" sz="2200" b="1">
                <a:latin typeface="Times New Roman" panose="02020603050405020304" pitchFamily="18" charset="0"/>
                <a:cs typeface="Times New Roman" panose="02020603050405020304" pitchFamily="18" charset="0"/>
              </a:rPr>
              <a:t>v. 734 </a:t>
            </a:r>
            <a:r>
              <a:rPr lang="it-IT" sz="2200" i="1">
                <a:latin typeface="Times New Roman" panose="02020603050405020304" pitchFamily="18" charset="0"/>
                <a:cs typeface="Times New Roman" panose="02020603050405020304" pitchFamily="18" charset="0"/>
              </a:rPr>
              <a:t>Has inter pestes </a:t>
            </a:r>
            <a:r>
              <a:rPr lang="it-IT" sz="2200">
                <a:latin typeface="Times New Roman" panose="02020603050405020304" pitchFamily="18" charset="0"/>
                <a:cs typeface="Times New Roman" panose="02020603050405020304" pitchFamily="18" charset="0"/>
              </a:rPr>
              <a:t>(cf. vv. 619, 724, 787, 805 e 844) </a:t>
            </a:r>
            <a:r>
              <a:rPr lang="it-IT" sz="2200" i="1">
                <a:latin typeface="Times New Roman" panose="02020603050405020304" pitchFamily="18" charset="0"/>
                <a:cs typeface="Times New Roman" panose="02020603050405020304" pitchFamily="18" charset="0"/>
              </a:rPr>
              <a:t>~ </a:t>
            </a:r>
            <a:r>
              <a:rPr lang="it-IT" sz="2200">
                <a:latin typeface="Times New Roman" panose="02020603050405020304" pitchFamily="18" charset="0"/>
                <a:cs typeface="Times New Roman" panose="02020603050405020304" pitchFamily="18" charset="0"/>
              </a:rPr>
              <a:t>Verg. </a:t>
            </a:r>
            <a:r>
              <a:rPr lang="it-IT" sz="2200" i="1">
                <a:latin typeface="Times New Roman" panose="02020603050405020304" pitchFamily="18" charset="0"/>
                <a:cs typeface="Times New Roman" panose="02020603050405020304" pitchFamily="18" charset="0"/>
              </a:rPr>
              <a:t>georg</a:t>
            </a:r>
            <a:r>
              <a:rPr lang="it-IT" sz="2200">
                <a:latin typeface="Times New Roman" panose="02020603050405020304" pitchFamily="18" charset="0"/>
                <a:cs typeface="Times New Roman" panose="02020603050405020304" pitchFamily="18" charset="0"/>
              </a:rPr>
              <a:t>., 3,419: </a:t>
            </a:r>
            <a:r>
              <a:rPr lang="it-IT" sz="2200" i="1">
                <a:latin typeface="Times New Roman" panose="02020603050405020304" pitchFamily="18" charset="0"/>
                <a:cs typeface="Times New Roman" panose="02020603050405020304" pitchFamily="18" charset="0"/>
              </a:rPr>
              <a:t>pestis acerba boum; </a:t>
            </a:r>
            <a:r>
              <a:rPr lang="it-IT" sz="2200">
                <a:latin typeface="Times New Roman" panose="02020603050405020304" pitchFamily="18" charset="0"/>
                <a:cs typeface="Times New Roman" panose="02020603050405020304" pitchFamily="18" charset="0"/>
              </a:rPr>
              <a:t>Sen., </a:t>
            </a:r>
            <a:r>
              <a:rPr lang="it-IT" sz="2200" i="1">
                <a:latin typeface="Times New Roman" panose="02020603050405020304" pitchFamily="18" charset="0"/>
                <a:cs typeface="Times New Roman" panose="02020603050405020304" pitchFamily="18" charset="0"/>
              </a:rPr>
              <a:t>Med</a:t>
            </a:r>
            <a:r>
              <a:rPr lang="it-IT" sz="2200">
                <a:latin typeface="Times New Roman" panose="02020603050405020304" pitchFamily="18" charset="0"/>
                <a:cs typeface="Times New Roman" panose="02020603050405020304" pitchFamily="18" charset="0"/>
              </a:rPr>
              <a:t>., 681-82: </a:t>
            </a:r>
            <a:r>
              <a:rPr lang="it-IT" sz="2200" i="1">
                <a:latin typeface="Times New Roman" panose="02020603050405020304" pitchFamily="18" charset="0"/>
                <a:cs typeface="Times New Roman" panose="02020603050405020304" pitchFamily="18" charset="0"/>
              </a:rPr>
              <a:t>pestes vocat quascumque ferventis creat / harena Libyae</a:t>
            </a:r>
          </a:p>
          <a:p>
            <a:pPr>
              <a:spcBef>
                <a:spcPts val="0"/>
              </a:spcBef>
              <a:spcAft>
                <a:spcPts val="0"/>
              </a:spcAft>
            </a:pPr>
            <a:r>
              <a:rPr lang="pt-BR" sz="2200" b="1">
                <a:latin typeface="Times New Roman" panose="02020603050405020304" pitchFamily="18" charset="0"/>
                <a:cs typeface="Times New Roman" panose="02020603050405020304" pitchFamily="18" charset="0"/>
              </a:rPr>
              <a:t>v. 760 </a:t>
            </a:r>
            <a:r>
              <a:rPr lang="pt-BR" sz="2200" i="1">
                <a:latin typeface="Times New Roman" panose="02020603050405020304" pitchFamily="18" charset="0"/>
                <a:cs typeface="Times New Roman" panose="02020603050405020304" pitchFamily="18" charset="0"/>
              </a:rPr>
              <a:t>atque os inplere cruore ~ </a:t>
            </a:r>
            <a:r>
              <a:rPr lang="it-IT" sz="2200">
                <a:latin typeface="Times New Roman" panose="02020603050405020304" pitchFamily="18" charset="0"/>
                <a:cs typeface="Times New Roman" panose="02020603050405020304" pitchFamily="18" charset="0"/>
              </a:rPr>
              <a:t>Ov., </a:t>
            </a:r>
            <a:r>
              <a:rPr lang="it-IT" sz="2200" i="1">
                <a:latin typeface="Times New Roman" panose="02020603050405020304" pitchFamily="18" charset="0"/>
                <a:cs typeface="Times New Roman" panose="02020603050405020304" pitchFamily="18" charset="0"/>
              </a:rPr>
              <a:t>met</a:t>
            </a:r>
            <a:r>
              <a:rPr lang="it-IT" sz="2200">
                <a:latin typeface="Times New Roman" panose="02020603050405020304" pitchFamily="18" charset="0"/>
                <a:cs typeface="Times New Roman" panose="02020603050405020304" pitchFamily="18" charset="0"/>
              </a:rPr>
              <a:t>., 8,877-878: </a:t>
            </a:r>
            <a:r>
              <a:rPr lang="it-IT" sz="2200" i="1">
                <a:latin typeface="Times New Roman" panose="02020603050405020304" pitchFamily="18" charset="0"/>
                <a:cs typeface="Times New Roman" panose="02020603050405020304" pitchFamily="18" charset="0"/>
              </a:rPr>
              <a:t>ipse suos artus lacero divellere morsu / coepit et infelix minuendo corpus alebat</a:t>
            </a:r>
            <a:endParaRPr lang="it-IT" sz="2200">
              <a:latin typeface="Times New Roman" panose="02020603050405020304" pitchFamily="18" charset="0"/>
              <a:cs typeface="Times New Roman" panose="02020603050405020304" pitchFamily="18" charset="0"/>
            </a:endParaRPr>
          </a:p>
          <a:p>
            <a:pPr>
              <a:spcBef>
                <a:spcPts val="0"/>
              </a:spcBef>
              <a:spcAft>
                <a:spcPts val="0"/>
              </a:spcAft>
            </a:pPr>
            <a:endParaRPr lang="it-IT" sz="2200">
              <a:latin typeface="Times New Roman" panose="02020603050405020304" pitchFamily="18" charset="0"/>
              <a:cs typeface="Times New Roman" panose="02020603050405020304" pitchFamily="18" charset="0"/>
            </a:endParaRPr>
          </a:p>
          <a:p>
            <a:pPr>
              <a:spcBef>
                <a:spcPts val="0"/>
              </a:spcBef>
              <a:spcAft>
                <a:spcPts val="0"/>
              </a:spcAft>
            </a:pPr>
            <a:r>
              <a:rPr lang="it-IT" sz="2200">
                <a:latin typeface="Times New Roman" panose="02020603050405020304" pitchFamily="18" charset="0"/>
                <a:cs typeface="Times New Roman" panose="02020603050405020304" pitchFamily="18" charset="0"/>
              </a:rPr>
              <a:t>Presenza di dettagli raccapriccianti          rielaborazione poetica e drammatica di fonti scientifiche </a:t>
            </a:r>
          </a:p>
          <a:p>
            <a:pPr marL="0" indent="0" algn="ctr">
              <a:spcBef>
                <a:spcPts val="0"/>
              </a:spcBef>
              <a:spcAft>
                <a:spcPts val="0"/>
              </a:spcAft>
              <a:buNone/>
            </a:pPr>
            <a:endParaRPr lang="it-IT" sz="2200">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sz="2200">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sz="2200">
                <a:latin typeface="Times New Roman" panose="02020603050405020304" pitchFamily="18" charset="0"/>
                <a:cs typeface="Times New Roman" panose="02020603050405020304" pitchFamily="18" charset="0"/>
              </a:rPr>
              <a:t>ad es. cf. </a:t>
            </a:r>
            <a:r>
              <a:rPr lang="it-IT" sz="2200" i="1">
                <a:latin typeface="Times New Roman" panose="02020603050405020304" pitchFamily="18" charset="0"/>
                <a:cs typeface="Times New Roman" panose="02020603050405020304" pitchFamily="18" charset="0"/>
              </a:rPr>
              <a:t>Theriaká</a:t>
            </a:r>
            <a:r>
              <a:rPr lang="it-IT" sz="2200">
                <a:latin typeface="Times New Roman" panose="02020603050405020304" pitchFamily="18" charset="0"/>
                <a:cs typeface="Times New Roman" panose="02020603050405020304" pitchFamily="18" charset="0"/>
              </a:rPr>
              <a:t> di Nicandro (mediazione del perduto Emilio Macro cf. </a:t>
            </a:r>
            <a:r>
              <a:rPr lang="it-IT" sz="2200" i="1">
                <a:latin typeface="Times New Roman" panose="02020603050405020304" pitchFamily="18" charset="0"/>
                <a:cs typeface="Times New Roman" panose="02020603050405020304" pitchFamily="18" charset="0"/>
              </a:rPr>
              <a:t>Commenta Bernensia</a:t>
            </a:r>
            <a:r>
              <a:rPr lang="it-IT" sz="2200">
                <a:latin typeface="Times New Roman" panose="02020603050405020304" pitchFamily="18" charset="0"/>
                <a:cs typeface="Times New Roman" panose="02020603050405020304" pitchFamily="18" charset="0"/>
              </a:rPr>
              <a:t> a </a:t>
            </a:r>
            <a:r>
              <a:rPr lang="it-IT" sz="2200" i="1">
                <a:latin typeface="Times New Roman" panose="02020603050405020304" pitchFamily="18" charset="0"/>
                <a:cs typeface="Times New Roman" panose="02020603050405020304" pitchFamily="18" charset="0"/>
              </a:rPr>
              <a:t>Phars. </a:t>
            </a:r>
            <a:r>
              <a:rPr lang="it-IT" sz="2200">
                <a:latin typeface="Times New Roman" panose="02020603050405020304" pitchFamily="18" charset="0"/>
                <a:cs typeface="Times New Roman" panose="02020603050405020304" pitchFamily="18" charset="0"/>
              </a:rPr>
              <a:t>IX,701)</a:t>
            </a:r>
          </a:p>
          <a:p>
            <a:pPr marL="0" indent="0" algn="ctr">
              <a:spcBef>
                <a:spcPts val="0"/>
              </a:spcBef>
              <a:spcAft>
                <a:spcPts val="0"/>
              </a:spcAft>
              <a:buNone/>
            </a:pPr>
            <a:endParaRPr lang="it-IT" sz="2200">
              <a:latin typeface="Times New Roman" panose="02020603050405020304" pitchFamily="18" charset="0"/>
              <a:cs typeface="Times New Roman" panose="02020603050405020304" pitchFamily="18" charset="0"/>
            </a:endParaRPr>
          </a:p>
          <a:p>
            <a:pPr>
              <a:spcBef>
                <a:spcPts val="0"/>
              </a:spcBef>
              <a:spcAft>
                <a:spcPts val="0"/>
              </a:spcAft>
            </a:pPr>
            <a:r>
              <a:rPr lang="it-IT" sz="2200" b="1">
                <a:latin typeface="Times New Roman" panose="02020603050405020304" pitchFamily="18" charset="0"/>
                <a:cs typeface="Times New Roman" panose="02020603050405020304" pitchFamily="18" charset="0"/>
              </a:rPr>
              <a:t>v. 738 </a:t>
            </a:r>
            <a:r>
              <a:rPr lang="it-IT" sz="2200" i="1">
                <a:latin typeface="Times New Roman" panose="02020603050405020304" pitchFamily="18" charset="0"/>
                <a:cs typeface="Times New Roman" panose="02020603050405020304" pitchFamily="18" charset="0"/>
              </a:rPr>
              <a:t>dipsas</a:t>
            </a:r>
            <a:r>
              <a:rPr lang="it-IT" sz="2200">
                <a:latin typeface="Times New Roman" panose="02020603050405020304" pitchFamily="18" charset="0"/>
                <a:cs typeface="Times New Roman" panose="02020603050405020304" pitchFamily="18" charset="0"/>
              </a:rPr>
              <a:t>: Nicandro, </a:t>
            </a:r>
            <a:r>
              <a:rPr lang="it-IT" sz="2200" i="1">
                <a:latin typeface="Times New Roman" panose="02020603050405020304" pitchFamily="18" charset="0"/>
                <a:cs typeface="Times New Roman" panose="02020603050405020304" pitchFamily="18" charset="0"/>
              </a:rPr>
              <a:t>Ther</a:t>
            </a:r>
            <a:r>
              <a:rPr lang="it-IT" sz="2200">
                <a:latin typeface="Times New Roman" panose="02020603050405020304" pitchFamily="18" charset="0"/>
                <a:cs typeface="Times New Roman" panose="02020603050405020304" pitchFamily="18" charset="0"/>
              </a:rPr>
              <a:t>., 334-335; 338; Eliano, </a:t>
            </a:r>
            <a:r>
              <a:rPr lang="it-IT" sz="2200" i="1">
                <a:latin typeface="Times New Roman" panose="02020603050405020304" pitchFamily="18" charset="0"/>
                <a:cs typeface="Times New Roman" panose="02020603050405020304" pitchFamily="18" charset="0"/>
              </a:rPr>
              <a:t>nat.an.</a:t>
            </a:r>
            <a:r>
              <a:rPr lang="it-IT" sz="2200">
                <a:latin typeface="Times New Roman" panose="02020603050405020304" pitchFamily="18" charset="0"/>
                <a:cs typeface="Times New Roman" panose="02020603050405020304" pitchFamily="18" charset="0"/>
              </a:rPr>
              <a:t>, 6,51 </a:t>
            </a:r>
          </a:p>
          <a:p>
            <a:pPr>
              <a:spcBef>
                <a:spcPts val="0"/>
              </a:spcBef>
              <a:spcAft>
                <a:spcPts val="0"/>
              </a:spcAft>
            </a:pPr>
            <a:r>
              <a:rPr lang="it-IT" sz="2200" b="1">
                <a:latin typeface="Times New Roman" panose="02020603050405020304" pitchFamily="18" charset="0"/>
                <a:cs typeface="Times New Roman" panose="02020603050405020304" pitchFamily="18" charset="0"/>
              </a:rPr>
              <a:t>v. 764 </a:t>
            </a:r>
            <a:r>
              <a:rPr lang="it-IT" sz="2200" i="1">
                <a:latin typeface="Times New Roman" panose="02020603050405020304" pitchFamily="18" charset="0"/>
                <a:cs typeface="Times New Roman" panose="02020603050405020304" pitchFamily="18" charset="0"/>
              </a:rPr>
              <a:t>seps</a:t>
            </a:r>
            <a:r>
              <a:rPr lang="it-IT" sz="2200">
                <a:latin typeface="Times New Roman" panose="02020603050405020304" pitchFamily="18" charset="0"/>
                <a:cs typeface="Times New Roman" panose="02020603050405020304" pitchFamily="18" charset="0"/>
              </a:rPr>
              <a:t>: Nicandro, </a:t>
            </a:r>
            <a:r>
              <a:rPr lang="it-IT" sz="2200" i="1">
                <a:latin typeface="Times New Roman" panose="02020603050405020304" pitchFamily="18" charset="0"/>
                <a:cs typeface="Times New Roman" panose="02020603050405020304" pitchFamily="18" charset="0"/>
              </a:rPr>
              <a:t>Ther</a:t>
            </a:r>
            <a:r>
              <a:rPr lang="it-IT" sz="2200">
                <a:latin typeface="Times New Roman" panose="02020603050405020304" pitchFamily="18" charset="0"/>
                <a:cs typeface="Times New Roman" panose="02020603050405020304" pitchFamily="18" charset="0"/>
              </a:rPr>
              <a:t>., 147</a:t>
            </a:r>
          </a:p>
          <a:p>
            <a:pPr>
              <a:spcBef>
                <a:spcPts val="0"/>
              </a:spcBef>
              <a:spcAft>
                <a:spcPts val="0"/>
              </a:spcAft>
            </a:pPr>
            <a:r>
              <a:rPr lang="it-IT" sz="2200" b="1">
                <a:latin typeface="Times New Roman" panose="02020603050405020304" pitchFamily="18" charset="0"/>
                <a:cs typeface="Times New Roman" panose="02020603050405020304" pitchFamily="18" charset="0"/>
              </a:rPr>
              <a:t>vv. 790-791 </a:t>
            </a:r>
            <a:r>
              <a:rPr lang="it-IT" sz="2200" i="1">
                <a:latin typeface="Times New Roman" panose="02020603050405020304" pitchFamily="18" charset="0"/>
                <a:cs typeface="Times New Roman" panose="02020603050405020304" pitchFamily="18" charset="0"/>
              </a:rPr>
              <a:t>torridus . . . percussit prester</a:t>
            </a:r>
            <a:r>
              <a:rPr lang="it-IT" sz="2200">
                <a:latin typeface="Times New Roman" panose="02020603050405020304" pitchFamily="18" charset="0"/>
                <a:cs typeface="Times New Roman" panose="02020603050405020304" pitchFamily="18" charset="0"/>
              </a:rPr>
              <a:t> ~ Celso, V,27,4: </a:t>
            </a:r>
            <a:r>
              <a:rPr lang="it-IT" sz="2200" i="1">
                <a:latin typeface="Times New Roman" panose="02020603050405020304" pitchFamily="18" charset="0"/>
                <a:cs typeface="Times New Roman" panose="02020603050405020304" pitchFamily="18" charset="0"/>
              </a:rPr>
              <a:t>quem aspis percussit </a:t>
            </a:r>
            <a:r>
              <a:rPr lang="it-IT" sz="2200">
                <a:latin typeface="Times New Roman" panose="02020603050405020304" pitchFamily="18" charset="0"/>
                <a:cs typeface="Times New Roman" panose="02020603050405020304" pitchFamily="18" charset="0"/>
              </a:rPr>
              <a:t>(cf. Nicandro, </a:t>
            </a:r>
            <a:r>
              <a:rPr lang="it-IT" sz="2200" i="1">
                <a:latin typeface="Times New Roman" panose="02020603050405020304" pitchFamily="18" charset="0"/>
                <a:cs typeface="Times New Roman" panose="02020603050405020304" pitchFamily="18" charset="0"/>
              </a:rPr>
              <a:t>Ther</a:t>
            </a:r>
            <a:r>
              <a:rPr lang="it-IT" sz="2200">
                <a:latin typeface="Times New Roman" panose="02020603050405020304" pitchFamily="18" charset="0"/>
                <a:cs typeface="Times New Roman" panose="02020603050405020304" pitchFamily="18" charset="0"/>
              </a:rPr>
              <a:t>., 403-404, ma per il </a:t>
            </a:r>
            <a:r>
              <a:rPr lang="it-IT" sz="2200" i="1">
                <a:latin typeface="Times New Roman" panose="02020603050405020304" pitchFamily="18" charset="0"/>
                <a:cs typeface="Times New Roman" panose="02020603050405020304" pitchFamily="18" charset="0"/>
              </a:rPr>
              <a:t>basiliscus</a:t>
            </a:r>
            <a:r>
              <a:rPr lang="it-IT" sz="2200">
                <a:latin typeface="Times New Roman" panose="02020603050405020304" pitchFamily="18" charset="0"/>
                <a:cs typeface="Times New Roman" panose="02020603050405020304" pitchFamily="18" charset="0"/>
              </a:rPr>
              <a:t>)</a:t>
            </a:r>
          </a:p>
          <a:p>
            <a:pPr algn="just">
              <a:spcBef>
                <a:spcPts val="0"/>
              </a:spcBef>
              <a:spcAft>
                <a:spcPts val="0"/>
              </a:spcAft>
            </a:pPr>
            <a:r>
              <a:rPr lang="it-IT" sz="2200" b="1">
                <a:latin typeface="Times New Roman" panose="02020603050405020304" pitchFamily="18" charset="0"/>
                <a:cs typeface="Times New Roman" panose="02020603050405020304" pitchFamily="18" charset="0"/>
              </a:rPr>
              <a:t>vv. 802-803 </a:t>
            </a:r>
            <a:r>
              <a:rPr lang="it-IT" sz="2200" i="1">
                <a:latin typeface="Times New Roman" panose="02020603050405020304" pitchFamily="18" charset="0"/>
                <a:cs typeface="Times New Roman" panose="02020603050405020304" pitchFamily="18" charset="0"/>
              </a:rPr>
              <a:t>epulasque daturum haud inpune feris ~ </a:t>
            </a:r>
            <a:r>
              <a:rPr lang="it-IT" sz="2200">
                <a:latin typeface="Times New Roman" panose="02020603050405020304" pitchFamily="18" charset="0"/>
                <a:cs typeface="Times New Roman" panose="02020603050405020304" pitchFamily="18" charset="0"/>
              </a:rPr>
              <a:t>Nicandro,</a:t>
            </a:r>
            <a:r>
              <a:rPr lang="it-IT" sz="2200" i="1">
                <a:latin typeface="Times New Roman" panose="02020603050405020304" pitchFamily="18" charset="0"/>
                <a:cs typeface="Times New Roman" panose="02020603050405020304" pitchFamily="18" charset="0"/>
              </a:rPr>
              <a:t> Ther., </a:t>
            </a:r>
            <a:r>
              <a:rPr lang="it-IT" sz="2200">
                <a:latin typeface="Times New Roman" panose="02020603050405020304" pitchFamily="18" charset="0"/>
                <a:cs typeface="Times New Roman" panose="02020603050405020304" pitchFamily="18" charset="0"/>
              </a:rPr>
              <a:t>405 sgg</a:t>
            </a:r>
            <a:r>
              <a:rPr lang="it-IT" sz="2200" i="1">
                <a:latin typeface="Times New Roman" panose="02020603050405020304" pitchFamily="18" charset="0"/>
                <a:cs typeface="Times New Roman" panose="02020603050405020304" pitchFamily="18" charset="0"/>
              </a:rPr>
              <a:t>. </a:t>
            </a:r>
            <a:r>
              <a:rPr lang="it-IT" sz="2200">
                <a:latin typeface="Times New Roman" panose="02020603050405020304" pitchFamily="18" charset="0"/>
                <a:cs typeface="Times New Roman" panose="02020603050405020304" pitchFamily="18" charset="0"/>
              </a:rPr>
              <a:t>(ma per</a:t>
            </a:r>
            <a:r>
              <a:rPr lang="it-IT" sz="2200" i="1">
                <a:latin typeface="Times New Roman" panose="02020603050405020304" pitchFamily="18" charset="0"/>
                <a:cs typeface="Times New Roman" panose="02020603050405020304" pitchFamily="18" charset="0"/>
              </a:rPr>
              <a:t> basiliscus</a:t>
            </a:r>
            <a:r>
              <a:rPr lang="it-IT" sz="2200">
                <a:latin typeface="Times New Roman" panose="02020603050405020304" pitchFamily="18" charset="0"/>
                <a:cs typeface="Times New Roman" panose="02020603050405020304" pitchFamily="18" charset="0"/>
              </a:rPr>
              <a:t>)</a:t>
            </a:r>
          </a:p>
          <a:p>
            <a:pPr algn="just">
              <a:spcBef>
                <a:spcPts val="0"/>
              </a:spcBef>
              <a:spcAft>
                <a:spcPts val="0"/>
              </a:spcAft>
            </a:pPr>
            <a:r>
              <a:rPr lang="it-IT" sz="2200" b="1">
                <a:latin typeface="Times New Roman" panose="02020603050405020304" pitchFamily="18" charset="0"/>
                <a:cs typeface="Times New Roman" panose="02020603050405020304" pitchFamily="18" charset="0"/>
              </a:rPr>
              <a:t>v. 806 </a:t>
            </a:r>
            <a:r>
              <a:rPr lang="it-IT" sz="2200" i="1">
                <a:latin typeface="Times New Roman" panose="02020603050405020304" pitchFamily="18" charset="0"/>
                <a:cs typeface="Times New Roman" panose="02020603050405020304" pitchFamily="18" charset="0"/>
              </a:rPr>
              <a:t>haemorrhois</a:t>
            </a:r>
            <a:r>
              <a:rPr lang="it-IT" sz="2200">
                <a:latin typeface="Times New Roman" panose="02020603050405020304" pitchFamily="18" charset="0"/>
                <a:cs typeface="Times New Roman" panose="02020603050405020304" pitchFamily="18" charset="0"/>
              </a:rPr>
              <a:t>: Nicandro, </a:t>
            </a:r>
            <a:r>
              <a:rPr lang="it-IT" sz="2200" i="1">
                <a:latin typeface="Times New Roman" panose="02020603050405020304" pitchFamily="18" charset="0"/>
                <a:cs typeface="Times New Roman" panose="02020603050405020304" pitchFamily="18" charset="0"/>
              </a:rPr>
              <a:t>Ther</a:t>
            </a:r>
            <a:r>
              <a:rPr lang="it-IT" sz="2200">
                <a:latin typeface="Times New Roman" panose="02020603050405020304" pitchFamily="18" charset="0"/>
                <a:cs typeface="Times New Roman" panose="02020603050405020304" pitchFamily="18" charset="0"/>
              </a:rPr>
              <a:t>., 282 sgg.</a:t>
            </a:r>
          </a:p>
          <a:p>
            <a:pPr algn="just">
              <a:spcBef>
                <a:spcPts val="0"/>
              </a:spcBef>
              <a:spcAft>
                <a:spcPts val="0"/>
              </a:spcAft>
            </a:pPr>
            <a:r>
              <a:rPr lang="it-IT" sz="2200" b="1">
                <a:latin typeface="Times New Roman" panose="02020603050405020304" pitchFamily="18" charset="0"/>
                <a:cs typeface="Times New Roman" panose="02020603050405020304" pitchFamily="18" charset="0"/>
              </a:rPr>
              <a:t>v. 816 </a:t>
            </a:r>
            <a:r>
              <a:rPr lang="it-IT" sz="2200" i="1">
                <a:latin typeface="Times New Roman" panose="02020603050405020304" pitchFamily="18" charset="0"/>
                <a:cs typeface="Times New Roman" panose="02020603050405020304" pitchFamily="18" charset="0"/>
              </a:rPr>
              <a:t>Niliaca serpens: </a:t>
            </a:r>
            <a:r>
              <a:rPr lang="it-IT" sz="2200">
                <a:latin typeface="Times New Roman" panose="02020603050405020304" pitchFamily="18" charset="0"/>
                <a:cs typeface="Times New Roman" panose="02020603050405020304" pitchFamily="18" charset="0"/>
              </a:rPr>
              <a:t>Nicandro, </a:t>
            </a:r>
            <a:r>
              <a:rPr lang="it-IT" sz="2200" i="1">
                <a:latin typeface="Times New Roman" panose="02020603050405020304" pitchFamily="18" charset="0"/>
                <a:cs typeface="Times New Roman" panose="02020603050405020304" pitchFamily="18" charset="0"/>
              </a:rPr>
              <a:t>Ther.</a:t>
            </a:r>
            <a:r>
              <a:rPr lang="it-IT" sz="2200">
                <a:latin typeface="Times New Roman" panose="02020603050405020304" pitchFamily="18" charset="0"/>
                <a:cs typeface="Times New Roman" panose="02020603050405020304" pitchFamily="18" charset="0"/>
              </a:rPr>
              <a:t>, 187-189</a:t>
            </a:r>
          </a:p>
          <a:p>
            <a:pPr algn="just">
              <a:spcBef>
                <a:spcPts val="0"/>
              </a:spcBef>
              <a:spcAft>
                <a:spcPts val="0"/>
              </a:spcAft>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endParaRPr lang="it-IT" sz="2200">
              <a:latin typeface="Times New Roman" panose="02020603050405020304" pitchFamily="18" charset="0"/>
              <a:cs typeface="Times New Roman" panose="02020603050405020304" pitchFamily="18" charset="0"/>
            </a:endParaRPr>
          </a:p>
          <a:p>
            <a:pPr algn="just"/>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p:txBody>
      </p:sp>
      <p:sp>
        <p:nvSpPr>
          <p:cNvPr id="4" name="Freccia bidirezionale orizzontale 3">
            <a:extLst>
              <a:ext uri="{FF2B5EF4-FFF2-40B4-BE49-F238E27FC236}">
                <a16:creationId xmlns:a16="http://schemas.microsoft.com/office/drawing/2014/main" id="{FC8F62DA-51D8-48D6-B71E-4753D4BEEA71}"/>
              </a:ext>
            </a:extLst>
          </p:cNvPr>
          <p:cNvSpPr/>
          <p:nvPr/>
        </p:nvSpPr>
        <p:spPr>
          <a:xfrm>
            <a:off x="4454554" y="2197920"/>
            <a:ext cx="327170" cy="11744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Parentesi graffa chiusa 7">
            <a:extLst>
              <a:ext uri="{FF2B5EF4-FFF2-40B4-BE49-F238E27FC236}">
                <a16:creationId xmlns:a16="http://schemas.microsoft.com/office/drawing/2014/main" id="{2B852BA2-C234-4F46-9396-B346FD6DCC98}"/>
              </a:ext>
            </a:extLst>
          </p:cNvPr>
          <p:cNvSpPr/>
          <p:nvPr/>
        </p:nvSpPr>
        <p:spPr>
          <a:xfrm rot="5400000">
            <a:off x="5637402" y="-2491530"/>
            <a:ext cx="545284" cy="1032684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23760767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83F5B8E-A919-432B-9120-CF462E5C1137}"/>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marL="0" indent="0" algn="just">
              <a:buNone/>
            </a:pPr>
            <a:r>
              <a:rPr lang="it-IT" sz="2800" b="1">
                <a:latin typeface="Times New Roman" panose="02020603050405020304" pitchFamily="18" charset="0"/>
                <a:cs typeface="Times New Roman" panose="02020603050405020304" pitchFamily="18" charset="0"/>
              </a:rPr>
              <a:t>Una scena di pestilenza: </a:t>
            </a:r>
            <a:r>
              <a:rPr lang="it-IT" sz="2800" b="1" i="1">
                <a:latin typeface="Times New Roman" panose="02020603050405020304" pitchFamily="18" charset="0"/>
                <a:cs typeface="Times New Roman" panose="02020603050405020304" pitchFamily="18" charset="0"/>
              </a:rPr>
              <a:t>Phars. </a:t>
            </a:r>
            <a:r>
              <a:rPr lang="it-IT" sz="2800" b="1">
                <a:latin typeface="Times New Roman" panose="02020603050405020304" pitchFamily="18" charset="0"/>
                <a:cs typeface="Times New Roman" panose="02020603050405020304" pitchFamily="18" charset="0"/>
              </a:rPr>
              <a:t>VI,88-105 </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Corpora dum soluit tabes et digerit artus,</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traxit iners caelum fluidae contagia pestis</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obscuram in nubem. Tali spiramine Nesis                 90</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emittit Stygium nebulosis aera saxis,</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antraque letiferi rabiem Typhonis anhelant.</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Inde labant populi, caeloque paratior unda</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omne pati virus duravit viscera caeno.</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Iam riget atra cutis distentaque lumina rumpit,         95</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igneaque in vultus et sacro fervida morbo</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pestis abit, fessumque caput se ferre recusat.</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Iam magis atque magis praeceps agit omnia fatum,</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nec medii dirimunt morbi vitamque necemque,</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sed languor cum morte venit, turbaque cadentum   100</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aucta lues, dum mixta iacent incondita vivis</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corpora; nam miseros ultra tentoria cives</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spargere funus erat. Tamen hos minuere labores</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a tergo pelagus pulsusque aquilonibus aer</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litoraque et plenae peregrina messe carinae.           105</a:t>
            </a:r>
          </a:p>
          <a:p>
            <a:pPr marL="0" indent="0" algn="just">
              <a:buNone/>
            </a:pPr>
            <a:endParaRPr lang="it-IT" b="1">
              <a:latin typeface="Times New Roman" panose="02020603050405020304" pitchFamily="18" charset="0"/>
              <a:cs typeface="Times New Roman" panose="02020603050405020304" pitchFamily="18" charset="0"/>
            </a:endParaRPr>
          </a:p>
          <a:p>
            <a:pPr marL="0" indent="0" algn="just">
              <a:buNone/>
            </a:pPr>
            <a:endParaRPr lang="it-IT" b="1">
              <a:latin typeface="Times New Roman" panose="02020603050405020304" pitchFamily="18" charset="0"/>
              <a:cs typeface="Times New Roman" panose="02020603050405020304" pitchFamily="18" charset="0"/>
            </a:endParaRPr>
          </a:p>
          <a:p>
            <a:pPr marL="0" indent="0" algn="just">
              <a:buNone/>
            </a:pPr>
            <a:endParaRPr lang="it-IT" b="1">
              <a:latin typeface="Times New Roman" panose="02020603050405020304" pitchFamily="18" charset="0"/>
              <a:cs typeface="Times New Roman" panose="02020603050405020304" pitchFamily="18" charset="0"/>
            </a:endParaRPr>
          </a:p>
          <a:p>
            <a:pPr marL="0" indent="0" algn="just">
              <a:buNone/>
            </a:pPr>
            <a:endParaRPr lang="it-IT"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37107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Claudio Claudiano</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Phoenix </a:t>
            </a:r>
            <a:r>
              <a:rPr lang="it-IT" sz="2800">
                <a:latin typeface="Times New Roman" panose="02020603050405020304" pitchFamily="18" charset="0"/>
                <a:cs typeface="Times New Roman" panose="02020603050405020304" pitchFamily="18" charset="0"/>
              </a:rPr>
              <a:t>(</a:t>
            </a:r>
            <a:r>
              <a:rPr lang="it-IT" sz="2800" i="1">
                <a:latin typeface="Times New Roman" panose="02020603050405020304" pitchFamily="18" charset="0"/>
                <a:cs typeface="Times New Roman" panose="02020603050405020304" pitchFamily="18" charset="0"/>
              </a:rPr>
              <a:t>carm.min.</a:t>
            </a:r>
            <a:r>
              <a:rPr lang="it-IT" sz="2800">
                <a:latin typeface="Times New Roman" panose="02020603050405020304" pitchFamily="18" charset="0"/>
                <a:cs typeface="Times New Roman" panose="02020603050405020304" pitchFamily="18" charset="0"/>
              </a:rPr>
              <a:t> 27), vv.1-44</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007065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0022FE0-8C1E-4889-9667-F081F788639F}"/>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marL="0" indent="0">
              <a:lnSpc>
                <a:spcPct val="120000"/>
              </a:lnSpc>
              <a:spcBef>
                <a:spcPts val="0"/>
              </a:spcBef>
              <a:spcAft>
                <a:spcPts val="0"/>
              </a:spcAft>
              <a:buNone/>
            </a:pPr>
            <a:r>
              <a:rPr lang="it-IT" b="1">
                <a:latin typeface="Times New Roman" panose="02020603050405020304" pitchFamily="18" charset="0"/>
                <a:cs typeface="Times New Roman" panose="02020603050405020304" pitchFamily="18" charset="0"/>
              </a:rPr>
              <a:t>Claudio Claudiano </a:t>
            </a:r>
            <a:r>
              <a:rPr lang="it-IT">
                <a:latin typeface="Times New Roman" panose="02020603050405020304" pitchFamily="18" charset="0"/>
                <a:cs typeface="Times New Roman" panose="02020603050405020304" pitchFamily="18" charset="0"/>
              </a:rPr>
              <a:t>(origine egiziana, nato ad Alessandria intorno al 370 - incerta la data di morte)</a:t>
            </a:r>
          </a:p>
          <a:p>
            <a:pPr>
              <a:lnSpc>
                <a:spcPct val="120000"/>
              </a:lnSpc>
              <a:spcBef>
                <a:spcPts val="0"/>
              </a:spcBef>
              <a:spcAft>
                <a:spcPts val="0"/>
              </a:spcAft>
            </a:pPr>
            <a:r>
              <a:rPr lang="it-IT">
                <a:latin typeface="Times New Roman" panose="02020603050405020304" pitchFamily="18" charset="0"/>
                <a:cs typeface="Times New Roman" panose="02020603050405020304" pitchFamily="18" charset="0"/>
              </a:rPr>
              <a:t>Trasferitosi a Roma nel 395 ottiene immediatamente grande successo con la composizione e la recitazione di un panegirico in versi in onore di due esponenti della </a:t>
            </a:r>
            <a:r>
              <a:rPr lang="it-IT" i="1">
                <a:latin typeface="Times New Roman" panose="02020603050405020304" pitchFamily="18" charset="0"/>
                <a:cs typeface="Times New Roman" panose="02020603050405020304" pitchFamily="18" charset="0"/>
              </a:rPr>
              <a:t>gens Anicia</a:t>
            </a:r>
            <a:r>
              <a:rPr lang="it-IT">
                <a:latin typeface="Times New Roman" panose="02020603050405020304" pitchFamily="18" charset="0"/>
                <a:cs typeface="Times New Roman" panose="02020603050405020304" pitchFamily="18" charset="0"/>
              </a:rPr>
              <a:t>: i fratelli Olibrio e Probino </a:t>
            </a:r>
          </a:p>
          <a:p>
            <a:pPr>
              <a:lnSpc>
                <a:spcPct val="120000"/>
              </a:lnSpc>
              <a:spcBef>
                <a:spcPts val="0"/>
              </a:spcBef>
              <a:spcAft>
                <a:spcPts val="0"/>
              </a:spcAft>
            </a:pPr>
            <a:r>
              <a:rPr lang="it-IT">
                <a:latin typeface="Times New Roman" panose="02020603050405020304" pitchFamily="18" charset="0"/>
                <a:cs typeface="Times New Roman" panose="02020603050405020304" pitchFamily="18" charset="0"/>
              </a:rPr>
              <a:t>Si trasferisce a corte (a Milano) e diventa il poeta ufficiale del giovane imperatore Onorio e del suo generale Stilicone </a:t>
            </a:r>
          </a:p>
          <a:p>
            <a:pPr>
              <a:lnSpc>
                <a:spcPct val="120000"/>
              </a:lnSpc>
              <a:spcBef>
                <a:spcPts val="0"/>
              </a:spcBef>
              <a:spcAft>
                <a:spcPts val="0"/>
              </a:spcAft>
            </a:pPr>
            <a:r>
              <a:rPr lang="it-IT">
                <a:latin typeface="Times New Roman" panose="02020603050405020304" pitchFamily="18" charset="0"/>
                <a:cs typeface="Times New Roman" panose="02020603050405020304" pitchFamily="18" charset="0"/>
              </a:rPr>
              <a:t>Riconoscimenti significativi come il titolo di </a:t>
            </a:r>
            <a:r>
              <a:rPr lang="it-IT" i="1">
                <a:latin typeface="Times New Roman" panose="02020603050405020304" pitchFamily="18" charset="0"/>
                <a:cs typeface="Times New Roman" panose="02020603050405020304" pitchFamily="18" charset="0"/>
              </a:rPr>
              <a:t>vir clarissimus, tribunus, notarius </a:t>
            </a:r>
            <a:r>
              <a:rPr lang="it-IT">
                <a:latin typeface="Times New Roman" panose="02020603050405020304" pitchFamily="18" charset="0"/>
                <a:cs typeface="Times New Roman" panose="02020603050405020304" pitchFamily="18" charset="0"/>
              </a:rPr>
              <a:t>e un’iscrizione di elogio con la statua nel Foro di Traiano</a:t>
            </a:r>
          </a:p>
          <a:p>
            <a:pPr>
              <a:lnSpc>
                <a:spcPct val="120000"/>
              </a:lnSpc>
              <a:spcBef>
                <a:spcPts val="0"/>
              </a:spcBef>
              <a:spcAft>
                <a:spcPts val="0"/>
              </a:spcAft>
            </a:pPr>
            <a:r>
              <a:rPr lang="it-IT">
                <a:latin typeface="Times New Roman" panose="02020603050405020304" pitchFamily="18" charset="0"/>
                <a:cs typeface="Times New Roman" panose="02020603050405020304" pitchFamily="18" charset="0"/>
              </a:rPr>
              <a:t>Panegirico per il terzo consolato di Onorio (396), per il quarto (398) e per il sesto (404)</a:t>
            </a:r>
          </a:p>
          <a:p>
            <a:pPr>
              <a:lnSpc>
                <a:spcPct val="120000"/>
              </a:lnSpc>
              <a:spcBef>
                <a:spcPts val="0"/>
              </a:spcBef>
              <a:spcAft>
                <a:spcPts val="0"/>
              </a:spcAft>
            </a:pPr>
            <a:r>
              <a:rPr lang="it-IT">
                <a:latin typeface="Times New Roman" panose="02020603050405020304" pitchFamily="18" charset="0"/>
                <a:cs typeface="Times New Roman" panose="02020603050405020304" pitchFamily="18" charset="0"/>
              </a:rPr>
              <a:t>Panegirico per Manlio Teodoro (399) </a:t>
            </a:r>
          </a:p>
          <a:p>
            <a:pPr>
              <a:lnSpc>
                <a:spcPct val="120000"/>
              </a:lnSpc>
              <a:spcBef>
                <a:spcPts val="0"/>
              </a:spcBef>
              <a:spcAft>
                <a:spcPts val="0"/>
              </a:spcAft>
            </a:pPr>
            <a:r>
              <a:rPr lang="it-IT" i="1">
                <a:latin typeface="Times New Roman" panose="02020603050405020304" pitchFamily="18" charset="0"/>
                <a:cs typeface="Times New Roman" panose="02020603050405020304" pitchFamily="18" charset="0"/>
              </a:rPr>
              <a:t>De consulatu Stilichonis </a:t>
            </a:r>
            <a:r>
              <a:rPr lang="it-IT">
                <a:latin typeface="Times New Roman" panose="02020603050405020304" pitchFamily="18" charset="0"/>
                <a:cs typeface="Times New Roman" panose="02020603050405020304" pitchFamily="18" charset="0"/>
              </a:rPr>
              <a:t>(oppure </a:t>
            </a:r>
            <a:r>
              <a:rPr lang="it-IT" i="1">
                <a:latin typeface="Times New Roman" panose="02020603050405020304" pitchFamily="18" charset="0"/>
                <a:cs typeface="Times New Roman" panose="02020603050405020304" pitchFamily="18" charset="0"/>
              </a:rPr>
              <a:t>Laudes Stilichonis</a:t>
            </a:r>
            <a:r>
              <a:rPr lang="it-IT">
                <a:latin typeface="Times New Roman" panose="02020603050405020304" pitchFamily="18" charset="0"/>
                <a:cs typeface="Times New Roman" panose="02020603050405020304" pitchFamily="18" charset="0"/>
              </a:rPr>
              <a:t>) in tre libri</a:t>
            </a:r>
          </a:p>
          <a:p>
            <a:pPr>
              <a:lnSpc>
                <a:spcPct val="120000"/>
              </a:lnSpc>
              <a:spcBef>
                <a:spcPts val="0"/>
              </a:spcBef>
              <a:spcAft>
                <a:spcPts val="0"/>
              </a:spcAft>
            </a:pPr>
            <a:r>
              <a:rPr lang="it-IT" i="1">
                <a:latin typeface="Times New Roman" panose="02020603050405020304" pitchFamily="18" charset="0"/>
                <a:cs typeface="Times New Roman" panose="02020603050405020304" pitchFamily="18" charset="0"/>
              </a:rPr>
              <a:t>Bellum Geticum </a:t>
            </a:r>
            <a:r>
              <a:rPr lang="it-IT">
                <a:latin typeface="Times New Roman" panose="02020603050405020304" pitchFamily="18" charset="0"/>
                <a:cs typeface="Times New Roman" panose="02020603050405020304" pitchFamily="18" charset="0"/>
              </a:rPr>
              <a:t>(o </a:t>
            </a:r>
            <a:r>
              <a:rPr lang="it-IT" i="1">
                <a:latin typeface="Times New Roman" panose="02020603050405020304" pitchFamily="18" charset="0"/>
                <a:cs typeface="Times New Roman" panose="02020603050405020304" pitchFamily="18" charset="0"/>
              </a:rPr>
              <a:t>Gothicum</a:t>
            </a:r>
            <a:r>
              <a:rPr lang="it-IT">
                <a:latin typeface="Times New Roman" panose="02020603050405020304" pitchFamily="18" charset="0"/>
                <a:cs typeface="Times New Roman" panose="02020603050405020304" pitchFamily="18" charset="0"/>
              </a:rPr>
              <a:t>) nel 402 in occasione della battaglia di Pollenzo</a:t>
            </a:r>
          </a:p>
          <a:p>
            <a:pPr>
              <a:lnSpc>
                <a:spcPct val="120000"/>
              </a:lnSpc>
              <a:spcBef>
                <a:spcPts val="0"/>
              </a:spcBef>
              <a:spcAft>
                <a:spcPts val="0"/>
              </a:spcAft>
            </a:pPr>
            <a:r>
              <a:rPr lang="it-IT" i="1">
                <a:latin typeface="Times New Roman" panose="02020603050405020304" pitchFamily="18" charset="0"/>
                <a:cs typeface="Times New Roman" panose="02020603050405020304" pitchFamily="18" charset="0"/>
              </a:rPr>
              <a:t>Bellum Gildonicum</a:t>
            </a:r>
          </a:p>
          <a:p>
            <a:pPr>
              <a:lnSpc>
                <a:spcPct val="120000"/>
              </a:lnSpc>
              <a:spcBef>
                <a:spcPts val="0"/>
              </a:spcBef>
              <a:spcAft>
                <a:spcPts val="0"/>
              </a:spcAft>
            </a:pPr>
            <a:r>
              <a:rPr lang="it-IT" i="1">
                <a:latin typeface="Times New Roman" panose="02020603050405020304" pitchFamily="18" charset="0"/>
                <a:cs typeface="Times New Roman" panose="02020603050405020304" pitchFamily="18" charset="0"/>
              </a:rPr>
              <a:t>De raptu Proserpinae</a:t>
            </a:r>
          </a:p>
          <a:p>
            <a:pPr>
              <a:lnSpc>
                <a:spcPct val="120000"/>
              </a:lnSpc>
              <a:spcBef>
                <a:spcPts val="0"/>
              </a:spcBef>
              <a:spcAft>
                <a:spcPts val="0"/>
              </a:spcAft>
            </a:pPr>
            <a:r>
              <a:rPr lang="it-IT">
                <a:latin typeface="Times New Roman" panose="02020603050405020304" pitchFamily="18" charset="0"/>
                <a:cs typeface="Times New Roman" panose="02020603050405020304" pitchFamily="18" charset="0"/>
              </a:rPr>
              <a:t>Epitalamio per le nozze di Onorio e Maria (399)</a:t>
            </a:r>
          </a:p>
          <a:p>
            <a:pPr>
              <a:lnSpc>
                <a:spcPct val="120000"/>
              </a:lnSpc>
              <a:spcBef>
                <a:spcPts val="0"/>
              </a:spcBef>
              <a:spcAft>
                <a:spcPts val="0"/>
              </a:spcAft>
            </a:pPr>
            <a:r>
              <a:rPr lang="it-IT" i="1">
                <a:latin typeface="Times New Roman" panose="02020603050405020304" pitchFamily="18" charset="0"/>
                <a:cs typeface="Times New Roman" panose="02020603050405020304" pitchFamily="18" charset="0"/>
              </a:rPr>
              <a:t>In Rufinum</a:t>
            </a:r>
          </a:p>
          <a:p>
            <a:pPr>
              <a:lnSpc>
                <a:spcPct val="120000"/>
              </a:lnSpc>
              <a:spcBef>
                <a:spcPts val="0"/>
              </a:spcBef>
              <a:spcAft>
                <a:spcPts val="0"/>
              </a:spcAft>
            </a:pPr>
            <a:r>
              <a:rPr lang="it-IT" i="1">
                <a:latin typeface="Times New Roman" panose="02020603050405020304" pitchFamily="18" charset="0"/>
                <a:cs typeface="Times New Roman" panose="02020603050405020304" pitchFamily="18" charset="0"/>
              </a:rPr>
              <a:t>In Eutropium</a:t>
            </a:r>
          </a:p>
          <a:p>
            <a:pPr>
              <a:lnSpc>
                <a:spcPct val="120000"/>
              </a:lnSpc>
              <a:spcBef>
                <a:spcPts val="0"/>
              </a:spcBef>
              <a:spcAft>
                <a:spcPts val="0"/>
              </a:spcAft>
            </a:pPr>
            <a:r>
              <a:rPr lang="it-IT" i="1">
                <a:latin typeface="Times New Roman" panose="02020603050405020304" pitchFamily="18" charset="0"/>
                <a:cs typeface="Times New Roman" panose="02020603050405020304" pitchFamily="18" charset="0"/>
              </a:rPr>
              <a:t>Carmina minora</a:t>
            </a:r>
            <a:endParaRPr lang="it-IT">
              <a:latin typeface="Times New Roman" panose="02020603050405020304" pitchFamily="18" charset="0"/>
              <a:cs typeface="Times New Roman" panose="02020603050405020304" pitchFamily="18" charset="0"/>
            </a:endParaRPr>
          </a:p>
          <a:p>
            <a:pPr>
              <a:lnSpc>
                <a:spcPct val="120000"/>
              </a:lnSpc>
              <a:spcBef>
                <a:spcPts val="0"/>
              </a:spcBef>
              <a:spcAft>
                <a:spcPts val="0"/>
              </a:spcAft>
            </a:pPr>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520836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55F626B-A510-474C-BF46-9BD4FE2F0DE7}"/>
              </a:ext>
            </a:extLst>
          </p:cNvPr>
          <p:cNvSpPr>
            <a:spLocks noGrp="1"/>
          </p:cNvSpPr>
          <p:nvPr>
            <p:ph idx="1"/>
          </p:nvPr>
        </p:nvSpPr>
        <p:spPr>
          <a:xfrm>
            <a:off x="0" y="0"/>
            <a:ext cx="12192000" cy="6857999"/>
          </a:xfrm>
          <a:blipFill>
            <a:blip r:embed="rId2"/>
            <a:tile tx="0" ty="0" sx="100000" sy="100000" flip="none" algn="tl"/>
          </a:blipFill>
        </p:spPr>
        <p:txBody>
          <a:bodyPr>
            <a:normAutofit fontScale="85000" lnSpcReduction="10000"/>
          </a:bodyPr>
          <a:lstStyle/>
          <a:p>
            <a:pPr marL="0" indent="0" algn="ctr">
              <a:lnSpc>
                <a:spcPct val="110000"/>
              </a:lnSpc>
              <a:spcBef>
                <a:spcPts val="0"/>
              </a:spcBef>
              <a:spcAft>
                <a:spcPts val="0"/>
              </a:spcAft>
              <a:buNone/>
              <a:defRPr/>
            </a:pPr>
            <a:r>
              <a:rPr lang="it-IT" b="1" i="1">
                <a:solidFill>
                  <a:schemeClr val="tx1"/>
                </a:solidFill>
                <a:latin typeface="Times New Roman" panose="02020603050405020304" pitchFamily="18" charset="0"/>
                <a:cs typeface="Times New Roman" panose="02020603050405020304" pitchFamily="18" charset="0"/>
              </a:rPr>
              <a:t>Per delineare un quadro d’insieme sulla poetica nella tarda antichità…</a:t>
            </a:r>
          </a:p>
          <a:p>
            <a:pPr marL="0" indent="0" algn="ctr">
              <a:lnSpc>
                <a:spcPct val="110000"/>
              </a:lnSpc>
              <a:spcBef>
                <a:spcPts val="0"/>
              </a:spcBef>
              <a:spcAft>
                <a:spcPts val="0"/>
              </a:spcAft>
              <a:buNone/>
              <a:defRPr/>
            </a:pPr>
            <a:endParaRPr lang="it-IT" b="1" i="1">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i="1">
                <a:solidFill>
                  <a:schemeClr val="tx1"/>
                </a:solidFill>
                <a:latin typeface="Times New Roman" panose="02020603050405020304" pitchFamily="18" charset="0"/>
                <a:cs typeface="Times New Roman" panose="02020603050405020304" pitchFamily="18" charset="0"/>
              </a:rPr>
              <a:t>Poikilia </a:t>
            </a:r>
            <a:r>
              <a:rPr lang="it-IT">
                <a:solidFill>
                  <a:schemeClr val="tx1"/>
                </a:solidFill>
                <a:latin typeface="Times New Roman" panose="02020603050405020304" pitchFamily="18" charset="0"/>
                <a:cs typeface="Times New Roman" panose="02020603050405020304" pitchFamily="18" charset="0"/>
              </a:rPr>
              <a:t>e</a:t>
            </a:r>
            <a:r>
              <a:rPr lang="it-IT" i="1">
                <a:solidFill>
                  <a:schemeClr val="tx1"/>
                </a:solidFill>
                <a:latin typeface="Times New Roman" panose="02020603050405020304" pitchFamily="18" charset="0"/>
                <a:cs typeface="Times New Roman" panose="02020603050405020304" pitchFamily="18" charset="0"/>
              </a:rPr>
              <a:t> mélange</a:t>
            </a:r>
            <a:r>
              <a:rPr lang="it-IT">
                <a:solidFill>
                  <a:schemeClr val="tx1"/>
                </a:solidFill>
                <a:latin typeface="Times New Roman" panose="02020603050405020304" pitchFamily="18" charset="0"/>
                <a:cs typeface="Times New Roman" panose="02020603050405020304" pitchFamily="18" charset="0"/>
              </a:rPr>
              <a:t> di toni e generi differenti → processo di frantumazione e rimescolamento che conduce a un impallidimento/perdita dell’identità originaria e alla creazione di ‘forme’ diverse (ciò non avviene nella </a:t>
            </a:r>
            <a:r>
              <a:rPr lang="it-IT" i="1">
                <a:solidFill>
                  <a:schemeClr val="tx1"/>
                </a:solidFill>
                <a:latin typeface="Times New Roman" panose="02020603050405020304" pitchFamily="18" charset="0"/>
                <a:cs typeface="Times New Roman" panose="02020603050405020304" pitchFamily="18" charset="0"/>
              </a:rPr>
              <a:t>Kreuzung der Gattungen</a:t>
            </a:r>
            <a:r>
              <a:rPr lang="it-IT">
                <a:solidFill>
                  <a:schemeClr val="tx1"/>
                </a:solidFill>
                <a:latin typeface="Times New Roman" panose="02020603050405020304" pitchFamily="18" charset="0"/>
                <a:cs typeface="Times New Roman" panose="02020603050405020304" pitchFamily="18" charset="0"/>
              </a:rPr>
              <a:t>)</a:t>
            </a:r>
          </a:p>
          <a:p>
            <a:pPr algn="just">
              <a:lnSpc>
                <a:spcPct val="110000"/>
              </a:lnSpc>
              <a:spcBef>
                <a:spcPts val="0"/>
              </a:spcBef>
              <a:spcAft>
                <a:spcPts val="0"/>
              </a:spcAft>
              <a:defRPr/>
            </a:pPr>
            <a:endParaRPr lang="it-IT" i="1">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a:solidFill>
                  <a:schemeClr val="tx1"/>
                </a:solidFill>
                <a:latin typeface="Times New Roman" panose="02020603050405020304" pitchFamily="18" charset="0"/>
                <a:cs typeface="Times New Roman" panose="02020603050405020304" pitchFamily="18" charset="0"/>
              </a:rPr>
              <a:t>Estetica diversa → focalizzazione ed elaborazione del dettaglio che è privilegiato rispetto alla proporzione e all’unità dell’insieme → costruzione e articolazione per giustapposizione di </a:t>
            </a:r>
            <a:r>
              <a:rPr lang="it-IT" i="1">
                <a:solidFill>
                  <a:schemeClr val="tx1"/>
                </a:solidFill>
                <a:latin typeface="Times New Roman" panose="02020603050405020304" pitchFamily="18" charset="0"/>
                <a:cs typeface="Times New Roman" panose="02020603050405020304" pitchFamily="18" charset="0"/>
              </a:rPr>
              <a:t>tableaux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‘Miniaturisation’ </a:t>
            </a:r>
          </a:p>
          <a:p>
            <a:pPr algn="just">
              <a:lnSpc>
                <a:spcPct val="110000"/>
              </a:lnSpc>
              <a:spcBef>
                <a:spcPts val="0"/>
              </a:spcBef>
              <a:spcAft>
                <a:spcPts val="0"/>
              </a:spcAft>
              <a:defRPr/>
            </a:pPr>
            <a:endParaRPr lang="it-IT" i="1">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defRPr/>
            </a:pPr>
            <a:r>
              <a:rPr lang="it-IT" i="1">
                <a:solidFill>
                  <a:schemeClr val="tx1"/>
                </a:solidFill>
                <a:latin typeface="Times New Roman" panose="02020603050405020304" pitchFamily="18" charset="0"/>
                <a:cs typeface="Times New Roman" panose="02020603050405020304" pitchFamily="18" charset="0"/>
              </a:rPr>
              <a:t>Ekphrasis </a:t>
            </a:r>
            <a:r>
              <a:rPr lang="it-IT">
                <a:solidFill>
                  <a:schemeClr val="tx1"/>
                </a:solidFill>
                <a:latin typeface="Times New Roman" panose="02020603050405020304" pitchFamily="18" charset="0"/>
                <a:cs typeface="Times New Roman" panose="02020603050405020304" pitchFamily="18" charset="0"/>
              </a:rPr>
              <a:t>e dimensione ‘visuale’  </a:t>
            </a:r>
          </a:p>
          <a:p>
            <a:pPr algn="just">
              <a:lnSpc>
                <a:spcPct val="110000"/>
              </a:lnSpc>
              <a:spcBef>
                <a:spcPts val="0"/>
              </a:spcBef>
              <a:spcAft>
                <a:spcPts val="0"/>
              </a:spcAft>
              <a:defRPr/>
            </a:pPr>
            <a:endParaRPr lang="it-IT">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a:solidFill>
                  <a:schemeClr val="tx1"/>
                </a:solidFill>
                <a:latin typeface="Times New Roman" panose="02020603050405020304" pitchFamily="18" charset="0"/>
                <a:cs typeface="Times New Roman" panose="02020603050405020304" pitchFamily="18" charset="0"/>
              </a:rPr>
              <a:t>Poesia e</a:t>
            </a:r>
            <a:r>
              <a:rPr lang="it-IT" i="1">
                <a:solidFill>
                  <a:schemeClr val="tx1"/>
                </a:solidFill>
                <a:latin typeface="Times New Roman" panose="02020603050405020304" pitchFamily="18" charset="0"/>
                <a:cs typeface="Times New Roman" panose="02020603050405020304" pitchFamily="18" charset="0"/>
              </a:rPr>
              <a:t> lusus        </a:t>
            </a:r>
            <a:r>
              <a:rPr lang="it-IT">
                <a:solidFill>
                  <a:schemeClr val="tx1"/>
                </a:solidFill>
                <a:latin typeface="Times New Roman" panose="02020603050405020304" pitchFamily="18" charset="0"/>
                <a:cs typeface="Times New Roman" panose="02020603050405020304" pitchFamily="18" charset="0"/>
              </a:rPr>
              <a:t>Poesia di ‘cerchia’</a:t>
            </a:r>
          </a:p>
          <a:p>
            <a:pPr marL="342900" indent="-342900" algn="just">
              <a:lnSpc>
                <a:spcPct val="110000"/>
              </a:lnSpc>
              <a:spcBef>
                <a:spcPts val="0"/>
              </a:spcBef>
              <a:spcAft>
                <a:spcPts val="0"/>
              </a:spcAft>
              <a:buFont typeface="Courier New" panose="02070309020205020404" pitchFamily="49" charset="0"/>
              <a:buChar char="o"/>
              <a:defRPr/>
            </a:pPr>
            <a:endParaRPr lang="it-IT">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a:solidFill>
                  <a:schemeClr val="tx1"/>
                </a:solidFill>
                <a:latin typeface="Times New Roman" panose="02020603050405020304" pitchFamily="18" charset="0"/>
                <a:cs typeface="Times New Roman" panose="02020603050405020304" pitchFamily="18" charset="0"/>
              </a:rPr>
              <a:t>Componente retorica e preziosismo nell’elaborazione formale (assimilazione e applicazione di tratti caratterizzanti ad esempio l’oratoria epidittica e di movenze proprie della poesia d’occasione)</a:t>
            </a:r>
          </a:p>
          <a:p>
            <a:pPr algn="just">
              <a:lnSpc>
                <a:spcPct val="110000"/>
              </a:lnSpc>
              <a:spcBef>
                <a:spcPts val="0"/>
              </a:spcBef>
              <a:spcAft>
                <a:spcPts val="0"/>
              </a:spcAft>
              <a:defRPr/>
            </a:pPr>
            <a:endParaRPr lang="it-IT">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a:solidFill>
                  <a:schemeClr val="tx1"/>
                </a:solidFill>
                <a:latin typeface="Times New Roman" panose="02020603050405020304" pitchFamily="18" charset="0"/>
                <a:cs typeface="Times New Roman" panose="02020603050405020304" pitchFamily="18" charset="0"/>
              </a:rPr>
              <a:t>Riuso letterario, gioco intertestuale</a:t>
            </a:r>
          </a:p>
          <a:p>
            <a:pPr algn="just">
              <a:lnSpc>
                <a:spcPct val="110000"/>
              </a:lnSpc>
              <a:spcBef>
                <a:spcPts val="0"/>
              </a:spcBef>
              <a:spcAft>
                <a:spcPts val="0"/>
              </a:spcAft>
              <a:defRPr/>
            </a:pPr>
            <a:endParaRPr lang="it-IT">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a:solidFill>
                  <a:schemeClr val="tx1"/>
                </a:solidFill>
                <a:latin typeface="Times New Roman" panose="02020603050405020304" pitchFamily="18" charset="0"/>
                <a:cs typeface="Times New Roman" panose="02020603050405020304" pitchFamily="18" charset="0"/>
              </a:rPr>
              <a:t>Gusto antiquario e </a:t>
            </a:r>
            <a:r>
              <a:rPr lang="it-IT" i="1">
                <a:solidFill>
                  <a:schemeClr val="tx1"/>
                </a:solidFill>
                <a:latin typeface="Times New Roman" panose="02020603050405020304" pitchFamily="18" charset="0"/>
                <a:cs typeface="Times New Roman" panose="02020603050405020304" pitchFamily="18" charset="0"/>
              </a:rPr>
              <a:t>mirabilia</a:t>
            </a:r>
          </a:p>
          <a:p>
            <a:pPr algn="just">
              <a:lnSpc>
                <a:spcPct val="110000"/>
              </a:lnSpc>
              <a:spcBef>
                <a:spcPts val="0"/>
              </a:spcBef>
              <a:spcAft>
                <a:spcPts val="0"/>
              </a:spcAft>
              <a:defRPr/>
            </a:pPr>
            <a:endParaRPr lang="it-IT" i="1">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a:solidFill>
                  <a:schemeClr val="tx1"/>
                </a:solidFill>
                <a:latin typeface="Times New Roman" panose="02020603050405020304" pitchFamily="18" charset="0"/>
                <a:cs typeface="Times New Roman" panose="02020603050405020304" pitchFamily="18" charset="0"/>
              </a:rPr>
              <a:t>Rispecchiamento nel passato a livello letterario, ideologico, culturale → appartenenza alla </a:t>
            </a:r>
            <a:r>
              <a:rPr lang="it-IT" i="1">
                <a:solidFill>
                  <a:schemeClr val="tx1"/>
                </a:solidFill>
                <a:latin typeface="Times New Roman" panose="02020603050405020304" pitchFamily="18" charset="0"/>
                <a:cs typeface="Times New Roman" panose="02020603050405020304" pitchFamily="18" charset="0"/>
              </a:rPr>
              <a:t>Romanitas </a:t>
            </a:r>
            <a:r>
              <a:rPr lang="it-IT">
                <a:solidFill>
                  <a:schemeClr val="tx1"/>
                </a:solidFill>
                <a:latin typeface="Times New Roman" panose="02020603050405020304" pitchFamily="18" charset="0"/>
                <a:cs typeface="Times New Roman" panose="02020603050405020304" pitchFamily="18" charset="0"/>
              </a:rPr>
              <a:t>ed esercizio delle </a:t>
            </a:r>
            <a:r>
              <a:rPr lang="it-IT" i="1">
                <a:solidFill>
                  <a:schemeClr val="tx1"/>
                </a:solidFill>
                <a:latin typeface="Times New Roman" panose="02020603050405020304" pitchFamily="18" charset="0"/>
                <a:cs typeface="Times New Roman" panose="02020603050405020304" pitchFamily="18" charset="0"/>
              </a:rPr>
              <a:t>belles lettres</a:t>
            </a:r>
            <a:r>
              <a:rPr lang="it-IT">
                <a:solidFill>
                  <a:schemeClr val="tx1"/>
                </a:solidFill>
                <a:latin typeface="Times New Roman" panose="02020603050405020304" pitchFamily="18" charset="0"/>
                <a:cs typeface="Times New Roman" panose="02020603050405020304" pitchFamily="18" charset="0"/>
              </a:rPr>
              <a:t> </a:t>
            </a:r>
          </a:p>
          <a:p>
            <a:endParaRPr lang="it-IT"/>
          </a:p>
        </p:txBody>
      </p:sp>
      <p:sp>
        <p:nvSpPr>
          <p:cNvPr id="4" name="Freccia bidirezionale orizzontale 3">
            <a:extLst>
              <a:ext uri="{FF2B5EF4-FFF2-40B4-BE49-F238E27FC236}">
                <a16:creationId xmlns:a16="http://schemas.microsoft.com/office/drawing/2014/main" id="{615B1163-7072-4F16-9CA6-346B5848DE33}"/>
              </a:ext>
            </a:extLst>
          </p:cNvPr>
          <p:cNvSpPr/>
          <p:nvPr/>
        </p:nvSpPr>
        <p:spPr>
          <a:xfrm>
            <a:off x="1929468" y="3540155"/>
            <a:ext cx="293614" cy="1090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00200078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98AF603-9E14-4970-9F80-FFC22585480A}"/>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marL="0" indent="0" algn="ctr">
              <a:lnSpc>
                <a:spcPct val="120000"/>
              </a:lnSpc>
              <a:spcBef>
                <a:spcPts val="0"/>
              </a:spcBef>
              <a:spcAft>
                <a:spcPts val="0"/>
              </a:spcAft>
              <a:buNone/>
            </a:pPr>
            <a:r>
              <a:rPr lang="it-IT" b="1" i="1">
                <a:latin typeface="Times New Roman" panose="02020603050405020304" pitchFamily="18" charset="0"/>
                <a:cs typeface="Times New Roman" panose="02020603050405020304" pitchFamily="18" charset="0"/>
              </a:rPr>
              <a:t>Phoenix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carm.min.</a:t>
            </a:r>
            <a:r>
              <a:rPr lang="it-IT" b="1">
                <a:latin typeface="Times New Roman" panose="02020603050405020304" pitchFamily="18" charset="0"/>
                <a:cs typeface="Times New Roman" panose="02020603050405020304" pitchFamily="18" charset="0"/>
              </a:rPr>
              <a:t>27)</a:t>
            </a:r>
          </a:p>
          <a:p>
            <a:pPr>
              <a:lnSpc>
                <a:spcPct val="120000"/>
              </a:lnSpc>
              <a:spcBef>
                <a:spcPts val="0"/>
              </a:spcBef>
              <a:spcAft>
                <a:spcPts val="0"/>
              </a:spcAft>
            </a:pPr>
            <a:r>
              <a:rPr lang="it-IT" b="1">
                <a:latin typeface="Times New Roman" panose="02020603050405020304" pitchFamily="18" charset="0"/>
                <a:cs typeface="Times New Roman" panose="02020603050405020304" pitchFamily="18" charset="0"/>
              </a:rPr>
              <a:t>Struttura</a:t>
            </a:r>
            <a:r>
              <a:rPr lang="it-IT">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1-10: 	regno della Fenice</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11-12:	motivo dell’eternità</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13-16: 	nutrimento della fenice</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17-22:	descrizione della fenice</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23-26:	nascita meravigliosa</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27-29:	la vita di mille anni</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30-40: 	la vecchiaia</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41-44:	preparativi per la morte-rinascita</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45-57:	incontro con il Sole</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58-60: 	il rogo</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61-64: 	Luna, cielo e intervento della natura</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65-71:	rinascita</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72-88: 	viaggio in Egitto per seppellire la ‘vecchia’ fenice</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89-100:	Tebe</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vv. 101-110: </a:t>
            </a:r>
            <a:r>
              <a:rPr lang="it-IT" i="1">
                <a:latin typeface="Times New Roman" panose="02020603050405020304" pitchFamily="18" charset="0"/>
                <a:cs typeface="Times New Roman" panose="02020603050405020304" pitchFamily="18" charset="0"/>
              </a:rPr>
              <a:t>Makarismos </a:t>
            </a:r>
            <a:r>
              <a:rPr lang="it-IT">
                <a:latin typeface="Times New Roman" panose="02020603050405020304" pitchFamily="18" charset="0"/>
                <a:cs typeface="Times New Roman" panose="02020603050405020304" pitchFamily="18" charset="0"/>
              </a:rPr>
              <a:t>della fenice </a:t>
            </a:r>
          </a:p>
        </p:txBody>
      </p:sp>
    </p:spTree>
    <p:extLst>
      <p:ext uri="{BB962C8B-B14F-4D97-AF65-F5344CB8AC3E}">
        <p14:creationId xmlns:p14="http://schemas.microsoft.com/office/powerpoint/2010/main" val="47304026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511F6C9E-06C4-43C7-9286-2DC2C3DEF0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340" y="0"/>
            <a:ext cx="11199302" cy="6857999"/>
          </a:xfrm>
          <a:blipFill>
            <a:blip r:embed="rId3"/>
            <a:tile tx="0" ty="0" sx="100000" sy="100000" flip="none" algn="tl"/>
          </a:blipFill>
        </p:spPr>
      </p:pic>
    </p:spTree>
    <p:extLst>
      <p:ext uri="{BB962C8B-B14F-4D97-AF65-F5344CB8AC3E}">
        <p14:creationId xmlns:p14="http://schemas.microsoft.com/office/powerpoint/2010/main" val="14820110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Claudio Claudiano</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Il magnete </a:t>
            </a:r>
            <a:r>
              <a:rPr lang="it-IT" sz="2800">
                <a:latin typeface="Times New Roman" panose="02020603050405020304" pitchFamily="18" charset="0"/>
                <a:cs typeface="Times New Roman" panose="02020603050405020304" pitchFamily="18" charset="0"/>
              </a:rPr>
              <a:t>(</a:t>
            </a:r>
            <a:r>
              <a:rPr lang="it-IT" sz="2800" i="1">
                <a:latin typeface="Times New Roman" panose="02020603050405020304" pitchFamily="18" charset="0"/>
                <a:cs typeface="Times New Roman" panose="02020603050405020304" pitchFamily="18" charset="0"/>
              </a:rPr>
              <a:t>carm.min.</a:t>
            </a:r>
            <a:r>
              <a:rPr lang="it-IT" sz="2800">
                <a:latin typeface="Times New Roman" panose="02020603050405020304" pitchFamily="18" charset="0"/>
                <a:cs typeface="Times New Roman" panose="02020603050405020304" pitchFamily="18" charset="0"/>
              </a:rPr>
              <a:t> 29)</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695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70E1E23-8357-4A02-8EB2-54273EEB7E52}"/>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marL="0" indent="0">
              <a:buNone/>
            </a:pPr>
            <a:r>
              <a:rPr lang="it-IT"/>
              <a:t> </a:t>
            </a:r>
            <a:r>
              <a:rPr lang="it-IT">
                <a:latin typeface="Times New Roman" panose="02020603050405020304" pitchFamily="18" charset="0"/>
                <a:cs typeface="Times New Roman" panose="02020603050405020304" pitchFamily="18" charset="0"/>
              </a:rPr>
              <a:t>Influsso del </a:t>
            </a:r>
            <a:r>
              <a:rPr lang="it-IT" i="1">
                <a:latin typeface="Times New Roman" panose="02020603050405020304" pitchFamily="18" charset="0"/>
                <a:cs typeface="Times New Roman" panose="02020603050405020304" pitchFamily="18" charset="0"/>
              </a:rPr>
              <a:t>carmen </a:t>
            </a:r>
            <a:r>
              <a:rPr lang="it-IT">
                <a:latin typeface="Times New Roman" panose="02020603050405020304" pitchFamily="18" charset="0"/>
                <a:cs typeface="Times New Roman" panose="02020603050405020304" pitchFamily="18" charset="0"/>
              </a:rPr>
              <a:t>e della lingua sacrale sulla lingua letteraria:</a:t>
            </a:r>
          </a:p>
          <a:p>
            <a:pPr marL="0" indent="0" algn="just">
              <a:lnSpc>
                <a:spcPct val="110000"/>
              </a:lnSpc>
              <a:spcBef>
                <a:spcPts val="0"/>
              </a:spcBef>
              <a:spcAft>
                <a:spcPts val="0"/>
              </a:spcAft>
              <a:buNone/>
            </a:pPr>
            <a:r>
              <a:rPr lang="it-IT" sz="2200">
                <a:latin typeface="Times New Roman" panose="02020603050405020304" pitchFamily="18" charset="0"/>
                <a:cs typeface="Times New Roman" panose="02020603050405020304" pitchFamily="18" charset="0"/>
              </a:rPr>
              <a:t>  « […] espressività popolare e linguaggio giuridico-sacrale convergevano nella intensificazione</a:t>
            </a:r>
          </a:p>
          <a:p>
            <a:pPr marL="0" indent="0" algn="just">
              <a:lnSpc>
                <a:spcPct val="110000"/>
              </a:lnSpc>
              <a:spcBef>
                <a:spcPts val="0"/>
              </a:spcBef>
              <a:spcAft>
                <a:spcPts val="0"/>
              </a:spcAft>
              <a:buNone/>
            </a:pPr>
            <a:r>
              <a:rPr lang="it-IT" sz="2200">
                <a:latin typeface="Times New Roman" panose="02020603050405020304" pitchFamily="18" charset="0"/>
                <a:cs typeface="Times New Roman" panose="02020603050405020304" pitchFamily="18" charset="0"/>
              </a:rPr>
              <a:t>    semantica e ritmica da un lato, nella tendenza alla ripetitività formulare dall’altro. Si realizzava </a:t>
            </a:r>
          </a:p>
          <a:p>
            <a:pPr marL="0" indent="0" algn="just">
              <a:lnSpc>
                <a:spcPct val="110000"/>
              </a:lnSpc>
              <a:spcBef>
                <a:spcPts val="0"/>
              </a:spcBef>
              <a:spcAft>
                <a:spcPts val="0"/>
              </a:spcAft>
              <a:buNone/>
            </a:pPr>
            <a:r>
              <a:rPr lang="it-IT" sz="2200">
                <a:latin typeface="Times New Roman" panose="02020603050405020304" pitchFamily="18" charset="0"/>
                <a:cs typeface="Times New Roman" panose="02020603050405020304" pitchFamily="18" charset="0"/>
              </a:rPr>
              <a:t>    così una struttura periodica che non poteva non influire sulla lingua letteraria in formazione </a:t>
            </a:r>
          </a:p>
          <a:p>
            <a:pPr marL="0" indent="0" algn="just">
              <a:lnSpc>
                <a:spcPct val="110000"/>
              </a:lnSpc>
              <a:spcBef>
                <a:spcPts val="0"/>
              </a:spcBef>
              <a:spcAft>
                <a:spcPts val="0"/>
              </a:spcAft>
              <a:buNone/>
            </a:pPr>
            <a:r>
              <a:rPr lang="it-IT" sz="2200">
                <a:latin typeface="Times New Roman" panose="02020603050405020304" pitchFamily="18" charset="0"/>
                <a:cs typeface="Times New Roman" panose="02020603050405020304" pitchFamily="18" charset="0"/>
              </a:rPr>
              <a:t>    e che ragionevolmente può essere chiamata in causa a spiegare non solo gli antecedenti della </a:t>
            </a:r>
          </a:p>
          <a:p>
            <a:pPr marL="0" indent="0" algn="just">
              <a:lnSpc>
                <a:spcPct val="110000"/>
              </a:lnSpc>
              <a:spcBef>
                <a:spcPts val="0"/>
              </a:spcBef>
              <a:spcAft>
                <a:spcPts val="0"/>
              </a:spcAft>
              <a:buNone/>
            </a:pPr>
            <a:r>
              <a:rPr lang="it-IT" sz="2200">
                <a:latin typeface="Times New Roman" panose="02020603050405020304" pitchFamily="18" charset="0"/>
                <a:cs typeface="Times New Roman" panose="02020603050405020304" pitchFamily="18" charset="0"/>
              </a:rPr>
              <a:t>    ben nota </a:t>
            </a:r>
            <a:r>
              <a:rPr lang="it-IT" sz="2200" i="1">
                <a:latin typeface="Times New Roman" panose="02020603050405020304" pitchFamily="18" charset="0"/>
                <a:cs typeface="Times New Roman" panose="02020603050405020304" pitchFamily="18" charset="0"/>
              </a:rPr>
              <a:t>copia dicendi</a:t>
            </a:r>
            <a:r>
              <a:rPr lang="it-IT" sz="2200">
                <a:latin typeface="Times New Roman" panose="02020603050405020304" pitchFamily="18" charset="0"/>
                <a:cs typeface="Times New Roman" panose="02020603050405020304" pitchFamily="18" charset="0"/>
              </a:rPr>
              <a:t>, ma anche certe forme di </a:t>
            </a:r>
            <a:r>
              <a:rPr lang="it-IT" sz="2200" i="1">
                <a:latin typeface="Times New Roman" panose="02020603050405020304" pitchFamily="18" charset="0"/>
                <a:cs typeface="Times New Roman" panose="02020603050405020304" pitchFamily="18" charset="0"/>
              </a:rPr>
              <a:t>concinnitas</a:t>
            </a:r>
            <a:r>
              <a:rPr lang="it-IT" sz="2200">
                <a:latin typeface="Times New Roman" panose="02020603050405020304" pitchFamily="18" charset="0"/>
                <a:cs typeface="Times New Roman" panose="02020603050405020304" pitchFamily="18" charset="0"/>
              </a:rPr>
              <a:t>, intesa come simmetria delle </a:t>
            </a:r>
          </a:p>
          <a:p>
            <a:pPr marL="0" indent="0" algn="just">
              <a:lnSpc>
                <a:spcPct val="110000"/>
              </a:lnSpc>
              <a:spcBef>
                <a:spcPts val="0"/>
              </a:spcBef>
              <a:spcAft>
                <a:spcPts val="0"/>
              </a:spcAft>
              <a:buNone/>
            </a:pPr>
            <a:r>
              <a:rPr lang="it-IT" sz="2200">
                <a:latin typeface="Times New Roman" panose="02020603050405020304" pitchFamily="18" charset="0"/>
                <a:cs typeface="Times New Roman" panose="02020603050405020304" pitchFamily="18" charset="0"/>
              </a:rPr>
              <a:t>    parti che corrispondono all’interno del periodo: fu l’antichissima predisposizione del latino</a:t>
            </a:r>
          </a:p>
          <a:p>
            <a:pPr marL="0" indent="0" algn="just">
              <a:lnSpc>
                <a:spcPct val="110000"/>
              </a:lnSpc>
              <a:spcBef>
                <a:spcPts val="0"/>
              </a:spcBef>
              <a:spcAft>
                <a:spcPts val="0"/>
              </a:spcAft>
              <a:buNone/>
            </a:pPr>
            <a:r>
              <a:rPr lang="it-IT" sz="2200">
                <a:latin typeface="Times New Roman" panose="02020603050405020304" pitchFamily="18" charset="0"/>
                <a:cs typeface="Times New Roman" panose="02020603050405020304" pitchFamily="18" charset="0"/>
              </a:rPr>
              <a:t>    all’ordinamento simmetrico e alla contrapposizione degli elementi costitutivi della frase a orientare </a:t>
            </a:r>
          </a:p>
          <a:p>
            <a:pPr marL="0" indent="0" algn="just">
              <a:lnSpc>
                <a:spcPct val="110000"/>
              </a:lnSpc>
              <a:spcBef>
                <a:spcPts val="0"/>
              </a:spcBef>
              <a:spcAft>
                <a:spcPts val="0"/>
              </a:spcAft>
              <a:buNone/>
            </a:pPr>
            <a:r>
              <a:rPr lang="it-IT" sz="2200">
                <a:latin typeface="Times New Roman" panose="02020603050405020304" pitchFamily="18" charset="0"/>
                <a:cs typeface="Times New Roman" panose="02020603050405020304" pitchFamily="18" charset="0"/>
              </a:rPr>
              <a:t>    le scelte successive e a facilitare una imitazione ‘personale’ dei modelli retorici greci» </a:t>
            </a:r>
          </a:p>
          <a:p>
            <a:pPr marL="0" indent="0" algn="just">
              <a:lnSpc>
                <a:spcPct val="110000"/>
              </a:lnSpc>
              <a:spcBef>
                <a:spcPts val="0"/>
              </a:spcBef>
              <a:spcAft>
                <a:spcPts val="0"/>
              </a:spcAft>
              <a:buNone/>
            </a:pPr>
            <a:endParaRPr lang="it-IT" sz="2200">
              <a:latin typeface="Times New Roman" panose="02020603050405020304" pitchFamily="18" charset="0"/>
              <a:cs typeface="Times New Roman" panose="02020603050405020304" pitchFamily="18" charset="0"/>
            </a:endParaRPr>
          </a:p>
          <a:p>
            <a:pPr marL="0" indent="0" algn="just">
              <a:lnSpc>
                <a:spcPct val="110000"/>
              </a:lnSpc>
              <a:spcBef>
                <a:spcPts val="0"/>
              </a:spcBef>
              <a:spcAft>
                <a:spcPts val="0"/>
              </a:spcAft>
              <a:buNone/>
            </a:pPr>
            <a:r>
              <a:rPr lang="it-IT" sz="1600">
                <a:latin typeface="Times New Roman" panose="02020603050405020304" pitchFamily="18" charset="0"/>
                <a:cs typeface="Times New Roman" panose="02020603050405020304" pitchFamily="18" charset="0"/>
              </a:rPr>
              <a:t>      (citazione da: C. De Meo, </a:t>
            </a:r>
            <a:r>
              <a:rPr lang="it-IT" sz="1600" i="1">
                <a:latin typeface="Times New Roman" panose="02020603050405020304" pitchFamily="18" charset="0"/>
                <a:cs typeface="Times New Roman" panose="02020603050405020304" pitchFamily="18" charset="0"/>
              </a:rPr>
              <a:t>Lingue tecniche del latino</a:t>
            </a:r>
            <a:r>
              <a:rPr lang="it-IT" sz="1600">
                <a:latin typeface="Times New Roman" panose="02020603050405020304" pitchFamily="18" charset="0"/>
                <a:cs typeface="Times New Roman" panose="02020603050405020304" pitchFamily="18" charset="0"/>
              </a:rPr>
              <a:t>, Bologna 1983, pp. 154-155).</a:t>
            </a:r>
            <a:endParaRPr lang="it-IT" sz="2200">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Ridondanze, accorgimenti formali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 Suggestione ritmica dell’antichissimo </a:t>
            </a:r>
            <a:r>
              <a:rPr lang="it-IT" i="1">
                <a:latin typeface="Times New Roman" panose="02020603050405020304" pitchFamily="18" charset="0"/>
                <a:cs typeface="Times New Roman" panose="02020603050405020304" pitchFamily="18" charset="0"/>
              </a:rPr>
              <a:t>carmen </a:t>
            </a:r>
            <a:r>
              <a:rPr lang="it-IT">
                <a:latin typeface="Times New Roman" panose="02020603050405020304" pitchFamily="18" charset="0"/>
                <a:cs typeface="Times New Roman" panose="02020603050405020304" pitchFamily="18" charset="0"/>
              </a:rPr>
              <a:t>        isocolia, omoteleuti, parallelismi, anafore,</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chiasmi, </a:t>
            </a:r>
            <a:r>
              <a:rPr lang="it-IT" i="1">
                <a:latin typeface="Times New Roman" panose="02020603050405020304" pitchFamily="18" charset="0"/>
                <a:cs typeface="Times New Roman" panose="02020603050405020304" pitchFamily="18" charset="0"/>
              </a:rPr>
              <a:t>variatio </a:t>
            </a:r>
            <a:r>
              <a:rPr lang="it-IT">
                <a:latin typeface="Times New Roman" panose="02020603050405020304" pitchFamily="18" charset="0"/>
                <a:cs typeface="Times New Roman" panose="02020603050405020304" pitchFamily="18" charset="0"/>
              </a:rPr>
              <a:t>sinonimica, figure etimologiche        influsso nella </a:t>
            </a:r>
            <a:r>
              <a:rPr lang="it-IT" i="1">
                <a:latin typeface="Times New Roman" panose="02020603050405020304" pitchFamily="18" charset="0"/>
                <a:cs typeface="Times New Roman" panose="02020603050405020304" pitchFamily="18" charset="0"/>
              </a:rPr>
              <a:t>concinnitas verborum et </a:t>
            </a:r>
          </a:p>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 sententiarum </a:t>
            </a:r>
            <a:r>
              <a:rPr lang="it-IT">
                <a:latin typeface="Times New Roman" panose="02020603050405020304" pitchFamily="18" charset="0"/>
                <a:cs typeface="Times New Roman" panose="02020603050405020304" pitchFamily="18" charset="0"/>
              </a:rPr>
              <a:t>(vd. es. Cicerone)</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 Utilizzazione letteraria di materiale linguistico fissatosi nella preghiera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recupero complessivo del formulario tecnico e delle figure di suono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recupero del dato tecnico tradizionale + rielaborazione autoriale autonoma</a:t>
            </a:r>
          </a:p>
          <a:p>
            <a:pPr marL="0" indent="0">
              <a:buNone/>
            </a:pPr>
            <a:endParaRPr lang="it-IT"/>
          </a:p>
        </p:txBody>
      </p:sp>
      <p:sp>
        <p:nvSpPr>
          <p:cNvPr id="4" name="Rettangolo 3">
            <a:extLst>
              <a:ext uri="{FF2B5EF4-FFF2-40B4-BE49-F238E27FC236}">
                <a16:creationId xmlns:a16="http://schemas.microsoft.com/office/drawing/2014/main" id="{459843CA-52AA-4EE0-A1F1-266FB2800D57}"/>
              </a:ext>
            </a:extLst>
          </p:cNvPr>
          <p:cNvSpPr/>
          <p:nvPr/>
        </p:nvSpPr>
        <p:spPr>
          <a:xfrm>
            <a:off x="117447" y="410547"/>
            <a:ext cx="10454137" cy="311642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8F09A291-41F7-45D1-AE03-791FBE5F5FC2}"/>
              </a:ext>
            </a:extLst>
          </p:cNvPr>
          <p:cNvSpPr/>
          <p:nvPr/>
        </p:nvSpPr>
        <p:spPr>
          <a:xfrm>
            <a:off x="5635690" y="4404049"/>
            <a:ext cx="317241" cy="1203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6E7A3AF0-F322-4FD2-9ABA-06E26EAB8720}"/>
              </a:ext>
            </a:extLst>
          </p:cNvPr>
          <p:cNvSpPr/>
          <p:nvPr/>
        </p:nvSpPr>
        <p:spPr>
          <a:xfrm>
            <a:off x="5850294" y="4711959"/>
            <a:ext cx="245706" cy="111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circolare a sinistra 6">
            <a:extLst>
              <a:ext uri="{FF2B5EF4-FFF2-40B4-BE49-F238E27FC236}">
                <a16:creationId xmlns:a16="http://schemas.microsoft.com/office/drawing/2014/main" id="{68780DE6-1B6F-4EDF-BDFF-BDDC235BFE5B}"/>
              </a:ext>
            </a:extLst>
          </p:cNvPr>
          <p:cNvSpPr/>
          <p:nvPr/>
        </p:nvSpPr>
        <p:spPr>
          <a:xfrm>
            <a:off x="8378890" y="5663682"/>
            <a:ext cx="186612" cy="3545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circolare a sinistra 8">
            <a:extLst>
              <a:ext uri="{FF2B5EF4-FFF2-40B4-BE49-F238E27FC236}">
                <a16:creationId xmlns:a16="http://schemas.microsoft.com/office/drawing/2014/main" id="{8CBFBE55-ECA3-43B7-82DA-52DA9E654F60}"/>
              </a:ext>
            </a:extLst>
          </p:cNvPr>
          <p:cNvSpPr/>
          <p:nvPr/>
        </p:nvSpPr>
        <p:spPr>
          <a:xfrm>
            <a:off x="8724122" y="6018245"/>
            <a:ext cx="186612" cy="3545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0" name="Freccia curva 9">
            <a:extLst>
              <a:ext uri="{FF2B5EF4-FFF2-40B4-BE49-F238E27FC236}">
                <a16:creationId xmlns:a16="http://schemas.microsoft.com/office/drawing/2014/main" id="{B76DC51C-9960-4A21-846D-9A957F5719F7}"/>
              </a:ext>
            </a:extLst>
          </p:cNvPr>
          <p:cNvSpPr/>
          <p:nvPr/>
        </p:nvSpPr>
        <p:spPr>
          <a:xfrm rot="5400000">
            <a:off x="4071647" y="3931688"/>
            <a:ext cx="436204" cy="26592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93898572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0BF4A48-048F-4C7B-8562-5B3633294E4F}"/>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Poesia come strumento di conoscenza della natura e dei </a:t>
            </a:r>
            <a:r>
              <a:rPr lang="it-IT" i="1">
                <a:latin typeface="Times New Roman" panose="02020603050405020304" pitchFamily="18" charset="0"/>
                <a:cs typeface="Times New Roman" panose="02020603050405020304" pitchFamily="18" charset="0"/>
              </a:rPr>
              <a:t>mirabilia </a:t>
            </a:r>
            <a:r>
              <a:rPr lang="it-IT">
                <a:latin typeface="Times New Roman" panose="02020603050405020304" pitchFamily="18" charset="0"/>
                <a:cs typeface="Times New Roman" panose="02020603050405020304" pitchFamily="18" charset="0"/>
              </a:rPr>
              <a:t>di essa</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Emulazione e confronto dialettico con la tradizione letteraria        magnetismo </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Memoria letteraria e riferimenti alla poesia sublime, cosmogonica e cosmologica</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Riferimento a Virgilio e omaggio a Lucrezio (cf. </a:t>
            </a:r>
            <a:r>
              <a:rPr lang="it-IT" i="1">
                <a:latin typeface="Times New Roman" panose="02020603050405020304" pitchFamily="18" charset="0"/>
                <a:cs typeface="Times New Roman" panose="02020603050405020304" pitchFamily="18" charset="0"/>
              </a:rPr>
              <a:t>DRN </a:t>
            </a:r>
            <a:r>
              <a:rPr lang="it-IT">
                <a:latin typeface="Times New Roman" panose="02020603050405020304" pitchFamily="18" charset="0"/>
                <a:cs typeface="Times New Roman" panose="02020603050405020304" pitchFamily="18" charset="0"/>
              </a:rPr>
              <a:t>6,998-1089)      </a:t>
            </a:r>
          </a:p>
          <a:p>
            <a:pPr marL="0" indent="0" algn="just">
              <a:lnSpc>
                <a:spcPct val="110000"/>
              </a:lnSpc>
              <a:spcBef>
                <a:spcPts val="0"/>
              </a:spcBef>
              <a:spcAft>
                <a:spcPts val="0"/>
              </a:spcAft>
              <a:buNone/>
            </a:pPr>
            <a:r>
              <a:rPr lang="it-IT">
                <a:latin typeface="Times New Roman" panose="02020603050405020304" pitchFamily="18" charset="0"/>
                <a:cs typeface="Times New Roman" panose="02020603050405020304" pitchFamily="18" charset="0"/>
              </a:rPr>
              <a:t>                                       valenza metaletteraria (</a:t>
            </a:r>
            <a:r>
              <a:rPr lang="it-IT" i="1">
                <a:latin typeface="Times New Roman" panose="02020603050405020304" pitchFamily="18" charset="0"/>
                <a:cs typeface="Times New Roman" panose="02020603050405020304" pitchFamily="18" charset="0"/>
              </a:rPr>
              <a:t>georg. </a:t>
            </a:r>
            <a:r>
              <a:rPr lang="it-IT">
                <a:latin typeface="Times New Roman" panose="02020603050405020304" pitchFamily="18" charset="0"/>
                <a:cs typeface="Times New Roman" panose="02020603050405020304" pitchFamily="18" charset="0"/>
              </a:rPr>
              <a:t>2,475 ss. ; </a:t>
            </a:r>
            <a:r>
              <a:rPr lang="it-IT" i="1">
                <a:latin typeface="Times New Roman" panose="02020603050405020304" pitchFamily="18" charset="0"/>
                <a:cs typeface="Times New Roman" panose="02020603050405020304" pitchFamily="18" charset="0"/>
              </a:rPr>
              <a:t>Aen. </a:t>
            </a:r>
            <a:r>
              <a:rPr lang="it-IT">
                <a:latin typeface="Times New Roman" panose="02020603050405020304" pitchFamily="18" charset="0"/>
                <a:cs typeface="Times New Roman" panose="02020603050405020304" pitchFamily="18" charset="0"/>
              </a:rPr>
              <a:t>1,742 ss.)</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Esigenza scientifica e ruolo del poeta che attualizza il racconto</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Allegoria 	  magnetismo  		 amore di Venere (magnete) e Marte (ferro)</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allusione virgiliana (Aen. 7, 44) nel v. 31 </a:t>
            </a:r>
            <a:r>
              <a:rPr lang="it-IT" i="1">
                <a:latin typeface="Times New Roman" panose="02020603050405020304" pitchFamily="18" charset="0"/>
                <a:cs typeface="Times New Roman" panose="02020603050405020304" pitchFamily="18" charset="0"/>
              </a:rPr>
              <a:t>hic mirum consurgit opus</a:t>
            </a:r>
            <a:r>
              <a:rPr lang="it-IT">
                <a:latin typeface="Times New Roman" panose="02020603050405020304" pitchFamily="18" charset="0"/>
                <a:cs typeface="Times New Roman" panose="02020603050405020304" pitchFamily="18" charset="0"/>
              </a:rPr>
              <a:t>      assimilazione dell’azione meravigliosa della calamita alla creazione poetica    Manil. 2,782 </a:t>
            </a:r>
            <a:r>
              <a:rPr lang="it-IT" i="1">
                <a:latin typeface="Times New Roman" panose="02020603050405020304" pitchFamily="18" charset="0"/>
                <a:cs typeface="Times New Roman" panose="02020603050405020304" pitchFamily="18" charset="0"/>
              </a:rPr>
              <a:t>tunc demum consurgit opus</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Pietra meravigliosa ma di nessun pregio estetico/esteriore</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Riecheggiamento della letteratura scientifica (es. Plinio)</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Potere attrattivo della calamita sul ferro       similitudine        rappresentazione unione delle due divinità</a:t>
            </a:r>
          </a:p>
          <a:p>
            <a:pPr algn="just">
              <a:lnSpc>
                <a:spcPct val="110000"/>
              </a:lnSpc>
              <a:spcBef>
                <a:spcPts val="0"/>
              </a:spcBef>
              <a:spcAft>
                <a:spcPts val="0"/>
              </a:spcAft>
            </a:pPr>
            <a:r>
              <a:rPr lang="it-IT" i="1">
                <a:latin typeface="Times New Roman" panose="02020603050405020304" pitchFamily="18" charset="0"/>
                <a:cs typeface="Times New Roman" panose="02020603050405020304" pitchFamily="18" charset="0"/>
              </a:rPr>
              <a:t>Natura </a:t>
            </a:r>
            <a:r>
              <a:rPr lang="it-IT">
                <a:latin typeface="Times New Roman" panose="02020603050405020304" pitchFamily="18" charset="0"/>
                <a:cs typeface="Times New Roman" panose="02020603050405020304" pitchFamily="18" charset="0"/>
              </a:rPr>
              <a:t>(valore teologico e cosmico) pronuba         mondo regolato dalla </a:t>
            </a:r>
            <a:r>
              <a:rPr lang="it-IT" i="1">
                <a:latin typeface="Times New Roman" panose="02020603050405020304" pitchFamily="18" charset="0"/>
                <a:cs typeface="Times New Roman" panose="02020603050405020304" pitchFamily="18" charset="0"/>
              </a:rPr>
              <a:t>Natura </a:t>
            </a:r>
            <a:r>
              <a:rPr lang="it-IT">
                <a:latin typeface="Times New Roman" panose="02020603050405020304" pitchFamily="18" charset="0"/>
                <a:cs typeface="Times New Roman" panose="02020603050405020304" pitchFamily="18" charset="0"/>
              </a:rPr>
              <a:t>ma popolato da dèi</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Cupido          allegoria della concordia necessaria che governa le opere della </a:t>
            </a:r>
            <a:r>
              <a:rPr lang="it-IT" i="1">
                <a:latin typeface="Times New Roman" panose="02020603050405020304" pitchFamily="18" charset="0"/>
                <a:cs typeface="Times New Roman" panose="02020603050405020304" pitchFamily="18" charset="0"/>
              </a:rPr>
              <a:t>Natura</a:t>
            </a:r>
          </a:p>
          <a:p>
            <a:pPr algn="just">
              <a:lnSpc>
                <a:spcPct val="110000"/>
              </a:lnSpc>
              <a:spcBef>
                <a:spcPts val="0"/>
              </a:spcBef>
              <a:spcAft>
                <a:spcPts val="0"/>
              </a:spcAft>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4843E1EA-A77F-4900-8787-8A2E89500802}"/>
              </a:ext>
            </a:extLst>
          </p:cNvPr>
          <p:cNvSpPr/>
          <p:nvPr/>
        </p:nvSpPr>
        <p:spPr>
          <a:xfrm>
            <a:off x="7944374" y="578840"/>
            <a:ext cx="276837" cy="117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circolare a destra 3">
            <a:extLst>
              <a:ext uri="{FF2B5EF4-FFF2-40B4-BE49-F238E27FC236}">
                <a16:creationId xmlns:a16="http://schemas.microsoft.com/office/drawing/2014/main" id="{E1AEA447-3777-4356-B0C5-1FC4145973B8}"/>
              </a:ext>
            </a:extLst>
          </p:cNvPr>
          <p:cNvSpPr/>
          <p:nvPr/>
        </p:nvSpPr>
        <p:spPr>
          <a:xfrm>
            <a:off x="2776756" y="1459684"/>
            <a:ext cx="192947" cy="31039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3C1AC392-E202-4F47-95AE-E0B3EECBC640}"/>
              </a:ext>
            </a:extLst>
          </p:cNvPr>
          <p:cNvSpPr/>
          <p:nvPr/>
        </p:nvSpPr>
        <p:spPr>
          <a:xfrm>
            <a:off x="1694575" y="2424417"/>
            <a:ext cx="243281"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DBB6F270-41DF-4764-BFE8-D452A2D9F23A}"/>
              </a:ext>
            </a:extLst>
          </p:cNvPr>
          <p:cNvSpPr/>
          <p:nvPr/>
        </p:nvSpPr>
        <p:spPr>
          <a:xfrm>
            <a:off x="3775046" y="2424418"/>
            <a:ext cx="243281"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251E0322-1DA3-4A56-BA33-CB87BB1F8FE4}"/>
              </a:ext>
            </a:extLst>
          </p:cNvPr>
          <p:cNvSpPr/>
          <p:nvPr/>
        </p:nvSpPr>
        <p:spPr>
          <a:xfrm flipV="1">
            <a:off x="9764785" y="2751590"/>
            <a:ext cx="394283"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A7CB518F-4EAF-4C97-86AF-2344A7A7DC64}"/>
              </a:ext>
            </a:extLst>
          </p:cNvPr>
          <p:cNvSpPr/>
          <p:nvPr/>
        </p:nvSpPr>
        <p:spPr>
          <a:xfrm>
            <a:off x="8422546" y="3154260"/>
            <a:ext cx="243281" cy="1342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C7F89963-DD18-4290-84E6-83223E75FB6C}"/>
              </a:ext>
            </a:extLst>
          </p:cNvPr>
          <p:cNvSpPr/>
          <p:nvPr/>
        </p:nvSpPr>
        <p:spPr>
          <a:xfrm>
            <a:off x="5410899" y="4613944"/>
            <a:ext cx="268448"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93A06C99-96AC-4C40-A460-BB98A992EB44}"/>
              </a:ext>
            </a:extLst>
          </p:cNvPr>
          <p:cNvSpPr/>
          <p:nvPr/>
        </p:nvSpPr>
        <p:spPr>
          <a:xfrm>
            <a:off x="7449424" y="4622334"/>
            <a:ext cx="335559"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0D25C245-092A-449A-BDF8-C191FB77DE16}"/>
              </a:ext>
            </a:extLst>
          </p:cNvPr>
          <p:cNvSpPr/>
          <p:nvPr/>
        </p:nvSpPr>
        <p:spPr>
          <a:xfrm>
            <a:off x="6096000" y="5335398"/>
            <a:ext cx="329967"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9BE24A1C-1D22-4165-8D6C-9EFD3251EE55}"/>
              </a:ext>
            </a:extLst>
          </p:cNvPr>
          <p:cNvSpPr/>
          <p:nvPr/>
        </p:nvSpPr>
        <p:spPr>
          <a:xfrm>
            <a:off x="1468072" y="6040073"/>
            <a:ext cx="453005"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33310712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0BF4A48-048F-4C7B-8562-5B3633294E4F}"/>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a:spcBef>
                <a:spcPts val="0"/>
              </a:spcBef>
              <a:spcAft>
                <a:spcPts val="0"/>
              </a:spcAft>
            </a:pPr>
            <a:r>
              <a:rPr lang="it-IT" b="1">
                <a:latin typeface="Times New Roman" panose="02020603050405020304" pitchFamily="18" charset="0"/>
                <a:cs typeface="Times New Roman" panose="02020603050405020304" pitchFamily="18" charset="0"/>
              </a:rPr>
              <a:t>Struttura del carme:</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b="1">
                <a:latin typeface="Times New Roman" panose="02020603050405020304" pitchFamily="18" charset="0"/>
                <a:cs typeface="Times New Roman" panose="02020603050405020304" pitchFamily="18" charset="0"/>
              </a:rPr>
              <a:t>	vv. 1-9 </a:t>
            </a:r>
            <a:r>
              <a:rPr lang="it-IT">
                <a:latin typeface="Times New Roman" panose="02020603050405020304" pitchFamily="18" charset="0"/>
                <a:cs typeface="Times New Roman" panose="02020603050405020304" pitchFamily="18" charset="0"/>
              </a:rPr>
              <a:t>proemio.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b="1">
                <a:latin typeface="Times New Roman" panose="02020603050405020304" pitchFamily="18" charset="0"/>
                <a:cs typeface="Times New Roman" panose="02020603050405020304" pitchFamily="18" charset="0"/>
              </a:rPr>
              <a:t>	vv. 9-21</a:t>
            </a:r>
            <a:r>
              <a:rPr lang="it-IT">
                <a:latin typeface="Times New Roman" panose="02020603050405020304" pitchFamily="18" charset="0"/>
                <a:cs typeface="Times New Roman" panose="02020603050405020304" pitchFamily="18" charset="0"/>
              </a:rPr>
              <a:t> catalogo in negativo (10-15) e in positivo (16-21) degli usi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e della proprietà del magnete.</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b="1">
                <a:latin typeface="Times New Roman" panose="02020603050405020304" pitchFamily="18" charset="0"/>
                <a:cs typeface="Times New Roman" panose="02020603050405020304" pitchFamily="18" charset="0"/>
              </a:rPr>
              <a:t>	vv. 22-50 </a:t>
            </a:r>
            <a:r>
              <a:rPr lang="it-IT" i="1">
                <a:latin typeface="Times New Roman" panose="02020603050405020304" pitchFamily="18" charset="0"/>
                <a:cs typeface="Times New Roman" panose="02020603050405020304" pitchFamily="18" charset="0"/>
              </a:rPr>
              <a:t>de ornatu Veneris et Martis</a:t>
            </a:r>
            <a:r>
              <a:rPr lang="it-IT">
                <a:latin typeface="Times New Roman" panose="02020603050405020304" pitchFamily="18" charset="0"/>
                <a:cs typeface="Times New Roman" panose="02020603050405020304" pitchFamily="18" charset="0"/>
              </a:rPr>
              <a:t>: magnetismo e allegoria mitologica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b="1">
                <a:latin typeface="Times New Roman" panose="02020603050405020304" pitchFamily="18" charset="0"/>
                <a:cs typeface="Times New Roman" panose="02020603050405020304" pitchFamily="18" charset="0"/>
              </a:rPr>
              <a:t>	vv. 51-57 </a:t>
            </a:r>
            <a:r>
              <a:rPr lang="it-IT">
                <a:latin typeface="Times New Roman" panose="02020603050405020304" pitchFamily="18" charset="0"/>
                <a:cs typeface="Times New Roman" panose="02020603050405020304" pitchFamily="18" charset="0"/>
              </a:rPr>
              <a:t>apostrofe a</a:t>
            </a: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Cupido e onnipotenza dell’amore.</a:t>
            </a:r>
          </a:p>
        </p:txBody>
      </p:sp>
    </p:spTree>
    <p:extLst>
      <p:ext uri="{BB962C8B-B14F-4D97-AF65-F5344CB8AC3E}">
        <p14:creationId xmlns:p14="http://schemas.microsoft.com/office/powerpoint/2010/main" val="159954972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Claudio Claudiano</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Il cristallo </a:t>
            </a:r>
            <a:r>
              <a:rPr lang="it-IT" sz="2800">
                <a:latin typeface="Times New Roman" panose="02020603050405020304" pitchFamily="18" charset="0"/>
                <a:cs typeface="Times New Roman" panose="02020603050405020304" pitchFamily="18" charset="0"/>
              </a:rPr>
              <a:t>(</a:t>
            </a:r>
            <a:r>
              <a:rPr lang="it-IT" sz="2800" i="1">
                <a:latin typeface="Times New Roman" panose="02020603050405020304" pitchFamily="18" charset="0"/>
                <a:cs typeface="Times New Roman" panose="02020603050405020304" pitchFamily="18" charset="0"/>
              </a:rPr>
              <a:t>carm.min.</a:t>
            </a:r>
            <a:r>
              <a:rPr lang="it-IT" sz="2800">
                <a:latin typeface="Times New Roman" panose="02020603050405020304" pitchFamily="18" charset="0"/>
                <a:cs typeface="Times New Roman" panose="02020603050405020304" pitchFamily="18" charset="0"/>
              </a:rPr>
              <a:t> 33-39)</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19947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E49D4F8-1F7D-4D15-B4A6-4CD4C07674D4}"/>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Il cristallo di rocca e la sua doppia natura:  liquida e pietrosa	esempio dell’abilità della natura creatrice</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Sviluppo del motivo dell’ingegnosità della natura e dei </a:t>
            </a:r>
            <a:r>
              <a:rPr lang="it-IT" i="1">
                <a:latin typeface="Times New Roman" panose="02020603050405020304" pitchFamily="18" charset="0"/>
                <a:cs typeface="Times New Roman" panose="02020603050405020304" pitchFamily="18" charset="0"/>
              </a:rPr>
              <a:t>mirabilia </a:t>
            </a:r>
            <a:r>
              <a:rPr lang="it-IT">
                <a:latin typeface="Times New Roman" panose="02020603050405020304" pitchFamily="18" charset="0"/>
                <a:cs typeface="Times New Roman" panose="02020603050405020304" pitchFamily="18" charset="0"/>
              </a:rPr>
              <a:t>che ne conseguono</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Elemento di interesse 		l’interno e l’esterno del cristallo		scomposizione dell’immagine e gioco di variazioni e amplificazioni</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Miniaturizzazione dell’elemento ecfrastico 	esibizione di capacità letteraria, esercizio poetico e </a:t>
            </a:r>
            <a:r>
              <a:rPr lang="it-IT" i="1">
                <a:latin typeface="Times New Roman" panose="02020603050405020304" pitchFamily="18" charset="0"/>
                <a:cs typeface="Times New Roman" panose="02020603050405020304" pitchFamily="18" charset="0"/>
              </a:rPr>
              <a:t>divertissement </a:t>
            </a:r>
          </a:p>
          <a:p>
            <a:pPr algn="just">
              <a:lnSpc>
                <a:spcPct val="110000"/>
              </a:lnSpc>
              <a:spcBef>
                <a:spcPts val="0"/>
              </a:spcBef>
              <a:spcAft>
                <a:spcPts val="0"/>
              </a:spcAft>
            </a:pPr>
            <a:r>
              <a:rPr lang="it-IT">
                <a:latin typeface="Times New Roman" panose="02020603050405020304" pitchFamily="18" charset="0"/>
                <a:cs typeface="Times New Roman" panose="02020603050405020304" pitchFamily="18" charset="0"/>
              </a:rPr>
              <a:t>Continuità / discontinuità nella resa dell’immagine 	  aggiunta / sottrazione di dettagli</a:t>
            </a:r>
          </a:p>
          <a:p>
            <a:pPr marL="0" indent="0" algn="just">
              <a:lnSpc>
                <a:spcPct val="11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10000"/>
              </a:lnSpc>
              <a:spcBef>
                <a:spcPts val="0"/>
              </a:spcBef>
              <a:spcAft>
                <a:spcPts val="0"/>
              </a:spcAft>
              <a:buNone/>
            </a:pPr>
            <a:r>
              <a:rPr lang="it-IT" sz="2000" b="1" i="1">
                <a:latin typeface="Times New Roman" panose="02020603050405020304" pitchFamily="18" charset="0"/>
                <a:cs typeface="Times New Roman" panose="02020603050405020304" pitchFamily="18" charset="0"/>
              </a:rPr>
              <a:t>- Carm. </a:t>
            </a:r>
            <a:r>
              <a:rPr lang="it-IT" sz="2000" b="1">
                <a:latin typeface="Times New Roman" panose="02020603050405020304" pitchFamily="18" charset="0"/>
                <a:cs typeface="Times New Roman" panose="02020603050405020304" pitchFamily="18" charset="0"/>
              </a:rPr>
              <a:t>33 (distici elegiaci)		</a:t>
            </a:r>
            <a:r>
              <a:rPr lang="it-IT" sz="2000">
                <a:latin typeface="Times New Roman" panose="02020603050405020304" pitchFamily="18" charset="0"/>
                <a:cs typeface="Times New Roman" panose="02020603050405020304" pitchFamily="18" charset="0"/>
              </a:rPr>
              <a:t>il cristallo con l’acqua al suo interno      doppia natura del cristallo     ingegno e gioco della natura = meraviglia e mistero </a:t>
            </a:r>
          </a:p>
          <a:p>
            <a:pPr marL="0" indent="0" algn="just">
              <a:lnSpc>
                <a:spcPct val="110000"/>
              </a:lnSpc>
              <a:spcBef>
                <a:spcPts val="0"/>
              </a:spcBef>
              <a:spcAft>
                <a:spcPts val="0"/>
              </a:spcAft>
              <a:buNone/>
            </a:pPr>
            <a:r>
              <a:rPr lang="it-IT" sz="2000" b="1" i="1">
                <a:latin typeface="Times New Roman" panose="02020603050405020304" pitchFamily="18" charset="0"/>
                <a:cs typeface="Times New Roman" panose="02020603050405020304" pitchFamily="18" charset="0"/>
              </a:rPr>
              <a:t>- Carm. </a:t>
            </a:r>
            <a:r>
              <a:rPr lang="it-IT" sz="2000" b="1">
                <a:latin typeface="Times New Roman" panose="02020603050405020304" pitchFamily="18" charset="0"/>
                <a:cs typeface="Times New Roman" panose="02020603050405020304" pitchFamily="18" charset="0"/>
              </a:rPr>
              <a:t>34 (distici elegiaci)		</a:t>
            </a:r>
            <a:r>
              <a:rPr lang="it-IT" sz="2000">
                <a:latin typeface="Times New Roman" panose="02020603050405020304" pitchFamily="18" charset="0"/>
                <a:cs typeface="Times New Roman" panose="02020603050405020304" pitchFamily="18" charset="0"/>
              </a:rPr>
              <a:t>interno ed esterno del cristallo</a:t>
            </a:r>
          </a:p>
          <a:p>
            <a:pPr marL="0" indent="0" algn="just">
              <a:lnSpc>
                <a:spcPct val="110000"/>
              </a:lnSpc>
              <a:spcBef>
                <a:spcPts val="0"/>
              </a:spcBef>
              <a:spcAft>
                <a:spcPts val="0"/>
              </a:spcAft>
              <a:buNone/>
            </a:pPr>
            <a:r>
              <a:rPr lang="it-IT" sz="2000" b="1" i="1">
                <a:latin typeface="Times New Roman" panose="02020603050405020304" pitchFamily="18" charset="0"/>
                <a:cs typeface="Times New Roman" panose="02020603050405020304" pitchFamily="18" charset="0"/>
              </a:rPr>
              <a:t>- Carm</a:t>
            </a:r>
            <a:r>
              <a:rPr lang="it-IT" sz="2000" b="1">
                <a:latin typeface="Times New Roman" panose="02020603050405020304" pitchFamily="18" charset="0"/>
                <a:cs typeface="Times New Roman" panose="02020603050405020304" pitchFamily="18" charset="0"/>
              </a:rPr>
              <a:t>. 35 (distici elegiaci)		</a:t>
            </a:r>
            <a:r>
              <a:rPr lang="it-IT" sz="2000">
                <a:latin typeface="Times New Roman" panose="02020603050405020304" pitchFamily="18" charset="0"/>
                <a:cs typeface="Times New Roman" panose="02020603050405020304" pitchFamily="18" charset="0"/>
              </a:rPr>
              <a:t>interno del cristallo	    motivo del pregio della pietra</a:t>
            </a:r>
          </a:p>
          <a:p>
            <a:pPr marL="0" indent="0" algn="just">
              <a:lnSpc>
                <a:spcPct val="110000"/>
              </a:lnSpc>
              <a:spcBef>
                <a:spcPts val="0"/>
              </a:spcBef>
              <a:spcAft>
                <a:spcPts val="0"/>
              </a:spcAft>
              <a:buNone/>
            </a:pPr>
            <a:r>
              <a:rPr lang="it-IT" sz="2000" b="1" i="1">
                <a:latin typeface="Times New Roman" panose="02020603050405020304" pitchFamily="18" charset="0"/>
                <a:cs typeface="Times New Roman" panose="02020603050405020304" pitchFamily="18" charset="0"/>
              </a:rPr>
              <a:t>- Carm. </a:t>
            </a:r>
            <a:r>
              <a:rPr lang="it-IT" sz="2000" b="1">
                <a:latin typeface="Times New Roman" panose="02020603050405020304" pitchFamily="18" charset="0"/>
                <a:cs typeface="Times New Roman" panose="02020603050405020304" pitchFamily="18" charset="0"/>
              </a:rPr>
              <a:t>36 (distici elegiaci)		</a:t>
            </a:r>
            <a:r>
              <a:rPr lang="it-IT" sz="2000">
                <a:latin typeface="Times New Roman" panose="02020603050405020304" pitchFamily="18" charset="0"/>
                <a:cs typeface="Times New Roman" panose="02020603050405020304" pitchFamily="18" charset="0"/>
              </a:rPr>
              <a:t>interno del cristallo       attenzione alla disposizione dell’acqua e scomposizione dell’immagine + amplificazione del dettaglio</a:t>
            </a:r>
          </a:p>
          <a:p>
            <a:pPr marL="0" indent="0" algn="just">
              <a:lnSpc>
                <a:spcPct val="110000"/>
              </a:lnSpc>
              <a:spcBef>
                <a:spcPts val="0"/>
              </a:spcBef>
              <a:spcAft>
                <a:spcPts val="0"/>
              </a:spcAft>
              <a:buNone/>
            </a:pPr>
            <a:r>
              <a:rPr lang="it-IT" sz="2000" b="1" i="1">
                <a:latin typeface="Times New Roman" panose="02020603050405020304" pitchFamily="18" charset="0"/>
                <a:cs typeface="Times New Roman" panose="02020603050405020304" pitchFamily="18" charset="0"/>
              </a:rPr>
              <a:t>- Carm. </a:t>
            </a:r>
            <a:r>
              <a:rPr lang="it-IT" sz="2000" b="1">
                <a:latin typeface="Times New Roman" panose="02020603050405020304" pitchFamily="18" charset="0"/>
                <a:cs typeface="Times New Roman" panose="02020603050405020304" pitchFamily="18" charset="0"/>
              </a:rPr>
              <a:t>37 (distici elegiaci)		</a:t>
            </a:r>
            <a:r>
              <a:rPr lang="it-IT" sz="2000">
                <a:latin typeface="Times New Roman" panose="02020603050405020304" pitchFamily="18" charset="0"/>
                <a:cs typeface="Times New Roman" panose="02020603050405020304" pitchFamily="18" charset="0"/>
              </a:rPr>
              <a:t>interno del cristallo	    effetti luminosi e motivo del meraviglioso</a:t>
            </a:r>
          </a:p>
          <a:p>
            <a:pPr marL="0" indent="0" algn="just">
              <a:lnSpc>
                <a:spcPct val="110000"/>
              </a:lnSpc>
              <a:spcBef>
                <a:spcPts val="0"/>
              </a:spcBef>
              <a:spcAft>
                <a:spcPts val="0"/>
              </a:spcAft>
              <a:buNone/>
            </a:pPr>
            <a:r>
              <a:rPr lang="it-IT" sz="2000" b="1" i="1">
                <a:latin typeface="Times New Roman" panose="02020603050405020304" pitchFamily="18" charset="0"/>
                <a:cs typeface="Times New Roman" panose="02020603050405020304" pitchFamily="18" charset="0"/>
              </a:rPr>
              <a:t>- Carm. </a:t>
            </a:r>
            <a:r>
              <a:rPr lang="it-IT" sz="2000" b="1">
                <a:latin typeface="Times New Roman" panose="02020603050405020304" pitchFamily="18" charset="0"/>
                <a:cs typeface="Times New Roman" panose="02020603050405020304" pitchFamily="18" charset="0"/>
              </a:rPr>
              <a:t>38 (distici elegiaci) 	       </a:t>
            </a:r>
            <a:r>
              <a:rPr lang="it-IT" sz="2000">
                <a:latin typeface="Times New Roman" panose="02020603050405020304" pitchFamily="18" charset="0"/>
                <a:cs typeface="Times New Roman" panose="02020603050405020304" pitchFamily="18" charset="0"/>
              </a:rPr>
              <a:t>l’uomo e il cristallo	    combinazione di elementi che rinviano alla consistenza esterna della pietra e a quella interna 	   reazione sensoriale alla meraviglia creata dalla natura + </a:t>
            </a:r>
            <a:r>
              <a:rPr lang="it-IT" sz="2000" i="1">
                <a:latin typeface="Times New Roman" panose="02020603050405020304" pitchFamily="18" charset="0"/>
                <a:cs typeface="Times New Roman" panose="02020603050405020304" pitchFamily="18" charset="0"/>
              </a:rPr>
              <a:t>lusus</a:t>
            </a:r>
            <a:r>
              <a:rPr lang="it-IT" sz="2000">
                <a:latin typeface="Times New Roman" panose="02020603050405020304" pitchFamily="18" charset="0"/>
                <a:cs typeface="Times New Roman" panose="02020603050405020304" pitchFamily="18" charset="0"/>
              </a:rPr>
              <a:t> e illusione nella resa dell’oggetto</a:t>
            </a:r>
          </a:p>
          <a:p>
            <a:pPr marL="0" indent="0" algn="just">
              <a:lnSpc>
                <a:spcPct val="110000"/>
              </a:lnSpc>
              <a:spcBef>
                <a:spcPts val="0"/>
              </a:spcBef>
              <a:spcAft>
                <a:spcPts val="0"/>
              </a:spcAft>
              <a:buNone/>
            </a:pPr>
            <a:r>
              <a:rPr lang="it-IT" sz="2000" b="1" i="1">
                <a:latin typeface="Times New Roman" panose="02020603050405020304" pitchFamily="18" charset="0"/>
                <a:cs typeface="Times New Roman" panose="02020603050405020304" pitchFamily="18" charset="0"/>
              </a:rPr>
              <a:t>- Carm. </a:t>
            </a:r>
            <a:r>
              <a:rPr lang="it-IT" sz="2000" b="1">
                <a:latin typeface="Times New Roman" panose="02020603050405020304" pitchFamily="18" charset="0"/>
                <a:cs typeface="Times New Roman" panose="02020603050405020304" pitchFamily="18" charset="0"/>
              </a:rPr>
              <a:t>39 (distici elegiaci)		</a:t>
            </a:r>
            <a:r>
              <a:rPr lang="it-IT" sz="2000">
                <a:latin typeface="Times New Roman" panose="02020603050405020304" pitchFamily="18" charset="0"/>
                <a:cs typeface="Times New Roman" panose="02020603050405020304" pitchFamily="18" charset="0"/>
              </a:rPr>
              <a:t>elogio del cristallo 	    apostrofe al lettore-spettatore             </a:t>
            </a: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a:t>
            </a:r>
          </a:p>
        </p:txBody>
      </p:sp>
      <p:sp>
        <p:nvSpPr>
          <p:cNvPr id="2" name="Freccia a destra 1">
            <a:extLst>
              <a:ext uri="{FF2B5EF4-FFF2-40B4-BE49-F238E27FC236}">
                <a16:creationId xmlns:a16="http://schemas.microsoft.com/office/drawing/2014/main" id="{3A52C8E7-873A-49B8-AA90-0DD662933078}"/>
              </a:ext>
            </a:extLst>
          </p:cNvPr>
          <p:cNvSpPr/>
          <p:nvPr/>
        </p:nvSpPr>
        <p:spPr>
          <a:xfrm>
            <a:off x="3145872" y="1308683"/>
            <a:ext cx="419449" cy="14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D86D75AA-2EF4-47CE-A3E0-EDEEFEB400AC}"/>
              </a:ext>
            </a:extLst>
          </p:cNvPr>
          <p:cNvSpPr/>
          <p:nvPr/>
        </p:nvSpPr>
        <p:spPr>
          <a:xfrm>
            <a:off x="7826928" y="1308683"/>
            <a:ext cx="419449" cy="14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bidirezionale orizzontale 5">
            <a:extLst>
              <a:ext uri="{FF2B5EF4-FFF2-40B4-BE49-F238E27FC236}">
                <a16:creationId xmlns:a16="http://schemas.microsoft.com/office/drawing/2014/main" id="{99216A68-4160-453B-85A4-AC0ED83162AA}"/>
              </a:ext>
            </a:extLst>
          </p:cNvPr>
          <p:cNvSpPr/>
          <p:nvPr/>
        </p:nvSpPr>
        <p:spPr>
          <a:xfrm>
            <a:off x="5645791" y="2025940"/>
            <a:ext cx="343947" cy="1384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1454EE61-DB67-4B2E-93B8-2D9BF206F301}"/>
              </a:ext>
            </a:extLst>
          </p:cNvPr>
          <p:cNvSpPr/>
          <p:nvPr/>
        </p:nvSpPr>
        <p:spPr>
          <a:xfrm>
            <a:off x="6660859" y="2751588"/>
            <a:ext cx="310392"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22024106-D9E1-42DF-B144-7C23A74A0295}"/>
              </a:ext>
            </a:extLst>
          </p:cNvPr>
          <p:cNvSpPr/>
          <p:nvPr/>
        </p:nvSpPr>
        <p:spPr>
          <a:xfrm>
            <a:off x="3246539" y="3429000"/>
            <a:ext cx="318782" cy="14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BEA0DCB6-1EEF-4CD2-89CD-4DBCF469560A}"/>
              </a:ext>
            </a:extLst>
          </p:cNvPr>
          <p:cNvSpPr/>
          <p:nvPr/>
        </p:nvSpPr>
        <p:spPr>
          <a:xfrm>
            <a:off x="7626992" y="3429001"/>
            <a:ext cx="318782" cy="14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0E9B2EF4-3F53-4770-988D-C8D7BC946DBB}"/>
              </a:ext>
            </a:extLst>
          </p:cNvPr>
          <p:cNvSpPr/>
          <p:nvPr/>
        </p:nvSpPr>
        <p:spPr>
          <a:xfrm>
            <a:off x="10729521" y="3429000"/>
            <a:ext cx="318781" cy="14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167C8876-A86A-4D22-9FA8-31C1565D327C}"/>
              </a:ext>
            </a:extLst>
          </p:cNvPr>
          <p:cNvSpPr/>
          <p:nvPr/>
        </p:nvSpPr>
        <p:spPr>
          <a:xfrm>
            <a:off x="3246539" y="4060272"/>
            <a:ext cx="318782" cy="14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a destra 12">
            <a:extLst>
              <a:ext uri="{FF2B5EF4-FFF2-40B4-BE49-F238E27FC236}">
                <a16:creationId xmlns:a16="http://schemas.microsoft.com/office/drawing/2014/main" id="{6DB25F76-C972-4CFC-B7F0-EC0FFEC4E5B0}"/>
              </a:ext>
            </a:extLst>
          </p:cNvPr>
          <p:cNvSpPr/>
          <p:nvPr/>
        </p:nvSpPr>
        <p:spPr>
          <a:xfrm>
            <a:off x="3246539" y="4404220"/>
            <a:ext cx="318782" cy="14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5" name="Freccia a destra 14">
            <a:extLst>
              <a:ext uri="{FF2B5EF4-FFF2-40B4-BE49-F238E27FC236}">
                <a16:creationId xmlns:a16="http://schemas.microsoft.com/office/drawing/2014/main" id="{7DA35395-6553-43E5-A902-F08AB5369B13}"/>
              </a:ext>
            </a:extLst>
          </p:cNvPr>
          <p:cNvSpPr/>
          <p:nvPr/>
        </p:nvSpPr>
        <p:spPr>
          <a:xfrm>
            <a:off x="5838738" y="4372760"/>
            <a:ext cx="318782" cy="1384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6" name="Freccia a destra 15">
            <a:extLst>
              <a:ext uri="{FF2B5EF4-FFF2-40B4-BE49-F238E27FC236}">
                <a16:creationId xmlns:a16="http://schemas.microsoft.com/office/drawing/2014/main" id="{AE975FA2-4C9F-4D5F-A44F-E8BD5960E22C}"/>
              </a:ext>
            </a:extLst>
          </p:cNvPr>
          <p:cNvSpPr/>
          <p:nvPr/>
        </p:nvSpPr>
        <p:spPr>
          <a:xfrm>
            <a:off x="3246539" y="4676862"/>
            <a:ext cx="318782" cy="14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7" name="Freccia a destra 16">
            <a:extLst>
              <a:ext uri="{FF2B5EF4-FFF2-40B4-BE49-F238E27FC236}">
                <a16:creationId xmlns:a16="http://schemas.microsoft.com/office/drawing/2014/main" id="{9129E8C6-7A10-4372-B933-AC011B24BB8C}"/>
              </a:ext>
            </a:extLst>
          </p:cNvPr>
          <p:cNvSpPr/>
          <p:nvPr/>
        </p:nvSpPr>
        <p:spPr>
          <a:xfrm>
            <a:off x="5852720" y="4691544"/>
            <a:ext cx="318782" cy="1384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8" name="Freccia a destra 17">
            <a:extLst>
              <a:ext uri="{FF2B5EF4-FFF2-40B4-BE49-F238E27FC236}">
                <a16:creationId xmlns:a16="http://schemas.microsoft.com/office/drawing/2014/main" id="{6349CD42-1C63-4CA1-9F58-F995D7B30825}"/>
              </a:ext>
            </a:extLst>
          </p:cNvPr>
          <p:cNvSpPr/>
          <p:nvPr/>
        </p:nvSpPr>
        <p:spPr>
          <a:xfrm>
            <a:off x="3238150" y="5268288"/>
            <a:ext cx="318782" cy="14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9" name="Freccia a destra 18">
            <a:extLst>
              <a:ext uri="{FF2B5EF4-FFF2-40B4-BE49-F238E27FC236}">
                <a16:creationId xmlns:a16="http://schemas.microsoft.com/office/drawing/2014/main" id="{495AA766-9CAA-4C20-806E-7A6ED4ED1C10}"/>
              </a:ext>
            </a:extLst>
          </p:cNvPr>
          <p:cNvSpPr/>
          <p:nvPr/>
        </p:nvSpPr>
        <p:spPr>
          <a:xfrm>
            <a:off x="5852720" y="5276676"/>
            <a:ext cx="318782"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0" name="Freccia a destra 19">
            <a:extLst>
              <a:ext uri="{FF2B5EF4-FFF2-40B4-BE49-F238E27FC236}">
                <a16:creationId xmlns:a16="http://schemas.microsoft.com/office/drawing/2014/main" id="{CC23216F-92F0-465F-9B26-2F9BED855E5E}"/>
              </a:ext>
            </a:extLst>
          </p:cNvPr>
          <p:cNvSpPr/>
          <p:nvPr/>
        </p:nvSpPr>
        <p:spPr>
          <a:xfrm>
            <a:off x="3246539" y="5612235"/>
            <a:ext cx="310393" cy="14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1" name="Freccia a destra 20">
            <a:extLst>
              <a:ext uri="{FF2B5EF4-FFF2-40B4-BE49-F238E27FC236}">
                <a16:creationId xmlns:a16="http://schemas.microsoft.com/office/drawing/2014/main" id="{03244E99-EEBA-431E-AD29-8B9AF080B56F}"/>
              </a:ext>
            </a:extLst>
          </p:cNvPr>
          <p:cNvSpPr/>
          <p:nvPr/>
        </p:nvSpPr>
        <p:spPr>
          <a:xfrm>
            <a:off x="3246539" y="6565434"/>
            <a:ext cx="318782" cy="14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2" name="Freccia a destra 21">
            <a:extLst>
              <a:ext uri="{FF2B5EF4-FFF2-40B4-BE49-F238E27FC236}">
                <a16:creationId xmlns:a16="http://schemas.microsoft.com/office/drawing/2014/main" id="{351FC2E3-14E1-4BBD-A63C-3D250AF48207}"/>
              </a:ext>
            </a:extLst>
          </p:cNvPr>
          <p:cNvSpPr/>
          <p:nvPr/>
        </p:nvSpPr>
        <p:spPr>
          <a:xfrm>
            <a:off x="5852720" y="5612235"/>
            <a:ext cx="304800" cy="1321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3" name="Freccia a destra 22">
            <a:extLst>
              <a:ext uri="{FF2B5EF4-FFF2-40B4-BE49-F238E27FC236}">
                <a16:creationId xmlns:a16="http://schemas.microsoft.com/office/drawing/2014/main" id="{900379EE-5846-4C0B-9C7F-4F465FE4FB9A}"/>
              </a:ext>
            </a:extLst>
          </p:cNvPr>
          <p:cNvSpPr/>
          <p:nvPr/>
        </p:nvSpPr>
        <p:spPr>
          <a:xfrm>
            <a:off x="3967993" y="5897460"/>
            <a:ext cx="285225"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4" name="Freccia a destra 23">
            <a:extLst>
              <a:ext uri="{FF2B5EF4-FFF2-40B4-BE49-F238E27FC236}">
                <a16:creationId xmlns:a16="http://schemas.microsoft.com/office/drawing/2014/main" id="{512D9419-185C-498F-9B53-51FC5080F092}"/>
              </a:ext>
            </a:extLst>
          </p:cNvPr>
          <p:cNvSpPr/>
          <p:nvPr/>
        </p:nvSpPr>
        <p:spPr>
          <a:xfrm>
            <a:off x="5817764" y="6547609"/>
            <a:ext cx="318782" cy="1321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66912066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5D581-E483-4E10-9235-B3611C4ADAD4}"/>
              </a:ext>
            </a:extLst>
          </p:cNvPr>
          <p:cNvSpPr>
            <a:spLocks noGrp="1"/>
          </p:cNvSpPr>
          <p:nvPr>
            <p:ph type="title"/>
          </p:nvPr>
        </p:nvSpPr>
        <p:spPr>
          <a:xfrm>
            <a:off x="755007" y="645952"/>
            <a:ext cx="10679185" cy="1770077"/>
          </a:xfrm>
          <a:solidFill>
            <a:schemeClr val="accent6">
              <a:lumMod val="40000"/>
              <a:lumOff val="60000"/>
            </a:schemeClr>
          </a:solidFill>
          <a:ln w="28575">
            <a:solidFill>
              <a:schemeClr val="accent1"/>
            </a:solidFill>
          </a:ln>
        </p:spPr>
        <p:txBody>
          <a:bodyPr>
            <a:normAutofit/>
          </a:bodyPr>
          <a:lstStyle/>
          <a:p>
            <a:r>
              <a:rPr lang="it-IT" sz="2800">
                <a:latin typeface="Times New Roman" panose="02020603050405020304" pitchFamily="18" charset="0"/>
                <a:cs typeface="Times New Roman" panose="02020603050405020304" pitchFamily="18" charset="0"/>
              </a:rPr>
              <a:t>Claudio Claudiano</a:t>
            </a:r>
            <a:br>
              <a:rPr lang="it-IT" sz="2800">
                <a:latin typeface="Times New Roman" panose="02020603050405020304" pitchFamily="18" charset="0"/>
                <a:cs typeface="Times New Roman" panose="02020603050405020304" pitchFamily="18" charset="0"/>
              </a:rPr>
            </a:br>
            <a:r>
              <a:rPr lang="it-IT" sz="2800" i="1">
                <a:latin typeface="Times New Roman" panose="02020603050405020304" pitchFamily="18" charset="0"/>
                <a:cs typeface="Times New Roman" panose="02020603050405020304" pitchFamily="18" charset="0"/>
              </a:rPr>
              <a:t>Contro la sfera di Archimede </a:t>
            </a:r>
            <a:r>
              <a:rPr lang="it-IT" sz="2800">
                <a:latin typeface="Times New Roman" panose="02020603050405020304" pitchFamily="18" charset="0"/>
                <a:cs typeface="Times New Roman" panose="02020603050405020304" pitchFamily="18" charset="0"/>
              </a:rPr>
              <a:t>(</a:t>
            </a:r>
            <a:r>
              <a:rPr lang="it-IT" sz="2800" i="1">
                <a:latin typeface="Times New Roman" panose="02020603050405020304" pitchFamily="18" charset="0"/>
                <a:cs typeface="Times New Roman" panose="02020603050405020304" pitchFamily="18" charset="0"/>
              </a:rPr>
              <a:t>carm.min. </a:t>
            </a:r>
            <a:r>
              <a:rPr lang="it-IT" sz="2800">
                <a:latin typeface="Times New Roman" panose="02020603050405020304" pitchFamily="18" charset="0"/>
                <a:cs typeface="Times New Roman" panose="02020603050405020304" pitchFamily="18" charset="0"/>
              </a:rPr>
              <a:t>51)</a:t>
            </a:r>
          </a:p>
        </p:txBody>
      </p:sp>
      <p:sp>
        <p:nvSpPr>
          <p:cNvPr id="3" name="Segnaposto contenuto 2">
            <a:extLst>
              <a:ext uri="{FF2B5EF4-FFF2-40B4-BE49-F238E27FC236}">
                <a16:creationId xmlns:a16="http://schemas.microsoft.com/office/drawing/2014/main" id="{E105A41C-9425-4AEC-910A-5E3DF1970C81}"/>
              </a:ext>
            </a:extLst>
          </p:cNvPr>
          <p:cNvSpPr>
            <a:spLocks noGrp="1"/>
          </p:cNvSpPr>
          <p:nvPr>
            <p:ph idx="1"/>
          </p:nvPr>
        </p:nvSpPr>
        <p:spPr>
          <a:xfrm>
            <a:off x="755008" y="2483141"/>
            <a:ext cx="10679185" cy="3573711"/>
          </a:xfrm>
          <a:solidFill>
            <a:schemeClr val="accent6">
              <a:lumMod val="40000"/>
              <a:lumOff val="60000"/>
            </a:schemeClr>
          </a:solidFill>
          <a:ln w="28575">
            <a:solidFill>
              <a:schemeClr val="accent1"/>
            </a:solidFill>
          </a:ln>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Contesto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r>
              <a:rPr lang="it-IT" i="1">
                <a:latin typeface="Times New Roman" panose="02020603050405020304" pitchFamily="18" charset="0"/>
                <a:cs typeface="Times New Roman" panose="02020603050405020304" pitchFamily="18" charset="0"/>
              </a:rPr>
              <a:t>Analisi del testo</a:t>
            </a:r>
          </a:p>
          <a:p>
            <a:pPr marL="0" indent="0" algn="ctr">
              <a:buNone/>
            </a:pPr>
            <a:r>
              <a:rPr lang="it-IT" i="1">
                <a:latin typeface="Times New Roman" panose="02020603050405020304" pitchFamily="18" charset="0"/>
                <a:cs typeface="Times New Roman" panose="02020603050405020304" pitchFamily="18" charset="0"/>
              </a:rPr>
              <a:t>*</a:t>
            </a:r>
          </a:p>
          <a:p>
            <a:pPr marL="0" indent="0" algn="ctr">
              <a:buNone/>
            </a:pPr>
            <a:endParaRPr lang="it-IT"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229481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E49D4F8-1F7D-4D15-B4A6-4CD4C07674D4}"/>
              </a:ext>
            </a:extLst>
          </p:cNvPr>
          <p:cNvSpPr>
            <a:spLocks noGrp="1"/>
          </p:cNvSpPr>
          <p:nvPr>
            <p:ph idx="1"/>
          </p:nvPr>
        </p:nvSpPr>
        <p:spPr>
          <a:xfrm>
            <a:off x="0" y="0"/>
            <a:ext cx="12192000" cy="6858000"/>
          </a:xfrm>
          <a:blipFill>
            <a:blip r:embed="rId2"/>
            <a:tile tx="0" ty="0" sx="100000" sy="100000" flip="none" algn="tl"/>
          </a:blipFill>
        </p:spPr>
        <p:txBody>
          <a:bodyPr/>
          <a:lstStyle/>
          <a:p>
            <a:pPr algn="just"/>
            <a:endParaRPr lang="it-IT" b="1">
              <a:latin typeface="Times New Roman" panose="02020603050405020304" pitchFamily="18" charset="0"/>
              <a:cs typeface="Times New Roman" panose="02020603050405020304" pitchFamily="18" charset="0"/>
            </a:endParaRPr>
          </a:p>
          <a:p>
            <a:pPr algn="just"/>
            <a:r>
              <a:rPr lang="it-IT" b="1">
                <a:latin typeface="Times New Roman" panose="02020603050405020304" pitchFamily="18" charset="0"/>
                <a:cs typeface="Times New Roman" panose="02020603050405020304" pitchFamily="18" charset="0"/>
              </a:rPr>
              <a:t>Struttura del carme:</a:t>
            </a:r>
          </a:p>
          <a:p>
            <a:pPr marL="0" indent="0" algn="just">
              <a:buNone/>
            </a:pPr>
            <a:r>
              <a:rPr lang="it-IT" b="1">
                <a:latin typeface="Times New Roman" panose="02020603050405020304" pitchFamily="18" charset="0"/>
                <a:cs typeface="Times New Roman" panose="02020603050405020304" pitchFamily="18" charset="0"/>
              </a:rPr>
              <a:t>	vv. 1-2:   </a:t>
            </a:r>
            <a:r>
              <a:rPr lang="it-IT">
                <a:latin typeface="Times New Roman" panose="02020603050405020304" pitchFamily="18" charset="0"/>
                <a:cs typeface="Times New Roman" panose="02020603050405020304" pitchFamily="18" charset="0"/>
              </a:rPr>
              <a:t>Giove ride guardando la sfera di Archimede</a:t>
            </a: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	vv. 3-14: </a:t>
            </a:r>
            <a:r>
              <a:rPr lang="it-IT">
                <a:latin typeface="Times New Roman" panose="02020603050405020304" pitchFamily="18" charset="0"/>
                <a:cs typeface="Times New Roman" panose="02020603050405020304" pitchFamily="18" charset="0"/>
              </a:rPr>
              <a:t>Giove parla agli dèi riferendosi ironicamente all’invenzione di Archimede che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osa riprodurre la grandezza e le meraviglie del cosmo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r>
              <a:rPr lang="it-IT">
                <a:latin typeface="Times New Roman" panose="02020603050405020304" pitchFamily="18" charset="0"/>
                <a:cs typeface="Times New Roman" panose="02020603050405020304" pitchFamily="18" charset="0"/>
              </a:rPr>
              <a:t>Tema che denota l’interesse e il gusto per la costruzione di ‘macchine’ e ‘congegni meccanici’</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r>
              <a:rPr lang="it-IT">
                <a:latin typeface="Times New Roman" panose="02020603050405020304" pitchFamily="18" charset="0"/>
                <a:cs typeface="Times New Roman" panose="02020603050405020304" pitchFamily="18" charset="0"/>
              </a:rPr>
              <a:t>Contrasto tra abilità umana e opera della natura			imitazione e realtà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r>
              <a:rPr lang="it-IT">
                <a:latin typeface="Times New Roman" panose="02020603050405020304" pitchFamily="18" charset="0"/>
                <a:cs typeface="Times New Roman" panose="02020603050405020304" pitchFamily="18" charset="0"/>
              </a:rPr>
              <a:t>Contrasto e interazione tra macrocosmo e microcosmo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r>
              <a:rPr lang="it-IT" i="1">
                <a:latin typeface="Times New Roman" panose="02020603050405020304" pitchFamily="18" charset="0"/>
                <a:cs typeface="Times New Roman" panose="02020603050405020304" pitchFamily="18" charset="0"/>
              </a:rPr>
              <a:t>Vivum opus </a:t>
            </a:r>
            <a:r>
              <a:rPr lang="it-IT">
                <a:latin typeface="Times New Roman" panose="02020603050405020304" pitchFamily="18" charset="0"/>
                <a:cs typeface="Times New Roman" panose="02020603050405020304" pitchFamily="18" charset="0"/>
              </a:rPr>
              <a:t>e creazione          creazione umana e creazione divina      </a:t>
            </a:r>
            <a:r>
              <a:rPr lang="it-IT" i="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endParaRPr lang="it-IT" b="1">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863AD177-6872-4D63-9B79-4F1A3CBB9F5B}"/>
              </a:ext>
            </a:extLst>
          </p:cNvPr>
          <p:cNvSpPr/>
          <p:nvPr/>
        </p:nvSpPr>
        <p:spPr>
          <a:xfrm>
            <a:off x="6434356" y="3498209"/>
            <a:ext cx="511728"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8754BBFC-2950-4C58-B16E-E185C514A472}"/>
              </a:ext>
            </a:extLst>
          </p:cNvPr>
          <p:cNvSpPr/>
          <p:nvPr/>
        </p:nvSpPr>
        <p:spPr>
          <a:xfrm>
            <a:off x="3422708" y="4991449"/>
            <a:ext cx="419450" cy="1510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43320746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4EA796A0-E1DF-40A1-9318-24F07FBF2F4E}"/>
              </a:ext>
            </a:extLst>
          </p:cNvPr>
          <p:cNvSpPr>
            <a:spLocks noGrp="1"/>
          </p:cNvSpPr>
          <p:nvPr>
            <p:ph type="subTitle" idx="1"/>
          </p:nvPr>
        </p:nvSpPr>
        <p:spPr>
          <a:xfrm>
            <a:off x="2449585" y="1744910"/>
            <a:ext cx="7248088" cy="3607266"/>
          </a:xfrm>
        </p:spPr>
        <p:txBody>
          <a:bodyPr>
            <a:normAutofit/>
          </a:bodyPr>
          <a:lstStyle/>
          <a:p>
            <a:pPr algn="l">
              <a:spcBef>
                <a:spcPts val="0"/>
              </a:spcBef>
              <a:spcAft>
                <a:spcPts val="0"/>
              </a:spcAft>
            </a:pPr>
            <a:endParaRPr lang="it-IT" sz="2000" i="1">
              <a:latin typeface="+mj-lt"/>
              <a:cs typeface="Times New Roman" panose="02020603050405020304" pitchFamily="18" charset="0"/>
            </a:endParaRPr>
          </a:p>
          <a:p>
            <a:pPr>
              <a:spcBef>
                <a:spcPts val="0"/>
              </a:spcBef>
              <a:spcAft>
                <a:spcPts val="0"/>
              </a:spcAft>
            </a:pPr>
            <a:endParaRPr lang="it-IT" sz="2400" i="1">
              <a:latin typeface="Algerian" panose="04020705040A02060702" pitchFamily="82" charset="0"/>
              <a:cs typeface="Times New Roman" panose="02020603050405020304" pitchFamily="18" charset="0"/>
            </a:endParaRPr>
          </a:p>
          <a:p>
            <a:pPr>
              <a:spcBef>
                <a:spcPts val="0"/>
              </a:spcBef>
              <a:spcAft>
                <a:spcPts val="0"/>
              </a:spcAft>
            </a:pPr>
            <a:endParaRPr lang="it-IT" sz="2400" i="1">
              <a:latin typeface="Algerian" panose="04020705040A02060702" pitchFamily="82" charset="0"/>
              <a:cs typeface="Times New Roman" panose="02020603050405020304" pitchFamily="18" charset="0"/>
            </a:endParaRPr>
          </a:p>
          <a:p>
            <a:pPr>
              <a:spcBef>
                <a:spcPts val="0"/>
              </a:spcBef>
              <a:spcAft>
                <a:spcPts val="0"/>
              </a:spcAft>
            </a:pPr>
            <a:endParaRPr lang="it-IT" sz="2000">
              <a:latin typeface="Algerian" panose="04020705040A02060702" pitchFamily="82" charset="0"/>
              <a:cs typeface="Times New Roman" panose="02020603050405020304" pitchFamily="18" charset="0"/>
            </a:endParaRPr>
          </a:p>
          <a:p>
            <a:pPr>
              <a:spcBef>
                <a:spcPts val="0"/>
              </a:spcBef>
              <a:spcAft>
                <a:spcPts val="0"/>
              </a:spcAft>
            </a:pPr>
            <a:endParaRPr lang="it-IT" sz="2000">
              <a:latin typeface="Algerian" panose="04020705040A02060702" pitchFamily="82" charset="0"/>
              <a:cs typeface="Times New Roman" panose="02020603050405020304" pitchFamily="18" charset="0"/>
            </a:endParaRPr>
          </a:p>
          <a:p>
            <a:pPr>
              <a:spcBef>
                <a:spcPts val="0"/>
              </a:spcBef>
              <a:spcAft>
                <a:spcPts val="0"/>
              </a:spcAft>
            </a:pPr>
            <a:r>
              <a:rPr lang="it-IT" sz="1800" i="1">
                <a:latin typeface="Algerian" panose="04020705040A02060702" pitchFamily="82" charset="0"/>
                <a:cs typeface="Times New Roman" panose="02020603050405020304" pitchFamily="18" charset="0"/>
              </a:rPr>
              <a:t>		                         </a:t>
            </a:r>
          </a:p>
          <a:p>
            <a:pPr>
              <a:spcBef>
                <a:spcPts val="0"/>
              </a:spcBef>
              <a:spcAft>
                <a:spcPts val="0"/>
              </a:spcAft>
            </a:pPr>
            <a:r>
              <a:rPr lang="it-IT" sz="1800" i="1">
                <a:latin typeface="Algerian" panose="04020705040A02060702" pitchFamily="82" charset="0"/>
                <a:cs typeface="Times New Roman" panose="02020603050405020304" pitchFamily="18" charset="0"/>
              </a:rPr>
              <a:t>                             </a:t>
            </a:r>
          </a:p>
          <a:p>
            <a:pPr algn="just">
              <a:lnSpc>
                <a:spcPct val="120000"/>
              </a:lnSpc>
              <a:spcBef>
                <a:spcPts val="0"/>
              </a:spcBef>
              <a:spcAft>
                <a:spcPts val="0"/>
              </a:spcAft>
            </a:pPr>
            <a:r>
              <a:rPr lang="it-IT" sz="1800">
                <a:cs typeface="Times New Roman" panose="02020603050405020304" pitchFamily="18" charset="0"/>
              </a:rPr>
              <a:t>                                                                                                              </a:t>
            </a:r>
            <a:endParaRPr lang="it-IT" sz="1800">
              <a:latin typeface="Algerian" panose="04020705040A02060702" pitchFamily="82" charset="0"/>
              <a:cs typeface="Times New Roman" panose="02020603050405020304" pitchFamily="18" charset="0"/>
            </a:endParaRPr>
          </a:p>
        </p:txBody>
      </p:sp>
    </p:spTree>
    <p:extLst>
      <p:ext uri="{BB962C8B-B14F-4D97-AF65-F5344CB8AC3E}">
        <p14:creationId xmlns:p14="http://schemas.microsoft.com/office/powerpoint/2010/main" val="553634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C02E97B-24CE-4909-A3E9-04C9746B1CD1}"/>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10000"/>
          </a:bodyPr>
          <a:lstStyle/>
          <a:p>
            <a:pPr marL="0" indent="0" algn="ctr">
              <a:spcBef>
                <a:spcPts val="0"/>
              </a:spcBef>
              <a:spcAft>
                <a:spcPts val="0"/>
              </a:spcAft>
              <a:buNone/>
            </a:pPr>
            <a:r>
              <a:rPr lang="it-IT" i="1" dirty="0">
                <a:latin typeface="Times New Roman" panose="02020603050405020304" pitchFamily="18" charset="0"/>
                <a:cs typeface="Times New Roman" panose="02020603050405020304" pitchFamily="18" charset="0"/>
              </a:rPr>
              <a:t>Il latino arcaico: principali caratteristiche</a:t>
            </a:r>
          </a:p>
          <a:p>
            <a:pPr marL="0" indent="0" algn="ctr">
              <a:spcBef>
                <a:spcPts val="0"/>
              </a:spcBef>
              <a:spcAft>
                <a:spcPts val="0"/>
              </a:spcAft>
              <a:buNone/>
            </a:pPr>
            <a:r>
              <a:rPr lang="it-IT" sz="2200" dirty="0">
                <a:latin typeface="Times New Roman" panose="02020603050405020304" pitchFamily="18" charset="0"/>
                <a:cs typeface="Times New Roman" panose="02020603050405020304" pitchFamily="18" charset="0"/>
              </a:rPr>
              <a:t>(241 a.C. fine prima guerra punica – 81-79 a.C. dittatura di Silla)</a:t>
            </a: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b="1" dirty="0">
                <a:latin typeface="Times New Roman" panose="02020603050405020304" pitchFamily="18" charset="0"/>
                <a:cs typeface="Times New Roman" panose="02020603050405020304" pitchFamily="18" charset="0"/>
              </a:rPr>
              <a:t>Quadro storico</a:t>
            </a:r>
            <a:r>
              <a:rPr lang="it-IT" dirty="0">
                <a:latin typeface="Times New Roman" panose="02020603050405020304" pitchFamily="18" charset="0"/>
                <a:cs typeface="Times New Roman" panose="02020603050405020304" pitchFamily="18" charset="0"/>
              </a:rPr>
              <a:t>:  (I fase) espansione e </a:t>
            </a:r>
            <a:r>
              <a:rPr lang="it-IT">
                <a:latin typeface="Times New Roman" panose="02020603050405020304" pitchFamily="18" charset="0"/>
                <a:cs typeface="Times New Roman" panose="02020603050405020304" pitchFamily="18" charset="0"/>
              </a:rPr>
              <a:t>grandi conquiste</a:t>
            </a:r>
          </a:p>
          <a:p>
            <a:pPr algn="just">
              <a:spcBef>
                <a:spcPts val="0"/>
              </a:spcBef>
              <a:spcAft>
                <a:spcPts val="0"/>
              </a:spcAft>
              <a:buFontTx/>
              <a:buChar char="-"/>
            </a:pP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totale sottomissione dell’Italia e dominio del Mediterraneo</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direttrice di espansione nell’Adriatico per controllo dell’Illirico (229-219 a.C.)  </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invasione della Gallia Cisalpina (223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Seconda guerra punica contro Annibale (218-202 a.C., vittoria di Publio Cornelio Scipione a Zama </a:t>
            </a:r>
            <a:r>
              <a:rPr lang="it-IT">
                <a:latin typeface="Times New Roman" panose="02020603050405020304" pitchFamily="18" charset="0"/>
                <a:cs typeface="Times New Roman" panose="02020603050405020304" pitchFamily="18" charset="0"/>
              </a:rPr>
              <a:t>nel 202 a.C.)</a:t>
            </a: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costituzione della provincia di </a:t>
            </a:r>
            <a:r>
              <a:rPr lang="it-IT" i="1" dirty="0" err="1">
                <a:latin typeface="Times New Roman" panose="02020603050405020304" pitchFamily="18" charset="0"/>
                <a:cs typeface="Times New Roman" panose="02020603050405020304" pitchFamily="18" charset="0"/>
              </a:rPr>
              <a:t>Hispania</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(218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Prima e seconda guerra Macedonica (215-205 e 200-196 a.C., vittoria di Tito Quinzio </a:t>
            </a:r>
            <a:r>
              <a:rPr lang="it-IT" dirty="0" err="1">
                <a:latin typeface="Times New Roman" panose="02020603050405020304" pitchFamily="18" charset="0"/>
                <a:cs typeface="Times New Roman" panose="02020603050405020304" pitchFamily="18" charset="0"/>
              </a:rPr>
              <a:t>Flaminino</a:t>
            </a:r>
            <a:r>
              <a:rPr lang="it-IT" dirty="0">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 Cinocefale </a:t>
            </a:r>
            <a:r>
              <a:rPr lang="it-IT" dirty="0">
                <a:latin typeface="Times New Roman" panose="02020603050405020304" pitchFamily="18" charset="0"/>
                <a:cs typeface="Times New Roman" panose="02020603050405020304" pitchFamily="18" charset="0"/>
              </a:rPr>
              <a:t>contro Filippo V)</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operazioni militari contro i Liguri e contro gli </a:t>
            </a:r>
            <a:r>
              <a:rPr lang="it-IT" dirty="0" err="1">
                <a:latin typeface="Times New Roman" panose="02020603050405020304" pitchFamily="18" charset="0"/>
                <a:cs typeface="Times New Roman" panose="02020603050405020304" pitchFamily="18" charset="0"/>
              </a:rPr>
              <a:t>Histri</a:t>
            </a:r>
            <a:r>
              <a:rPr lang="it-IT" dirty="0">
                <a:latin typeface="Times New Roman" panose="02020603050405020304" pitchFamily="18" charset="0"/>
                <a:cs typeface="Times New Roman" panose="02020603050405020304" pitchFamily="18" charset="0"/>
              </a:rPr>
              <a:t>, annessione della Liguria e dell’Istria (187-177 a.C.) </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fondazione della colonia di Aquileia (181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Terza guerra Macedonica contro Perseo (172-167 a.C., vittoria di Lucio Emilio Paolo a </a:t>
            </a:r>
            <a:r>
              <a:rPr lang="it-IT" dirty="0" err="1">
                <a:latin typeface="Times New Roman" panose="02020603050405020304" pitchFamily="18" charset="0"/>
                <a:cs typeface="Times New Roman" panose="02020603050405020304" pitchFamily="18" charset="0"/>
              </a:rPr>
              <a:t>Pidna</a:t>
            </a:r>
            <a:r>
              <a:rPr lang="it-IT" dirty="0">
                <a:latin typeface="Times New Roman" panose="02020603050405020304" pitchFamily="18" charset="0"/>
                <a:cs typeface="Times New Roman" panose="02020603050405020304" pitchFamily="18" charset="0"/>
              </a:rPr>
              <a:t> nel 167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spedizioni contro i Dalmati (156-155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Terza guerra punica (149-146 a.C. nella seconda fase della guerra è protagonista Publio Cornelio Scipione Emiliano, distruzione di Cartagine nel 146 a.C. e nello stesso anno distruzione di Corinto e provincializzazione dell’Africa)</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istituzione provincia d’Asia (129 a.C.) e istituzione provincia della </a:t>
            </a:r>
            <a:r>
              <a:rPr lang="it-IT" i="1" dirty="0">
                <a:latin typeface="Times New Roman" panose="02020603050405020304" pitchFamily="18" charset="0"/>
                <a:cs typeface="Times New Roman" panose="02020603050405020304" pitchFamily="18" charset="0"/>
              </a:rPr>
              <a:t>Gallia </a:t>
            </a:r>
            <a:r>
              <a:rPr lang="it-IT" i="1" dirty="0" err="1">
                <a:latin typeface="Times New Roman" panose="02020603050405020304" pitchFamily="18" charset="0"/>
                <a:cs typeface="Times New Roman" panose="02020603050405020304" pitchFamily="18" charset="0"/>
              </a:rPr>
              <a:t>Narbonensis</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(118 a.C.)</a:t>
            </a: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(II fase) conflitti politici e sociali            Guerra sociale o Italica  (91-89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a:t>
            </a:r>
          </a:p>
          <a:p>
            <a:pPr marL="0" indent="0" algn="just">
              <a:buNone/>
            </a:pPr>
            <a:endParaRPr lang="it-IT" dirty="0"/>
          </a:p>
        </p:txBody>
      </p:sp>
      <p:sp>
        <p:nvSpPr>
          <p:cNvPr id="2" name="Freccia a destra 1">
            <a:extLst>
              <a:ext uri="{FF2B5EF4-FFF2-40B4-BE49-F238E27FC236}">
                <a16:creationId xmlns:a16="http://schemas.microsoft.com/office/drawing/2014/main" id="{468C021A-5FA2-452A-8E81-8E06C9B4855F}"/>
              </a:ext>
            </a:extLst>
          </p:cNvPr>
          <p:cNvSpPr/>
          <p:nvPr/>
        </p:nvSpPr>
        <p:spPr>
          <a:xfrm>
            <a:off x="5618921" y="5850834"/>
            <a:ext cx="477078" cy="132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curva 3">
            <a:extLst>
              <a:ext uri="{FF2B5EF4-FFF2-40B4-BE49-F238E27FC236}">
                <a16:creationId xmlns:a16="http://schemas.microsoft.com/office/drawing/2014/main" id="{08D5F9DC-A67E-4278-AD1E-AE7EAE9BD2BE}"/>
              </a:ext>
            </a:extLst>
          </p:cNvPr>
          <p:cNvSpPr/>
          <p:nvPr/>
        </p:nvSpPr>
        <p:spPr>
          <a:xfrm rot="5400000">
            <a:off x="5996608" y="1040297"/>
            <a:ext cx="596348" cy="39756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592407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14" name="Group 13">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5" name="Picture 14">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0" name="Rectangle 19">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22" name="Straight Connector 21">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382F97E3-5298-45A8-A845-0DF429077801}"/>
              </a:ext>
            </a:extLst>
          </p:cNvPr>
          <p:cNvSpPr>
            <a:spLocks noGrp="1"/>
          </p:cNvSpPr>
          <p:nvPr>
            <p:ph idx="1"/>
          </p:nvPr>
        </p:nvSpPr>
        <p:spPr>
          <a:xfrm>
            <a:off x="6094412" y="1092200"/>
            <a:ext cx="4802184" cy="4515103"/>
          </a:xfrm>
          <a:blipFill>
            <a:blip r:embed="rId5"/>
            <a:tile tx="0" ty="0" sx="100000" sy="100000" flip="none" algn="tl"/>
          </a:blipFill>
        </p:spPr>
        <p:txBody>
          <a:bodyPr>
            <a:normAutofit/>
          </a:bodyPr>
          <a:lstStyle/>
          <a:p>
            <a:pPr marL="0" indent="0" algn="ctr">
              <a:spcBef>
                <a:spcPts val="0"/>
              </a:spcBef>
              <a:spcAft>
                <a:spcPts val="0"/>
              </a:spcAft>
              <a:buNone/>
            </a:pPr>
            <a:endParaRPr lang="en-US" sz="2000"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en-US" sz="2000"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en-US" sz="2000"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en-US" sz="2000" i="1">
                <a:latin typeface="Times New Roman" panose="02020603050405020304" pitchFamily="18" charset="0"/>
                <a:cs typeface="Times New Roman" panose="02020603050405020304" pitchFamily="18" charset="0"/>
              </a:rPr>
              <a:t>*</a:t>
            </a:r>
          </a:p>
          <a:p>
            <a:pPr marL="0" indent="0" algn="ctr">
              <a:spcBef>
                <a:spcPts val="0"/>
              </a:spcBef>
              <a:spcAft>
                <a:spcPts val="0"/>
              </a:spcAft>
              <a:buNone/>
            </a:pPr>
            <a:endParaRPr lang="en-US" sz="2000"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en-US" sz="2800" i="1">
                <a:latin typeface="Algerian" panose="04020705040A02060702" pitchFamily="82" charset="0"/>
                <a:cs typeface="Times New Roman" panose="02020603050405020304" pitchFamily="18" charset="0"/>
              </a:rPr>
              <a:t>Presentazione</a:t>
            </a:r>
          </a:p>
          <a:p>
            <a:pPr marL="0" indent="0" algn="ctr">
              <a:spcBef>
                <a:spcPts val="0"/>
              </a:spcBef>
              <a:spcAft>
                <a:spcPts val="0"/>
              </a:spcAft>
              <a:buNone/>
            </a:pPr>
            <a:r>
              <a:rPr lang="en-US" sz="2800" i="1">
                <a:latin typeface="Algerian" panose="04020705040A02060702" pitchFamily="82" charset="0"/>
                <a:cs typeface="Times New Roman" panose="02020603050405020304" pitchFamily="18" charset="0"/>
              </a:rPr>
              <a:t>dei contenuti del corso </a:t>
            </a:r>
          </a:p>
          <a:p>
            <a:pPr marL="0" indent="0" algn="ctr">
              <a:spcBef>
                <a:spcPts val="0"/>
              </a:spcBef>
              <a:spcAft>
                <a:spcPts val="0"/>
              </a:spcAft>
              <a:buNone/>
            </a:pPr>
            <a:endParaRPr lang="en-US" sz="2000" i="1">
              <a:latin typeface="Algerian" panose="04020705040A02060702" pitchFamily="82" charset="0"/>
              <a:cs typeface="Times New Roman" panose="02020603050405020304" pitchFamily="18" charset="0"/>
            </a:endParaRPr>
          </a:p>
          <a:p>
            <a:pPr marL="0" indent="0" algn="ctr">
              <a:spcBef>
                <a:spcPts val="0"/>
              </a:spcBef>
              <a:spcAft>
                <a:spcPts val="0"/>
              </a:spcAft>
              <a:buNone/>
            </a:pPr>
            <a:r>
              <a:rPr lang="en-US" sz="2000" i="1">
                <a:latin typeface="Times New Roman" panose="02020603050405020304" pitchFamily="18" charset="0"/>
                <a:cs typeface="Times New Roman" panose="02020603050405020304" pitchFamily="18" charset="0"/>
              </a:rPr>
              <a:t>*</a:t>
            </a:r>
          </a:p>
        </p:txBody>
      </p:sp>
      <p:pic>
        <p:nvPicPr>
          <p:cNvPr id="3" name="Immagine 2" descr="Immagine che contiene interni, persona, giovane, ragazza&#10;&#10;Descrizione generata automaticamente">
            <a:extLst>
              <a:ext uri="{FF2B5EF4-FFF2-40B4-BE49-F238E27FC236}">
                <a16:creationId xmlns:a16="http://schemas.microsoft.com/office/drawing/2014/main" id="{003B3E89-0A0B-472F-A0FA-31E88A3D87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018" y="1325461"/>
            <a:ext cx="3741490" cy="4102216"/>
          </a:xfrm>
          <a:prstGeom prst="rect">
            <a:avLst/>
          </a:prstGeom>
        </p:spPr>
      </p:pic>
    </p:spTree>
    <p:extLst>
      <p:ext uri="{BB962C8B-B14F-4D97-AF65-F5344CB8AC3E}">
        <p14:creationId xmlns:p14="http://schemas.microsoft.com/office/powerpoint/2010/main" val="372429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B2AD89B-7993-4F2B-B22A-B81B563A5D8B}"/>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FontTx/>
              <a:buChar char="-"/>
            </a:pPr>
            <a:r>
              <a:rPr lang="it-IT" b="1" dirty="0">
                <a:latin typeface="Times New Roman" panose="02020603050405020304" pitchFamily="18" charset="0"/>
                <a:cs typeface="Times New Roman" panose="02020603050405020304" pitchFamily="18" charset="0"/>
              </a:rPr>
              <a:t>Espansione del latino</a:t>
            </a:r>
            <a:r>
              <a:rPr lang="it-IT" dirty="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 maggiore latinizzazione in tutto il territorio italiano</a:t>
            </a: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 diffusione del latino nelle nuove aree di conquista</a:t>
            </a: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 romanizzazione linguistica dei territori </a:t>
            </a:r>
            <a:r>
              <a:rPr lang="it-IT" dirty="0" err="1">
                <a:latin typeface="Times New Roman" panose="02020603050405020304" pitchFamily="18" charset="0"/>
                <a:cs typeface="Times New Roman" panose="02020603050405020304" pitchFamily="18" charset="0"/>
              </a:rPr>
              <a:t>extraitalici</a:t>
            </a:r>
            <a:r>
              <a:rPr lang="it-IT" dirty="0">
                <a:latin typeface="Times New Roman" panose="02020603050405020304" pitchFamily="18" charset="0"/>
                <a:cs typeface="Times New Roman" panose="02020603050405020304" pitchFamily="18" charset="0"/>
              </a:rPr>
              <a:t> dopo lunghe </a:t>
            </a: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fasi di </a:t>
            </a:r>
            <a:r>
              <a:rPr lang="it-IT" dirty="0" err="1">
                <a:latin typeface="Times New Roman" panose="02020603050405020304" pitchFamily="18" charset="0"/>
                <a:cs typeface="Times New Roman" panose="02020603050405020304" pitchFamily="18" charset="0"/>
              </a:rPr>
              <a:t>pluriliguismo</a:t>
            </a:r>
            <a:r>
              <a:rPr lang="it-IT" dirty="0">
                <a:latin typeface="Times New Roman" panose="02020603050405020304" pitchFamily="18" charset="0"/>
                <a:cs typeface="Times New Roman" panose="02020603050405020304" pitchFamily="18" charset="0"/>
              </a:rPr>
              <a:t> e di contatto con </a:t>
            </a:r>
            <a:r>
              <a:rPr lang="it-IT">
                <a:latin typeface="Times New Roman" panose="02020603050405020304" pitchFamily="18" charset="0"/>
                <a:cs typeface="Times New Roman" panose="02020603050405020304" pitchFamily="18" charset="0"/>
              </a:rPr>
              <a:t>lingue pre-romane</a:t>
            </a:r>
            <a:endParaRPr lang="it-IT" dirty="0">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Latinizzazione spontanea, nessuna adozione di una politica ‘linguistica’ romana</a:t>
            </a:r>
          </a:p>
          <a:p>
            <a:pPr marL="0" indent="0">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b="1" dirty="0">
                <a:latin typeface="Times New Roman" panose="02020603050405020304" pitchFamily="18" charset="0"/>
                <a:cs typeface="Times New Roman" panose="02020603050405020304" pitchFamily="18" charset="0"/>
              </a:rPr>
              <a:t>Rapporto con l’Oriente e il greco:</a:t>
            </a:r>
          </a:p>
          <a:p>
            <a:pPr marL="0" indent="0">
              <a:spcBef>
                <a:spcPts val="0"/>
              </a:spcBef>
              <a:spcAft>
                <a:spcPts val="0"/>
              </a:spcAft>
              <a:buNone/>
            </a:pPr>
            <a:r>
              <a:rPr lang="it-IT" b="1" dirty="0">
                <a:latin typeface="Times New Roman" panose="02020603050405020304" pitchFamily="18" charset="0"/>
                <a:cs typeface="Times New Roman" panose="02020603050405020304" pitchFamily="18" charset="0"/>
              </a:rPr>
              <a:t>                          › </a:t>
            </a:r>
            <a:r>
              <a:rPr lang="it-IT" dirty="0">
                <a:latin typeface="Times New Roman" panose="02020603050405020304" pitchFamily="18" charset="0"/>
                <a:cs typeface="Times New Roman" panose="02020603050405020304" pitchFamily="18" charset="0"/>
              </a:rPr>
              <a:t>tra III e II secolo a.C. crescente ellenizzazione del ceto colto</a:t>
            </a: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 bilinguismo e affermazione di prestigio culturale</a:t>
            </a: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 reazione antiellenica da parte dell’</a:t>
            </a:r>
            <a:r>
              <a:rPr lang="it-IT" i="1" dirty="0">
                <a:latin typeface="Times New Roman" panose="02020603050405020304" pitchFamily="18" charset="0"/>
                <a:cs typeface="Times New Roman" panose="02020603050405020304" pitchFamily="18" charset="0"/>
              </a:rPr>
              <a:t>élite </a:t>
            </a:r>
            <a:r>
              <a:rPr lang="it-IT" dirty="0">
                <a:latin typeface="Times New Roman" panose="02020603050405020304" pitchFamily="18" charset="0"/>
                <a:cs typeface="Times New Roman" panose="02020603050405020304" pitchFamily="18" charset="0"/>
              </a:rPr>
              <a:t>più conservatrice </a:t>
            </a: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a:t>
            </a:r>
          </a:p>
          <a:p>
            <a:pPr algn="just">
              <a:spcBef>
                <a:spcPts val="0"/>
              </a:spcBef>
              <a:spcAft>
                <a:spcPts val="0"/>
              </a:spcAft>
              <a:buFontTx/>
              <a:buChar char="-"/>
            </a:pPr>
            <a:r>
              <a:rPr lang="it-IT" b="1">
                <a:latin typeface="Times New Roman" panose="02020603050405020304" pitchFamily="18" charset="0"/>
                <a:cs typeface="Times New Roman" panose="02020603050405020304" pitchFamily="18" charset="0"/>
              </a:rPr>
              <a:t>Nascita della letteratura latina</a:t>
            </a:r>
            <a:r>
              <a:rPr lang="it-IT">
                <a:latin typeface="Times New Roman" panose="02020603050405020304" pitchFamily="18" charset="0"/>
                <a:cs typeface="Times New Roman" panose="02020603050405020304" pitchFamily="18" charset="0"/>
              </a:rPr>
              <a:t>        grande operazione di adattamento di modelli letterari greci alla lingua e alla società romana grazie a veri e propri ‘mediatori culturali’ perfettamente bilingui come Livio Andronico</a:t>
            </a:r>
            <a:endParaRPr lang="it-IT" dirty="0">
              <a:latin typeface="Times New Roman" panose="02020603050405020304" pitchFamily="18" charset="0"/>
              <a:cs typeface="Times New Roman" panose="02020603050405020304" pitchFamily="18" charset="0"/>
            </a:endParaRPr>
          </a:p>
        </p:txBody>
      </p:sp>
      <p:sp>
        <p:nvSpPr>
          <p:cNvPr id="4" name="Freccia in giù 3">
            <a:extLst>
              <a:ext uri="{FF2B5EF4-FFF2-40B4-BE49-F238E27FC236}">
                <a16:creationId xmlns:a16="http://schemas.microsoft.com/office/drawing/2014/main" id="{1425607E-5365-40E5-920A-DE436763F946}"/>
              </a:ext>
            </a:extLst>
          </p:cNvPr>
          <p:cNvSpPr/>
          <p:nvPr/>
        </p:nvSpPr>
        <p:spPr>
          <a:xfrm>
            <a:off x="762000" y="450575"/>
            <a:ext cx="165652" cy="1775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Freccia a destra 1">
            <a:extLst>
              <a:ext uri="{FF2B5EF4-FFF2-40B4-BE49-F238E27FC236}">
                <a16:creationId xmlns:a16="http://schemas.microsoft.com/office/drawing/2014/main" id="{0EBC8531-058F-4E42-9875-E1CEA42B1A5F}"/>
              </a:ext>
            </a:extLst>
          </p:cNvPr>
          <p:cNvSpPr/>
          <p:nvPr/>
        </p:nvSpPr>
        <p:spPr>
          <a:xfrm>
            <a:off x="4503633" y="4973652"/>
            <a:ext cx="316194" cy="1025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ngolare in su 4">
            <a:extLst>
              <a:ext uri="{FF2B5EF4-FFF2-40B4-BE49-F238E27FC236}">
                <a16:creationId xmlns:a16="http://schemas.microsoft.com/office/drawing/2014/main" id="{0D55E9B5-A02D-499B-9889-5C72EDBDD7F5}"/>
              </a:ext>
            </a:extLst>
          </p:cNvPr>
          <p:cNvSpPr/>
          <p:nvPr/>
        </p:nvSpPr>
        <p:spPr>
          <a:xfrm rot="10800000">
            <a:off x="1606609" y="3537956"/>
            <a:ext cx="324740" cy="119641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39983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DB7779E-7203-45B7-B1DD-697065A6EA9F}"/>
              </a:ext>
            </a:extLst>
          </p:cNvPr>
          <p:cNvSpPr>
            <a:spLocks noGrp="1"/>
          </p:cNvSpPr>
          <p:nvPr>
            <p:ph idx="1"/>
          </p:nvPr>
        </p:nvSpPr>
        <p:spPr>
          <a:xfrm>
            <a:off x="0" y="-1"/>
            <a:ext cx="12192000" cy="6858001"/>
          </a:xfrm>
          <a:blipFill>
            <a:blip r:embed="rId2"/>
            <a:tile tx="0" ty="0" sx="100000" sy="100000" flip="none" algn="tl"/>
          </a:blipFill>
        </p:spPr>
        <p:txBody>
          <a:bodyPr>
            <a:normAutofit/>
          </a:bodyPr>
          <a:lstStyle/>
          <a:p>
            <a:pPr>
              <a:buFontTx/>
              <a:buChar char="-"/>
            </a:pPr>
            <a:r>
              <a:rPr lang="it-IT">
                <a:latin typeface="Times New Roman" panose="02020603050405020304" pitchFamily="18" charset="0"/>
                <a:cs typeface="Times New Roman" panose="02020603050405020304" pitchFamily="18" charset="0"/>
              </a:rPr>
              <a:t>La letteratura arcaica è in realtà una letteratura estremamente ‘moderna’: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legame con l’</a:t>
            </a:r>
            <a:r>
              <a:rPr lang="it-IT" sz="2000" i="1">
                <a:latin typeface="Times New Roman" panose="02020603050405020304" pitchFamily="18" charset="0"/>
                <a:cs typeface="Times New Roman" panose="02020603050405020304" pitchFamily="18" charset="0"/>
              </a:rPr>
              <a:t>élite</a:t>
            </a:r>
            <a:r>
              <a:rPr lang="it-IT" sz="2000">
                <a:latin typeface="Times New Roman" panose="02020603050405020304" pitchFamily="18" charset="0"/>
                <a:cs typeface="Times New Roman" panose="02020603050405020304" pitchFamily="18" charset="0"/>
              </a:rPr>
              <a:t> e risposta alle esigenze culturali della società</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attenzione alle tendenze e novità della produzione greca</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confronto – in un’ottica di autonomia e superamento – con la letteratura greca</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sperimentazione di generi diversi e continuo rinnovamento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a:latin typeface="Times New Roman" panose="02020603050405020304" pitchFamily="18" charset="0"/>
                <a:cs typeface="Times New Roman" panose="02020603050405020304" pitchFamily="18" charset="0"/>
              </a:rPr>
              <a:t>La lingua letteraria arcaica      </a:t>
            </a:r>
            <a:r>
              <a:rPr lang="it-IT" sz="2000">
                <a:latin typeface="Times New Roman" panose="02020603050405020304" pitchFamily="18" charset="0"/>
                <a:cs typeface="Times New Roman" panose="02020603050405020304" pitchFamily="18" charset="0"/>
              </a:rPr>
              <a:t>ricerca continua di mezzi espressivi attingendo a ogni possibile risorsa del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patrimonio linguistico e alle possibilità della lingua</a:t>
            </a:r>
          </a:p>
          <a:p>
            <a:pPr marL="0" indent="0">
              <a:buNone/>
            </a:pPr>
            <a:r>
              <a:rPr lang="it-IT" sz="2000">
                <a:latin typeface="Times New Roman" panose="02020603050405020304" pitchFamily="18" charset="0"/>
                <a:cs typeface="Times New Roman" panose="02020603050405020304" pitchFamily="18" charset="0"/>
              </a:rPr>
              <a:t>                                                               incremento costante del patrimonio lessicale</a:t>
            </a:r>
            <a:r>
              <a:rPr lang="it-IT">
                <a:latin typeface="Times New Roman" panose="02020603050405020304" pitchFamily="18" charset="0"/>
                <a:cs typeface="Times New Roman" panose="02020603050405020304" pitchFamily="18" charset="0"/>
              </a:rPr>
              <a:t> </a:t>
            </a:r>
          </a:p>
          <a:p>
            <a:pPr marL="0" indent="0" algn="just">
              <a:buNone/>
            </a:pPr>
            <a:r>
              <a:rPr lang="it-IT">
                <a:latin typeface="Times New Roman" panose="02020603050405020304" pitchFamily="18" charset="0"/>
                <a:cs typeface="Times New Roman" panose="02020603050405020304" pitchFamily="18" charset="0"/>
              </a:rPr>
              <a:t>    Lingua dei generi ‘alti’      </a:t>
            </a:r>
            <a:r>
              <a:rPr lang="it-IT" sz="2000">
                <a:latin typeface="Times New Roman" panose="02020603050405020304" pitchFamily="18" charset="0"/>
                <a:cs typeface="Times New Roman" panose="02020603050405020304" pitchFamily="18" charset="0"/>
              </a:rPr>
              <a:t>innovazioni (da greco) + elementi tradizionali e procedimenti stilistici della lingua poetica latina        grecismi e allitterazioni, onomatopee, arcaismi e neoformazioni ai limiti dello sperimentalismo, ricorso al latino ‘parlato’ (sul piano lessicale e sintattico) + lingue tecniche a fini espressivi   </a:t>
            </a:r>
          </a:p>
          <a:p>
            <a:pPr marL="0" indent="0" algn="just">
              <a:buNone/>
            </a:pPr>
            <a:r>
              <a:rPr lang="it-IT" sz="2000">
                <a:latin typeface="Times New Roman" panose="02020603050405020304" pitchFamily="18" charset="0"/>
                <a:cs typeface="Times New Roman" panose="02020603050405020304" pitchFamily="18" charset="0"/>
              </a:rPr>
              <a:t>es. Ennio: </a:t>
            </a:r>
            <a:r>
              <a:rPr lang="it-IT" sz="2000" i="1">
                <a:latin typeface="Times New Roman" panose="02020603050405020304" pitchFamily="18" charset="0"/>
                <a:cs typeface="Times New Roman" panose="02020603050405020304" pitchFamily="18" charset="0"/>
              </a:rPr>
              <a:t>ann. </a:t>
            </a:r>
            <a:r>
              <a:rPr lang="it-IT" sz="2000">
                <a:latin typeface="Times New Roman" panose="02020603050405020304" pitchFamily="18" charset="0"/>
                <a:cs typeface="Times New Roman" panose="02020603050405020304" pitchFamily="18" charset="0"/>
              </a:rPr>
              <a:t>1 Sk. </a:t>
            </a:r>
            <a:r>
              <a:rPr lang="pt-BR" sz="2000" b="1">
                <a:latin typeface="Times New Roman" panose="02020603050405020304" pitchFamily="18" charset="0"/>
                <a:cs typeface="Times New Roman" panose="02020603050405020304" pitchFamily="18" charset="0"/>
              </a:rPr>
              <a:t>M</a:t>
            </a:r>
            <a:r>
              <a:rPr lang="pt-BR" sz="2000">
                <a:latin typeface="Times New Roman" panose="02020603050405020304" pitchFamily="18" charset="0"/>
                <a:cs typeface="Times New Roman" panose="02020603050405020304" pitchFamily="18" charset="0"/>
              </a:rPr>
              <a:t>usae</a:t>
            </a:r>
            <a:r>
              <a:rPr lang="pt-BR" sz="2000" i="1">
                <a:latin typeface="Times New Roman" panose="02020603050405020304" pitchFamily="18" charset="0"/>
                <a:cs typeface="Times New Roman" panose="02020603050405020304" pitchFamily="18" charset="0"/>
              </a:rPr>
              <a:t>, quae </a:t>
            </a:r>
            <a:r>
              <a:rPr lang="pt-BR" sz="2000" b="1" i="1">
                <a:latin typeface="Times New Roman" panose="02020603050405020304" pitchFamily="18" charset="0"/>
                <a:cs typeface="Times New Roman" panose="02020603050405020304" pitchFamily="18" charset="0"/>
              </a:rPr>
              <a:t>p</a:t>
            </a:r>
            <a:r>
              <a:rPr lang="pt-BR" sz="2000" i="1">
                <a:latin typeface="Times New Roman" panose="02020603050405020304" pitchFamily="18" charset="0"/>
                <a:cs typeface="Times New Roman" panose="02020603050405020304" pitchFamily="18" charset="0"/>
              </a:rPr>
              <a:t>edibus </a:t>
            </a:r>
            <a:r>
              <a:rPr lang="pt-BR" sz="2000" b="1" i="1">
                <a:latin typeface="Times New Roman" panose="02020603050405020304" pitchFamily="18" charset="0"/>
                <a:cs typeface="Times New Roman" panose="02020603050405020304" pitchFamily="18" charset="0"/>
              </a:rPr>
              <a:t>m</a:t>
            </a:r>
            <a:r>
              <a:rPr lang="pt-BR" sz="2000" i="1">
                <a:latin typeface="Times New Roman" panose="02020603050405020304" pitchFamily="18" charset="0"/>
                <a:cs typeface="Times New Roman" panose="02020603050405020304" pitchFamily="18" charset="0"/>
              </a:rPr>
              <a:t>agnum </a:t>
            </a:r>
            <a:r>
              <a:rPr lang="pt-BR" sz="2000" b="1" i="1">
                <a:latin typeface="Times New Roman" panose="02020603050405020304" pitchFamily="18" charset="0"/>
                <a:cs typeface="Times New Roman" panose="02020603050405020304" pitchFamily="18" charset="0"/>
              </a:rPr>
              <a:t>p</a:t>
            </a:r>
            <a:r>
              <a:rPr lang="pt-BR" sz="2000" i="1">
                <a:latin typeface="Times New Roman" panose="02020603050405020304" pitchFamily="18" charset="0"/>
                <a:cs typeface="Times New Roman" panose="02020603050405020304" pitchFamily="18" charset="0"/>
              </a:rPr>
              <a:t>ulsatis </a:t>
            </a:r>
            <a:r>
              <a:rPr lang="pt-BR" sz="2000">
                <a:latin typeface="Times New Roman" panose="02020603050405020304" pitchFamily="18" charset="0"/>
                <a:cs typeface="Times New Roman" panose="02020603050405020304" pitchFamily="18" charset="0"/>
              </a:rPr>
              <a:t>Olympum; </a:t>
            </a:r>
            <a:r>
              <a:rPr lang="pt-BR" sz="2000" i="1">
                <a:latin typeface="Times New Roman" panose="02020603050405020304" pitchFamily="18" charset="0"/>
                <a:cs typeface="Times New Roman" panose="02020603050405020304" pitchFamily="18" charset="0"/>
              </a:rPr>
              <a:t>ann. </a:t>
            </a:r>
            <a:r>
              <a:rPr lang="pt-BR" sz="2000">
                <a:latin typeface="Times New Roman" panose="02020603050405020304" pitchFamily="18" charset="0"/>
                <a:cs typeface="Times New Roman" panose="02020603050405020304" pitchFamily="18" charset="0"/>
              </a:rPr>
              <a:t>451 Sk. </a:t>
            </a:r>
            <a:r>
              <a:rPr lang="pt-BR" sz="2000" i="1">
                <a:latin typeface="Times New Roman" panose="02020603050405020304" pitchFamily="18" charset="0"/>
                <a:cs typeface="Times New Roman" panose="02020603050405020304" pitchFamily="18" charset="0"/>
              </a:rPr>
              <a:t>a</a:t>
            </a:r>
            <a:r>
              <a:rPr lang="pt-BR" sz="2000" b="1" i="1">
                <a:latin typeface="Times New Roman" panose="02020603050405020304" pitchFamily="18" charset="0"/>
                <a:cs typeface="Times New Roman" panose="02020603050405020304" pitchFamily="18" charset="0"/>
              </a:rPr>
              <a:t>t</a:t>
            </a:r>
            <a:r>
              <a:rPr lang="pt-BR" sz="2000" i="1">
                <a:latin typeface="Times New Roman" panose="02020603050405020304" pitchFamily="18" charset="0"/>
                <a:cs typeface="Times New Roman" panose="02020603050405020304" pitchFamily="18" charset="0"/>
              </a:rPr>
              <a:t> </a:t>
            </a:r>
            <a:r>
              <a:rPr lang="pt-BR" sz="2000" b="1" i="1">
                <a:latin typeface="Times New Roman" panose="02020603050405020304" pitchFamily="18" charset="0"/>
                <a:cs typeface="Times New Roman" panose="02020603050405020304" pitchFamily="18" charset="0"/>
              </a:rPr>
              <a:t>t</a:t>
            </a:r>
            <a:r>
              <a:rPr lang="pt-BR" sz="2000" i="1">
                <a:latin typeface="Times New Roman" panose="02020603050405020304" pitchFamily="18" charset="0"/>
                <a:cs typeface="Times New Roman" panose="02020603050405020304" pitchFamily="18" charset="0"/>
              </a:rPr>
              <a:t>uba </a:t>
            </a:r>
            <a:r>
              <a:rPr lang="pt-BR" sz="2000" b="1" i="1">
                <a:latin typeface="Times New Roman" panose="02020603050405020304" pitchFamily="18" charset="0"/>
                <a:cs typeface="Times New Roman" panose="02020603050405020304" pitchFamily="18" charset="0"/>
              </a:rPr>
              <a:t>t</a:t>
            </a:r>
            <a:r>
              <a:rPr lang="pt-BR" sz="2000" i="1">
                <a:latin typeface="Times New Roman" panose="02020603050405020304" pitchFamily="18" charset="0"/>
                <a:cs typeface="Times New Roman" panose="02020603050405020304" pitchFamily="18" charset="0"/>
              </a:rPr>
              <a:t>erribili soni</a:t>
            </a:r>
            <a:r>
              <a:rPr lang="pt-BR" sz="2000" b="1" i="1">
                <a:latin typeface="Times New Roman" panose="02020603050405020304" pitchFamily="18" charset="0"/>
                <a:cs typeface="Times New Roman" panose="02020603050405020304" pitchFamily="18" charset="0"/>
              </a:rPr>
              <a:t>t</a:t>
            </a:r>
            <a:r>
              <a:rPr lang="pt-BR" sz="2000" i="1">
                <a:latin typeface="Times New Roman" panose="02020603050405020304" pitchFamily="18" charset="0"/>
                <a:cs typeface="Times New Roman" panose="02020603050405020304" pitchFamily="18" charset="0"/>
              </a:rPr>
              <a:t>u </a:t>
            </a:r>
            <a:r>
              <a:rPr lang="pt-BR" sz="2000" b="1" i="1">
                <a:latin typeface="Times New Roman" panose="02020603050405020304" pitchFamily="18" charset="0"/>
                <a:cs typeface="Times New Roman" panose="02020603050405020304" pitchFamily="18" charset="0"/>
              </a:rPr>
              <a:t>taratantara </a:t>
            </a:r>
            <a:r>
              <a:rPr lang="pt-BR" sz="2000" i="1">
                <a:latin typeface="Times New Roman" panose="02020603050405020304" pitchFamily="18" charset="0"/>
                <a:cs typeface="Times New Roman" panose="02020603050405020304" pitchFamily="18" charset="0"/>
              </a:rPr>
              <a:t>dixi</a:t>
            </a:r>
            <a:r>
              <a:rPr lang="pt-BR" sz="2000" b="1" i="1">
                <a:latin typeface="Times New Roman" panose="02020603050405020304" pitchFamily="18" charset="0"/>
                <a:cs typeface="Times New Roman" panose="02020603050405020304" pitchFamily="18" charset="0"/>
              </a:rPr>
              <a:t>t</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ann.</a:t>
            </a:r>
            <a:r>
              <a:rPr lang="pt-BR" sz="2000">
                <a:latin typeface="Times New Roman" panose="02020603050405020304" pitchFamily="18" charset="0"/>
                <a:cs typeface="Times New Roman" panose="02020603050405020304" pitchFamily="18" charset="0"/>
              </a:rPr>
              <a:t> 31 Sk.</a:t>
            </a:r>
            <a:r>
              <a:rPr lang="pt-BR" sz="2000" i="1">
                <a:latin typeface="Times New Roman" panose="02020603050405020304" pitchFamily="18" charset="0"/>
                <a:cs typeface="Times New Roman" panose="02020603050405020304" pitchFamily="18" charset="0"/>
              </a:rPr>
              <a:t> </a:t>
            </a:r>
            <a:r>
              <a:rPr lang="it-IT" sz="2000" b="1" i="1">
                <a:latin typeface="Times New Roman" panose="02020603050405020304" pitchFamily="18" charset="0"/>
                <a:cs typeface="Times New Roman" panose="02020603050405020304" pitchFamily="18" charset="0"/>
              </a:rPr>
              <a:t>o</a:t>
            </a:r>
            <a:r>
              <a:rPr lang="it-IT" sz="2000" i="1">
                <a:latin typeface="Times New Roman" panose="02020603050405020304" pitchFamily="18" charset="0"/>
                <a:cs typeface="Times New Roman" panose="02020603050405020304" pitchFamily="18" charset="0"/>
              </a:rPr>
              <a:t>lli respondit rex Alb</a:t>
            </a:r>
            <a:r>
              <a:rPr lang="it-IT" sz="2000" b="1" i="1">
                <a:latin typeface="Times New Roman" panose="02020603050405020304" pitchFamily="18" charset="0"/>
                <a:cs typeface="Times New Roman" panose="02020603050405020304" pitchFamily="18" charset="0"/>
              </a:rPr>
              <a:t>ai </a:t>
            </a:r>
            <a:r>
              <a:rPr lang="it-IT" sz="2000" i="1">
                <a:latin typeface="Times New Roman" panose="02020603050405020304" pitchFamily="18" charset="0"/>
                <a:cs typeface="Times New Roman" panose="02020603050405020304" pitchFamily="18" charset="0"/>
              </a:rPr>
              <a:t>Long</a:t>
            </a:r>
            <a:r>
              <a:rPr lang="it-IT" sz="2000" b="1" i="1">
                <a:latin typeface="Times New Roman" panose="02020603050405020304" pitchFamily="18" charset="0"/>
                <a:cs typeface="Times New Roman" panose="02020603050405020304" pitchFamily="18" charset="0"/>
              </a:rPr>
              <a:t>ai</a:t>
            </a:r>
            <a:r>
              <a:rPr lang="it-IT" sz="2000">
                <a:latin typeface="Times New Roman" panose="02020603050405020304" pitchFamily="18" charset="0"/>
                <a:cs typeface="Times New Roman" panose="02020603050405020304" pitchFamily="18" charset="0"/>
              </a:rPr>
              <a:t>; 76 Sk. </a:t>
            </a:r>
            <a:r>
              <a:rPr lang="it-IT" sz="2000" i="1">
                <a:latin typeface="Times New Roman" panose="02020603050405020304" pitchFamily="18" charset="0"/>
                <a:cs typeface="Times New Roman" panose="02020603050405020304" pitchFamily="18" charset="0"/>
              </a:rPr>
              <a:t>servat genus </a:t>
            </a:r>
            <a:r>
              <a:rPr lang="it-IT" sz="2000" b="1" i="1">
                <a:latin typeface="Times New Roman" panose="02020603050405020304" pitchFamily="18" charset="0"/>
                <a:cs typeface="Times New Roman" panose="02020603050405020304" pitchFamily="18" charset="0"/>
              </a:rPr>
              <a:t>altivolantum</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ann. </a:t>
            </a:r>
            <a:r>
              <a:rPr lang="it-IT" sz="2000">
                <a:latin typeface="Times New Roman" panose="02020603050405020304" pitchFamily="18" charset="0"/>
                <a:cs typeface="Times New Roman" panose="02020603050405020304" pitchFamily="18" charset="0"/>
              </a:rPr>
              <a:t>184 Sk. </a:t>
            </a:r>
            <a:r>
              <a:rPr lang="it-IT" sz="2000" i="1">
                <a:latin typeface="Times New Roman" panose="02020603050405020304" pitchFamily="18" charset="0"/>
                <a:cs typeface="Times New Roman" panose="02020603050405020304" pitchFamily="18" charset="0"/>
              </a:rPr>
              <a:t>non </a:t>
            </a:r>
            <a:r>
              <a:rPr lang="it-IT" sz="2000" b="1" i="1">
                <a:latin typeface="Times New Roman" panose="02020603050405020304" pitchFamily="18" charset="0"/>
                <a:cs typeface="Times New Roman" panose="02020603050405020304" pitchFamily="18" charset="0"/>
              </a:rPr>
              <a:t>cauponantes</a:t>
            </a:r>
            <a:r>
              <a:rPr lang="it-IT" sz="2000" i="1">
                <a:latin typeface="Times New Roman" panose="02020603050405020304" pitchFamily="18" charset="0"/>
                <a:cs typeface="Times New Roman" panose="02020603050405020304" pitchFamily="18" charset="0"/>
              </a:rPr>
              <a:t> bellum sed belligerantes</a:t>
            </a:r>
            <a:r>
              <a:rPr lang="it-IT" sz="2000">
                <a:latin typeface="Times New Roman" panose="02020603050405020304" pitchFamily="18" charset="0"/>
                <a:cs typeface="Times New Roman" panose="02020603050405020304" pitchFamily="18" charset="0"/>
              </a:rPr>
              <a:t>; 139-140 Sk. </a:t>
            </a:r>
            <a:r>
              <a:rPr lang="it-IT" sz="2000" i="1">
                <a:latin typeface="Times New Roman" panose="02020603050405020304" pitchFamily="18" charset="0"/>
                <a:cs typeface="Times New Roman" panose="02020603050405020304" pitchFamily="18" charset="0"/>
              </a:rPr>
              <a:t>et densis aquila pennis obnixa volabat / </a:t>
            </a:r>
            <a:r>
              <a:rPr lang="pt-BR" sz="2000" i="1">
                <a:latin typeface="Times New Roman" panose="02020603050405020304" pitchFamily="18" charset="0"/>
                <a:cs typeface="Times New Roman" panose="02020603050405020304" pitchFamily="18" charset="0"/>
              </a:rPr>
              <a:t>vento, quem </a:t>
            </a:r>
            <a:r>
              <a:rPr lang="pt-BR" sz="2000" b="1" i="1">
                <a:latin typeface="Times New Roman" panose="02020603050405020304" pitchFamily="18" charset="0"/>
                <a:cs typeface="Times New Roman" panose="02020603050405020304" pitchFamily="18" charset="0"/>
              </a:rPr>
              <a:t>perhibent Graium genus </a:t>
            </a:r>
            <a:r>
              <a:rPr lang="pt-BR" sz="2000" i="1">
                <a:latin typeface="Times New Roman" panose="02020603050405020304" pitchFamily="18" charset="0"/>
                <a:cs typeface="Times New Roman" panose="02020603050405020304" pitchFamily="18" charset="0"/>
              </a:rPr>
              <a:t>aera lingua</a:t>
            </a:r>
            <a:r>
              <a:rPr lang="pt-BR" sz="2000">
                <a:latin typeface="Times New Roman" panose="02020603050405020304" pitchFamily="18" charset="0"/>
                <a:cs typeface="Times New Roman" panose="02020603050405020304" pitchFamily="18" charset="0"/>
              </a:rPr>
              <a:t>; fr. 346 Sk. </a:t>
            </a:r>
            <a:r>
              <a:rPr lang="pt-BR" sz="2000" i="1">
                <a:latin typeface="Times New Roman" panose="02020603050405020304" pitchFamily="18" charset="0"/>
                <a:cs typeface="Times New Roman" panose="02020603050405020304" pitchFamily="18" charset="0"/>
              </a:rPr>
              <a:t>Leucatan </a:t>
            </a:r>
            <a:r>
              <a:rPr lang="pt-BR" sz="2000" b="1" i="1">
                <a:latin typeface="Times New Roman" panose="02020603050405020304" pitchFamily="18" charset="0"/>
                <a:cs typeface="Times New Roman" panose="02020603050405020304" pitchFamily="18" charset="0"/>
              </a:rPr>
              <a:t>campsant</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ann. </a:t>
            </a:r>
            <a:r>
              <a:rPr lang="pt-BR" sz="2000">
                <a:latin typeface="Times New Roman" panose="02020603050405020304" pitchFamily="18" charset="0"/>
                <a:cs typeface="Times New Roman" panose="02020603050405020304" pitchFamily="18" charset="0"/>
              </a:rPr>
              <a:t>289 Sk. </a:t>
            </a:r>
            <a:r>
              <a:rPr lang="pt-BR" sz="2000" i="1">
                <a:latin typeface="Times New Roman" panose="02020603050405020304" pitchFamily="18" charset="0"/>
                <a:cs typeface="Times New Roman" panose="02020603050405020304" pitchFamily="18" charset="0"/>
              </a:rPr>
              <a:t>summus ibi capitur </a:t>
            </a:r>
            <a:r>
              <a:rPr lang="pt-BR" sz="2000" b="1" i="1">
                <a:latin typeface="Times New Roman" panose="02020603050405020304" pitchFamily="18" charset="0"/>
                <a:cs typeface="Times New Roman" panose="02020603050405020304" pitchFamily="18" charset="0"/>
              </a:rPr>
              <a:t>meddix</a:t>
            </a:r>
            <a:r>
              <a:rPr lang="pt-BR" sz="2000" i="1">
                <a:latin typeface="Times New Roman" panose="02020603050405020304" pitchFamily="18" charset="0"/>
                <a:cs typeface="Times New Roman" panose="02020603050405020304" pitchFamily="18" charset="0"/>
              </a:rPr>
              <a:t>, occiditur alter </a:t>
            </a:r>
            <a:r>
              <a:rPr lang="it-IT" sz="2000" i="1">
                <a:latin typeface="Times New Roman" panose="02020603050405020304" pitchFamily="18" charset="0"/>
                <a:cs typeface="Times New Roman" panose="02020603050405020304" pitchFamily="18" charset="0"/>
              </a:rPr>
              <a:t>    </a:t>
            </a:r>
          </a:p>
          <a:p>
            <a:pPr marL="0" indent="0">
              <a:buNone/>
            </a:pPr>
            <a:r>
              <a:rPr lang="it-IT">
                <a:latin typeface="Times New Roman" panose="02020603050405020304" pitchFamily="18" charset="0"/>
                <a:cs typeface="Times New Roman" panose="02020603050405020304" pitchFamily="18" charset="0"/>
              </a:rPr>
              <a:t>    Lingua dei generi ‘bassi’          </a:t>
            </a:r>
            <a:r>
              <a:rPr lang="it-IT" sz="2000">
                <a:latin typeface="Times New Roman" panose="02020603050405020304" pitchFamily="18" charset="0"/>
                <a:cs typeface="Times New Roman" panose="02020603050405020304" pitchFamily="18" charset="0"/>
              </a:rPr>
              <a:t>es. commedie di Plauto e Terenzio</a:t>
            </a:r>
            <a:endParaRPr lang="it-IT">
              <a:latin typeface="Times New Roman" panose="02020603050405020304" pitchFamily="18" charset="0"/>
              <a:cs typeface="Times New Roman" panose="02020603050405020304" pitchFamily="18" charset="0"/>
            </a:endParaRPr>
          </a:p>
          <a:p>
            <a:pPr marL="0" indent="0">
              <a:buNone/>
            </a:pPr>
            <a:r>
              <a:rPr lang="it-IT" sz="1800">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0109B239-7748-4F2E-9334-1BEB9D2D95DC}"/>
              </a:ext>
            </a:extLst>
          </p:cNvPr>
          <p:cNvSpPr/>
          <p:nvPr/>
        </p:nvSpPr>
        <p:spPr>
          <a:xfrm>
            <a:off x="3777240" y="2266772"/>
            <a:ext cx="264920" cy="111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F9FC8B1A-0503-4E54-B4B2-CA4CFA000852}"/>
              </a:ext>
            </a:extLst>
          </p:cNvPr>
          <p:cNvSpPr/>
          <p:nvPr/>
        </p:nvSpPr>
        <p:spPr>
          <a:xfrm>
            <a:off x="3777240" y="2927027"/>
            <a:ext cx="264920" cy="111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27A121DD-16E8-4FC3-9D23-8D12B5095C11}"/>
              </a:ext>
            </a:extLst>
          </p:cNvPr>
          <p:cNvSpPr/>
          <p:nvPr/>
        </p:nvSpPr>
        <p:spPr>
          <a:xfrm>
            <a:off x="3305262" y="3495227"/>
            <a:ext cx="365156" cy="1367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75A2A2F9-CB05-4216-AEC7-2D3A5B371B38}"/>
              </a:ext>
            </a:extLst>
          </p:cNvPr>
          <p:cNvSpPr/>
          <p:nvPr/>
        </p:nvSpPr>
        <p:spPr>
          <a:xfrm>
            <a:off x="1610882" y="3802878"/>
            <a:ext cx="470019" cy="1367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in giù 7">
            <a:extLst>
              <a:ext uri="{FF2B5EF4-FFF2-40B4-BE49-F238E27FC236}">
                <a16:creationId xmlns:a16="http://schemas.microsoft.com/office/drawing/2014/main" id="{38CB8FA5-6CB3-4DFB-9B0F-2D5ED47DC721}"/>
              </a:ext>
            </a:extLst>
          </p:cNvPr>
          <p:cNvSpPr/>
          <p:nvPr/>
        </p:nvSpPr>
        <p:spPr>
          <a:xfrm>
            <a:off x="1845892" y="2540235"/>
            <a:ext cx="196553" cy="7434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Freccia bidirezionale verticale 13">
            <a:extLst>
              <a:ext uri="{FF2B5EF4-FFF2-40B4-BE49-F238E27FC236}">
                <a16:creationId xmlns:a16="http://schemas.microsoft.com/office/drawing/2014/main" id="{41206253-288C-4D64-A3DA-0F8E5901B14F}"/>
              </a:ext>
            </a:extLst>
          </p:cNvPr>
          <p:cNvSpPr/>
          <p:nvPr/>
        </p:nvSpPr>
        <p:spPr>
          <a:xfrm>
            <a:off x="1845892" y="427289"/>
            <a:ext cx="196553" cy="14770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5" name="Freccia a destra 14">
            <a:extLst>
              <a:ext uri="{FF2B5EF4-FFF2-40B4-BE49-F238E27FC236}">
                <a16:creationId xmlns:a16="http://schemas.microsoft.com/office/drawing/2014/main" id="{FE9943B8-1083-43F3-87C9-377BB94FC1A6}"/>
              </a:ext>
            </a:extLst>
          </p:cNvPr>
          <p:cNvSpPr/>
          <p:nvPr/>
        </p:nvSpPr>
        <p:spPr>
          <a:xfrm>
            <a:off x="3559322" y="5973509"/>
            <a:ext cx="482838" cy="1367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6" name="Elaborazione alternativa 15">
            <a:extLst>
              <a:ext uri="{FF2B5EF4-FFF2-40B4-BE49-F238E27FC236}">
                <a16:creationId xmlns:a16="http://schemas.microsoft.com/office/drawing/2014/main" id="{A4BC4441-AED8-451A-BC61-2B06D8B08385}"/>
              </a:ext>
            </a:extLst>
          </p:cNvPr>
          <p:cNvSpPr/>
          <p:nvPr/>
        </p:nvSpPr>
        <p:spPr>
          <a:xfrm>
            <a:off x="33557" y="4437403"/>
            <a:ext cx="12158443" cy="1254093"/>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7" name="Stella a 4 punte 16">
            <a:extLst>
              <a:ext uri="{FF2B5EF4-FFF2-40B4-BE49-F238E27FC236}">
                <a16:creationId xmlns:a16="http://schemas.microsoft.com/office/drawing/2014/main" id="{11AA13EC-8DFA-4B5D-B857-317239AABD05}"/>
              </a:ext>
            </a:extLst>
          </p:cNvPr>
          <p:cNvSpPr/>
          <p:nvPr/>
        </p:nvSpPr>
        <p:spPr>
          <a:xfrm>
            <a:off x="182239" y="3495227"/>
            <a:ext cx="91226" cy="7009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8" name="Stella a 4 punte 17">
            <a:extLst>
              <a:ext uri="{FF2B5EF4-FFF2-40B4-BE49-F238E27FC236}">
                <a16:creationId xmlns:a16="http://schemas.microsoft.com/office/drawing/2014/main" id="{9B747565-1435-4971-8807-5B074B5CFD22}"/>
              </a:ext>
            </a:extLst>
          </p:cNvPr>
          <p:cNvSpPr/>
          <p:nvPr/>
        </p:nvSpPr>
        <p:spPr>
          <a:xfrm>
            <a:off x="182239" y="5973509"/>
            <a:ext cx="91226" cy="7495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764650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65F9762-8241-4D21-9236-A7F83BBC501E}"/>
              </a:ext>
            </a:extLst>
          </p:cNvPr>
          <p:cNvSpPr>
            <a:spLocks noGrp="1"/>
          </p:cNvSpPr>
          <p:nvPr>
            <p:ph idx="1"/>
          </p:nvPr>
        </p:nvSpPr>
        <p:spPr>
          <a:xfrm>
            <a:off x="0" y="0"/>
            <a:ext cx="12192000" cy="6858000"/>
          </a:xfrm>
          <a:blipFill>
            <a:blip r:embed="rId2"/>
            <a:tile tx="0" ty="0" sx="100000" sy="100000" flip="none" algn="tl"/>
          </a:blipFill>
        </p:spPr>
        <p:txBody>
          <a:bodyPr/>
          <a:lstStyle/>
          <a:p>
            <a:pPr>
              <a:buFontTx/>
              <a:buChar char="-"/>
            </a:pPr>
            <a:endParaRPr lang="it-IT">
              <a:latin typeface="Times New Roman" panose="02020603050405020304" pitchFamily="18" charset="0"/>
              <a:cs typeface="Times New Roman" panose="02020603050405020304" pitchFamily="18" charset="0"/>
            </a:endParaRPr>
          </a:p>
          <a:p>
            <a:pPr>
              <a:buFontTx/>
              <a:buChar char="-"/>
            </a:pPr>
            <a:r>
              <a:rPr lang="it-IT">
                <a:latin typeface="Times New Roman" panose="02020603050405020304" pitchFamily="18" charset="0"/>
                <a:cs typeface="Times New Roman" panose="02020603050405020304" pitchFamily="18" charset="0"/>
              </a:rPr>
              <a:t>Da seconda metà del II sec. a.C.  esigenza e ricerca di stabilità e uniformità del latino che ormai è lingua universale al pari del greco e che deve rispondere alle esigenze ‘ufficiali’ della potenza dominatrice di Roma </a:t>
            </a:r>
          </a:p>
          <a:p>
            <a:pPr marL="0" indent="0">
              <a:buNone/>
            </a:pPr>
            <a:endParaRPr lang="it-IT">
              <a:latin typeface="Times New Roman" panose="02020603050405020304" pitchFamily="18" charset="0"/>
              <a:cs typeface="Times New Roman" panose="02020603050405020304" pitchFamily="18" charset="0"/>
            </a:endParaRPr>
          </a:p>
          <a:p>
            <a:pPr marL="0" indent="0" algn="ctr">
              <a:buNone/>
            </a:pPr>
            <a:r>
              <a:rPr lang="it-IT">
                <a:latin typeface="Times New Roman" panose="02020603050405020304" pitchFamily="18" charset="0"/>
                <a:cs typeface="Times New Roman" panose="02020603050405020304" pitchFamily="18" charset="0"/>
              </a:rPr>
              <a:t>  riduzione della variabilità interna e inizio di selezione e regolarizzazione </a:t>
            </a:r>
          </a:p>
          <a:p>
            <a:pPr marL="0" indent="0">
              <a:buNone/>
            </a:pPr>
            <a:r>
              <a:rPr lang="it-IT">
                <a:latin typeface="Times New Roman" panose="02020603050405020304" pitchFamily="18" charset="0"/>
                <a:cs typeface="Times New Roman" panose="02020603050405020304" pitchFamily="18" charset="0"/>
              </a:rPr>
              <a:t>                                     </a:t>
            </a: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 verso una lingua ‘standard’ basata su un modello di prestigio quale la lingua della </a:t>
            </a: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‘classe dirigente’ di Roma</a:t>
            </a:r>
          </a:p>
          <a:p>
            <a:pPr marL="0" indent="0">
              <a:buNone/>
            </a:pPr>
            <a:r>
              <a:rPr lang="it-IT">
                <a:latin typeface="Times New Roman" panose="02020603050405020304" pitchFamily="18" charset="0"/>
                <a:cs typeface="Times New Roman" panose="02020603050405020304" pitchFamily="18" charset="0"/>
              </a:rPr>
              <a:t>                                       </a:t>
            </a:r>
            <a:r>
              <a:rPr lang="it-IT"/>
              <a:t>                                      </a:t>
            </a:r>
          </a:p>
          <a:p>
            <a:pPr marL="0" indent="0" algn="ctr">
              <a:buNone/>
            </a:pPr>
            <a:r>
              <a:rPr lang="it-IT">
                <a:latin typeface="Times New Roman" panose="02020603050405020304" pitchFamily="18" charset="0"/>
                <a:cs typeface="Times New Roman" panose="02020603050405020304" pitchFamily="18" charset="0"/>
              </a:rPr>
              <a:t>processo di regolarizzazione e aggiornamento dell’ortografia favorito dallo sviluppo di una sensibilità e scienza linguistica e dal crescente ruolo della riflessione grammaticale</a:t>
            </a:r>
          </a:p>
          <a:p>
            <a:pPr marL="0" indent="0" algn="ctr">
              <a:buNone/>
            </a:pPr>
            <a:r>
              <a:rPr lang="it-IT">
                <a:latin typeface="Times New Roman" panose="02020603050405020304" pitchFamily="18" charset="0"/>
                <a:cs typeface="Times New Roman" panose="02020603050405020304" pitchFamily="18" charset="0"/>
              </a:rPr>
              <a:t>                                                                                                                                       </a:t>
            </a:r>
            <a:endParaRPr lang="it-IT" sz="1000">
              <a:latin typeface="Times New Roman" panose="02020603050405020304" pitchFamily="18" charset="0"/>
              <a:cs typeface="Times New Roman" panose="02020603050405020304" pitchFamily="18" charset="0"/>
            </a:endParaRPr>
          </a:p>
        </p:txBody>
      </p:sp>
      <p:sp>
        <p:nvSpPr>
          <p:cNvPr id="4" name="Freccia curva 3">
            <a:extLst>
              <a:ext uri="{FF2B5EF4-FFF2-40B4-BE49-F238E27FC236}">
                <a16:creationId xmlns:a16="http://schemas.microsoft.com/office/drawing/2014/main" id="{A4EB3FE4-0705-4333-B522-D24CBD12F7C5}"/>
              </a:ext>
            </a:extLst>
          </p:cNvPr>
          <p:cNvSpPr/>
          <p:nvPr/>
        </p:nvSpPr>
        <p:spPr>
          <a:xfrm rot="5400000">
            <a:off x="2921464" y="1633763"/>
            <a:ext cx="801151" cy="45300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BDA9C166-9745-4C2B-B509-BECD0CFDB3F6}"/>
              </a:ext>
            </a:extLst>
          </p:cNvPr>
          <p:cNvSpPr/>
          <p:nvPr/>
        </p:nvSpPr>
        <p:spPr>
          <a:xfrm>
            <a:off x="5891869" y="2676089"/>
            <a:ext cx="260058" cy="6207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in giù 5">
            <a:extLst>
              <a:ext uri="{FF2B5EF4-FFF2-40B4-BE49-F238E27FC236}">
                <a16:creationId xmlns:a16="http://schemas.microsoft.com/office/drawing/2014/main" id="{60E65CE5-B71E-405C-90CA-85BD490C891E}"/>
              </a:ext>
            </a:extLst>
          </p:cNvPr>
          <p:cNvSpPr/>
          <p:nvPr/>
        </p:nvSpPr>
        <p:spPr>
          <a:xfrm>
            <a:off x="2824293" y="3703739"/>
            <a:ext cx="271244" cy="8934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375744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D7D91CE-5D38-4C46-B420-44445D61E5F0}"/>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i="1">
                <a:latin typeface="Times New Roman" panose="02020603050405020304" pitchFamily="18" charset="0"/>
                <a:cs typeface="Times New Roman" panose="02020603050405020304" pitchFamily="18" charset="0"/>
              </a:rPr>
              <a:t>Principali caratteristiche della fase classica</a:t>
            </a: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(78 a.C. morte di Silla – 14 d.C. morte di Augusto)</a:t>
            </a:r>
          </a:p>
          <a:p>
            <a:pPr>
              <a:buFontTx/>
              <a:buChar char="-"/>
            </a:pPr>
            <a:r>
              <a:rPr lang="it-IT" b="1">
                <a:latin typeface="Times New Roman" panose="02020603050405020304" pitchFamily="18" charset="0"/>
                <a:cs typeface="Times New Roman" panose="02020603050405020304" pitchFamily="18" charset="0"/>
              </a:rPr>
              <a:t>Quadro storico: Roma tra espansione e consolidamento dalla repubblica all’impero</a:t>
            </a:r>
          </a:p>
          <a:p>
            <a:pPr marL="0" indent="0">
              <a:buNone/>
            </a:pPr>
            <a:r>
              <a:rPr lang="it-IT" b="1">
                <a:latin typeface="Times New Roman" panose="02020603050405020304" pitchFamily="18" charset="0"/>
                <a:cs typeface="Times New Roman" panose="02020603050405020304" pitchFamily="18" charset="0"/>
              </a:rPr>
              <a:t>             </a:t>
            </a:r>
          </a:p>
          <a:p>
            <a:pPr>
              <a:buFontTx/>
              <a:buChar char="-"/>
            </a:pPr>
            <a:endParaRPr lang="it-IT" b="1">
              <a:latin typeface="Times New Roman" panose="02020603050405020304" pitchFamily="18" charset="0"/>
              <a:cs typeface="Times New Roman" panose="02020603050405020304" pitchFamily="18" charset="0"/>
            </a:endParaRPr>
          </a:p>
          <a:p>
            <a:endParaRPr lang="it-IT"/>
          </a:p>
        </p:txBody>
      </p:sp>
      <p:pic>
        <p:nvPicPr>
          <p:cNvPr id="5" name="Immagine 4" descr="Immagine che contiene testo, mappa&#10;&#10;Descrizione generata automaticamente">
            <a:extLst>
              <a:ext uri="{FF2B5EF4-FFF2-40B4-BE49-F238E27FC236}">
                <a16:creationId xmlns:a16="http://schemas.microsoft.com/office/drawing/2014/main" id="{3D5F2BD4-5174-4A49-86BF-BE526894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11" y="1325461"/>
            <a:ext cx="10698068" cy="5326354"/>
          </a:xfrm>
          <a:prstGeom prst="rect">
            <a:avLst/>
          </a:prstGeom>
        </p:spPr>
      </p:pic>
      <p:sp>
        <p:nvSpPr>
          <p:cNvPr id="6" name="CasellaDiTesto 5">
            <a:extLst>
              <a:ext uri="{FF2B5EF4-FFF2-40B4-BE49-F238E27FC236}">
                <a16:creationId xmlns:a16="http://schemas.microsoft.com/office/drawing/2014/main" id="{739C8264-A867-4797-9B25-2BCB703CF22E}"/>
              </a:ext>
            </a:extLst>
          </p:cNvPr>
          <p:cNvSpPr txBox="1"/>
          <p:nvPr/>
        </p:nvSpPr>
        <p:spPr>
          <a:xfrm>
            <a:off x="822121" y="5394121"/>
            <a:ext cx="309553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(tavola tratta da: L. Mondin, </a:t>
            </a:r>
            <a:r>
              <a:rPr kumimoji="0" lang="it-IT" sz="1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 62)</a:t>
            </a:r>
            <a:endParaRPr kumimoji="0" lang="it-IT" sz="14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686923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4CB300B-2943-4C99-846D-B33FF4010BF8}"/>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a:buFontTx/>
              <a:buChar char="-"/>
            </a:pPr>
            <a:r>
              <a:rPr lang="it-IT" b="1">
                <a:latin typeface="Times New Roman" panose="02020603050405020304" pitchFamily="18" charset="0"/>
                <a:cs typeface="Times New Roman" panose="02020603050405020304" pitchFamily="18" charset="0"/>
              </a:rPr>
              <a:t>Mario e Silla</a:t>
            </a:r>
            <a:r>
              <a:rPr lang="it-IT">
                <a:latin typeface="Times New Roman" panose="02020603050405020304" pitchFamily="18" charset="0"/>
                <a:cs typeface="Times New Roman" panose="02020603050405020304" pitchFamily="18" charset="0"/>
              </a:rPr>
              <a:t> (nel quadro della prima guerra contro Mitridate VI, 89-84 a.C)    </a:t>
            </a:r>
          </a:p>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sz="2000">
                <a:latin typeface="Times New Roman" panose="02020603050405020304" pitchFamily="18" charset="0"/>
                <a:cs typeface="Times New Roman" panose="02020603050405020304" pitchFamily="18" charset="0"/>
              </a:rPr>
              <a:t>    conflitto civile che termina nell’86 a.C. (morte di Mario)  </a:t>
            </a:r>
          </a:p>
          <a:p>
            <a:pPr marL="0" indent="0">
              <a:buNone/>
            </a:pPr>
            <a:r>
              <a:rPr lang="it-IT" sz="2000">
                <a:latin typeface="Times New Roman" panose="02020603050405020304" pitchFamily="18" charset="0"/>
                <a:cs typeface="Times New Roman" panose="02020603050405020304" pitchFamily="18" charset="0"/>
              </a:rPr>
              <a:t>    decisiva vittoria di Silla nell’82 a.C. (Porta Collina)                 inizio dittatura di Silla</a:t>
            </a:r>
          </a:p>
          <a:p>
            <a:pPr marL="0" indent="0">
              <a:buNone/>
            </a:pPr>
            <a:r>
              <a:rPr lang="it-IT" sz="2000">
                <a:latin typeface="Times New Roman" panose="02020603050405020304" pitchFamily="18" charset="0"/>
                <a:cs typeface="Times New Roman" panose="02020603050405020304" pitchFamily="18" charset="0"/>
              </a:rPr>
              <a:t>    morte di Silla (79 a.C.)           profonda crisi istituzionale</a:t>
            </a:r>
          </a:p>
          <a:p>
            <a:pPr marL="0" indent="0">
              <a:buNone/>
            </a:pPr>
            <a:r>
              <a:rPr lang="it-IT" sz="2000">
                <a:latin typeface="Times New Roman" panose="02020603050405020304" pitchFamily="18" charset="0"/>
                <a:cs typeface="Times New Roman" panose="02020603050405020304" pitchFamily="18" charset="0"/>
              </a:rPr>
              <a:t>       </a:t>
            </a:r>
          </a:p>
          <a:p>
            <a:pPr>
              <a:buFontTx/>
              <a:buChar char="-"/>
            </a:pPr>
            <a:r>
              <a:rPr lang="it-IT" b="1">
                <a:latin typeface="Times New Roman" panose="02020603050405020304" pitchFamily="18" charset="0"/>
                <a:cs typeface="Times New Roman" panose="02020603050405020304" pitchFamily="18" charset="0"/>
              </a:rPr>
              <a:t>Dal 60 al 44 e dal 43 al 31 a.C. si succedono due triumvirati</a:t>
            </a:r>
          </a:p>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Crasso, Pompeo Magno, Giulio Cesare                                     Marco Emilio Lepido, Marco Antonio, Ottaviano</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Guerra civile  tra Cesare e Pompeo                                           contesa tra Antonio e Ottaviano</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vittoria di Cesare a Farsalo (48 a.C.)                                         vittoria di Ottaviano ad Azio nel 31 a.C.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morte di Cesare (15 marzo del 44 a.C.)                                     suicidio di Antonio nel 30 a.C.</a:t>
            </a:r>
          </a:p>
          <a:p>
            <a:pPr marL="0" indent="0">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a:buFontTx/>
              <a:buChar char="-"/>
            </a:pPr>
            <a:r>
              <a:rPr lang="it-IT" b="1">
                <a:latin typeface="Times New Roman" panose="02020603050405020304" pitchFamily="18" charset="0"/>
                <a:cs typeface="Times New Roman" panose="02020603050405020304" pitchFamily="18" charset="0"/>
              </a:rPr>
              <a:t>Ottaviano assume il titolo di </a:t>
            </a:r>
            <a:r>
              <a:rPr lang="it-IT" b="1" i="1">
                <a:latin typeface="Times New Roman" panose="02020603050405020304" pitchFamily="18" charset="0"/>
                <a:cs typeface="Times New Roman" panose="02020603050405020304" pitchFamily="18" charset="0"/>
              </a:rPr>
              <a:t>princeps </a:t>
            </a:r>
            <a:r>
              <a:rPr lang="it-IT" b="1">
                <a:latin typeface="Times New Roman" panose="02020603050405020304" pitchFamily="18" charset="0"/>
                <a:cs typeface="Times New Roman" panose="02020603050405020304" pitchFamily="18" charset="0"/>
              </a:rPr>
              <a:t>(28 a.C.) e di Augusto (nel 27 a.C.)</a:t>
            </a:r>
          </a:p>
          <a:p>
            <a:pPr>
              <a:buFontTx/>
              <a:buChar char="-"/>
            </a:pPr>
            <a:r>
              <a:rPr lang="it-IT" b="1">
                <a:latin typeface="Times New Roman" panose="02020603050405020304" pitchFamily="18" charset="0"/>
                <a:cs typeface="Times New Roman" panose="02020603050405020304" pitchFamily="18" charset="0"/>
              </a:rPr>
              <a:t>Morte di Ottaviano Augusto nel 14 d.C.</a:t>
            </a:r>
          </a:p>
        </p:txBody>
      </p:sp>
      <p:sp>
        <p:nvSpPr>
          <p:cNvPr id="4" name="Freccia in giù 3">
            <a:extLst>
              <a:ext uri="{FF2B5EF4-FFF2-40B4-BE49-F238E27FC236}">
                <a16:creationId xmlns:a16="http://schemas.microsoft.com/office/drawing/2014/main" id="{5AFE256B-22B0-4E06-9B64-2F2AC01B8B8D}"/>
              </a:ext>
            </a:extLst>
          </p:cNvPr>
          <p:cNvSpPr/>
          <p:nvPr/>
        </p:nvSpPr>
        <p:spPr>
          <a:xfrm>
            <a:off x="1174459" y="453006"/>
            <a:ext cx="151001" cy="511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C68B567A-1A3F-4D20-B99B-4E224FEBAC59}"/>
              </a:ext>
            </a:extLst>
          </p:cNvPr>
          <p:cNvSpPr/>
          <p:nvPr/>
        </p:nvSpPr>
        <p:spPr>
          <a:xfrm>
            <a:off x="5872294" y="1610686"/>
            <a:ext cx="461394" cy="117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42D036CA-7F7C-4A3B-85F9-2B8FCE38544D}"/>
              </a:ext>
            </a:extLst>
          </p:cNvPr>
          <p:cNvSpPr/>
          <p:nvPr/>
        </p:nvSpPr>
        <p:spPr>
          <a:xfrm>
            <a:off x="2835479" y="2088859"/>
            <a:ext cx="385893"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8" name="Connettore 2 7">
            <a:extLst>
              <a:ext uri="{FF2B5EF4-FFF2-40B4-BE49-F238E27FC236}">
                <a16:creationId xmlns:a16="http://schemas.microsoft.com/office/drawing/2014/main" id="{C2498CB3-C6CA-44A8-9E2F-8FEE8799C38D}"/>
              </a:ext>
            </a:extLst>
          </p:cNvPr>
          <p:cNvCxnSpPr>
            <a:cxnSpLocks/>
          </p:cNvCxnSpPr>
          <p:nvPr/>
        </p:nvCxnSpPr>
        <p:spPr>
          <a:xfrm flipH="1">
            <a:off x="3120706" y="3196206"/>
            <a:ext cx="2894200" cy="5872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B5D1DD32-2023-4DC4-B2C3-20432F673786}"/>
              </a:ext>
            </a:extLst>
          </p:cNvPr>
          <p:cNvCxnSpPr>
            <a:cxnSpLocks/>
          </p:cNvCxnSpPr>
          <p:nvPr/>
        </p:nvCxnSpPr>
        <p:spPr>
          <a:xfrm>
            <a:off x="6014906" y="3196206"/>
            <a:ext cx="2676088" cy="6207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841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893815-6BAF-408B-A9AD-12B2F4E6EFC5}"/>
              </a:ext>
            </a:extLst>
          </p:cNvPr>
          <p:cNvSpPr>
            <a:spLocks noGrp="1"/>
          </p:cNvSpPr>
          <p:nvPr>
            <p:ph idx="1"/>
          </p:nvPr>
        </p:nvSpPr>
        <p:spPr>
          <a:xfrm>
            <a:off x="0" y="0"/>
            <a:ext cx="12192000" cy="6858000"/>
          </a:xfrm>
          <a:blipFill>
            <a:blip r:embed="rId2"/>
            <a:tile tx="0" ty="0" sx="100000" sy="100000" flip="none" algn="tl"/>
          </a:blipFill>
        </p:spPr>
        <p:txBody>
          <a:bodyPr/>
          <a:lstStyle/>
          <a:p>
            <a:r>
              <a:rPr lang="it-IT">
                <a:latin typeface="Times New Roman" panose="02020603050405020304" pitchFamily="18" charset="0"/>
                <a:cs typeface="Times New Roman" panose="02020603050405020304" pitchFamily="18" charset="0"/>
              </a:rPr>
              <a:t>Espansione del latino</a:t>
            </a:r>
          </a:p>
          <a:p>
            <a:r>
              <a:rPr lang="it-IT">
                <a:latin typeface="Times New Roman" panose="02020603050405020304" pitchFamily="18" charset="0"/>
                <a:cs typeface="Times New Roman" panose="02020603050405020304" pitchFamily="18" charset="0"/>
              </a:rPr>
              <a:t>Effetti centripeti e flussi di elementi latinofoni dalle aree di romanizzazione</a:t>
            </a:r>
          </a:p>
          <a:p>
            <a:r>
              <a:rPr lang="it-IT">
                <a:latin typeface="Times New Roman" panose="02020603050405020304" pitchFamily="18" charset="0"/>
                <a:cs typeface="Times New Roman" panose="02020603050405020304" pitchFamily="18" charset="0"/>
              </a:rPr>
              <a:t>Si accentua la distanza tra </a:t>
            </a:r>
            <a:r>
              <a:rPr lang="it-IT" i="1">
                <a:latin typeface="Times New Roman" panose="02020603050405020304" pitchFamily="18" charset="0"/>
                <a:cs typeface="Times New Roman" panose="02020603050405020304" pitchFamily="18" charset="0"/>
              </a:rPr>
              <a:t>urbanitas </a:t>
            </a:r>
            <a:r>
              <a:rPr lang="it-IT">
                <a:latin typeface="Times New Roman" panose="02020603050405020304" pitchFamily="18" charset="0"/>
                <a:cs typeface="Times New Roman" panose="02020603050405020304" pitchFamily="18" charset="0"/>
              </a:rPr>
              <a:t>(rappresentata dalla lingua latina parlata dai nativi di Roma) e </a:t>
            </a:r>
            <a:r>
              <a:rPr lang="it-IT" i="1">
                <a:latin typeface="Times New Roman" panose="02020603050405020304" pitchFamily="18" charset="0"/>
                <a:cs typeface="Times New Roman" panose="02020603050405020304" pitchFamily="18" charset="0"/>
              </a:rPr>
              <a:t>rusticitas </a:t>
            </a:r>
            <a:r>
              <a:rPr lang="it-IT">
                <a:latin typeface="Times New Roman" panose="02020603050405020304" pitchFamily="18" charset="0"/>
                <a:cs typeface="Times New Roman" panose="02020603050405020304" pitchFamily="18" charset="0"/>
              </a:rPr>
              <a:t>(cioè il latino della ‘campagna’, italico e laziale) e </a:t>
            </a:r>
            <a:r>
              <a:rPr lang="it-IT" i="1">
                <a:latin typeface="Times New Roman" panose="02020603050405020304" pitchFamily="18" charset="0"/>
                <a:cs typeface="Times New Roman" panose="02020603050405020304" pitchFamily="18" charset="0"/>
              </a:rPr>
              <a:t>peregrinitas </a:t>
            </a:r>
            <a:r>
              <a:rPr lang="it-IT">
                <a:latin typeface="Times New Roman" panose="02020603050405020304" pitchFamily="18" charset="0"/>
                <a:cs typeface="Times New Roman" panose="02020603050405020304" pitchFamily="18" charset="0"/>
              </a:rPr>
              <a:t>(il latino parlato dai provinciali e dagli stranieri)</a:t>
            </a:r>
          </a:p>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     ideale urbano         modello di prestigio: </a:t>
            </a:r>
            <a:r>
              <a:rPr lang="it-IT" i="1">
                <a:latin typeface="Times New Roman" panose="02020603050405020304" pitchFamily="18" charset="0"/>
                <a:cs typeface="Times New Roman" panose="02020603050405020304" pitchFamily="18" charset="0"/>
              </a:rPr>
              <a:t>Romana Lingua         </a:t>
            </a:r>
            <a:r>
              <a:rPr lang="it-IT">
                <a:latin typeface="Times New Roman" panose="02020603050405020304" pitchFamily="18" charset="0"/>
                <a:cs typeface="Times New Roman" panose="02020603050405020304" pitchFamily="18" charset="0"/>
              </a:rPr>
              <a:t> parlata e praticata dalle </a:t>
            </a:r>
            <a:r>
              <a:rPr lang="it-IT" i="1">
                <a:latin typeface="Times New Roman" panose="02020603050405020304" pitchFamily="18" charset="0"/>
                <a:cs typeface="Times New Roman" panose="02020603050405020304" pitchFamily="18" charset="0"/>
              </a:rPr>
              <a:t>élites</a:t>
            </a:r>
          </a:p>
          <a:p>
            <a:pPr marL="0" indent="0">
              <a:buNone/>
            </a:pPr>
            <a:r>
              <a:rPr lang="it-IT" i="1">
                <a:latin typeface="Times New Roman" panose="02020603050405020304" pitchFamily="18" charset="0"/>
                <a:cs typeface="Times New Roman" panose="02020603050405020304" pitchFamily="18" charset="0"/>
              </a:rPr>
              <a:t>   </a:t>
            </a:r>
          </a:p>
          <a:p>
            <a:pPr marL="0" indent="0">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senso e ideale aristocratico della lingua        fatto di appartenenza e riconoscimento sociale   </a:t>
            </a:r>
          </a:p>
          <a:p>
            <a:pPr marL="0" indent="0">
              <a:buNone/>
            </a:pPr>
            <a:endParaRPr lang="it-IT" i="1">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it-IT">
                <a:latin typeface="Times New Roman" panose="02020603050405020304" pitchFamily="18" charset="0"/>
                <a:cs typeface="Times New Roman" panose="02020603050405020304" pitchFamily="18" charset="0"/>
              </a:rPr>
              <a:t>Necessità dell’affermazione di una lingua autorevole e ufficiale consona alle aspirazioni politiche e sociali per le </a:t>
            </a:r>
            <a:r>
              <a:rPr lang="it-IT" i="1">
                <a:latin typeface="Times New Roman" panose="02020603050405020304" pitchFamily="18" charset="0"/>
                <a:cs typeface="Times New Roman" panose="02020603050405020304" pitchFamily="18" charset="0"/>
              </a:rPr>
              <a:t>élites </a:t>
            </a:r>
            <a:r>
              <a:rPr lang="it-IT">
                <a:latin typeface="Times New Roman" panose="02020603050405020304" pitchFamily="18" charset="0"/>
                <a:cs typeface="Times New Roman" panose="02020603050405020304" pitchFamily="18" charset="0"/>
              </a:rPr>
              <a:t>e soprattutto per coloro che ricoprono cariche pubbliche e che rappresentano Roma, il suo potere e il suo popolo    necessità e ricerca di uno ‘standard’ linguistico</a:t>
            </a:r>
          </a:p>
          <a:p>
            <a:endParaRPr lang="it-IT">
              <a:latin typeface="Times New Roman" panose="02020603050405020304" pitchFamily="18" charset="0"/>
              <a:cs typeface="Times New Roman" panose="02020603050405020304" pitchFamily="18" charset="0"/>
            </a:endParaRPr>
          </a:p>
        </p:txBody>
      </p:sp>
      <p:sp>
        <p:nvSpPr>
          <p:cNvPr id="4" name="Freccia in giù 3">
            <a:extLst>
              <a:ext uri="{FF2B5EF4-FFF2-40B4-BE49-F238E27FC236}">
                <a16:creationId xmlns:a16="http://schemas.microsoft.com/office/drawing/2014/main" id="{9F80CB84-B9F2-45E5-8CEE-8E42E1F59405}"/>
              </a:ext>
            </a:extLst>
          </p:cNvPr>
          <p:cNvSpPr/>
          <p:nvPr/>
        </p:nvSpPr>
        <p:spPr>
          <a:xfrm>
            <a:off x="1115736" y="2306972"/>
            <a:ext cx="201336" cy="4781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3AC997A2-8576-4D57-9278-FB2F0AD25557}"/>
              </a:ext>
            </a:extLst>
          </p:cNvPr>
          <p:cNvSpPr/>
          <p:nvPr/>
        </p:nvSpPr>
        <p:spPr>
          <a:xfrm>
            <a:off x="1115737" y="3382860"/>
            <a:ext cx="201336" cy="4781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E42CE354-A312-4D6A-88A8-E848F88E0135}"/>
              </a:ext>
            </a:extLst>
          </p:cNvPr>
          <p:cNvSpPr/>
          <p:nvPr/>
        </p:nvSpPr>
        <p:spPr>
          <a:xfrm>
            <a:off x="2281804" y="3003259"/>
            <a:ext cx="377505" cy="1635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A33A60BE-2920-4796-BE58-42A791AA3A18}"/>
              </a:ext>
            </a:extLst>
          </p:cNvPr>
          <p:cNvSpPr/>
          <p:nvPr/>
        </p:nvSpPr>
        <p:spPr>
          <a:xfrm>
            <a:off x="7550092" y="2973897"/>
            <a:ext cx="444616" cy="1929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2437FD66-9D9D-4F35-AC41-C0F4D39CC1C0}"/>
              </a:ext>
            </a:extLst>
          </p:cNvPr>
          <p:cNvSpPr/>
          <p:nvPr/>
        </p:nvSpPr>
        <p:spPr>
          <a:xfrm>
            <a:off x="5385732" y="4022522"/>
            <a:ext cx="335560" cy="1468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5BA04E38-029C-4D84-BE34-6E9E63AE22DF}"/>
              </a:ext>
            </a:extLst>
          </p:cNvPr>
          <p:cNvSpPr/>
          <p:nvPr/>
        </p:nvSpPr>
        <p:spPr>
          <a:xfrm>
            <a:off x="7038362" y="5746459"/>
            <a:ext cx="310393" cy="1510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in giù 9">
            <a:extLst>
              <a:ext uri="{FF2B5EF4-FFF2-40B4-BE49-F238E27FC236}">
                <a16:creationId xmlns:a16="http://schemas.microsoft.com/office/drawing/2014/main" id="{8D98965C-5E00-448E-9419-AA6E8CD54DEB}"/>
              </a:ext>
            </a:extLst>
          </p:cNvPr>
          <p:cNvSpPr/>
          <p:nvPr/>
        </p:nvSpPr>
        <p:spPr>
          <a:xfrm>
            <a:off x="9910196" y="3382859"/>
            <a:ext cx="201336" cy="4781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032639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79CD0AB-B0A5-4F3F-B189-24FA37284698}"/>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FontTx/>
              <a:buChar char="-"/>
            </a:pPr>
            <a:r>
              <a:rPr lang="it-IT">
                <a:latin typeface="Times New Roman" panose="02020603050405020304" pitchFamily="18" charset="0"/>
                <a:cs typeface="Times New Roman" panose="02020603050405020304" pitchFamily="18" charset="0"/>
              </a:rPr>
              <a:t>Il raggiungimento di uno ‘standard’ linguistico </a:t>
            </a:r>
          </a:p>
          <a:p>
            <a:pPr>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se la varietà standard di una lingua coincide con una varietà socio-geograficamente localizzabile, questa è sempre parlata da una </a:t>
            </a:r>
            <a:r>
              <a:rPr lang="it-IT" i="1">
                <a:latin typeface="Times New Roman" panose="02020603050405020304" pitchFamily="18" charset="0"/>
                <a:cs typeface="Times New Roman" panose="02020603050405020304" pitchFamily="18" charset="0"/>
              </a:rPr>
              <a:t>élite</a:t>
            </a:r>
            <a:r>
              <a:rPr lang="it-IT">
                <a:latin typeface="Times New Roman" panose="02020603050405020304" pitchFamily="18" charset="0"/>
                <a:cs typeface="Times New Roman" panose="02020603050405020304" pitchFamily="18" charset="0"/>
              </a:rPr>
              <a:t> socio-culturale, dalla classe dominante e in un centro di notevole rilevanza culturale, economica e politica (nello sviluppo diacronico, rispettivamente, è la varietà tipica di una </a:t>
            </a:r>
            <a:r>
              <a:rPr lang="it-IT" i="1">
                <a:latin typeface="Times New Roman" panose="02020603050405020304" pitchFamily="18" charset="0"/>
                <a:cs typeface="Times New Roman" panose="02020603050405020304" pitchFamily="18" charset="0"/>
              </a:rPr>
              <a:t>élite</a:t>
            </a:r>
            <a:r>
              <a:rPr lang="it-IT">
                <a:latin typeface="Times New Roman" panose="02020603050405020304" pitchFamily="18" charset="0"/>
                <a:cs typeface="Times New Roman" panose="02020603050405020304" pitchFamily="18" charset="0"/>
              </a:rPr>
              <a:t> culturale e della classe dominante ad essere promossa a varietà standard). In ogni caso, poi, in ogni società la varietà standard è sostenuta implicitamente ed esplicitamente con forza dalle classi sociali dominanti, attraverso la scuola, l’amministrazione, i </a:t>
            </a:r>
            <a:r>
              <a:rPr lang="it-IT" i="1">
                <a:latin typeface="Times New Roman" panose="02020603050405020304" pitchFamily="18" charset="0"/>
                <a:cs typeface="Times New Roman" panose="02020603050405020304" pitchFamily="18" charset="0"/>
              </a:rPr>
              <a:t>mass media</a:t>
            </a:r>
            <a:r>
              <a:rPr lang="it-IT">
                <a:latin typeface="Times New Roman" panose="02020603050405020304" pitchFamily="18" charset="0"/>
                <a:cs typeface="Times New Roman" panose="02020603050405020304" pitchFamily="18" charset="0"/>
              </a:rPr>
              <a:t>, e in genere l’ideologia prevalente».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(cit. da G. Berruto, </a:t>
            </a:r>
            <a:r>
              <a:rPr lang="it-IT" sz="2000" i="1">
                <a:latin typeface="Times New Roman" panose="02020603050405020304" pitchFamily="18" charset="0"/>
                <a:cs typeface="Times New Roman" panose="02020603050405020304" pitchFamily="18" charset="0"/>
              </a:rPr>
              <a:t>Fondamenti di sociolinguistica</a:t>
            </a:r>
            <a:r>
              <a:rPr lang="it-IT" sz="2000">
                <a:latin typeface="Times New Roman" panose="02020603050405020304" pitchFamily="18" charset="0"/>
                <a:cs typeface="Times New Roman" panose="02020603050405020304" pitchFamily="18" charset="0"/>
              </a:rPr>
              <a:t>, Bari 1995, p. 222)</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forma ‘standard’        varietà ‘alta’ della lingua latina         sovraregionale, parlata da ceti medio-alti, unificata, scritta e codificata secondo opere di riferimento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costituzione della norma          normalizzazione morfologica e regolarizzazione ortografica </a:t>
            </a:r>
          </a:p>
        </p:txBody>
      </p:sp>
      <p:sp>
        <p:nvSpPr>
          <p:cNvPr id="4" name="Rettangolo con angoli arrotondati 3">
            <a:extLst>
              <a:ext uri="{FF2B5EF4-FFF2-40B4-BE49-F238E27FC236}">
                <a16:creationId xmlns:a16="http://schemas.microsoft.com/office/drawing/2014/main" id="{4B538053-8581-4A21-97C5-C2A9915CDCC4}"/>
              </a:ext>
            </a:extLst>
          </p:cNvPr>
          <p:cNvSpPr/>
          <p:nvPr/>
        </p:nvSpPr>
        <p:spPr>
          <a:xfrm>
            <a:off x="0" y="615220"/>
            <a:ext cx="12191999" cy="32849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curva 4">
            <a:extLst>
              <a:ext uri="{FF2B5EF4-FFF2-40B4-BE49-F238E27FC236}">
                <a16:creationId xmlns:a16="http://schemas.microsoft.com/office/drawing/2014/main" id="{DE65C46F-354A-42C4-AE4B-99D62560BA08}"/>
              </a:ext>
            </a:extLst>
          </p:cNvPr>
          <p:cNvSpPr/>
          <p:nvPr/>
        </p:nvSpPr>
        <p:spPr>
          <a:xfrm rot="5400000">
            <a:off x="6214714" y="216159"/>
            <a:ext cx="289249" cy="34212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A9E6F49A-9D46-4041-AA59-8B794E1F2E8F}"/>
              </a:ext>
            </a:extLst>
          </p:cNvPr>
          <p:cNvSpPr/>
          <p:nvPr/>
        </p:nvSpPr>
        <p:spPr>
          <a:xfrm>
            <a:off x="2491530" y="4471332"/>
            <a:ext cx="427839" cy="167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E0CF3DDF-FA86-4374-8144-45D0E34912A5}"/>
              </a:ext>
            </a:extLst>
          </p:cNvPr>
          <p:cNvSpPr/>
          <p:nvPr/>
        </p:nvSpPr>
        <p:spPr>
          <a:xfrm>
            <a:off x="6989425" y="4471332"/>
            <a:ext cx="427840" cy="167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rPr>
              <a:t>       </a:t>
            </a:r>
          </a:p>
        </p:txBody>
      </p:sp>
      <p:sp>
        <p:nvSpPr>
          <p:cNvPr id="8" name="Freccia a destra 7">
            <a:extLst>
              <a:ext uri="{FF2B5EF4-FFF2-40B4-BE49-F238E27FC236}">
                <a16:creationId xmlns:a16="http://schemas.microsoft.com/office/drawing/2014/main" id="{63ADDE12-7BD5-4CB3-AA0B-385CA1162236}"/>
              </a:ext>
            </a:extLst>
          </p:cNvPr>
          <p:cNvSpPr/>
          <p:nvPr/>
        </p:nvSpPr>
        <p:spPr>
          <a:xfrm>
            <a:off x="3531765" y="5578679"/>
            <a:ext cx="469784"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672571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893815-6BAF-408B-A9AD-12B2F4E6EFC5}"/>
              </a:ext>
            </a:extLst>
          </p:cNvPr>
          <p:cNvSpPr>
            <a:spLocks noGrp="1"/>
          </p:cNvSpPr>
          <p:nvPr>
            <p:ph idx="1"/>
          </p:nvPr>
        </p:nvSpPr>
        <p:spPr>
          <a:xfrm>
            <a:off x="0" y="0"/>
            <a:ext cx="12192000" cy="6858000"/>
          </a:xfrm>
          <a:blipFill>
            <a:blip r:embed="rId2"/>
            <a:tile tx="0" ty="0" sx="100000" sy="100000" flip="none" algn="tl"/>
          </a:blipFill>
        </p:spPr>
        <p:txBody>
          <a:bodyPr/>
          <a:lstStyle/>
          <a:p>
            <a:pPr>
              <a:buFontTx/>
              <a:buChar char="-"/>
            </a:pPr>
            <a:endParaRPr lang="it-IT">
              <a:latin typeface="Times New Roman" panose="02020603050405020304" pitchFamily="18" charset="0"/>
              <a:cs typeface="Times New Roman" panose="02020603050405020304" pitchFamily="18" charset="0"/>
            </a:endParaRPr>
          </a:p>
          <a:p>
            <a:pPr>
              <a:buFontTx/>
              <a:buChar char="-"/>
            </a:pPr>
            <a:r>
              <a:rPr lang="it-IT">
                <a:latin typeface="Times New Roman" panose="02020603050405020304" pitchFamily="18" charset="0"/>
                <a:cs typeface="Times New Roman" panose="02020603050405020304" pitchFamily="18" charset="0"/>
              </a:rPr>
              <a:t>Caratteristiche: il sistema vocalico</a:t>
            </a:r>
          </a:p>
          <a:p>
            <a:pPr>
              <a:buFontTx/>
              <a:buChar char="-"/>
            </a:pPr>
            <a:endParaRPr lang="it-IT">
              <a:latin typeface="Times New Roman" panose="02020603050405020304" pitchFamily="18" charset="0"/>
              <a:cs typeface="Times New Roman" panose="02020603050405020304" pitchFamily="18" charset="0"/>
            </a:endParaRPr>
          </a:p>
          <a:p>
            <a:pPr>
              <a:buFontTx/>
              <a:buChar char="-"/>
            </a:pPr>
            <a:endParaRPr lang="it-IT">
              <a:latin typeface="Times New Roman" panose="02020603050405020304" pitchFamily="18" charset="0"/>
              <a:cs typeface="Times New Roman" panose="02020603050405020304" pitchFamily="18" charset="0"/>
            </a:endParaRPr>
          </a:p>
          <a:p>
            <a:pPr>
              <a:buFontTx/>
              <a:buChar char="-"/>
            </a:pPr>
            <a:endParaRPr lang="it-IT">
              <a:latin typeface="Times New Roman" panose="02020603050405020304" pitchFamily="18" charset="0"/>
              <a:cs typeface="Times New Roman" panose="02020603050405020304" pitchFamily="18" charset="0"/>
            </a:endParaRPr>
          </a:p>
          <a:p>
            <a:pPr>
              <a:buFontTx/>
              <a:buChar char="-"/>
            </a:pPr>
            <a:endParaRPr lang="it-IT">
              <a:latin typeface="Times New Roman" panose="02020603050405020304" pitchFamily="18" charset="0"/>
              <a:cs typeface="Times New Roman" panose="02020603050405020304" pitchFamily="18" charset="0"/>
            </a:endParaRPr>
          </a:p>
          <a:p>
            <a:pPr>
              <a:buFontTx/>
              <a:buChar char="-"/>
            </a:pPr>
            <a:endParaRPr lang="it-IT">
              <a:latin typeface="Times New Roman" panose="02020603050405020304" pitchFamily="18" charset="0"/>
              <a:cs typeface="Times New Roman" panose="02020603050405020304" pitchFamily="18" charset="0"/>
            </a:endParaRPr>
          </a:p>
          <a:p>
            <a:pPr>
              <a:buFontTx/>
              <a:buChar char="-"/>
            </a:pPr>
            <a:endParaRPr lang="it-IT">
              <a:latin typeface="Times New Roman" panose="02020603050405020304" pitchFamily="18" charset="0"/>
              <a:cs typeface="Times New Roman" panose="02020603050405020304" pitchFamily="18" charset="0"/>
            </a:endParaRPr>
          </a:p>
          <a:p>
            <a:pPr>
              <a:buFontTx/>
              <a:buChar char="-"/>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sz="1800">
                <a:latin typeface="Times New Roman" panose="02020603050405020304" pitchFamily="18" charset="0"/>
                <a:cs typeface="Times New Roman" panose="02020603050405020304" pitchFamily="18" charset="0"/>
              </a:rPr>
              <a:t>(tavola tratta da: L. Mondin, </a:t>
            </a:r>
            <a:r>
              <a:rPr lang="it-IT" sz="1800" i="1">
                <a:latin typeface="Times New Roman" panose="02020603050405020304" pitchFamily="18" charset="0"/>
                <a:cs typeface="Times New Roman" panose="02020603050405020304" pitchFamily="18" charset="0"/>
              </a:rPr>
              <a:t>Introduzione allo studio del latino,</a:t>
            </a:r>
            <a:r>
              <a:rPr lang="it-IT" sz="1800">
                <a:latin typeface="Times New Roman" panose="02020603050405020304" pitchFamily="18" charset="0"/>
                <a:cs typeface="Times New Roman" panose="02020603050405020304" pitchFamily="18" charset="0"/>
              </a:rPr>
              <a:t> (quadri storici a cura di A. Pistellato), Venezia, a.a. 2014-2015, p. 71).</a:t>
            </a:r>
          </a:p>
          <a:p>
            <a:pPr marL="0" indent="0">
              <a:buNone/>
            </a:pPr>
            <a:endParaRPr lang="it-IT">
              <a:latin typeface="Times New Roman" panose="02020603050405020304" pitchFamily="18" charset="0"/>
              <a:cs typeface="Times New Roman" panose="02020603050405020304" pitchFamily="18" charset="0"/>
            </a:endParaRPr>
          </a:p>
          <a:p>
            <a:pPr>
              <a:buFontTx/>
              <a:buChar char="-"/>
            </a:pPr>
            <a:endParaRPr lang="it-IT"/>
          </a:p>
          <a:p>
            <a:pPr marL="0" indent="0">
              <a:buNone/>
            </a:pPr>
            <a:endParaRPr lang="it-IT"/>
          </a:p>
        </p:txBody>
      </p:sp>
      <p:pic>
        <p:nvPicPr>
          <p:cNvPr id="4" name="Immagine 3" descr="Immagine che contiene testo&#10;&#10;Descrizione generata automaticamente">
            <a:extLst>
              <a:ext uri="{FF2B5EF4-FFF2-40B4-BE49-F238E27FC236}">
                <a16:creationId xmlns:a16="http://schemas.microsoft.com/office/drawing/2014/main" id="{D67F49DF-EC2B-407B-8808-D605684DF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231" y="1456649"/>
            <a:ext cx="7611537" cy="2991267"/>
          </a:xfrm>
          <a:prstGeom prst="rect">
            <a:avLst/>
          </a:prstGeom>
        </p:spPr>
      </p:pic>
    </p:spTree>
    <p:extLst>
      <p:ext uri="{BB962C8B-B14F-4D97-AF65-F5344CB8AC3E}">
        <p14:creationId xmlns:p14="http://schemas.microsoft.com/office/powerpoint/2010/main" val="2339116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893815-6BAF-408B-A9AD-12B2F4E6EFC5}"/>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r>
              <a:rPr lang="it-IT">
                <a:latin typeface="Times New Roman" panose="02020603050405020304" pitchFamily="18" charset="0"/>
                <a:cs typeface="Times New Roman" panose="02020603050405020304" pitchFamily="18" charset="0"/>
              </a:rPr>
              <a:t>Sistema consonantico del latino tra fase arcaica ed età imperiale</a:t>
            </a: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pPr marL="0" indent="0" algn="just">
              <a:buNone/>
            </a:pPr>
            <a:endParaRPr lang="it-IT" sz="1800">
              <a:latin typeface="Times New Roman" panose="02020603050405020304" pitchFamily="18" charset="0"/>
              <a:cs typeface="Times New Roman" panose="02020603050405020304" pitchFamily="18" charset="0"/>
            </a:endParaRPr>
          </a:p>
          <a:p>
            <a:pPr marL="0" indent="0" algn="just">
              <a:buNone/>
            </a:pPr>
            <a:r>
              <a:rPr lang="it-IT" sz="1800">
                <a:latin typeface="Times New Roman" panose="02020603050405020304" pitchFamily="18" charset="0"/>
                <a:cs typeface="Times New Roman" panose="02020603050405020304" pitchFamily="18" charset="0"/>
              </a:rPr>
              <a:t>(tavola tratta da: L. Mondin, </a:t>
            </a:r>
            <a:r>
              <a:rPr lang="it-IT" sz="1800" i="1">
                <a:latin typeface="Times New Roman" panose="02020603050405020304" pitchFamily="18" charset="0"/>
                <a:cs typeface="Times New Roman" panose="02020603050405020304" pitchFamily="18" charset="0"/>
              </a:rPr>
              <a:t>Introduzione allo studio del latino,</a:t>
            </a:r>
            <a:r>
              <a:rPr lang="it-IT" sz="1800">
                <a:latin typeface="Times New Roman" panose="02020603050405020304" pitchFamily="18" charset="0"/>
                <a:cs typeface="Times New Roman" panose="02020603050405020304" pitchFamily="18" charset="0"/>
              </a:rPr>
              <a:t> (quadri storici a cura di A. Pistellato), Venezia, a.a. 2014-2015, p. 74)</a:t>
            </a: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p>
        </p:txBody>
      </p:sp>
      <p:pic>
        <p:nvPicPr>
          <p:cNvPr id="4" name="Immagine 3" descr="Immagine che contiene screenshot&#10;&#10;Descrizione generata automaticamente">
            <a:extLst>
              <a:ext uri="{FF2B5EF4-FFF2-40B4-BE49-F238E27FC236}">
                <a16:creationId xmlns:a16="http://schemas.microsoft.com/office/drawing/2014/main" id="{320A84F1-112A-4D33-9A24-21CE60765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92" y="841960"/>
            <a:ext cx="10621857" cy="4972744"/>
          </a:xfrm>
          <a:prstGeom prst="rect">
            <a:avLst/>
          </a:prstGeom>
        </p:spPr>
      </p:pic>
    </p:spTree>
    <p:extLst>
      <p:ext uri="{BB962C8B-B14F-4D97-AF65-F5344CB8AC3E}">
        <p14:creationId xmlns:p14="http://schemas.microsoft.com/office/powerpoint/2010/main" val="47952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38F182-0DDF-4F44-A13E-53E98722CBF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i="1">
                <a:latin typeface="Times New Roman" panose="02020603050405020304" pitchFamily="18" charset="0"/>
                <a:cs typeface="Times New Roman" panose="02020603050405020304" pitchFamily="18" charset="0"/>
              </a:rPr>
              <a:t>Principali caratteristiche della fase post-classica</a:t>
            </a: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(14 d.C. avvento di Tiberio – 193 d.C. morte di Commodo)</a:t>
            </a:r>
          </a:p>
          <a:p>
            <a:pPr algn="just">
              <a:spcBef>
                <a:spcPts val="0"/>
              </a:spcBef>
              <a:spcAft>
                <a:spcPts val="0"/>
              </a:spcAft>
              <a:buFontTx/>
              <a:buChar char="-"/>
            </a:pPr>
            <a:r>
              <a:rPr lang="it-IT" b="1">
                <a:latin typeface="Times New Roman" panose="02020603050405020304" pitchFamily="18" charset="0"/>
                <a:cs typeface="Times New Roman" panose="02020603050405020304" pitchFamily="18" charset="0"/>
              </a:rPr>
              <a:t>Quadro storico: massima espansione occidentale e transdanubiana </a:t>
            </a: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endParaRPr lang="it-IT"/>
          </a:p>
        </p:txBody>
      </p:sp>
      <p:pic>
        <p:nvPicPr>
          <p:cNvPr id="4" name="Immagine 3" descr="Immagine che contiene testo, mappa&#10;&#10;Descrizione generata automaticamente">
            <a:extLst>
              <a:ext uri="{FF2B5EF4-FFF2-40B4-BE49-F238E27FC236}">
                <a16:creationId xmlns:a16="http://schemas.microsoft.com/office/drawing/2014/main" id="{F134C1F8-5C9B-41E4-87BF-8E015E105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304" y="1191431"/>
            <a:ext cx="9592619" cy="5666569"/>
          </a:xfrm>
          <a:prstGeom prst="rect">
            <a:avLst/>
          </a:prstGeom>
        </p:spPr>
      </p:pic>
      <p:sp>
        <p:nvSpPr>
          <p:cNvPr id="7" name="CasellaDiTesto 6">
            <a:extLst>
              <a:ext uri="{FF2B5EF4-FFF2-40B4-BE49-F238E27FC236}">
                <a16:creationId xmlns:a16="http://schemas.microsoft.com/office/drawing/2014/main" id="{32F611C3-0EC3-4A5C-8584-0C94A5F92D5D}"/>
              </a:ext>
            </a:extLst>
          </p:cNvPr>
          <p:cNvSpPr txBox="1"/>
          <p:nvPr/>
        </p:nvSpPr>
        <p:spPr>
          <a:xfrm>
            <a:off x="142613" y="4236440"/>
            <a:ext cx="2130804" cy="2308324"/>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(tavola tratta 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 Mondin, </a:t>
            </a:r>
            <a:r>
              <a:rPr kumimoji="0" lang="it-IT"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 88)</a:t>
            </a: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304055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4080432-EB61-4D83-B8C5-43A1CDCAC06F}"/>
              </a:ext>
            </a:extLst>
          </p:cNvPr>
          <p:cNvSpPr>
            <a:spLocks noGrp="1"/>
          </p:cNvSpPr>
          <p:nvPr>
            <p:ph idx="1"/>
          </p:nvPr>
        </p:nvSpPr>
        <p:spPr>
          <a:xfrm>
            <a:off x="838899" y="654341"/>
            <a:ext cx="10511406" cy="5494789"/>
          </a:xfrm>
          <a:solidFill>
            <a:schemeClr val="accent6">
              <a:lumMod val="40000"/>
              <a:lumOff val="60000"/>
            </a:schemeClr>
          </a:solidFill>
        </p:spPr>
        <p:txBody>
          <a:bodyPr>
            <a:normAutofit/>
          </a:bodyPr>
          <a:lstStyle/>
          <a:p>
            <a:pPr marL="0" indent="0" algn="ctr">
              <a:spcBef>
                <a:spcPts val="0"/>
              </a:spcBef>
              <a:spcAft>
                <a:spcPts val="0"/>
              </a:spcAft>
              <a:buNone/>
            </a:pPr>
            <a:r>
              <a:rPr lang="it-IT" sz="2000" i="1">
                <a:latin typeface="Times New Roman" panose="02020603050405020304" pitchFamily="18" charset="0"/>
                <a:cs typeface="Times New Roman" panose="02020603050405020304" pitchFamily="18" charset="0"/>
              </a:rPr>
              <a:t>Obiettivi formativi</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sz="2000">
                <a:latin typeface="Times New Roman" panose="02020603050405020304" pitchFamily="18" charset="0"/>
                <a:cs typeface="Times New Roman" panose="02020603050405020304" pitchFamily="18" charset="0"/>
              </a:rPr>
              <a:t>Perfezionamento e consolidamento delle competenze delle conoscenze di base della lingua latina</a:t>
            </a:r>
          </a:p>
          <a:p>
            <a:pPr marL="0" indent="0" algn="just">
              <a:spcBef>
                <a:spcPts val="0"/>
              </a:spcBef>
              <a:spcAft>
                <a:spcPts val="0"/>
              </a:spcAft>
              <a:buNone/>
            </a:pPr>
            <a:br>
              <a:rPr lang="it-IT" sz="2000">
                <a:latin typeface="Times New Roman" panose="02020603050405020304" pitchFamily="18" charset="0"/>
                <a:cs typeface="Times New Roman" panose="02020603050405020304" pitchFamily="18" charset="0"/>
              </a:rPr>
            </a:br>
            <a:r>
              <a:rPr lang="it-IT" sz="2000">
                <a:latin typeface="Times New Roman" panose="02020603050405020304" pitchFamily="18" charset="0"/>
                <a:cs typeface="Times New Roman" panose="02020603050405020304" pitchFamily="18" charset="0"/>
              </a:rPr>
              <a:t>- Sviluppo sia di una più approfondita conoscenza della lingua latina favorita dallo studio della grammatica storica, sia della capacità di riconoscere, analizzare e spiegare strutture sintattiche complesse </a:t>
            </a:r>
          </a:p>
          <a:p>
            <a:pPr marL="0" indent="0" algn="just">
              <a:spcBef>
                <a:spcPts val="0"/>
              </a:spcBef>
              <a:spcAft>
                <a:spcPts val="0"/>
              </a:spcAft>
              <a:buNone/>
            </a:pPr>
            <a:br>
              <a:rPr lang="it-IT" sz="2000">
                <a:latin typeface="Times New Roman" panose="02020603050405020304" pitchFamily="18" charset="0"/>
                <a:cs typeface="Times New Roman" panose="02020603050405020304" pitchFamily="18" charset="0"/>
              </a:rPr>
            </a:br>
            <a:r>
              <a:rPr lang="it-IT" sz="2000">
                <a:latin typeface="Times New Roman" panose="02020603050405020304" pitchFamily="18" charset="0"/>
                <a:cs typeface="Times New Roman" panose="02020603050405020304" pitchFamily="18" charset="0"/>
              </a:rPr>
              <a:t>- Riconoscere le caratteristiche lessicali, morfologiche e sintattiche proprie delle ‘lingue speciali’ e individuazione delle peculiarità delle ‘lingue tecniche’</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t>
            </a:r>
            <a:br>
              <a:rPr lang="it-IT" sz="2000">
                <a:latin typeface="Times New Roman" panose="02020603050405020304" pitchFamily="18" charset="0"/>
                <a:cs typeface="Times New Roman" panose="02020603050405020304" pitchFamily="18" charset="0"/>
              </a:rPr>
            </a:br>
            <a:r>
              <a:rPr lang="it-IT" sz="2000">
                <a:latin typeface="Times New Roman" panose="02020603050405020304" pitchFamily="18" charset="0"/>
                <a:cs typeface="Times New Roman" panose="02020603050405020304" pitchFamily="18" charset="0"/>
              </a:rPr>
              <a:t>- Apprendimento delle linee di sviluppo della lingua poetica latina</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t>
            </a:r>
            <a:br>
              <a:rPr lang="it-IT" sz="2000">
                <a:latin typeface="Times New Roman" panose="02020603050405020304" pitchFamily="18" charset="0"/>
                <a:cs typeface="Times New Roman" panose="02020603050405020304" pitchFamily="18" charset="0"/>
              </a:rPr>
            </a:br>
            <a:r>
              <a:rPr lang="it-IT" sz="2000">
                <a:latin typeface="Times New Roman" panose="02020603050405020304" pitchFamily="18" charset="0"/>
                <a:cs typeface="Times New Roman" panose="02020603050405020304" pitchFamily="18" charset="0"/>
              </a:rPr>
              <a:t>- Sviluppo della capacità di leggere, comprendere, tradurre in italiano, commentare autonomamente (privilegiando gli aspetti linguistici e stilistici) i testi trattati durante il corso.</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8410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38F182-0DDF-4F44-A13E-53E98722CBFC}"/>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algn="just">
              <a:lnSpc>
                <a:spcPct val="120000"/>
              </a:lnSpc>
              <a:spcBef>
                <a:spcPts val="0"/>
              </a:spcBef>
              <a:spcAft>
                <a:spcPts val="0"/>
              </a:spcAft>
            </a:pPr>
            <a:r>
              <a:rPr lang="it-IT">
                <a:latin typeface="Times New Roman" panose="02020603050405020304" pitchFamily="18" charset="0"/>
                <a:cs typeface="Times New Roman" panose="02020603050405020304" pitchFamily="18" charset="0"/>
              </a:rPr>
              <a:t>Impero bilingue         riconoscimento del greco come seconda lingua ufficiale</a:t>
            </a:r>
          </a:p>
          <a:p>
            <a:pPr algn="just">
              <a:lnSpc>
                <a:spcPct val="120000"/>
              </a:lnSpc>
              <a:spcBef>
                <a:spcPts val="0"/>
              </a:spcBef>
              <a:spcAft>
                <a:spcPts val="0"/>
              </a:spcAft>
            </a:pPr>
            <a:endParaRPr lang="it-IT">
              <a:latin typeface="Times New Roman" panose="02020603050405020304" pitchFamily="18" charset="0"/>
              <a:cs typeface="Times New Roman" panose="02020603050405020304" pitchFamily="18" charset="0"/>
            </a:endParaRPr>
          </a:p>
          <a:p>
            <a:pPr algn="just">
              <a:lnSpc>
                <a:spcPct val="120000"/>
              </a:lnSpc>
              <a:spcBef>
                <a:spcPts val="0"/>
              </a:spcBef>
              <a:spcAft>
                <a:spcPts val="0"/>
              </a:spcAft>
            </a:pPr>
            <a:r>
              <a:rPr lang="it-IT">
                <a:latin typeface="Times New Roman" panose="02020603050405020304" pitchFamily="18" charset="0"/>
                <a:cs typeface="Times New Roman" panose="02020603050405020304" pitchFamily="18" charset="0"/>
              </a:rPr>
              <a:t>Espansione del latino a Occidente       latinizzazione dei territori extraitalici e romanizzazione linguistica delle popolazioni barbare</a:t>
            </a:r>
          </a:p>
          <a:p>
            <a:pPr algn="just">
              <a:lnSpc>
                <a:spcPct val="120000"/>
              </a:lnSpc>
              <a:spcBef>
                <a:spcPts val="0"/>
              </a:spcBef>
              <a:spcAft>
                <a:spcPts val="0"/>
              </a:spcAft>
            </a:pPr>
            <a:endParaRPr lang="it-IT">
              <a:latin typeface="Times New Roman" panose="02020603050405020304" pitchFamily="18" charset="0"/>
              <a:cs typeface="Times New Roman" panose="02020603050405020304" pitchFamily="18" charset="0"/>
            </a:endParaRPr>
          </a:p>
          <a:p>
            <a:pPr algn="just">
              <a:lnSpc>
                <a:spcPct val="120000"/>
              </a:lnSpc>
              <a:spcBef>
                <a:spcPts val="0"/>
              </a:spcBef>
              <a:spcAft>
                <a:spcPts val="0"/>
              </a:spcAft>
            </a:pPr>
            <a:r>
              <a:rPr lang="it-IT">
                <a:latin typeface="Times New Roman" panose="02020603050405020304" pitchFamily="18" charset="0"/>
                <a:cs typeface="Times New Roman" panose="02020603050405020304" pitchFamily="18" charset="0"/>
              </a:rPr>
              <a:t>Integrazione culturale delle popolazioni autoctone           azione unificatrice della scuola</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incremento della scolarizzazione </a:t>
            </a:r>
          </a:p>
          <a:p>
            <a:pPr algn="just">
              <a:lnSpc>
                <a:spcPct val="120000"/>
              </a:lnSpc>
              <a:spcBef>
                <a:spcPts val="0"/>
              </a:spcBef>
              <a:spcAft>
                <a:spcPts val="0"/>
              </a:spcAft>
            </a:pPr>
            <a:endParaRPr lang="it-IT">
              <a:latin typeface="Times New Roman" panose="02020603050405020304" pitchFamily="18" charset="0"/>
              <a:cs typeface="Times New Roman" panose="02020603050405020304" pitchFamily="18" charset="0"/>
            </a:endParaRPr>
          </a:p>
          <a:p>
            <a:pPr algn="just">
              <a:lnSpc>
                <a:spcPct val="120000"/>
              </a:lnSpc>
              <a:spcBef>
                <a:spcPts val="0"/>
              </a:spcBef>
              <a:spcAft>
                <a:spcPts val="0"/>
              </a:spcAft>
            </a:pPr>
            <a:r>
              <a:rPr lang="it-IT">
                <a:latin typeface="Times New Roman" panose="02020603050405020304" pitchFamily="18" charset="0"/>
                <a:cs typeface="Times New Roman" panose="02020603050405020304" pitchFamily="18" charset="0"/>
              </a:rPr>
              <a:t>Sistema scolastico:</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a Roma: istituzione da parte di Vespasiano di una cattedra di retorica latina e </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di una cattedra di retorica greca</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nelle altre aree dell’impero          istruzione affidata alle iniziative delle </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amministrazioni locali</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diffusione ovunque di centri d’insegnamento          </a:t>
            </a:r>
            <a:r>
              <a:rPr lang="it-IT" i="1">
                <a:latin typeface="Times New Roman" panose="02020603050405020304" pitchFamily="18" charset="0"/>
                <a:cs typeface="Times New Roman" panose="02020603050405020304" pitchFamily="18" charset="0"/>
              </a:rPr>
              <a:t>curriculum </a:t>
            </a:r>
            <a:r>
              <a:rPr lang="it-IT">
                <a:latin typeface="Times New Roman" panose="02020603050405020304" pitchFamily="18" charset="0"/>
                <a:cs typeface="Times New Roman" panose="02020603050405020304" pitchFamily="18" charset="0"/>
              </a:rPr>
              <a:t>di studi medi</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e superiori         corso di grammatica greca e latina (lingua e letteratura) e corso di retorica</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latino della scuola         diffusione della lingua standard</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FCC63A32-DDDA-43FC-84D4-B6CFED30B7F2}"/>
              </a:ext>
            </a:extLst>
          </p:cNvPr>
          <p:cNvSpPr/>
          <p:nvPr/>
        </p:nvSpPr>
        <p:spPr>
          <a:xfrm>
            <a:off x="2114025" y="163585"/>
            <a:ext cx="360727" cy="151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EB6074ED-81CE-49D4-9FB3-95C91A8A6C1C}"/>
              </a:ext>
            </a:extLst>
          </p:cNvPr>
          <p:cNvSpPr/>
          <p:nvPr/>
        </p:nvSpPr>
        <p:spPr>
          <a:xfrm>
            <a:off x="4060270" y="750815"/>
            <a:ext cx="369115"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bidirezionale orizzontale 5">
            <a:extLst>
              <a:ext uri="{FF2B5EF4-FFF2-40B4-BE49-F238E27FC236}">
                <a16:creationId xmlns:a16="http://schemas.microsoft.com/office/drawing/2014/main" id="{70BE312D-AA2F-4ACA-B661-A0A1CF83CB44}"/>
              </a:ext>
            </a:extLst>
          </p:cNvPr>
          <p:cNvSpPr/>
          <p:nvPr/>
        </p:nvSpPr>
        <p:spPr>
          <a:xfrm>
            <a:off x="5587069" y="1677799"/>
            <a:ext cx="444616" cy="1426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circolare a sinistra 6">
            <a:extLst>
              <a:ext uri="{FF2B5EF4-FFF2-40B4-BE49-F238E27FC236}">
                <a16:creationId xmlns:a16="http://schemas.microsoft.com/office/drawing/2014/main" id="{D85BD6E0-523A-40C2-9AFB-0B08DF2F4B26}"/>
              </a:ext>
            </a:extLst>
          </p:cNvPr>
          <p:cNvSpPr/>
          <p:nvPr/>
        </p:nvSpPr>
        <p:spPr>
          <a:xfrm>
            <a:off x="7734650" y="1895912"/>
            <a:ext cx="310392" cy="50333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DFFF4614-592A-4B8C-BD12-200C0901F5D6}"/>
              </a:ext>
            </a:extLst>
          </p:cNvPr>
          <p:cNvSpPr/>
          <p:nvPr/>
        </p:nvSpPr>
        <p:spPr>
          <a:xfrm>
            <a:off x="5150841" y="4127384"/>
            <a:ext cx="352338"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B6F4A765-FC3F-4FF0-ACF2-425CD786EE12}"/>
              </a:ext>
            </a:extLst>
          </p:cNvPr>
          <p:cNvSpPr/>
          <p:nvPr/>
        </p:nvSpPr>
        <p:spPr>
          <a:xfrm>
            <a:off x="3363986" y="5343787"/>
            <a:ext cx="377504"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4AE71520-58D8-4251-A79F-87907E7DEC17}"/>
              </a:ext>
            </a:extLst>
          </p:cNvPr>
          <p:cNvSpPr/>
          <p:nvPr/>
        </p:nvSpPr>
        <p:spPr>
          <a:xfrm>
            <a:off x="6946083" y="5058562"/>
            <a:ext cx="369115" cy="125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BB97DF57-A6F3-40CA-BB2C-233B62856C1F}"/>
              </a:ext>
            </a:extLst>
          </p:cNvPr>
          <p:cNvSpPr/>
          <p:nvPr/>
        </p:nvSpPr>
        <p:spPr>
          <a:xfrm>
            <a:off x="4244827" y="5972961"/>
            <a:ext cx="369115"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808613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38F182-0DDF-4F44-A13E-53E98722CBF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la retorica di età imperiale è tutta concentrata sull’artificio e il formalismo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 punta all’acquisizione di capacità e all’applicazione di strategie tecniche</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evitando scrupolosamente elementi propri della lingua quotidiana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si attenuano le differenze linguistiche e stilistiche tra prosa e poesia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avvicinamento di prosa e poesia          uniformità  della lingua letteraria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affermazione di una lingua d’arte, elitaria, lontana dall’uso        lingua formale</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 di cultura che si propone e impone come modello della lingua scritta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per effetto del purismo dei grammatici si crea uno scollamento sempre più accentuato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tra latino scritto e latino parlato</a:t>
            </a:r>
          </a:p>
          <a:p>
            <a:pPr marL="0" indent="0">
              <a:buNone/>
            </a:pPr>
            <a:endParaRPr lang="it-IT"/>
          </a:p>
        </p:txBody>
      </p:sp>
      <p:sp>
        <p:nvSpPr>
          <p:cNvPr id="2" name="Freccia a destra 1">
            <a:extLst>
              <a:ext uri="{FF2B5EF4-FFF2-40B4-BE49-F238E27FC236}">
                <a16:creationId xmlns:a16="http://schemas.microsoft.com/office/drawing/2014/main" id="{D0DB9588-C3DC-4B79-8D32-A6DED2F74499}"/>
              </a:ext>
            </a:extLst>
          </p:cNvPr>
          <p:cNvSpPr/>
          <p:nvPr/>
        </p:nvSpPr>
        <p:spPr>
          <a:xfrm>
            <a:off x="5634606" y="2759978"/>
            <a:ext cx="461394"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CA4F4715-8DDD-4EC0-A087-692D0737508E}"/>
              </a:ext>
            </a:extLst>
          </p:cNvPr>
          <p:cNvSpPr/>
          <p:nvPr/>
        </p:nvSpPr>
        <p:spPr>
          <a:xfrm>
            <a:off x="8850385" y="3454165"/>
            <a:ext cx="394283"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393212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38F182-0DDF-4F44-A13E-53E98722CBF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Principali fenomeni linguistici dal I sec. d.C. </a:t>
            </a:r>
          </a:p>
          <a:p>
            <a:r>
              <a:rPr lang="it-IT">
                <a:latin typeface="Times New Roman" panose="02020603050405020304" pitchFamily="18" charset="0"/>
                <a:cs typeface="Times New Roman" panose="02020603050405020304" pitchFamily="18" charset="0"/>
              </a:rPr>
              <a:t>Nel I sec. d.C. mutamento da accento melodico a intesivo          </a:t>
            </a:r>
          </a:p>
          <a:p>
            <a:pPr marL="0" indent="0">
              <a:buNone/>
            </a:pPr>
            <a:r>
              <a:rPr lang="it-IT">
                <a:latin typeface="Times New Roman" panose="02020603050405020304" pitchFamily="18" charset="0"/>
                <a:cs typeface="Times New Roman" panose="02020603050405020304" pitchFamily="18" charset="0"/>
              </a:rPr>
              <a:t>                                      aumento della tendenza alla sincope di vocali atone</a:t>
            </a:r>
          </a:p>
          <a:p>
            <a:pPr marL="0" indent="0">
              <a:buNone/>
            </a:pPr>
            <a:r>
              <a:rPr lang="it-IT">
                <a:latin typeface="Times New Roman" panose="02020603050405020304" pitchFamily="18" charset="0"/>
                <a:cs typeface="Times New Roman" panose="02020603050405020304" pitchFamily="18" charset="0"/>
              </a:rPr>
              <a:t>                                      ristrutturazione progressiva del sistema di quantità fonologica sillabica</a:t>
            </a:r>
          </a:p>
          <a:p>
            <a:pPr marL="0" indent="0">
              <a:buNone/>
            </a:pPr>
            <a:r>
              <a:rPr lang="it-IT">
                <a:latin typeface="Times New Roman" panose="02020603050405020304" pitchFamily="18" charset="0"/>
                <a:cs typeface="Times New Roman" panose="02020603050405020304" pitchFamily="18" charset="0"/>
              </a:rPr>
              <a:t>                                             coincidenza dell’opposizione breve/lunga  -  tonica/atona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a:spcBef>
                <a:spcPts val="0"/>
              </a:spcBef>
              <a:spcAft>
                <a:spcPts val="0"/>
              </a:spcAft>
            </a:pPr>
            <a:r>
              <a:rPr lang="it-IT">
                <a:latin typeface="Times New Roman" panose="02020603050405020304" pitchFamily="18" charset="0"/>
                <a:cs typeface="Times New Roman" panose="02020603050405020304" pitchFamily="18" charset="0"/>
              </a:rPr>
              <a:t>perdita della quantità fonologica         ristrutturazione della gamma vocalica         progressiva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formazione del sistema eptavocalico</a:t>
            </a:r>
          </a:p>
          <a:p>
            <a:pPr marL="0" indent="0">
              <a:buNone/>
            </a:pPr>
            <a:endParaRPr lang="it-IT">
              <a:latin typeface="Times New Roman" panose="02020603050405020304" pitchFamily="18" charset="0"/>
              <a:cs typeface="Times New Roman" panose="02020603050405020304" pitchFamily="18" charset="0"/>
            </a:endParaRPr>
          </a:p>
          <a:p>
            <a:r>
              <a:rPr lang="it-IT">
                <a:latin typeface="Times New Roman" panose="02020603050405020304" pitchFamily="18" charset="0"/>
                <a:cs typeface="Times New Roman" panose="02020603050405020304" pitchFamily="18" charset="0"/>
              </a:rPr>
              <a:t>Monottongazioni:   -</a:t>
            </a:r>
            <a:r>
              <a:rPr lang="it-IT" b="1">
                <a:latin typeface="Times New Roman" panose="02020603050405020304" pitchFamily="18" charset="0"/>
                <a:cs typeface="Times New Roman" panose="02020603050405020304" pitchFamily="18" charset="0"/>
              </a:rPr>
              <a:t>ae  &gt; -e       </a:t>
            </a:r>
          </a:p>
          <a:p>
            <a:pPr marL="0" indent="0">
              <a:buNone/>
            </a:pPr>
            <a:r>
              <a:rPr lang="it-IT" b="1">
                <a:latin typeface="Times New Roman" panose="02020603050405020304" pitchFamily="18" charset="0"/>
                <a:cs typeface="Times New Roman" panose="02020603050405020304" pitchFamily="18" charset="0"/>
              </a:rPr>
              <a:t>                                   -oe &gt; -e</a:t>
            </a:r>
          </a:p>
          <a:p>
            <a:pPr marL="0" indent="0">
              <a:buNone/>
            </a:pPr>
            <a:r>
              <a:rPr lang="it-IT" b="1">
                <a:latin typeface="Times New Roman" panose="02020603050405020304" pitchFamily="18" charset="0"/>
                <a:cs typeface="Times New Roman" panose="02020603050405020304" pitchFamily="18" charset="0"/>
              </a:rPr>
              <a:t>                                   -au</a:t>
            </a:r>
            <a:r>
              <a:rPr lang="it-IT">
                <a:latin typeface="Times New Roman" panose="02020603050405020304" pitchFamily="18" charset="0"/>
                <a:cs typeface="Times New Roman" panose="02020603050405020304" pitchFamily="18" charset="0"/>
              </a:rPr>
              <a:t>  rimane stabile   (in alcune lingue romanze e nell’italiano &gt; </a:t>
            </a:r>
            <a:r>
              <a:rPr lang="it-IT" b="1">
                <a:latin typeface="Times New Roman" panose="02020603050405020304" pitchFamily="18" charset="0"/>
                <a:cs typeface="Times New Roman" panose="02020603050405020304" pitchFamily="18" charset="0"/>
              </a:rPr>
              <a:t>o</a:t>
            </a:r>
            <a:r>
              <a:rPr lang="it-IT">
                <a:latin typeface="Times New Roman" panose="02020603050405020304" pitchFamily="18" charset="0"/>
                <a:cs typeface="Times New Roman" panose="02020603050405020304" pitchFamily="18" charset="0"/>
              </a:rPr>
              <a:t>)</a:t>
            </a:r>
          </a:p>
        </p:txBody>
      </p:sp>
      <p:sp>
        <p:nvSpPr>
          <p:cNvPr id="2" name="Freccia circolare a destra 1">
            <a:extLst>
              <a:ext uri="{FF2B5EF4-FFF2-40B4-BE49-F238E27FC236}">
                <a16:creationId xmlns:a16="http://schemas.microsoft.com/office/drawing/2014/main" id="{8FE35421-C1E2-4F8B-954C-BDBFBDEE49C0}"/>
              </a:ext>
            </a:extLst>
          </p:cNvPr>
          <p:cNvSpPr/>
          <p:nvPr/>
        </p:nvSpPr>
        <p:spPr>
          <a:xfrm>
            <a:off x="2684477" y="939566"/>
            <a:ext cx="201336" cy="4278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reccia circolare a destra 4">
            <a:extLst>
              <a:ext uri="{FF2B5EF4-FFF2-40B4-BE49-F238E27FC236}">
                <a16:creationId xmlns:a16="http://schemas.microsoft.com/office/drawing/2014/main" id="{B8410530-55A9-4693-9D8B-7551368167F9}"/>
              </a:ext>
            </a:extLst>
          </p:cNvPr>
          <p:cNvSpPr/>
          <p:nvPr/>
        </p:nvSpPr>
        <p:spPr>
          <a:xfrm>
            <a:off x="2684477" y="1476461"/>
            <a:ext cx="201336" cy="4278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circolare a destra 5">
            <a:extLst>
              <a:ext uri="{FF2B5EF4-FFF2-40B4-BE49-F238E27FC236}">
                <a16:creationId xmlns:a16="http://schemas.microsoft.com/office/drawing/2014/main" id="{1AB86317-3826-42BB-9973-94D5C2B5FE3B}"/>
              </a:ext>
            </a:extLst>
          </p:cNvPr>
          <p:cNvSpPr/>
          <p:nvPr/>
        </p:nvSpPr>
        <p:spPr>
          <a:xfrm>
            <a:off x="3296873" y="1963024"/>
            <a:ext cx="184558" cy="40267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Freccia circolare a sinistra 6">
            <a:extLst>
              <a:ext uri="{FF2B5EF4-FFF2-40B4-BE49-F238E27FC236}">
                <a16:creationId xmlns:a16="http://schemas.microsoft.com/office/drawing/2014/main" id="{C70644F7-1AC2-4098-94D3-9AB5CDC9F353}"/>
              </a:ext>
            </a:extLst>
          </p:cNvPr>
          <p:cNvSpPr/>
          <p:nvPr/>
        </p:nvSpPr>
        <p:spPr>
          <a:xfrm>
            <a:off x="10536572" y="1963024"/>
            <a:ext cx="184558" cy="40267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8D3C0565-11AB-4E4D-BED7-47702933DF95}"/>
              </a:ext>
            </a:extLst>
          </p:cNvPr>
          <p:cNvSpPr/>
          <p:nvPr/>
        </p:nvSpPr>
        <p:spPr>
          <a:xfrm>
            <a:off x="4500693" y="3049397"/>
            <a:ext cx="402672"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C44F457B-E6A0-4D31-95A7-0015825D1523}"/>
              </a:ext>
            </a:extLst>
          </p:cNvPr>
          <p:cNvSpPr/>
          <p:nvPr/>
        </p:nvSpPr>
        <p:spPr>
          <a:xfrm>
            <a:off x="9756396" y="3066174"/>
            <a:ext cx="402672"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876372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mappa, testo&#10;&#10;Descrizione generata automaticamente">
            <a:extLst>
              <a:ext uri="{FF2B5EF4-FFF2-40B4-BE49-F238E27FC236}">
                <a16:creationId xmlns:a16="http://schemas.microsoft.com/office/drawing/2014/main" id="{8909E12F-4664-40C6-83A6-C065BBA92E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300" y="505437"/>
            <a:ext cx="11245400" cy="5847126"/>
          </a:xfrm>
          <a:blipFill>
            <a:blip r:embed="rId3"/>
            <a:tile tx="0" ty="0" sx="100000" sy="100000" flip="none" algn="tl"/>
          </a:blipFill>
        </p:spPr>
      </p:pic>
      <p:sp>
        <p:nvSpPr>
          <p:cNvPr id="6" name="CasellaDiTesto 5">
            <a:extLst>
              <a:ext uri="{FF2B5EF4-FFF2-40B4-BE49-F238E27FC236}">
                <a16:creationId xmlns:a16="http://schemas.microsoft.com/office/drawing/2014/main" id="{03CD7BFB-76AC-44EB-9093-342A60F5F043}"/>
              </a:ext>
            </a:extLst>
          </p:cNvPr>
          <p:cNvSpPr txBox="1"/>
          <p:nvPr/>
        </p:nvSpPr>
        <p:spPr>
          <a:xfrm>
            <a:off x="662730" y="4697835"/>
            <a:ext cx="2063692" cy="1384995"/>
          </a:xfrm>
          <a:prstGeom prst="rect">
            <a:avLst/>
          </a:prstGeom>
          <a:noFill/>
          <a:ln w="28575">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(tavola tratta da: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 Mondin, </a:t>
            </a:r>
            <a:r>
              <a:rPr kumimoji="0" lang="it-IT" sz="1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 128)</a:t>
            </a:r>
            <a:endParaRPr kumimoji="0" lang="it-IT" sz="14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557051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1002914-0802-42A4-8F6A-D2D20D362D69}"/>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endParaRPr lang="it-IT">
              <a:latin typeface="Algerian" panose="04020705040A02060702" pitchFamily="82" charset="0"/>
            </a:endParaRPr>
          </a:p>
          <a:p>
            <a:pPr marL="0" indent="0" algn="ctr">
              <a:buNone/>
            </a:pPr>
            <a:endParaRPr lang="it-IT">
              <a:latin typeface="Algerian" panose="04020705040A02060702" pitchFamily="82" charset="0"/>
            </a:endParaRPr>
          </a:p>
          <a:p>
            <a:pPr marL="0" indent="0" algn="ctr">
              <a:buNone/>
            </a:pPr>
            <a:endParaRPr lang="it-IT">
              <a:latin typeface="Algerian" panose="04020705040A02060702" pitchFamily="82" charset="0"/>
            </a:endParaRPr>
          </a:p>
          <a:p>
            <a:pPr marL="0" indent="0" algn="ctr">
              <a:buNone/>
            </a:pPr>
            <a:endParaRPr lang="it-IT">
              <a:latin typeface="Algerian" panose="04020705040A02060702" pitchFamily="82" charset="0"/>
            </a:endParaRPr>
          </a:p>
          <a:p>
            <a:pPr marL="0" indent="0" algn="ctr">
              <a:buNone/>
            </a:pPr>
            <a:endParaRPr lang="it-IT" i="1">
              <a:latin typeface="Algerian" panose="04020705040A02060702" pitchFamily="82" charset="0"/>
            </a:endParaRPr>
          </a:p>
          <a:p>
            <a:pPr marL="0" indent="0" algn="ctr">
              <a:buNone/>
            </a:pPr>
            <a:endParaRPr lang="it-IT" i="1">
              <a:latin typeface="Algerian" panose="04020705040A02060702" pitchFamily="82" charset="0"/>
            </a:endParaRPr>
          </a:p>
        </p:txBody>
      </p:sp>
      <p:sp>
        <p:nvSpPr>
          <p:cNvPr id="2" name="Scorrimento orizzontale 1">
            <a:extLst>
              <a:ext uri="{FF2B5EF4-FFF2-40B4-BE49-F238E27FC236}">
                <a16:creationId xmlns:a16="http://schemas.microsoft.com/office/drawing/2014/main" id="{076CB8BD-8484-4A08-B5DA-0FBE2FF26056}"/>
              </a:ext>
            </a:extLst>
          </p:cNvPr>
          <p:cNvSpPr/>
          <p:nvPr/>
        </p:nvSpPr>
        <p:spPr>
          <a:xfrm>
            <a:off x="3548543" y="1744910"/>
            <a:ext cx="4949505" cy="2189526"/>
          </a:xfrm>
          <a:prstGeom prst="horizontalScroll">
            <a:avLst/>
          </a:prstGeom>
          <a:blipFill>
            <a:blip r:embed="rId2"/>
            <a:tile tx="0" ty="0" sx="100000" sy="100000" flip="none" algn="tl"/>
          </a:blipFill>
          <a:ln w="19050">
            <a:solidFill>
              <a:schemeClr val="accent5">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a:ln>
                  <a:noFill/>
                </a:ln>
                <a:solidFill>
                  <a:prstClr val="black"/>
                </a:solidFill>
                <a:effectLst/>
                <a:uLnTx/>
                <a:uFillTx/>
                <a:latin typeface="Algerian" panose="04020705040A02060702" pitchFamily="82" charset="0"/>
                <a:ea typeface="+mn-ea"/>
                <a:cs typeface="+mn-cs"/>
              </a:rPr>
              <a:t>Grammatica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a:ln>
                  <a:noFill/>
                </a:ln>
                <a:solidFill>
                  <a:prstClr val="black"/>
                </a:solidFill>
                <a:effectLst/>
                <a:uLnTx/>
                <a:uFillTx/>
                <a:latin typeface="Algerian" panose="04020705040A02060702" pitchFamily="82" charset="0"/>
                <a:ea typeface="+mn-ea"/>
                <a:cs typeface="+mn-cs"/>
              </a:rPr>
              <a:t>storica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1" u="none" strike="noStrike" kern="1200" cap="none" spc="0" normalizeH="0" baseline="0" noProof="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Garamond" panose="02020404030301010803"/>
                <a:ea typeface="+mn-ea"/>
                <a:cs typeface="+mn-cs"/>
              </a:rPr>
              <a:t>(Fonologia)</a:t>
            </a:r>
          </a:p>
        </p:txBody>
      </p:sp>
    </p:spTree>
    <p:extLst>
      <p:ext uri="{BB962C8B-B14F-4D97-AF65-F5344CB8AC3E}">
        <p14:creationId xmlns:p14="http://schemas.microsoft.com/office/powerpoint/2010/main" val="70455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E6909E7-F31A-48B8-9C94-C51B1EF74FA2}"/>
              </a:ext>
            </a:extLst>
          </p:cNvPr>
          <p:cNvSpPr>
            <a:spLocks noGrp="1"/>
          </p:cNvSpPr>
          <p:nvPr>
            <p:ph idx="1"/>
          </p:nvPr>
        </p:nvSpPr>
        <p:spPr>
          <a:xfrm>
            <a:off x="0" y="0"/>
            <a:ext cx="12222760" cy="6858000"/>
          </a:xfrm>
          <a:blipFill>
            <a:blip r:embed="rId2"/>
            <a:tile tx="0" ty="0" sx="100000" sy="100000" flip="none" algn="tl"/>
          </a:blipFill>
        </p:spPr>
        <p:txBody>
          <a:bodyPr>
            <a:normAutofit fontScale="25000" lnSpcReduction="20000"/>
          </a:bodyPr>
          <a:lstStyle/>
          <a:p>
            <a:pPr marL="0" indent="0" algn="ctr">
              <a:spcBef>
                <a:spcPts val="0"/>
              </a:spcBef>
              <a:spcAft>
                <a:spcPts val="0"/>
              </a:spcAft>
              <a:buNone/>
            </a:pPr>
            <a:r>
              <a:rPr lang="it-IT" sz="9600" i="1"/>
              <a:t> </a:t>
            </a:r>
            <a:r>
              <a:rPr lang="it-IT" sz="9600" i="1">
                <a:latin typeface="Times New Roman" panose="02020603050405020304" pitchFamily="18" charset="0"/>
                <a:cs typeface="Times New Roman" panose="02020603050405020304" pitchFamily="18" charset="0"/>
              </a:rPr>
              <a:t>L’Indoeuropeo: caratteristiche principali </a:t>
            </a:r>
          </a:p>
          <a:p>
            <a:pPr marL="0" indent="0" algn="ctr">
              <a:spcBef>
                <a:spcPts val="0"/>
              </a:spcBef>
              <a:spcAft>
                <a:spcPts val="0"/>
              </a:spcAft>
              <a:buNone/>
            </a:pPr>
            <a:endParaRPr lang="it-IT" sz="2000" i="1">
              <a:latin typeface="Times New Roman" panose="02020603050405020304" pitchFamily="18" charset="0"/>
              <a:cs typeface="Times New Roman" panose="02020603050405020304" pitchFamily="18" charset="0"/>
            </a:endParaRPr>
          </a:p>
          <a:p>
            <a:pPr algn="just">
              <a:lnSpc>
                <a:spcPct val="120000"/>
              </a:lnSpc>
              <a:spcBef>
                <a:spcPts val="0"/>
              </a:spcBef>
              <a:spcAft>
                <a:spcPts val="0"/>
              </a:spcAft>
              <a:buFontTx/>
              <a:buChar char="-"/>
            </a:pPr>
            <a:r>
              <a:rPr lang="it-IT" sz="9600" i="1" u="sng">
                <a:latin typeface="Times New Roman" panose="02020603050405020304" pitchFamily="18" charset="0"/>
                <a:cs typeface="Times New Roman" panose="02020603050405020304" pitchFamily="18" charset="0"/>
              </a:rPr>
              <a:t>Vocali </a:t>
            </a:r>
            <a:endParaRPr lang="it-IT" sz="9600" i="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9600" i="1">
                <a:latin typeface="Times New Roman" panose="02020603050405020304" pitchFamily="18" charset="0"/>
                <a:cs typeface="Times New Roman" panose="02020603050405020304" pitchFamily="18" charset="0"/>
              </a:rPr>
              <a:t>			              </a:t>
            </a:r>
            <a:r>
              <a:rPr lang="it-IT" sz="9600">
                <a:latin typeface="Times New Roman" panose="02020603050405020304" pitchFamily="18" charset="0"/>
                <a:cs typeface="Times New Roman" panose="02020603050405020304" pitchFamily="18" charset="0"/>
              </a:rPr>
              <a:t>a, e, i, o, u  /  ā, ē, ī, ō, ū        ə (</a:t>
            </a:r>
            <a:r>
              <a:rPr lang="it-IT" sz="9600" i="1">
                <a:latin typeface="Times New Roman" panose="02020603050405020304" pitchFamily="18" charset="0"/>
                <a:cs typeface="Times New Roman" panose="02020603050405020304" pitchFamily="18" charset="0"/>
              </a:rPr>
              <a:t>schwa</a:t>
            </a:r>
            <a:r>
              <a:rPr lang="it-IT" sz="9600">
                <a:latin typeface="Times New Roman" panose="02020603050405020304" pitchFamily="18" charset="0"/>
                <a:cs typeface="Times New Roman" panose="02020603050405020304" pitchFamily="18" charset="0"/>
              </a:rPr>
              <a:t> ↔  teoria delle laringali)</a:t>
            </a:r>
          </a:p>
          <a:p>
            <a:pPr algn="just">
              <a:lnSpc>
                <a:spcPct val="120000"/>
              </a:lnSpc>
              <a:spcBef>
                <a:spcPts val="0"/>
              </a:spcBef>
              <a:spcAft>
                <a:spcPts val="0"/>
              </a:spcAft>
              <a:buFontTx/>
              <a:buChar char="-"/>
            </a:pPr>
            <a:r>
              <a:rPr lang="it-IT" sz="9600" i="1" u="sng">
                <a:latin typeface="Times New Roman" panose="02020603050405020304" pitchFamily="18" charset="0"/>
                <a:cs typeface="Times New Roman" panose="02020603050405020304" pitchFamily="18" charset="0"/>
              </a:rPr>
              <a:t>Semivocali</a:t>
            </a:r>
            <a:endParaRPr lang="it-IT" sz="9600" i="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9600" i="1">
                <a:latin typeface="Times New Roman" panose="02020603050405020304" pitchFamily="18" charset="0"/>
                <a:cs typeface="Times New Roman" panose="02020603050405020304" pitchFamily="18" charset="0"/>
              </a:rPr>
              <a:t>                                </a:t>
            </a:r>
            <a:r>
              <a:rPr lang="it-IT" sz="9600">
                <a:latin typeface="Times New Roman" panose="02020603050405020304" pitchFamily="18" charset="0"/>
                <a:cs typeface="Times New Roman" panose="02020603050405020304" pitchFamily="18" charset="0"/>
              </a:rPr>
              <a:t>y (i) , w (u)    </a:t>
            </a:r>
          </a:p>
          <a:p>
            <a:pPr algn="just">
              <a:lnSpc>
                <a:spcPct val="120000"/>
              </a:lnSpc>
              <a:spcBef>
                <a:spcPts val="0"/>
              </a:spcBef>
              <a:spcAft>
                <a:spcPts val="0"/>
              </a:spcAft>
              <a:buFontTx/>
              <a:buChar char="-"/>
            </a:pPr>
            <a:r>
              <a:rPr lang="it-IT" sz="9600" i="1" u="sng">
                <a:latin typeface="Times New Roman" panose="02020603050405020304" pitchFamily="18" charset="0"/>
                <a:cs typeface="Times New Roman" panose="02020603050405020304" pitchFamily="18" charset="0"/>
              </a:rPr>
              <a:t>Sonanti</a:t>
            </a:r>
            <a:endParaRPr lang="it-IT" sz="9600" i="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9600" i="1">
                <a:latin typeface="Times New Roman" panose="02020603050405020304" pitchFamily="18" charset="0"/>
                <a:cs typeface="Times New Roman" panose="02020603050405020304" pitchFamily="18" charset="0"/>
              </a:rPr>
              <a:t>			             </a:t>
            </a:r>
            <a:r>
              <a:rPr lang="it-IT" sz="9600">
                <a:latin typeface="Times New Roman" panose="02020603050405020304" pitchFamily="18" charset="0"/>
                <a:cs typeface="Times New Roman" panose="02020603050405020304" pitchFamily="18" charset="0"/>
              </a:rPr>
              <a:t> r (ṛ),   l (ḷ),   m (ṃ),   n (ṇ) </a:t>
            </a:r>
          </a:p>
          <a:p>
            <a:pPr marL="0" indent="0" algn="just">
              <a:lnSpc>
                <a:spcPct val="120000"/>
              </a:lnSpc>
              <a:spcBef>
                <a:spcPts val="0"/>
              </a:spcBef>
              <a:spcAft>
                <a:spcPts val="0"/>
              </a:spcAft>
              <a:buNone/>
            </a:pPr>
            <a:endParaRPr lang="it-IT" sz="7200">
              <a:latin typeface="Times New Roman" panose="02020603050405020304" pitchFamily="18" charset="0"/>
              <a:cs typeface="Times New Roman" panose="02020603050405020304" pitchFamily="18" charset="0"/>
            </a:endParaRPr>
          </a:p>
          <a:p>
            <a:pPr algn="just">
              <a:lnSpc>
                <a:spcPct val="120000"/>
              </a:lnSpc>
              <a:spcBef>
                <a:spcPts val="0"/>
              </a:spcBef>
              <a:spcAft>
                <a:spcPts val="0"/>
              </a:spcAft>
              <a:buFontTx/>
              <a:buChar char="-"/>
            </a:pPr>
            <a:r>
              <a:rPr lang="it-IT" sz="9600" i="1" u="sng">
                <a:latin typeface="Times New Roman" panose="02020603050405020304" pitchFamily="18" charset="0"/>
                <a:cs typeface="Times New Roman" panose="02020603050405020304" pitchFamily="18" charset="0"/>
              </a:rPr>
              <a:t>Consonanti</a:t>
            </a:r>
            <a:r>
              <a:rPr lang="it-IT" sz="9600">
                <a:latin typeface="Times New Roman" panose="02020603050405020304" pitchFamily="18" charset="0"/>
                <a:cs typeface="Times New Roman" panose="02020603050405020304" pitchFamily="18" charset="0"/>
              </a:rPr>
              <a:t>					sorde 		sonore		aspirate sorde		aspirate sonore</a:t>
            </a:r>
          </a:p>
          <a:p>
            <a:pPr marL="0" indent="0" algn="just">
              <a:lnSpc>
                <a:spcPct val="120000"/>
              </a:lnSpc>
              <a:spcBef>
                <a:spcPts val="0"/>
              </a:spcBef>
              <a:spcAft>
                <a:spcPts val="0"/>
              </a:spcAft>
              <a:buNone/>
            </a:pPr>
            <a:r>
              <a:rPr lang="it-IT" sz="9600">
                <a:latin typeface="Times New Roman" panose="02020603050405020304" pitchFamily="18" charset="0"/>
                <a:cs typeface="Times New Roman" panose="02020603050405020304" pitchFamily="18" charset="0"/>
              </a:rPr>
              <a:t>	                         </a:t>
            </a:r>
            <a:r>
              <a:rPr lang="it-IT" sz="9600" i="1">
                <a:latin typeface="Times New Roman" panose="02020603050405020304" pitchFamily="18" charset="0"/>
                <a:cs typeface="Times New Roman" panose="02020603050405020304" pitchFamily="18" charset="0"/>
              </a:rPr>
              <a:t>labiali          </a:t>
            </a:r>
            <a:r>
              <a:rPr lang="it-IT" sz="9600">
                <a:latin typeface="Times New Roman" panose="02020603050405020304" pitchFamily="18" charset="0"/>
                <a:cs typeface="Times New Roman" panose="02020603050405020304" pitchFamily="18" charset="0"/>
              </a:rPr>
              <a:t>p			      b			    ph				     bh</a:t>
            </a:r>
          </a:p>
          <a:p>
            <a:pPr marL="0" indent="0" algn="just">
              <a:lnSpc>
                <a:spcPct val="120000"/>
              </a:lnSpc>
              <a:spcBef>
                <a:spcPts val="0"/>
              </a:spcBef>
              <a:spcAft>
                <a:spcPts val="0"/>
              </a:spcAft>
              <a:buNone/>
            </a:pPr>
            <a:r>
              <a:rPr lang="it-IT" sz="6400">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pPr>
            <a:r>
              <a:rPr lang="it-IT" sz="6400">
                <a:latin typeface="Times New Roman" panose="02020603050405020304" pitchFamily="18" charset="0"/>
                <a:cs typeface="Times New Roman" panose="02020603050405020304" pitchFamily="18" charset="0"/>
              </a:rPr>
              <a:t>					  </a:t>
            </a:r>
            <a:r>
              <a:rPr lang="it-IT" sz="9600" i="1">
                <a:latin typeface="Times New Roman" panose="02020603050405020304" pitchFamily="18" charset="0"/>
                <a:cs typeface="Times New Roman" panose="02020603050405020304" pitchFamily="18" charset="0"/>
              </a:rPr>
              <a:t>dentali         </a:t>
            </a:r>
            <a:r>
              <a:rPr lang="it-IT" sz="9600">
                <a:latin typeface="Times New Roman" panose="02020603050405020304" pitchFamily="18" charset="0"/>
                <a:cs typeface="Times New Roman" panose="02020603050405020304" pitchFamily="18" charset="0"/>
              </a:rPr>
              <a:t>t                    d                    th                            dh</a:t>
            </a:r>
          </a:p>
          <a:p>
            <a:pPr marL="0" indent="0" algn="just">
              <a:lnSpc>
                <a:spcPct val="120000"/>
              </a:lnSpc>
              <a:spcBef>
                <a:spcPts val="0"/>
              </a:spcBef>
              <a:spcAft>
                <a:spcPts val="0"/>
              </a:spcAft>
              <a:buNone/>
            </a:pPr>
            <a:endParaRPr lang="it-IT" sz="6400">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6400">
                <a:latin typeface="Times New Roman" panose="02020603050405020304" pitchFamily="18" charset="0"/>
                <a:cs typeface="Times New Roman" panose="02020603050405020304" pitchFamily="18" charset="0"/>
              </a:rPr>
              <a:t>                                               </a:t>
            </a:r>
            <a:r>
              <a:rPr lang="it-IT" sz="9600" i="1">
                <a:latin typeface="Times New Roman" panose="02020603050405020304" pitchFamily="18" charset="0"/>
                <a:cs typeface="Times New Roman" panose="02020603050405020304" pitchFamily="18" charset="0"/>
              </a:rPr>
              <a:t>palatali        </a:t>
            </a:r>
            <a:r>
              <a:rPr lang="it-IT" sz="9600">
                <a:latin typeface="Times New Roman" panose="02020603050405020304" pitchFamily="18" charset="0"/>
                <a:cs typeface="Times New Roman" panose="02020603050405020304" pitchFamily="18" charset="0"/>
              </a:rPr>
              <a:t>k                   g                    kh                           gh</a:t>
            </a:r>
          </a:p>
          <a:p>
            <a:pPr marL="0" indent="0" algn="just">
              <a:lnSpc>
                <a:spcPct val="120000"/>
              </a:lnSpc>
              <a:spcBef>
                <a:spcPts val="0"/>
              </a:spcBef>
              <a:spcAft>
                <a:spcPts val="0"/>
              </a:spcAft>
              <a:buNone/>
            </a:pPr>
            <a:endParaRPr lang="it-IT" sz="6400">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6400">
                <a:latin typeface="Times New Roman" panose="02020603050405020304" pitchFamily="18" charset="0"/>
                <a:cs typeface="Times New Roman" panose="02020603050405020304" pitchFamily="18" charset="0"/>
              </a:rPr>
              <a:t>                                                </a:t>
            </a:r>
            <a:r>
              <a:rPr lang="it-IT" sz="9600" i="1">
                <a:latin typeface="Times New Roman" panose="02020603050405020304" pitchFamily="18" charset="0"/>
                <a:cs typeface="Times New Roman" panose="02020603050405020304" pitchFamily="18" charset="0"/>
              </a:rPr>
              <a:t>velari           </a:t>
            </a:r>
            <a:r>
              <a:rPr lang="it-IT" sz="9600">
                <a:latin typeface="Times New Roman" panose="02020603050405020304" pitchFamily="18" charset="0"/>
                <a:cs typeface="Times New Roman" panose="02020603050405020304" pitchFamily="18" charset="0"/>
              </a:rPr>
              <a:t>q                   ɡ                    qh                           ɡh</a:t>
            </a:r>
          </a:p>
          <a:p>
            <a:pPr marL="0" indent="0" algn="just">
              <a:lnSpc>
                <a:spcPct val="120000"/>
              </a:lnSpc>
              <a:spcBef>
                <a:spcPts val="0"/>
              </a:spcBef>
              <a:spcAft>
                <a:spcPts val="0"/>
              </a:spcAft>
              <a:buNone/>
            </a:pPr>
            <a:r>
              <a:rPr lang="it-IT" sz="6400">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pPr>
            <a:r>
              <a:rPr lang="it-IT" sz="9600">
                <a:latin typeface="Times New Roman" panose="02020603050405020304" pitchFamily="18" charset="0"/>
                <a:cs typeface="Times New Roman" panose="02020603050405020304" pitchFamily="18" charset="0"/>
              </a:rPr>
              <a:t>                             </a:t>
            </a:r>
            <a:r>
              <a:rPr lang="it-IT" sz="9600" i="1">
                <a:latin typeface="Times New Roman" panose="02020603050405020304" pitchFamily="18" charset="0"/>
                <a:cs typeface="Times New Roman" panose="02020603050405020304" pitchFamily="18" charset="0"/>
              </a:rPr>
              <a:t>labiovelari </a:t>
            </a:r>
            <a:r>
              <a:rPr lang="it-IT" sz="9600">
                <a:latin typeface="Times New Roman" panose="02020603050405020304" pitchFamily="18" charset="0"/>
                <a:cs typeface="Times New Roman" panose="02020603050405020304" pitchFamily="18" charset="0"/>
              </a:rPr>
              <a:t>     </a:t>
            </a:r>
            <a:r>
              <a:rPr lang="fr-FR" sz="9600">
                <a:latin typeface="Times New Roman" panose="02020603050405020304" pitchFamily="18" charset="0"/>
                <a:cs typeface="Times New Roman" panose="02020603050405020304" pitchFamily="18" charset="0"/>
              </a:rPr>
              <a:t>q</a:t>
            </a:r>
            <a:r>
              <a:rPr lang="fr-FR" sz="9600" baseline="30000">
                <a:latin typeface="Times New Roman" panose="02020603050405020304" pitchFamily="18" charset="0"/>
                <a:cs typeface="Times New Roman" panose="02020603050405020304" pitchFamily="18" charset="0"/>
              </a:rPr>
              <a:t>w                         </a:t>
            </a:r>
            <a:r>
              <a:rPr lang="fr-FR" sz="9600">
                <a:latin typeface="Times New Roman" panose="02020603050405020304" pitchFamily="18" charset="0"/>
                <a:cs typeface="Times New Roman" panose="02020603050405020304" pitchFamily="18" charset="0"/>
              </a:rPr>
              <a:t>ɡ</a:t>
            </a:r>
            <a:r>
              <a:rPr lang="fr-FR" sz="9600" baseline="30000">
                <a:latin typeface="Times New Roman" panose="02020603050405020304" pitchFamily="18" charset="0"/>
                <a:cs typeface="Times New Roman" panose="02020603050405020304" pitchFamily="18" charset="0"/>
              </a:rPr>
              <a:t>w                           </a:t>
            </a:r>
            <a:r>
              <a:rPr lang="fr-FR" sz="9600">
                <a:latin typeface="Times New Roman" panose="02020603050405020304" pitchFamily="18" charset="0"/>
                <a:cs typeface="Times New Roman" panose="02020603050405020304" pitchFamily="18" charset="0"/>
              </a:rPr>
              <a:t>q</a:t>
            </a:r>
            <a:r>
              <a:rPr lang="fr-FR" sz="9600" baseline="30000">
                <a:latin typeface="Times New Roman" panose="02020603050405020304" pitchFamily="18" charset="0"/>
                <a:cs typeface="Times New Roman" panose="02020603050405020304" pitchFamily="18" charset="0"/>
              </a:rPr>
              <a:t>w</a:t>
            </a:r>
            <a:r>
              <a:rPr lang="fr-FR" sz="7200">
                <a:latin typeface="Times New Roman" panose="02020603050405020304" pitchFamily="18" charset="0"/>
                <a:cs typeface="Times New Roman" panose="02020603050405020304" pitchFamily="18" charset="0"/>
              </a:rPr>
              <a:t>h</a:t>
            </a:r>
            <a:r>
              <a:rPr lang="fr-FR" sz="9600" baseline="30000">
                <a:latin typeface="Times New Roman" panose="02020603050405020304" pitchFamily="18" charset="0"/>
                <a:cs typeface="Times New Roman" panose="02020603050405020304" pitchFamily="18" charset="0"/>
              </a:rPr>
              <a:t>                                      </a:t>
            </a:r>
            <a:r>
              <a:rPr lang="fr-FR" sz="9600">
                <a:latin typeface="Times New Roman" panose="02020603050405020304" pitchFamily="18" charset="0"/>
                <a:cs typeface="Times New Roman" panose="02020603050405020304" pitchFamily="18" charset="0"/>
              </a:rPr>
              <a:t>ɡ</a:t>
            </a:r>
            <a:r>
              <a:rPr lang="fr-FR" sz="9600" baseline="30000">
                <a:latin typeface="Times New Roman" panose="02020603050405020304" pitchFamily="18" charset="0"/>
                <a:cs typeface="Times New Roman" panose="02020603050405020304" pitchFamily="18" charset="0"/>
              </a:rPr>
              <a:t>w</a:t>
            </a:r>
            <a:r>
              <a:rPr lang="fr-FR" sz="7200">
                <a:latin typeface="Times New Roman" panose="02020603050405020304" pitchFamily="18" charset="0"/>
                <a:cs typeface="Times New Roman" panose="02020603050405020304" pitchFamily="18" charset="0"/>
              </a:rPr>
              <a:t>h</a:t>
            </a:r>
            <a:endParaRPr lang="it-IT" sz="7200">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endParaRPr lang="it-IT" sz="6400">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9600">
                <a:latin typeface="Times New Roman" panose="02020603050405020304" pitchFamily="18" charset="0"/>
                <a:cs typeface="Times New Roman" panose="02020603050405020304" pitchFamily="18" charset="0"/>
              </a:rPr>
              <a:t>                               </a:t>
            </a:r>
            <a:r>
              <a:rPr lang="it-IT" sz="9600" i="1">
                <a:latin typeface="Times New Roman" panose="02020603050405020304" pitchFamily="18" charset="0"/>
                <a:cs typeface="Times New Roman" panose="02020603050405020304" pitchFamily="18" charset="0"/>
              </a:rPr>
              <a:t>fricative         </a:t>
            </a:r>
            <a:r>
              <a:rPr lang="it-IT" sz="9600">
                <a:latin typeface="Times New Roman" panose="02020603050405020304" pitchFamily="18" charset="0"/>
                <a:cs typeface="Times New Roman" panose="02020603050405020304" pitchFamily="18" charset="0"/>
              </a:rPr>
              <a:t>s                   z</a:t>
            </a:r>
          </a:p>
          <a:p>
            <a:pPr algn="just">
              <a:lnSpc>
                <a:spcPct val="120000"/>
              </a:lnSpc>
              <a:spcBef>
                <a:spcPts val="0"/>
              </a:spcBef>
              <a:spcAft>
                <a:spcPts val="0"/>
              </a:spcAft>
              <a:buFontTx/>
              <a:buChar char="-"/>
            </a:pPr>
            <a:endParaRPr lang="it-IT" sz="8000">
              <a:latin typeface="Times New Roman" panose="02020603050405020304" pitchFamily="18" charset="0"/>
              <a:cs typeface="Times New Roman" panose="02020603050405020304" pitchFamily="18" charset="0"/>
            </a:endParaRPr>
          </a:p>
          <a:p>
            <a:pPr marL="0" indent="0" algn="jus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			</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28412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25A4872-2793-4F83-B7AA-0AA41B2A3361}"/>
              </a:ext>
            </a:extLst>
          </p:cNvPr>
          <p:cNvSpPr>
            <a:spLocks noGrp="1"/>
          </p:cNvSpPr>
          <p:nvPr>
            <p:ph idx="1"/>
          </p:nvPr>
        </p:nvSpPr>
        <p:spPr>
          <a:xfrm>
            <a:off x="0" y="0"/>
            <a:ext cx="12192000" cy="6858000"/>
          </a:xfrm>
          <a:blipFill>
            <a:blip r:embed="rId2"/>
            <a:tile tx="0" ty="0" sx="100000" sy="100000" flip="none" algn="tl"/>
          </a:blipFill>
        </p:spPr>
        <p:txBody>
          <a:bodyPr>
            <a:normAutofit fontScale="62500" lnSpcReduction="20000"/>
          </a:bodyPr>
          <a:lstStyle/>
          <a:p>
            <a:pPr marL="0" indent="0" algn="ctr">
              <a:lnSpc>
                <a:spcPct val="120000"/>
              </a:lnSpc>
              <a:spcBef>
                <a:spcPts val="0"/>
              </a:spcBef>
              <a:spcAft>
                <a:spcPts val="0"/>
              </a:spcAft>
              <a:buNone/>
            </a:pPr>
            <a:r>
              <a:rPr lang="it-IT" sz="3200" i="1">
                <a:latin typeface="Times New Roman" panose="02020603050405020304" pitchFamily="18" charset="0"/>
                <a:cs typeface="Times New Roman" panose="02020603050405020304" pitchFamily="18" charset="0"/>
              </a:rPr>
              <a:t>Trattamento ed esiti nel latino (quadro generale senza periodizzazione)</a:t>
            </a:r>
          </a:p>
          <a:p>
            <a:pPr algn="just">
              <a:lnSpc>
                <a:spcPct val="120000"/>
              </a:lnSpc>
              <a:spcBef>
                <a:spcPts val="0"/>
              </a:spcBef>
              <a:spcAft>
                <a:spcPts val="0"/>
              </a:spcAft>
              <a:buFontTx/>
              <a:buChar char="-"/>
            </a:pPr>
            <a:r>
              <a:rPr lang="it-IT" sz="3200" b="1" i="1" u="sng">
                <a:latin typeface="Times New Roman" panose="02020603050405020304" pitchFamily="18" charset="0"/>
                <a:cs typeface="Times New Roman" panose="02020603050405020304" pitchFamily="18" charset="0"/>
              </a:rPr>
              <a:t>Vocali</a:t>
            </a:r>
            <a:r>
              <a:rPr lang="it-IT" sz="3200" i="1">
                <a:latin typeface="Times New Roman" panose="02020603050405020304" pitchFamily="18" charset="0"/>
                <a:cs typeface="Times New Roman" panose="02020603050405020304" pitchFamily="18" charset="0"/>
              </a:rPr>
              <a:t>  </a:t>
            </a:r>
            <a:r>
              <a:rPr lang="it-IT" sz="3200">
                <a:latin typeface="Times New Roman" panose="02020603050405020304" pitchFamily="18" charset="0"/>
                <a:cs typeface="Times New Roman" panose="02020603050405020304" pitchFamily="18" charset="0"/>
              </a:rPr>
              <a:t>a, e, i, o, u / ā, ē, ī, ō, ū    ə (</a:t>
            </a:r>
            <a:r>
              <a:rPr lang="it-IT" sz="3200" i="1">
                <a:latin typeface="Times New Roman" panose="02020603050405020304" pitchFamily="18" charset="0"/>
                <a:cs typeface="Times New Roman" panose="02020603050405020304" pitchFamily="18" charset="0"/>
              </a:rPr>
              <a:t>schwa</a:t>
            </a:r>
            <a:r>
              <a:rPr lang="it-IT" sz="3200">
                <a:latin typeface="Times New Roman" panose="02020603050405020304" pitchFamily="18" charset="0"/>
                <a:cs typeface="Times New Roman" panose="02020603050405020304" pitchFamily="18" charset="0"/>
              </a:rPr>
              <a:t>):  esiti a seconda del tipo di sillaba in cui sono presenti</a:t>
            </a:r>
          </a:p>
          <a:p>
            <a:pPr marL="0" indent="0" algn="just">
              <a:spcBef>
                <a:spcPts val="0"/>
              </a:spcBef>
              <a:spcAft>
                <a:spcPts val="0"/>
              </a:spcAft>
              <a:buNone/>
            </a:pPr>
            <a:endParaRPr lang="it-IT" sz="3200">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3200">
                <a:latin typeface="Times New Roman" panose="02020603050405020304" pitchFamily="18" charset="0"/>
                <a:cs typeface="Times New Roman" panose="02020603050405020304" pitchFamily="18" charset="0"/>
              </a:rPr>
              <a:t>    </a:t>
            </a:r>
            <a:r>
              <a:rPr lang="it-IT" sz="3200" u="sng">
                <a:latin typeface="Times New Roman" panose="02020603050405020304" pitchFamily="18" charset="0"/>
                <a:cs typeface="Times New Roman" panose="02020603050405020304" pitchFamily="18" charset="0"/>
              </a:rPr>
              <a:t>Sillabe iniziali</a:t>
            </a:r>
            <a:r>
              <a:rPr lang="it-IT" sz="3200">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sz="2900" i="1">
                <a:latin typeface="Times New Roman" panose="02020603050405020304" pitchFamily="18" charset="0"/>
                <a:cs typeface="Times New Roman" panose="02020603050405020304" pitchFamily="18" charset="0"/>
              </a:rPr>
              <a:t>ă   </a:t>
            </a:r>
            <a:r>
              <a:rPr lang="it-IT" sz="2900">
                <a:latin typeface="Times New Roman" panose="02020603050405020304" pitchFamily="18" charset="0"/>
                <a:cs typeface="Times New Roman" panose="02020603050405020304" pitchFamily="18" charset="0"/>
              </a:rPr>
              <a:t>in linea generale non muta  (es. </a:t>
            </a:r>
            <a:r>
              <a:rPr lang="it-IT" sz="2900" i="1">
                <a:latin typeface="Times New Roman" panose="02020603050405020304" pitchFamily="18" charset="0"/>
                <a:cs typeface="Times New Roman" panose="02020603050405020304" pitchFamily="18" charset="0"/>
              </a:rPr>
              <a:t>ăgo,</a:t>
            </a:r>
            <a:r>
              <a:rPr lang="it-IT" sz="2900">
                <a:latin typeface="Times New Roman" panose="02020603050405020304" pitchFamily="18" charset="0"/>
                <a:cs typeface="Times New Roman" panose="02020603050405020304" pitchFamily="18" charset="0"/>
              </a:rPr>
              <a:t> cf. gr. ἄ</a:t>
            </a:r>
            <a:r>
              <a:rPr lang="el-GR" sz="2900">
                <a:latin typeface="Times New Roman" panose="02020603050405020304" pitchFamily="18" charset="0"/>
                <a:cs typeface="Times New Roman" panose="02020603050405020304" pitchFamily="18" charset="0"/>
              </a:rPr>
              <a:t>γω</a:t>
            </a:r>
            <a:r>
              <a:rPr lang="it-IT" sz="2900">
                <a:latin typeface="Times New Roman" panose="02020603050405020304" pitchFamily="18" charset="0"/>
                <a:cs typeface="Times New Roman" panose="02020603050405020304" pitchFamily="18" charset="0"/>
              </a:rPr>
              <a:t>)</a:t>
            </a:r>
            <a:endParaRPr lang="it-IT" sz="2900">
              <a:latin typeface="Symbol" panose="05050102010706020507" pitchFamily="18" charset="2"/>
              <a:cs typeface="Times New Roman" panose="02020603050405020304" pitchFamily="18" charset="0"/>
            </a:endParaRPr>
          </a:p>
          <a:p>
            <a:pPr marL="0" indent="0" algn="just">
              <a:lnSpc>
                <a:spcPct val="120000"/>
              </a:lnSpc>
              <a:spcBef>
                <a:spcPts val="0"/>
              </a:spcBef>
              <a:spcAft>
                <a:spcPts val="0"/>
              </a:spcAft>
              <a:buNone/>
            </a:pPr>
            <a:r>
              <a:rPr lang="it-IT" sz="2900" i="1">
                <a:latin typeface="Times New Roman" panose="02020603050405020304" pitchFamily="18" charset="0"/>
                <a:cs typeface="Times New Roman" panose="02020603050405020304" pitchFamily="18" charset="0"/>
              </a:rPr>
              <a:t>                                ā  &gt; ā   </a:t>
            </a:r>
            <a:r>
              <a:rPr lang="it-IT" sz="2900">
                <a:latin typeface="Times New Roman" panose="02020603050405020304" pitchFamily="18" charset="0"/>
                <a:cs typeface="Times New Roman" panose="02020603050405020304" pitchFamily="18" charset="0"/>
              </a:rPr>
              <a:t>(es. </a:t>
            </a:r>
            <a:r>
              <a:rPr lang="it-IT" sz="2900" i="1">
                <a:latin typeface="Times New Roman" panose="02020603050405020304" pitchFamily="18" charset="0"/>
                <a:cs typeface="Times New Roman" panose="02020603050405020304" pitchFamily="18" charset="0"/>
              </a:rPr>
              <a:t>māter, </a:t>
            </a:r>
            <a:r>
              <a:rPr lang="it-IT" sz="2900">
                <a:latin typeface="Times New Roman" panose="02020603050405020304" pitchFamily="18" charset="0"/>
                <a:cs typeface="Times New Roman" panose="02020603050405020304" pitchFamily="18" charset="0"/>
              </a:rPr>
              <a:t>cf. gr. </a:t>
            </a:r>
            <a:r>
              <a:rPr lang="el-GR" sz="2900">
                <a:latin typeface="Times New Roman" panose="02020603050405020304" pitchFamily="18" charset="0"/>
                <a:cs typeface="Times New Roman" panose="02020603050405020304" pitchFamily="18" charset="0"/>
              </a:rPr>
              <a:t>μάτηρ</a:t>
            </a:r>
            <a:r>
              <a:rPr lang="it-IT" sz="2900">
                <a:latin typeface="Times New Roman" panose="02020603050405020304" pitchFamily="18" charset="0"/>
                <a:cs typeface="Times New Roman" panose="02020603050405020304" pitchFamily="18" charset="0"/>
              </a:rPr>
              <a:t>, sanscr. mātár-)       </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ĕ   &gt; ĕ   (es. ĕgo, cf. gr. </a:t>
            </a:r>
            <a:r>
              <a:rPr lang="el-GR" sz="2900">
                <a:latin typeface="Times New Roman" panose="02020603050405020304" pitchFamily="18" charset="0"/>
                <a:cs typeface="Times New Roman" panose="02020603050405020304" pitchFamily="18" charset="0"/>
              </a:rPr>
              <a:t>ἐγώ</a:t>
            </a:r>
            <a:r>
              <a:rPr lang="it-IT" sz="2900">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ĕ + nasale velare [ŋ] &gt;  i (es. </a:t>
            </a:r>
            <a:r>
              <a:rPr lang="it-IT" sz="2900" i="1">
                <a:latin typeface="Times New Roman" panose="02020603050405020304" pitchFamily="18" charset="0"/>
                <a:cs typeface="Times New Roman" panose="02020603050405020304" pitchFamily="18" charset="0"/>
              </a:rPr>
              <a:t>tinguo</a:t>
            </a:r>
            <a:r>
              <a:rPr lang="it-IT" sz="2900">
                <a:latin typeface="Times New Roman" panose="02020603050405020304" pitchFamily="18" charset="0"/>
                <a:cs typeface="Times New Roman" panose="02020603050405020304" pitchFamily="18" charset="0"/>
              </a:rPr>
              <a:t>; </a:t>
            </a:r>
            <a:r>
              <a:rPr lang="it-IT" sz="2900" i="1">
                <a:latin typeface="Times New Roman" panose="02020603050405020304" pitchFamily="18" charset="0"/>
                <a:cs typeface="Times New Roman" panose="02020603050405020304" pitchFamily="18" charset="0"/>
              </a:rPr>
              <a:t>dignus </a:t>
            </a:r>
            <a:r>
              <a:rPr lang="it-IT" sz="2900">
                <a:latin typeface="Times New Roman" panose="02020603050405020304" pitchFamily="18" charset="0"/>
                <a:cs typeface="Times New Roman" panose="02020603050405020304" pitchFamily="18" charset="0"/>
              </a:rPr>
              <a:t>&lt; *dec-nos; </a:t>
            </a:r>
            <a:r>
              <a:rPr lang="it-IT" sz="2900" i="1">
                <a:latin typeface="Times New Roman" panose="02020603050405020304" pitchFamily="18" charset="0"/>
                <a:cs typeface="Times New Roman" panose="02020603050405020304" pitchFamily="18" charset="0"/>
              </a:rPr>
              <a:t>quīnque &lt;*</a:t>
            </a:r>
            <a:r>
              <a:rPr lang="it-IT" sz="2900">
                <a:latin typeface="Times New Roman" panose="02020603050405020304" pitchFamily="18" charset="0"/>
                <a:cs typeface="Times New Roman" panose="02020603050405020304" pitchFamily="18" charset="0"/>
              </a:rPr>
              <a:t>kwenkwe &lt; *penq</a:t>
            </a:r>
            <a:r>
              <a:rPr lang="it-IT" sz="2900" baseline="30000">
                <a:latin typeface="Times New Roman" panose="02020603050405020304" pitchFamily="18" charset="0"/>
                <a:cs typeface="Times New Roman" panose="02020603050405020304" pitchFamily="18" charset="0"/>
              </a:rPr>
              <a:t>w</a:t>
            </a:r>
            <a:r>
              <a:rPr lang="it-IT" sz="2900">
                <a:latin typeface="Times New Roman" panose="02020603050405020304" pitchFamily="18" charset="0"/>
                <a:cs typeface="Times New Roman" panose="02020603050405020304" pitchFamily="18" charset="0"/>
              </a:rPr>
              <a:t>e)</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ĕ + w &gt; o    (es. </a:t>
            </a:r>
            <a:r>
              <a:rPr lang="it-IT" sz="2900" i="1">
                <a:latin typeface="Times New Roman" panose="02020603050405020304" pitchFamily="18" charset="0"/>
                <a:cs typeface="Times New Roman" panose="02020603050405020304" pitchFamily="18" charset="0"/>
              </a:rPr>
              <a:t>novus &lt; </a:t>
            </a:r>
            <a:r>
              <a:rPr lang="it-IT" sz="2900">
                <a:latin typeface="Times New Roman" panose="02020603050405020304" pitchFamily="18" charset="0"/>
                <a:cs typeface="Times New Roman" panose="02020603050405020304" pitchFamily="18" charset="0"/>
              </a:rPr>
              <a:t>*newo</a:t>
            </a:r>
            <a:r>
              <a:rPr lang="it-IT" sz="2900" i="1">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cf. gr. </a:t>
            </a:r>
            <a:r>
              <a:rPr lang="el-GR" sz="2900">
                <a:latin typeface="Times New Roman" panose="02020603050405020304" pitchFamily="18" charset="0"/>
                <a:cs typeface="Times New Roman" panose="02020603050405020304" pitchFamily="18" charset="0"/>
              </a:rPr>
              <a:t>νέ</a:t>
            </a:r>
            <a:r>
              <a:rPr lang="it-IT" sz="2900">
                <a:latin typeface="Times New Roman" panose="02020603050405020304" pitchFamily="18" charset="0"/>
                <a:cs typeface="Times New Roman" panose="02020603050405020304" pitchFamily="18" charset="0"/>
              </a:rPr>
              <a:t>-</a:t>
            </a:r>
            <a:r>
              <a:rPr lang="it-IT" sz="2900" i="1">
                <a:latin typeface="Times New Roman" panose="02020603050405020304" pitchFamily="18" charset="0"/>
                <a:cs typeface="Times New Roman" panose="02020603050405020304" pitchFamily="18" charset="0"/>
              </a:rPr>
              <a:t>ϝ</a:t>
            </a:r>
            <a:r>
              <a:rPr lang="el-GR" sz="2900">
                <a:latin typeface="Times New Roman" panose="02020603050405020304" pitchFamily="18" charset="0"/>
                <a:cs typeface="Times New Roman" panose="02020603050405020304" pitchFamily="18" charset="0"/>
              </a:rPr>
              <a:t>ος</a:t>
            </a:r>
            <a:r>
              <a:rPr lang="it-IT" sz="2900">
                <a:latin typeface="Times New Roman" panose="02020603050405020304" pitchFamily="18" charset="0"/>
                <a:cs typeface="Times New Roman" panose="02020603050405020304" pitchFamily="18" charset="0"/>
              </a:rPr>
              <a:t>)</a:t>
            </a:r>
            <a:r>
              <a:rPr lang="it-IT" sz="2900" i="1">
                <a:latin typeface="Times New Roman" panose="02020603050405020304" pitchFamily="18" charset="0"/>
                <a:cs typeface="Times New Roman" panose="02020603050405020304" pitchFamily="18" charset="0"/>
              </a:rPr>
              <a:t> </a:t>
            </a:r>
            <a:endParaRPr lang="it-IT" sz="2900">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ĕ + la, le, lo, lu (oppure l + consonante) &gt; o   (</a:t>
            </a:r>
            <a:r>
              <a:rPr lang="it-IT" sz="2900" i="1">
                <a:latin typeface="Times New Roman" panose="02020603050405020304" pitchFamily="18" charset="0"/>
                <a:cs typeface="Times New Roman" panose="02020603050405020304" pitchFamily="18" charset="0"/>
              </a:rPr>
              <a:t>solvo &lt;</a:t>
            </a:r>
            <a:r>
              <a:rPr lang="it-IT" sz="2900">
                <a:latin typeface="Times New Roman" panose="02020603050405020304" pitchFamily="18" charset="0"/>
                <a:cs typeface="Times New Roman" panose="02020603050405020304" pitchFamily="18" charset="0"/>
              </a:rPr>
              <a:t> *seluo)</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consonante + w + ĕ &gt; o   (</a:t>
            </a:r>
            <a:r>
              <a:rPr lang="it-IT" sz="2900" i="1">
                <a:latin typeface="Times New Roman" panose="02020603050405020304" pitchFamily="18" charset="0"/>
                <a:cs typeface="Times New Roman" panose="02020603050405020304" pitchFamily="18" charset="0"/>
              </a:rPr>
              <a:t>soror &lt;*</a:t>
            </a:r>
            <a:r>
              <a:rPr lang="it-IT" sz="2900">
                <a:latin typeface="Times New Roman" panose="02020603050405020304" pitchFamily="18" charset="0"/>
                <a:cs typeface="Times New Roman" panose="02020603050405020304" pitchFamily="18" charset="0"/>
              </a:rPr>
              <a:t> swesor</a:t>
            </a:r>
            <a:r>
              <a:rPr lang="it-IT" sz="2900" i="1">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cf. ted</a:t>
            </a:r>
            <a:r>
              <a:rPr lang="it-IT" sz="2900" i="1">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Schwester)</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ĭ &gt; i  (es. </a:t>
            </a:r>
            <a:r>
              <a:rPr lang="it-IT" sz="2900" i="1">
                <a:latin typeface="Times New Roman" panose="02020603050405020304" pitchFamily="18" charset="0"/>
                <a:cs typeface="Times New Roman" panose="02020603050405020304" pitchFamily="18" charset="0"/>
              </a:rPr>
              <a:t>video, </a:t>
            </a:r>
            <a:r>
              <a:rPr lang="it-IT" sz="2900">
                <a:latin typeface="Times New Roman" panose="02020603050405020304" pitchFamily="18" charset="0"/>
                <a:cs typeface="Times New Roman" panose="02020603050405020304" pitchFamily="18" charset="0"/>
              </a:rPr>
              <a:t>cf. gr. </a:t>
            </a:r>
            <a:r>
              <a:rPr lang="el-GR" sz="2900" i="1">
                <a:latin typeface="Times New Roman" panose="02020603050405020304" pitchFamily="18" charset="0"/>
                <a:cs typeface="Times New Roman" panose="02020603050405020304" pitchFamily="18" charset="0"/>
              </a:rPr>
              <a:t>ϝ</a:t>
            </a:r>
            <a:r>
              <a:rPr lang="el-GR" sz="2900">
                <a:latin typeface="Times New Roman" panose="02020603050405020304" pitchFamily="18" charset="0"/>
                <a:cs typeface="Times New Roman" panose="02020603050405020304" pitchFamily="18" charset="0"/>
              </a:rPr>
              <a:t>ιδεῖν</a:t>
            </a:r>
            <a:r>
              <a:rPr lang="it-IT" sz="2900">
                <a:latin typeface="Times New Roman" panose="02020603050405020304" pitchFamily="18" charset="0"/>
                <a:cs typeface="Times New Roman" panose="02020603050405020304" pitchFamily="18" charset="0"/>
              </a:rPr>
              <a:t>, ingl. wit, sanscr. vidmá)</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ĭ + r (sviluppata da s intervocalica) &gt; ĕ  (</a:t>
            </a:r>
            <a:r>
              <a:rPr lang="it-IT" sz="2900" i="1">
                <a:latin typeface="Times New Roman" panose="02020603050405020304" pitchFamily="18" charset="0"/>
                <a:cs typeface="Times New Roman" panose="02020603050405020304" pitchFamily="18" charset="0"/>
              </a:rPr>
              <a:t>sero </a:t>
            </a:r>
            <a:r>
              <a:rPr lang="it-IT" sz="2900">
                <a:latin typeface="Times New Roman" panose="02020603050405020304" pitchFamily="18" charset="0"/>
                <a:cs typeface="Times New Roman" panose="02020603050405020304" pitchFamily="18" charset="0"/>
              </a:rPr>
              <a:t>&lt; *siso; </a:t>
            </a:r>
            <a:r>
              <a:rPr lang="it-IT" sz="2900" i="1">
                <a:latin typeface="Times New Roman" panose="02020603050405020304" pitchFamily="18" charset="0"/>
                <a:cs typeface="Times New Roman" panose="02020603050405020304" pitchFamily="18" charset="0"/>
              </a:rPr>
              <a:t>cineris </a:t>
            </a:r>
            <a:r>
              <a:rPr lang="it-IT" sz="2900">
                <a:latin typeface="Times New Roman" panose="02020603050405020304" pitchFamily="18" charset="0"/>
                <a:cs typeface="Times New Roman" panose="02020603050405020304" pitchFamily="18" charset="0"/>
              </a:rPr>
              <a:t>&lt; *cinises)</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ī &gt; ī  (es. </a:t>
            </a:r>
            <a:r>
              <a:rPr lang="it-IT" sz="2900" i="1">
                <a:latin typeface="Times New Roman" panose="02020603050405020304" pitchFamily="18" charset="0"/>
                <a:cs typeface="Times New Roman" panose="02020603050405020304" pitchFamily="18" charset="0"/>
              </a:rPr>
              <a:t>vīs, </a:t>
            </a:r>
            <a:r>
              <a:rPr lang="it-IT" sz="2900">
                <a:latin typeface="Times New Roman" panose="02020603050405020304" pitchFamily="18" charset="0"/>
                <a:cs typeface="Times New Roman" panose="02020603050405020304" pitchFamily="18" charset="0"/>
              </a:rPr>
              <a:t>cf. gr. (</a:t>
            </a:r>
            <a:r>
              <a:rPr lang="el-GR" sz="2900" i="1">
                <a:latin typeface="Times New Roman" panose="02020603050405020304" pitchFamily="18" charset="0"/>
                <a:cs typeface="Times New Roman" panose="02020603050405020304" pitchFamily="18" charset="0"/>
              </a:rPr>
              <a:t>ϝ</a:t>
            </a:r>
            <a:r>
              <a:rPr lang="it-IT" sz="2900">
                <a:latin typeface="Times New Roman" panose="02020603050405020304" pitchFamily="18" charset="0"/>
                <a:cs typeface="Times New Roman" panose="02020603050405020304" pitchFamily="18" charset="0"/>
              </a:rPr>
              <a:t>)</a:t>
            </a:r>
            <a:r>
              <a:rPr lang="el-GR" sz="2900">
                <a:latin typeface="Times New Roman" panose="02020603050405020304" pitchFamily="18" charset="0"/>
                <a:cs typeface="Times New Roman" panose="02020603050405020304" pitchFamily="18" charset="0"/>
              </a:rPr>
              <a:t>ίς</a:t>
            </a:r>
            <a:r>
              <a:rPr lang="it-IT" sz="2900">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ŏ + nasale velare [ŋ] &gt; u  (es. </a:t>
            </a:r>
            <a:r>
              <a:rPr lang="it-IT" sz="2900" i="1">
                <a:latin typeface="Times New Roman" panose="02020603050405020304" pitchFamily="18" charset="0"/>
                <a:cs typeface="Times New Roman" panose="02020603050405020304" pitchFamily="18" charset="0"/>
              </a:rPr>
              <a:t>uncus, </a:t>
            </a:r>
            <a:r>
              <a:rPr lang="it-IT" sz="2900">
                <a:latin typeface="Times New Roman" panose="02020603050405020304" pitchFamily="18" charset="0"/>
                <a:cs typeface="Times New Roman" panose="02020603050405020304" pitchFamily="18" charset="0"/>
              </a:rPr>
              <a:t>cf. gr. </a:t>
            </a:r>
            <a:r>
              <a:rPr lang="el-GR" sz="2900">
                <a:latin typeface="Times New Roman" panose="02020603050405020304" pitchFamily="18" charset="0"/>
                <a:cs typeface="Times New Roman" panose="02020603050405020304" pitchFamily="18" charset="0"/>
              </a:rPr>
              <a:t>ὄγκος</a:t>
            </a:r>
            <a:r>
              <a:rPr lang="it-IT" sz="2900">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ŏ + nasale &gt; u  (</a:t>
            </a:r>
            <a:r>
              <a:rPr lang="it-IT" sz="2900" i="1">
                <a:latin typeface="Times New Roman" panose="02020603050405020304" pitchFamily="18" charset="0"/>
                <a:cs typeface="Times New Roman" panose="02020603050405020304" pitchFamily="18" charset="0"/>
              </a:rPr>
              <a:t>hunc</a:t>
            </a:r>
            <a:r>
              <a:rPr lang="it-IT" sz="2900">
                <a:latin typeface="Times New Roman" panose="02020603050405020304" pitchFamily="18" charset="0"/>
                <a:cs typeface="Times New Roman" panose="02020603050405020304" pitchFamily="18" charset="0"/>
              </a:rPr>
              <a:t> &lt; </a:t>
            </a:r>
            <a:r>
              <a:rPr lang="it-IT" sz="2900" i="1">
                <a:latin typeface="Times New Roman" panose="02020603050405020304" pitchFamily="18" charset="0"/>
                <a:cs typeface="Times New Roman" panose="02020603050405020304" pitchFamily="18" charset="0"/>
              </a:rPr>
              <a:t>honc </a:t>
            </a:r>
            <a:r>
              <a:rPr lang="it-IT" sz="2900">
                <a:latin typeface="Times New Roman" panose="02020603050405020304" pitchFamily="18" charset="0"/>
                <a:cs typeface="Times New Roman" panose="02020603050405020304" pitchFamily="18" charset="0"/>
              </a:rPr>
              <a:t>&lt; *homce)</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ŏ + l+consonante &gt; u  (es. </a:t>
            </a:r>
            <a:r>
              <a:rPr lang="it-IT" sz="2900" i="1">
                <a:latin typeface="Times New Roman" panose="02020603050405020304" pitchFamily="18" charset="0"/>
                <a:cs typeface="Times New Roman" panose="02020603050405020304" pitchFamily="18" charset="0"/>
              </a:rPr>
              <a:t>sulcus, </a:t>
            </a:r>
            <a:r>
              <a:rPr lang="it-IT" sz="2900">
                <a:latin typeface="Times New Roman" panose="02020603050405020304" pitchFamily="18" charset="0"/>
                <a:cs typeface="Times New Roman" panose="02020603050405020304" pitchFamily="18" charset="0"/>
              </a:rPr>
              <a:t>cf. gr. </a:t>
            </a:r>
            <a:r>
              <a:rPr lang="el-GR" sz="2900">
                <a:latin typeface="Times New Roman" panose="02020603050405020304" pitchFamily="18" charset="0"/>
                <a:cs typeface="Times New Roman" panose="02020603050405020304" pitchFamily="18" charset="0"/>
              </a:rPr>
              <a:t>ὁλκός</a:t>
            </a:r>
            <a:r>
              <a:rPr lang="it-IT" sz="2900">
                <a:latin typeface="Times New Roman" panose="02020603050405020304" pitchFamily="18" charset="0"/>
                <a:cs typeface="Times New Roman" panose="02020603050405020304" pitchFamily="18" charset="0"/>
              </a:rPr>
              <a:t>; </a:t>
            </a:r>
            <a:r>
              <a:rPr lang="it-IT" sz="2900" i="1">
                <a:latin typeface="Times New Roman" panose="02020603050405020304" pitchFamily="18" charset="0"/>
                <a:cs typeface="Times New Roman" panose="02020603050405020304" pitchFamily="18" charset="0"/>
              </a:rPr>
              <a:t>vulnus &lt; volnos)</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ŏ + w &gt; ă  (es. </a:t>
            </a:r>
            <a:r>
              <a:rPr lang="it-IT" sz="2900" i="1">
                <a:latin typeface="Times New Roman" panose="02020603050405020304" pitchFamily="18" charset="0"/>
                <a:cs typeface="Times New Roman" panose="02020603050405020304" pitchFamily="18" charset="0"/>
              </a:rPr>
              <a:t>lavo</a:t>
            </a:r>
            <a:r>
              <a:rPr lang="it-IT" sz="2900">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w + ŏ + rs, rr, rt, st, t &gt; e    (es. </a:t>
            </a:r>
            <a:r>
              <a:rPr lang="it-IT" sz="2900" i="1">
                <a:latin typeface="Times New Roman" panose="02020603050405020304" pitchFamily="18" charset="0"/>
                <a:cs typeface="Times New Roman" panose="02020603050405020304" pitchFamily="18" charset="0"/>
              </a:rPr>
              <a:t>veto </a:t>
            </a:r>
            <a:r>
              <a:rPr lang="it-IT" sz="2900">
                <a:latin typeface="Times New Roman" panose="02020603050405020304" pitchFamily="18" charset="0"/>
                <a:cs typeface="Times New Roman" panose="02020603050405020304" pitchFamily="18" charset="0"/>
              </a:rPr>
              <a:t>&lt; voto; </a:t>
            </a:r>
            <a:r>
              <a:rPr lang="it-IT" sz="2900" i="1">
                <a:latin typeface="Times New Roman" panose="02020603050405020304" pitchFamily="18" charset="0"/>
                <a:cs typeface="Times New Roman" panose="02020603050405020304" pitchFamily="18" charset="0"/>
              </a:rPr>
              <a:t>versus &lt; </a:t>
            </a:r>
            <a:r>
              <a:rPr lang="it-IT" sz="2900">
                <a:latin typeface="Times New Roman" panose="02020603050405020304" pitchFamily="18" charset="0"/>
                <a:cs typeface="Times New Roman" panose="02020603050405020304" pitchFamily="18" charset="0"/>
              </a:rPr>
              <a:t>vorsus;</a:t>
            </a:r>
            <a:r>
              <a:rPr lang="it-IT" sz="2900" i="1">
                <a:latin typeface="Times New Roman" panose="02020603050405020304" pitchFamily="18" charset="0"/>
                <a:cs typeface="Times New Roman" panose="02020603050405020304" pitchFamily="18" charset="0"/>
              </a:rPr>
              <a:t> vertex &lt; </a:t>
            </a:r>
            <a:r>
              <a:rPr lang="it-IT" sz="2900">
                <a:latin typeface="Times New Roman" panose="02020603050405020304" pitchFamily="18" charset="0"/>
                <a:cs typeface="Times New Roman" panose="02020603050405020304" pitchFamily="18" charset="0"/>
              </a:rPr>
              <a:t>vortex;</a:t>
            </a:r>
            <a:r>
              <a:rPr lang="it-IT" sz="2900" i="1">
                <a:latin typeface="Times New Roman" panose="02020603050405020304" pitchFamily="18" charset="0"/>
                <a:cs typeface="Times New Roman" panose="02020603050405020304" pitchFamily="18" charset="0"/>
              </a:rPr>
              <a:t>  vester &lt;</a:t>
            </a:r>
            <a:r>
              <a:rPr lang="it-IT" sz="2900">
                <a:latin typeface="Times New Roman" panose="02020603050405020304" pitchFamily="18" charset="0"/>
                <a:cs typeface="Times New Roman" panose="02020603050405020304" pitchFamily="18" charset="0"/>
              </a:rPr>
              <a:t> voster)</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ŭ &gt; u  (es. </a:t>
            </a:r>
            <a:r>
              <a:rPr lang="it-IT" sz="2900" i="1">
                <a:latin typeface="Times New Roman" panose="02020603050405020304" pitchFamily="18" charset="0"/>
                <a:cs typeface="Times New Roman" panose="02020603050405020304" pitchFamily="18" charset="0"/>
              </a:rPr>
              <a:t>iuvenis, </a:t>
            </a:r>
            <a:r>
              <a:rPr lang="it-IT" sz="2900">
                <a:latin typeface="Times New Roman" panose="02020603050405020304" pitchFamily="18" charset="0"/>
                <a:cs typeface="Times New Roman" panose="02020603050405020304" pitchFamily="18" charset="0"/>
              </a:rPr>
              <a:t>cf. sanscr. yúvan-)</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l + u + labiale &gt; i   (es. </a:t>
            </a:r>
            <a:r>
              <a:rPr lang="it-IT" sz="2900" i="1">
                <a:latin typeface="Times New Roman" panose="02020603050405020304" pitchFamily="18" charset="0"/>
                <a:cs typeface="Times New Roman" panose="02020603050405020304" pitchFamily="18" charset="0"/>
              </a:rPr>
              <a:t>libet </a:t>
            </a:r>
            <a:r>
              <a:rPr lang="it-IT" sz="2900">
                <a:latin typeface="Times New Roman" panose="02020603050405020304" pitchFamily="18" charset="0"/>
                <a:cs typeface="Times New Roman" panose="02020603050405020304" pitchFamily="18" charset="0"/>
              </a:rPr>
              <a:t>&lt; lubet presumibilmente attraverso: [ü] = u &gt; [ü] &gt; i)</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ū &gt; ū    (es. </a:t>
            </a:r>
            <a:r>
              <a:rPr lang="it-IT" sz="2900" i="1">
                <a:latin typeface="Times New Roman" panose="02020603050405020304" pitchFamily="18" charset="0"/>
                <a:cs typeface="Times New Roman" panose="02020603050405020304" pitchFamily="18" charset="0"/>
              </a:rPr>
              <a:t>mus</a:t>
            </a:r>
            <a:r>
              <a:rPr lang="it-IT" sz="2900">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r>
              <a:rPr lang="it-IT" sz="2900">
                <a:latin typeface="Times New Roman" panose="02020603050405020304" pitchFamily="18" charset="0"/>
                <a:cs typeface="Times New Roman" panose="02020603050405020304" pitchFamily="18" charset="0"/>
              </a:rPr>
              <a:t>                                ə &gt; ă  (come in tutte le lingue indoeuropee tranne l’indoiranico; cf. es. </a:t>
            </a:r>
            <a:r>
              <a:rPr lang="it-IT" sz="2900" i="1">
                <a:latin typeface="Times New Roman" panose="02020603050405020304" pitchFamily="18" charset="0"/>
                <a:cs typeface="Times New Roman" panose="02020603050405020304" pitchFamily="18" charset="0"/>
              </a:rPr>
              <a:t>pater</a:t>
            </a:r>
            <a:r>
              <a:rPr lang="it-IT" sz="2900">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r>
              <a:rPr lang="it-IT" sz="2900" i="1">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746975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92A1DD9-BB95-4DCB-A4A7-D7C483B6DAD2}"/>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a:spcBef>
                <a:spcPts val="0"/>
              </a:spcBef>
              <a:spcAft>
                <a:spcPts val="0"/>
              </a:spcAft>
              <a:buFontTx/>
              <a:buChar char="-"/>
            </a:pPr>
            <a:endParaRPr lang="it-IT" sz="2000" u="sng" dirty="0">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sz="2000" u="sng" dirty="0">
                <a:latin typeface="Times New Roman" panose="02020603050405020304" pitchFamily="18" charset="0"/>
                <a:cs typeface="Times New Roman" panose="02020603050405020304" pitchFamily="18" charset="0"/>
              </a:rPr>
              <a:t>Sillabe non iniziali:</a:t>
            </a:r>
          </a:p>
          <a:p>
            <a:pPr marL="1828800" lvl="4" indent="0">
              <a:spcBef>
                <a:spcPts val="0"/>
              </a:spcBef>
              <a:spcAft>
                <a:spcPts val="0"/>
              </a:spcAft>
              <a:buNone/>
            </a:pPr>
            <a:r>
              <a:rPr lang="it-IT" sz="2000" dirty="0">
                <a:latin typeface="Times New Roman" panose="02020603050405020304" pitchFamily="18" charset="0"/>
                <a:cs typeface="Times New Roman" panose="02020603050405020304" pitchFamily="18" charset="0"/>
              </a:rPr>
              <a:t> </a:t>
            </a:r>
          </a:p>
          <a:p>
            <a:pPr marL="1828800" lvl="4" indent="0">
              <a:spcBef>
                <a:spcPts val="0"/>
              </a:spcBef>
              <a:spcAft>
                <a:spcPts val="0"/>
              </a:spcAft>
              <a:buNone/>
            </a:pPr>
            <a:r>
              <a:rPr lang="it-IT" sz="2000" dirty="0">
                <a:latin typeface="Times New Roman" panose="02020603050405020304" pitchFamily="18" charset="0"/>
                <a:cs typeface="Times New Roman" panose="02020603050405020304" pitchFamily="18" charset="0"/>
              </a:rPr>
              <a:t> Sillabe aperte:</a:t>
            </a:r>
          </a:p>
          <a:p>
            <a:pPr marL="1828800" lvl="4" indent="0">
              <a:spcBef>
                <a:spcPts val="0"/>
              </a:spcBef>
              <a:spcAft>
                <a:spcPts val="0"/>
              </a:spcAft>
              <a:buNone/>
            </a:pPr>
            <a:r>
              <a:rPr lang="it-IT" sz="2000" dirty="0">
                <a:latin typeface="Times New Roman" panose="02020603050405020304" pitchFamily="18" charset="0"/>
                <a:cs typeface="Times New Roman" panose="02020603050405020304" pitchFamily="18" charset="0"/>
              </a:rPr>
              <a:t>            tutte le vocali brevi &gt; i   (es. </a:t>
            </a:r>
            <a:r>
              <a:rPr lang="it-IT" sz="2000" i="1" dirty="0" err="1">
                <a:latin typeface="Times New Roman" panose="02020603050405020304" pitchFamily="18" charset="0"/>
                <a:cs typeface="Times New Roman" panose="02020603050405020304" pitchFamily="18" charset="0"/>
              </a:rPr>
              <a:t>conficio</a:t>
            </a:r>
            <a:r>
              <a:rPr lang="it-IT" sz="2000" dirty="0">
                <a:latin typeface="Times New Roman" panose="02020603050405020304" pitchFamily="18" charset="0"/>
                <a:cs typeface="Times New Roman" panose="02020603050405020304" pitchFamily="18" charset="0"/>
              </a:rPr>
              <a:t>;</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obsideo</a:t>
            </a:r>
            <a:r>
              <a:rPr lang="it-IT" sz="2000"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capitis</a:t>
            </a:r>
            <a:r>
              <a:rPr lang="it-IT" sz="2000" dirty="0">
                <a:latin typeface="Times New Roman" panose="02020603050405020304" pitchFamily="18" charset="0"/>
                <a:cs typeface="Times New Roman" panose="02020603050405020304" pitchFamily="18" charset="0"/>
              </a:rPr>
              <a:t>)</a:t>
            </a:r>
            <a:r>
              <a:rPr lang="it-IT" sz="2000" i="1" dirty="0">
                <a:latin typeface="Times New Roman" panose="02020603050405020304" pitchFamily="18" charset="0"/>
                <a:cs typeface="Times New Roman" panose="02020603050405020304" pitchFamily="18" charset="0"/>
              </a:rPr>
              <a:t> </a:t>
            </a:r>
          </a:p>
          <a:p>
            <a:pPr marL="1828800" lvl="4" indent="0">
              <a:spcBef>
                <a:spcPts val="0"/>
              </a:spcBef>
              <a:spcAft>
                <a:spcPts val="0"/>
              </a:spcAft>
              <a:buNone/>
            </a:pPr>
            <a:r>
              <a:rPr lang="it-IT" sz="2000" dirty="0">
                <a:latin typeface="Times New Roman" panose="02020603050405020304" pitchFamily="18" charset="0"/>
                <a:cs typeface="Times New Roman" panose="02020603050405020304" pitchFamily="18" charset="0"/>
              </a:rPr>
              <a:t>            ĕ  + dentale + i  &gt;  e (es. </a:t>
            </a:r>
            <a:r>
              <a:rPr lang="it-IT" sz="2000" i="1" dirty="0" err="1">
                <a:latin typeface="Times New Roman" panose="02020603050405020304" pitchFamily="18" charset="0"/>
                <a:cs typeface="Times New Roman" panose="02020603050405020304" pitchFamily="18" charset="0"/>
              </a:rPr>
              <a:t>appetitus</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aggredior</a:t>
            </a:r>
            <a:r>
              <a:rPr lang="it-IT" sz="2000" dirty="0">
                <a:latin typeface="Times New Roman" panose="02020603050405020304" pitchFamily="18" charset="0"/>
                <a:cs typeface="Times New Roman" panose="02020603050405020304" pitchFamily="18" charset="0"/>
              </a:rPr>
              <a:t>)        </a:t>
            </a:r>
          </a:p>
          <a:p>
            <a:pPr marL="1828800" lvl="4" indent="0">
              <a:spcBef>
                <a:spcPts val="0"/>
              </a:spcBef>
              <a:spcAft>
                <a:spcPts val="0"/>
              </a:spcAft>
              <a:buNone/>
            </a:pP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voc</a:t>
            </a:r>
            <a:r>
              <a:rPr lang="it-IT" sz="2000" dirty="0">
                <a:latin typeface="Times New Roman" panose="02020603050405020304" pitchFamily="18" charset="0"/>
                <a:cs typeface="Times New Roman" panose="02020603050405020304" pitchFamily="18" charset="0"/>
              </a:rPr>
              <a:t>. breve + li  &gt; i   (es. </a:t>
            </a:r>
            <a:r>
              <a:rPr lang="it-IT" sz="2000" i="1" dirty="0" err="1">
                <a:latin typeface="Times New Roman" panose="02020603050405020304" pitchFamily="18" charset="0"/>
                <a:cs typeface="Times New Roman" panose="02020603050405020304" pitchFamily="18" charset="0"/>
              </a:rPr>
              <a:t>similis</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familia</a:t>
            </a:r>
            <a:r>
              <a:rPr lang="it-IT" sz="2000" dirty="0">
                <a:latin typeface="Times New Roman" panose="02020603050405020304" pitchFamily="18" charset="0"/>
                <a:cs typeface="Times New Roman" panose="02020603050405020304" pitchFamily="18" charset="0"/>
              </a:rPr>
              <a:t>)</a:t>
            </a:r>
          </a:p>
          <a:p>
            <a:pPr marL="1828800" lvl="4" indent="0">
              <a:spcBef>
                <a:spcPts val="0"/>
              </a:spcBef>
              <a:spcAft>
                <a:spcPts val="0"/>
              </a:spcAft>
              <a:buNone/>
            </a:pP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voc</a:t>
            </a:r>
            <a:r>
              <a:rPr lang="it-IT" sz="2000" dirty="0">
                <a:latin typeface="Times New Roman" panose="02020603050405020304" pitchFamily="18" charset="0"/>
                <a:cs typeface="Times New Roman" panose="02020603050405020304" pitchFamily="18" charset="0"/>
              </a:rPr>
              <a:t>. breve + la, le, lo, </a:t>
            </a:r>
            <a:r>
              <a:rPr lang="it-IT" sz="2000" dirty="0" err="1">
                <a:latin typeface="Times New Roman" panose="02020603050405020304" pitchFamily="18" charset="0"/>
                <a:cs typeface="Times New Roman" panose="02020603050405020304" pitchFamily="18" charset="0"/>
              </a:rPr>
              <a:t>lu</a:t>
            </a:r>
            <a:r>
              <a:rPr lang="it-IT" sz="2000" dirty="0">
                <a:latin typeface="Times New Roman" panose="02020603050405020304" pitchFamily="18" charset="0"/>
                <a:cs typeface="Times New Roman" panose="02020603050405020304" pitchFamily="18" charset="0"/>
              </a:rPr>
              <a:t>  &gt; u     (es. </a:t>
            </a:r>
            <a:r>
              <a:rPr lang="it-IT" sz="2000" i="1" dirty="0">
                <a:latin typeface="Times New Roman" panose="02020603050405020304" pitchFamily="18" charset="0"/>
                <a:cs typeface="Times New Roman" panose="02020603050405020304" pitchFamily="18" charset="0"/>
              </a:rPr>
              <a:t>simulare</a:t>
            </a:r>
            <a:r>
              <a:rPr lang="it-IT" sz="2000"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famulus</a:t>
            </a:r>
            <a:r>
              <a:rPr lang="it-IT" sz="2000" dirty="0">
                <a:latin typeface="Times New Roman" panose="02020603050405020304" pitchFamily="18" charset="0"/>
                <a:cs typeface="Times New Roman" panose="02020603050405020304" pitchFamily="18" charset="0"/>
              </a:rPr>
              <a:t>)                   </a:t>
            </a:r>
          </a:p>
          <a:p>
            <a:pPr marL="1828800" lvl="4"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voc.breve</a:t>
            </a:r>
            <a:r>
              <a:rPr lang="it-IT" sz="2000" dirty="0">
                <a:latin typeface="Times New Roman" panose="02020603050405020304" pitchFamily="18" charset="0"/>
                <a:cs typeface="Times New Roman" panose="02020603050405020304" pitchFamily="18" charset="0"/>
              </a:rPr>
              <a:t> + r &gt; e  (es</a:t>
            </a:r>
            <a:r>
              <a:rPr lang="it-IT" sz="2000">
                <a:latin typeface="Times New Roman" panose="02020603050405020304" pitchFamily="18" charset="0"/>
                <a:cs typeface="Times New Roman" panose="02020603050405020304" pitchFamily="18" charset="0"/>
              </a:rPr>
              <a:t>. </a:t>
            </a:r>
            <a:r>
              <a:rPr lang="it-IT" sz="2000" i="1" dirty="0">
                <a:latin typeface="Times New Roman" panose="02020603050405020304" pitchFamily="18" charset="0"/>
                <a:cs typeface="Times New Roman" panose="02020603050405020304" pitchFamily="18" charset="0"/>
              </a:rPr>
              <a:t>c</a:t>
            </a:r>
            <a:r>
              <a:rPr lang="it-IT" sz="2000" i="1">
                <a:latin typeface="Times New Roman" panose="02020603050405020304" pitchFamily="18" charset="0"/>
                <a:cs typeface="Times New Roman" panose="02020603050405020304" pitchFamily="18" charset="0"/>
              </a:rPr>
              <a:t>ineris</a:t>
            </a:r>
            <a:r>
              <a:rPr lang="it-IT" sz="2000" i="1" dirty="0">
                <a:latin typeface="Times New Roman" panose="02020603050405020304" pitchFamily="18" charset="0"/>
                <a:cs typeface="Times New Roman" panose="02020603050405020304" pitchFamily="18" charset="0"/>
              </a:rPr>
              <a:t>;</a:t>
            </a:r>
            <a:r>
              <a:rPr lang="it-IT" sz="2000"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Falerii</a:t>
            </a:r>
            <a:r>
              <a:rPr lang="it-IT" sz="2000" dirty="0">
                <a:latin typeface="Times New Roman" panose="02020603050405020304" pitchFamily="18" charset="0"/>
                <a:cs typeface="Times New Roman" panose="02020603050405020304" pitchFamily="18" charset="0"/>
              </a:rPr>
              <a:t>) </a:t>
            </a:r>
          </a:p>
          <a:p>
            <a:pPr marL="1828800" lvl="4"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ŏ + r &gt; o  (</a:t>
            </a:r>
            <a:r>
              <a:rPr lang="it-IT" sz="2000" i="1" dirty="0">
                <a:latin typeface="Times New Roman" panose="02020603050405020304" pitchFamily="18" charset="0"/>
                <a:cs typeface="Times New Roman" panose="02020603050405020304" pitchFamily="18" charset="0"/>
              </a:rPr>
              <a:t>memoria; pectoris; </a:t>
            </a:r>
            <a:r>
              <a:rPr lang="it-IT" sz="2000" i="1" dirty="0" err="1">
                <a:latin typeface="Times New Roman" panose="02020603050405020304" pitchFamily="18" charset="0"/>
                <a:cs typeface="Times New Roman" panose="02020603050405020304" pitchFamily="18" charset="0"/>
              </a:rPr>
              <a:t>temporis</a:t>
            </a:r>
            <a:r>
              <a:rPr lang="it-IT" sz="2000" dirty="0">
                <a:latin typeface="Times New Roman" panose="02020603050405020304" pitchFamily="18" charset="0"/>
                <a:cs typeface="Times New Roman" panose="02020603050405020304" pitchFamily="18" charset="0"/>
              </a:rPr>
              <a:t>)</a:t>
            </a:r>
          </a:p>
          <a:p>
            <a:pPr marL="1828800" lvl="4"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i oppure e + ŏ + la, le, lo, </a:t>
            </a:r>
            <a:r>
              <a:rPr lang="it-IT" sz="2000" dirty="0" err="1">
                <a:latin typeface="Times New Roman" panose="02020603050405020304" pitchFamily="18" charset="0"/>
                <a:cs typeface="Times New Roman" panose="02020603050405020304" pitchFamily="18" charset="0"/>
              </a:rPr>
              <a:t>lu</a:t>
            </a:r>
            <a:r>
              <a:rPr lang="it-IT" sz="2000" dirty="0">
                <a:latin typeface="Times New Roman" panose="02020603050405020304" pitchFamily="18" charset="0"/>
                <a:cs typeface="Times New Roman" panose="02020603050405020304" pitchFamily="18" charset="0"/>
              </a:rPr>
              <a:t> &gt; o (es. </a:t>
            </a:r>
            <a:r>
              <a:rPr lang="it-IT" sz="2000" i="1" dirty="0" err="1">
                <a:latin typeface="Times New Roman" panose="02020603050405020304" pitchFamily="18" charset="0"/>
                <a:cs typeface="Times New Roman" panose="02020603050405020304" pitchFamily="18" charset="0"/>
              </a:rPr>
              <a:t>filiolus</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aureolus</a:t>
            </a:r>
            <a:r>
              <a:rPr lang="it-IT" sz="2000" dirty="0">
                <a:latin typeface="Times New Roman" panose="02020603050405020304" pitchFamily="18" charset="0"/>
                <a:cs typeface="Times New Roman" panose="02020603050405020304" pitchFamily="18" charset="0"/>
              </a:rPr>
              <a:t>)</a:t>
            </a:r>
          </a:p>
          <a:p>
            <a:pPr marL="1828800" lvl="4" indent="0" algn="just">
              <a:spcBef>
                <a:spcPts val="0"/>
              </a:spcBef>
              <a:spcAft>
                <a:spcPts val="0"/>
              </a:spcAft>
              <a:buNone/>
            </a:pPr>
            <a:endParaRPr lang="it-IT" sz="2000" dirty="0">
              <a:latin typeface="Times New Roman" panose="02020603050405020304" pitchFamily="18" charset="0"/>
              <a:cs typeface="Times New Roman" panose="02020603050405020304" pitchFamily="18" charset="0"/>
            </a:endParaRPr>
          </a:p>
          <a:p>
            <a:pPr marL="1828800" lvl="4"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Sillabe chiuse:</a:t>
            </a:r>
          </a:p>
          <a:p>
            <a:pPr marL="1828800" lvl="4"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ă &gt; e  (es. </a:t>
            </a:r>
            <a:r>
              <a:rPr lang="it-IT" sz="2000" i="1" dirty="0" err="1">
                <a:latin typeface="Times New Roman" panose="02020603050405020304" pitchFamily="18" charset="0"/>
                <a:cs typeface="Times New Roman" panose="02020603050405020304" pitchFamily="18" charset="0"/>
              </a:rPr>
              <a:t>affectus</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incestus</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ineptus</a:t>
            </a:r>
            <a:r>
              <a:rPr lang="it-IT" sz="2000" dirty="0">
                <a:latin typeface="Times New Roman" panose="02020603050405020304" pitchFamily="18" charset="0"/>
                <a:cs typeface="Times New Roman" panose="02020603050405020304" pitchFamily="18" charset="0"/>
              </a:rPr>
              <a:t>)</a:t>
            </a:r>
          </a:p>
          <a:p>
            <a:pPr marL="1828800" lvl="4"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ă + nasale gutturale [ŋ] &gt; i   (es. </a:t>
            </a:r>
            <a:r>
              <a:rPr lang="it-IT" sz="2000" i="1" dirty="0">
                <a:latin typeface="Times New Roman" panose="02020603050405020304" pitchFamily="18" charset="0"/>
                <a:cs typeface="Times New Roman" panose="02020603050405020304" pitchFamily="18" charset="0"/>
              </a:rPr>
              <a:t>attingo; </a:t>
            </a:r>
            <a:r>
              <a:rPr lang="it-IT" sz="2000" i="1" dirty="0" err="1">
                <a:latin typeface="Times New Roman" panose="02020603050405020304" pitchFamily="18" charset="0"/>
                <a:cs typeface="Times New Roman" panose="02020603050405020304" pitchFamily="18" charset="0"/>
              </a:rPr>
              <a:t>affringo</a:t>
            </a:r>
            <a:r>
              <a:rPr lang="it-IT" sz="2000" dirty="0">
                <a:latin typeface="Times New Roman" panose="02020603050405020304" pitchFamily="18" charset="0"/>
                <a:cs typeface="Times New Roman" panose="02020603050405020304" pitchFamily="18" charset="0"/>
              </a:rPr>
              <a:t>)</a:t>
            </a:r>
          </a:p>
          <a:p>
            <a:pPr marL="1828800" lvl="4"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ă + l seguita da consonante diversa &gt; u  (es. </a:t>
            </a:r>
            <a:r>
              <a:rPr lang="it-IT" sz="2000" i="1" dirty="0">
                <a:latin typeface="Times New Roman" panose="02020603050405020304" pitchFamily="18" charset="0"/>
                <a:cs typeface="Times New Roman" panose="02020603050405020304" pitchFamily="18" charset="0"/>
              </a:rPr>
              <a:t>inculco; </a:t>
            </a:r>
            <a:r>
              <a:rPr lang="it-IT" sz="2000" i="1" dirty="0" err="1">
                <a:latin typeface="Times New Roman" panose="02020603050405020304" pitchFamily="18" charset="0"/>
                <a:cs typeface="Times New Roman" panose="02020603050405020304" pitchFamily="18" charset="0"/>
              </a:rPr>
              <a:t>insulsus</a:t>
            </a:r>
            <a:r>
              <a:rPr lang="it-IT" sz="2000" dirty="0">
                <a:latin typeface="Times New Roman" panose="02020603050405020304" pitchFamily="18" charset="0"/>
                <a:cs typeface="Times New Roman" panose="02020603050405020304" pitchFamily="18" charset="0"/>
              </a:rPr>
              <a:t>)</a:t>
            </a:r>
          </a:p>
          <a:p>
            <a:pPr marL="1828800" lvl="4"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e </a:t>
            </a:r>
            <a:r>
              <a:rPr lang="it-IT" sz="2000" dirty="0">
                <a:latin typeface="Times New Roman" panose="02020603050405020304" pitchFamily="18" charset="0"/>
                <a:cs typeface="Times New Roman" panose="02020603050405020304" pitchFamily="18" charset="0"/>
              </a:rPr>
              <a:t>&gt; e</a:t>
            </a:r>
          </a:p>
          <a:p>
            <a:pPr marL="1828800" lvl="4"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ĕ + </a:t>
            </a:r>
            <a:r>
              <a:rPr lang="it-IT" sz="2000" dirty="0">
                <a:latin typeface="Times New Roman" panose="02020603050405020304" pitchFamily="18" charset="0"/>
                <a:cs typeface="Times New Roman" panose="02020603050405020304" pitchFamily="18" charset="0"/>
              </a:rPr>
              <a:t>l velare &gt; u  (es. </a:t>
            </a:r>
            <a:r>
              <a:rPr lang="it-IT" sz="2000" i="1" dirty="0" err="1">
                <a:latin typeface="Times New Roman" panose="02020603050405020304" pitchFamily="18" charset="0"/>
                <a:cs typeface="Times New Roman" panose="02020603050405020304" pitchFamily="18" charset="0"/>
              </a:rPr>
              <a:t>perculsus</a:t>
            </a:r>
            <a:r>
              <a:rPr lang="it-IT" sz="2000" dirty="0">
                <a:latin typeface="Times New Roman" panose="02020603050405020304" pitchFamily="18" charset="0"/>
                <a:cs typeface="Times New Roman" panose="02020603050405020304" pitchFamily="18" charset="0"/>
              </a:rPr>
              <a:t>)</a:t>
            </a:r>
          </a:p>
          <a:p>
            <a:pPr marL="1828800" lvl="4"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i </a:t>
            </a:r>
            <a:r>
              <a:rPr lang="it-IT" sz="2000" dirty="0">
                <a:latin typeface="Times New Roman" panose="02020603050405020304" pitchFamily="18" charset="0"/>
                <a:cs typeface="Times New Roman" panose="02020603050405020304" pitchFamily="18" charset="0"/>
              </a:rPr>
              <a:t>&gt; i</a:t>
            </a:r>
          </a:p>
          <a:p>
            <a:pPr marL="1828800" lvl="4"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o </a:t>
            </a:r>
            <a:r>
              <a:rPr lang="it-IT" sz="2000" dirty="0">
                <a:latin typeface="Times New Roman" panose="02020603050405020304" pitchFamily="18" charset="0"/>
                <a:cs typeface="Times New Roman" panose="02020603050405020304" pitchFamily="18" charset="0"/>
              </a:rPr>
              <a:t>&gt; u  (es. </a:t>
            </a:r>
            <a:r>
              <a:rPr lang="it-IT" sz="2000" i="1" dirty="0" err="1">
                <a:latin typeface="Times New Roman" panose="02020603050405020304" pitchFamily="18" charset="0"/>
                <a:cs typeface="Times New Roman" panose="02020603050405020304" pitchFamily="18" charset="0"/>
              </a:rPr>
              <a:t>onustus</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alumnus</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secundus</a:t>
            </a:r>
            <a:r>
              <a:rPr lang="it-IT" sz="2000" i="1" dirty="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&lt; *</a:t>
            </a:r>
            <a:r>
              <a:rPr lang="it-IT" sz="2000" dirty="0" err="1">
                <a:latin typeface="Times New Roman" panose="02020603050405020304" pitchFamily="18" charset="0"/>
                <a:cs typeface="Times New Roman" panose="02020603050405020304" pitchFamily="18" charset="0"/>
              </a:rPr>
              <a:t>seq</a:t>
            </a:r>
            <a:r>
              <a:rPr lang="it-IT" sz="2000" baseline="30000" dirty="0" err="1">
                <a:latin typeface="Times New Roman" panose="02020603050405020304" pitchFamily="18" charset="0"/>
                <a:cs typeface="Times New Roman" panose="02020603050405020304" pitchFamily="18" charset="0"/>
              </a:rPr>
              <a:t>w</a:t>
            </a:r>
            <a:r>
              <a:rPr lang="it-IT" sz="2000" dirty="0" err="1">
                <a:latin typeface="Times New Roman" panose="02020603050405020304" pitchFamily="18" charset="0"/>
                <a:cs typeface="Times New Roman" panose="02020603050405020304" pitchFamily="18" charset="0"/>
              </a:rPr>
              <a:t>ondos</a:t>
            </a:r>
            <a:r>
              <a:rPr lang="it-IT" sz="2000" dirty="0">
                <a:latin typeface="Times New Roman" panose="02020603050405020304" pitchFamily="18" charset="0"/>
                <a:cs typeface="Times New Roman" panose="02020603050405020304" pitchFamily="18" charset="0"/>
              </a:rPr>
              <a:t>)</a:t>
            </a:r>
          </a:p>
          <a:p>
            <a:pPr marL="1828800" lvl="4"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u &gt; u</a:t>
            </a:r>
          </a:p>
        </p:txBody>
      </p:sp>
    </p:spTree>
    <p:extLst>
      <p:ext uri="{BB962C8B-B14F-4D97-AF65-F5344CB8AC3E}">
        <p14:creationId xmlns:p14="http://schemas.microsoft.com/office/powerpoint/2010/main" val="293094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7926E17-0D1D-4379-80A9-B004FE5AD462}"/>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algn="just">
              <a:lnSpc>
                <a:spcPct val="110000"/>
              </a:lnSpc>
              <a:spcBef>
                <a:spcPts val="0"/>
              </a:spcBef>
              <a:spcAft>
                <a:spcPts val="0"/>
              </a:spcAft>
              <a:buFontTx/>
              <a:buChar char="-"/>
            </a:pPr>
            <a:r>
              <a:rPr lang="it-IT" u="sng" dirty="0">
                <a:latin typeface="Times New Roman" panose="02020603050405020304" pitchFamily="18" charset="0"/>
                <a:cs typeface="Times New Roman" panose="02020603050405020304" pitchFamily="18" charset="0"/>
              </a:rPr>
              <a:t>Sillabe finali</a:t>
            </a:r>
            <a:r>
              <a:rPr lang="it-IT" dirty="0">
                <a:latin typeface="Times New Roman" panose="02020603050405020304" pitchFamily="18" charset="0"/>
                <a:cs typeface="Times New Roman" panose="02020603050405020304" pitchFamily="18" charset="0"/>
              </a:rPr>
              <a:t>:</a:t>
            </a:r>
          </a:p>
          <a:p>
            <a:pPr marL="0" indent="0" algn="just">
              <a:lnSpc>
                <a:spcPct val="110000"/>
              </a:lnSpc>
              <a:spcBef>
                <a:spcPts val="0"/>
              </a:spcBef>
              <a:spcAft>
                <a:spcPts val="0"/>
              </a:spcAft>
              <a:buNone/>
            </a:pPr>
            <a:r>
              <a:rPr lang="it-IT" dirty="0">
                <a:latin typeface="Times New Roman" panose="02020603050405020304" pitchFamily="18" charset="0"/>
                <a:cs typeface="Times New Roman" panose="02020603050405020304" pitchFamily="18" charset="0"/>
              </a:rPr>
              <a:t>                          Sillabe aperte:</a:t>
            </a:r>
          </a:p>
          <a:p>
            <a:pPr marL="0" indent="0" algn="just">
              <a:lnSpc>
                <a:spcPct val="110000"/>
              </a:lnSpc>
              <a:spcBef>
                <a:spcPts val="0"/>
              </a:spcBef>
              <a:spcAft>
                <a:spcPts val="0"/>
              </a:spcAft>
              <a:buNone/>
            </a:pPr>
            <a:r>
              <a:rPr lang="it-IT" dirty="0">
                <a:latin typeface="Times New Roman" panose="02020603050405020304" pitchFamily="18" charset="0"/>
                <a:cs typeface="Times New Roman" panose="02020603050405020304" pitchFamily="18" charset="0"/>
              </a:rPr>
              <a:t>                                                a &gt; a  (es. </a:t>
            </a:r>
            <a:r>
              <a:rPr lang="it-IT" i="1" dirty="0">
                <a:latin typeface="Times New Roman" panose="02020603050405020304" pitchFamily="18" charset="0"/>
                <a:cs typeface="Times New Roman" panose="02020603050405020304" pitchFamily="18" charset="0"/>
              </a:rPr>
              <a:t>ita)</a:t>
            </a:r>
            <a:r>
              <a:rPr lang="it-IT" dirty="0">
                <a:latin typeface="Times New Roman" panose="02020603050405020304" pitchFamily="18" charset="0"/>
                <a:cs typeface="Times New Roman" panose="02020603050405020304" pitchFamily="18" charset="0"/>
              </a:rPr>
              <a:t> </a:t>
            </a:r>
          </a:p>
          <a:p>
            <a:pPr marL="0" indent="0" algn="just">
              <a:lnSpc>
                <a:spcPct val="110000"/>
              </a:lnSpc>
              <a:spcBef>
                <a:spcPts val="0"/>
              </a:spcBef>
              <a:spcAft>
                <a:spcPts val="0"/>
              </a:spcAft>
              <a:buNone/>
            </a:pPr>
            <a:r>
              <a:rPr lang="it-IT" dirty="0">
                <a:latin typeface="Times New Roman" panose="02020603050405020304" pitchFamily="18" charset="0"/>
                <a:cs typeface="Times New Roman" panose="02020603050405020304" pitchFamily="18" charset="0"/>
              </a:rPr>
              <a:t>                                                e &gt; e (es. </a:t>
            </a:r>
            <a:r>
              <a:rPr lang="it-IT" i="1" dirty="0" err="1">
                <a:latin typeface="Times New Roman" panose="02020603050405020304" pitchFamily="18" charset="0"/>
                <a:cs typeface="Times New Roman" panose="02020603050405020304" pitchFamily="18" charset="0"/>
              </a:rPr>
              <a:t>age</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domine</a:t>
            </a:r>
            <a:r>
              <a:rPr lang="it-IT" dirty="0">
                <a:latin typeface="Times New Roman" panose="02020603050405020304" pitchFamily="18" charset="0"/>
                <a:cs typeface="Times New Roman" panose="02020603050405020304" pitchFamily="18" charset="0"/>
              </a:rPr>
              <a:t>)</a:t>
            </a:r>
          </a:p>
          <a:p>
            <a:pPr marL="0" indent="0" algn="just">
              <a:lnSpc>
                <a:spcPct val="110000"/>
              </a:lnSpc>
              <a:spcBef>
                <a:spcPts val="0"/>
              </a:spcBef>
              <a:spcAft>
                <a:spcPts val="0"/>
              </a:spcAft>
              <a:buNone/>
            </a:pPr>
            <a:r>
              <a:rPr lang="it-IT" dirty="0">
                <a:latin typeface="Times New Roman" panose="02020603050405020304" pitchFamily="18" charset="0"/>
                <a:cs typeface="Times New Roman" panose="02020603050405020304" pitchFamily="18" charset="0"/>
              </a:rPr>
              <a:t>                                                i &gt; e   (es. </a:t>
            </a:r>
            <a:r>
              <a:rPr lang="it-IT" i="1" dirty="0">
                <a:latin typeface="Times New Roman" panose="02020603050405020304" pitchFamily="18" charset="0"/>
                <a:cs typeface="Times New Roman" panose="02020603050405020304" pitchFamily="18" charset="0"/>
              </a:rPr>
              <a:t>ante)</a:t>
            </a:r>
          </a:p>
          <a:p>
            <a:pPr marL="0" indent="0" algn="just">
              <a:lnSpc>
                <a:spcPct val="110000"/>
              </a:lnSpc>
              <a:spcBef>
                <a:spcPts val="0"/>
              </a:spcBef>
              <a:spcAft>
                <a:spcPts val="0"/>
              </a:spcAft>
              <a:buNone/>
            </a:pPr>
            <a:r>
              <a:rPr lang="it-IT" dirty="0">
                <a:latin typeface="Times New Roman" panose="02020603050405020304" pitchFamily="18" charset="0"/>
                <a:cs typeface="Times New Roman" panose="02020603050405020304" pitchFamily="18" charset="0"/>
              </a:rPr>
              <a:t>                                                o &gt; e   (es. </a:t>
            </a:r>
            <a:r>
              <a:rPr lang="it-IT" i="1" dirty="0" err="1">
                <a:latin typeface="Times New Roman" panose="02020603050405020304" pitchFamily="18" charset="0"/>
                <a:cs typeface="Times New Roman" panose="02020603050405020304" pitchFamily="18" charset="0"/>
              </a:rPr>
              <a:t>sequere</a:t>
            </a:r>
            <a:r>
              <a:rPr lang="it-IT" dirty="0">
                <a:latin typeface="Times New Roman" panose="02020603050405020304" pitchFamily="18" charset="0"/>
                <a:cs typeface="Times New Roman" panose="02020603050405020304" pitchFamily="18" charset="0"/>
              </a:rPr>
              <a:t> &lt; *</a:t>
            </a:r>
            <a:r>
              <a:rPr lang="it-IT" dirty="0" err="1">
                <a:latin typeface="Times New Roman" panose="02020603050405020304" pitchFamily="18" charset="0"/>
                <a:cs typeface="Times New Roman" panose="02020603050405020304" pitchFamily="18" charset="0"/>
              </a:rPr>
              <a:t>sequeso</a:t>
            </a:r>
            <a:r>
              <a:rPr lang="it-IT" dirty="0">
                <a:latin typeface="Times New Roman" panose="02020603050405020304" pitchFamily="18" charset="0"/>
                <a:cs typeface="Times New Roman" panose="02020603050405020304" pitchFamily="18" charset="0"/>
              </a:rPr>
              <a:t>)</a:t>
            </a:r>
          </a:p>
          <a:p>
            <a:pPr marL="0" indent="0" algn="just">
              <a:lnSpc>
                <a:spcPct val="110000"/>
              </a:lnSpc>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marL="0" indent="0" algn="just">
              <a:lnSpc>
                <a:spcPct val="110000"/>
              </a:lnSpc>
              <a:spcBef>
                <a:spcPts val="0"/>
              </a:spcBef>
              <a:spcAft>
                <a:spcPts val="0"/>
              </a:spcAft>
              <a:buNone/>
            </a:pPr>
            <a:r>
              <a:rPr lang="it-IT" dirty="0">
                <a:latin typeface="Times New Roman" panose="02020603050405020304" pitchFamily="18" charset="0"/>
                <a:cs typeface="Times New Roman" panose="02020603050405020304" pitchFamily="18" charset="0"/>
              </a:rPr>
              <a:t>                          Sillabe chiuse:</a:t>
            </a:r>
          </a:p>
          <a:p>
            <a:pPr marL="0" indent="0" algn="just">
              <a:lnSpc>
                <a:spcPct val="110000"/>
              </a:lnSpc>
              <a:spcBef>
                <a:spcPts val="0"/>
              </a:spcBef>
              <a:spcAft>
                <a:spcPts val="0"/>
              </a:spcAft>
              <a:buNone/>
            </a:pP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voc</a:t>
            </a:r>
            <a:r>
              <a:rPr lang="it-IT" dirty="0">
                <a:latin typeface="Times New Roman" panose="02020603050405020304" pitchFamily="18" charset="0"/>
                <a:cs typeface="Times New Roman" panose="02020603050405020304" pitchFamily="18" charset="0"/>
              </a:rPr>
              <a:t>. lunga + r, l, t, m &gt; </a:t>
            </a:r>
            <a:r>
              <a:rPr lang="it-IT" dirty="0" err="1">
                <a:latin typeface="Times New Roman" panose="02020603050405020304" pitchFamily="18" charset="0"/>
                <a:cs typeface="Times New Roman" panose="02020603050405020304" pitchFamily="18" charset="0"/>
              </a:rPr>
              <a:t>voc</a:t>
            </a:r>
            <a:r>
              <a:rPr lang="it-IT" dirty="0">
                <a:latin typeface="Times New Roman" panose="02020603050405020304" pitchFamily="18" charset="0"/>
                <a:cs typeface="Times New Roman" panose="02020603050405020304" pitchFamily="18" charset="0"/>
              </a:rPr>
              <a:t>. breve (es. </a:t>
            </a:r>
            <a:r>
              <a:rPr lang="it-IT" i="1" dirty="0" err="1">
                <a:latin typeface="Times New Roman" panose="02020603050405020304" pitchFamily="18" charset="0"/>
                <a:cs typeface="Times New Roman" panose="02020603050405020304" pitchFamily="18" charset="0"/>
              </a:rPr>
              <a:t>laudăt</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audĭt</a:t>
            </a:r>
            <a:r>
              <a:rPr lang="it-IT" i="1" dirty="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a:t>
            </a:r>
          </a:p>
          <a:p>
            <a:pPr marL="0" indent="0" algn="just">
              <a:lnSpc>
                <a:spcPct val="110000"/>
              </a:lnSpc>
              <a:spcBef>
                <a:spcPts val="0"/>
              </a:spcBef>
              <a:spcAft>
                <a:spcPts val="0"/>
              </a:spcAft>
              <a:buNone/>
            </a:pPr>
            <a:r>
              <a:rPr lang="it-IT" dirty="0">
                <a:latin typeface="Times New Roman" panose="02020603050405020304" pitchFamily="18" charset="0"/>
                <a:cs typeface="Times New Roman" panose="02020603050405020304" pitchFamily="18" charset="0"/>
              </a:rPr>
              <a:t>                                                ă + consonanti &gt; e    (es. </a:t>
            </a:r>
            <a:r>
              <a:rPr lang="it-IT" i="1" dirty="0" err="1">
                <a:latin typeface="Times New Roman" panose="02020603050405020304" pitchFamily="18" charset="0"/>
                <a:cs typeface="Times New Roman" panose="02020603050405020304" pitchFamily="18" charset="0"/>
              </a:rPr>
              <a:t>artifex</a:t>
            </a:r>
            <a:r>
              <a:rPr lang="it-IT" i="1" dirty="0">
                <a:latin typeface="Times New Roman" panose="02020603050405020304" pitchFamily="18" charset="0"/>
                <a:cs typeface="Times New Roman" panose="02020603050405020304" pitchFamily="18" charset="0"/>
              </a:rPr>
              <a:t>; princeps</a:t>
            </a:r>
            <a:r>
              <a:rPr lang="it-IT" dirty="0">
                <a:latin typeface="Times New Roman" panose="02020603050405020304" pitchFamily="18" charset="0"/>
                <a:cs typeface="Times New Roman" panose="02020603050405020304" pitchFamily="18" charset="0"/>
              </a:rPr>
              <a:t>) </a:t>
            </a:r>
          </a:p>
          <a:p>
            <a:pPr marL="0" indent="0" algn="just">
              <a:lnSpc>
                <a:spcPct val="110000"/>
              </a:lnSpc>
              <a:spcBef>
                <a:spcPts val="0"/>
              </a:spcBef>
              <a:spcAft>
                <a:spcPts val="0"/>
              </a:spcAft>
              <a:buNone/>
            </a:pPr>
            <a:r>
              <a:rPr lang="it-IT" dirty="0">
                <a:latin typeface="Times New Roman" panose="02020603050405020304" pitchFamily="18" charset="0"/>
                <a:cs typeface="Times New Roman" panose="02020603050405020304" pitchFamily="18" charset="0"/>
              </a:rPr>
              <a:t>                                                ĕ + m o gruppi cons. &gt; e (es. </a:t>
            </a:r>
            <a:r>
              <a:rPr lang="it-IT" i="1" dirty="0" err="1">
                <a:latin typeface="Times New Roman" panose="02020603050405020304" pitchFamily="18" charset="0"/>
                <a:cs typeface="Times New Roman" panose="02020603050405020304" pitchFamily="18" charset="0"/>
              </a:rPr>
              <a:t>senex</a:t>
            </a:r>
            <a:r>
              <a:rPr lang="it-IT" dirty="0">
                <a:latin typeface="Times New Roman" panose="02020603050405020304" pitchFamily="18" charset="0"/>
                <a:cs typeface="Times New Roman" panose="02020603050405020304" pitchFamily="18" charset="0"/>
              </a:rPr>
              <a:t>;</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nomen</a:t>
            </a:r>
            <a:r>
              <a:rPr lang="it-IT" dirty="0">
                <a:latin typeface="Times New Roman" panose="02020603050405020304" pitchFamily="18" charset="0"/>
                <a:cs typeface="Times New Roman" panose="02020603050405020304" pitchFamily="18" charset="0"/>
              </a:rPr>
              <a:t>)</a:t>
            </a:r>
          </a:p>
          <a:p>
            <a:pPr marL="0" indent="0" algn="just">
              <a:lnSpc>
                <a:spcPct val="110000"/>
              </a:lnSpc>
              <a:spcBef>
                <a:spcPts val="0"/>
              </a:spcBef>
              <a:spcAft>
                <a:spcPts val="0"/>
              </a:spcAft>
              <a:buNone/>
            </a:pPr>
            <a:r>
              <a:rPr lang="it-IT" dirty="0">
                <a:latin typeface="Times New Roman" panose="02020603050405020304" pitchFamily="18" charset="0"/>
                <a:cs typeface="Times New Roman" panose="02020603050405020304" pitchFamily="18" charset="0"/>
              </a:rPr>
              <a:t>                                                ĕ + s, t &gt; i  (es. </a:t>
            </a:r>
            <a:r>
              <a:rPr lang="it-IT" i="1" dirty="0" err="1">
                <a:latin typeface="Times New Roman" panose="02020603050405020304" pitchFamily="18" charset="0"/>
                <a:cs typeface="Times New Roman" panose="02020603050405020304" pitchFamily="18" charset="0"/>
              </a:rPr>
              <a:t>agit</a:t>
            </a:r>
            <a:r>
              <a:rPr lang="it-IT" dirty="0">
                <a:latin typeface="Times New Roman" panose="02020603050405020304" pitchFamily="18" charset="0"/>
                <a:cs typeface="Times New Roman" panose="02020603050405020304" pitchFamily="18" charset="0"/>
              </a:rPr>
              <a:t> &lt; *</a:t>
            </a:r>
            <a:r>
              <a:rPr lang="it-IT" dirty="0" err="1">
                <a:latin typeface="Times New Roman" panose="02020603050405020304" pitchFamily="18" charset="0"/>
                <a:cs typeface="Times New Roman" panose="02020603050405020304" pitchFamily="18" charset="0"/>
              </a:rPr>
              <a:t>ageti</a:t>
            </a:r>
            <a:r>
              <a:rPr lang="it-IT" dirty="0">
                <a:latin typeface="Times New Roman" panose="02020603050405020304" pitchFamily="18" charset="0"/>
                <a:cs typeface="Times New Roman" panose="02020603050405020304" pitchFamily="18" charset="0"/>
              </a:rPr>
              <a:t>)</a:t>
            </a:r>
          </a:p>
          <a:p>
            <a:pPr marL="0" indent="0" algn="just">
              <a:lnSpc>
                <a:spcPct val="110000"/>
              </a:lnSpc>
              <a:spcBef>
                <a:spcPts val="0"/>
              </a:spcBef>
              <a:spcAft>
                <a:spcPts val="0"/>
              </a:spcAft>
              <a:buNone/>
            </a:pPr>
            <a:r>
              <a:rPr lang="it-IT" dirty="0">
                <a:latin typeface="Times New Roman" panose="02020603050405020304" pitchFamily="18" charset="0"/>
                <a:cs typeface="Times New Roman" panose="02020603050405020304" pitchFamily="18" charset="0"/>
              </a:rPr>
              <a:t>                                                ĭ &gt; i   (es. </a:t>
            </a:r>
            <a:r>
              <a:rPr lang="it-IT" i="1" dirty="0" err="1">
                <a:latin typeface="Times New Roman" panose="02020603050405020304" pitchFamily="18" charset="0"/>
                <a:cs typeface="Times New Roman" panose="02020603050405020304" pitchFamily="18" charset="0"/>
              </a:rPr>
              <a:t>ovis</a:t>
            </a:r>
            <a:r>
              <a:rPr lang="it-IT" i="1" dirty="0">
                <a:latin typeface="Times New Roman" panose="02020603050405020304" pitchFamily="18" charset="0"/>
                <a:cs typeface="Times New Roman" panose="02020603050405020304" pitchFamily="18" charset="0"/>
              </a:rPr>
              <a:t>; lapis)</a:t>
            </a:r>
            <a:r>
              <a:rPr lang="it-IT" dirty="0">
                <a:latin typeface="Times New Roman" panose="02020603050405020304" pitchFamily="18" charset="0"/>
                <a:cs typeface="Times New Roman" panose="02020603050405020304" pitchFamily="18" charset="0"/>
              </a:rPr>
              <a:t> </a:t>
            </a:r>
          </a:p>
          <a:p>
            <a:pPr marL="0" indent="0" algn="just">
              <a:lnSpc>
                <a:spcPct val="110000"/>
              </a:lnSpc>
              <a:spcBef>
                <a:spcPts val="0"/>
              </a:spcBef>
              <a:spcAft>
                <a:spcPts val="0"/>
              </a:spcAft>
              <a:buNone/>
            </a:pPr>
            <a:r>
              <a:rPr lang="it-IT" dirty="0">
                <a:latin typeface="Times New Roman" panose="02020603050405020304" pitchFamily="18" charset="0"/>
                <a:cs typeface="Times New Roman" panose="02020603050405020304" pitchFamily="18" charset="0"/>
              </a:rPr>
              <a:t>                                                ŭ &gt; u  (es. </a:t>
            </a:r>
            <a:r>
              <a:rPr lang="it-IT" i="1" dirty="0">
                <a:latin typeface="Times New Roman" panose="02020603050405020304" pitchFamily="18" charset="0"/>
                <a:cs typeface="Times New Roman" panose="02020603050405020304" pitchFamily="18" charset="0"/>
              </a:rPr>
              <a:t>manus)</a:t>
            </a:r>
            <a:r>
              <a:rPr lang="it-IT" dirty="0">
                <a:latin typeface="Times New Roman" panose="02020603050405020304" pitchFamily="18" charset="0"/>
                <a:cs typeface="Times New Roman" panose="02020603050405020304" pitchFamily="18" charset="0"/>
              </a:rPr>
              <a:t> </a:t>
            </a:r>
          </a:p>
          <a:p>
            <a:pPr marL="0" indent="0" algn="just">
              <a:lnSpc>
                <a:spcPct val="110000"/>
              </a:lnSpc>
              <a:spcBef>
                <a:spcPts val="0"/>
              </a:spcBef>
              <a:spcAft>
                <a:spcPts val="0"/>
              </a:spcAft>
              <a:buNone/>
            </a:pPr>
            <a:r>
              <a:rPr lang="it-IT" dirty="0">
                <a:latin typeface="Times New Roman" panose="02020603050405020304" pitchFamily="18" charset="0"/>
                <a:cs typeface="Times New Roman" panose="02020603050405020304" pitchFamily="18" charset="0"/>
              </a:rPr>
              <a:t>                                                ŏ + cons., m, nt, r &gt; u   (es. </a:t>
            </a:r>
            <a:r>
              <a:rPr lang="it-IT" i="1" dirty="0" err="1">
                <a:latin typeface="Times New Roman" panose="02020603050405020304" pitchFamily="18" charset="0"/>
                <a:cs typeface="Times New Roman" panose="02020603050405020304" pitchFamily="18" charset="0"/>
              </a:rPr>
              <a:t>aliud</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istud</a:t>
            </a:r>
            <a:r>
              <a:rPr lang="it-IT" i="1" dirty="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a:t>
            </a:r>
          </a:p>
          <a:p>
            <a:pPr>
              <a:buFontTx/>
              <a:buChar char="-"/>
            </a:pPr>
            <a:endParaRPr lang="it-IT" dirty="0"/>
          </a:p>
        </p:txBody>
      </p:sp>
    </p:spTree>
    <p:extLst>
      <p:ext uri="{BB962C8B-B14F-4D97-AF65-F5344CB8AC3E}">
        <p14:creationId xmlns:p14="http://schemas.microsoft.com/office/powerpoint/2010/main" val="3375678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4231906-45E4-4BD7-9B2B-CB4D89996DCE}"/>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algn="just">
              <a:spcBef>
                <a:spcPts val="0"/>
              </a:spcBef>
              <a:spcAft>
                <a:spcPts val="0"/>
              </a:spcAft>
              <a:buFontTx/>
              <a:buChar char="-"/>
            </a:pPr>
            <a:r>
              <a:rPr lang="it-IT" sz="2000" b="1" i="1" u="sng">
                <a:latin typeface="Times New Roman" panose="02020603050405020304" pitchFamily="18" charset="0"/>
                <a:cs typeface="Times New Roman" panose="02020603050405020304" pitchFamily="18" charset="0"/>
              </a:rPr>
              <a:t>Dittonghi</a:t>
            </a:r>
            <a:r>
              <a:rPr lang="it-IT" sz="2000">
                <a:latin typeface="Times New Roman" panose="02020603050405020304" pitchFamily="18" charset="0"/>
                <a:cs typeface="Times New Roman" panose="02020603050405020304" pitchFamily="18" charset="0"/>
              </a:rPr>
              <a:t>:                  esiti dei dittonghi brevi dell’indoeuropeo a seconda del tipo di sillaba in cui sono presenti</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u="sng">
                <a:latin typeface="Times New Roman" panose="02020603050405020304" pitchFamily="18" charset="0"/>
                <a:cs typeface="Times New Roman" panose="02020603050405020304" pitchFamily="18" charset="0"/>
              </a:rPr>
              <a:t>Sillabe iniziali:</a:t>
            </a:r>
            <a:endParaRPr lang="it-IT" sz="16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ai &gt; ai &gt; ae</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ei &gt; ē &gt; ī</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oi &gt; oe &gt; ū</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u + oi &gt; uei &gt; ī  (es. </a:t>
            </a:r>
            <a:r>
              <a:rPr lang="it-IT" sz="2000" i="1">
                <a:latin typeface="Times New Roman" panose="02020603050405020304" pitchFamily="18" charset="0"/>
                <a:cs typeface="Times New Roman" panose="02020603050405020304" pitchFamily="18" charset="0"/>
              </a:rPr>
              <a:t>vīdi, </a:t>
            </a:r>
            <a:r>
              <a:rPr lang="it-IT" sz="2000">
                <a:latin typeface="Times New Roman" panose="02020603050405020304" pitchFamily="18" charset="0"/>
                <a:cs typeface="Times New Roman" panose="02020603050405020304" pitchFamily="18" charset="0"/>
              </a:rPr>
              <a:t>cf. gr. (</a:t>
            </a:r>
            <a:r>
              <a:rPr lang="el-GR" sz="2000" i="1">
                <a:latin typeface="Times New Roman" panose="02020603050405020304" pitchFamily="18" charset="0"/>
                <a:cs typeface="Times New Roman" panose="02020603050405020304" pitchFamily="18" charset="0"/>
              </a:rPr>
              <a:t>Ϝ</a:t>
            </a:r>
            <a:r>
              <a:rPr lang="it-IT" sz="2000">
                <a:latin typeface="Times New Roman" panose="02020603050405020304" pitchFamily="18" charset="0"/>
                <a:cs typeface="Times New Roman" panose="02020603050405020304" pitchFamily="18" charset="0"/>
              </a:rPr>
              <a:t>)</a:t>
            </a:r>
            <a:r>
              <a:rPr lang="el-GR" sz="2000">
                <a:latin typeface="Times New Roman" panose="02020603050405020304" pitchFamily="18" charset="0"/>
                <a:cs typeface="Times New Roman" panose="02020603050405020304" pitchFamily="18" charset="0"/>
              </a:rPr>
              <a:t>οῖδα</a:t>
            </a:r>
            <a:r>
              <a:rPr lang="it-IT" sz="2000">
                <a:latin typeface="Times New Roman" panose="02020603050405020304" pitchFamily="18" charset="0"/>
                <a:cs typeface="Times New Roman" panose="02020603050405020304" pitchFamily="18" charset="0"/>
              </a:rPr>
              <a:t>, sanscr. </a:t>
            </a:r>
            <a:r>
              <a:rPr lang="it-IT" sz="2000" i="1">
                <a:latin typeface="Times New Roman" panose="02020603050405020304" pitchFamily="18" charset="0"/>
                <a:cs typeface="Times New Roman" panose="02020603050405020304" pitchFamily="18" charset="0"/>
              </a:rPr>
              <a:t>véda</a:t>
            </a:r>
            <a:r>
              <a:rPr lang="it-IT" sz="2000">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l + oi + cons. labiale &gt; ei &gt; ī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au &gt; au   (in latino rende anche la forma sincopata </a:t>
            </a:r>
            <a:r>
              <a:rPr lang="it-IT" sz="2000" i="1">
                <a:latin typeface="Times New Roman" panose="02020603050405020304" pitchFamily="18" charset="0"/>
                <a:cs typeface="Times New Roman" panose="02020603050405020304" pitchFamily="18" charset="0"/>
              </a:rPr>
              <a:t>avi-</a:t>
            </a:r>
            <a:r>
              <a:rPr lang="it-IT" sz="2000">
                <a:latin typeface="Times New Roman" panose="02020603050405020304" pitchFamily="18" charset="0"/>
                <a:cs typeface="Times New Roman" panose="02020603050405020304" pitchFamily="18" charset="0"/>
              </a:rPr>
              <a:t>, es. </a:t>
            </a:r>
            <a:r>
              <a:rPr lang="it-IT" sz="2000" i="1">
                <a:latin typeface="Times New Roman" panose="02020603050405020304" pitchFamily="18" charset="0"/>
                <a:cs typeface="Times New Roman" panose="02020603050405020304" pitchFamily="18" charset="0"/>
              </a:rPr>
              <a:t>naufragus </a:t>
            </a:r>
            <a:r>
              <a:rPr lang="it-IT" sz="2000">
                <a:latin typeface="Times New Roman" panose="02020603050405020304" pitchFamily="18" charset="0"/>
                <a:cs typeface="Times New Roman" panose="02020603050405020304" pitchFamily="18" charset="0"/>
              </a:rPr>
              <a:t>&lt; *nāvifragos)</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eu &gt; ou &gt; ū</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l + ou + cons. labiale &gt; ei &gt; ī (es. </a:t>
            </a:r>
            <a:r>
              <a:rPr lang="it-IT" sz="2000" i="1">
                <a:latin typeface="Times New Roman" panose="02020603050405020304" pitchFamily="18" charset="0"/>
                <a:cs typeface="Times New Roman" panose="02020603050405020304" pitchFamily="18" charset="0"/>
              </a:rPr>
              <a:t>liber </a:t>
            </a:r>
            <a:r>
              <a:rPr lang="it-IT" sz="2000">
                <a:latin typeface="Times New Roman" panose="02020603050405020304" pitchFamily="18" charset="0"/>
                <a:cs typeface="Times New Roman" panose="02020603050405020304" pitchFamily="18" charset="0"/>
              </a:rPr>
              <a:t>&lt; leiber)</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ou &gt; ou &gt; ū</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u="sng">
                <a:latin typeface="Times New Roman" panose="02020603050405020304" pitchFamily="18" charset="0"/>
                <a:cs typeface="Times New Roman" panose="02020603050405020304" pitchFamily="18" charset="0"/>
              </a:rPr>
              <a:t>Sillabe non iniziali:</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ei, ou stessi cambiamenti che si verificano nelle sillabe iniziali</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ai &gt; ei &gt; ī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au &gt; ou &gt; ū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oi (unico esempio:  </a:t>
            </a:r>
            <a:r>
              <a:rPr lang="it-IT" sz="2000" i="1">
                <a:latin typeface="Times New Roman" panose="02020603050405020304" pitchFamily="18" charset="0"/>
                <a:cs typeface="Times New Roman" panose="02020603050405020304" pitchFamily="18" charset="0"/>
              </a:rPr>
              <a:t>pōmērium</a:t>
            </a:r>
            <a:r>
              <a:rPr lang="it-IT" sz="2000">
                <a:latin typeface="Times New Roman" panose="02020603050405020304" pitchFamily="18" charset="0"/>
                <a:cs typeface="Times New Roman" panose="02020603050405020304" pitchFamily="18" charset="0"/>
              </a:rPr>
              <a:t>  &lt; *postmoiriom)</a:t>
            </a:r>
          </a:p>
          <a:p>
            <a:pPr marL="0" indent="0" algn="just">
              <a:spcBef>
                <a:spcPts val="0"/>
              </a:spcBef>
              <a:spcAft>
                <a:spcPts val="0"/>
              </a:spcAft>
              <a:buNone/>
            </a:pPr>
            <a:endParaRPr lang="it-IT" sz="14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2000" u="sng">
                <a:latin typeface="Times New Roman" panose="02020603050405020304" pitchFamily="18" charset="0"/>
                <a:cs typeface="Times New Roman" panose="02020603050405020304" pitchFamily="18" charset="0"/>
              </a:rPr>
              <a:t>Sillabe finali: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Dittonghi brevi: stessi cambiamenti che si verificano nelle sillabe intermedie/non iniziali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ai, ei, oi &gt; ei &gt; ī</a:t>
            </a:r>
          </a:p>
          <a:p>
            <a:pPr algn="just">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6746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119F0E0-DD9A-465F-AA45-CC46767A0623}"/>
              </a:ext>
            </a:extLst>
          </p:cNvPr>
          <p:cNvSpPr>
            <a:spLocks noGrp="1"/>
          </p:cNvSpPr>
          <p:nvPr>
            <p:ph idx="1"/>
          </p:nvPr>
        </p:nvSpPr>
        <p:spPr>
          <a:xfrm>
            <a:off x="771786" y="637562"/>
            <a:ext cx="10654019" cy="5587069"/>
          </a:xfrm>
          <a:solidFill>
            <a:schemeClr val="accent6">
              <a:lumMod val="40000"/>
              <a:lumOff val="60000"/>
            </a:schemeClr>
          </a:solidFill>
        </p:spPr>
        <p:txBody>
          <a:bodyPr/>
          <a:lstStyle/>
          <a:p>
            <a:pPr marL="0" indent="0">
              <a:buNone/>
            </a:pPr>
            <a:endParaRPr lang="it-IT"/>
          </a:p>
          <a:p>
            <a:pPr marL="0" indent="0" algn="ctr">
              <a:buNone/>
            </a:pPr>
            <a:r>
              <a:rPr lang="it-IT" i="1">
                <a:latin typeface="Times New Roman" panose="02020603050405020304" pitchFamily="18" charset="0"/>
                <a:cs typeface="Times New Roman" panose="02020603050405020304" pitchFamily="18" charset="0"/>
              </a:rPr>
              <a:t>Contenuti del corso</a:t>
            </a:r>
          </a:p>
          <a:p>
            <a:pPr marL="0" indent="0" algn="just">
              <a:buNone/>
            </a:pPr>
            <a:r>
              <a:rPr lang="it-IT">
                <a:latin typeface="Times New Roman" panose="02020603050405020304" pitchFamily="18" charset="0"/>
                <a:cs typeface="Times New Roman" panose="02020603050405020304" pitchFamily="18" charset="0"/>
              </a:rPr>
              <a:t>Il corso intende offrire un approfondimento della lingua latina a partire dal consolidamento e perfezionamento delle conoscenze della grammatica di base, delle strutture sintattiche e dell’evoluzione della lingua con cenni di grammatica storica e attenzione allo sviluppo e alle peculiarità delle lingue tecniche. Attraverso la lettura, la contestualizzazione e il commento linguistico e stilistico dei passi selezionati si intende inoltre delineare sia un quadro d’insieme sulla letteratura tecnico-scientifica ed erudita, sia lo sviluppo della lingua poetica latina con particolare riguardo alle forme e peculiarità della poesia didascalica (la selezione su base tematica è finalizzata a render conto anche degli esiti della combinazione di lingua tecnica e materia poetica).</a:t>
            </a:r>
          </a:p>
        </p:txBody>
      </p:sp>
    </p:spTree>
    <p:extLst>
      <p:ext uri="{BB962C8B-B14F-4D97-AF65-F5344CB8AC3E}">
        <p14:creationId xmlns:p14="http://schemas.microsoft.com/office/powerpoint/2010/main" val="3884898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F754FB9-F1D6-4A61-8D43-B708295CD1BD}"/>
              </a:ext>
            </a:extLst>
          </p:cNvPr>
          <p:cNvSpPr>
            <a:spLocks noGrp="1"/>
          </p:cNvSpPr>
          <p:nvPr>
            <p:ph idx="1"/>
          </p:nvPr>
        </p:nvSpPr>
        <p:spPr>
          <a:xfrm>
            <a:off x="0" y="0"/>
            <a:ext cx="12192000" cy="6858000"/>
          </a:xfrm>
          <a:blipFill>
            <a:blip r:embed="rId2"/>
            <a:tile tx="0" ty="0" sx="100000" sy="100000" flip="none" algn="tl"/>
          </a:blipFill>
        </p:spPr>
        <p:txBody>
          <a:bodyPr/>
          <a:lstStyle/>
          <a:p>
            <a:pPr>
              <a:buFontTx/>
              <a:buChar char="-"/>
            </a:pPr>
            <a:endParaRPr lang="it-IT">
              <a:latin typeface="Times New Roman" panose="02020603050405020304" pitchFamily="18" charset="0"/>
              <a:cs typeface="Times New Roman" panose="02020603050405020304" pitchFamily="18" charset="0"/>
            </a:endParaRPr>
          </a:p>
          <a:p>
            <a:pPr>
              <a:buFontTx/>
              <a:buChar char="-"/>
            </a:pPr>
            <a:r>
              <a:rPr lang="it-IT">
                <a:latin typeface="Times New Roman" panose="02020603050405020304" pitchFamily="18" charset="0"/>
                <a:cs typeface="Times New Roman" panose="02020603050405020304" pitchFamily="18" charset="0"/>
              </a:rPr>
              <a:t>Esiti dei dittonghi lunghi indoeuropei nel latino:</a:t>
            </a:r>
          </a:p>
          <a:p>
            <a:pPr marL="0" indent="0">
              <a:buNone/>
            </a:pPr>
            <a:r>
              <a:rPr lang="it-IT">
                <a:latin typeface="Times New Roman" panose="02020603050405020304" pitchFamily="18" charset="0"/>
                <a:cs typeface="Times New Roman" panose="02020603050405020304" pitchFamily="18" charset="0"/>
              </a:rPr>
              <a:t>               </a:t>
            </a:r>
          </a:p>
          <a:p>
            <a:pPr marL="0" indent="0">
              <a:buNone/>
            </a:pPr>
            <a:r>
              <a:rPr lang="it-IT">
                <a:latin typeface="Times New Roman" panose="02020603050405020304" pitchFamily="18" charset="0"/>
                <a:cs typeface="Times New Roman" panose="02020603050405020304" pitchFamily="18" charset="0"/>
              </a:rPr>
              <a:t>       </a:t>
            </a:r>
            <a:r>
              <a:rPr lang="it-IT" u="sng">
                <a:latin typeface="Times New Roman" panose="02020603050405020304" pitchFamily="18" charset="0"/>
                <a:cs typeface="Times New Roman" panose="02020603050405020304" pitchFamily="18" charset="0"/>
              </a:rPr>
              <a:t>Sillabe finali</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                            davanti a consonante &gt; abbreviamento</a:t>
            </a:r>
          </a:p>
          <a:p>
            <a:pPr marL="0" indent="0">
              <a:buNone/>
            </a:pPr>
            <a:r>
              <a:rPr lang="it-IT">
                <a:latin typeface="Times New Roman" panose="02020603050405020304" pitchFamily="18" charset="0"/>
                <a:cs typeface="Times New Roman" panose="02020603050405020304" pitchFamily="18" charset="0"/>
              </a:rPr>
              <a:t>                            davanti a vocale la serie </a:t>
            </a:r>
            <a:r>
              <a:rPr lang="it-IT" i="1">
                <a:latin typeface="Times New Roman" panose="02020603050405020304" pitchFamily="18" charset="0"/>
                <a:cs typeface="Times New Roman" panose="02020603050405020304" pitchFamily="18" charset="0"/>
              </a:rPr>
              <a:t>i </a:t>
            </a:r>
            <a:r>
              <a:rPr lang="it-IT">
                <a:latin typeface="Times New Roman" panose="02020603050405020304" pitchFamily="18" charset="0"/>
                <a:cs typeface="Times New Roman" panose="02020603050405020304" pitchFamily="18" charset="0"/>
              </a:rPr>
              <a:t>perde tale suono:</a:t>
            </a:r>
          </a:p>
          <a:p>
            <a:pPr marL="0" indent="0">
              <a:buNone/>
            </a:pPr>
            <a:r>
              <a:rPr lang="it-IT">
                <a:latin typeface="Times New Roman" panose="02020603050405020304" pitchFamily="18" charset="0"/>
                <a:cs typeface="Times New Roman" panose="02020603050405020304" pitchFamily="18" charset="0"/>
              </a:rPr>
              <a:t>                                                                                                   āi &gt; ā   </a:t>
            </a:r>
          </a:p>
          <a:p>
            <a:pPr marL="0" indent="0">
              <a:buNone/>
            </a:pPr>
            <a:r>
              <a:rPr lang="it-IT">
                <a:latin typeface="Times New Roman" panose="02020603050405020304" pitchFamily="18" charset="0"/>
                <a:cs typeface="Times New Roman" panose="02020603050405020304" pitchFamily="18" charset="0"/>
              </a:rPr>
              <a:t>                                                                                                   ēi &gt; ē  </a:t>
            </a:r>
          </a:p>
          <a:p>
            <a:pPr marL="0" indent="0">
              <a:buNone/>
            </a:pPr>
            <a:r>
              <a:rPr lang="it-IT">
                <a:latin typeface="Times New Roman" panose="02020603050405020304" pitchFamily="18" charset="0"/>
                <a:cs typeface="Times New Roman" panose="02020603050405020304" pitchFamily="18" charset="0"/>
              </a:rPr>
              <a:t>                                                                                                   ōi &gt; ō</a:t>
            </a:r>
          </a:p>
          <a:p>
            <a:pPr marL="0" indent="0">
              <a:buNone/>
            </a:pPr>
            <a:r>
              <a:rPr lang="it-IT"/>
              <a:t>                                          </a:t>
            </a:r>
          </a:p>
          <a:p>
            <a:pPr marL="0" indent="0">
              <a:buNone/>
            </a:pPr>
            <a:endParaRPr lang="it-IT"/>
          </a:p>
          <a:p>
            <a:pPr marL="0" indent="0">
              <a:buNone/>
            </a:pPr>
            <a:r>
              <a:rPr lang="it-IT"/>
              <a:t>               </a:t>
            </a:r>
          </a:p>
        </p:txBody>
      </p:sp>
    </p:spTree>
    <p:extLst>
      <p:ext uri="{BB962C8B-B14F-4D97-AF65-F5344CB8AC3E}">
        <p14:creationId xmlns:p14="http://schemas.microsoft.com/office/powerpoint/2010/main" val="2830927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E94961F-BF8F-45E9-8D06-F6D801FD99A8}"/>
              </a:ext>
            </a:extLst>
          </p:cNvPr>
          <p:cNvSpPr>
            <a:spLocks noGrp="1"/>
          </p:cNvSpPr>
          <p:nvPr>
            <p:ph idx="1"/>
          </p:nvPr>
        </p:nvSpPr>
        <p:spPr>
          <a:xfrm>
            <a:off x="0" y="0"/>
            <a:ext cx="12192000" cy="6858000"/>
          </a:xfrm>
          <a:blipFill>
            <a:blip r:embed="rId2"/>
            <a:tile tx="0" ty="0" sx="100000" sy="100000" flip="none" algn="tl"/>
          </a:blipFill>
        </p:spPr>
        <p:txBody>
          <a:bodyPr>
            <a:normAutofit fontScale="32500" lnSpcReduction="20000"/>
          </a:bodyPr>
          <a:lstStyle/>
          <a:p>
            <a:pPr marL="0" indent="0" algn="ctr">
              <a:spcBef>
                <a:spcPts val="0"/>
              </a:spcBef>
              <a:spcAft>
                <a:spcPts val="0"/>
              </a:spcAft>
              <a:buNone/>
            </a:pPr>
            <a:r>
              <a:rPr lang="it-IT" sz="5500" i="1">
                <a:latin typeface="Times New Roman" panose="02020603050405020304" pitchFamily="18" charset="0"/>
                <a:cs typeface="Times New Roman" panose="02020603050405020304" pitchFamily="18" charset="0"/>
              </a:rPr>
              <a:t>Trattamento ed esiti nel latino (quadro generale senza periodizzazione)</a:t>
            </a:r>
          </a:p>
          <a:p>
            <a:pPr marL="0" indent="0" algn="ctr">
              <a:spcBef>
                <a:spcPts val="0"/>
              </a:spcBef>
              <a:spcAft>
                <a:spcPts val="0"/>
              </a:spcAft>
              <a:buNone/>
            </a:pPr>
            <a:endParaRPr lang="it-IT" sz="4200" i="1">
              <a:latin typeface="Times New Roman" panose="02020603050405020304" pitchFamily="18" charset="0"/>
              <a:cs typeface="Times New Roman" panose="02020603050405020304" pitchFamily="18" charset="0"/>
            </a:endParaRPr>
          </a:p>
          <a:p>
            <a:pPr algn="just">
              <a:lnSpc>
                <a:spcPct val="120000"/>
              </a:lnSpc>
              <a:spcBef>
                <a:spcPts val="0"/>
              </a:spcBef>
              <a:spcAft>
                <a:spcPts val="0"/>
              </a:spcAft>
              <a:buFontTx/>
              <a:buChar char="-"/>
            </a:pPr>
            <a:r>
              <a:rPr lang="it-IT" sz="4900" b="1" i="1" u="sng">
                <a:latin typeface="Times New Roman" panose="02020603050405020304" pitchFamily="18" charset="0"/>
                <a:cs typeface="Times New Roman" panose="02020603050405020304" pitchFamily="18" charset="0"/>
              </a:rPr>
              <a:t>Sonanti:</a:t>
            </a:r>
            <a:r>
              <a:rPr lang="it-IT" sz="4900" b="1" i="1">
                <a:latin typeface="Times New Roman" panose="02020603050405020304" pitchFamily="18" charset="0"/>
                <a:cs typeface="Times New Roman" panose="02020603050405020304" pitchFamily="18" charset="0"/>
              </a:rPr>
              <a:t>               </a:t>
            </a:r>
            <a:r>
              <a:rPr lang="it-IT" sz="4900" b="1">
                <a:latin typeface="Times New Roman" panose="02020603050405020304" pitchFamily="18" charset="0"/>
                <a:cs typeface="Times New Roman" panose="02020603050405020304" pitchFamily="18" charset="0"/>
              </a:rPr>
              <a:t>y, w,   r (ṛ),   l (ḷ),   m (ṃ),   n (ṇ)</a:t>
            </a:r>
            <a:r>
              <a:rPr lang="it-IT" sz="4900" b="1" i="1">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pPr>
            <a:r>
              <a:rPr lang="it-IT" sz="4500" i="1">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pPr>
            <a:r>
              <a:rPr lang="it-IT" sz="4500" i="1">
                <a:latin typeface="Times New Roman" panose="02020603050405020304" pitchFamily="18" charset="0"/>
                <a:cs typeface="Times New Roman" panose="02020603050405020304" pitchFamily="18" charset="0"/>
              </a:rPr>
              <a:t>    </a:t>
            </a:r>
            <a:r>
              <a:rPr lang="it-IT" sz="4500" b="1">
                <a:latin typeface="Times New Roman" panose="02020603050405020304" pitchFamily="18" charset="0"/>
                <a:cs typeface="Times New Roman" panose="02020603050405020304" pitchFamily="18" charset="0"/>
              </a:rPr>
              <a:t>(y)</a:t>
            </a:r>
            <a:r>
              <a:rPr lang="it-IT" sz="4500" i="1">
                <a:latin typeface="Times New Roman" panose="02020603050405020304" pitchFamily="18" charset="0"/>
                <a:cs typeface="Times New Roman" panose="02020603050405020304" pitchFamily="18" charset="0"/>
              </a:rPr>
              <a:t>          y + </a:t>
            </a:r>
            <a:r>
              <a:rPr lang="it-IT" sz="4500">
                <a:latin typeface="Times New Roman" panose="02020603050405020304" pitchFamily="18" charset="0"/>
                <a:cs typeface="Times New Roman" panose="02020603050405020304" pitchFamily="18" charset="0"/>
              </a:rPr>
              <a:t>voc. (posizione iniziale) &gt; funzione consonantica  (es. </a:t>
            </a:r>
            <a:r>
              <a:rPr lang="it-IT" sz="4500" i="1">
                <a:latin typeface="Times New Roman" panose="02020603050405020304" pitchFamily="18" charset="0"/>
                <a:cs typeface="Times New Roman" panose="02020603050405020304" pitchFamily="18" charset="0"/>
              </a:rPr>
              <a:t>iugum</a:t>
            </a:r>
            <a:r>
              <a:rPr lang="it-IT" sz="4500">
                <a:latin typeface="Times New Roman" panose="02020603050405020304" pitchFamily="18" charset="0"/>
                <a:cs typeface="Times New Roman" panose="02020603050405020304" pitchFamily="18" charset="0"/>
              </a:rPr>
              <a:t>, cf. gr. </a:t>
            </a:r>
            <a:r>
              <a:rPr lang="el-GR" sz="4500">
                <a:latin typeface="Times New Roman" panose="02020603050405020304" pitchFamily="18" charset="0"/>
                <a:cs typeface="Times New Roman" panose="02020603050405020304" pitchFamily="18" charset="0"/>
              </a:rPr>
              <a:t>ζυγόν</a:t>
            </a:r>
            <a:r>
              <a:rPr lang="it-IT" sz="4500">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cons. + y &gt; vocalizzazione  (es. </a:t>
            </a:r>
            <a:r>
              <a:rPr lang="it-IT" sz="4500" i="1">
                <a:latin typeface="Times New Roman" panose="02020603050405020304" pitchFamily="18" charset="0"/>
                <a:cs typeface="Times New Roman" panose="02020603050405020304" pitchFamily="18" charset="0"/>
              </a:rPr>
              <a:t>medius</a:t>
            </a:r>
            <a:r>
              <a:rPr lang="it-IT" sz="4500">
                <a:latin typeface="Times New Roman" panose="02020603050405020304" pitchFamily="18" charset="0"/>
                <a:cs typeface="Times New Roman" panose="02020603050405020304" pitchFamily="18" charset="0"/>
              </a:rPr>
              <a:t> &lt; *medhyos)</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y intervocalica &gt;  y scompare  (es. </a:t>
            </a:r>
            <a:r>
              <a:rPr lang="it-IT" sz="4500" i="1">
                <a:latin typeface="Times New Roman" panose="02020603050405020304" pitchFamily="18" charset="0"/>
                <a:cs typeface="Times New Roman" panose="02020603050405020304" pitchFamily="18" charset="0"/>
              </a:rPr>
              <a:t>tres </a:t>
            </a:r>
            <a:r>
              <a:rPr lang="it-IT" sz="4500">
                <a:latin typeface="Times New Roman" panose="02020603050405020304" pitchFamily="18" charset="0"/>
                <a:cs typeface="Times New Roman" panose="02020603050405020304" pitchFamily="18" charset="0"/>
              </a:rPr>
              <a:t>&lt; * treyes)</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-dy-, -gy-, sy-, &gt; -iy- realizzazione grafica = i (talvolta preferita: ii) (es. </a:t>
            </a:r>
            <a:r>
              <a:rPr lang="it-IT" sz="4500" i="1">
                <a:latin typeface="Times New Roman" panose="02020603050405020304" pitchFamily="18" charset="0"/>
                <a:cs typeface="Times New Roman" panose="02020603050405020304" pitchFamily="18" charset="0"/>
              </a:rPr>
              <a:t>maius &lt;*magyos</a:t>
            </a:r>
            <a:r>
              <a:rPr lang="it-IT" sz="4500">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a:t>
            </a:r>
            <a:r>
              <a:rPr lang="it-IT" sz="4500" b="1">
                <a:latin typeface="Times New Roman" panose="02020603050405020304" pitchFamily="18" charset="0"/>
                <a:cs typeface="Times New Roman" panose="02020603050405020304" pitchFamily="18" charset="0"/>
              </a:rPr>
              <a:t>(w)</a:t>
            </a:r>
            <a:r>
              <a:rPr lang="it-IT" sz="4500">
                <a:latin typeface="Times New Roman" panose="02020603050405020304" pitchFamily="18" charset="0"/>
                <a:cs typeface="Times New Roman" panose="02020603050405020304" pitchFamily="18" charset="0"/>
              </a:rPr>
              <a:t>         w + voc. &gt; funzione consonantica (es. </a:t>
            </a:r>
            <a:r>
              <a:rPr lang="it-IT" sz="4500" i="1">
                <a:latin typeface="Times New Roman" panose="02020603050405020304" pitchFamily="18" charset="0"/>
                <a:cs typeface="Times New Roman" panose="02020603050405020304" pitchFamily="18" charset="0"/>
              </a:rPr>
              <a:t>vidi</a:t>
            </a:r>
            <a:r>
              <a:rPr lang="it-IT" sz="4500">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w intervocalica &gt; funzione consonantica  (es. </a:t>
            </a:r>
            <a:r>
              <a:rPr lang="it-IT" sz="4500" i="1">
                <a:latin typeface="Times New Roman" panose="02020603050405020304" pitchFamily="18" charset="0"/>
                <a:cs typeface="Times New Roman" panose="02020603050405020304" pitchFamily="18" charset="0"/>
              </a:rPr>
              <a:t>novem</a:t>
            </a:r>
            <a:r>
              <a:rPr lang="it-IT" sz="4500">
                <a:latin typeface="Times New Roman" panose="02020603050405020304" pitchFamily="18" charset="0"/>
                <a:cs typeface="Times New Roman" panose="02020603050405020304" pitchFamily="18" charset="0"/>
              </a:rPr>
              <a:t>; </a:t>
            </a:r>
            <a:r>
              <a:rPr lang="it-IT" sz="4500" i="1">
                <a:latin typeface="Times New Roman" panose="02020603050405020304" pitchFamily="18" charset="0"/>
                <a:cs typeface="Times New Roman" panose="02020603050405020304" pitchFamily="18" charset="0"/>
              </a:rPr>
              <a:t>ovis</a:t>
            </a:r>
            <a:r>
              <a:rPr lang="it-IT" sz="450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w tra vocali simili &gt; w scompare e le due vocali si contraggono (es. </a:t>
            </a:r>
            <a:r>
              <a:rPr lang="it-IT" sz="4500" i="1">
                <a:latin typeface="Times New Roman" panose="02020603050405020304" pitchFamily="18" charset="0"/>
                <a:cs typeface="Times New Roman" panose="02020603050405020304" pitchFamily="18" charset="0"/>
              </a:rPr>
              <a:t>sīs</a:t>
            </a:r>
            <a:r>
              <a:rPr lang="it-IT" sz="4500">
                <a:latin typeface="Times New Roman" panose="02020603050405020304" pitchFamily="18" charset="0"/>
                <a:cs typeface="Times New Roman" panose="02020603050405020304" pitchFamily="18" charset="0"/>
              </a:rPr>
              <a:t> &lt; sīvīs)</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k + w &gt; w (es. </a:t>
            </a:r>
            <a:r>
              <a:rPr lang="it-IT" sz="4500" i="1">
                <a:latin typeface="Times New Roman" panose="02020603050405020304" pitchFamily="18" charset="0"/>
                <a:cs typeface="Times New Roman" panose="02020603050405020304" pitchFamily="18" charset="0"/>
              </a:rPr>
              <a:t>equus </a:t>
            </a:r>
            <a:r>
              <a:rPr lang="it-IT" sz="4500">
                <a:latin typeface="Times New Roman" panose="02020603050405020304" pitchFamily="18" charset="0"/>
                <a:cs typeface="Times New Roman" panose="02020603050405020304" pitchFamily="18" charset="0"/>
              </a:rPr>
              <a:t>&lt; * ekwos; </a:t>
            </a:r>
            <a:r>
              <a:rPr lang="it-IT" sz="4500" i="1">
                <a:latin typeface="Times New Roman" panose="02020603050405020304" pitchFamily="18" charset="0"/>
                <a:cs typeface="Times New Roman" panose="02020603050405020304" pitchFamily="18" charset="0"/>
              </a:rPr>
              <a:t>suavis </a:t>
            </a:r>
            <a:r>
              <a:rPr lang="it-IT" sz="4500">
                <a:latin typeface="Times New Roman" panose="02020603050405020304" pitchFamily="18" charset="0"/>
                <a:cs typeface="Times New Roman" panose="02020603050405020304" pitchFamily="18" charset="0"/>
              </a:rPr>
              <a:t>&lt; *swādwis)</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t (mediana) + w &gt; w si vocalizza (es. </a:t>
            </a:r>
            <a:r>
              <a:rPr lang="it-IT" sz="4500" i="1">
                <a:latin typeface="Times New Roman" panose="02020603050405020304" pitchFamily="18" charset="0"/>
                <a:cs typeface="Times New Roman" panose="02020603050405020304" pitchFamily="18" charset="0"/>
              </a:rPr>
              <a:t>quattruor </a:t>
            </a:r>
            <a:r>
              <a:rPr lang="it-IT" sz="4500">
                <a:latin typeface="Times New Roman" panose="02020603050405020304" pitchFamily="18" charset="0"/>
                <a:cs typeface="Times New Roman" panose="02020603050405020304" pitchFamily="18" charset="0"/>
              </a:rPr>
              <a:t>&lt; *q</a:t>
            </a:r>
            <a:r>
              <a:rPr lang="it-IT" sz="4500" baseline="30000">
                <a:latin typeface="Times New Roman" panose="02020603050405020304" pitchFamily="18" charset="0"/>
                <a:cs typeface="Times New Roman" panose="02020603050405020304" pitchFamily="18" charset="0"/>
              </a:rPr>
              <a:t>w</a:t>
            </a:r>
            <a:r>
              <a:rPr lang="it-IT" sz="4500">
                <a:latin typeface="Times New Roman" panose="02020603050405020304" pitchFamily="18" charset="0"/>
                <a:cs typeface="Times New Roman" panose="02020603050405020304" pitchFamily="18" charset="0"/>
              </a:rPr>
              <a:t>etwōres)</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p + w &gt; w cade (es. </a:t>
            </a:r>
            <a:r>
              <a:rPr lang="it-IT" sz="4500" i="1">
                <a:latin typeface="Times New Roman" panose="02020603050405020304" pitchFamily="18" charset="0"/>
                <a:cs typeface="Times New Roman" panose="02020603050405020304" pitchFamily="18" charset="0"/>
              </a:rPr>
              <a:t>aperio </a:t>
            </a:r>
            <a:r>
              <a:rPr lang="it-IT" sz="4500">
                <a:latin typeface="Times New Roman" panose="02020603050405020304" pitchFamily="18" charset="0"/>
                <a:cs typeface="Times New Roman" panose="02020603050405020304" pitchFamily="18" charset="0"/>
              </a:rPr>
              <a:t>&lt; *apweriō)</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f + w &gt; w cade (es. </a:t>
            </a:r>
            <a:r>
              <a:rPr lang="it-IT" sz="4500" i="1">
                <a:latin typeface="Times New Roman" panose="02020603050405020304" pitchFamily="18" charset="0"/>
                <a:cs typeface="Times New Roman" panose="02020603050405020304" pitchFamily="18" charset="0"/>
              </a:rPr>
              <a:t>fores </a:t>
            </a:r>
            <a:r>
              <a:rPr lang="it-IT" sz="4500">
                <a:latin typeface="Times New Roman" panose="02020603050405020304" pitchFamily="18" charset="0"/>
                <a:cs typeface="Times New Roman" panose="02020603050405020304" pitchFamily="18" charset="0"/>
              </a:rPr>
              <a:t>&lt; * dhwer/dhwor)</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w + u &gt; w cade  (es. </a:t>
            </a:r>
            <a:r>
              <a:rPr lang="it-IT" sz="4500" i="1">
                <a:latin typeface="Times New Roman" panose="02020603050405020304" pitchFamily="18" charset="0"/>
                <a:cs typeface="Times New Roman" panose="02020603050405020304" pitchFamily="18" charset="0"/>
              </a:rPr>
              <a:t>somnus </a:t>
            </a:r>
            <a:r>
              <a:rPr lang="it-IT" sz="4500">
                <a:latin typeface="Times New Roman" panose="02020603050405020304" pitchFamily="18" charset="0"/>
                <a:cs typeface="Times New Roman" panose="02020603050405020304" pitchFamily="18" charset="0"/>
              </a:rPr>
              <a:t>&lt; * swopnos)</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it-IT" sz="4500">
                <a:latin typeface="Times New Roman" panose="02020603050405020304" pitchFamily="18" charset="0"/>
                <a:cs typeface="Times New Roman" panose="02020603050405020304" pitchFamily="18" charset="0"/>
              </a:rPr>
              <a:t>                   w + o (non iniziale) &gt; w cade  (es. </a:t>
            </a:r>
            <a:r>
              <a:rPr lang="it-IT" sz="4500" i="1">
                <a:latin typeface="Times New Roman" panose="02020603050405020304" pitchFamily="18" charset="0"/>
                <a:cs typeface="Times New Roman" panose="02020603050405020304" pitchFamily="18" charset="0"/>
              </a:rPr>
              <a:t>soror </a:t>
            </a:r>
            <a:r>
              <a:rPr lang="it-IT" sz="4500">
                <a:latin typeface="Times New Roman" panose="02020603050405020304" pitchFamily="18" charset="0"/>
                <a:cs typeface="Times New Roman" panose="02020603050405020304" pitchFamily="18" charset="0"/>
              </a:rPr>
              <a:t>&lt; * swesōṛ)</a:t>
            </a:r>
          </a:p>
          <a:p>
            <a:pPr marL="0" indent="0">
              <a:lnSpc>
                <a:spcPct val="120000"/>
              </a:lnSpc>
              <a:spcBef>
                <a:spcPts val="0"/>
              </a:spcBef>
              <a:spcAft>
                <a:spcPts val="0"/>
              </a:spcAft>
              <a:buNone/>
            </a:pPr>
            <a:endParaRPr lang="it-IT" sz="3400">
              <a:latin typeface="Times New Roman" panose="02020603050405020304" pitchFamily="18" charset="0"/>
              <a:cs typeface="Times New Roman" panose="02020603050405020304" pitchFamily="18" charset="0"/>
            </a:endParaRPr>
          </a:p>
          <a:p>
            <a:pPr marL="0" indent="0">
              <a:buNone/>
            </a:pPr>
            <a:endParaRPr lang="it-IT"/>
          </a:p>
        </p:txBody>
      </p:sp>
    </p:spTree>
    <p:extLst>
      <p:ext uri="{BB962C8B-B14F-4D97-AF65-F5344CB8AC3E}">
        <p14:creationId xmlns:p14="http://schemas.microsoft.com/office/powerpoint/2010/main" val="2850964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FFB32A9-8E2D-47E0-9C6B-D15472DECA1B}"/>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marL="0" indent="0" algn="just">
              <a:spcBef>
                <a:spcPts val="0"/>
              </a:spcBef>
              <a:spcAft>
                <a:spcPts val="0"/>
              </a:spcAft>
              <a:buNone/>
            </a:pPr>
            <a:endParaRPr lang="it-IT"/>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r>
              <a:rPr lang="it-IT" sz="1800" b="1">
                <a:latin typeface="Times New Roman" panose="02020603050405020304" pitchFamily="18" charset="0"/>
                <a:cs typeface="Times New Roman" panose="02020603050405020304" pitchFamily="18" charset="0"/>
              </a:rPr>
              <a:t>(r)         </a:t>
            </a:r>
            <a:r>
              <a:rPr lang="it-IT" sz="1800">
                <a:latin typeface="Times New Roman" panose="02020603050405020304" pitchFamily="18" charset="0"/>
                <a:cs typeface="Times New Roman" panose="02020603050405020304" pitchFamily="18" charset="0"/>
              </a:rPr>
              <a:t>r consonantica si è conservata</a:t>
            </a:r>
          </a:p>
          <a:p>
            <a:pPr marL="0" indent="0" algn="just">
              <a:spcBef>
                <a:spcPts val="0"/>
              </a:spcBef>
              <a:spcAft>
                <a:spcPts val="0"/>
              </a:spcAft>
              <a:buNone/>
            </a:pPr>
            <a:r>
              <a:rPr lang="it-IT" sz="1800" b="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r  sillabica se la vocale successiva cade per sincope &gt; -er  (es. </a:t>
            </a:r>
            <a:r>
              <a:rPr lang="it-IT" sz="1800" i="1">
                <a:latin typeface="Times New Roman" panose="02020603050405020304" pitchFamily="18" charset="0"/>
                <a:cs typeface="Times New Roman" panose="02020603050405020304" pitchFamily="18" charset="0"/>
              </a:rPr>
              <a:t>ter </a:t>
            </a:r>
            <a:r>
              <a:rPr lang="it-IT" sz="1800">
                <a:latin typeface="Times New Roman" panose="02020603050405020304" pitchFamily="18" charset="0"/>
                <a:cs typeface="Times New Roman" panose="02020603050405020304" pitchFamily="18" charset="0"/>
              </a:rPr>
              <a:t>&lt; ters &lt; tṛs &lt; tris, cf. gr. </a:t>
            </a:r>
            <a:r>
              <a:rPr lang="el-GR" sz="1800">
                <a:latin typeface="Times New Roman" panose="02020603050405020304" pitchFamily="18" charset="0"/>
                <a:cs typeface="Times New Roman" panose="02020603050405020304" pitchFamily="18" charset="0"/>
              </a:rPr>
              <a:t>τρίς</a:t>
            </a:r>
            <a:r>
              <a:rPr lang="it-IT" sz="1800">
                <a:latin typeface="Times New Roman" panose="02020603050405020304" pitchFamily="18" charset="0"/>
                <a:cs typeface="Times New Roman" panose="02020603050405020304" pitchFamily="18" charset="0"/>
              </a:rPr>
              <a:t>)</a:t>
            </a:r>
            <a:r>
              <a:rPr lang="it-IT" sz="1800" b="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endParaRPr lang="it-IT" sz="1800"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1800" b="1">
                <a:latin typeface="Times New Roman" panose="02020603050405020304" pitchFamily="18" charset="0"/>
                <a:cs typeface="Times New Roman" panose="02020603050405020304" pitchFamily="18" charset="0"/>
              </a:rPr>
              <a:t>       (ṛ)         </a:t>
            </a:r>
            <a:r>
              <a:rPr lang="it-IT" sz="1800">
                <a:latin typeface="Times New Roman" panose="02020603050405020304" pitchFamily="18" charset="0"/>
                <a:cs typeface="Times New Roman" panose="02020603050405020304" pitchFamily="18" charset="0"/>
              </a:rPr>
              <a:t>ṛ  &gt; or  (es. </a:t>
            </a:r>
            <a:r>
              <a:rPr lang="it-IT" sz="1800" i="1">
                <a:latin typeface="Times New Roman" panose="02020603050405020304" pitchFamily="18" charset="0"/>
                <a:cs typeface="Times New Roman" panose="02020603050405020304" pitchFamily="18" charset="0"/>
              </a:rPr>
              <a:t>fors </a:t>
            </a:r>
            <a:r>
              <a:rPr lang="it-IT" sz="1800">
                <a:latin typeface="Times New Roman" panose="02020603050405020304" pitchFamily="18" charset="0"/>
                <a:cs typeface="Times New Roman" panose="02020603050405020304" pitchFamily="18" charset="0"/>
              </a:rPr>
              <a:t>&lt; *  bhṛtis, sanscr. bhṛtis; </a:t>
            </a:r>
            <a:r>
              <a:rPr lang="it-IT" sz="1800" i="1">
                <a:latin typeface="Times New Roman" panose="02020603050405020304" pitchFamily="18" charset="0"/>
                <a:cs typeface="Times New Roman" panose="02020603050405020304" pitchFamily="18" charset="0"/>
              </a:rPr>
              <a:t>mors </a:t>
            </a:r>
            <a:r>
              <a:rPr lang="it-IT" sz="1800">
                <a:latin typeface="Times New Roman" panose="02020603050405020304" pitchFamily="18" charset="0"/>
                <a:cs typeface="Times New Roman" panose="02020603050405020304" pitchFamily="18" charset="0"/>
              </a:rPr>
              <a:t>&lt; *mṛtis, sanscr. mṛtis); in sillaba finale – </a:t>
            </a:r>
            <a:r>
              <a:rPr lang="it-IT" sz="1800" i="1">
                <a:latin typeface="Times New Roman" panose="02020603050405020304" pitchFamily="18" charset="0"/>
                <a:cs typeface="Times New Roman" panose="02020603050405020304" pitchFamily="18" charset="0"/>
              </a:rPr>
              <a:t>or &gt; ur </a:t>
            </a:r>
            <a:r>
              <a:rPr lang="it-IT" sz="1800">
                <a:latin typeface="Times New Roman" panose="02020603050405020304" pitchFamily="18" charset="0"/>
                <a:cs typeface="Times New Roman" panose="02020603050405020304" pitchFamily="18" charset="0"/>
              </a:rPr>
              <a:t>(es. </a:t>
            </a:r>
            <a:r>
              <a:rPr lang="it-IT" sz="1800" i="1">
                <a:latin typeface="Times New Roman" panose="02020603050405020304" pitchFamily="18" charset="0"/>
                <a:cs typeface="Times New Roman" panose="02020603050405020304" pitchFamily="18" charset="0"/>
              </a:rPr>
              <a:t>iecur</a:t>
            </a:r>
            <a:r>
              <a:rPr lang="it-IT" sz="1800">
                <a:latin typeface="Times New Roman" panose="02020603050405020304" pitchFamily="18" charset="0"/>
                <a:cs typeface="Times New Roman" panose="02020603050405020304" pitchFamily="18" charset="0"/>
              </a:rPr>
              <a:t>)</a:t>
            </a:r>
          </a:p>
          <a:p>
            <a:pPr marL="0" indent="0" algn="just">
              <a:spcBef>
                <a:spcPts val="0"/>
              </a:spcBef>
              <a:spcAft>
                <a:spcPts val="0"/>
              </a:spcAft>
              <a:buNone/>
            </a:pPr>
            <a:endParaRPr lang="it-IT" sz="18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b="1">
                <a:latin typeface="Times New Roman" panose="02020603050405020304" pitchFamily="18" charset="0"/>
                <a:cs typeface="Times New Roman" panose="02020603050405020304" pitchFamily="18" charset="0"/>
              </a:rPr>
              <a:t>       (l)</a:t>
            </a:r>
            <a:r>
              <a:rPr lang="it-IT" sz="1800">
                <a:latin typeface="Times New Roman" panose="02020603050405020304" pitchFamily="18" charset="0"/>
                <a:cs typeface="Times New Roman" panose="02020603050405020304" pitchFamily="18" charset="0"/>
              </a:rPr>
              <a:t>          l consonantica si è conservata</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r>
              <a:rPr lang="it-IT" sz="1800" b="1">
                <a:latin typeface="Times New Roman" panose="02020603050405020304" pitchFamily="18" charset="0"/>
                <a:cs typeface="Times New Roman" panose="02020603050405020304" pitchFamily="18" charset="0"/>
              </a:rPr>
              <a:t>(ḷ)          </a:t>
            </a:r>
            <a:r>
              <a:rPr lang="it-IT" sz="1800">
                <a:latin typeface="Times New Roman" panose="02020603050405020304" pitchFamily="18" charset="0"/>
                <a:cs typeface="Times New Roman" panose="02020603050405020304" pitchFamily="18" charset="0"/>
              </a:rPr>
              <a:t>ḷ &gt; ol (es. </a:t>
            </a:r>
            <a:r>
              <a:rPr lang="it-IT" sz="1800" i="1">
                <a:latin typeface="Times New Roman" panose="02020603050405020304" pitchFamily="18" charset="0"/>
                <a:cs typeface="Times New Roman" panose="02020603050405020304" pitchFamily="18" charset="0"/>
              </a:rPr>
              <a:t>mollis </a:t>
            </a:r>
            <a:r>
              <a:rPr lang="it-IT" sz="1800">
                <a:latin typeface="Times New Roman" panose="02020603050405020304" pitchFamily="18" charset="0"/>
                <a:cs typeface="Times New Roman" panose="02020603050405020304" pitchFamily="18" charset="0"/>
              </a:rPr>
              <a:t>&lt; * moldwis &lt; * mḷdu- )</a:t>
            </a:r>
            <a:endParaRPr lang="it-IT" sz="1800"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1800" b="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b="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b="1">
                <a:latin typeface="Times New Roman" panose="02020603050405020304" pitchFamily="18" charset="0"/>
                <a:cs typeface="Times New Roman" panose="02020603050405020304" pitchFamily="18" charset="0"/>
              </a:rPr>
              <a:t>       (m)       </a:t>
            </a:r>
            <a:r>
              <a:rPr lang="it-IT" sz="1800">
                <a:latin typeface="Times New Roman" panose="02020603050405020304" pitchFamily="18" charset="0"/>
                <a:cs typeface="Times New Roman" panose="02020603050405020304" pitchFamily="18" charset="0"/>
              </a:rPr>
              <a:t>m si è conservata</a:t>
            </a:r>
          </a:p>
          <a:p>
            <a:pPr marL="0" indent="0" algn="just">
              <a:spcBef>
                <a:spcPts val="0"/>
              </a:spcBef>
              <a:spcAft>
                <a:spcPts val="0"/>
              </a:spcAft>
              <a:buNone/>
            </a:pPr>
            <a:r>
              <a:rPr lang="it-IT" sz="1800" b="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b="1">
                <a:latin typeface="Times New Roman" panose="02020603050405020304" pitchFamily="18" charset="0"/>
                <a:cs typeface="Times New Roman" panose="02020603050405020304" pitchFamily="18" charset="0"/>
              </a:rPr>
              <a:t>       (ṃ)       </a:t>
            </a:r>
            <a:r>
              <a:rPr lang="it-IT" sz="1800">
                <a:latin typeface="Times New Roman" panose="02020603050405020304" pitchFamily="18" charset="0"/>
                <a:cs typeface="Times New Roman" panose="02020603050405020304" pitchFamily="18" charset="0"/>
              </a:rPr>
              <a:t>ṃ &gt; em (es. </a:t>
            </a:r>
            <a:r>
              <a:rPr lang="it-IT" sz="1800" i="1">
                <a:latin typeface="Times New Roman" panose="02020603050405020304" pitchFamily="18" charset="0"/>
                <a:cs typeface="Times New Roman" panose="02020603050405020304" pitchFamily="18" charset="0"/>
              </a:rPr>
              <a:t>decem </a:t>
            </a:r>
            <a:r>
              <a:rPr lang="it-IT" sz="1800">
                <a:latin typeface="Times New Roman" panose="02020603050405020304" pitchFamily="18" charset="0"/>
                <a:cs typeface="Times New Roman" panose="02020603050405020304" pitchFamily="18" charset="0"/>
              </a:rPr>
              <a:t> &lt; *dekṃ, cf. gr. </a:t>
            </a:r>
            <a:r>
              <a:rPr lang="el-GR" sz="1800">
                <a:latin typeface="Times New Roman" panose="02020603050405020304" pitchFamily="18" charset="0"/>
                <a:cs typeface="Times New Roman" panose="02020603050405020304" pitchFamily="18" charset="0"/>
              </a:rPr>
              <a:t>δέκα</a:t>
            </a:r>
            <a:r>
              <a:rPr lang="it-IT" sz="1800">
                <a:latin typeface="Times New Roman" panose="02020603050405020304" pitchFamily="18" charset="0"/>
                <a:cs typeface="Times New Roman" panose="02020603050405020304" pitchFamily="18" charset="0"/>
              </a:rPr>
              <a:t>; sanscr, dáça; </a:t>
            </a:r>
            <a:r>
              <a:rPr lang="it-IT" sz="1800" i="1">
                <a:latin typeface="Times New Roman" panose="02020603050405020304" pitchFamily="18" charset="0"/>
                <a:cs typeface="Times New Roman" panose="02020603050405020304" pitchFamily="18" charset="0"/>
              </a:rPr>
              <a:t>septem </a:t>
            </a:r>
            <a:r>
              <a:rPr lang="it-IT" sz="1800">
                <a:latin typeface="Times New Roman" panose="02020603050405020304" pitchFamily="18" charset="0"/>
                <a:cs typeface="Times New Roman" panose="02020603050405020304" pitchFamily="18" charset="0"/>
              </a:rPr>
              <a:t>&lt; *septṃ, cf. gr. </a:t>
            </a:r>
            <a:r>
              <a:rPr lang="el-GR" sz="1800">
                <a:latin typeface="Times New Roman" panose="02020603050405020304" pitchFamily="18" charset="0"/>
                <a:cs typeface="Times New Roman" panose="02020603050405020304" pitchFamily="18" charset="0"/>
              </a:rPr>
              <a:t>ἑπτά</a:t>
            </a:r>
            <a:r>
              <a:rPr lang="it-IT" sz="1800">
                <a:latin typeface="Times New Roman" panose="02020603050405020304" pitchFamily="18" charset="0"/>
                <a:cs typeface="Times New Roman" panose="02020603050405020304" pitchFamily="18" charset="0"/>
              </a:rPr>
              <a:t>)</a:t>
            </a:r>
            <a:r>
              <a:rPr lang="it-IT" sz="1800" b="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endParaRPr lang="it-IT" sz="1800"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1800" b="1">
                <a:latin typeface="Times New Roman" panose="02020603050405020304" pitchFamily="18" charset="0"/>
                <a:cs typeface="Times New Roman" panose="02020603050405020304" pitchFamily="18" charset="0"/>
              </a:rPr>
              <a:t>        (n)       </a:t>
            </a:r>
            <a:r>
              <a:rPr lang="it-IT" sz="1800">
                <a:latin typeface="Times New Roman" panose="02020603050405020304" pitchFamily="18" charset="0"/>
                <a:cs typeface="Times New Roman" panose="02020603050405020304" pitchFamily="18" charset="0"/>
              </a:rPr>
              <a:t>n si è conservata</a:t>
            </a:r>
          </a:p>
          <a:p>
            <a:pPr marL="0" indent="0" algn="just">
              <a:spcBef>
                <a:spcPts val="0"/>
              </a:spcBef>
              <a:spcAft>
                <a:spcPts val="0"/>
              </a:spcAft>
              <a:buNone/>
            </a:pPr>
            <a:r>
              <a:rPr lang="it-IT" sz="1800" b="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b="1">
                <a:latin typeface="Times New Roman" panose="02020603050405020304" pitchFamily="18" charset="0"/>
                <a:cs typeface="Times New Roman" panose="02020603050405020304" pitchFamily="18" charset="0"/>
              </a:rPr>
              <a:t>        (ṇ)</a:t>
            </a:r>
            <a:r>
              <a:rPr lang="it-IT" sz="1800">
                <a:latin typeface="Times New Roman" panose="02020603050405020304" pitchFamily="18" charset="0"/>
                <a:cs typeface="Times New Roman" panose="02020603050405020304" pitchFamily="18" charset="0"/>
              </a:rPr>
              <a:t>       ṇ &gt; en</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n + s nelle sillabe finali &gt;  n scompare con allungamento della vocale precedente (es. </a:t>
            </a:r>
            <a:r>
              <a:rPr lang="it-IT" sz="1800" i="1">
                <a:latin typeface="Times New Roman" panose="02020603050405020304" pitchFamily="18" charset="0"/>
                <a:cs typeface="Times New Roman" panose="02020603050405020304" pitchFamily="18" charset="0"/>
              </a:rPr>
              <a:t>reges &lt;*</a:t>
            </a:r>
            <a:r>
              <a:rPr lang="it-IT" sz="1800">
                <a:latin typeface="Times New Roman" panose="02020603050405020304" pitchFamily="18" charset="0"/>
                <a:cs typeface="Times New Roman" panose="02020603050405020304" pitchFamily="18" charset="0"/>
              </a:rPr>
              <a:t>regṇs; </a:t>
            </a:r>
            <a:r>
              <a:rPr lang="it-IT" sz="1800" i="1">
                <a:latin typeface="Times New Roman" panose="02020603050405020304" pitchFamily="18" charset="0"/>
                <a:cs typeface="Times New Roman" panose="02020603050405020304" pitchFamily="18" charset="0"/>
              </a:rPr>
              <a:t>mensas &lt;*</a:t>
            </a:r>
            <a:r>
              <a:rPr lang="it-IT" sz="1800">
                <a:latin typeface="Times New Roman" panose="02020603050405020304" pitchFamily="18" charset="0"/>
                <a:cs typeface="Times New Roman" panose="02020603050405020304" pitchFamily="18" charset="0"/>
              </a:rPr>
              <a:t>mensans)</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quando una vocale si perde per sincope, la n (come la r) diventa sillabica ṇ  e viene rappresentata come en o come in </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(es. </a:t>
            </a:r>
            <a:r>
              <a:rPr lang="it-IT" sz="1800" i="1">
                <a:latin typeface="Times New Roman" panose="02020603050405020304" pitchFamily="18" charset="0"/>
                <a:cs typeface="Times New Roman" panose="02020603050405020304" pitchFamily="18" charset="0"/>
              </a:rPr>
              <a:t>sigillum &lt; </a:t>
            </a:r>
            <a:r>
              <a:rPr lang="it-IT" sz="1800">
                <a:latin typeface="Times New Roman" panose="02020603050405020304" pitchFamily="18" charset="0"/>
                <a:cs typeface="Times New Roman" panose="02020603050405020304" pitchFamily="18" charset="0"/>
              </a:rPr>
              <a:t>sigṇlom &lt;*signolom)    </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endParaRPr lang="it-IT" sz="1800"/>
          </a:p>
        </p:txBody>
      </p:sp>
    </p:spTree>
    <p:extLst>
      <p:ext uri="{BB962C8B-B14F-4D97-AF65-F5344CB8AC3E}">
        <p14:creationId xmlns:p14="http://schemas.microsoft.com/office/powerpoint/2010/main" val="1696788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83CD40C-E196-4CED-A912-3BAA8581E17D}"/>
              </a:ext>
            </a:extLst>
          </p:cNvPr>
          <p:cNvSpPr>
            <a:spLocks noGrp="1"/>
          </p:cNvSpPr>
          <p:nvPr>
            <p:ph idx="1"/>
          </p:nvPr>
        </p:nvSpPr>
        <p:spPr>
          <a:xfrm>
            <a:off x="0" y="0"/>
            <a:ext cx="12192000" cy="6858000"/>
          </a:xfrm>
          <a:blipFill>
            <a:blip r:embed="rId2"/>
            <a:tile tx="0" ty="0" sx="100000" sy="100000" flip="none" algn="tl"/>
          </a:blipFill>
        </p:spPr>
        <p:txBody>
          <a:bodyPr>
            <a:normAutofit fontScale="25000" lnSpcReduction="20000"/>
          </a:bodyPr>
          <a:lstStyle/>
          <a:p>
            <a:pPr algn="just">
              <a:buFontTx/>
              <a:buChar char="-"/>
            </a:pPr>
            <a:r>
              <a:rPr lang="it-IT" sz="7200" b="1" i="1" u="sng">
                <a:latin typeface="Times New Roman" panose="02020603050405020304" pitchFamily="18" charset="0"/>
                <a:cs typeface="Times New Roman" panose="02020603050405020304" pitchFamily="18" charset="0"/>
              </a:rPr>
              <a:t>Consonanti:</a:t>
            </a:r>
          </a:p>
          <a:p>
            <a:pPr marL="0" indent="0" algn="just">
              <a:buNone/>
            </a:pPr>
            <a:r>
              <a:rPr lang="it-IT" sz="5500" b="1" i="1">
                <a:latin typeface="Times New Roman" panose="02020603050405020304" pitchFamily="18" charset="0"/>
                <a:cs typeface="Times New Roman" panose="02020603050405020304" pitchFamily="18" charset="0"/>
              </a:rPr>
              <a:t>          </a:t>
            </a:r>
            <a:r>
              <a:rPr lang="it-IT" sz="5500" b="1">
                <a:latin typeface="Times New Roman" panose="02020603050405020304" pitchFamily="18" charset="0"/>
                <a:cs typeface="Times New Roman" panose="02020603050405020304" pitchFamily="18" charset="0"/>
              </a:rPr>
              <a:t>             </a:t>
            </a:r>
            <a:r>
              <a:rPr lang="it-IT" sz="7200">
                <a:latin typeface="Times New Roman" panose="02020603050405020304" pitchFamily="18" charset="0"/>
                <a:cs typeface="Times New Roman" panose="02020603050405020304" pitchFamily="18" charset="0"/>
              </a:rPr>
              <a:t>del sistema consonantico indoeuropeo il latino conserva: p, t, k, (q), q</a:t>
            </a:r>
            <a:r>
              <a:rPr lang="it-IT" sz="7200" baseline="30000">
                <a:latin typeface="Times New Roman" panose="02020603050405020304" pitchFamily="18" charset="0"/>
                <a:cs typeface="Times New Roman" panose="02020603050405020304" pitchFamily="18" charset="0"/>
              </a:rPr>
              <a:t>w</a:t>
            </a:r>
            <a:r>
              <a:rPr lang="it-IT" sz="7200">
                <a:latin typeface="Times New Roman" panose="02020603050405020304" pitchFamily="18" charset="0"/>
                <a:cs typeface="Times New Roman" panose="02020603050405020304" pitchFamily="18" charset="0"/>
              </a:rPr>
              <a:t>, b, d, g, (ɡ)</a:t>
            </a:r>
          </a:p>
          <a:p>
            <a:pPr marL="0" indent="0" algn="just">
              <a:buNone/>
            </a:pPr>
            <a:r>
              <a:rPr lang="it-IT" sz="7200">
                <a:latin typeface="Times New Roman" panose="02020603050405020304" pitchFamily="18" charset="0"/>
                <a:cs typeface="Times New Roman" panose="02020603050405020304" pitchFamily="18" charset="0"/>
              </a:rPr>
              <a:t>                  i mutamenti  principali influirono sulle labiovelari sonore e sulle occlusive aspirate</a:t>
            </a:r>
          </a:p>
          <a:p>
            <a:pPr marL="0" indent="0" algn="just">
              <a:buNone/>
            </a:pPr>
            <a:r>
              <a:rPr lang="it-IT" sz="5500">
                <a:latin typeface="Times New Roman" panose="02020603050405020304" pitchFamily="18" charset="0"/>
                <a:cs typeface="Times New Roman" panose="02020603050405020304" pitchFamily="18" charset="0"/>
              </a:rPr>
              <a:t>       </a:t>
            </a:r>
            <a:r>
              <a:rPr lang="it-IT" sz="7200" i="1">
                <a:latin typeface="Times New Roman" panose="02020603050405020304" pitchFamily="18" charset="0"/>
                <a:cs typeface="Times New Roman" panose="02020603050405020304" pitchFamily="18" charset="0"/>
              </a:rPr>
              <a:t>labiali</a:t>
            </a:r>
            <a:r>
              <a:rPr lang="it-IT" sz="7200">
                <a:latin typeface="Times New Roman" panose="02020603050405020304" pitchFamily="18" charset="0"/>
                <a:cs typeface="Times New Roman" panose="02020603050405020304" pitchFamily="18" charset="0"/>
              </a:rPr>
              <a:t>:</a:t>
            </a:r>
          </a:p>
          <a:p>
            <a:pPr marL="0" indent="0" algn="just">
              <a:buNone/>
            </a:pPr>
            <a:r>
              <a:rPr lang="it-IT" sz="7200">
                <a:latin typeface="Times New Roman" panose="02020603050405020304" pitchFamily="18" charset="0"/>
                <a:cs typeface="Times New Roman" panose="02020603050405020304" pitchFamily="18" charset="0"/>
              </a:rPr>
              <a:t>                  </a:t>
            </a:r>
            <a:r>
              <a:rPr lang="it-IT" sz="7200" b="1">
                <a:latin typeface="Times New Roman" panose="02020603050405020304" pitchFamily="18" charset="0"/>
                <a:cs typeface="Times New Roman" panose="02020603050405020304" pitchFamily="18" charset="0"/>
              </a:rPr>
              <a:t>p</a:t>
            </a:r>
            <a:r>
              <a:rPr lang="it-IT" sz="7200">
                <a:latin typeface="Times New Roman" panose="02020603050405020304" pitchFamily="18" charset="0"/>
                <a:cs typeface="Times New Roman" panose="02020603050405020304" pitchFamily="18" charset="0"/>
              </a:rPr>
              <a:t>     p si mantiene (es. </a:t>
            </a:r>
            <a:r>
              <a:rPr lang="it-IT" sz="7200" i="1">
                <a:latin typeface="Times New Roman" panose="02020603050405020304" pitchFamily="18" charset="0"/>
                <a:cs typeface="Times New Roman" panose="02020603050405020304" pitchFamily="18" charset="0"/>
              </a:rPr>
              <a:t>pater</a:t>
            </a:r>
            <a:r>
              <a:rPr lang="it-IT" sz="7200">
                <a:latin typeface="Times New Roman" panose="02020603050405020304" pitchFamily="18" charset="0"/>
                <a:cs typeface="Times New Roman" panose="02020603050405020304" pitchFamily="18" charset="0"/>
              </a:rPr>
              <a:t>;</a:t>
            </a:r>
            <a:r>
              <a:rPr lang="it-IT" sz="7200" i="1">
                <a:latin typeface="Times New Roman" panose="02020603050405020304" pitchFamily="18" charset="0"/>
                <a:cs typeface="Times New Roman" panose="02020603050405020304" pitchFamily="18" charset="0"/>
              </a:rPr>
              <a:t> septem</a:t>
            </a:r>
            <a:r>
              <a:rPr lang="it-IT" sz="7200">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r>
              <a:rPr lang="it-IT" sz="7200">
                <a:latin typeface="Times New Roman" panose="02020603050405020304" pitchFamily="18" charset="0"/>
                <a:cs typeface="Times New Roman" panose="02020603050405020304" pitchFamily="18" charset="0"/>
              </a:rPr>
              <a:t>                         p iniziale di parola  + sillaba iniziante per labiovelare &gt; assimilazione di p </a:t>
            </a:r>
          </a:p>
          <a:p>
            <a:pPr marL="0" indent="0" algn="just">
              <a:lnSpc>
                <a:spcPct val="120000"/>
              </a:lnSpc>
              <a:spcBef>
                <a:spcPts val="0"/>
              </a:spcBef>
              <a:spcAft>
                <a:spcPts val="0"/>
              </a:spcAft>
              <a:buNone/>
            </a:pPr>
            <a:r>
              <a:rPr lang="it-IT" sz="7200">
                <a:latin typeface="Times New Roman" panose="02020603050405020304" pitchFamily="18" charset="0"/>
                <a:cs typeface="Times New Roman" panose="02020603050405020304" pitchFamily="18" charset="0"/>
              </a:rPr>
              <a:t>                         (es. </a:t>
            </a:r>
            <a:r>
              <a:rPr lang="it-IT" sz="7200" i="1">
                <a:latin typeface="Times New Roman" panose="02020603050405020304" pitchFamily="18" charset="0"/>
                <a:cs typeface="Times New Roman" panose="02020603050405020304" pitchFamily="18" charset="0"/>
              </a:rPr>
              <a:t>quīnque &lt;*</a:t>
            </a:r>
            <a:r>
              <a:rPr lang="it-IT" sz="7200">
                <a:latin typeface="Times New Roman" panose="02020603050405020304" pitchFamily="18" charset="0"/>
                <a:cs typeface="Times New Roman" panose="02020603050405020304" pitchFamily="18" charset="0"/>
              </a:rPr>
              <a:t>kwenkwe &lt; *penq</a:t>
            </a:r>
            <a:r>
              <a:rPr lang="it-IT" sz="7200" baseline="30000">
                <a:latin typeface="Times New Roman" panose="02020603050405020304" pitchFamily="18" charset="0"/>
                <a:cs typeface="Times New Roman" panose="02020603050405020304" pitchFamily="18" charset="0"/>
              </a:rPr>
              <a:t>w</a:t>
            </a:r>
            <a:r>
              <a:rPr lang="it-IT" sz="7200">
                <a:latin typeface="Times New Roman" panose="02020603050405020304" pitchFamily="18" charset="0"/>
                <a:cs typeface="Times New Roman" panose="02020603050405020304" pitchFamily="18" charset="0"/>
              </a:rPr>
              <a:t>e)</a:t>
            </a:r>
          </a:p>
          <a:p>
            <a:pPr marL="0" indent="0" algn="just">
              <a:lnSpc>
                <a:spcPct val="120000"/>
              </a:lnSpc>
              <a:spcBef>
                <a:spcPts val="0"/>
              </a:spcBef>
              <a:spcAft>
                <a:spcPts val="0"/>
              </a:spcAft>
              <a:buNone/>
            </a:pPr>
            <a:r>
              <a:rPr lang="it-IT" sz="7200">
                <a:latin typeface="Times New Roman" panose="02020603050405020304" pitchFamily="18" charset="0"/>
                <a:cs typeface="Times New Roman" panose="02020603050405020304" pitchFamily="18" charset="0"/>
              </a:rPr>
              <a:t>               </a:t>
            </a:r>
          </a:p>
          <a:p>
            <a:pPr marL="0" indent="0" algn="just">
              <a:buNone/>
            </a:pPr>
            <a:r>
              <a:rPr lang="it-IT" sz="7200" b="1">
                <a:latin typeface="Times New Roman" panose="02020603050405020304" pitchFamily="18" charset="0"/>
                <a:cs typeface="Times New Roman" panose="02020603050405020304" pitchFamily="18" charset="0"/>
              </a:rPr>
              <a:t>                  b</a:t>
            </a:r>
            <a:r>
              <a:rPr lang="it-IT" sz="7200">
                <a:latin typeface="Times New Roman" panose="02020603050405020304" pitchFamily="18" charset="0"/>
                <a:cs typeface="Times New Roman" panose="02020603050405020304" pitchFamily="18" charset="0"/>
              </a:rPr>
              <a:t>     (poche equazioni)</a:t>
            </a:r>
          </a:p>
          <a:p>
            <a:pPr marL="0" indent="0" algn="just">
              <a:buNone/>
            </a:pPr>
            <a:r>
              <a:rPr lang="it-IT" sz="7200" b="1">
                <a:latin typeface="Times New Roman" panose="02020603050405020304" pitchFamily="18" charset="0"/>
                <a:cs typeface="Times New Roman" panose="02020603050405020304" pitchFamily="18" charset="0"/>
              </a:rPr>
              <a:t>     </a:t>
            </a:r>
          </a:p>
          <a:p>
            <a:pPr marL="0" indent="0" algn="just">
              <a:buNone/>
            </a:pPr>
            <a:r>
              <a:rPr lang="it-IT" sz="5500" b="1">
                <a:latin typeface="Times New Roman" panose="02020603050405020304" pitchFamily="18" charset="0"/>
                <a:cs typeface="Times New Roman" panose="02020603050405020304" pitchFamily="18" charset="0"/>
              </a:rPr>
              <a:t>       </a:t>
            </a:r>
            <a:r>
              <a:rPr lang="it-IT" sz="7200" i="1">
                <a:latin typeface="Times New Roman" panose="02020603050405020304" pitchFamily="18" charset="0"/>
                <a:cs typeface="Times New Roman" panose="02020603050405020304" pitchFamily="18" charset="0"/>
              </a:rPr>
              <a:t>dentali</a:t>
            </a:r>
            <a:r>
              <a:rPr lang="it-IT" sz="7200">
                <a:latin typeface="Times New Roman" panose="02020603050405020304" pitchFamily="18" charset="0"/>
                <a:cs typeface="Times New Roman" panose="02020603050405020304" pitchFamily="18" charset="0"/>
              </a:rPr>
              <a:t>:</a:t>
            </a:r>
          </a:p>
          <a:p>
            <a:pPr marL="0" indent="0" algn="just">
              <a:buNone/>
            </a:pPr>
            <a:r>
              <a:rPr lang="it-IT" sz="7200" b="1">
                <a:latin typeface="Times New Roman" panose="02020603050405020304" pitchFamily="18" charset="0"/>
                <a:cs typeface="Times New Roman" panose="02020603050405020304" pitchFamily="18" charset="0"/>
              </a:rPr>
              <a:t>                  t</a:t>
            </a:r>
            <a:r>
              <a:rPr lang="it-IT" sz="7200">
                <a:latin typeface="Times New Roman" panose="02020603050405020304" pitchFamily="18" charset="0"/>
                <a:cs typeface="Times New Roman" panose="02020603050405020304" pitchFamily="18" charset="0"/>
              </a:rPr>
              <a:t>      t si mantiene (es.</a:t>
            </a:r>
            <a:r>
              <a:rPr lang="it-IT" sz="7200" i="1">
                <a:latin typeface="Times New Roman" panose="02020603050405020304" pitchFamily="18" charset="0"/>
                <a:cs typeface="Times New Roman" panose="02020603050405020304" pitchFamily="18" charset="0"/>
              </a:rPr>
              <a:t> tres; pater; est</a:t>
            </a:r>
            <a:r>
              <a:rPr lang="it-IT" sz="7200">
                <a:latin typeface="Times New Roman" panose="02020603050405020304" pitchFamily="18" charset="0"/>
                <a:cs typeface="Times New Roman" panose="02020603050405020304" pitchFamily="18" charset="0"/>
              </a:rPr>
              <a:t>)</a:t>
            </a:r>
          </a:p>
          <a:p>
            <a:pPr marL="0" indent="0" algn="just">
              <a:buNone/>
            </a:pPr>
            <a:r>
              <a:rPr lang="it-IT" sz="7200">
                <a:latin typeface="Times New Roman" panose="02020603050405020304" pitchFamily="18" charset="0"/>
                <a:cs typeface="Times New Roman" panose="02020603050405020304" pitchFamily="18" charset="0"/>
              </a:rPr>
              <a:t>                         tl &gt; cl (es. *saitlom &gt; </a:t>
            </a:r>
            <a:r>
              <a:rPr lang="it-IT" sz="7200" i="1">
                <a:latin typeface="Times New Roman" panose="02020603050405020304" pitchFamily="18" charset="0"/>
                <a:cs typeface="Times New Roman" panose="02020603050405020304" pitchFamily="18" charset="0"/>
              </a:rPr>
              <a:t>saeclom / saeculum</a:t>
            </a:r>
            <a:r>
              <a:rPr lang="it-IT" sz="7200">
                <a:latin typeface="Times New Roman" panose="02020603050405020304" pitchFamily="18" charset="0"/>
                <a:cs typeface="Times New Roman" panose="02020603050405020304" pitchFamily="18" charset="0"/>
              </a:rPr>
              <a:t>; * potlom &gt; poclom &gt; </a:t>
            </a:r>
            <a:r>
              <a:rPr lang="it-IT" sz="7200" i="1">
                <a:latin typeface="Times New Roman" panose="02020603050405020304" pitchFamily="18" charset="0"/>
                <a:cs typeface="Times New Roman" panose="02020603050405020304" pitchFamily="18" charset="0"/>
              </a:rPr>
              <a:t>poculum</a:t>
            </a:r>
            <a:r>
              <a:rPr lang="it-IT" sz="7200">
                <a:latin typeface="Times New Roman" panose="02020603050405020304" pitchFamily="18" charset="0"/>
                <a:cs typeface="Times New Roman" panose="02020603050405020304" pitchFamily="18" charset="0"/>
              </a:rPr>
              <a:t>)</a:t>
            </a:r>
          </a:p>
          <a:p>
            <a:pPr marL="0" indent="0" algn="just">
              <a:buNone/>
            </a:pPr>
            <a:r>
              <a:rPr lang="it-IT" sz="7200" i="1">
                <a:latin typeface="Times New Roman" panose="02020603050405020304" pitchFamily="18" charset="0"/>
                <a:cs typeface="Times New Roman" panose="02020603050405020304" pitchFamily="18" charset="0"/>
              </a:rPr>
              <a:t>                         </a:t>
            </a:r>
            <a:r>
              <a:rPr lang="it-IT" sz="7200">
                <a:latin typeface="Times New Roman" panose="02020603050405020304" pitchFamily="18" charset="0"/>
                <a:cs typeface="Times New Roman" panose="02020603050405020304" pitchFamily="18" charset="0"/>
              </a:rPr>
              <a:t>t cade dopo finale consonantica (es. </a:t>
            </a:r>
            <a:r>
              <a:rPr lang="it-IT" sz="7200" i="1">
                <a:latin typeface="Times New Roman" panose="02020603050405020304" pitchFamily="18" charset="0"/>
                <a:cs typeface="Times New Roman" panose="02020603050405020304" pitchFamily="18" charset="0"/>
              </a:rPr>
              <a:t>lac &lt;*</a:t>
            </a:r>
            <a:r>
              <a:rPr lang="it-IT" sz="7200">
                <a:latin typeface="Times New Roman" panose="02020603050405020304" pitchFamily="18" charset="0"/>
                <a:cs typeface="Times New Roman" panose="02020603050405020304" pitchFamily="18" charset="0"/>
              </a:rPr>
              <a:t>lact)</a:t>
            </a:r>
          </a:p>
          <a:p>
            <a:pPr marL="0" indent="0" algn="just">
              <a:buNone/>
            </a:pPr>
            <a:r>
              <a:rPr lang="it-IT" sz="7200" i="1">
                <a:latin typeface="Times New Roman" panose="02020603050405020304" pitchFamily="18" charset="0"/>
                <a:cs typeface="Times New Roman" panose="02020603050405020304" pitchFamily="18" charset="0"/>
              </a:rPr>
              <a:t>                         </a:t>
            </a:r>
            <a:r>
              <a:rPr lang="it-IT" sz="7200">
                <a:latin typeface="Times New Roman" panose="02020603050405020304" pitchFamily="18" charset="0"/>
                <a:cs typeface="Times New Roman" panose="02020603050405020304" pitchFamily="18" charset="0"/>
              </a:rPr>
              <a:t>finale vocalica + t &gt; -d </a:t>
            </a:r>
            <a:r>
              <a:rPr lang="it-IT" sz="7200" i="1">
                <a:latin typeface="Times New Roman" panose="02020603050405020304" pitchFamily="18" charset="0"/>
                <a:cs typeface="Times New Roman" panose="02020603050405020304" pitchFamily="18" charset="0"/>
              </a:rPr>
              <a:t> </a:t>
            </a:r>
          </a:p>
          <a:p>
            <a:pPr marL="0" indent="0" algn="just">
              <a:buNone/>
            </a:pPr>
            <a:r>
              <a:rPr lang="it-IT" sz="7200" b="1">
                <a:latin typeface="Times New Roman" panose="02020603050405020304" pitchFamily="18" charset="0"/>
                <a:cs typeface="Times New Roman" panose="02020603050405020304" pitchFamily="18" charset="0"/>
              </a:rPr>
              <a:t>                  d</a:t>
            </a:r>
            <a:r>
              <a:rPr lang="it-IT" sz="7200">
                <a:latin typeface="Times New Roman" panose="02020603050405020304" pitchFamily="18" charset="0"/>
                <a:cs typeface="Times New Roman" panose="02020603050405020304" pitchFamily="18" charset="0"/>
              </a:rPr>
              <a:t>     d si mantiene </a:t>
            </a:r>
          </a:p>
          <a:p>
            <a:pPr marL="0" indent="0" algn="just">
              <a:buNone/>
            </a:pPr>
            <a:r>
              <a:rPr lang="it-IT" sz="7200">
                <a:latin typeface="Times New Roman" panose="02020603050405020304" pitchFamily="18" charset="0"/>
                <a:cs typeface="Times New Roman" panose="02020603050405020304" pitchFamily="18" charset="0"/>
              </a:rPr>
              <a:t>                         d in alcune forme dialettali è alternata a l (es. </a:t>
            </a:r>
            <a:r>
              <a:rPr lang="it-IT" sz="7200" i="1">
                <a:latin typeface="Times New Roman" panose="02020603050405020304" pitchFamily="18" charset="0"/>
                <a:cs typeface="Times New Roman" panose="02020603050405020304" pitchFamily="18" charset="0"/>
              </a:rPr>
              <a:t>lingua </a:t>
            </a:r>
            <a:r>
              <a:rPr lang="it-IT" sz="7200">
                <a:latin typeface="Times New Roman" panose="02020603050405020304" pitchFamily="18" charset="0"/>
                <a:cs typeface="Times New Roman" panose="02020603050405020304" pitchFamily="18" charset="0"/>
              </a:rPr>
              <a:t>/ </a:t>
            </a:r>
            <a:r>
              <a:rPr lang="it-IT" sz="7200" i="1">
                <a:latin typeface="Times New Roman" panose="02020603050405020304" pitchFamily="18" charset="0"/>
                <a:cs typeface="Times New Roman" panose="02020603050405020304" pitchFamily="18" charset="0"/>
              </a:rPr>
              <a:t>dingua</a:t>
            </a:r>
            <a:r>
              <a:rPr lang="it-IT" sz="7200">
                <a:latin typeface="Times New Roman" panose="02020603050405020304" pitchFamily="18" charset="0"/>
                <a:cs typeface="Times New Roman" panose="02020603050405020304" pitchFamily="18" charset="0"/>
              </a:rPr>
              <a:t>; </a:t>
            </a:r>
            <a:r>
              <a:rPr lang="it-IT" sz="7200" i="1">
                <a:latin typeface="Times New Roman" panose="02020603050405020304" pitchFamily="18" charset="0"/>
                <a:cs typeface="Times New Roman" panose="02020603050405020304" pitchFamily="18" charset="0"/>
              </a:rPr>
              <a:t>lacruma </a:t>
            </a:r>
            <a:r>
              <a:rPr lang="it-IT" sz="7200">
                <a:latin typeface="Times New Roman" panose="02020603050405020304" pitchFamily="18" charset="0"/>
                <a:cs typeface="Times New Roman" panose="02020603050405020304" pitchFamily="18" charset="0"/>
              </a:rPr>
              <a:t>/ </a:t>
            </a:r>
            <a:r>
              <a:rPr lang="it-IT" sz="7200" i="1">
                <a:latin typeface="Times New Roman" panose="02020603050405020304" pitchFamily="18" charset="0"/>
                <a:cs typeface="Times New Roman" panose="02020603050405020304" pitchFamily="18" charset="0"/>
              </a:rPr>
              <a:t>dacruma</a:t>
            </a:r>
            <a:r>
              <a:rPr lang="it-IT" sz="7200">
                <a:latin typeface="Times New Roman" panose="02020603050405020304" pitchFamily="18" charset="0"/>
                <a:cs typeface="Times New Roman" panose="02020603050405020304" pitchFamily="18" charset="0"/>
              </a:rPr>
              <a:t>)</a:t>
            </a:r>
          </a:p>
          <a:p>
            <a:pPr marL="0" indent="0" algn="just">
              <a:buNone/>
            </a:pPr>
            <a:r>
              <a:rPr lang="it-IT" sz="7200">
                <a:latin typeface="Times New Roman" panose="02020603050405020304" pitchFamily="18" charset="0"/>
                <a:cs typeface="Times New Roman" panose="02020603050405020304" pitchFamily="18" charset="0"/>
              </a:rPr>
              <a:t>                         dw &gt; b- (es. </a:t>
            </a:r>
            <a:r>
              <a:rPr lang="it-IT" sz="7200" i="1">
                <a:latin typeface="Times New Roman" panose="02020603050405020304" pitchFamily="18" charset="0"/>
                <a:cs typeface="Times New Roman" panose="02020603050405020304" pitchFamily="18" charset="0"/>
              </a:rPr>
              <a:t>bonus </a:t>
            </a:r>
            <a:r>
              <a:rPr lang="it-IT" sz="7200">
                <a:latin typeface="Times New Roman" panose="02020603050405020304" pitchFamily="18" charset="0"/>
                <a:cs typeface="Times New Roman" panose="02020603050405020304" pitchFamily="18" charset="0"/>
              </a:rPr>
              <a:t>&lt; duenos;</a:t>
            </a:r>
            <a:r>
              <a:rPr lang="it-IT" sz="7200" i="1">
                <a:latin typeface="Times New Roman" panose="02020603050405020304" pitchFamily="18" charset="0"/>
                <a:cs typeface="Times New Roman" panose="02020603050405020304" pitchFamily="18" charset="0"/>
              </a:rPr>
              <a:t>  bellum &lt; </a:t>
            </a:r>
            <a:r>
              <a:rPr lang="it-IT" sz="7200">
                <a:latin typeface="Times New Roman" panose="02020603050405020304" pitchFamily="18" charset="0"/>
                <a:cs typeface="Times New Roman" panose="02020603050405020304" pitchFamily="18" charset="0"/>
              </a:rPr>
              <a:t>duellum)</a:t>
            </a:r>
          </a:p>
          <a:p>
            <a:pPr marL="0" indent="0" algn="just">
              <a:buNone/>
            </a:pPr>
            <a:r>
              <a:rPr lang="it-IT" sz="7200">
                <a:latin typeface="Times New Roman" panose="02020603050405020304" pitchFamily="18" charset="0"/>
                <a:cs typeface="Times New Roman" panose="02020603050405020304" pitchFamily="18" charset="0"/>
              </a:rPr>
              <a:t>                         voc. lunga + d finale &gt; d cade (es. </a:t>
            </a:r>
            <a:r>
              <a:rPr lang="it-IT" sz="7200" i="1">
                <a:latin typeface="Times New Roman" panose="02020603050405020304" pitchFamily="18" charset="0"/>
                <a:cs typeface="Times New Roman" panose="02020603050405020304" pitchFamily="18" charset="0"/>
              </a:rPr>
              <a:t>sē &lt; </a:t>
            </a:r>
            <a:r>
              <a:rPr lang="it-IT" sz="7200">
                <a:latin typeface="Times New Roman" panose="02020603050405020304" pitchFamily="18" charset="0"/>
                <a:cs typeface="Times New Roman" panose="02020603050405020304" pitchFamily="18" charset="0"/>
              </a:rPr>
              <a:t>sēd)</a:t>
            </a:r>
          </a:p>
          <a:p>
            <a:pPr marL="0" indent="0" algn="just">
              <a:buNone/>
            </a:pPr>
            <a:r>
              <a:rPr lang="it-IT" sz="7200">
                <a:latin typeface="Times New Roman" panose="02020603050405020304" pitchFamily="18" charset="0"/>
                <a:cs typeface="Times New Roman" panose="02020603050405020304" pitchFamily="18" charset="0"/>
              </a:rPr>
              <a:t>                         finale cons. + d &gt; d cade (es. </a:t>
            </a:r>
            <a:r>
              <a:rPr lang="it-IT" sz="7200" i="1">
                <a:latin typeface="Times New Roman" panose="02020603050405020304" pitchFamily="18" charset="0"/>
                <a:cs typeface="Times New Roman" panose="02020603050405020304" pitchFamily="18" charset="0"/>
              </a:rPr>
              <a:t>cor </a:t>
            </a:r>
            <a:r>
              <a:rPr lang="it-IT" sz="7200">
                <a:latin typeface="Times New Roman" panose="02020603050405020304" pitchFamily="18" charset="0"/>
                <a:cs typeface="Times New Roman" panose="02020603050405020304" pitchFamily="18" charset="0"/>
              </a:rPr>
              <a:t>&lt;*cord)  </a:t>
            </a:r>
          </a:p>
          <a:p>
            <a:pPr marL="0" indent="0" algn="just">
              <a:buNone/>
            </a:pPr>
            <a:r>
              <a:rPr lang="it-IT" sz="5500">
                <a:latin typeface="Times New Roman" panose="02020603050405020304" pitchFamily="18" charset="0"/>
                <a:cs typeface="Times New Roman" panose="02020603050405020304" pitchFamily="18" charset="0"/>
              </a:rPr>
              <a:t>      </a:t>
            </a:r>
          </a:p>
          <a:p>
            <a:pPr marL="0" indent="0" algn="just">
              <a:buNone/>
            </a:pPr>
            <a:endParaRPr lang="it-IT" sz="5500">
              <a:latin typeface="Times New Roman" panose="02020603050405020304" pitchFamily="18" charset="0"/>
              <a:cs typeface="Times New Roman" panose="02020603050405020304" pitchFamily="18" charset="0"/>
            </a:endParaRPr>
          </a:p>
          <a:p>
            <a:pPr marL="0" indent="0" algn="just">
              <a:buNone/>
            </a:pPr>
            <a:r>
              <a:rPr lang="it-IT" sz="5500">
                <a:latin typeface="Times New Roman" panose="02020603050405020304" pitchFamily="18" charset="0"/>
                <a:cs typeface="Times New Roman" panose="02020603050405020304" pitchFamily="18" charset="0"/>
              </a:rPr>
              <a:t> </a:t>
            </a:r>
            <a:endParaRPr lang="it-IT" sz="5500" b="1">
              <a:latin typeface="Times New Roman" panose="02020603050405020304" pitchFamily="18" charset="0"/>
              <a:cs typeface="Times New Roman" panose="02020603050405020304" pitchFamily="18" charset="0"/>
            </a:endParaRPr>
          </a:p>
          <a:p>
            <a:pPr marL="0" indent="0">
              <a:buNone/>
            </a:pPr>
            <a:endParaRPr lang="it-IT" b="1" i="1" u="sng">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91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251050B-D38F-4F74-B100-DB9F73C392C2}"/>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None/>
            </a:pPr>
            <a:r>
              <a:rPr lang="it-IT"/>
              <a:t>       </a:t>
            </a:r>
            <a:r>
              <a:rPr lang="it-IT" sz="1800" i="1">
                <a:latin typeface="Times New Roman" panose="02020603050405020304" pitchFamily="18" charset="0"/>
                <a:cs typeface="Times New Roman" panose="02020603050405020304" pitchFamily="18" charset="0"/>
              </a:rPr>
              <a:t>palatali / velari: </a:t>
            </a:r>
          </a:p>
          <a:p>
            <a:pPr marL="0" indent="0">
              <a:buNone/>
            </a:pPr>
            <a:r>
              <a:rPr lang="it-IT" sz="1800" i="1">
                <a:latin typeface="Times New Roman" panose="02020603050405020304" pitchFamily="18" charset="0"/>
                <a:cs typeface="Times New Roman" panose="02020603050405020304" pitchFamily="18" charset="0"/>
              </a:rPr>
              <a:t>                          </a:t>
            </a:r>
            <a:r>
              <a:rPr lang="it-IT" sz="1800" b="1">
                <a:latin typeface="Times New Roman" panose="02020603050405020304" pitchFamily="18" charset="0"/>
                <a:cs typeface="Times New Roman" panose="02020603050405020304" pitchFamily="18" charset="0"/>
              </a:rPr>
              <a:t>k / q      </a:t>
            </a:r>
            <a:r>
              <a:rPr lang="it-IT" sz="1800">
                <a:latin typeface="Times New Roman" panose="02020603050405020304" pitchFamily="18" charset="0"/>
                <a:cs typeface="Times New Roman" panose="02020603050405020304" pitchFamily="18" charset="0"/>
              </a:rPr>
              <a:t>k</a:t>
            </a:r>
            <a:r>
              <a:rPr lang="it-IT" sz="1800" b="1">
                <a:latin typeface="Times New Roman" panose="02020603050405020304" pitchFamily="18" charset="0"/>
                <a:cs typeface="Times New Roman" panose="02020603050405020304" pitchFamily="18" charset="0"/>
              </a:rPr>
              <a:t> </a:t>
            </a:r>
            <a:r>
              <a:rPr lang="it-IT" sz="1800">
                <a:latin typeface="Times New Roman" panose="02020603050405020304" pitchFamily="18" charset="0"/>
                <a:cs typeface="Times New Roman" panose="02020603050405020304" pitchFamily="18" charset="0"/>
              </a:rPr>
              <a:t>si mantiene (es. </a:t>
            </a:r>
            <a:r>
              <a:rPr lang="it-IT" sz="1800" i="1">
                <a:latin typeface="Times New Roman" panose="02020603050405020304" pitchFamily="18" charset="0"/>
                <a:cs typeface="Times New Roman" panose="02020603050405020304" pitchFamily="18" charset="0"/>
              </a:rPr>
              <a:t>centum</a:t>
            </a:r>
            <a:r>
              <a:rPr lang="it-IT" sz="1800">
                <a:latin typeface="Times New Roman" panose="02020603050405020304" pitchFamily="18" charset="0"/>
                <a:cs typeface="Times New Roman" panose="02020603050405020304" pitchFamily="18" charset="0"/>
              </a:rPr>
              <a:t>; </a:t>
            </a:r>
            <a:r>
              <a:rPr lang="it-IT" sz="1800" i="1">
                <a:latin typeface="Times New Roman" panose="02020603050405020304" pitchFamily="18" charset="0"/>
                <a:cs typeface="Times New Roman" panose="02020603050405020304" pitchFamily="18" charset="0"/>
              </a:rPr>
              <a:t>decem</a:t>
            </a:r>
            <a:r>
              <a:rPr lang="it-IT" sz="1800">
                <a:latin typeface="Times New Roman" panose="02020603050405020304" pitchFamily="18" charset="0"/>
                <a:cs typeface="Times New Roman" panose="02020603050405020304" pitchFamily="18" charset="0"/>
              </a:rPr>
              <a:t>;</a:t>
            </a:r>
            <a:r>
              <a:rPr lang="it-IT" sz="1800" i="1">
                <a:latin typeface="Times New Roman" panose="02020603050405020304" pitchFamily="18" charset="0"/>
                <a:cs typeface="Times New Roman" panose="02020603050405020304" pitchFamily="18" charset="0"/>
              </a:rPr>
              <a:t> dico</a:t>
            </a:r>
            <a:r>
              <a:rPr lang="it-IT" sz="1800">
                <a:latin typeface="Times New Roman" panose="02020603050405020304" pitchFamily="18" charset="0"/>
                <a:cs typeface="Times New Roman" panose="02020603050405020304" pitchFamily="18" charset="0"/>
              </a:rPr>
              <a:t>)</a:t>
            </a:r>
          </a:p>
          <a:p>
            <a:pPr marL="0" indent="0">
              <a:buNone/>
            </a:pPr>
            <a:r>
              <a:rPr lang="it-IT" sz="1800">
                <a:latin typeface="Times New Roman" panose="02020603050405020304" pitchFamily="18" charset="0"/>
                <a:cs typeface="Times New Roman" panose="02020603050405020304" pitchFamily="18" charset="0"/>
              </a:rPr>
              <a:t>                          </a:t>
            </a:r>
            <a:r>
              <a:rPr lang="it-IT" sz="1800" b="1">
                <a:latin typeface="Times New Roman" panose="02020603050405020304" pitchFamily="18" charset="0"/>
                <a:cs typeface="Times New Roman" panose="02020603050405020304" pitchFamily="18" charset="0"/>
              </a:rPr>
              <a:t>g</a:t>
            </a:r>
            <a:r>
              <a:rPr lang="it-IT" sz="1800">
                <a:latin typeface="Times New Roman" panose="02020603050405020304" pitchFamily="18" charset="0"/>
                <a:cs typeface="Times New Roman" panose="02020603050405020304" pitchFamily="18" charset="0"/>
              </a:rPr>
              <a:t> / </a:t>
            </a:r>
            <a:r>
              <a:rPr lang="it-IT" sz="1800" b="1">
                <a:latin typeface="Times New Roman" panose="02020603050405020304" pitchFamily="18" charset="0"/>
                <a:cs typeface="Times New Roman" panose="02020603050405020304" pitchFamily="18" charset="0"/>
              </a:rPr>
              <a:t>ɡ</a:t>
            </a:r>
            <a:r>
              <a:rPr lang="it-IT" sz="1800">
                <a:latin typeface="Times New Roman" panose="02020603050405020304" pitchFamily="18" charset="0"/>
                <a:cs typeface="Times New Roman" panose="02020603050405020304" pitchFamily="18" charset="0"/>
              </a:rPr>
              <a:t>      g si mantiene (es. </a:t>
            </a:r>
            <a:r>
              <a:rPr lang="it-IT" sz="1800" i="1">
                <a:latin typeface="Times New Roman" panose="02020603050405020304" pitchFamily="18" charset="0"/>
                <a:cs typeface="Times New Roman" panose="02020603050405020304" pitchFamily="18" charset="0"/>
              </a:rPr>
              <a:t>ago</a:t>
            </a:r>
            <a:r>
              <a:rPr lang="it-IT" sz="1800">
                <a:latin typeface="Times New Roman" panose="02020603050405020304" pitchFamily="18" charset="0"/>
                <a:cs typeface="Times New Roman" panose="02020603050405020304" pitchFamily="18" charset="0"/>
              </a:rPr>
              <a:t>; </a:t>
            </a:r>
            <a:r>
              <a:rPr lang="it-IT" sz="1800" i="1">
                <a:latin typeface="Times New Roman" panose="02020603050405020304" pitchFamily="18" charset="0"/>
                <a:cs typeface="Times New Roman" panose="02020603050405020304" pitchFamily="18" charset="0"/>
              </a:rPr>
              <a:t>genus</a:t>
            </a:r>
            <a:r>
              <a:rPr lang="it-IT" sz="1800">
                <a:latin typeface="Times New Roman" panose="02020603050405020304" pitchFamily="18" charset="0"/>
                <a:cs typeface="Times New Roman" panose="02020603050405020304" pitchFamily="18" charset="0"/>
              </a:rPr>
              <a:t>)</a:t>
            </a:r>
          </a:p>
          <a:p>
            <a:pPr marL="0" indent="0">
              <a:buNone/>
            </a:pPr>
            <a:r>
              <a:rPr lang="it-IT" sz="1800">
                <a:latin typeface="Times New Roman" panose="02020603050405020304" pitchFamily="18" charset="0"/>
                <a:cs typeface="Times New Roman" panose="02020603050405020304" pitchFamily="18" charset="0"/>
              </a:rPr>
              <a:t> </a:t>
            </a:r>
          </a:p>
          <a:p>
            <a:pPr marL="0" indent="0">
              <a:buNone/>
            </a:pPr>
            <a:r>
              <a:rPr lang="it-IT" sz="1800">
                <a:latin typeface="Times New Roman" panose="02020603050405020304" pitchFamily="18" charset="0"/>
                <a:cs typeface="Times New Roman" panose="02020603050405020304" pitchFamily="18" charset="0"/>
              </a:rPr>
              <a:t>          </a:t>
            </a:r>
            <a:r>
              <a:rPr lang="it-IT" sz="1800" i="1">
                <a:latin typeface="Times New Roman" panose="02020603050405020304" pitchFamily="18" charset="0"/>
                <a:cs typeface="Times New Roman" panose="02020603050405020304" pitchFamily="18" charset="0"/>
              </a:rPr>
              <a:t>labiovelari</a:t>
            </a:r>
            <a:r>
              <a:rPr lang="it-IT" sz="1800">
                <a:latin typeface="Times New Roman" panose="02020603050405020304" pitchFamily="18" charset="0"/>
                <a:cs typeface="Times New Roman" panose="02020603050405020304" pitchFamily="18" charset="0"/>
              </a:rPr>
              <a:t>:</a:t>
            </a:r>
          </a:p>
          <a:p>
            <a:pPr marL="0" indent="0">
              <a:buNone/>
            </a:pPr>
            <a:r>
              <a:rPr lang="it-IT" sz="1800">
                <a:latin typeface="Times New Roman" panose="02020603050405020304" pitchFamily="18" charset="0"/>
                <a:cs typeface="Times New Roman" panose="02020603050405020304" pitchFamily="18" charset="0"/>
              </a:rPr>
              <a:t>                          </a:t>
            </a:r>
            <a:r>
              <a:rPr lang="it-IT" sz="1800" b="1">
                <a:latin typeface="Times New Roman" panose="02020603050405020304" pitchFamily="18" charset="0"/>
                <a:cs typeface="Times New Roman" panose="02020603050405020304" pitchFamily="18" charset="0"/>
              </a:rPr>
              <a:t>q</a:t>
            </a:r>
            <a:r>
              <a:rPr lang="it-IT" sz="1800" b="1" baseline="30000">
                <a:latin typeface="Times New Roman" panose="02020603050405020304" pitchFamily="18" charset="0"/>
                <a:cs typeface="Times New Roman" panose="02020603050405020304" pitchFamily="18" charset="0"/>
              </a:rPr>
              <a:t>w</a:t>
            </a:r>
            <a:r>
              <a:rPr lang="it-IT" sz="1800">
                <a:latin typeface="Times New Roman" panose="02020603050405020304" pitchFamily="18" charset="0"/>
                <a:cs typeface="Times New Roman" panose="02020603050405020304" pitchFamily="18" charset="0"/>
              </a:rPr>
              <a:t>        q</a:t>
            </a:r>
            <a:r>
              <a:rPr lang="it-IT" sz="1800" baseline="30000">
                <a:latin typeface="Times New Roman" panose="02020603050405020304" pitchFamily="18" charset="0"/>
                <a:cs typeface="Times New Roman" panose="02020603050405020304" pitchFamily="18" charset="0"/>
              </a:rPr>
              <a:t>w</a:t>
            </a:r>
            <a:r>
              <a:rPr lang="it-IT" sz="1800">
                <a:latin typeface="Times New Roman" panose="02020603050405020304" pitchFamily="18" charset="0"/>
                <a:cs typeface="Times New Roman" panose="02020603050405020304" pitchFamily="18" charset="0"/>
              </a:rPr>
              <a:t> si è conservata (es. </a:t>
            </a:r>
            <a:r>
              <a:rPr lang="it-IT" sz="1800" i="1">
                <a:latin typeface="Times New Roman" panose="02020603050405020304" pitchFamily="18" charset="0"/>
                <a:cs typeface="Times New Roman" panose="02020603050405020304" pitchFamily="18" charset="0"/>
              </a:rPr>
              <a:t>quis, </a:t>
            </a:r>
            <a:r>
              <a:rPr lang="it-IT" sz="1800">
                <a:latin typeface="Times New Roman" panose="02020603050405020304" pitchFamily="18" charset="0"/>
                <a:cs typeface="Times New Roman" panose="02020603050405020304" pitchFamily="18" charset="0"/>
              </a:rPr>
              <a:t>cf. osco </a:t>
            </a:r>
            <a:r>
              <a:rPr lang="it-IT" sz="1800" i="1">
                <a:latin typeface="Times New Roman" panose="02020603050405020304" pitchFamily="18" charset="0"/>
                <a:cs typeface="Times New Roman" panose="02020603050405020304" pitchFamily="18" charset="0"/>
              </a:rPr>
              <a:t>pis</a:t>
            </a:r>
            <a:r>
              <a:rPr lang="it-IT" sz="1800">
                <a:latin typeface="Times New Roman" panose="02020603050405020304" pitchFamily="18" charset="0"/>
                <a:cs typeface="Times New Roman" panose="02020603050405020304" pitchFamily="18" charset="0"/>
              </a:rPr>
              <a:t>; gr. </a:t>
            </a:r>
            <a:r>
              <a:rPr lang="el-GR" sz="1800">
                <a:latin typeface="Times New Roman" panose="02020603050405020304" pitchFamily="18" charset="0"/>
                <a:cs typeface="Times New Roman" panose="02020603050405020304" pitchFamily="18" charset="0"/>
              </a:rPr>
              <a:t>τίς</a:t>
            </a:r>
            <a:r>
              <a:rPr lang="it-IT" sz="1800">
                <a:latin typeface="Times New Roman" panose="02020603050405020304" pitchFamily="18" charset="0"/>
                <a:cs typeface="Times New Roman" panose="02020603050405020304" pitchFamily="18" charset="0"/>
              </a:rPr>
              <a:t>)</a:t>
            </a:r>
          </a:p>
          <a:p>
            <a:pPr marL="0" indent="0">
              <a:buNone/>
            </a:pPr>
            <a:r>
              <a:rPr lang="it-IT" sz="1800">
                <a:latin typeface="Times New Roman" panose="02020603050405020304" pitchFamily="18" charset="0"/>
                <a:cs typeface="Times New Roman" panose="02020603050405020304" pitchFamily="18" charset="0"/>
              </a:rPr>
              <a:t>                                       q</a:t>
            </a:r>
            <a:r>
              <a:rPr lang="it-IT" sz="1800" baseline="30000">
                <a:latin typeface="Times New Roman" panose="02020603050405020304" pitchFamily="18" charset="0"/>
                <a:cs typeface="Times New Roman" panose="02020603050405020304" pitchFamily="18" charset="0"/>
              </a:rPr>
              <a:t>w</a:t>
            </a:r>
            <a:r>
              <a:rPr lang="it-IT" sz="1800">
                <a:latin typeface="Times New Roman" panose="02020603050405020304" pitchFamily="18" charset="0"/>
                <a:cs typeface="Times New Roman" panose="02020603050405020304" pitchFamily="18" charset="0"/>
              </a:rPr>
              <a:t> + u oppure o &gt; perdita dell’elemento labiale (es. </a:t>
            </a:r>
            <a:r>
              <a:rPr lang="it-IT" sz="1800" i="1">
                <a:latin typeface="Times New Roman" panose="02020603050405020304" pitchFamily="18" charset="0"/>
                <a:cs typeface="Times New Roman" panose="02020603050405020304" pitchFamily="18" charset="0"/>
              </a:rPr>
              <a:t>secundus </a:t>
            </a:r>
            <a:r>
              <a:rPr lang="it-IT" sz="1800">
                <a:latin typeface="Times New Roman" panose="02020603050405020304" pitchFamily="18" charset="0"/>
                <a:cs typeface="Times New Roman" panose="02020603050405020304" pitchFamily="18" charset="0"/>
              </a:rPr>
              <a:t>&lt;*sequondos</a:t>
            </a:r>
            <a:r>
              <a:rPr lang="it-IT" sz="1800" i="1">
                <a:latin typeface="Times New Roman" panose="02020603050405020304" pitchFamily="18" charset="0"/>
                <a:cs typeface="Times New Roman" panose="02020603050405020304" pitchFamily="18" charset="0"/>
              </a:rPr>
              <a:t> </a:t>
            </a:r>
            <a:r>
              <a:rPr lang="it-IT" sz="1800">
                <a:latin typeface="Times New Roman" panose="02020603050405020304" pitchFamily="18" charset="0"/>
                <a:cs typeface="Times New Roman" panose="02020603050405020304" pitchFamily="18" charset="0"/>
              </a:rPr>
              <a:t>; </a:t>
            </a:r>
            <a:r>
              <a:rPr lang="it-IT" sz="1800" i="1">
                <a:latin typeface="Times New Roman" panose="02020603050405020304" pitchFamily="18" charset="0"/>
                <a:cs typeface="Times New Roman" panose="02020603050405020304" pitchFamily="18" charset="0"/>
              </a:rPr>
              <a:t>colo </a:t>
            </a:r>
            <a:r>
              <a:rPr lang="it-IT" sz="1800">
                <a:latin typeface="Times New Roman" panose="02020603050405020304" pitchFamily="18" charset="0"/>
                <a:cs typeface="Times New Roman" panose="02020603050405020304" pitchFamily="18" charset="0"/>
              </a:rPr>
              <a:t>&lt;*quolo &lt; quelo)</a:t>
            </a:r>
          </a:p>
          <a:p>
            <a:pPr marL="0" indent="0">
              <a:buNone/>
            </a:pPr>
            <a:r>
              <a:rPr lang="it-IT" sz="1800">
                <a:latin typeface="Times New Roman" panose="02020603050405020304" pitchFamily="18" charset="0"/>
                <a:cs typeface="Times New Roman" panose="02020603050405020304" pitchFamily="18" charset="0"/>
              </a:rPr>
              <a:t>                                       q</a:t>
            </a:r>
            <a:r>
              <a:rPr lang="it-IT" sz="1800" baseline="30000">
                <a:latin typeface="Times New Roman" panose="02020603050405020304" pitchFamily="18" charset="0"/>
                <a:cs typeface="Times New Roman" panose="02020603050405020304" pitchFamily="18" charset="0"/>
              </a:rPr>
              <a:t>w</a:t>
            </a:r>
            <a:r>
              <a:rPr lang="it-IT" sz="1800">
                <a:latin typeface="Times New Roman" panose="02020603050405020304" pitchFamily="18" charset="0"/>
                <a:cs typeface="Times New Roman" panose="02020603050405020304" pitchFamily="18" charset="0"/>
              </a:rPr>
              <a:t> + y &gt; perdita dell’elemento labiale  (es. </a:t>
            </a:r>
            <a:r>
              <a:rPr lang="it-IT" sz="1800" i="1">
                <a:latin typeface="Times New Roman" panose="02020603050405020304" pitchFamily="18" charset="0"/>
                <a:cs typeface="Times New Roman" panose="02020603050405020304" pitchFamily="18" charset="0"/>
              </a:rPr>
              <a:t>socius &lt;*</a:t>
            </a:r>
            <a:r>
              <a:rPr lang="it-IT" sz="1800">
                <a:latin typeface="Times New Roman" panose="02020603050405020304" pitchFamily="18" charset="0"/>
                <a:cs typeface="Times New Roman" panose="02020603050405020304" pitchFamily="18" charset="0"/>
              </a:rPr>
              <a:t>soquios)</a:t>
            </a:r>
          </a:p>
          <a:p>
            <a:pPr marL="0" indent="0">
              <a:buNone/>
            </a:pPr>
            <a:r>
              <a:rPr lang="it-IT" sz="1800">
                <a:latin typeface="Times New Roman" panose="02020603050405020304" pitchFamily="18" charset="0"/>
                <a:cs typeface="Times New Roman" panose="02020603050405020304" pitchFamily="18" charset="0"/>
              </a:rPr>
              <a:t>                                       q</a:t>
            </a:r>
            <a:r>
              <a:rPr lang="it-IT" sz="1800" baseline="30000">
                <a:latin typeface="Times New Roman" panose="02020603050405020304" pitchFamily="18" charset="0"/>
                <a:cs typeface="Times New Roman" panose="02020603050405020304" pitchFamily="18" charset="0"/>
              </a:rPr>
              <a:t>w</a:t>
            </a:r>
            <a:r>
              <a:rPr lang="it-IT" sz="1800">
                <a:latin typeface="Times New Roman" panose="02020603050405020304" pitchFamily="18" charset="0"/>
                <a:cs typeface="Times New Roman" panose="02020603050405020304" pitchFamily="18" charset="0"/>
              </a:rPr>
              <a:t> + cons. &gt; perdita dell’elemento labiale (</a:t>
            </a:r>
            <a:r>
              <a:rPr lang="it-IT" sz="1800" i="1">
                <a:latin typeface="Times New Roman" panose="02020603050405020304" pitchFamily="18" charset="0"/>
                <a:cs typeface="Times New Roman" panose="02020603050405020304" pitchFamily="18" charset="0"/>
              </a:rPr>
              <a:t>coctus</a:t>
            </a:r>
            <a:r>
              <a:rPr lang="it-IT" sz="1800">
                <a:latin typeface="Times New Roman" panose="02020603050405020304" pitchFamily="18" charset="0"/>
                <a:cs typeface="Times New Roman" panose="02020603050405020304" pitchFamily="18" charset="0"/>
              </a:rPr>
              <a:t>; </a:t>
            </a:r>
            <a:r>
              <a:rPr lang="it-IT" sz="1800" i="1">
                <a:latin typeface="Times New Roman" panose="02020603050405020304" pitchFamily="18" charset="0"/>
                <a:cs typeface="Times New Roman" panose="02020603050405020304" pitchFamily="18" charset="0"/>
              </a:rPr>
              <a:t>relictus</a:t>
            </a:r>
            <a:r>
              <a:rPr lang="it-IT" sz="1800">
                <a:latin typeface="Times New Roman" panose="02020603050405020304" pitchFamily="18" charset="0"/>
                <a:cs typeface="Times New Roman" panose="02020603050405020304" pitchFamily="18" charset="0"/>
              </a:rPr>
              <a:t>)</a:t>
            </a:r>
          </a:p>
          <a:p>
            <a:pPr marL="0" indent="0">
              <a:buNone/>
            </a:pPr>
            <a:r>
              <a:rPr lang="it-IT" sz="1800">
                <a:latin typeface="Times New Roman" panose="02020603050405020304" pitchFamily="18" charset="0"/>
                <a:cs typeface="Times New Roman" panose="02020603050405020304" pitchFamily="18" charset="0"/>
              </a:rPr>
              <a:t>                                       q</a:t>
            </a:r>
            <a:r>
              <a:rPr lang="it-IT" sz="1800" baseline="30000">
                <a:latin typeface="Times New Roman" panose="02020603050405020304" pitchFamily="18" charset="0"/>
                <a:cs typeface="Times New Roman" panose="02020603050405020304" pitchFamily="18" charset="0"/>
              </a:rPr>
              <a:t>w</a:t>
            </a:r>
            <a:r>
              <a:rPr lang="it-IT" sz="1800">
                <a:latin typeface="Times New Roman" panose="02020603050405020304" pitchFamily="18" charset="0"/>
                <a:cs typeface="Times New Roman" panose="02020603050405020304" pitchFamily="18" charset="0"/>
              </a:rPr>
              <a:t> + s &gt; perdita dell’elemento labiale (es. </a:t>
            </a:r>
            <a:r>
              <a:rPr lang="it-IT" sz="1800" i="1">
                <a:latin typeface="Times New Roman" panose="02020603050405020304" pitchFamily="18" charset="0"/>
                <a:cs typeface="Times New Roman" panose="02020603050405020304" pitchFamily="18" charset="0"/>
              </a:rPr>
              <a:t>vox</a:t>
            </a:r>
            <a:r>
              <a:rPr lang="it-IT" sz="1800">
                <a:latin typeface="Times New Roman" panose="02020603050405020304" pitchFamily="18" charset="0"/>
                <a:cs typeface="Times New Roman" panose="02020603050405020304" pitchFamily="18" charset="0"/>
              </a:rPr>
              <a:t> &lt;*woq</a:t>
            </a:r>
            <a:r>
              <a:rPr lang="it-IT" sz="1800" baseline="30000">
                <a:latin typeface="Times New Roman" panose="02020603050405020304" pitchFamily="18" charset="0"/>
                <a:cs typeface="Times New Roman" panose="02020603050405020304" pitchFamily="18" charset="0"/>
              </a:rPr>
              <a:t>w</a:t>
            </a:r>
            <a:r>
              <a:rPr lang="it-IT" sz="1800">
                <a:latin typeface="Times New Roman" panose="02020603050405020304" pitchFamily="18" charset="0"/>
                <a:cs typeface="Times New Roman" panose="02020603050405020304" pitchFamily="18" charset="0"/>
              </a:rPr>
              <a:t>s)</a:t>
            </a:r>
          </a:p>
          <a:p>
            <a:pPr marL="0" indent="0">
              <a:buNone/>
            </a:pPr>
            <a:r>
              <a:rPr lang="it-IT" sz="1800">
                <a:latin typeface="Times New Roman" panose="02020603050405020304" pitchFamily="18" charset="0"/>
                <a:cs typeface="Times New Roman" panose="02020603050405020304" pitchFamily="18" charset="0"/>
              </a:rPr>
              <a:t>                           </a:t>
            </a:r>
            <a:r>
              <a:rPr lang="fr-FR" sz="1800" b="1">
                <a:latin typeface="Times New Roman" panose="02020603050405020304" pitchFamily="18" charset="0"/>
                <a:cs typeface="Times New Roman" panose="02020603050405020304" pitchFamily="18" charset="0"/>
              </a:rPr>
              <a:t>ɡ</a:t>
            </a:r>
            <a:r>
              <a:rPr lang="fr-FR" sz="1800" b="1" baseline="30000">
                <a:latin typeface="Times New Roman" panose="02020603050405020304" pitchFamily="18" charset="0"/>
                <a:cs typeface="Times New Roman" panose="02020603050405020304" pitchFamily="18" charset="0"/>
              </a:rPr>
              <a:t>w</a:t>
            </a:r>
            <a:r>
              <a:rPr lang="fr-FR" sz="1800" baseline="30000">
                <a:latin typeface="Times New Roman" panose="02020603050405020304" pitchFamily="18" charset="0"/>
                <a:cs typeface="Times New Roman" panose="02020603050405020304" pitchFamily="18" charset="0"/>
              </a:rPr>
              <a:t>            </a:t>
            </a:r>
            <a:r>
              <a:rPr lang="fr-FR" sz="1800">
                <a:latin typeface="Times New Roman" panose="02020603050405020304" pitchFamily="18" charset="0"/>
                <a:cs typeface="Times New Roman" panose="02020603050405020304" pitchFamily="18" charset="0"/>
              </a:rPr>
              <a:t>ɡ</a:t>
            </a:r>
            <a:r>
              <a:rPr lang="fr-FR" sz="1800" baseline="30000">
                <a:latin typeface="Times New Roman" panose="02020603050405020304" pitchFamily="18" charset="0"/>
                <a:cs typeface="Times New Roman" panose="02020603050405020304" pitchFamily="18" charset="0"/>
              </a:rPr>
              <a:t>w  </a:t>
            </a:r>
            <a:r>
              <a:rPr lang="fr-FR" sz="1800">
                <a:latin typeface="Times New Roman" panose="02020603050405020304" pitchFamily="18" charset="0"/>
                <a:cs typeface="Times New Roman" panose="02020603050405020304" pitchFamily="18" charset="0"/>
              </a:rPr>
              <a:t>inizio di parola/ davanti  a vocale/ posizione intervocalica &gt; v (es. </a:t>
            </a:r>
            <a:r>
              <a:rPr lang="fr-FR" sz="1800" i="1">
                <a:latin typeface="Times New Roman" panose="02020603050405020304" pitchFamily="18" charset="0"/>
                <a:cs typeface="Times New Roman" panose="02020603050405020304" pitchFamily="18" charset="0"/>
              </a:rPr>
              <a:t>venio &lt;*</a:t>
            </a:r>
            <a:r>
              <a:rPr lang="fr-FR" sz="1800">
                <a:latin typeface="Times New Roman" panose="02020603050405020304" pitchFamily="18" charset="0"/>
                <a:cs typeface="Times New Roman" panose="02020603050405020304" pitchFamily="18" charset="0"/>
              </a:rPr>
              <a:t> ɡ</a:t>
            </a:r>
            <a:r>
              <a:rPr lang="fr-FR" sz="1800" baseline="30000">
                <a:latin typeface="Times New Roman" panose="02020603050405020304" pitchFamily="18" charset="0"/>
                <a:cs typeface="Times New Roman" panose="02020603050405020304" pitchFamily="18" charset="0"/>
              </a:rPr>
              <a:t>w </a:t>
            </a:r>
            <a:r>
              <a:rPr lang="fr-FR" sz="1800">
                <a:latin typeface="Times New Roman" panose="02020603050405020304" pitchFamily="18" charset="0"/>
                <a:cs typeface="Times New Roman" panose="02020603050405020304" pitchFamily="18" charset="0"/>
              </a:rPr>
              <a:t>ṃyo)</a:t>
            </a:r>
          </a:p>
          <a:p>
            <a:pPr marL="0" indent="0">
              <a:buNone/>
            </a:pPr>
            <a:r>
              <a:rPr lang="fr-FR" sz="1800">
                <a:latin typeface="Times New Roman" panose="02020603050405020304" pitchFamily="18" charset="0"/>
                <a:cs typeface="Times New Roman" panose="02020603050405020304" pitchFamily="18" charset="0"/>
              </a:rPr>
              <a:t>                                       nasale velare + ɡ</a:t>
            </a:r>
            <a:r>
              <a:rPr lang="fr-FR" sz="1800" baseline="30000">
                <a:latin typeface="Times New Roman" panose="02020603050405020304" pitchFamily="18" charset="0"/>
                <a:cs typeface="Times New Roman" panose="02020603050405020304" pitchFamily="18" charset="0"/>
              </a:rPr>
              <a:t>w  </a:t>
            </a:r>
            <a:r>
              <a:rPr lang="fr-FR" sz="1800">
                <a:latin typeface="Times New Roman" panose="02020603050405020304" pitchFamily="18" charset="0"/>
                <a:cs typeface="Times New Roman" panose="02020603050405020304" pitchFamily="18" charset="0"/>
              </a:rPr>
              <a:t>&gt; ɡ</a:t>
            </a:r>
            <a:r>
              <a:rPr lang="fr-FR" sz="1800" baseline="30000">
                <a:latin typeface="Times New Roman" panose="02020603050405020304" pitchFamily="18" charset="0"/>
                <a:cs typeface="Times New Roman" panose="02020603050405020304" pitchFamily="18" charset="0"/>
              </a:rPr>
              <a:t>w  </a:t>
            </a:r>
            <a:r>
              <a:rPr lang="fr-FR" sz="1800">
                <a:latin typeface="Times New Roman" panose="02020603050405020304" pitchFamily="18" charset="0"/>
                <a:cs typeface="Times New Roman" panose="02020603050405020304" pitchFamily="18" charset="0"/>
              </a:rPr>
              <a:t>si conserva (es. </a:t>
            </a:r>
            <a:r>
              <a:rPr lang="fr-FR" sz="1800" i="1">
                <a:latin typeface="Times New Roman" panose="02020603050405020304" pitchFamily="18" charset="0"/>
                <a:cs typeface="Times New Roman" panose="02020603050405020304" pitchFamily="18" charset="0"/>
              </a:rPr>
              <a:t>inguen</a:t>
            </a:r>
            <a:r>
              <a:rPr lang="fr-FR" sz="1800">
                <a:latin typeface="Times New Roman" panose="02020603050405020304" pitchFamily="18" charset="0"/>
                <a:cs typeface="Times New Roman" panose="02020603050405020304" pitchFamily="18" charset="0"/>
              </a:rPr>
              <a:t> &lt;* ṇɡ</a:t>
            </a:r>
            <a:r>
              <a:rPr lang="fr-FR" sz="1800" baseline="30000">
                <a:latin typeface="Times New Roman" panose="02020603050405020304" pitchFamily="18" charset="0"/>
                <a:cs typeface="Times New Roman" panose="02020603050405020304" pitchFamily="18" charset="0"/>
              </a:rPr>
              <a:t>w </a:t>
            </a:r>
            <a:r>
              <a:rPr lang="fr-FR" sz="1800">
                <a:latin typeface="Times New Roman" panose="02020603050405020304" pitchFamily="18" charset="0"/>
                <a:cs typeface="Times New Roman" panose="02020603050405020304" pitchFamily="18" charset="0"/>
              </a:rPr>
              <a:t>ēn)</a:t>
            </a:r>
          </a:p>
          <a:p>
            <a:pPr marL="0" indent="0">
              <a:buNone/>
            </a:pPr>
            <a:r>
              <a:rPr lang="fr-FR" sz="1800">
                <a:latin typeface="Times New Roman" panose="02020603050405020304" pitchFamily="18" charset="0"/>
                <a:cs typeface="Times New Roman" panose="02020603050405020304" pitchFamily="18" charset="0"/>
              </a:rPr>
              <a:t>                                       ɡ</a:t>
            </a:r>
            <a:r>
              <a:rPr lang="fr-FR" sz="1800" baseline="30000">
                <a:latin typeface="Times New Roman" panose="02020603050405020304" pitchFamily="18" charset="0"/>
                <a:cs typeface="Times New Roman" panose="02020603050405020304" pitchFamily="18" charset="0"/>
              </a:rPr>
              <a:t>w </a:t>
            </a:r>
            <a:r>
              <a:rPr lang="fr-FR" sz="1800">
                <a:latin typeface="Times New Roman" panose="02020603050405020304" pitchFamily="18" charset="0"/>
                <a:cs typeface="Times New Roman" panose="02020603050405020304" pitchFamily="18" charset="0"/>
              </a:rPr>
              <a:t>+ r oppure l &gt; ɡ</a:t>
            </a:r>
            <a:r>
              <a:rPr lang="fr-FR" sz="1800" baseline="30000">
                <a:latin typeface="Times New Roman" panose="02020603050405020304" pitchFamily="18" charset="0"/>
                <a:cs typeface="Times New Roman" panose="02020603050405020304" pitchFamily="18" charset="0"/>
              </a:rPr>
              <a:t>w</a:t>
            </a:r>
            <a:r>
              <a:rPr lang="fr-FR" sz="1800">
                <a:latin typeface="Times New Roman" panose="02020603050405020304" pitchFamily="18" charset="0"/>
                <a:cs typeface="Times New Roman" panose="02020603050405020304" pitchFamily="18" charset="0"/>
              </a:rPr>
              <a:t> perde l’elemento labiale (es. </a:t>
            </a:r>
            <a:r>
              <a:rPr lang="fr-FR" sz="1800" i="1">
                <a:latin typeface="Times New Roman" panose="02020603050405020304" pitchFamily="18" charset="0"/>
                <a:cs typeface="Times New Roman" panose="02020603050405020304" pitchFamily="18" charset="0"/>
              </a:rPr>
              <a:t>gravis &lt;*</a:t>
            </a:r>
            <a:r>
              <a:rPr lang="fr-FR" sz="1800">
                <a:latin typeface="Times New Roman" panose="02020603050405020304" pitchFamily="18" charset="0"/>
                <a:cs typeface="Times New Roman" panose="02020603050405020304" pitchFamily="18" charset="0"/>
              </a:rPr>
              <a:t> ɡ</a:t>
            </a:r>
            <a:r>
              <a:rPr lang="fr-FR" sz="1800" baseline="30000">
                <a:latin typeface="Times New Roman" panose="02020603050405020304" pitchFamily="18" charset="0"/>
                <a:cs typeface="Times New Roman" panose="02020603050405020304" pitchFamily="18" charset="0"/>
              </a:rPr>
              <a:t>w </a:t>
            </a:r>
            <a:r>
              <a:rPr lang="fr-FR" sz="1800">
                <a:latin typeface="Times New Roman" panose="02020603050405020304" pitchFamily="18" charset="0"/>
                <a:cs typeface="Times New Roman" panose="02020603050405020304" pitchFamily="18" charset="0"/>
              </a:rPr>
              <a:t>ṛ</a:t>
            </a:r>
            <a:r>
              <a:rPr lang="it-IT" sz="1800">
                <a:latin typeface="Times New Roman" panose="02020603050405020304" pitchFamily="18" charset="0"/>
                <a:cs typeface="Times New Roman" panose="02020603050405020304" pitchFamily="18" charset="0"/>
              </a:rPr>
              <a:t>əw-)</a:t>
            </a:r>
          </a:p>
          <a:p>
            <a:pPr marL="0" indent="0">
              <a:buNone/>
            </a:pPr>
            <a:endParaRPr lang="fr-FR" sz="1800">
              <a:latin typeface="Times New Roman" panose="02020603050405020304" pitchFamily="18" charset="0"/>
              <a:cs typeface="Times New Roman" panose="02020603050405020304" pitchFamily="18" charset="0"/>
            </a:endParaRPr>
          </a:p>
          <a:p>
            <a:pPr marL="0" indent="0">
              <a:buNone/>
            </a:pPr>
            <a:r>
              <a:rPr lang="fr-FR" sz="1800">
                <a:latin typeface="Times New Roman" panose="02020603050405020304" pitchFamily="18" charset="0"/>
                <a:cs typeface="Times New Roman" panose="02020603050405020304" pitchFamily="18" charset="0"/>
              </a:rPr>
              <a:t> </a:t>
            </a:r>
            <a:endParaRPr lang="it-IT" sz="1800">
              <a:latin typeface="Times New Roman" panose="02020603050405020304" pitchFamily="18" charset="0"/>
              <a:cs typeface="Times New Roman" panose="02020603050405020304" pitchFamily="18" charset="0"/>
            </a:endParaRPr>
          </a:p>
          <a:p>
            <a:pPr marL="0" indent="0">
              <a:buNone/>
            </a:pPr>
            <a:r>
              <a:rPr lang="it-IT" sz="18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672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53118FD-8CF9-44F3-9646-5DA06081222F}"/>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None/>
            </a:pPr>
            <a:r>
              <a:rPr lang="it-IT"/>
              <a:t> </a:t>
            </a:r>
            <a:r>
              <a:rPr lang="it-IT" i="1"/>
              <a:t>         </a:t>
            </a:r>
            <a:r>
              <a:rPr lang="it-IT" sz="2000" i="1">
                <a:latin typeface="Times New Roman" panose="02020603050405020304" pitchFamily="18" charset="0"/>
                <a:cs typeface="Times New Roman" panose="02020603050405020304" pitchFamily="18" charset="0"/>
              </a:rPr>
              <a:t>aspirate:</a:t>
            </a:r>
          </a:p>
          <a:p>
            <a:pPr marL="0" indent="0">
              <a:buNone/>
            </a:pP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in latino le occlusive aspirate sonore divennero sorde e poi mutarono in spiranti sorde</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dopo s non sono mutate in spiranti sorde ma hanno perso l’aspirazione diventando</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occlusive sorde</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b="1">
                <a:latin typeface="Times New Roman" panose="02020603050405020304" pitchFamily="18" charset="0"/>
                <a:cs typeface="Times New Roman" panose="02020603050405020304" pitchFamily="18" charset="0"/>
              </a:rPr>
              <a:t>bh                    </a:t>
            </a:r>
            <a:r>
              <a:rPr lang="it-IT" sz="2000">
                <a:latin typeface="Times New Roman" panose="02020603050405020304" pitchFamily="18" charset="0"/>
                <a:cs typeface="Times New Roman" panose="02020603050405020304" pitchFamily="18" charset="0"/>
              </a:rPr>
              <a:t>bh iniziale &gt; f  (es. </a:t>
            </a:r>
            <a:r>
              <a:rPr lang="it-IT" sz="2000" i="1">
                <a:latin typeface="Times New Roman" panose="02020603050405020304" pitchFamily="18" charset="0"/>
                <a:cs typeface="Times New Roman" panose="02020603050405020304" pitchFamily="18" charset="0"/>
              </a:rPr>
              <a:t>fero</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fama</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flos</a:t>
            </a:r>
            <a:r>
              <a:rPr lang="it-IT" sz="20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bh in posizione mediana &gt; b (es. </a:t>
            </a:r>
            <a:r>
              <a:rPr lang="it-IT" sz="2000" i="1">
                <a:latin typeface="Times New Roman" panose="02020603050405020304" pitchFamily="18" charset="0"/>
                <a:cs typeface="Times New Roman" panose="02020603050405020304" pitchFamily="18" charset="0"/>
              </a:rPr>
              <a:t>nebula</a:t>
            </a:r>
            <a:r>
              <a:rPr lang="it-IT" sz="2000">
                <a:latin typeface="Times New Roman" panose="02020603050405020304" pitchFamily="18" charset="0"/>
                <a:cs typeface="Times New Roman" panose="02020603050405020304" pitchFamily="18" charset="0"/>
              </a:rPr>
              <a:t>, cf. gr. </a:t>
            </a:r>
            <a:r>
              <a:rPr lang="el-GR" sz="2000">
                <a:latin typeface="Times New Roman" panose="02020603050405020304" pitchFamily="18" charset="0"/>
                <a:cs typeface="Times New Roman" panose="02020603050405020304" pitchFamily="18" charset="0"/>
              </a:rPr>
              <a:t>νέφος</a:t>
            </a:r>
            <a:r>
              <a:rPr lang="it-IT" sz="2000">
                <a:latin typeface="Times New Roman" panose="02020603050405020304" pitchFamily="18" charset="0"/>
                <a:cs typeface="Times New Roman" panose="02020603050405020304" pitchFamily="18" charset="0"/>
              </a:rPr>
              <a:t>  &lt; *nebh)</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b="1">
                <a:latin typeface="Times New Roman" panose="02020603050405020304" pitchFamily="18" charset="0"/>
                <a:cs typeface="Times New Roman" panose="02020603050405020304" pitchFamily="18" charset="0"/>
              </a:rPr>
              <a:t>dh&gt; *</a:t>
            </a:r>
            <a:r>
              <a:rPr lang="el-GR" sz="2000" b="1">
                <a:latin typeface="Times New Roman" panose="02020603050405020304" pitchFamily="18" charset="0"/>
                <a:cs typeface="Times New Roman" panose="02020603050405020304" pitchFamily="18" charset="0"/>
              </a:rPr>
              <a:t>θ</a:t>
            </a:r>
            <a:r>
              <a:rPr lang="it-IT" sz="2000" b="1">
                <a:latin typeface="Times New Roman" panose="02020603050405020304" pitchFamily="18" charset="0"/>
                <a:cs typeface="Times New Roman" panose="02020603050405020304" pitchFamily="18" charset="0"/>
              </a:rPr>
              <a:t> &gt; f        </a:t>
            </a:r>
            <a:r>
              <a:rPr lang="it-IT" sz="2000">
                <a:latin typeface="Times New Roman" panose="02020603050405020304" pitchFamily="18" charset="0"/>
                <a:cs typeface="Times New Roman" panose="02020603050405020304" pitchFamily="18" charset="0"/>
              </a:rPr>
              <a:t>conservato a inizio parola (es. </a:t>
            </a:r>
            <a:r>
              <a:rPr lang="it-IT" sz="2000" i="1">
                <a:latin typeface="Times New Roman" panose="02020603050405020304" pitchFamily="18" charset="0"/>
                <a:cs typeface="Times New Roman" panose="02020603050405020304" pitchFamily="18" charset="0"/>
              </a:rPr>
              <a:t>feci</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femina</a:t>
            </a:r>
            <a:r>
              <a:rPr lang="it-IT" sz="200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it-IT" sz="2000" b="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in posizione mediana &gt; b (es. </a:t>
            </a:r>
            <a:r>
              <a:rPr lang="it-IT" sz="2000" i="1">
                <a:latin typeface="Times New Roman" panose="02020603050405020304" pitchFamily="18" charset="0"/>
                <a:cs typeface="Times New Roman" panose="02020603050405020304" pitchFamily="18" charset="0"/>
              </a:rPr>
              <a:t>medius </a:t>
            </a:r>
            <a:r>
              <a:rPr lang="it-IT" sz="2000">
                <a:latin typeface="Times New Roman" panose="02020603050405020304" pitchFamily="18" charset="0"/>
                <a:cs typeface="Times New Roman" panose="02020603050405020304" pitchFamily="18" charset="0"/>
              </a:rPr>
              <a:t>&lt;*medhyos)</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dinanzi e dopo r &gt; b (es. </a:t>
            </a:r>
            <a:r>
              <a:rPr lang="it-IT" sz="2000" i="1">
                <a:latin typeface="Times New Roman" panose="02020603050405020304" pitchFamily="18" charset="0"/>
                <a:cs typeface="Times New Roman" panose="02020603050405020304" pitchFamily="18" charset="0"/>
              </a:rPr>
              <a:t>glaber &lt;*</a:t>
            </a:r>
            <a:r>
              <a:rPr lang="it-IT" sz="2000">
                <a:latin typeface="Times New Roman" panose="02020603050405020304" pitchFamily="18" charset="0"/>
                <a:cs typeface="Times New Roman" panose="02020603050405020304" pitchFamily="18" charset="0"/>
              </a:rPr>
              <a:t>ghladh-ro)</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dinanzi a l &gt; b (es. suffisso strumentale: -dhlo si presenta come -blo / -</a:t>
            </a:r>
            <a:r>
              <a:rPr lang="it-IT" sz="2000" i="1">
                <a:latin typeface="Times New Roman" panose="02020603050405020304" pitchFamily="18" charset="0"/>
                <a:cs typeface="Times New Roman" panose="02020603050405020304" pitchFamily="18" charset="0"/>
              </a:rPr>
              <a:t>bulo-</a:t>
            </a:r>
            <a:r>
              <a:rPr lang="it-IT" sz="20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dopo u &gt; b (es. </a:t>
            </a:r>
            <a:r>
              <a:rPr lang="it-IT" sz="2000" i="1">
                <a:latin typeface="Times New Roman" panose="02020603050405020304" pitchFamily="18" charset="0"/>
                <a:cs typeface="Times New Roman" panose="02020603050405020304" pitchFamily="18" charset="0"/>
              </a:rPr>
              <a:t>ruber </a:t>
            </a:r>
            <a:r>
              <a:rPr lang="it-IT" sz="2000">
                <a:latin typeface="Times New Roman" panose="02020603050405020304" pitchFamily="18" charset="0"/>
                <a:cs typeface="Times New Roman" panose="02020603050405020304" pitchFamily="18" charset="0"/>
              </a:rPr>
              <a:t>&lt; *rudhro-)</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b="1">
                <a:latin typeface="Times New Roman" panose="02020603050405020304" pitchFamily="18" charset="0"/>
                <a:cs typeface="Times New Roman" panose="02020603050405020304" pitchFamily="18" charset="0"/>
              </a:rPr>
              <a:t>gh</a:t>
            </a:r>
            <a:r>
              <a:rPr lang="it-IT" sz="2000">
                <a:latin typeface="Times New Roman" panose="02020603050405020304" pitchFamily="18" charset="0"/>
                <a:cs typeface="Times New Roman" panose="02020603050405020304" pitchFamily="18" charset="0"/>
              </a:rPr>
              <a:t>              gh &gt; *</a:t>
            </a:r>
            <a:r>
              <a:rPr lang="el-GR" sz="2000">
                <a:latin typeface="Times New Roman" panose="02020603050405020304" pitchFamily="18" charset="0"/>
                <a:cs typeface="Times New Roman" panose="02020603050405020304" pitchFamily="18" charset="0"/>
              </a:rPr>
              <a:t>χ</a:t>
            </a:r>
            <a:r>
              <a:rPr lang="it-IT" sz="2000">
                <a:latin typeface="Times New Roman" panose="02020603050405020304" pitchFamily="18" charset="0"/>
                <a:cs typeface="Times New Roman" panose="02020603050405020304" pitchFamily="18" charset="0"/>
              </a:rPr>
              <a:t>  prima di una vocale o fra vocali e poi esito &gt; h (es. </a:t>
            </a:r>
            <a:r>
              <a:rPr lang="it-IT" sz="2000" i="1">
                <a:latin typeface="Times New Roman" panose="02020603050405020304" pitchFamily="18" charset="0"/>
                <a:cs typeface="Times New Roman" panose="02020603050405020304" pitchFamily="18" charset="0"/>
              </a:rPr>
              <a:t>anser </a:t>
            </a:r>
            <a:r>
              <a:rPr lang="it-IT" sz="2000">
                <a:latin typeface="Times New Roman" panose="02020603050405020304" pitchFamily="18" charset="0"/>
                <a:cs typeface="Times New Roman" panose="02020603050405020304" pitchFamily="18" charset="0"/>
              </a:rPr>
              <a:t>&lt;*ghans; </a:t>
            </a:r>
            <a:r>
              <a:rPr lang="it-IT" sz="2000" i="1">
                <a:latin typeface="Times New Roman" panose="02020603050405020304" pitchFamily="18" charset="0"/>
                <a:cs typeface="Times New Roman" panose="02020603050405020304" pitchFamily="18" charset="0"/>
              </a:rPr>
              <a:t>hostis </a:t>
            </a:r>
            <a:r>
              <a:rPr lang="it-IT" sz="2000">
                <a:latin typeface="Times New Roman" panose="02020603050405020304" pitchFamily="18" charset="0"/>
                <a:cs typeface="Times New Roman" panose="02020603050405020304" pitchFamily="18" charset="0"/>
              </a:rPr>
              <a:t>&lt;*ghosti-)</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gh iniziale + u &gt; f  (es. </a:t>
            </a:r>
            <a:r>
              <a:rPr lang="it-IT" sz="2000" i="1">
                <a:latin typeface="Times New Roman" panose="02020603050405020304" pitchFamily="18" charset="0"/>
                <a:cs typeface="Times New Roman" panose="02020603050405020304" pitchFamily="18" charset="0"/>
              </a:rPr>
              <a:t>fundo </a:t>
            </a:r>
            <a:r>
              <a:rPr lang="it-IT" sz="2000">
                <a:latin typeface="Times New Roman" panose="02020603050405020304" pitchFamily="18" charset="0"/>
                <a:cs typeface="Times New Roman" panose="02020603050405020304" pitchFamily="18" charset="0"/>
              </a:rPr>
              <a:t>&lt;*gheu-/ghu-)</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ghu all’interno di parola &gt; -gw- &gt; -v-  (es. </a:t>
            </a:r>
            <a:r>
              <a:rPr lang="it-IT" sz="2000" i="1">
                <a:latin typeface="Times New Roman" panose="02020603050405020304" pitchFamily="18" charset="0"/>
                <a:cs typeface="Times New Roman" panose="02020603050405020304" pitchFamily="18" charset="0"/>
              </a:rPr>
              <a:t>brevis </a:t>
            </a:r>
            <a:r>
              <a:rPr lang="it-IT" sz="2000">
                <a:latin typeface="Times New Roman" panose="02020603050405020304" pitchFamily="18" charset="0"/>
                <a:cs typeface="Times New Roman" panose="02020603050405020304" pitchFamily="18" charset="0"/>
              </a:rPr>
              <a:t>&lt;*mreghw-i)</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nasale velare + gh &gt; g  (es. </a:t>
            </a:r>
            <a:r>
              <a:rPr lang="it-IT" sz="2000" i="1">
                <a:latin typeface="Times New Roman" panose="02020603050405020304" pitchFamily="18" charset="0"/>
                <a:cs typeface="Times New Roman" panose="02020603050405020304" pitchFamily="18" charset="0"/>
              </a:rPr>
              <a:t>fingo </a:t>
            </a:r>
            <a:r>
              <a:rPr lang="it-IT" sz="2000">
                <a:latin typeface="Times New Roman" panose="02020603050405020304" pitchFamily="18" charset="0"/>
                <a:cs typeface="Times New Roman" panose="02020603050405020304" pitchFamily="18" charset="0"/>
              </a:rPr>
              <a:t>&lt;*dheigh / *dhingh)</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46886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83AA2A9-CC87-4216-913D-ADB83BA9F73D}"/>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buNone/>
            </a:pPr>
            <a:r>
              <a:rPr lang="it-IT" sz="2000">
                <a:latin typeface="Times New Roman" panose="02020603050405020304" pitchFamily="18" charset="0"/>
                <a:cs typeface="Times New Roman" panose="02020603050405020304" pitchFamily="18" charset="0"/>
              </a:rPr>
              <a:t>                   </a:t>
            </a:r>
          </a:p>
          <a:p>
            <a:pPr marL="0" indent="0">
              <a:buNone/>
            </a:pPr>
            <a:r>
              <a:rPr lang="it-IT" sz="2000">
                <a:latin typeface="Times New Roman" panose="02020603050405020304" pitchFamily="18" charset="0"/>
                <a:cs typeface="Times New Roman" panose="02020603050405020304" pitchFamily="18" charset="0"/>
              </a:rPr>
              <a:t>                    </a:t>
            </a:r>
            <a:r>
              <a:rPr lang="fr-FR" sz="2000" b="1">
                <a:latin typeface="Times New Roman" panose="02020603050405020304" pitchFamily="18" charset="0"/>
                <a:cs typeface="Times New Roman" panose="02020603050405020304" pitchFamily="18" charset="0"/>
              </a:rPr>
              <a:t>ɡ</a:t>
            </a:r>
            <a:r>
              <a:rPr lang="fr-FR" sz="2000" b="1" baseline="30000">
                <a:latin typeface="Times New Roman" panose="02020603050405020304" pitchFamily="18" charset="0"/>
                <a:cs typeface="Times New Roman" panose="02020603050405020304" pitchFamily="18" charset="0"/>
              </a:rPr>
              <a:t>w</a:t>
            </a:r>
            <a:r>
              <a:rPr lang="fr-FR" sz="2000" b="1">
                <a:latin typeface="Times New Roman" panose="02020603050405020304" pitchFamily="18" charset="0"/>
                <a:cs typeface="Times New Roman" panose="02020603050405020304" pitchFamily="18" charset="0"/>
              </a:rPr>
              <a:t>h</a:t>
            </a:r>
            <a:r>
              <a:rPr lang="fr-FR" sz="2000">
                <a:latin typeface="Times New Roman" panose="02020603050405020304" pitchFamily="18" charset="0"/>
                <a:cs typeface="Times New Roman" panose="02020603050405020304" pitchFamily="18" charset="0"/>
              </a:rPr>
              <a:t>                ɡ</a:t>
            </a:r>
            <a:r>
              <a:rPr lang="fr-FR" sz="2000" baseline="30000">
                <a:latin typeface="Times New Roman" panose="02020603050405020304" pitchFamily="18" charset="0"/>
                <a:cs typeface="Times New Roman" panose="02020603050405020304" pitchFamily="18" charset="0"/>
              </a:rPr>
              <a:t>w</a:t>
            </a:r>
            <a:r>
              <a:rPr lang="fr-FR" sz="2000">
                <a:latin typeface="Times New Roman" panose="02020603050405020304" pitchFamily="18" charset="0"/>
                <a:cs typeface="Times New Roman" panose="02020603050405020304" pitchFamily="18" charset="0"/>
              </a:rPr>
              <a:t>h  all’inizio di parola &gt; f  (es. </a:t>
            </a:r>
            <a:r>
              <a:rPr lang="fr-FR" sz="2000" i="1">
                <a:latin typeface="Times New Roman" panose="02020603050405020304" pitchFamily="18" charset="0"/>
                <a:cs typeface="Times New Roman" panose="02020603050405020304" pitchFamily="18" charset="0"/>
              </a:rPr>
              <a:t>de-fendo</a:t>
            </a:r>
            <a:r>
              <a:rPr lang="fr-FR" sz="2000">
                <a:latin typeface="Times New Roman" panose="02020603050405020304" pitchFamily="18" charset="0"/>
                <a:cs typeface="Times New Roman" panose="02020603050405020304" pitchFamily="18" charset="0"/>
              </a:rPr>
              <a:t> &lt;* ɡ</a:t>
            </a:r>
            <a:r>
              <a:rPr lang="fr-FR" sz="2000" baseline="30000">
                <a:latin typeface="Times New Roman" panose="02020603050405020304" pitchFamily="18" charset="0"/>
                <a:cs typeface="Times New Roman" panose="02020603050405020304" pitchFamily="18" charset="0"/>
              </a:rPr>
              <a:t>w</a:t>
            </a:r>
            <a:r>
              <a:rPr lang="fr-FR" sz="2000">
                <a:latin typeface="Times New Roman" panose="02020603050405020304" pitchFamily="18" charset="0"/>
                <a:cs typeface="Times New Roman" panose="02020603050405020304" pitchFamily="18" charset="0"/>
              </a:rPr>
              <a:t>hen-)</a:t>
            </a:r>
          </a:p>
          <a:p>
            <a:pPr marL="0" indent="0">
              <a:buNone/>
            </a:pPr>
            <a:r>
              <a:rPr lang="fr-FR" sz="2000">
                <a:latin typeface="Times New Roman" panose="02020603050405020304" pitchFamily="18" charset="0"/>
                <a:cs typeface="Times New Roman" panose="02020603050405020304" pitchFamily="18" charset="0"/>
              </a:rPr>
              <a:t>                                           ɡ</a:t>
            </a:r>
            <a:r>
              <a:rPr lang="fr-FR" sz="2000" baseline="30000">
                <a:latin typeface="Times New Roman" panose="02020603050405020304" pitchFamily="18" charset="0"/>
                <a:cs typeface="Times New Roman" panose="02020603050405020304" pitchFamily="18" charset="0"/>
              </a:rPr>
              <a:t>w</a:t>
            </a:r>
            <a:r>
              <a:rPr lang="fr-FR" sz="2000">
                <a:latin typeface="Times New Roman" panose="02020603050405020304" pitchFamily="18" charset="0"/>
                <a:cs typeface="Times New Roman" panose="02020603050405020304" pitchFamily="18" charset="0"/>
              </a:rPr>
              <a:t>h  intervocalico &gt; v (es. </a:t>
            </a:r>
            <a:r>
              <a:rPr lang="fr-FR" sz="2000" i="1">
                <a:latin typeface="Times New Roman" panose="02020603050405020304" pitchFamily="18" charset="0"/>
                <a:cs typeface="Times New Roman" panose="02020603050405020304" pitchFamily="18" charset="0"/>
              </a:rPr>
              <a:t>nix, nivem &lt;*snei</a:t>
            </a:r>
            <a:r>
              <a:rPr lang="fr-FR" sz="2000">
                <a:latin typeface="Times New Roman" panose="02020603050405020304" pitchFamily="18" charset="0"/>
                <a:cs typeface="Times New Roman" panose="02020603050405020304" pitchFamily="18" charset="0"/>
              </a:rPr>
              <a:t> ɡ</a:t>
            </a:r>
            <a:r>
              <a:rPr lang="fr-FR" sz="2000" baseline="30000">
                <a:latin typeface="Times New Roman" panose="02020603050405020304" pitchFamily="18" charset="0"/>
                <a:cs typeface="Times New Roman" panose="02020603050405020304" pitchFamily="18" charset="0"/>
              </a:rPr>
              <a:t>w</a:t>
            </a:r>
            <a:r>
              <a:rPr lang="fr-FR" sz="2000">
                <a:latin typeface="Times New Roman" panose="02020603050405020304" pitchFamily="18" charset="0"/>
                <a:cs typeface="Times New Roman" panose="02020603050405020304" pitchFamily="18" charset="0"/>
              </a:rPr>
              <a:t>h</a:t>
            </a:r>
            <a:r>
              <a:rPr lang="fr-FR" sz="2000" i="1">
                <a:latin typeface="Times New Roman" panose="02020603050405020304" pitchFamily="18" charset="0"/>
                <a:cs typeface="Times New Roman" panose="02020603050405020304" pitchFamily="18" charset="0"/>
              </a:rPr>
              <a:t>)</a:t>
            </a:r>
          </a:p>
          <a:p>
            <a:pPr marL="0" indent="0">
              <a:buNone/>
            </a:pPr>
            <a:r>
              <a:rPr lang="fr-FR" sz="2000">
                <a:latin typeface="Times New Roman" panose="02020603050405020304" pitchFamily="18" charset="0"/>
                <a:cs typeface="Times New Roman" panose="02020603050405020304" pitchFamily="18" charset="0"/>
              </a:rPr>
              <a:t>                                           nasale velare + ɡ</a:t>
            </a:r>
            <a:r>
              <a:rPr lang="fr-FR" sz="2000" baseline="30000">
                <a:latin typeface="Times New Roman" panose="02020603050405020304" pitchFamily="18" charset="0"/>
                <a:cs typeface="Times New Roman" panose="02020603050405020304" pitchFamily="18" charset="0"/>
              </a:rPr>
              <a:t>w</a:t>
            </a:r>
            <a:r>
              <a:rPr lang="fr-FR" sz="2000">
                <a:latin typeface="Times New Roman" panose="02020603050405020304" pitchFamily="18" charset="0"/>
                <a:cs typeface="Times New Roman" panose="02020603050405020304" pitchFamily="18" charset="0"/>
              </a:rPr>
              <a:t>h &gt; g  (es. </a:t>
            </a:r>
            <a:r>
              <a:rPr lang="fr-FR" sz="2000" i="1">
                <a:latin typeface="Times New Roman" panose="02020603050405020304" pitchFamily="18" charset="0"/>
                <a:cs typeface="Times New Roman" panose="02020603050405020304" pitchFamily="18" charset="0"/>
              </a:rPr>
              <a:t>ninguit &lt;* snin</a:t>
            </a:r>
            <a:r>
              <a:rPr lang="fr-FR" sz="2000">
                <a:latin typeface="Times New Roman" panose="02020603050405020304" pitchFamily="18" charset="0"/>
                <a:cs typeface="Times New Roman" panose="02020603050405020304" pitchFamily="18" charset="0"/>
              </a:rPr>
              <a:t>ɡ</a:t>
            </a:r>
            <a:r>
              <a:rPr lang="fr-FR" sz="2000" baseline="30000">
                <a:latin typeface="Times New Roman" panose="02020603050405020304" pitchFamily="18" charset="0"/>
                <a:cs typeface="Times New Roman" panose="02020603050405020304" pitchFamily="18" charset="0"/>
              </a:rPr>
              <a:t>w</a:t>
            </a:r>
            <a:r>
              <a:rPr lang="fr-FR" sz="2000">
                <a:latin typeface="Times New Roman" panose="02020603050405020304" pitchFamily="18" charset="0"/>
                <a:cs typeface="Times New Roman" panose="02020603050405020304" pitchFamily="18" charset="0"/>
              </a:rPr>
              <a:t>h)</a:t>
            </a:r>
            <a:endParaRPr lang="fr-FR" sz="2000" i="1">
              <a:latin typeface="Times New Roman" panose="02020603050405020304" pitchFamily="18" charset="0"/>
              <a:cs typeface="Times New Roman" panose="02020603050405020304" pitchFamily="18" charset="0"/>
            </a:endParaRPr>
          </a:p>
          <a:p>
            <a:pPr marL="0" indent="0">
              <a:buNone/>
            </a:pPr>
            <a:r>
              <a:rPr lang="fr-FR" sz="2000">
                <a:latin typeface="Times New Roman" panose="02020603050405020304" pitchFamily="18" charset="0"/>
                <a:cs typeface="Times New Roman" panose="02020603050405020304" pitchFamily="18" charset="0"/>
              </a:rPr>
              <a:t>                                           ɡ</a:t>
            </a:r>
            <a:r>
              <a:rPr lang="fr-FR" sz="2000" baseline="30000">
                <a:latin typeface="Times New Roman" panose="02020603050405020304" pitchFamily="18" charset="0"/>
                <a:cs typeface="Times New Roman" panose="02020603050405020304" pitchFamily="18" charset="0"/>
              </a:rPr>
              <a:t>w</a:t>
            </a:r>
            <a:r>
              <a:rPr lang="fr-FR" sz="2000">
                <a:latin typeface="Times New Roman" panose="02020603050405020304" pitchFamily="18" charset="0"/>
                <a:cs typeface="Times New Roman" panose="02020603050405020304" pitchFamily="18" charset="0"/>
              </a:rPr>
              <a:t>h +r &gt; f </a:t>
            </a:r>
            <a:r>
              <a:rPr lang="fr-FR" sz="2000" i="1">
                <a:latin typeface="Times New Roman" panose="02020603050405020304" pitchFamily="18" charset="0"/>
                <a:cs typeface="Times New Roman" panose="02020603050405020304" pitchFamily="18" charset="0"/>
              </a:rPr>
              <a:t> </a:t>
            </a:r>
          </a:p>
          <a:p>
            <a:pPr marL="0" indent="0">
              <a:buNone/>
            </a:pPr>
            <a:endParaRPr lang="fr-FR" sz="2000" i="1">
              <a:latin typeface="Times New Roman" panose="02020603050405020304" pitchFamily="18" charset="0"/>
              <a:cs typeface="Times New Roman" panose="02020603050405020304" pitchFamily="18" charset="0"/>
            </a:endParaRPr>
          </a:p>
          <a:p>
            <a:pPr marL="0" indent="0">
              <a:buNone/>
            </a:pPr>
            <a:r>
              <a:rPr lang="fr-FR" sz="2000" i="1">
                <a:latin typeface="Times New Roman" panose="02020603050405020304" pitchFamily="18" charset="0"/>
                <a:cs typeface="Times New Roman" panose="02020603050405020304" pitchFamily="18" charset="0"/>
              </a:rPr>
              <a:t>             fricative:</a:t>
            </a:r>
          </a:p>
          <a:p>
            <a:pPr marL="0" indent="0">
              <a:buNone/>
            </a:pPr>
            <a:r>
              <a:rPr lang="fr-FR" sz="2000" i="1">
                <a:latin typeface="Times New Roman" panose="02020603050405020304" pitchFamily="18" charset="0"/>
                <a:cs typeface="Times New Roman" panose="02020603050405020304" pitchFamily="18" charset="0"/>
              </a:rPr>
              <a:t>                      </a:t>
            </a:r>
            <a:r>
              <a:rPr lang="fr-FR" sz="2000" b="1">
                <a:latin typeface="Times New Roman" panose="02020603050405020304" pitchFamily="18" charset="0"/>
                <a:cs typeface="Times New Roman" panose="02020603050405020304" pitchFamily="18" charset="0"/>
              </a:rPr>
              <a:t>s                   </a:t>
            </a:r>
            <a:r>
              <a:rPr lang="fr-FR" sz="2000">
                <a:latin typeface="Times New Roman" panose="02020603050405020304" pitchFamily="18" charset="0"/>
                <a:cs typeface="Times New Roman" panose="02020603050405020304" pitchFamily="18" charset="0"/>
              </a:rPr>
              <a:t>s  non muta all’inizio o alla fine di parola e all’interno di parola prima e dopo occl. sorda</a:t>
            </a:r>
          </a:p>
          <a:p>
            <a:pPr marL="0" indent="0">
              <a:buNone/>
            </a:pPr>
            <a:r>
              <a:rPr lang="fr-FR" sz="2000" b="1" i="1">
                <a:latin typeface="Times New Roman" panose="02020603050405020304" pitchFamily="18" charset="0"/>
                <a:cs typeface="Times New Roman" panose="02020603050405020304" pitchFamily="18" charset="0"/>
              </a:rPr>
              <a:t>                                           </a:t>
            </a:r>
            <a:r>
              <a:rPr lang="fr-FR" sz="2000">
                <a:latin typeface="Times New Roman" panose="02020603050405020304" pitchFamily="18" charset="0"/>
                <a:cs typeface="Times New Roman" panose="02020603050405020304" pitchFamily="18" charset="0"/>
              </a:rPr>
              <a:t>s intervocalico  &gt; z &gt; r  (es. </a:t>
            </a:r>
            <a:r>
              <a:rPr lang="fr-FR" sz="2000" i="1">
                <a:latin typeface="Times New Roman" panose="02020603050405020304" pitchFamily="18" charset="0"/>
                <a:cs typeface="Times New Roman" panose="02020603050405020304" pitchFamily="18" charset="0"/>
              </a:rPr>
              <a:t>generis </a:t>
            </a:r>
            <a:r>
              <a:rPr lang="fr-FR" sz="2000">
                <a:latin typeface="Times New Roman" panose="02020603050405020304" pitchFamily="18" charset="0"/>
                <a:cs typeface="Times New Roman" panose="02020603050405020304" pitchFamily="18" charset="0"/>
              </a:rPr>
              <a:t>&lt;*geneses)</a:t>
            </a:r>
          </a:p>
          <a:p>
            <a:pPr marL="0" indent="0">
              <a:buNone/>
            </a:pPr>
            <a:r>
              <a:rPr lang="fr-FR" sz="2000">
                <a:latin typeface="Times New Roman" panose="02020603050405020304" pitchFamily="18" charset="0"/>
                <a:cs typeface="Times New Roman" panose="02020603050405020304" pitchFamily="18" charset="0"/>
              </a:rPr>
              <a:t>                                           s + y, w, l, m, n, d, g &gt; z</a:t>
            </a:r>
          </a:p>
          <a:p>
            <a:pPr marL="0" indent="0">
              <a:spcBef>
                <a:spcPts val="0"/>
              </a:spcBef>
              <a:spcAft>
                <a:spcPts val="0"/>
              </a:spcAft>
              <a:buNone/>
            </a:pPr>
            <a:r>
              <a:rPr lang="fr-FR" sz="2000">
                <a:latin typeface="Times New Roman" panose="02020603050405020304" pitchFamily="18" charset="0"/>
                <a:cs typeface="Times New Roman" panose="02020603050405020304" pitchFamily="18" charset="0"/>
              </a:rPr>
              <a:t>                                           r, l + s &gt; z : davanti a g &gt; r, ma davanti y, w, l, m, n, d &gt; s scompare </a:t>
            </a:r>
          </a:p>
          <a:p>
            <a:pPr marL="0" indent="0">
              <a:spcBef>
                <a:spcPts val="0"/>
              </a:spcBef>
              <a:spcAft>
                <a:spcPts val="0"/>
              </a:spcAft>
              <a:buNone/>
            </a:pPr>
            <a:r>
              <a:rPr lang="fr-FR" sz="2000">
                <a:latin typeface="Times New Roman" panose="02020603050405020304" pitchFamily="18" charset="0"/>
                <a:cs typeface="Times New Roman" panose="02020603050405020304" pitchFamily="18" charset="0"/>
              </a:rPr>
              <a:t>                                           con allungamento di   compenso (es. </a:t>
            </a:r>
            <a:r>
              <a:rPr lang="fr-FR" sz="2000" i="1">
                <a:latin typeface="Times New Roman" panose="02020603050405020304" pitchFamily="18" charset="0"/>
                <a:cs typeface="Times New Roman" panose="02020603050405020304" pitchFamily="18" charset="0"/>
              </a:rPr>
              <a:t>n</a:t>
            </a:r>
            <a:r>
              <a:rPr lang="it-IT" sz="2000" i="1">
                <a:latin typeface="Times New Roman" panose="02020603050405020304" pitchFamily="18" charset="0"/>
                <a:cs typeface="Times New Roman" panose="02020603050405020304" pitchFamily="18" charset="0"/>
              </a:rPr>
              <a:t>ī</a:t>
            </a:r>
            <a:r>
              <a:rPr lang="fr-FR" sz="2000" i="1">
                <a:latin typeface="Times New Roman" panose="02020603050405020304" pitchFamily="18" charset="0"/>
                <a:cs typeface="Times New Roman" panose="02020603050405020304" pitchFamily="18" charset="0"/>
              </a:rPr>
              <a:t>dus &lt;*nizdos</a:t>
            </a:r>
            <a:r>
              <a:rPr lang="it-IT" sz="2000">
                <a:latin typeface="Times New Roman" panose="02020603050405020304" pitchFamily="18" charset="0"/>
                <a:cs typeface="Times New Roman" panose="02020603050405020304" pitchFamily="18" charset="0"/>
              </a:rPr>
              <a:t>)</a:t>
            </a:r>
          </a:p>
          <a:p>
            <a:pPr marL="0" indent="0">
              <a:buNone/>
            </a:pPr>
            <a:r>
              <a:rPr lang="it-IT" sz="2000">
                <a:latin typeface="Times New Roman" panose="02020603050405020304" pitchFamily="18" charset="0"/>
                <a:cs typeface="Times New Roman" panose="02020603050405020304" pitchFamily="18" charset="0"/>
              </a:rPr>
              <a:t>                                           sr- iniziale &gt; fr- (es. </a:t>
            </a:r>
            <a:r>
              <a:rPr lang="it-IT" sz="2000" i="1">
                <a:latin typeface="Times New Roman" panose="02020603050405020304" pitchFamily="18" charset="0"/>
                <a:cs typeface="Times New Roman" panose="02020603050405020304" pitchFamily="18" charset="0"/>
              </a:rPr>
              <a:t>frigus </a:t>
            </a:r>
            <a:r>
              <a:rPr lang="it-IT" sz="2000">
                <a:latin typeface="Times New Roman" panose="02020603050405020304" pitchFamily="18" charset="0"/>
                <a:cs typeface="Times New Roman" panose="02020603050405020304" pitchFamily="18" charset="0"/>
              </a:rPr>
              <a:t>&lt;*srigos)</a:t>
            </a:r>
          </a:p>
          <a:p>
            <a:pPr marL="0" indent="0">
              <a:buNone/>
            </a:pPr>
            <a:r>
              <a:rPr lang="it-IT" sz="2000">
                <a:latin typeface="Times New Roman" panose="02020603050405020304" pitchFamily="18" charset="0"/>
                <a:cs typeface="Times New Roman" panose="02020603050405020304" pitchFamily="18" charset="0"/>
              </a:rPr>
              <a:t>                                           -sr- interno &gt; -br- (es. </a:t>
            </a:r>
            <a:r>
              <a:rPr lang="it-IT" sz="2000" i="1">
                <a:latin typeface="Times New Roman" panose="02020603050405020304" pitchFamily="18" charset="0"/>
                <a:cs typeface="Times New Roman" panose="02020603050405020304" pitchFamily="18" charset="0"/>
              </a:rPr>
              <a:t>funebris </a:t>
            </a:r>
            <a:r>
              <a:rPr lang="it-IT" sz="2000">
                <a:latin typeface="Times New Roman" panose="02020603050405020304" pitchFamily="18" charset="0"/>
                <a:cs typeface="Times New Roman" panose="02020603050405020304" pitchFamily="18" charset="0"/>
              </a:rPr>
              <a:t>&lt;*dhoines-ris)</a:t>
            </a:r>
            <a:endParaRPr lang="fr-FR"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72283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6996E57-A9F6-4181-948A-43BD956BDD35}"/>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i="1">
                <a:latin typeface="Times New Roman" panose="02020603050405020304" pitchFamily="18" charset="0"/>
                <a:cs typeface="Times New Roman" panose="02020603050405020304" pitchFamily="18" charset="0"/>
              </a:rPr>
              <a:t>L’Accento</a:t>
            </a:r>
          </a:p>
          <a:p>
            <a:pPr algn="just">
              <a:spcBef>
                <a:spcPts val="0"/>
              </a:spcBef>
              <a:spcAft>
                <a:spcPts val="0"/>
              </a:spcAft>
              <a:buFontTx/>
              <a:buChar char="-"/>
            </a:pPr>
            <a:r>
              <a:rPr lang="it-IT" sz="2000">
                <a:latin typeface="Times New Roman" panose="02020603050405020304" pitchFamily="18" charset="0"/>
                <a:cs typeface="Times New Roman" panose="02020603050405020304" pitchFamily="18" charset="0"/>
              </a:rPr>
              <a:t>Distinzione tra: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1800">
                <a:latin typeface="Times New Roman" panose="02020603050405020304" pitchFamily="18" charset="0"/>
                <a:cs typeface="Times New Roman" panose="02020603050405020304" pitchFamily="18" charset="0"/>
              </a:rPr>
              <a:t>accento intensivo (dinamico, espiratorio)</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t>
            </a:r>
            <a:r>
              <a:rPr lang="it-IT" sz="1800">
                <a:latin typeface="Times New Roman" panose="02020603050405020304" pitchFamily="18" charset="0"/>
                <a:cs typeface="Times New Roman" panose="02020603050405020304" pitchFamily="18" charset="0"/>
              </a:rPr>
              <a:t> accento di altezza (melodico, musicale, cromatico)</a:t>
            </a:r>
          </a:p>
          <a:p>
            <a:pPr algn="just">
              <a:buFontTx/>
              <a:buChar char="-"/>
            </a:pPr>
            <a:r>
              <a:rPr lang="it-IT" sz="2000">
                <a:latin typeface="Times New Roman" panose="02020603050405020304" pitchFamily="18" charset="0"/>
                <a:cs typeface="Times New Roman" panose="02020603050405020304" pitchFamily="18" charset="0"/>
              </a:rPr>
              <a:t>La distinzione tra lingue ad accento intensivo e lingue ad accento di altezza è accettabile tenendo conto del </a:t>
            </a:r>
            <a:r>
              <a:rPr lang="it-IT" sz="2000" i="1">
                <a:latin typeface="Times New Roman" panose="02020603050405020304" pitchFamily="18" charset="0"/>
                <a:cs typeface="Times New Roman" panose="02020603050405020304" pitchFamily="18" charset="0"/>
              </a:rPr>
              <a:t>valore distintivo</a:t>
            </a:r>
            <a:r>
              <a:rPr lang="it-IT" sz="2000">
                <a:latin typeface="Times New Roman" panose="02020603050405020304" pitchFamily="18" charset="0"/>
                <a:cs typeface="Times New Roman" panose="02020603050405020304" pitchFamily="18" charset="0"/>
              </a:rPr>
              <a:t>, della funzione fonologica.</a:t>
            </a:r>
          </a:p>
          <a:p>
            <a:pPr algn="just">
              <a:buFontTx/>
              <a:buChar char="-"/>
            </a:pPr>
            <a:r>
              <a:rPr lang="it-IT" sz="2000">
                <a:latin typeface="Times New Roman" panose="02020603050405020304" pitchFamily="18" charset="0"/>
                <a:cs typeface="Times New Roman" panose="02020603050405020304" pitchFamily="18" charset="0"/>
              </a:rPr>
              <a:t>Fonetica e prosodia  →    sillaba   →   4 tipi sillabici:</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 sola vocale</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 consonante iniziale + vocale</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 vocale + consonante di chiusura</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 consonante iniziale + vocale + consonante di chiusura</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algn="just">
              <a:buFontTx/>
              <a:buChar char="-"/>
            </a:pPr>
            <a:r>
              <a:rPr lang="it-IT" sz="2000">
                <a:latin typeface="Times New Roman" panose="02020603050405020304" pitchFamily="18" charset="0"/>
                <a:cs typeface="Times New Roman" panose="02020603050405020304" pitchFamily="18" charset="0"/>
              </a:rPr>
              <a:t>Valore distintivo della quantità nel latino  ↔  valore distintivo della vocale e della consonante di chiusura</a:t>
            </a:r>
          </a:p>
          <a:p>
            <a:pPr marL="0" indent="0" algn="jus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 sillabe aperte  = sillabe senza consonante di chiusura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(quantità breve o lunga a seconda della quantità della vocale)</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 sillabe chiuse = sillabe con consonante di chiusura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(quantità sempre lunga a prescindere dalla quantità della vocale)</a:t>
            </a:r>
          </a:p>
        </p:txBody>
      </p:sp>
      <p:sp>
        <p:nvSpPr>
          <p:cNvPr id="4" name="Parentesi graffa chiusa 3">
            <a:extLst>
              <a:ext uri="{FF2B5EF4-FFF2-40B4-BE49-F238E27FC236}">
                <a16:creationId xmlns:a16="http://schemas.microsoft.com/office/drawing/2014/main" id="{CE38683F-BA74-4E53-A0BC-00C59BD31641}"/>
              </a:ext>
            </a:extLst>
          </p:cNvPr>
          <p:cNvSpPr/>
          <p:nvPr/>
        </p:nvSpPr>
        <p:spPr>
          <a:xfrm rot="5400000">
            <a:off x="5574483" y="1505826"/>
            <a:ext cx="436230" cy="633368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10478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7328753-49B2-4D48-AAEB-86354C572BD0}"/>
              </a:ext>
            </a:extLst>
          </p:cNvPr>
          <p:cNvSpPr>
            <a:spLocks noGrp="1"/>
          </p:cNvSpPr>
          <p:nvPr>
            <p:ph idx="1"/>
          </p:nvPr>
        </p:nvSpPr>
        <p:spPr>
          <a:xfrm>
            <a:off x="0" y="0"/>
            <a:ext cx="12192000" cy="6858000"/>
          </a:xfrm>
          <a:blipFill>
            <a:blip r:embed="rId2"/>
            <a:tile tx="0" ty="0" sx="100000" sy="100000" flip="none" algn="tl"/>
          </a:blipFill>
        </p:spPr>
        <p:txBody>
          <a:bodyPr>
            <a:normAutofit fontScale="77500" lnSpcReduction="20000"/>
          </a:bodyPr>
          <a:lstStyle/>
          <a:p>
            <a:pPr algn="just">
              <a:buFontTx/>
              <a:buChar char="-"/>
            </a:pPr>
            <a:endParaRPr lang="it-IT" dirty="0">
              <a:latin typeface="Times New Roman" panose="02020603050405020304" pitchFamily="18" charset="0"/>
              <a:cs typeface="Times New Roman" panose="02020603050405020304" pitchFamily="18" charset="0"/>
            </a:endParaRPr>
          </a:p>
          <a:p>
            <a:pPr algn="just">
              <a:buFontTx/>
              <a:buChar char="-"/>
            </a:pPr>
            <a:r>
              <a:rPr lang="it-IT" dirty="0">
                <a:latin typeface="Times New Roman" panose="02020603050405020304" pitchFamily="18" charset="0"/>
                <a:cs typeface="Times New Roman" panose="02020603050405020304" pitchFamily="18" charset="0"/>
              </a:rPr>
              <a:t>In indoeuropeo:  accento prevalentemente </a:t>
            </a:r>
            <a:r>
              <a:rPr lang="it-IT" i="1" dirty="0">
                <a:latin typeface="Times New Roman" panose="02020603050405020304" pitchFamily="18" charset="0"/>
                <a:cs typeface="Times New Roman" panose="02020603050405020304" pitchFamily="18" charset="0"/>
              </a:rPr>
              <a:t>musicale </a:t>
            </a:r>
            <a:r>
              <a:rPr lang="it-IT" dirty="0">
                <a:latin typeface="Times New Roman" panose="02020603050405020304" pitchFamily="18" charset="0"/>
                <a:cs typeface="Times New Roman" panose="02020603050405020304" pitchFamily="18" charset="0"/>
              </a:rPr>
              <a:t>e libero</a:t>
            </a:r>
          </a:p>
          <a:p>
            <a:pPr algn="just">
              <a:lnSpc>
                <a:spcPct val="120000"/>
              </a:lnSpc>
              <a:spcBef>
                <a:spcPts val="0"/>
              </a:spcBef>
              <a:spcAft>
                <a:spcPts val="0"/>
              </a:spcAft>
              <a:buFontTx/>
              <a:buChar char="-"/>
            </a:pPr>
            <a:r>
              <a:rPr lang="it-IT" dirty="0">
                <a:latin typeface="Times New Roman" panose="02020603050405020304" pitchFamily="18" charset="0"/>
                <a:cs typeface="Times New Roman" panose="02020603050405020304" pitchFamily="18" charset="0"/>
              </a:rPr>
              <a:t>In greco:  accento </a:t>
            </a:r>
            <a:r>
              <a:rPr lang="it-IT" i="1" dirty="0">
                <a:latin typeface="Times New Roman" panose="02020603050405020304" pitchFamily="18" charset="0"/>
                <a:cs typeface="Times New Roman" panose="02020603050405020304" pitchFamily="18" charset="0"/>
              </a:rPr>
              <a:t>musicale</a:t>
            </a:r>
            <a:r>
              <a:rPr lang="it-IT" dirty="0">
                <a:latin typeface="Times New Roman" panose="02020603050405020304" pitchFamily="18" charset="0"/>
                <a:cs typeface="Times New Roman" panose="02020603050405020304" pitchFamily="18" charset="0"/>
              </a:rPr>
              <a:t> (intensivo nella fase tarda – con tracce già nel II </a:t>
            </a:r>
            <a:r>
              <a:rPr lang="it-IT" dirty="0" err="1">
                <a:latin typeface="Times New Roman" panose="02020603050405020304" pitchFamily="18" charset="0"/>
                <a:cs typeface="Times New Roman" panose="02020603050405020304" pitchFamily="18" charset="0"/>
              </a:rPr>
              <a:t>sec.d.C</a:t>
            </a:r>
            <a:r>
              <a:rPr lang="it-IT" dirty="0">
                <a:latin typeface="Times New Roman" panose="02020603050405020304" pitchFamily="18" charset="0"/>
                <a:cs typeface="Times New Roman" panose="02020603050405020304" pitchFamily="18" charset="0"/>
              </a:rPr>
              <a:t>. – e poi nel greco moderno) </a:t>
            </a:r>
          </a:p>
          <a:p>
            <a:pPr marL="0" indent="0" algn="just">
              <a:lnSpc>
                <a:spcPct val="120000"/>
              </a:lnSpc>
              <a:spcBef>
                <a:spcPts val="0"/>
              </a:spcBef>
              <a:spcAft>
                <a:spcPts val="0"/>
              </a:spcAft>
              <a:buNone/>
            </a:pPr>
            <a:r>
              <a:rPr lang="it-IT" dirty="0">
                <a:latin typeface="Times New Roman" panose="02020603050405020304" pitchFamily="18" charset="0"/>
                <a:cs typeface="Times New Roman" panose="02020603050405020304" pitchFamily="18" charset="0"/>
              </a:rPr>
              <a:t>                                                        </a:t>
            </a:r>
            <a:r>
              <a:rPr lang="it-IT" sz="2100" dirty="0">
                <a:latin typeface="Times New Roman" panose="02020603050405020304" pitchFamily="18" charset="0"/>
                <a:cs typeface="Times New Roman" panose="02020603050405020304" pitchFamily="18" charset="0"/>
              </a:rPr>
              <a:t>terminologia dei grammatici:  </a:t>
            </a:r>
            <a:r>
              <a:rPr lang="el-GR" sz="2100" dirty="0">
                <a:latin typeface="Times New Roman" panose="02020603050405020304" pitchFamily="18" charset="0"/>
                <a:cs typeface="Times New Roman" panose="02020603050405020304" pitchFamily="18" charset="0"/>
              </a:rPr>
              <a:t>προσῳδία</a:t>
            </a:r>
            <a:r>
              <a:rPr lang="it-IT" sz="2100" dirty="0">
                <a:latin typeface="Times New Roman" panose="02020603050405020304" pitchFamily="18" charset="0"/>
                <a:cs typeface="Times New Roman" panose="02020603050405020304" pitchFamily="18" charset="0"/>
              </a:rPr>
              <a:t>   </a:t>
            </a:r>
            <a:r>
              <a:rPr lang="el-GR" sz="2100" dirty="0">
                <a:latin typeface="Times New Roman" panose="02020603050405020304" pitchFamily="18" charset="0"/>
                <a:cs typeface="Times New Roman" panose="02020603050405020304" pitchFamily="18" charset="0"/>
              </a:rPr>
              <a:t>βαρεῖα</a:t>
            </a:r>
            <a:r>
              <a:rPr lang="it-IT" sz="2100" dirty="0">
                <a:latin typeface="Times New Roman" panose="02020603050405020304" pitchFamily="18" charset="0"/>
                <a:cs typeface="Times New Roman" panose="02020603050405020304" pitchFamily="18" charset="0"/>
              </a:rPr>
              <a:t>   </a:t>
            </a:r>
            <a:r>
              <a:rPr lang="el-GR" sz="2100" dirty="0">
                <a:latin typeface="Times New Roman" panose="02020603050405020304" pitchFamily="18" charset="0"/>
                <a:cs typeface="Times New Roman" panose="02020603050405020304" pitchFamily="18" charset="0"/>
              </a:rPr>
              <a:t>ὀξεῖα</a:t>
            </a:r>
            <a:endParaRPr lang="it-IT" sz="2100"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sz="2000" dirty="0"/>
          </a:p>
          <a:p>
            <a:pPr algn="just">
              <a:spcBef>
                <a:spcPts val="0"/>
              </a:spcBef>
              <a:spcAft>
                <a:spcPts val="0"/>
              </a:spcAft>
              <a:buFontTx/>
              <a:buChar char="-"/>
            </a:pPr>
            <a:r>
              <a:rPr lang="it-IT" dirty="0">
                <a:latin typeface="Times New Roman" panose="02020603050405020304" pitchFamily="18" charset="0"/>
                <a:cs typeface="Times New Roman" panose="02020603050405020304" pitchFamily="18" charset="0"/>
              </a:rPr>
              <a:t>In latino  difficile individuazione del tipo di accento dovuta a tre fattori principali:</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(a)     incertezza nell’interpretazione dei testimonianze dei grammatici (adozione della terminologia greca)</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(b)     dati che derivano dalla fonetica e dalla grammatica comparata delle lingue indoeuropee</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(c)     lingue romanze  (principalmente accento intensivo)</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a:t>
            </a:r>
          </a:p>
          <a:p>
            <a:pPr algn="just">
              <a:spcBef>
                <a:spcPts val="0"/>
              </a:spcBef>
              <a:spcAft>
                <a:spcPts val="0"/>
              </a:spcAft>
              <a:buFontTx/>
              <a:buChar char="-"/>
            </a:pPr>
            <a:r>
              <a:rPr lang="it-IT" dirty="0">
                <a:latin typeface="Times New Roman" panose="02020603050405020304" pitchFamily="18" charset="0"/>
                <a:cs typeface="Times New Roman" panose="02020603050405020304" pitchFamily="18" charset="0"/>
              </a:rPr>
              <a:t>Due scuole di pensiero:   francese       accento musicale      tedesca       accento intensivo</a:t>
            </a:r>
          </a:p>
          <a:p>
            <a:pPr algn="just">
              <a:spcBef>
                <a:spcPts val="0"/>
              </a:spcBef>
              <a:spcAft>
                <a:spcPts val="0"/>
              </a:spcAft>
              <a:buFontTx/>
              <a:buChar char="-"/>
            </a:pPr>
            <a:endParaRPr lang="it-IT" dirty="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dirty="0">
                <a:latin typeface="Times New Roman" panose="02020603050405020304" pitchFamily="18" charset="0"/>
                <a:cs typeface="Times New Roman" panose="02020603050405020304" pitchFamily="18" charset="0"/>
              </a:rPr>
              <a:t>Tentativi di mediazione:  </a:t>
            </a:r>
            <a:r>
              <a:rPr lang="it-IT" sz="2100" dirty="0">
                <a:latin typeface="Times New Roman" panose="02020603050405020304" pitchFamily="18" charset="0"/>
                <a:cs typeface="Times New Roman" panose="02020603050405020304" pitchFamily="18" charset="0"/>
              </a:rPr>
              <a:t>(1) coesistenza musicalità + intensità  </a:t>
            </a:r>
          </a:p>
          <a:p>
            <a:pPr marL="0" indent="0" algn="just">
              <a:spcBef>
                <a:spcPts val="0"/>
              </a:spcBef>
              <a:spcAft>
                <a:spcPts val="0"/>
              </a:spcAft>
              <a:buNone/>
            </a:pPr>
            <a:r>
              <a:rPr lang="it-IT" sz="2100" dirty="0">
                <a:latin typeface="Times New Roman" panose="02020603050405020304" pitchFamily="18" charset="0"/>
                <a:cs typeface="Times New Roman" panose="02020603050405020304" pitchFamily="18" charset="0"/>
              </a:rPr>
              <a:t>                                                      (2) accento fortemente centralizzato (nel latino) </a:t>
            </a:r>
          </a:p>
          <a:p>
            <a:pPr marL="0" indent="0" algn="just">
              <a:spcBef>
                <a:spcPts val="0"/>
              </a:spcBef>
              <a:spcAft>
                <a:spcPts val="0"/>
              </a:spcAft>
              <a:buNone/>
            </a:pPr>
            <a:r>
              <a:rPr lang="it-IT" sz="2100" dirty="0">
                <a:latin typeface="Times New Roman" panose="02020603050405020304" pitchFamily="18" charset="0"/>
                <a:cs typeface="Times New Roman" panose="02020603050405020304" pitchFamily="18" charset="0"/>
              </a:rPr>
              <a:t>                                                           accento debolmente centralizzato (greco e sanscrito) </a:t>
            </a: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dirty="0">
                <a:latin typeface="Times New Roman" panose="02020603050405020304" pitchFamily="18" charset="0"/>
                <a:cs typeface="Times New Roman" panose="02020603050405020304" pitchFamily="18" charset="0"/>
              </a:rPr>
              <a:t>Elementi a favore dell’ipotesi di accento intensivo:</a:t>
            </a:r>
          </a:p>
          <a:p>
            <a:pPr algn="just">
              <a:spcBef>
                <a:spcPts val="0"/>
              </a:spcBef>
              <a:spcAft>
                <a:spcPts val="0"/>
              </a:spcAft>
              <a:buFontTx/>
              <a:buChar char="-"/>
            </a:pPr>
            <a:endParaRPr lang="it-IT" sz="2100"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100" dirty="0">
                <a:latin typeface="Times New Roman" panose="02020603050405020304" pitchFamily="18" charset="0"/>
                <a:cs typeface="Times New Roman" panose="02020603050405020304" pitchFamily="18" charset="0"/>
              </a:rPr>
              <a:t>          ‣ tendenza alla sincope presente in tutte le fasi della lingua latina </a:t>
            </a:r>
          </a:p>
          <a:p>
            <a:pPr marL="0" indent="0" algn="just">
              <a:spcBef>
                <a:spcPts val="0"/>
              </a:spcBef>
              <a:spcAft>
                <a:spcPts val="0"/>
              </a:spcAft>
              <a:buNone/>
            </a:pPr>
            <a:r>
              <a:rPr lang="it-IT" sz="2100" dirty="0">
                <a:latin typeface="Times New Roman" panose="02020603050405020304" pitchFamily="18" charset="0"/>
                <a:cs typeface="Times New Roman" panose="02020603050405020304" pitchFamily="18" charset="0"/>
              </a:rPr>
              <a:t>          ‣ indebolimento  delle vocali in sillaba non iniziale</a:t>
            </a:r>
          </a:p>
          <a:p>
            <a:pPr marL="0" indent="0" algn="just">
              <a:spcBef>
                <a:spcPts val="0"/>
              </a:spcBef>
              <a:spcAft>
                <a:spcPts val="0"/>
              </a:spcAft>
              <a:buNone/>
            </a:pPr>
            <a:r>
              <a:rPr lang="it-IT" sz="2100" dirty="0">
                <a:latin typeface="Times New Roman" panose="02020603050405020304" pitchFamily="18" charset="0"/>
                <a:cs typeface="Times New Roman" panose="02020603050405020304" pitchFamily="18" charset="0"/>
              </a:rPr>
              <a:t>          ‣ sincope e indebolimento vocalico non riguardano mai l’elemento vocalico della sillaba iniziale </a:t>
            </a:r>
          </a:p>
          <a:p>
            <a:pPr marL="0" indent="0" algn="just">
              <a:spcBef>
                <a:spcPts val="0"/>
              </a:spcBef>
              <a:spcAft>
                <a:spcPts val="0"/>
              </a:spcAft>
              <a:buNone/>
            </a:pPr>
            <a:r>
              <a:rPr lang="it-IT" sz="2100" dirty="0">
                <a:latin typeface="Times New Roman" panose="02020603050405020304" pitchFamily="18" charset="0"/>
                <a:cs typeface="Times New Roman" panose="02020603050405020304" pitchFamily="18" charset="0"/>
              </a:rPr>
              <a:t>          ‣ abbreviazione giambica</a:t>
            </a:r>
          </a:p>
          <a:p>
            <a:pPr marL="0" indent="0" algn="just">
              <a:spcBef>
                <a:spcPts val="0"/>
              </a:spcBef>
              <a:spcAft>
                <a:spcPts val="0"/>
              </a:spcAft>
              <a:buNone/>
            </a:pPr>
            <a:r>
              <a:rPr lang="it-IT" sz="2200" dirty="0">
                <a:latin typeface="Times New Roman" panose="02020603050405020304" pitchFamily="18" charset="0"/>
                <a:cs typeface="Times New Roman" panose="02020603050405020304" pitchFamily="18" charset="0"/>
              </a:rPr>
              <a:t>           </a:t>
            </a:r>
          </a:p>
          <a:p>
            <a:pPr algn="just">
              <a:spcBef>
                <a:spcPts val="0"/>
              </a:spcBef>
              <a:spcAft>
                <a:spcPts val="0"/>
              </a:spcAft>
              <a:buFontTx/>
              <a:buChar char="-"/>
            </a:pPr>
            <a:r>
              <a:rPr lang="it-IT" dirty="0">
                <a:latin typeface="Times New Roman" panose="02020603050405020304" pitchFamily="18" charset="0"/>
                <a:cs typeface="Times New Roman" panose="02020603050405020304" pitchFamily="18" charset="0"/>
              </a:rPr>
              <a:t>Possibile fase di transizione e coesistenza  (</a:t>
            </a:r>
            <a:r>
              <a:rPr lang="it-IT" dirty="0" err="1">
                <a:latin typeface="Times New Roman" panose="02020603050405020304" pitchFamily="18" charset="0"/>
                <a:cs typeface="Times New Roman" panose="02020603050405020304" pitchFamily="18" charset="0"/>
              </a:rPr>
              <a:t>cf</a:t>
            </a:r>
            <a:r>
              <a:rPr lang="it-IT" dirty="0">
                <a:latin typeface="Times New Roman" panose="02020603050405020304" pitchFamily="18" charset="0"/>
                <a:cs typeface="Times New Roman" panose="02020603050405020304" pitchFamily="18" charset="0"/>
              </a:rPr>
              <a:t>. esempio della versificazione plautina)</a:t>
            </a:r>
          </a:p>
          <a:p>
            <a:pPr marL="0" indent="0" algn="just">
              <a:spcBef>
                <a:spcPts val="0"/>
              </a:spcBef>
              <a:spcAft>
                <a:spcPts val="0"/>
              </a:spcAft>
              <a:buNone/>
            </a:pPr>
            <a:endParaRPr lang="it-IT" sz="2800"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sz="2000"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sz="2000"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dirty="0"/>
              <a:t> </a:t>
            </a:r>
          </a:p>
        </p:txBody>
      </p:sp>
      <p:sp>
        <p:nvSpPr>
          <p:cNvPr id="7" name="Freccia curva 6">
            <a:extLst>
              <a:ext uri="{FF2B5EF4-FFF2-40B4-BE49-F238E27FC236}">
                <a16:creationId xmlns:a16="http://schemas.microsoft.com/office/drawing/2014/main" id="{48A185CE-89B9-4336-A3F7-1062C90316D8}"/>
              </a:ext>
            </a:extLst>
          </p:cNvPr>
          <p:cNvSpPr/>
          <p:nvPr/>
        </p:nvSpPr>
        <p:spPr>
          <a:xfrm rot="5400000">
            <a:off x="8485466" y="1585524"/>
            <a:ext cx="318786" cy="268448"/>
          </a:xfrm>
          <a:prstGeom prst="bentArrow">
            <a:avLst>
              <a:gd name="adj1" fmla="val 13636"/>
              <a:gd name="adj2" fmla="val 25000"/>
              <a:gd name="adj3" fmla="val 25000"/>
              <a:gd name="adj4" fmla="val 32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9BFCE86D-18DC-4EB3-A895-BAA00B25B4C0}"/>
              </a:ext>
            </a:extLst>
          </p:cNvPr>
          <p:cNvSpPr/>
          <p:nvPr/>
        </p:nvSpPr>
        <p:spPr>
          <a:xfrm rot="16200000" flipH="1">
            <a:off x="4426137" y="1741665"/>
            <a:ext cx="184560" cy="90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sinistra 8">
            <a:extLst>
              <a:ext uri="{FF2B5EF4-FFF2-40B4-BE49-F238E27FC236}">
                <a16:creationId xmlns:a16="http://schemas.microsoft.com/office/drawing/2014/main" id="{5FE5DB01-EAF9-4FD5-B8BB-E18C0BF52A73}"/>
              </a:ext>
            </a:extLst>
          </p:cNvPr>
          <p:cNvSpPr/>
          <p:nvPr/>
        </p:nvSpPr>
        <p:spPr>
          <a:xfrm rot="16200000" flipV="1">
            <a:off x="715893" y="1741664"/>
            <a:ext cx="184558" cy="903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4BFF94F4-8F56-45E1-B944-EE6145F8184B}"/>
              </a:ext>
            </a:extLst>
          </p:cNvPr>
          <p:cNvSpPr/>
          <p:nvPr/>
        </p:nvSpPr>
        <p:spPr>
          <a:xfrm>
            <a:off x="3726956" y="2801923"/>
            <a:ext cx="199092" cy="76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a destra 12">
            <a:extLst>
              <a:ext uri="{FF2B5EF4-FFF2-40B4-BE49-F238E27FC236}">
                <a16:creationId xmlns:a16="http://schemas.microsoft.com/office/drawing/2014/main" id="{DE697662-B0C6-4749-88C5-8FC4D9EB2B57}"/>
              </a:ext>
            </a:extLst>
          </p:cNvPr>
          <p:cNvSpPr/>
          <p:nvPr/>
        </p:nvSpPr>
        <p:spPr>
          <a:xfrm>
            <a:off x="6888759" y="2809157"/>
            <a:ext cx="199092" cy="76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7" name="Freccia angolare in su 16">
            <a:extLst>
              <a:ext uri="{FF2B5EF4-FFF2-40B4-BE49-F238E27FC236}">
                <a16:creationId xmlns:a16="http://schemas.microsoft.com/office/drawing/2014/main" id="{D3718ECE-B307-4415-80BB-702F03048AF2}"/>
              </a:ext>
            </a:extLst>
          </p:cNvPr>
          <p:cNvSpPr/>
          <p:nvPr/>
        </p:nvSpPr>
        <p:spPr>
          <a:xfrm rot="5400000">
            <a:off x="2718032" y="662737"/>
            <a:ext cx="184555" cy="95634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758918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13E7F89-9865-4A36-9099-0F4DC29DAE5E}"/>
              </a:ext>
            </a:extLst>
          </p:cNvPr>
          <p:cNvSpPr>
            <a:spLocks noGrp="1"/>
          </p:cNvSpPr>
          <p:nvPr>
            <p:ph idx="1"/>
          </p:nvPr>
        </p:nvSpPr>
        <p:spPr>
          <a:xfrm>
            <a:off x="0" y="0"/>
            <a:ext cx="12192000" cy="6858000"/>
          </a:xfrm>
          <a:blipFill>
            <a:blip r:embed="rId2"/>
            <a:tile tx="0" ty="0" sx="100000" sy="100000" flip="none" algn="tl"/>
          </a:blipFill>
        </p:spPr>
        <p:txBody>
          <a:bodyPr/>
          <a:lstStyle/>
          <a:p>
            <a:pPr algn="just">
              <a:buFontTx/>
              <a:buChar char="-"/>
            </a:pPr>
            <a:endParaRPr lang="it-IT" dirty="0">
              <a:latin typeface="Times New Roman" panose="02020603050405020304" pitchFamily="18" charset="0"/>
              <a:cs typeface="Times New Roman" panose="02020603050405020304" pitchFamily="18" charset="0"/>
            </a:endParaRPr>
          </a:p>
          <a:p>
            <a:pPr algn="just">
              <a:buFontTx/>
              <a:buChar char="-"/>
            </a:pPr>
            <a:r>
              <a:rPr lang="it-IT" dirty="0">
                <a:latin typeface="Times New Roman" panose="02020603050405020304" pitchFamily="18" charset="0"/>
                <a:cs typeface="Times New Roman" panose="02020603050405020304" pitchFamily="18" charset="0"/>
              </a:rPr>
              <a:t>Ipotesi sulla natura dell’accento latino in periodi differenti: </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 accento intensivo in epoca antichissima </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(e nelle fasi antiche nelle quali è attiva la </a:t>
            </a:r>
            <a:r>
              <a:rPr lang="it-IT" i="1" dirty="0" err="1">
                <a:latin typeface="Times New Roman" panose="02020603050405020304" pitchFamily="18" charset="0"/>
                <a:cs typeface="Times New Roman" panose="02020603050405020304" pitchFamily="18" charset="0"/>
              </a:rPr>
              <a:t>correptio</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iambica</a:t>
            </a:r>
            <a:r>
              <a:rPr lang="it-IT" dirty="0">
                <a:latin typeface="Times New Roman" panose="02020603050405020304" pitchFamily="18" charset="0"/>
                <a:cs typeface="Times New Roman" panose="02020603050405020304" pitchFamily="18" charset="0"/>
              </a:rPr>
              <a:t>)</a:t>
            </a:r>
          </a:p>
          <a:p>
            <a:pPr marL="0" indent="0" algn="just">
              <a:buNone/>
            </a:pPr>
            <a:r>
              <a:rPr lang="it-IT" dirty="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 accento musicale (in particolare nella lingua letteraria) in età classica </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(con una possibile fase di transizione)</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a:t>
            </a:r>
          </a:p>
          <a:p>
            <a:pPr marL="0" indent="0" algn="just">
              <a:buNone/>
            </a:pPr>
            <a:r>
              <a:rPr lang="it-IT" dirty="0">
                <a:latin typeface="Times New Roman" panose="02020603050405020304" pitchFamily="18" charset="0"/>
                <a:cs typeface="Times New Roman" panose="02020603050405020304" pitchFamily="18" charset="0"/>
              </a:rPr>
              <a:t>               › accento intensivo dal III sec. d.C. (forse già dal II sec. d.C.)</a:t>
            </a:r>
          </a:p>
          <a:p>
            <a:pPr marL="0" indent="0" algn="just">
              <a:buNone/>
            </a:pPr>
            <a:r>
              <a:rPr lang="it-IT" dirty="0">
                <a:latin typeface="Times New Roman" panose="02020603050405020304" pitchFamily="18" charset="0"/>
                <a:cs typeface="Times New Roman" panose="02020603050405020304" pitchFamily="18" charset="0"/>
              </a:rPr>
              <a:t>   </a:t>
            </a:r>
          </a:p>
          <a:p>
            <a:pPr marL="0" indent="0" algn="just">
              <a:buNone/>
            </a:pPr>
            <a:r>
              <a:rPr lang="it-IT" dirty="0">
                <a:latin typeface="Times New Roman" panose="02020603050405020304" pitchFamily="18" charset="0"/>
                <a:cs typeface="Times New Roman" panose="02020603050405020304" pitchFamily="18" charset="0"/>
              </a:rPr>
              <a:t>               › </a:t>
            </a:r>
            <a:r>
              <a:rPr lang="it-IT">
                <a:latin typeface="Times New Roman" panose="02020603050405020304" pitchFamily="18" charset="0"/>
                <a:cs typeface="Times New Roman" panose="02020603050405020304" pitchFamily="18" charset="0"/>
              </a:rPr>
              <a:t>accento intensivo </a:t>
            </a:r>
            <a:r>
              <a:rPr lang="it-IT" dirty="0">
                <a:latin typeface="Times New Roman" panose="02020603050405020304" pitchFamily="18" charset="0"/>
                <a:cs typeface="Times New Roman" panose="02020603050405020304" pitchFamily="18" charset="0"/>
              </a:rPr>
              <a:t>nelle lingue romanze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8794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647E873-7F80-4C42-ACF2-A8B57BEF6028}"/>
              </a:ext>
            </a:extLst>
          </p:cNvPr>
          <p:cNvSpPr>
            <a:spLocks noGrp="1"/>
          </p:cNvSpPr>
          <p:nvPr>
            <p:ph idx="1"/>
          </p:nvPr>
        </p:nvSpPr>
        <p:spPr>
          <a:xfrm>
            <a:off x="780176" y="612395"/>
            <a:ext cx="10662407" cy="5629013"/>
          </a:xfrm>
          <a:solidFill>
            <a:schemeClr val="accent6">
              <a:lumMod val="40000"/>
              <a:lumOff val="60000"/>
            </a:schemeClr>
          </a:solidFill>
        </p:spPr>
        <p:txBody>
          <a:bodyPr>
            <a:normAutofit lnSpcReduction="10000"/>
          </a:bodyPr>
          <a:lstStyle/>
          <a:p>
            <a:pPr marL="0" indent="0" algn="ctr">
              <a:buNone/>
            </a:pPr>
            <a:r>
              <a:rPr lang="it-IT" i="1">
                <a:latin typeface="Times New Roman" panose="02020603050405020304" pitchFamily="18" charset="0"/>
                <a:cs typeface="Times New Roman" panose="02020603050405020304" pitchFamily="18" charset="0"/>
              </a:rPr>
              <a:t>Parte I</a:t>
            </a:r>
            <a:r>
              <a:rPr lang="it-IT" sz="2000">
                <a:latin typeface="Times New Roman" panose="02020603050405020304" pitchFamily="18" charset="0"/>
                <a:cs typeface="Times New Roman" panose="02020603050405020304" pitchFamily="18" charset="0"/>
              </a:rPr>
              <a:t>  </a:t>
            </a:r>
          </a:p>
          <a:p>
            <a:pPr marL="0" indent="0" algn="ctr">
              <a:buNone/>
            </a:pPr>
            <a:endParaRPr lang="it-IT" sz="200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sz="2000">
                <a:solidFill>
                  <a:schemeClr val="tx1"/>
                </a:solidFill>
                <a:latin typeface="Times New Roman" panose="02020603050405020304" pitchFamily="18" charset="0"/>
                <a:cs typeface="Times New Roman" panose="02020603050405020304" pitchFamily="18" charset="0"/>
              </a:rPr>
              <a:t>cenni sulla storia e l’evoluzione della lingua latina</a:t>
            </a:r>
          </a:p>
          <a:p>
            <a:pPr algn="just">
              <a:spcBef>
                <a:spcPts val="0"/>
              </a:spcBef>
              <a:spcAft>
                <a:spcPts val="0"/>
              </a:spcAft>
              <a:buFontTx/>
              <a:buChar char="-"/>
            </a:pPr>
            <a:r>
              <a:rPr lang="it-IT" sz="2000">
                <a:solidFill>
                  <a:schemeClr val="tx1"/>
                </a:solidFill>
                <a:latin typeface="Times New Roman" panose="02020603050405020304" pitchFamily="18" charset="0"/>
                <a:cs typeface="Times New Roman" panose="02020603050405020304" pitchFamily="18" charset="0"/>
              </a:rPr>
              <a:t>elementi di grammatica e di grammatica storica</a:t>
            </a:r>
          </a:p>
          <a:p>
            <a:pPr algn="just">
              <a:spcBef>
                <a:spcPts val="0"/>
              </a:spcBef>
              <a:spcAft>
                <a:spcPts val="0"/>
              </a:spcAft>
              <a:buFontTx/>
              <a:buChar char="-"/>
            </a:pPr>
            <a:r>
              <a:rPr lang="it-IT" sz="2000">
                <a:solidFill>
                  <a:schemeClr val="tx1"/>
                </a:solidFill>
                <a:latin typeface="Times New Roman" panose="02020603050405020304" pitchFamily="18" charset="0"/>
                <a:cs typeface="Times New Roman" panose="02020603050405020304" pitchFamily="18" charset="0"/>
              </a:rPr>
              <a:t>sintassi dei casi e del periodo</a:t>
            </a:r>
          </a:p>
          <a:p>
            <a:pPr algn="just">
              <a:spcBef>
                <a:spcPts val="0"/>
              </a:spcBef>
              <a:spcAft>
                <a:spcPts val="0"/>
              </a:spcAft>
              <a:buFontTx/>
              <a:buChar char="-"/>
            </a:pPr>
            <a:r>
              <a:rPr lang="it-IT" sz="2000">
                <a:solidFill>
                  <a:schemeClr val="tx1"/>
                </a:solidFill>
                <a:latin typeface="Times New Roman" panose="02020603050405020304" pitchFamily="18" charset="0"/>
                <a:cs typeface="Times New Roman" panose="02020603050405020304" pitchFamily="18" charset="0"/>
              </a:rPr>
              <a:t>Le ‘lingue tecniche’ ed elementi di stilistica</a:t>
            </a:r>
          </a:p>
          <a:p>
            <a:pPr algn="just">
              <a:spcBef>
                <a:spcPts val="0"/>
              </a:spcBef>
              <a:spcAft>
                <a:spcPts val="0"/>
              </a:spcAft>
              <a:buFontTx/>
              <a:buChar char="-"/>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Il testo latino: esempi per l’analisi ed esercizi di traduzione del testo (la selezione è organizzata per fornire un quadro d’insieme sia sulla riflessione antica in merito alla formazione dell’oratore, alla scelta della materia da trattare, a questioni teoriche grammaticali e stilistiche, sia sulla letteratura tecnico-scientifica ed erudita).</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Testi selezionati: Varrone, </a:t>
            </a:r>
            <a:r>
              <a:rPr lang="it-IT" sz="2000" i="1">
                <a:latin typeface="Times New Roman" panose="02020603050405020304" pitchFamily="18" charset="0"/>
                <a:cs typeface="Times New Roman" panose="02020603050405020304" pitchFamily="18" charset="0"/>
              </a:rPr>
              <a:t>De Lingua Latina</a:t>
            </a:r>
            <a:r>
              <a:rPr lang="it-IT" sz="2000">
                <a:latin typeface="Times New Roman" panose="02020603050405020304" pitchFamily="18" charset="0"/>
                <a:cs typeface="Times New Roman" panose="02020603050405020304" pitchFamily="18" charset="0"/>
              </a:rPr>
              <a:t>, X 72-78; Cicerone, </a:t>
            </a:r>
            <a:r>
              <a:rPr lang="it-IT" sz="2000" i="1">
                <a:latin typeface="Times New Roman" panose="02020603050405020304" pitchFamily="18" charset="0"/>
                <a:cs typeface="Times New Roman" panose="02020603050405020304" pitchFamily="18" charset="0"/>
              </a:rPr>
              <a:t>De oratore</a:t>
            </a:r>
            <a:r>
              <a:rPr lang="it-IT" sz="2000">
                <a:latin typeface="Times New Roman" panose="02020603050405020304" pitchFamily="18" charset="0"/>
                <a:cs typeface="Times New Roman" panose="02020603050405020304" pitchFamily="18" charset="0"/>
              </a:rPr>
              <a:t>, I 149-159; Orazio, </a:t>
            </a:r>
            <a:r>
              <a:rPr lang="it-IT" sz="2000" i="1">
                <a:latin typeface="Times New Roman" panose="02020603050405020304" pitchFamily="18" charset="0"/>
                <a:cs typeface="Times New Roman" panose="02020603050405020304" pitchFamily="18" charset="0"/>
              </a:rPr>
              <a:t>Ars poetica</a:t>
            </a:r>
            <a:r>
              <a:rPr lang="it-IT" sz="2000">
                <a:latin typeface="Times New Roman" panose="02020603050405020304" pitchFamily="18" charset="0"/>
                <a:cs typeface="Times New Roman" panose="02020603050405020304" pitchFamily="18" charset="0"/>
              </a:rPr>
              <a:t>, 38-72; Quintiliano, </a:t>
            </a:r>
            <a:r>
              <a:rPr lang="it-IT" sz="2000" i="1">
                <a:latin typeface="Times New Roman" panose="02020603050405020304" pitchFamily="18" charset="0"/>
                <a:cs typeface="Times New Roman" panose="02020603050405020304" pitchFamily="18" charset="0"/>
              </a:rPr>
              <a:t>Institutio oratoria</a:t>
            </a:r>
            <a:r>
              <a:rPr lang="it-IT" sz="2000">
                <a:latin typeface="Times New Roman" panose="02020603050405020304" pitchFamily="18" charset="0"/>
                <a:cs typeface="Times New Roman" panose="02020603050405020304" pitchFamily="18" charset="0"/>
              </a:rPr>
              <a:t>, I 4; I 10,1-11; Seneca, </a:t>
            </a:r>
            <a:r>
              <a:rPr lang="it-IT" sz="2000" i="1">
                <a:latin typeface="Times New Roman" panose="02020603050405020304" pitchFamily="18" charset="0"/>
                <a:cs typeface="Times New Roman" panose="02020603050405020304" pitchFamily="18" charset="0"/>
              </a:rPr>
              <a:t>Naturales Quaestiones</a:t>
            </a:r>
            <a:r>
              <a:rPr lang="it-IT" sz="2000">
                <a:latin typeface="Times New Roman" panose="02020603050405020304" pitchFamily="18" charset="0"/>
                <a:cs typeface="Times New Roman" panose="02020603050405020304" pitchFamily="18" charset="0"/>
              </a:rPr>
              <a:t>, I 3,1-9; Gellio, </a:t>
            </a:r>
            <a:r>
              <a:rPr lang="it-IT" sz="2000" i="1">
                <a:latin typeface="Times New Roman" panose="02020603050405020304" pitchFamily="18" charset="0"/>
                <a:cs typeface="Times New Roman" panose="02020603050405020304" pitchFamily="18" charset="0"/>
              </a:rPr>
              <a:t>Noctes Atticae</a:t>
            </a:r>
            <a:r>
              <a:rPr lang="it-IT" sz="2000">
                <a:latin typeface="Times New Roman" panose="02020603050405020304" pitchFamily="18" charset="0"/>
                <a:cs typeface="Times New Roman" panose="02020603050405020304" pitchFamily="18" charset="0"/>
              </a:rPr>
              <a:t>, I 18; Plinio il Giovane, </a:t>
            </a:r>
            <a:r>
              <a:rPr lang="it-IT" sz="2000" i="1">
                <a:latin typeface="Times New Roman" panose="02020603050405020304" pitchFamily="18" charset="0"/>
                <a:cs typeface="Times New Roman" panose="02020603050405020304" pitchFamily="18" charset="0"/>
              </a:rPr>
              <a:t>Epistulae</a:t>
            </a:r>
            <a:r>
              <a:rPr lang="it-IT" sz="2000">
                <a:latin typeface="Times New Roman" panose="02020603050405020304" pitchFamily="18" charset="0"/>
                <a:cs typeface="Times New Roman" panose="02020603050405020304" pitchFamily="18" charset="0"/>
              </a:rPr>
              <a:t>, VII 9; Macrobio, </a:t>
            </a:r>
            <a:r>
              <a:rPr lang="it-IT" sz="2000" i="1">
                <a:latin typeface="Times New Roman" panose="02020603050405020304" pitchFamily="18" charset="0"/>
                <a:cs typeface="Times New Roman" panose="02020603050405020304" pitchFamily="18" charset="0"/>
              </a:rPr>
              <a:t>Saturnalia</a:t>
            </a:r>
            <a:r>
              <a:rPr lang="it-IT" sz="2000">
                <a:latin typeface="Times New Roman" panose="02020603050405020304" pitchFamily="18" charset="0"/>
                <a:cs typeface="Times New Roman" panose="02020603050405020304" pitchFamily="18" charset="0"/>
              </a:rPr>
              <a:t>, V, 1; Ausonio, </a:t>
            </a:r>
            <a:r>
              <a:rPr lang="it-IT" sz="2000" i="1">
                <a:latin typeface="Times New Roman" panose="02020603050405020304" pitchFamily="18" charset="0"/>
                <a:cs typeface="Times New Roman" panose="02020603050405020304" pitchFamily="18" charset="0"/>
              </a:rPr>
              <a:t>Cento nuptialis</a:t>
            </a:r>
            <a:r>
              <a:rPr lang="it-IT" sz="2000">
                <a:latin typeface="Times New Roman" panose="02020603050405020304" pitchFamily="18" charset="0"/>
                <a:cs typeface="Times New Roman" panose="02020603050405020304" pitchFamily="18" charset="0"/>
              </a:rPr>
              <a:t>, (lettera di dedica).</a:t>
            </a:r>
          </a:p>
          <a:p>
            <a:pPr marL="0" indent="0" algn="just">
              <a:spcBef>
                <a:spcPts val="0"/>
              </a:spcBef>
              <a:spcAft>
                <a:spcPts val="0"/>
              </a:spcAft>
              <a:buNone/>
            </a:pPr>
            <a:br>
              <a:rPr lang="it-IT" sz="2000"/>
            </a:br>
            <a:endParaRPr lang="it-IT"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727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B9D20B7-BC28-4763-9835-62EC88DF2E51}"/>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a:buFontTx/>
              <a:buChar char="-"/>
            </a:pPr>
            <a:r>
              <a:rPr lang="it-IT" dirty="0">
                <a:latin typeface="Times New Roman" panose="02020603050405020304" pitchFamily="18" charset="0"/>
                <a:cs typeface="Times New Roman" panose="02020603050405020304" pitchFamily="18" charset="0"/>
              </a:rPr>
              <a:t>Leggi dell’accento latino:</a:t>
            </a:r>
          </a:p>
          <a:p>
            <a:pPr marL="0" indent="0">
              <a:buNone/>
            </a:pPr>
            <a:r>
              <a:rPr lang="it-IT" dirty="0">
                <a:latin typeface="Times New Roman" panose="02020603050405020304" pitchFamily="18" charset="0"/>
                <a:cs typeface="Times New Roman" panose="02020603050405020304" pitchFamily="18" charset="0"/>
              </a:rPr>
              <a:t>                                          legge del trisillabismo</a:t>
            </a:r>
          </a:p>
          <a:p>
            <a:pPr marL="0" indent="0">
              <a:buNone/>
            </a:pPr>
            <a:r>
              <a:rPr lang="it-IT" dirty="0">
                <a:latin typeface="Times New Roman" panose="02020603050405020304" pitchFamily="18" charset="0"/>
                <a:cs typeface="Times New Roman" panose="02020603050405020304" pitchFamily="18" charset="0"/>
              </a:rPr>
              <a:t>                                          legge della baritonesi</a:t>
            </a:r>
          </a:p>
          <a:p>
            <a:pPr marL="0" indent="0">
              <a:buNone/>
            </a:pPr>
            <a:r>
              <a:rPr lang="it-IT" dirty="0">
                <a:latin typeface="Times New Roman" panose="02020603050405020304" pitchFamily="18" charset="0"/>
                <a:cs typeface="Times New Roman" panose="02020603050405020304" pitchFamily="18" charset="0"/>
              </a:rPr>
              <a:t>                                          legge della penultima</a:t>
            </a: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a:t>
            </a:r>
          </a:p>
          <a:p>
            <a:pPr>
              <a:spcBef>
                <a:spcPts val="0"/>
              </a:spcBef>
              <a:spcAft>
                <a:spcPts val="0"/>
              </a:spcAft>
              <a:buFontTx/>
              <a:buChar char="-"/>
            </a:pPr>
            <a:r>
              <a:rPr lang="it-IT" dirty="0">
                <a:latin typeface="Times New Roman" panose="02020603050405020304" pitchFamily="18" charset="0"/>
                <a:cs typeface="Times New Roman" panose="02020603050405020304" pitchFamily="18" charset="0"/>
              </a:rPr>
              <a:t>legge dell’enclisi (enclitiche più utilizzate: -</a:t>
            </a:r>
            <a:r>
              <a:rPr lang="it-IT" i="1" dirty="0" err="1">
                <a:latin typeface="Times New Roman" panose="02020603050405020304" pitchFamily="18" charset="0"/>
                <a:cs typeface="Times New Roman" panose="02020603050405020304" pitchFamily="18" charset="0"/>
              </a:rPr>
              <a:t>que</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-ne</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ve</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ce</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met</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pse</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pte</a:t>
            </a:r>
            <a:r>
              <a:rPr lang="it-IT" dirty="0">
                <a:latin typeface="Times New Roman" panose="02020603050405020304" pitchFamily="18" charset="0"/>
                <a:cs typeface="Times New Roman" panose="02020603050405020304" pitchFamily="18" charset="0"/>
              </a:rPr>
              <a:t>;</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dem</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nam</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indefinito </a:t>
            </a:r>
            <a:r>
              <a:rPr lang="it-IT" i="1" dirty="0" err="1">
                <a:latin typeface="Times New Roman" panose="02020603050405020304" pitchFamily="18" charset="0"/>
                <a:cs typeface="Times New Roman" panose="02020603050405020304" pitchFamily="18" charset="0"/>
              </a:rPr>
              <a:t>quis</a:t>
            </a:r>
            <a:r>
              <a:rPr lang="it-IT" dirty="0">
                <a:latin typeface="Times New Roman" panose="02020603050405020304" pitchFamily="18" charset="0"/>
                <a:cs typeface="Times New Roman" panose="02020603050405020304" pitchFamily="18" charset="0"/>
              </a:rPr>
              <a:t>)</a:t>
            </a:r>
          </a:p>
          <a:p>
            <a:pPr>
              <a:spcBef>
                <a:spcPts val="0"/>
              </a:spcBef>
              <a:spcAft>
                <a:spcPts val="0"/>
              </a:spcAft>
              <a:buFontTx/>
              <a:buChar char="-"/>
            </a:pPr>
            <a:endParaRPr lang="it-IT" dirty="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dirty="0" err="1">
                <a:latin typeface="Times New Roman" panose="02020603050405020304" pitchFamily="18" charset="0"/>
                <a:cs typeface="Times New Roman" panose="02020603050405020304" pitchFamily="18" charset="0"/>
              </a:rPr>
              <a:t>Epectasi</a:t>
            </a:r>
            <a:r>
              <a:rPr lang="it-IT" dirty="0">
                <a:latin typeface="Times New Roman" panose="02020603050405020304" pitchFamily="18" charset="0"/>
                <a:cs typeface="Times New Roman" panose="02020603050405020304" pitchFamily="18" charset="0"/>
              </a:rPr>
              <a:t>: quando il nesso </a:t>
            </a:r>
            <a:r>
              <a:rPr lang="it-IT" dirty="0" err="1">
                <a:latin typeface="Times New Roman" panose="02020603050405020304" pitchFamily="18" charset="0"/>
                <a:cs typeface="Times New Roman" panose="02020603050405020304" pitchFamily="18" charset="0"/>
              </a:rPr>
              <a:t>encliticale</a:t>
            </a:r>
            <a:r>
              <a:rPr lang="it-IT" dirty="0">
                <a:latin typeface="Times New Roman" panose="02020603050405020304" pitchFamily="18" charset="0"/>
                <a:cs typeface="Times New Roman" panose="02020603050405020304" pitchFamily="18" charset="0"/>
              </a:rPr>
              <a:t> perde il valore originario nella consapevolezza dei parlanti e si verifica una coincidenza di unità fonica e valore semantico nuovo, si crea una nuova parola che risponde alla legge della penultima: es. </a:t>
            </a:r>
            <a:r>
              <a:rPr lang="it-IT" i="1" dirty="0" err="1">
                <a:latin typeface="Times New Roman" panose="02020603050405020304" pitchFamily="18" charset="0"/>
                <a:cs typeface="Times New Roman" panose="02020603050405020304" pitchFamily="18" charset="0"/>
              </a:rPr>
              <a:t>indidem</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itidem</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totidem</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eadem</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utinam</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denique</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Per analogia invece non si verifica </a:t>
            </a:r>
            <a:r>
              <a:rPr lang="it-IT" dirty="0" err="1">
                <a:latin typeface="Times New Roman" panose="02020603050405020304" pitchFamily="18" charset="0"/>
                <a:cs typeface="Times New Roman" panose="02020603050405020304" pitchFamily="18" charset="0"/>
              </a:rPr>
              <a:t>epectasi</a:t>
            </a:r>
            <a:r>
              <a:rPr lang="it-IT" dirty="0">
                <a:latin typeface="Times New Roman" panose="02020603050405020304" pitchFamily="18" charset="0"/>
                <a:cs typeface="Times New Roman" panose="02020603050405020304" pitchFamily="18" charset="0"/>
              </a:rPr>
              <a:t> in </a:t>
            </a:r>
            <a:r>
              <a:rPr lang="it-IT" i="1" dirty="0" err="1">
                <a:latin typeface="Times New Roman" panose="02020603050405020304" pitchFamily="18" charset="0"/>
                <a:cs typeface="Times New Roman" panose="02020603050405020304" pitchFamily="18" charset="0"/>
              </a:rPr>
              <a:t>utraque</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pleraque</a:t>
            </a:r>
            <a:endParaRPr lang="it-IT" i="1" dirty="0">
              <a:latin typeface="Times New Roman" panose="02020603050405020304" pitchFamily="18" charset="0"/>
              <a:cs typeface="Times New Roman" panose="02020603050405020304" pitchFamily="18" charset="0"/>
            </a:endParaRPr>
          </a:p>
          <a:p>
            <a:pPr>
              <a:spcBef>
                <a:spcPts val="0"/>
              </a:spcBef>
              <a:spcAft>
                <a:spcPts val="0"/>
              </a:spcAft>
              <a:buFontTx/>
              <a:buChar char="-"/>
            </a:pPr>
            <a:endParaRPr lang="it-IT" dirty="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dirty="0">
                <a:latin typeface="Times New Roman" panose="02020603050405020304" pitchFamily="18" charset="0"/>
                <a:cs typeface="Times New Roman" panose="02020603050405020304" pitchFamily="18" charset="0"/>
              </a:rPr>
              <a:t>Composizioni e giustapposizioni: è da escludere la presenza di enclitiche bisillabiche e si verificano perciò dei casi di composizione e giustapposizione con accentazioni per estensioni analogiche secondo le leggi dell’accento latino: es. </a:t>
            </a:r>
            <a:r>
              <a:rPr lang="it-IT" i="1" dirty="0" err="1">
                <a:latin typeface="Times New Roman" panose="02020603050405020304" pitchFamily="18" charset="0"/>
                <a:cs typeface="Times New Roman" panose="02020603050405020304" pitchFamily="18" charset="0"/>
              </a:rPr>
              <a:t>deinde</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proinde</a:t>
            </a:r>
            <a:r>
              <a:rPr lang="it-IT" dirty="0">
                <a:latin typeface="Times New Roman" panose="02020603050405020304" pitchFamily="18" charset="0"/>
                <a:cs typeface="Times New Roman" panose="02020603050405020304" pitchFamily="18" charset="0"/>
              </a:rPr>
              <a:t>,</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aliquando</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nequando</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tantummodo</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quandoquidem</a:t>
            </a:r>
            <a:r>
              <a:rPr lang="it-IT" dirty="0">
                <a:latin typeface="Times New Roman" panose="02020603050405020304" pitchFamily="18" charset="0"/>
                <a:cs typeface="Times New Roman" panose="02020603050405020304" pitchFamily="18" charset="0"/>
              </a:rPr>
              <a:t>  </a:t>
            </a:r>
          </a:p>
          <a:p>
            <a:pPr marL="0" indent="0">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algn="just">
              <a:buFontTx/>
              <a:buChar char="-"/>
            </a:pPr>
            <a:r>
              <a:rPr lang="it-IT" dirty="0" err="1">
                <a:latin typeface="Times New Roman" panose="02020603050405020304" pitchFamily="18" charset="0"/>
                <a:cs typeface="Times New Roman" panose="02020603050405020304" pitchFamily="18" charset="0"/>
              </a:rPr>
              <a:t>Ossitonie</a:t>
            </a:r>
            <a:r>
              <a:rPr lang="it-IT" dirty="0">
                <a:latin typeface="Times New Roman" panose="02020603050405020304" pitchFamily="18" charset="0"/>
                <a:cs typeface="Times New Roman" panose="02020603050405020304" pitchFamily="18" charset="0"/>
              </a:rPr>
              <a:t> secondarie:   apocope di -</a:t>
            </a:r>
            <a:r>
              <a:rPr lang="it-IT" i="1" dirty="0">
                <a:latin typeface="Times New Roman" panose="02020603050405020304" pitchFamily="18" charset="0"/>
                <a:cs typeface="Times New Roman" panose="02020603050405020304" pitchFamily="18" charset="0"/>
              </a:rPr>
              <a:t>ĕ</a:t>
            </a:r>
            <a:r>
              <a:rPr lang="it-IT" dirty="0">
                <a:latin typeface="Times New Roman" panose="02020603050405020304" pitchFamily="18" charset="0"/>
                <a:cs typeface="Times New Roman" panose="02020603050405020304" pitchFamily="18" charset="0"/>
              </a:rPr>
              <a:t> nelle enclitiche -</a:t>
            </a:r>
            <a:r>
              <a:rPr lang="it-IT" i="1" dirty="0" err="1">
                <a:latin typeface="Times New Roman" panose="02020603050405020304" pitchFamily="18" charset="0"/>
                <a:cs typeface="Times New Roman" panose="02020603050405020304" pitchFamily="18" charset="0"/>
              </a:rPr>
              <a:t>cĕ</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nĕ</a:t>
            </a:r>
            <a:r>
              <a:rPr lang="it-IT" dirty="0">
                <a:latin typeface="Times New Roman" panose="02020603050405020304" pitchFamily="18" charset="0"/>
                <a:cs typeface="Times New Roman" panose="02020603050405020304" pitchFamily="18" charset="0"/>
              </a:rPr>
              <a:t>, nell’imperativo dei composti di </a:t>
            </a:r>
            <a:r>
              <a:rPr lang="it-IT" i="1" dirty="0">
                <a:latin typeface="Times New Roman" panose="02020603050405020304" pitchFamily="18" charset="0"/>
                <a:cs typeface="Times New Roman" panose="02020603050405020304" pitchFamily="18" charset="0"/>
              </a:rPr>
              <a:t>dico </a:t>
            </a:r>
            <a:r>
              <a:rPr lang="it-IT" dirty="0">
                <a:latin typeface="Times New Roman" panose="02020603050405020304" pitchFamily="18" charset="0"/>
                <a:cs typeface="Times New Roman" panose="02020603050405020304" pitchFamily="18" charset="0"/>
              </a:rPr>
              <a:t>e </a:t>
            </a:r>
            <a:r>
              <a:rPr lang="it-IT" i="1" dirty="0">
                <a:latin typeface="Times New Roman" panose="02020603050405020304" pitchFamily="18" charset="0"/>
                <a:cs typeface="Times New Roman" panose="02020603050405020304" pitchFamily="18" charset="0"/>
              </a:rPr>
              <a:t>duco</a:t>
            </a:r>
            <a:r>
              <a:rPr lang="it-IT" dirty="0">
                <a:latin typeface="Times New Roman" panose="02020603050405020304" pitchFamily="18" charset="0"/>
                <a:cs typeface="Times New Roman" panose="02020603050405020304" pitchFamily="18" charset="0"/>
              </a:rPr>
              <a:t>;   sincope di -</a:t>
            </a:r>
            <a:r>
              <a:rPr lang="it-IT" i="1" dirty="0">
                <a:latin typeface="Times New Roman" panose="02020603050405020304" pitchFamily="18" charset="0"/>
                <a:cs typeface="Times New Roman" panose="02020603050405020304" pitchFamily="18" charset="0"/>
              </a:rPr>
              <a:t>ĭ</a:t>
            </a:r>
            <a:r>
              <a:rPr lang="it-IT" dirty="0">
                <a:latin typeface="Times New Roman" panose="02020603050405020304" pitchFamily="18" charset="0"/>
                <a:cs typeface="Times New Roman" panose="02020603050405020304" pitchFamily="18" charset="0"/>
              </a:rPr>
              <a:t> nella sillaba finale dei sostantivi in -</a:t>
            </a:r>
            <a:r>
              <a:rPr lang="it-IT" i="1" dirty="0" err="1">
                <a:latin typeface="Times New Roman" panose="02020603050405020304" pitchFamily="18" charset="0"/>
                <a:cs typeface="Times New Roman" panose="02020603050405020304" pitchFamily="18" charset="0"/>
              </a:rPr>
              <a:t>atis</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itis</a:t>
            </a:r>
            <a:r>
              <a:rPr lang="it-IT" dirty="0">
                <a:latin typeface="Times New Roman" panose="02020603050405020304" pitchFamily="18" charset="0"/>
                <a:cs typeface="Times New Roman" panose="02020603050405020304" pitchFamily="18" charset="0"/>
              </a:rPr>
              <a:t>  </a:t>
            </a:r>
          </a:p>
          <a:p>
            <a:pPr>
              <a:buFontTx/>
              <a:buChar char="-"/>
            </a:pPr>
            <a:endParaRPr lang="it-IT" dirty="0">
              <a:latin typeface="Times New Roman" panose="02020603050405020304" pitchFamily="18" charset="0"/>
              <a:cs typeface="Times New Roman" panose="02020603050405020304" pitchFamily="18" charset="0"/>
            </a:endParaRPr>
          </a:p>
          <a:p>
            <a:pPr marL="0" indent="0">
              <a:buNone/>
            </a:pPr>
            <a:endParaRPr lang="it-IT" dirty="0"/>
          </a:p>
          <a:p>
            <a:pPr marL="0" indent="0">
              <a:buNone/>
            </a:pPr>
            <a:endParaRPr lang="it-IT" dirty="0"/>
          </a:p>
        </p:txBody>
      </p:sp>
    </p:spTree>
    <p:extLst>
      <p:ext uri="{BB962C8B-B14F-4D97-AF65-F5344CB8AC3E}">
        <p14:creationId xmlns:p14="http://schemas.microsoft.com/office/powerpoint/2010/main" val="3004466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649A22F-27D9-4D50-B7EB-589424F5DDAE}"/>
              </a:ext>
            </a:extLst>
          </p:cNvPr>
          <p:cNvSpPr>
            <a:spLocks noGrp="1"/>
          </p:cNvSpPr>
          <p:nvPr>
            <p:ph idx="1"/>
          </p:nvPr>
        </p:nvSpPr>
        <p:spPr>
          <a:xfrm>
            <a:off x="0" y="0"/>
            <a:ext cx="12192000" cy="6858000"/>
          </a:xfrm>
          <a:blipFill>
            <a:blip r:embed="rId2"/>
            <a:tile tx="0" ty="0" sx="100000" sy="100000" flip="none" algn="tl"/>
          </a:blipFill>
        </p:spPr>
        <p:txBody>
          <a:bodyPr>
            <a:normAutofit fontScale="47500" lnSpcReduction="20000"/>
          </a:bodyPr>
          <a:lstStyle/>
          <a:p>
            <a:pPr marL="0" indent="0" algn="ctr">
              <a:buNone/>
            </a:pPr>
            <a:r>
              <a:rPr lang="it-IT" sz="5100" i="1" dirty="0">
                <a:latin typeface="Times New Roman" panose="02020603050405020304" pitchFamily="18" charset="0"/>
                <a:cs typeface="Times New Roman" panose="02020603050405020304" pitchFamily="18" charset="0"/>
              </a:rPr>
              <a:t>L’Apofonia</a:t>
            </a:r>
          </a:p>
          <a:p>
            <a:pPr marL="0" indent="0" algn="just">
              <a:buNone/>
            </a:pPr>
            <a:endParaRPr lang="it-IT" sz="3600" i="1" dirty="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sz="5100" dirty="0">
                <a:latin typeface="Times New Roman" panose="02020603050405020304" pitchFamily="18" charset="0"/>
                <a:cs typeface="Times New Roman" panose="02020603050405020304" pitchFamily="18" charset="0"/>
              </a:rPr>
              <a:t>Apofonia indoeuropea: variazione del timbro vocalico che caratterizza elementi costitutivi</a:t>
            </a:r>
          </a:p>
          <a:p>
            <a:pPr marL="0" indent="0" algn="just">
              <a:spcBef>
                <a:spcPts val="0"/>
              </a:spcBef>
              <a:spcAft>
                <a:spcPts val="0"/>
              </a:spcAft>
              <a:buNone/>
            </a:pPr>
            <a:r>
              <a:rPr lang="it-IT" sz="5100" dirty="0">
                <a:latin typeface="Times New Roman" panose="02020603050405020304" pitchFamily="18" charset="0"/>
                <a:cs typeface="Times New Roman" panose="02020603050405020304" pitchFamily="18" charset="0"/>
              </a:rPr>
              <a:t>                                                 della  parola → incide sulla funzione morfologica e semantica</a:t>
            </a:r>
          </a:p>
          <a:p>
            <a:pPr marL="0" indent="0" algn="just">
              <a:buNone/>
            </a:pPr>
            <a:r>
              <a:rPr lang="it-IT" sz="5100" i="1" dirty="0">
                <a:latin typeface="Times New Roman" panose="02020603050405020304" pitchFamily="18" charset="0"/>
                <a:cs typeface="Times New Roman" panose="02020603050405020304" pitchFamily="18" charset="0"/>
              </a:rPr>
              <a:t>                                                                           </a:t>
            </a:r>
          </a:p>
          <a:p>
            <a:pPr marL="0" indent="0" algn="just">
              <a:buNone/>
            </a:pPr>
            <a:r>
              <a:rPr lang="it-IT" sz="5100" i="1" dirty="0">
                <a:latin typeface="Times New Roman" panose="02020603050405020304" pitchFamily="18" charset="0"/>
                <a:cs typeface="Times New Roman" panose="02020603050405020304" pitchFamily="18" charset="0"/>
              </a:rPr>
              <a:t>   </a:t>
            </a:r>
            <a:r>
              <a:rPr lang="it-IT" sz="5100" dirty="0">
                <a:latin typeface="Times New Roman" panose="02020603050405020304" pitchFamily="18" charset="0"/>
                <a:cs typeface="Times New Roman" panose="02020603050405020304" pitchFamily="18" charset="0"/>
              </a:rPr>
              <a:t>movimento regolato secondo una gradazione di quantitativa:  normale, breve, allungata  </a:t>
            </a:r>
          </a:p>
          <a:p>
            <a:pPr marL="0" indent="0" algn="just">
              <a:buNone/>
            </a:pPr>
            <a:r>
              <a:rPr lang="it-IT" sz="5100" dirty="0">
                <a:latin typeface="Times New Roman" panose="02020603050405020304" pitchFamily="18" charset="0"/>
                <a:cs typeface="Times New Roman" panose="02020603050405020304" pitchFamily="18" charset="0"/>
              </a:rPr>
              <a:t>                                                                                   e timbrica:  medio (e), </a:t>
            </a:r>
            <a:r>
              <a:rPr lang="it-IT" sz="5100">
                <a:latin typeface="Times New Roman" panose="02020603050405020304" pitchFamily="18" charset="0"/>
                <a:cs typeface="Times New Roman" panose="02020603050405020304" pitchFamily="18" charset="0"/>
              </a:rPr>
              <a:t>forte (o)</a:t>
            </a:r>
            <a:endParaRPr lang="it-IT" sz="5100" dirty="0">
              <a:latin typeface="Times New Roman" panose="02020603050405020304" pitchFamily="18" charset="0"/>
              <a:cs typeface="Times New Roman" panose="02020603050405020304" pitchFamily="18" charset="0"/>
            </a:endParaRPr>
          </a:p>
          <a:p>
            <a:pPr marL="0" indent="0" algn="just">
              <a:buNone/>
            </a:pPr>
            <a:endParaRPr lang="it-IT" sz="5100" dirty="0">
              <a:latin typeface="Times New Roman" panose="02020603050405020304" pitchFamily="18" charset="0"/>
              <a:cs typeface="Times New Roman" panose="02020603050405020304" pitchFamily="18" charset="0"/>
            </a:endParaRPr>
          </a:p>
          <a:p>
            <a:pPr marL="0" indent="0" algn="just">
              <a:buNone/>
            </a:pPr>
            <a:r>
              <a:rPr lang="it-IT" sz="5100" dirty="0">
                <a:latin typeface="Times New Roman" panose="02020603050405020304" pitchFamily="18" charset="0"/>
                <a:cs typeface="Times New Roman" panose="02020603050405020304" pitchFamily="18" charset="0"/>
              </a:rPr>
              <a:t>                        4  alternanze:</a:t>
            </a:r>
          </a:p>
          <a:p>
            <a:pPr marL="0" indent="0" algn="just">
              <a:buNone/>
            </a:pPr>
            <a:endParaRPr lang="it-IT" sz="3200" dirty="0">
              <a:latin typeface="Times New Roman" panose="02020603050405020304" pitchFamily="18" charset="0"/>
              <a:cs typeface="Times New Roman" panose="02020603050405020304" pitchFamily="18" charset="0"/>
            </a:endParaRPr>
          </a:p>
          <a:p>
            <a:pPr marL="0" indent="0" algn="just">
              <a:buNone/>
            </a:pPr>
            <a:r>
              <a:rPr lang="it-IT" sz="3200" dirty="0">
                <a:latin typeface="Times New Roman" panose="02020603050405020304" pitchFamily="18" charset="0"/>
                <a:cs typeface="Times New Roman" panose="02020603050405020304" pitchFamily="18" charset="0"/>
              </a:rPr>
              <a:t>                       </a:t>
            </a:r>
            <a:r>
              <a:rPr lang="it-IT" sz="3400" dirty="0">
                <a:latin typeface="Times New Roman" panose="02020603050405020304" pitchFamily="18" charset="0"/>
                <a:cs typeface="Times New Roman" panose="02020603050405020304" pitchFamily="18" charset="0"/>
              </a:rPr>
              <a:t>grado normale medio:    ĕ        ulteriore riduzione  → scomparsa della vocale    =  grado normale ridotto:  </a:t>
            </a:r>
            <a:r>
              <a:rPr lang="it-IT" sz="3400" i="1" dirty="0">
                <a:latin typeface="Times New Roman" panose="02020603050405020304" pitchFamily="18" charset="0"/>
                <a:cs typeface="Times New Roman" panose="02020603050405020304" pitchFamily="18" charset="0"/>
              </a:rPr>
              <a:t>zero</a:t>
            </a:r>
            <a:endParaRPr lang="it-IT" sz="3400" dirty="0">
              <a:latin typeface="Times New Roman" panose="02020603050405020304" pitchFamily="18" charset="0"/>
              <a:cs typeface="Times New Roman" panose="02020603050405020304" pitchFamily="18" charset="0"/>
            </a:endParaRPr>
          </a:p>
          <a:p>
            <a:pPr marL="0" indent="0" algn="just">
              <a:buNone/>
            </a:pPr>
            <a:r>
              <a:rPr lang="it-IT" sz="3400" dirty="0">
                <a:latin typeface="Times New Roman" panose="02020603050405020304" pitchFamily="18" charset="0"/>
                <a:cs typeface="Times New Roman" panose="02020603050405020304" pitchFamily="18" charset="0"/>
              </a:rPr>
              <a:t>                      grado normale forte:      ŏ        ulteriore riduzione  → scomparsa della vocale    =  grado normale ridotto:  </a:t>
            </a:r>
            <a:r>
              <a:rPr lang="it-IT" sz="3400" i="1" dirty="0">
                <a:latin typeface="Times New Roman" panose="02020603050405020304" pitchFamily="18" charset="0"/>
                <a:cs typeface="Times New Roman" panose="02020603050405020304" pitchFamily="18" charset="0"/>
              </a:rPr>
              <a:t>zero</a:t>
            </a:r>
            <a:endParaRPr lang="it-IT" sz="3400" dirty="0">
              <a:latin typeface="Times New Roman" panose="02020603050405020304" pitchFamily="18" charset="0"/>
              <a:cs typeface="Times New Roman" panose="02020603050405020304" pitchFamily="18" charset="0"/>
            </a:endParaRPr>
          </a:p>
          <a:p>
            <a:pPr marL="0" indent="0" algn="just">
              <a:buNone/>
            </a:pPr>
            <a:r>
              <a:rPr lang="it-IT" sz="3400" dirty="0">
                <a:latin typeface="Times New Roman" panose="02020603050405020304" pitchFamily="18" charset="0"/>
                <a:cs typeface="Times New Roman" panose="02020603050405020304" pitchFamily="18" charset="0"/>
              </a:rPr>
              <a:t>                      grado allungato medio:  ē        ulteriore riduzione  → vocale evanescente  ə       =  grado allungato ridotto: ə (= </a:t>
            </a:r>
            <a:r>
              <a:rPr lang="it-IT" sz="3400" dirty="0" err="1">
                <a:latin typeface="Times New Roman" panose="02020603050405020304" pitchFamily="18" charset="0"/>
                <a:cs typeface="Times New Roman" panose="02020603050405020304" pitchFamily="18" charset="0"/>
              </a:rPr>
              <a:t>lat</a:t>
            </a:r>
            <a:r>
              <a:rPr lang="it-IT" sz="3400" dirty="0">
                <a:latin typeface="Times New Roman" panose="02020603050405020304" pitchFamily="18" charset="0"/>
                <a:cs typeface="Times New Roman" panose="02020603050405020304" pitchFamily="18" charset="0"/>
              </a:rPr>
              <a:t>. → ă)</a:t>
            </a:r>
          </a:p>
          <a:p>
            <a:pPr marL="0" indent="0" algn="just">
              <a:buNone/>
            </a:pPr>
            <a:r>
              <a:rPr lang="it-IT" sz="3400" dirty="0">
                <a:latin typeface="Times New Roman" panose="02020603050405020304" pitchFamily="18" charset="0"/>
                <a:cs typeface="Times New Roman" panose="02020603050405020304" pitchFamily="18" charset="0"/>
              </a:rPr>
              <a:t>                      grado allungato medio:  ō        ulteriore riduzione  → vocale evanescente  ə       =  grado allungato ridotto: ə (= </a:t>
            </a:r>
            <a:r>
              <a:rPr lang="it-IT" sz="3400" dirty="0" err="1">
                <a:latin typeface="Times New Roman" panose="02020603050405020304" pitchFamily="18" charset="0"/>
                <a:cs typeface="Times New Roman" panose="02020603050405020304" pitchFamily="18" charset="0"/>
              </a:rPr>
              <a:t>lat</a:t>
            </a:r>
            <a:r>
              <a:rPr lang="it-IT" sz="3400" dirty="0">
                <a:latin typeface="Times New Roman" panose="02020603050405020304" pitchFamily="18" charset="0"/>
                <a:cs typeface="Times New Roman" panose="02020603050405020304" pitchFamily="18" charset="0"/>
              </a:rPr>
              <a:t>. → ă)</a:t>
            </a:r>
          </a:p>
          <a:p>
            <a:pPr marL="0" indent="0" algn="just">
              <a:buNone/>
            </a:pPr>
            <a:endParaRPr lang="it-IT" sz="3400" dirty="0">
              <a:latin typeface="Times New Roman" panose="02020603050405020304" pitchFamily="18" charset="0"/>
              <a:cs typeface="Times New Roman" panose="02020603050405020304" pitchFamily="18" charset="0"/>
            </a:endParaRPr>
          </a:p>
          <a:p>
            <a:pPr marL="0" indent="0" algn="just">
              <a:buNone/>
            </a:pPr>
            <a:endParaRPr lang="it-IT" sz="4200" dirty="0">
              <a:latin typeface="Times New Roman" panose="02020603050405020304" pitchFamily="18" charset="0"/>
              <a:cs typeface="Times New Roman" panose="02020603050405020304" pitchFamily="18" charset="0"/>
            </a:endParaRPr>
          </a:p>
          <a:p>
            <a:pPr marL="0" indent="0" algn="just">
              <a:buNone/>
            </a:pPr>
            <a:endParaRPr lang="it-IT" sz="2000" dirty="0">
              <a:latin typeface="Times New Roman" panose="02020603050405020304" pitchFamily="18" charset="0"/>
              <a:cs typeface="Times New Roman" panose="02020603050405020304" pitchFamily="18" charset="0"/>
            </a:endParaRPr>
          </a:p>
          <a:p>
            <a:pPr marL="0" indent="0" algn="just">
              <a:buNone/>
            </a:pPr>
            <a:r>
              <a:rPr lang="it-IT" sz="2000" dirty="0">
                <a:latin typeface="Times New Roman" panose="02020603050405020304" pitchFamily="18" charset="0"/>
                <a:cs typeface="Times New Roman" panose="02020603050405020304" pitchFamily="18" charset="0"/>
              </a:rPr>
              <a:t>                                                                                             </a:t>
            </a:r>
          </a:p>
          <a:p>
            <a:pPr marL="0" indent="0" algn="just">
              <a:buNone/>
            </a:pPr>
            <a:endParaRPr lang="it-IT" sz="2000" i="1" dirty="0">
              <a:latin typeface="Times New Roman" panose="02020603050405020304" pitchFamily="18" charset="0"/>
              <a:cs typeface="Times New Roman" panose="02020603050405020304" pitchFamily="18" charset="0"/>
            </a:endParaRPr>
          </a:p>
          <a:p>
            <a:pPr marL="0" indent="0" algn="just">
              <a:buNone/>
            </a:pPr>
            <a:r>
              <a:rPr lang="it-IT" sz="2000" i="1" dirty="0">
                <a:latin typeface="Times New Roman" panose="02020603050405020304" pitchFamily="18" charset="0"/>
                <a:cs typeface="Times New Roman" panose="02020603050405020304" pitchFamily="18" charset="0"/>
              </a:rPr>
              <a:t>                                                  </a:t>
            </a:r>
          </a:p>
        </p:txBody>
      </p:sp>
      <p:sp>
        <p:nvSpPr>
          <p:cNvPr id="2" name="Freccia in giù 1">
            <a:extLst>
              <a:ext uri="{FF2B5EF4-FFF2-40B4-BE49-F238E27FC236}">
                <a16:creationId xmlns:a16="http://schemas.microsoft.com/office/drawing/2014/main" id="{A486729E-D37B-479B-A3BE-49CCED3212D4}"/>
              </a:ext>
            </a:extLst>
          </p:cNvPr>
          <p:cNvSpPr/>
          <p:nvPr/>
        </p:nvSpPr>
        <p:spPr>
          <a:xfrm>
            <a:off x="3339548" y="1099930"/>
            <a:ext cx="217997" cy="5698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7" name="Connettore 2 6">
            <a:extLst>
              <a:ext uri="{FF2B5EF4-FFF2-40B4-BE49-F238E27FC236}">
                <a16:creationId xmlns:a16="http://schemas.microsoft.com/office/drawing/2014/main" id="{B2506685-E1F6-4391-9A27-28A2979C74DC}"/>
              </a:ext>
            </a:extLst>
          </p:cNvPr>
          <p:cNvCxnSpPr>
            <a:cxnSpLocks/>
          </p:cNvCxnSpPr>
          <p:nvPr/>
        </p:nvCxnSpPr>
        <p:spPr>
          <a:xfrm flipH="1">
            <a:off x="3034748" y="2120348"/>
            <a:ext cx="2451653" cy="100716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Freccia angolare in su 8">
            <a:extLst>
              <a:ext uri="{FF2B5EF4-FFF2-40B4-BE49-F238E27FC236}">
                <a16:creationId xmlns:a16="http://schemas.microsoft.com/office/drawing/2014/main" id="{003DD687-A336-44D6-9A69-BC2EDD4DA3FC}"/>
              </a:ext>
            </a:extLst>
          </p:cNvPr>
          <p:cNvSpPr/>
          <p:nvPr/>
        </p:nvSpPr>
        <p:spPr>
          <a:xfrm rot="10800000">
            <a:off x="1470991" y="3286539"/>
            <a:ext cx="278296" cy="463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7147911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649A22F-27D9-4D50-B7EB-589424F5DDAE}"/>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FontTx/>
              <a:buChar char="-"/>
            </a:pPr>
            <a:endParaRPr lang="it-IT" dirty="0">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dirty="0">
                <a:latin typeface="Times New Roman" panose="02020603050405020304" pitchFamily="18" charset="0"/>
                <a:cs typeface="Times New Roman" panose="02020603050405020304" pitchFamily="18" charset="0"/>
              </a:rPr>
              <a:t>Apofonia latina: </a:t>
            </a: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mutamenti di timbro vocalico che avvengono quando una sillaba  con vocale breve</a:t>
            </a: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dalla posizione iniziale o finale di parola viene a trovarsi in posizione interna</a:t>
            </a:r>
          </a:p>
          <a:p>
            <a:pPr>
              <a:buFontTx/>
              <a:buChar char="-"/>
            </a:pP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       in linea generale passaggio di timbri ‘chiari’ (</a:t>
            </a:r>
            <a:r>
              <a:rPr lang="it-IT" i="1" dirty="0">
                <a:latin typeface="Times New Roman" panose="02020603050405020304" pitchFamily="18" charset="0"/>
                <a:cs typeface="Times New Roman" panose="02020603050405020304" pitchFamily="18" charset="0"/>
              </a:rPr>
              <a:t>a</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e</a:t>
            </a:r>
            <a:r>
              <a:rPr lang="it-IT" dirty="0">
                <a:latin typeface="Times New Roman" panose="02020603050405020304" pitchFamily="18" charset="0"/>
                <a:cs typeface="Times New Roman" panose="02020603050405020304" pitchFamily="18" charset="0"/>
              </a:rPr>
              <a:t>) verso timbri ‘scuri’ (</a:t>
            </a:r>
            <a:r>
              <a:rPr lang="it-IT" i="1" dirty="0">
                <a:latin typeface="Times New Roman" panose="02020603050405020304" pitchFamily="18" charset="0"/>
                <a:cs typeface="Times New Roman" panose="02020603050405020304" pitchFamily="18" charset="0"/>
              </a:rPr>
              <a:t>i, u</a:t>
            </a:r>
            <a:r>
              <a:rPr lang="it-IT" dirty="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il passaggio in </a:t>
            </a:r>
            <a:r>
              <a:rPr lang="it-IT" i="1" dirty="0">
                <a:latin typeface="Times New Roman" panose="02020603050405020304" pitchFamily="18" charset="0"/>
                <a:cs typeface="Times New Roman" panose="02020603050405020304" pitchFamily="18" charset="0"/>
              </a:rPr>
              <a:t>ĭ  </a:t>
            </a:r>
            <a:r>
              <a:rPr lang="it-IT" dirty="0">
                <a:latin typeface="Times New Roman" panose="02020603050405020304" pitchFamily="18" charset="0"/>
                <a:cs typeface="Times New Roman" panose="02020603050405020304" pitchFamily="18" charset="0"/>
              </a:rPr>
              <a:t>e in </a:t>
            </a:r>
            <a:r>
              <a:rPr lang="it-IT" i="1" dirty="0">
                <a:latin typeface="Times New Roman" panose="02020603050405020304" pitchFamily="18" charset="0"/>
                <a:cs typeface="Times New Roman" panose="02020603050405020304" pitchFamily="18" charset="0"/>
              </a:rPr>
              <a:t>ŭ  </a:t>
            </a:r>
            <a:r>
              <a:rPr lang="it-IT" dirty="0">
                <a:latin typeface="Times New Roman" panose="02020603050405020304" pitchFamily="18" charset="0"/>
                <a:cs typeface="Times New Roman" panose="02020603050405020304" pitchFamily="18" charset="0"/>
              </a:rPr>
              <a:t>avviene solo in sillaba aperta</a:t>
            </a:r>
          </a:p>
          <a:p>
            <a:pPr marL="0" indent="0">
              <a:spcBef>
                <a:spcPts val="0"/>
              </a:spcBef>
              <a:spcAft>
                <a:spcPts val="0"/>
              </a:spcAft>
              <a:buNone/>
            </a:pP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l’evoluzione verso </a:t>
            </a:r>
            <a:r>
              <a:rPr lang="it-IT" i="1" dirty="0">
                <a:latin typeface="Times New Roman" panose="02020603050405020304" pitchFamily="18" charset="0"/>
                <a:cs typeface="Times New Roman" panose="02020603050405020304" pitchFamily="18" charset="0"/>
              </a:rPr>
              <a:t>ĭ </a:t>
            </a:r>
            <a:r>
              <a:rPr lang="it-IT" dirty="0">
                <a:latin typeface="Times New Roman" panose="02020603050405020304" pitchFamily="18" charset="0"/>
                <a:cs typeface="Times New Roman" panose="02020603050405020304" pitchFamily="18" charset="0"/>
              </a:rPr>
              <a:t>si arresta allo stadio </a:t>
            </a:r>
            <a:r>
              <a:rPr lang="it-IT" i="1" dirty="0">
                <a:latin typeface="Times New Roman" panose="02020603050405020304" pitchFamily="18" charset="0"/>
                <a:cs typeface="Times New Roman" panose="02020603050405020304" pitchFamily="18" charset="0"/>
              </a:rPr>
              <a:t>ĕ </a:t>
            </a:r>
            <a:r>
              <a:rPr lang="it-IT" dirty="0">
                <a:latin typeface="Times New Roman" panose="02020603050405020304" pitchFamily="18" charset="0"/>
                <a:cs typeface="Times New Roman" panose="02020603050405020304" pitchFamily="18" charset="0"/>
              </a:rPr>
              <a:t>in sillaba chiusa </a:t>
            </a:r>
          </a:p>
          <a:p>
            <a:pPr marL="0" indent="0">
              <a:spcBef>
                <a:spcPts val="0"/>
              </a:spcBef>
              <a:spcAft>
                <a:spcPts val="0"/>
              </a:spcAft>
              <a:buNone/>
            </a:pPr>
            <a:r>
              <a:rPr lang="it-IT" dirty="0">
                <a:latin typeface="Times New Roman" panose="02020603050405020304" pitchFamily="18" charset="0"/>
                <a:cs typeface="Times New Roman" panose="02020603050405020304" pitchFamily="18" charset="0"/>
              </a:rPr>
              <a:t>  </a:t>
            </a:r>
          </a:p>
          <a:p>
            <a:pPr>
              <a:spcBef>
                <a:spcPts val="0"/>
              </a:spcBef>
              <a:spcAft>
                <a:spcPts val="0"/>
              </a:spcAft>
              <a:buFontTx/>
              <a:buChar char="-"/>
            </a:pPr>
            <a:r>
              <a:rPr lang="it-IT" dirty="0">
                <a:latin typeface="Times New Roman" panose="02020603050405020304" pitchFamily="18" charset="0"/>
                <a:cs typeface="Times New Roman" panose="02020603050405020304" pitchFamily="18" charset="0"/>
              </a:rPr>
              <a:t>gli esiti dell’apofonia sono già presenti in epoca letteraria</a:t>
            </a:r>
          </a:p>
          <a:p>
            <a:pPr>
              <a:spcBef>
                <a:spcPts val="0"/>
              </a:spcBef>
              <a:spcAft>
                <a:spcPts val="0"/>
              </a:spcAft>
              <a:buFontTx/>
              <a:buChar char="-"/>
            </a:pPr>
            <a:endParaRPr lang="it-IT" dirty="0">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dirty="0">
                <a:latin typeface="Times New Roman" panose="02020603050405020304" pitchFamily="18" charset="0"/>
                <a:cs typeface="Times New Roman" panose="02020603050405020304" pitchFamily="18" charset="0"/>
              </a:rPr>
              <a:t>l’apofonia latina è meccanica ed è puramente fonetica perché non incide sui valori grammaticali e semantici della parola</a:t>
            </a:r>
          </a:p>
          <a:p>
            <a:pPr marL="0" indent="0">
              <a:buNone/>
            </a:pPr>
            <a:r>
              <a:rPr lang="it-IT" i="1" dirty="0">
                <a:latin typeface="Times New Roman" panose="02020603050405020304" pitchFamily="18" charset="0"/>
                <a:cs typeface="Times New Roman" panose="02020603050405020304" pitchFamily="18" charset="0"/>
              </a:rPr>
              <a:t>                                 </a:t>
            </a:r>
          </a:p>
          <a:p>
            <a:pPr marL="0" indent="0">
              <a:buNone/>
            </a:pPr>
            <a:endParaRPr lang="it-IT" dirty="0"/>
          </a:p>
        </p:txBody>
      </p:sp>
      <p:cxnSp>
        <p:nvCxnSpPr>
          <p:cNvPr id="4" name="Connettore 2 3">
            <a:extLst>
              <a:ext uri="{FF2B5EF4-FFF2-40B4-BE49-F238E27FC236}">
                <a16:creationId xmlns:a16="http://schemas.microsoft.com/office/drawing/2014/main" id="{8A06A483-A4E5-4415-A6FD-52E80BF90AE6}"/>
              </a:ext>
            </a:extLst>
          </p:cNvPr>
          <p:cNvCxnSpPr/>
          <p:nvPr/>
        </p:nvCxnSpPr>
        <p:spPr>
          <a:xfrm>
            <a:off x="1232450" y="1172823"/>
            <a:ext cx="1431235" cy="8216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Freccia circolare a sinistra 5">
            <a:extLst>
              <a:ext uri="{FF2B5EF4-FFF2-40B4-BE49-F238E27FC236}">
                <a16:creationId xmlns:a16="http://schemas.microsoft.com/office/drawing/2014/main" id="{6E86F143-B410-42F5-9A07-044F6E1BF2B8}"/>
              </a:ext>
            </a:extLst>
          </p:cNvPr>
          <p:cNvSpPr/>
          <p:nvPr/>
        </p:nvSpPr>
        <p:spPr>
          <a:xfrm>
            <a:off x="9939130" y="2312510"/>
            <a:ext cx="371061" cy="76199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Freccia circolare a destra 6">
            <a:extLst>
              <a:ext uri="{FF2B5EF4-FFF2-40B4-BE49-F238E27FC236}">
                <a16:creationId xmlns:a16="http://schemas.microsoft.com/office/drawing/2014/main" id="{7FB162B2-5F76-4C2A-A8BC-1714BBC84F6E}"/>
              </a:ext>
            </a:extLst>
          </p:cNvPr>
          <p:cNvSpPr/>
          <p:nvPr/>
        </p:nvSpPr>
        <p:spPr>
          <a:xfrm>
            <a:off x="1762536" y="2574250"/>
            <a:ext cx="371061" cy="5930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4954146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1002914-0802-42A4-8F6A-D2D20D362D69}"/>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endParaRPr lang="it-IT">
              <a:latin typeface="Algerian" panose="04020705040A02060702" pitchFamily="82" charset="0"/>
            </a:endParaRPr>
          </a:p>
          <a:p>
            <a:pPr marL="0" indent="0" algn="ctr">
              <a:buNone/>
            </a:pPr>
            <a:endParaRPr lang="it-IT">
              <a:latin typeface="Algerian" panose="04020705040A02060702" pitchFamily="82" charset="0"/>
            </a:endParaRPr>
          </a:p>
          <a:p>
            <a:pPr marL="0" indent="0" algn="ctr">
              <a:buNone/>
            </a:pPr>
            <a:endParaRPr lang="it-IT">
              <a:latin typeface="Algerian" panose="04020705040A02060702" pitchFamily="82" charset="0"/>
            </a:endParaRPr>
          </a:p>
          <a:p>
            <a:pPr marL="0" indent="0" algn="ctr">
              <a:buNone/>
            </a:pPr>
            <a:endParaRPr lang="it-IT">
              <a:latin typeface="Algerian" panose="04020705040A02060702" pitchFamily="82" charset="0"/>
            </a:endParaRPr>
          </a:p>
          <a:p>
            <a:pPr marL="0" indent="0" algn="ctr">
              <a:buNone/>
            </a:pPr>
            <a:endParaRPr lang="it-IT" i="1">
              <a:latin typeface="Algerian" panose="04020705040A02060702" pitchFamily="82" charset="0"/>
            </a:endParaRPr>
          </a:p>
          <a:p>
            <a:pPr marL="0" indent="0" algn="ctr">
              <a:buNone/>
            </a:pPr>
            <a:endParaRPr lang="it-IT" i="1">
              <a:latin typeface="Algerian" panose="04020705040A02060702" pitchFamily="82" charset="0"/>
            </a:endParaRPr>
          </a:p>
        </p:txBody>
      </p:sp>
      <p:sp>
        <p:nvSpPr>
          <p:cNvPr id="2" name="Scorrimento orizzontale 1">
            <a:extLst>
              <a:ext uri="{FF2B5EF4-FFF2-40B4-BE49-F238E27FC236}">
                <a16:creationId xmlns:a16="http://schemas.microsoft.com/office/drawing/2014/main" id="{076CB8BD-8484-4A08-B5DA-0FBE2FF26056}"/>
              </a:ext>
            </a:extLst>
          </p:cNvPr>
          <p:cNvSpPr/>
          <p:nvPr/>
        </p:nvSpPr>
        <p:spPr>
          <a:xfrm>
            <a:off x="3548543" y="1744910"/>
            <a:ext cx="4949505" cy="2189526"/>
          </a:xfrm>
          <a:prstGeom prst="horizontalScroll">
            <a:avLst/>
          </a:prstGeom>
          <a:blipFill>
            <a:blip r:embed="rId2"/>
            <a:tile tx="0" ty="0" sx="100000" sy="100000" flip="none" algn="tl"/>
          </a:blipFill>
          <a:ln w="19050">
            <a:solidFill>
              <a:schemeClr val="accent5">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a:ln>
                  <a:noFill/>
                </a:ln>
                <a:solidFill>
                  <a:prstClr val="black"/>
                </a:solidFill>
                <a:effectLst/>
                <a:uLnTx/>
                <a:uFillTx/>
                <a:latin typeface="Algerian" panose="04020705040A02060702" pitchFamily="82" charset="0"/>
                <a:ea typeface="+mn-ea"/>
                <a:cs typeface="+mn-cs"/>
              </a:rPr>
              <a:t>Grammatica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a:ln>
                  <a:noFill/>
                </a:ln>
                <a:solidFill>
                  <a:prstClr val="black"/>
                </a:solidFill>
                <a:effectLst/>
                <a:uLnTx/>
                <a:uFillTx/>
                <a:latin typeface="Algerian" panose="04020705040A02060702" pitchFamily="82" charset="0"/>
                <a:ea typeface="+mn-ea"/>
                <a:cs typeface="+mn-cs"/>
              </a:rPr>
              <a:t>storica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1" u="none" strike="noStrike" kern="1200" cap="none" spc="0" normalizeH="0" baseline="0" noProof="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Garamond" panose="02020404030301010803"/>
                <a:ea typeface="+mn-ea"/>
                <a:cs typeface="+mn-cs"/>
              </a:rPr>
              <a:t>(Morfologia)</a:t>
            </a:r>
          </a:p>
        </p:txBody>
      </p:sp>
    </p:spTree>
    <p:extLst>
      <p:ext uri="{BB962C8B-B14F-4D97-AF65-F5344CB8AC3E}">
        <p14:creationId xmlns:p14="http://schemas.microsoft.com/office/powerpoint/2010/main" val="2628344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7E99A34-9E5D-4E00-AB3E-F6B5E400C8FB}"/>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buNone/>
            </a:pPr>
            <a:r>
              <a:rPr lang="it-IT" b="1" i="1">
                <a:latin typeface="Times New Roman" panose="02020603050405020304" pitchFamily="18" charset="0"/>
                <a:cs typeface="Times New Roman" panose="02020603050405020304" pitchFamily="18" charset="0"/>
              </a:rPr>
              <a:t>I Nomi </a:t>
            </a:r>
          </a:p>
          <a:p>
            <a:pPr algn="just">
              <a:buFontTx/>
              <a:buChar char="-"/>
            </a:pPr>
            <a:r>
              <a:rPr lang="it-IT" b="1">
                <a:latin typeface="Times New Roman" panose="02020603050405020304" pitchFamily="18" charset="0"/>
                <a:cs typeface="Times New Roman" panose="02020603050405020304" pitchFamily="18" charset="0"/>
              </a:rPr>
              <a:t>Formazione</a:t>
            </a:r>
            <a:r>
              <a:rPr lang="it-IT">
                <a:latin typeface="Times New Roman" panose="02020603050405020304" pitchFamily="18" charset="0"/>
                <a:cs typeface="Times New Roman" panose="02020603050405020304" pitchFamily="18" charset="0"/>
              </a:rPr>
              <a:t>:                              primitive       tema costituito dalla radice</a:t>
            </a:r>
          </a:p>
          <a:p>
            <a:pPr marL="0" indent="0" algn="just">
              <a:buNone/>
            </a:pPr>
            <a:r>
              <a:rPr lang="it-IT">
                <a:latin typeface="Times New Roman" panose="02020603050405020304" pitchFamily="18" charset="0"/>
                <a:cs typeface="Times New Roman" panose="02020603050405020304" pitchFamily="18" charset="0"/>
              </a:rPr>
              <a:t>                         parole semplici                        </a:t>
            </a:r>
          </a:p>
          <a:p>
            <a:pPr marL="0" indent="0" algn="just">
              <a:buNone/>
            </a:pPr>
            <a:r>
              <a:rPr lang="it-IT">
                <a:latin typeface="Times New Roman" panose="02020603050405020304" pitchFamily="18" charset="0"/>
                <a:cs typeface="Times New Roman" panose="02020603050405020304" pitchFamily="18" charset="0"/>
              </a:rPr>
              <a:t>                                                        derivate        tema costituito da radice + suffisso tematico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primarie                             secondarie</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(solo un suffisso tematico)           (più suffissi tematici)               </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parole composte         formate da due o più radici</a:t>
            </a:r>
          </a:p>
          <a:p>
            <a:pPr marL="0" indent="0" algn="just">
              <a:buNone/>
            </a:pPr>
            <a:r>
              <a:rPr lang="it-IT" i="1">
                <a:latin typeface="Times New Roman" panose="02020603050405020304" pitchFamily="18" charset="0"/>
                <a:cs typeface="Times New Roman" panose="02020603050405020304" pitchFamily="18" charset="0"/>
              </a:rPr>
              <a:t> vocabulum verbale                  </a:t>
            </a:r>
            <a:r>
              <a:rPr lang="it-IT">
                <a:latin typeface="Times New Roman" panose="02020603050405020304" pitchFamily="18" charset="0"/>
                <a:cs typeface="Times New Roman" panose="02020603050405020304" pitchFamily="18" charset="0"/>
              </a:rPr>
              <a:t>formazione con tema verbale</a:t>
            </a:r>
          </a:p>
          <a:p>
            <a:pPr marL="0" indent="0" algn="jus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vocabulum denominativum      </a:t>
            </a:r>
            <a:r>
              <a:rPr lang="it-IT">
                <a:latin typeface="Times New Roman" panose="02020603050405020304" pitchFamily="18" charset="0"/>
                <a:cs typeface="Times New Roman" panose="02020603050405020304" pitchFamily="18" charset="0"/>
              </a:rPr>
              <a:t>formazione con tema nominale</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Es. parole verbali: </a:t>
            </a:r>
            <a:r>
              <a:rPr lang="it-IT" sz="2000" i="1">
                <a:latin typeface="Times New Roman" panose="02020603050405020304" pitchFamily="18" charset="0"/>
                <a:cs typeface="Times New Roman" panose="02020603050405020304" pitchFamily="18" charset="0"/>
              </a:rPr>
              <a:t>rex </a:t>
            </a:r>
            <a:r>
              <a:rPr lang="it-IT" sz="2000">
                <a:latin typeface="Times New Roman" panose="02020603050405020304" pitchFamily="18" charset="0"/>
                <a:cs typeface="Times New Roman" panose="02020603050405020304" pitchFamily="18" charset="0"/>
              </a:rPr>
              <a:t>(parola primitiva), </a:t>
            </a:r>
            <a:r>
              <a:rPr lang="it-IT" sz="2000" i="1">
                <a:latin typeface="Times New Roman" panose="02020603050405020304" pitchFamily="18" charset="0"/>
                <a:cs typeface="Times New Roman" panose="02020603050405020304" pitchFamily="18" charset="0"/>
              </a:rPr>
              <a:t>rector, regnum </a:t>
            </a:r>
            <a:r>
              <a:rPr lang="it-IT" sz="2000">
                <a:latin typeface="Times New Roman" panose="02020603050405020304" pitchFamily="18" charset="0"/>
                <a:cs typeface="Times New Roman" panose="02020603050405020304" pitchFamily="18" charset="0"/>
              </a:rPr>
              <a:t>(parole derivate); </a:t>
            </a:r>
            <a:r>
              <a:rPr lang="it-IT" sz="2000" i="1">
                <a:latin typeface="Times New Roman" panose="02020603050405020304" pitchFamily="18" charset="0"/>
                <a:cs typeface="Times New Roman" panose="02020603050405020304" pitchFamily="18" charset="0"/>
              </a:rPr>
              <a:t>amor</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amator</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amicus</a:t>
            </a: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parole denominative: </a:t>
            </a:r>
            <a:r>
              <a:rPr lang="it-IT" sz="2000" i="1">
                <a:latin typeface="Times New Roman" panose="02020603050405020304" pitchFamily="18" charset="0"/>
                <a:cs typeface="Times New Roman" panose="02020603050405020304" pitchFamily="18" charset="0"/>
              </a:rPr>
              <a:t>consulatus </a:t>
            </a:r>
            <a:r>
              <a:rPr lang="it-IT" sz="2000">
                <a:latin typeface="Times New Roman" panose="02020603050405020304" pitchFamily="18" charset="0"/>
                <a:cs typeface="Times New Roman" panose="02020603050405020304" pitchFamily="18" charset="0"/>
              </a:rPr>
              <a:t>(da </a:t>
            </a:r>
            <a:r>
              <a:rPr lang="it-IT" sz="2000" i="1">
                <a:latin typeface="Times New Roman" panose="02020603050405020304" pitchFamily="18" charset="0"/>
                <a:cs typeface="Times New Roman" panose="02020603050405020304" pitchFamily="18" charset="0"/>
              </a:rPr>
              <a:t>consul</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amicitia</a:t>
            </a:r>
            <a:r>
              <a:rPr lang="it-IT" sz="2000">
                <a:latin typeface="Times New Roman" panose="02020603050405020304" pitchFamily="18" charset="0"/>
                <a:cs typeface="Times New Roman" panose="02020603050405020304" pitchFamily="18" charset="0"/>
              </a:rPr>
              <a:t> (dal tema di </a:t>
            </a:r>
            <a:r>
              <a:rPr lang="it-IT" sz="2000" i="1">
                <a:latin typeface="Times New Roman" panose="02020603050405020304" pitchFamily="18" charset="0"/>
                <a:cs typeface="Times New Roman" panose="02020603050405020304" pitchFamily="18" charset="0"/>
              </a:rPr>
              <a:t>amicus</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amatorius</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amatorie</a:t>
            </a:r>
            <a:r>
              <a:rPr lang="it-IT" sz="20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(dal tema di </a:t>
            </a:r>
            <a:r>
              <a:rPr lang="it-IT" sz="2000" i="1">
                <a:latin typeface="Times New Roman" panose="02020603050405020304" pitchFamily="18" charset="0"/>
                <a:cs typeface="Times New Roman" panose="02020603050405020304" pitchFamily="18" charset="0"/>
              </a:rPr>
              <a:t>amator</a:t>
            </a:r>
            <a:r>
              <a:rPr lang="it-IT" sz="20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pt-BR" sz="2000">
                <a:latin typeface="Times New Roman" panose="02020603050405020304" pitchFamily="18" charset="0"/>
                <a:cs typeface="Times New Roman" panose="02020603050405020304" pitchFamily="18" charset="0"/>
              </a:rPr>
              <a:t>   Es. parole primitive: </a:t>
            </a:r>
            <a:r>
              <a:rPr lang="pt-BR" sz="2000" i="1">
                <a:latin typeface="Times New Roman" panose="02020603050405020304" pitchFamily="18" charset="0"/>
                <a:cs typeface="Times New Roman" panose="02020603050405020304" pitchFamily="18" charset="0"/>
              </a:rPr>
              <a:t>pes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ped-s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grex</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greg-s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dux </a:t>
            </a:r>
            <a:r>
              <a:rPr lang="pt-BR" sz="2000">
                <a:latin typeface="Times New Roman" panose="02020603050405020304" pitchFamily="18" charset="0"/>
                <a:cs typeface="Times New Roman" panose="02020603050405020304" pitchFamily="18" charset="0"/>
              </a:rPr>
              <a:t>(</a:t>
            </a:r>
            <a:r>
              <a:rPr lang="pt-BR" sz="2000" i="1">
                <a:latin typeface="Times New Roman" panose="02020603050405020304" pitchFamily="18" charset="0"/>
                <a:cs typeface="Times New Roman" panose="02020603050405020304" pitchFamily="18" charset="0"/>
              </a:rPr>
              <a:t>duc-s</a:t>
            </a:r>
            <a:r>
              <a:rPr lang="pt-BR" sz="2000">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pt-BR" sz="2000">
                <a:latin typeface="Times New Roman" panose="02020603050405020304" pitchFamily="18" charset="0"/>
                <a:cs typeface="Times New Roman" panose="02020603050405020304" pitchFamily="18" charset="0"/>
              </a:rPr>
              <a:t>   Es. parole composte: </a:t>
            </a:r>
            <a:r>
              <a:rPr lang="pt-BR" sz="2000" i="1">
                <a:latin typeface="Times New Roman" panose="02020603050405020304" pitchFamily="18" charset="0"/>
                <a:cs typeface="Times New Roman" panose="02020603050405020304" pitchFamily="18" charset="0"/>
              </a:rPr>
              <a:t>praeses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praesid</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coniux</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con-iug</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coniungo</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auceps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aviceps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avi-cap-</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iudex</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(ius-dic-s</a:t>
            </a:r>
            <a:r>
              <a:rPr lang="pt-BR" sz="2000">
                <a:latin typeface="Times New Roman" panose="02020603050405020304" pitchFamily="18" charset="0"/>
                <a:cs typeface="Times New Roman" panose="02020603050405020304" pitchFamily="18" charset="0"/>
              </a:rPr>
              <a:t>)</a:t>
            </a:r>
          </a:p>
        </p:txBody>
      </p:sp>
      <p:sp>
        <p:nvSpPr>
          <p:cNvPr id="2" name="Rettangolo 1">
            <a:extLst>
              <a:ext uri="{FF2B5EF4-FFF2-40B4-BE49-F238E27FC236}">
                <a16:creationId xmlns:a16="http://schemas.microsoft.com/office/drawing/2014/main" id="{A527A5A4-63D3-4F7F-B49A-6EBDF58A381A}"/>
              </a:ext>
            </a:extLst>
          </p:cNvPr>
          <p:cNvSpPr/>
          <p:nvPr/>
        </p:nvSpPr>
        <p:spPr>
          <a:xfrm>
            <a:off x="109057" y="5058561"/>
            <a:ext cx="11971090" cy="16526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5" name="Connettore 2 4">
            <a:extLst>
              <a:ext uri="{FF2B5EF4-FFF2-40B4-BE49-F238E27FC236}">
                <a16:creationId xmlns:a16="http://schemas.microsoft.com/office/drawing/2014/main" id="{605ECD82-A755-4EF9-8B63-F63A5B4D4E23}"/>
              </a:ext>
            </a:extLst>
          </p:cNvPr>
          <p:cNvCxnSpPr>
            <a:cxnSpLocks/>
          </p:cNvCxnSpPr>
          <p:nvPr/>
        </p:nvCxnSpPr>
        <p:spPr>
          <a:xfrm flipV="1">
            <a:off x="3928188" y="811763"/>
            <a:ext cx="317241" cy="2705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EE3B0060-A3FB-43D2-8B5E-184E95F039A8}"/>
              </a:ext>
            </a:extLst>
          </p:cNvPr>
          <p:cNvCxnSpPr>
            <a:cxnSpLocks/>
          </p:cNvCxnSpPr>
          <p:nvPr/>
        </p:nvCxnSpPr>
        <p:spPr>
          <a:xfrm>
            <a:off x="3928188" y="1398225"/>
            <a:ext cx="317241" cy="2999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850EABC2-BEF7-4124-949D-AC19DD7B07B2}"/>
              </a:ext>
            </a:extLst>
          </p:cNvPr>
          <p:cNvCxnSpPr>
            <a:cxnSpLocks/>
          </p:cNvCxnSpPr>
          <p:nvPr/>
        </p:nvCxnSpPr>
        <p:spPr>
          <a:xfrm>
            <a:off x="5439747" y="746449"/>
            <a:ext cx="41987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C1959936-507D-4306-B426-295182FEB8D6}"/>
              </a:ext>
            </a:extLst>
          </p:cNvPr>
          <p:cNvCxnSpPr/>
          <p:nvPr/>
        </p:nvCxnSpPr>
        <p:spPr>
          <a:xfrm>
            <a:off x="5439747" y="1800808"/>
            <a:ext cx="41987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8B5193B5-20C7-4672-98D4-26E8EE5A3DB1}"/>
              </a:ext>
            </a:extLst>
          </p:cNvPr>
          <p:cNvCxnSpPr/>
          <p:nvPr/>
        </p:nvCxnSpPr>
        <p:spPr>
          <a:xfrm flipH="1">
            <a:off x="3713584" y="1950098"/>
            <a:ext cx="1073020" cy="2612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6D5E5797-29EC-4ADE-96FF-77EA0E5CE71B}"/>
              </a:ext>
            </a:extLst>
          </p:cNvPr>
          <p:cNvCxnSpPr>
            <a:cxnSpLocks/>
          </p:cNvCxnSpPr>
          <p:nvPr/>
        </p:nvCxnSpPr>
        <p:spPr>
          <a:xfrm>
            <a:off x="4786604" y="1950098"/>
            <a:ext cx="970384" cy="2432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E91B3637-28CF-43FA-9A50-1F872C10C9A7}"/>
              </a:ext>
            </a:extLst>
          </p:cNvPr>
          <p:cNvCxnSpPr/>
          <p:nvPr/>
        </p:nvCxnSpPr>
        <p:spPr>
          <a:xfrm>
            <a:off x="4180114" y="3573624"/>
            <a:ext cx="39188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9A2A3040-33E6-4933-998D-E3631DF7EC67}"/>
              </a:ext>
            </a:extLst>
          </p:cNvPr>
          <p:cNvCxnSpPr/>
          <p:nvPr/>
        </p:nvCxnSpPr>
        <p:spPr>
          <a:xfrm>
            <a:off x="2789853" y="4040155"/>
            <a:ext cx="79310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251C5632-EA40-4DE7-B889-54FC36D046DB}"/>
              </a:ext>
            </a:extLst>
          </p:cNvPr>
          <p:cNvCxnSpPr>
            <a:cxnSpLocks/>
          </p:cNvCxnSpPr>
          <p:nvPr/>
        </p:nvCxnSpPr>
        <p:spPr>
          <a:xfrm>
            <a:off x="3514987" y="4572000"/>
            <a:ext cx="32922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405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bottiglia, tenendo, tavolo&#10;&#10;Descrizione generata automaticamente">
            <a:extLst>
              <a:ext uri="{FF2B5EF4-FFF2-40B4-BE49-F238E27FC236}">
                <a16:creationId xmlns:a16="http://schemas.microsoft.com/office/drawing/2014/main" id="{832CB2CF-C109-43EC-A220-1311670B5D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3124" y="662730"/>
            <a:ext cx="10628270" cy="5503178"/>
          </a:xfrm>
        </p:spPr>
      </p:pic>
    </p:spTree>
    <p:extLst>
      <p:ext uri="{BB962C8B-B14F-4D97-AF65-F5344CB8AC3E}">
        <p14:creationId xmlns:p14="http://schemas.microsoft.com/office/powerpoint/2010/main" val="4119695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avolo&#10;&#10;Descrizione generata automaticamente">
            <a:extLst>
              <a:ext uri="{FF2B5EF4-FFF2-40B4-BE49-F238E27FC236}">
                <a16:creationId xmlns:a16="http://schemas.microsoft.com/office/drawing/2014/main" id="{80D3B9A0-888A-4D1E-BDC1-7E791B49D3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588" y="669920"/>
            <a:ext cx="10694987" cy="5495934"/>
          </a:xfrm>
        </p:spPr>
      </p:pic>
    </p:spTree>
    <p:extLst>
      <p:ext uri="{BB962C8B-B14F-4D97-AF65-F5344CB8AC3E}">
        <p14:creationId xmlns:p14="http://schemas.microsoft.com/office/powerpoint/2010/main" val="243388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tavolo&#10;&#10;Descrizione generata automaticamente">
            <a:extLst>
              <a:ext uri="{FF2B5EF4-FFF2-40B4-BE49-F238E27FC236}">
                <a16:creationId xmlns:a16="http://schemas.microsoft.com/office/drawing/2014/main" id="{7CBEF972-4C6F-431C-91E3-CB189EF567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3383" y="612775"/>
            <a:ext cx="10199522" cy="5611813"/>
          </a:xfrm>
        </p:spPr>
      </p:pic>
    </p:spTree>
    <p:extLst>
      <p:ext uri="{BB962C8B-B14F-4D97-AF65-F5344CB8AC3E}">
        <p14:creationId xmlns:p14="http://schemas.microsoft.com/office/powerpoint/2010/main" val="1768365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FEB1FDF-413A-49E9-B888-AFFD102DA7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1525" y="756519"/>
            <a:ext cx="10663238" cy="5324324"/>
          </a:xfrm>
        </p:spPr>
      </p:pic>
    </p:spTree>
    <p:extLst>
      <p:ext uri="{BB962C8B-B14F-4D97-AF65-F5344CB8AC3E}">
        <p14:creationId xmlns:p14="http://schemas.microsoft.com/office/powerpoint/2010/main" val="4593859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5FF59954-8551-415A-8A03-0FBEAA2F2B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1525" y="803927"/>
            <a:ext cx="10663238" cy="5229508"/>
          </a:xfrm>
        </p:spPr>
      </p:pic>
    </p:spTree>
    <p:extLst>
      <p:ext uri="{BB962C8B-B14F-4D97-AF65-F5344CB8AC3E}">
        <p14:creationId xmlns:p14="http://schemas.microsoft.com/office/powerpoint/2010/main" val="1488053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ABD9380-63E6-4F1E-8FEC-923C964C0D60}"/>
              </a:ext>
            </a:extLst>
          </p:cNvPr>
          <p:cNvSpPr>
            <a:spLocks noGrp="1"/>
          </p:cNvSpPr>
          <p:nvPr>
            <p:ph idx="1"/>
          </p:nvPr>
        </p:nvSpPr>
        <p:spPr>
          <a:xfrm>
            <a:off x="763398" y="612396"/>
            <a:ext cx="10679185" cy="5620624"/>
          </a:xfrm>
          <a:solidFill>
            <a:schemeClr val="accent6">
              <a:lumMod val="40000"/>
              <a:lumOff val="60000"/>
            </a:schemeClr>
          </a:solidFill>
        </p:spPr>
        <p:txBody>
          <a:bodyPr/>
          <a:lstStyle/>
          <a:p>
            <a:pPr marL="0" indent="0" algn="ctr">
              <a:buNone/>
            </a:pPr>
            <a:r>
              <a:rPr lang="it-IT" i="1">
                <a:latin typeface="Times New Roman" panose="02020603050405020304" pitchFamily="18" charset="0"/>
                <a:cs typeface="Times New Roman" panose="02020603050405020304" pitchFamily="18" charset="0"/>
              </a:rPr>
              <a:t>Parte II</a:t>
            </a:r>
          </a:p>
          <a:p>
            <a:pPr marL="0" indent="0" algn="ctr">
              <a:buNone/>
            </a:pPr>
            <a:endParaRPr lang="it-IT" i="1">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sz="2000">
                <a:latin typeface="Times New Roman" panose="02020603050405020304" pitchFamily="18" charset="0"/>
                <a:cs typeface="Times New Roman" panose="02020603050405020304" pitchFamily="18" charset="0"/>
              </a:rPr>
              <a:t>Lettura, analisi degli aspetti linguistici e stilistici, inquadramento storico-culturale di testi poetici (la selezione è finalizzata a esemplificare forme e peculiarità della poesia didascalica e più in generale all’individuazione e allo studio della combinazione e interazione di lingua tecnica e materia poetica).</a:t>
            </a:r>
          </a:p>
          <a:p>
            <a:pPr marL="0" indent="0" algn="just">
              <a:spcBef>
                <a:spcPts val="0"/>
              </a:spcBef>
              <a:spcAft>
                <a:spcPts val="0"/>
              </a:spcAft>
              <a:buNone/>
            </a:pPr>
            <a:endParaRPr lang="it-IT" sz="2000"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Testi selezionati: Lucrezio, </a:t>
            </a:r>
            <a:r>
              <a:rPr lang="it-IT" sz="2000" i="1">
                <a:latin typeface="Times New Roman" panose="02020603050405020304" pitchFamily="18" charset="0"/>
                <a:cs typeface="Times New Roman" panose="02020603050405020304" pitchFamily="18" charset="0"/>
              </a:rPr>
              <a:t>De rerum natura</a:t>
            </a:r>
            <a:r>
              <a:rPr lang="it-IT" sz="2000">
                <a:latin typeface="Times New Roman" panose="02020603050405020304" pitchFamily="18" charset="0"/>
                <a:cs typeface="Times New Roman" panose="02020603050405020304" pitchFamily="18" charset="0"/>
              </a:rPr>
              <a:t>, I 1-158; V 780-836; VI 1090-1286; Virgilio, </a:t>
            </a:r>
            <a:r>
              <a:rPr lang="it-IT" sz="2000" i="1">
                <a:latin typeface="Times New Roman" panose="02020603050405020304" pitchFamily="18" charset="0"/>
                <a:cs typeface="Times New Roman" panose="02020603050405020304" pitchFamily="18" charset="0"/>
              </a:rPr>
              <a:t>Georgica,</a:t>
            </a:r>
            <a:r>
              <a:rPr lang="it-IT" sz="2000">
                <a:latin typeface="Times New Roman" panose="02020603050405020304" pitchFamily="18" charset="0"/>
                <a:cs typeface="Times New Roman" panose="02020603050405020304" pitchFamily="18" charset="0"/>
              </a:rPr>
              <a:t> III 440-485; IV 149-227; Appendix Vergiliana, </a:t>
            </a:r>
            <a:r>
              <a:rPr lang="it-IT" sz="2000" i="1">
                <a:latin typeface="Times New Roman" panose="02020603050405020304" pitchFamily="18" charset="0"/>
                <a:cs typeface="Times New Roman" panose="02020603050405020304" pitchFamily="18" charset="0"/>
              </a:rPr>
              <a:t>Aetna</a:t>
            </a:r>
            <a:r>
              <a:rPr lang="it-IT" sz="2000">
                <a:latin typeface="Times New Roman" panose="02020603050405020304" pitchFamily="18" charset="0"/>
                <a:cs typeface="Times New Roman" panose="02020603050405020304" pitchFamily="18" charset="0"/>
              </a:rPr>
              <a:t>, 219-281; Ovidio, </a:t>
            </a:r>
            <a:r>
              <a:rPr lang="it-IT" sz="2000" i="1">
                <a:latin typeface="Times New Roman" panose="02020603050405020304" pitchFamily="18" charset="0"/>
                <a:cs typeface="Times New Roman" panose="02020603050405020304" pitchFamily="18" charset="0"/>
              </a:rPr>
              <a:t>Metamorphoses</a:t>
            </a:r>
            <a:r>
              <a:rPr lang="it-IT" sz="2000">
                <a:latin typeface="Times New Roman" panose="02020603050405020304" pitchFamily="18" charset="0"/>
                <a:cs typeface="Times New Roman" panose="02020603050405020304" pitchFamily="18" charset="0"/>
              </a:rPr>
              <a:t>, I 1-347; </a:t>
            </a:r>
            <a:r>
              <a:rPr lang="it-IT" sz="2000" i="1">
                <a:latin typeface="Times New Roman" panose="02020603050405020304" pitchFamily="18" charset="0"/>
                <a:cs typeface="Times New Roman" panose="02020603050405020304" pitchFamily="18" charset="0"/>
              </a:rPr>
              <a:t>Fasti</a:t>
            </a:r>
            <a:r>
              <a:rPr lang="it-IT" sz="2000">
                <a:latin typeface="Times New Roman" panose="02020603050405020304" pitchFamily="18" charset="0"/>
                <a:cs typeface="Times New Roman" panose="02020603050405020304" pitchFamily="18" charset="0"/>
              </a:rPr>
              <a:t>, III 523-710; Lucano, </a:t>
            </a:r>
            <a:r>
              <a:rPr lang="it-IT" sz="2000" i="1">
                <a:latin typeface="Times New Roman" panose="02020603050405020304" pitchFamily="18" charset="0"/>
                <a:cs typeface="Times New Roman" panose="02020603050405020304" pitchFamily="18" charset="0"/>
              </a:rPr>
              <a:t>Pharsalia,</a:t>
            </a:r>
            <a:r>
              <a:rPr lang="it-IT" sz="2000">
                <a:latin typeface="Times New Roman" panose="02020603050405020304" pitchFamily="18" charset="0"/>
                <a:cs typeface="Times New Roman" panose="02020603050405020304" pitchFamily="18" charset="0"/>
              </a:rPr>
              <a:t> IX 734-838; Manilio, </a:t>
            </a:r>
            <a:r>
              <a:rPr lang="it-IT" sz="2000" i="1">
                <a:latin typeface="Times New Roman" panose="02020603050405020304" pitchFamily="18" charset="0"/>
                <a:cs typeface="Times New Roman" panose="02020603050405020304" pitchFamily="18" charset="0"/>
              </a:rPr>
              <a:t>Astronomica</a:t>
            </a:r>
            <a:r>
              <a:rPr lang="it-IT" sz="2000">
                <a:latin typeface="Times New Roman" panose="02020603050405020304" pitchFamily="18" charset="0"/>
                <a:cs typeface="Times New Roman" panose="02020603050405020304" pitchFamily="18" charset="0"/>
              </a:rPr>
              <a:t>, I 1-90; II 57-149; Lattanzio, </a:t>
            </a:r>
            <a:r>
              <a:rPr lang="it-IT" sz="2000" i="1">
                <a:latin typeface="Times New Roman" panose="02020603050405020304" pitchFamily="18" charset="0"/>
                <a:cs typeface="Times New Roman" panose="02020603050405020304" pitchFamily="18" charset="0"/>
              </a:rPr>
              <a:t>De ave Phoenice</a:t>
            </a:r>
            <a:r>
              <a:rPr lang="it-IT" sz="2000">
                <a:latin typeface="Times New Roman" panose="02020603050405020304" pitchFamily="18" charset="0"/>
                <a:cs typeface="Times New Roman" panose="02020603050405020304" pitchFamily="18" charset="0"/>
              </a:rPr>
              <a:t>, 1-50; Claudiano, </a:t>
            </a:r>
            <a:r>
              <a:rPr lang="it-IT" sz="2000" i="1">
                <a:latin typeface="Times New Roman" panose="02020603050405020304" pitchFamily="18" charset="0"/>
                <a:cs typeface="Times New Roman" panose="02020603050405020304" pitchFamily="18" charset="0"/>
              </a:rPr>
              <a:t>Carmina minora</a:t>
            </a:r>
            <a:r>
              <a:rPr lang="it-IT" sz="2000">
                <a:latin typeface="Times New Roman" panose="02020603050405020304" pitchFamily="18" charset="0"/>
                <a:cs typeface="Times New Roman" panose="02020603050405020304" pitchFamily="18" charset="0"/>
              </a:rPr>
              <a:t>, 27,1-44; 29; 33-39; 51.</a:t>
            </a:r>
          </a:p>
          <a:p>
            <a:pPr marL="0" indent="0" algn="just">
              <a:spcBef>
                <a:spcPts val="0"/>
              </a:spcBef>
              <a:spcAft>
                <a:spcPts val="0"/>
              </a:spcAft>
              <a:buNone/>
            </a:pPr>
            <a:br>
              <a:rPr lang="it-IT" sz="2000"/>
            </a:br>
            <a:endParaRPr lang="it-IT" sz="20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28850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7F25E8F7-FE9D-4C54-9233-B2E3E13C86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1525" y="992557"/>
            <a:ext cx="10663238" cy="4852248"/>
          </a:xfrm>
        </p:spPr>
      </p:pic>
    </p:spTree>
    <p:extLst>
      <p:ext uri="{BB962C8B-B14F-4D97-AF65-F5344CB8AC3E}">
        <p14:creationId xmlns:p14="http://schemas.microsoft.com/office/powerpoint/2010/main" val="3834112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screenshot&#10;&#10;Descrizione generata automaticamente">
            <a:extLst>
              <a:ext uri="{FF2B5EF4-FFF2-40B4-BE49-F238E27FC236}">
                <a16:creationId xmlns:a16="http://schemas.microsoft.com/office/drawing/2014/main" id="{C74492E5-A2AE-405F-8244-D752976AFD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9698" y="775063"/>
            <a:ext cx="10661650" cy="2015311"/>
          </a:xfrm>
        </p:spPr>
      </p:pic>
    </p:spTree>
    <p:extLst>
      <p:ext uri="{BB962C8B-B14F-4D97-AF65-F5344CB8AC3E}">
        <p14:creationId xmlns:p14="http://schemas.microsoft.com/office/powerpoint/2010/main" val="40228041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8751EC40-83A2-461E-A53A-C280D91EA7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8109" y="638175"/>
            <a:ext cx="10392608" cy="5594350"/>
          </a:xfrm>
        </p:spPr>
      </p:pic>
    </p:spTree>
    <p:extLst>
      <p:ext uri="{BB962C8B-B14F-4D97-AF65-F5344CB8AC3E}">
        <p14:creationId xmlns:p14="http://schemas.microsoft.com/office/powerpoint/2010/main" val="553269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1280115-2E2B-40ED-A864-401FE72954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588" y="777171"/>
            <a:ext cx="10661650" cy="5316358"/>
          </a:xfrm>
        </p:spPr>
      </p:pic>
    </p:spTree>
    <p:extLst>
      <p:ext uri="{BB962C8B-B14F-4D97-AF65-F5344CB8AC3E}">
        <p14:creationId xmlns:p14="http://schemas.microsoft.com/office/powerpoint/2010/main" val="1669522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60BEAB-FCC8-438D-B581-983806BBDC07}"/>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E749D889-B000-4C56-BA66-15D9B6542D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2803" y="772647"/>
            <a:ext cx="10321213" cy="2656353"/>
          </a:xfrm>
        </p:spPr>
      </p:pic>
    </p:spTree>
    <p:extLst>
      <p:ext uri="{BB962C8B-B14F-4D97-AF65-F5344CB8AC3E}">
        <p14:creationId xmlns:p14="http://schemas.microsoft.com/office/powerpoint/2010/main" val="1821404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DC21BE5-6CFB-4FC9-BE7D-7950DECE4D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9143" y="839756"/>
            <a:ext cx="10653713" cy="2154670"/>
          </a:xfrm>
        </p:spPr>
      </p:pic>
    </p:spTree>
    <p:extLst>
      <p:ext uri="{BB962C8B-B14F-4D97-AF65-F5344CB8AC3E}">
        <p14:creationId xmlns:p14="http://schemas.microsoft.com/office/powerpoint/2010/main" val="3847472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3D0A911-D700-46B4-A2D5-560A9C01B55F}"/>
              </a:ext>
            </a:extLst>
          </p:cNvPr>
          <p:cNvSpPr>
            <a:spLocks noGrp="1"/>
          </p:cNvSpPr>
          <p:nvPr>
            <p:ph idx="1"/>
          </p:nvPr>
        </p:nvSpPr>
        <p:spPr>
          <a:xfrm>
            <a:off x="0" y="0"/>
            <a:ext cx="12192000" cy="6858000"/>
          </a:xfrm>
          <a:blipFill>
            <a:blip r:embed="rId2"/>
            <a:tile tx="0" ty="0" sx="100000" sy="100000" flip="none" algn="tl"/>
          </a:blipFill>
        </p:spPr>
        <p:txBody>
          <a:bodyPr/>
          <a:lstStyle/>
          <a:p>
            <a:pPr>
              <a:buFontTx/>
              <a:buChar char="-"/>
            </a:pPr>
            <a:r>
              <a:rPr lang="it-IT" b="1">
                <a:latin typeface="Times New Roman" panose="02020603050405020304" pitchFamily="18" charset="0"/>
                <a:cs typeface="Times New Roman" panose="02020603050405020304" pitchFamily="18" charset="0"/>
              </a:rPr>
              <a:t>Indoeuropeo</a:t>
            </a:r>
            <a:r>
              <a:rPr lang="it-IT">
                <a:latin typeface="Times New Roman" panose="02020603050405020304" pitchFamily="18" charset="0"/>
                <a:cs typeface="Times New Roman" panose="02020603050405020304" pitchFamily="18" charset="0"/>
              </a:rPr>
              <a:t>:  singolare, plurale, duale  →  </a:t>
            </a:r>
            <a:r>
              <a:rPr lang="it-IT" b="1">
                <a:latin typeface="Times New Roman" panose="02020603050405020304" pitchFamily="18" charset="0"/>
                <a:cs typeface="Times New Roman" panose="02020603050405020304" pitchFamily="18" charset="0"/>
              </a:rPr>
              <a:t>latino</a:t>
            </a:r>
            <a:r>
              <a:rPr lang="it-IT">
                <a:latin typeface="Times New Roman" panose="02020603050405020304" pitchFamily="18" charset="0"/>
                <a:cs typeface="Times New Roman" panose="02020603050405020304" pitchFamily="18" charset="0"/>
              </a:rPr>
              <a:t>: singolare e plurale</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8 casi (nom., voc., acc., gen., dat., abl., locativo, sociativo-strumentale) →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latino</a:t>
            </a:r>
            <a:r>
              <a:rPr lang="it-IT">
                <a:latin typeface="Times New Roman" panose="02020603050405020304" pitchFamily="18" charset="0"/>
                <a:cs typeface="Times New Roman" panose="02020603050405020304" pitchFamily="18" charset="0"/>
              </a:rPr>
              <a:t>: 6 casi (nom., voc., acc., gen., dat., abl.)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riduzione che risale alla fase italica  →  evoluzione →  lingue romanze: 2 casi</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nom. caso del soggetto, acc. caso c.ogg./universale)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declinazioni - temi in -</a:t>
            </a:r>
            <a:r>
              <a:rPr lang="it-IT" i="1">
                <a:latin typeface="Times New Roman" panose="02020603050405020304" pitchFamily="18" charset="0"/>
                <a:cs typeface="Times New Roman" panose="02020603050405020304" pitchFamily="18" charset="0"/>
              </a:rPr>
              <a:t>ā</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ŏ</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ĕ</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ĭ</a:t>
            </a:r>
            <a:r>
              <a:rPr lang="it-IT">
                <a:latin typeface="Times New Roman" panose="02020603050405020304" pitchFamily="18" charset="0"/>
                <a:cs typeface="Times New Roman" panose="02020603050405020304" pitchFamily="18" charset="0"/>
              </a:rPr>
              <a:t>- (var. con dittonghi a voc. breve -</a:t>
            </a:r>
            <a:r>
              <a:rPr lang="it-IT" i="1">
                <a:latin typeface="Times New Roman" panose="02020603050405020304" pitchFamily="18" charset="0"/>
                <a:cs typeface="Times New Roman" panose="02020603050405020304" pitchFamily="18" charset="0"/>
              </a:rPr>
              <a:t>ei</a:t>
            </a:r>
            <a:r>
              <a:rPr lang="it-IT">
                <a:latin typeface="Times New Roman" panose="02020603050405020304" pitchFamily="18" charset="0"/>
                <a:cs typeface="Times New Roman" panose="02020603050405020304" pitchFamily="18" charset="0"/>
              </a:rPr>
              <a:t>- e -</a:t>
            </a:r>
            <a:r>
              <a:rPr lang="it-IT" i="1">
                <a:latin typeface="Times New Roman" panose="02020603050405020304" pitchFamily="18" charset="0"/>
                <a:cs typeface="Times New Roman" panose="02020603050405020304" pitchFamily="18" charset="0"/>
              </a:rPr>
              <a:t>oi</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ŭ</a:t>
            </a:r>
            <a:r>
              <a:rPr lang="it-IT">
                <a:latin typeface="Times New Roman" panose="02020603050405020304" pitchFamily="18" charset="0"/>
                <a:cs typeface="Times New Roman" panose="02020603050405020304" pitchFamily="18" charset="0"/>
              </a:rPr>
              <a:t> (var. con dittonghi a voc. breve -</a:t>
            </a:r>
            <a:r>
              <a:rPr lang="it-IT" i="1">
                <a:latin typeface="Times New Roman" panose="02020603050405020304" pitchFamily="18" charset="0"/>
                <a:cs typeface="Times New Roman" panose="02020603050405020304" pitchFamily="18" charset="0"/>
              </a:rPr>
              <a:t>eu</a:t>
            </a:r>
            <a:r>
              <a:rPr lang="it-IT">
                <a:latin typeface="Times New Roman" panose="02020603050405020304" pitchFamily="18" charset="0"/>
                <a:cs typeface="Times New Roman" panose="02020603050405020304" pitchFamily="18" charset="0"/>
              </a:rPr>
              <a:t>- e -</a:t>
            </a:r>
            <a:r>
              <a:rPr lang="it-IT" i="1">
                <a:latin typeface="Times New Roman" panose="02020603050405020304" pitchFamily="18" charset="0"/>
                <a:cs typeface="Times New Roman" panose="02020603050405020304" pitchFamily="18" charset="0"/>
              </a:rPr>
              <a:t>ou</a:t>
            </a:r>
            <a:r>
              <a:rPr lang="it-IT">
                <a:latin typeface="Times New Roman" panose="02020603050405020304" pitchFamily="18" charset="0"/>
                <a:cs typeface="Times New Roman" panose="02020603050405020304" pitchFamily="18" charset="0"/>
              </a:rPr>
              <a:t>-); i temi in consonante; pochi temi in -</a:t>
            </a:r>
            <a:r>
              <a:rPr lang="it-IT" i="1">
                <a:latin typeface="Times New Roman" panose="02020603050405020304" pitchFamily="18" charset="0"/>
                <a:cs typeface="Times New Roman" panose="02020603050405020304" pitchFamily="18" charset="0"/>
              </a:rPr>
              <a:t>ī</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ū</a:t>
            </a:r>
            <a:r>
              <a:rPr lang="it-IT">
                <a:latin typeface="Times New Roman" panose="02020603050405020304" pitchFamily="18" charset="0"/>
                <a:cs typeface="Times New Roman" panose="02020603050405020304" pitchFamily="18" charset="0"/>
              </a:rPr>
              <a:t>-, e dittonghi a voc. lunga, specialmente -</a:t>
            </a:r>
            <a:r>
              <a:rPr lang="it-IT" i="1">
                <a:latin typeface="Times New Roman" panose="02020603050405020304" pitchFamily="18" charset="0"/>
                <a:cs typeface="Times New Roman" panose="02020603050405020304" pitchFamily="18" charset="0"/>
              </a:rPr>
              <a:t>ēi</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ēu</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āu</a:t>
            </a:r>
            <a:r>
              <a:rPr lang="it-IT">
                <a:latin typeface="Times New Roman" panose="02020603050405020304" pitchFamily="18" charset="0"/>
                <a:cs typeface="Times New Roman" panose="02020603050405020304" pitchFamily="18" charset="0"/>
              </a:rPr>
              <a:t>-  → </a:t>
            </a:r>
            <a:r>
              <a:rPr lang="it-IT" b="1">
                <a:latin typeface="Times New Roman" panose="02020603050405020304" pitchFamily="18" charset="0"/>
                <a:cs typeface="Times New Roman" panose="02020603050405020304" pitchFamily="18" charset="0"/>
              </a:rPr>
              <a:t>latino</a:t>
            </a:r>
            <a:r>
              <a:rPr lang="it-IT">
                <a:latin typeface="Times New Roman" panose="02020603050405020304" pitchFamily="18" charset="0"/>
                <a:cs typeface="Times New Roman" panose="02020603050405020304" pitchFamily="18" charset="0"/>
              </a:rPr>
              <a:t>:  cambiamenti   → pochi nomi presentano temi in -</a:t>
            </a:r>
            <a:r>
              <a:rPr lang="it-IT" i="1">
                <a:latin typeface="Times New Roman" panose="02020603050405020304" pitchFamily="18" charset="0"/>
                <a:cs typeface="Times New Roman" panose="02020603050405020304" pitchFamily="18" charset="0"/>
              </a:rPr>
              <a:t>ē</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iē</a:t>
            </a:r>
            <a:r>
              <a:rPr lang="it-IT">
                <a:latin typeface="Times New Roman" panose="02020603050405020304" pitchFamily="18" charset="0"/>
                <a:cs typeface="Times New Roman" panose="02020603050405020304" pitchFamily="18" charset="0"/>
              </a:rPr>
              <a:t>, duplicazione del suff. tematico -</a:t>
            </a:r>
            <a:r>
              <a:rPr lang="it-IT" i="1">
                <a:latin typeface="Times New Roman" panose="02020603050405020304" pitchFamily="18" charset="0"/>
                <a:cs typeface="Times New Roman" panose="02020603050405020304" pitchFamily="18" charset="0"/>
              </a:rPr>
              <a:t>ā</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iā</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per tradizione scolastica: 5 declinazioni</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I    declinazione   temi in -</a:t>
            </a:r>
            <a:r>
              <a:rPr lang="it-IT" i="1">
                <a:latin typeface="Times New Roman" panose="02020603050405020304" pitchFamily="18" charset="0"/>
                <a:cs typeface="Times New Roman" panose="02020603050405020304" pitchFamily="18" charset="0"/>
              </a:rPr>
              <a:t>ā</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II   declinazione   temi in -</a:t>
            </a:r>
            <a:r>
              <a:rPr lang="it-IT" i="1">
                <a:latin typeface="Times New Roman" panose="02020603050405020304" pitchFamily="18" charset="0"/>
                <a:cs typeface="Times New Roman" panose="02020603050405020304" pitchFamily="18" charset="0"/>
              </a:rPr>
              <a:t>ŏ</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III  declinazione   temi in consonante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temi in -</a:t>
            </a:r>
            <a:r>
              <a:rPr lang="it-IT" i="1">
                <a:latin typeface="Times New Roman" panose="02020603050405020304" pitchFamily="18" charset="0"/>
                <a:cs typeface="Times New Roman" panose="02020603050405020304" pitchFamily="18" charset="0"/>
              </a:rPr>
              <a:t>i</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IV  declinazione   temi in -</a:t>
            </a:r>
            <a:r>
              <a:rPr lang="it-IT" i="1">
                <a:latin typeface="Times New Roman" panose="02020603050405020304" pitchFamily="18" charset="0"/>
                <a:cs typeface="Times New Roman" panose="02020603050405020304" pitchFamily="18" charset="0"/>
              </a:rPr>
              <a:t>ŭ</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V  declinazione    temi in -</a:t>
            </a:r>
            <a:r>
              <a:rPr lang="it-IT" i="1">
                <a:latin typeface="Times New Roman" panose="02020603050405020304" pitchFamily="18" charset="0"/>
                <a:cs typeface="Times New Roman" panose="02020603050405020304" pitchFamily="18" charset="0"/>
              </a:rPr>
              <a:t>ē</a:t>
            </a:r>
          </a:p>
          <a:p>
            <a:pPr marL="0" indent="0" algn="just">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i="1">
              <a:latin typeface="Times New Roman" panose="02020603050405020304" pitchFamily="18" charset="0"/>
              <a:cs typeface="Times New Roman" panose="02020603050405020304" pitchFamily="18" charset="0"/>
            </a:endParaRPr>
          </a:p>
        </p:txBody>
      </p:sp>
      <p:cxnSp>
        <p:nvCxnSpPr>
          <p:cNvPr id="5" name="Connettore 2 4">
            <a:extLst>
              <a:ext uri="{FF2B5EF4-FFF2-40B4-BE49-F238E27FC236}">
                <a16:creationId xmlns:a16="http://schemas.microsoft.com/office/drawing/2014/main" id="{1C91B8C9-A282-4E24-9BC0-6026235484F6}"/>
              </a:ext>
            </a:extLst>
          </p:cNvPr>
          <p:cNvCxnSpPr/>
          <p:nvPr/>
        </p:nvCxnSpPr>
        <p:spPr>
          <a:xfrm>
            <a:off x="2516697" y="1233182"/>
            <a:ext cx="0" cy="3271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a gomito 6">
            <a:extLst>
              <a:ext uri="{FF2B5EF4-FFF2-40B4-BE49-F238E27FC236}">
                <a16:creationId xmlns:a16="http://schemas.microsoft.com/office/drawing/2014/main" id="{6B2BACA0-EEA9-4247-A4FF-3E654FDA4FE7}"/>
              </a:ext>
            </a:extLst>
          </p:cNvPr>
          <p:cNvCxnSpPr>
            <a:cxnSpLocks/>
          </p:cNvCxnSpPr>
          <p:nvPr/>
        </p:nvCxnSpPr>
        <p:spPr>
          <a:xfrm rot="16200000" flipH="1">
            <a:off x="10406543" y="1908496"/>
            <a:ext cx="293618" cy="83891"/>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8C16865E-9070-440B-86F1-2ACA168842A4}"/>
              </a:ext>
            </a:extLst>
          </p:cNvPr>
          <p:cNvCxnSpPr/>
          <p:nvPr/>
        </p:nvCxnSpPr>
        <p:spPr>
          <a:xfrm>
            <a:off x="10410738" y="1803633"/>
            <a:ext cx="1006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B7C1DA9C-08AD-4A07-88A2-ED6350386F8E}"/>
              </a:ext>
            </a:extLst>
          </p:cNvPr>
          <p:cNvCxnSpPr>
            <a:cxnSpLocks/>
          </p:cNvCxnSpPr>
          <p:nvPr/>
        </p:nvCxnSpPr>
        <p:spPr>
          <a:xfrm>
            <a:off x="5452844" y="3665989"/>
            <a:ext cx="1845578" cy="4613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6408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857A7EF-4D0F-4CB3-86C2-CC020D0E6009}"/>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a:buFontTx/>
              <a:buChar char="-"/>
            </a:pPr>
            <a:r>
              <a:rPr lang="it-IT" b="1">
                <a:latin typeface="Times New Roman" panose="02020603050405020304" pitchFamily="18" charset="0"/>
                <a:cs typeface="Times New Roman" panose="02020603050405020304" pitchFamily="18" charset="0"/>
              </a:rPr>
              <a:t>Desinenze indoeuropee (per i 6 casi)</a:t>
            </a:r>
            <a:r>
              <a:rPr lang="it-IT">
                <a:latin typeface="Times New Roman" panose="02020603050405020304" pitchFamily="18" charset="0"/>
                <a:cs typeface="Times New Roman" panose="02020603050405020304" pitchFamily="18" charset="0"/>
              </a:rPr>
              <a:t>:      </a:t>
            </a:r>
          </a:p>
          <a:p>
            <a:pPr marL="0" indent="0">
              <a:buNone/>
            </a:pPr>
            <a:r>
              <a:rPr lang="it-IT" b="1">
                <a:latin typeface="Times New Roman" panose="02020603050405020304" pitchFamily="18" charset="0"/>
                <a:cs typeface="Times New Roman" panose="02020603050405020304" pitchFamily="18" charset="0"/>
              </a:rPr>
              <a:t>                                               Singolare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Nominativo</a:t>
            </a:r>
            <a:r>
              <a:rPr lang="it-IT">
                <a:latin typeface="Times New Roman" panose="02020603050405020304" pitchFamily="18" charset="0"/>
                <a:cs typeface="Times New Roman" panose="02020603050405020304" pitchFamily="18" charset="0"/>
              </a:rPr>
              <a:t>              (m., f.)  -</a:t>
            </a:r>
            <a:r>
              <a:rPr lang="it-IT" i="1">
                <a:latin typeface="Times New Roman" panose="02020603050405020304" pitchFamily="18" charset="0"/>
                <a:cs typeface="Times New Roman" panose="02020603050405020304" pitchFamily="18" charset="0"/>
              </a:rPr>
              <a:t>s / </a:t>
            </a:r>
            <a:r>
              <a:rPr lang="it-IT">
                <a:latin typeface="Times New Roman" panose="02020603050405020304" pitchFamily="18" charset="0"/>
                <a:cs typeface="Times New Roman" panose="02020603050405020304" pitchFamily="18" charset="0"/>
              </a:rPr>
              <a:t>oppure allung. voc.         (m., f.)       -</a:t>
            </a:r>
            <a:r>
              <a:rPr lang="it-IT" i="1">
                <a:latin typeface="Times New Roman" panose="02020603050405020304" pitchFamily="18" charset="0"/>
                <a:cs typeface="Times New Roman" panose="02020603050405020304" pitchFamily="18" charset="0"/>
              </a:rPr>
              <a:t>ĕs</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(n.)  -    / -</a:t>
            </a:r>
            <a:r>
              <a:rPr lang="it-IT" i="1">
                <a:latin typeface="Times New Roman" panose="02020603050405020304" pitchFamily="18" charset="0"/>
                <a:cs typeface="Times New Roman" panose="02020603050405020304" pitchFamily="18" charset="0"/>
              </a:rPr>
              <a:t>m </a:t>
            </a:r>
            <a:r>
              <a:rPr lang="it-IT">
                <a:latin typeface="Times New Roman" panose="02020603050405020304" pitchFamily="18" charset="0"/>
                <a:cs typeface="Times New Roman" panose="02020603050405020304" pitchFamily="18" charset="0"/>
              </a:rPr>
              <a:t>(per temi -</a:t>
            </a:r>
            <a:r>
              <a:rPr lang="it-IT" i="1">
                <a:latin typeface="Times New Roman" panose="02020603050405020304" pitchFamily="18" charset="0"/>
                <a:cs typeface="Times New Roman" panose="02020603050405020304" pitchFamily="18" charset="0"/>
              </a:rPr>
              <a:t>ŏ</a:t>
            </a:r>
            <a:r>
              <a:rPr lang="it-IT">
                <a:latin typeface="Times New Roman" panose="02020603050405020304" pitchFamily="18" charset="0"/>
                <a:cs typeface="Times New Roman" panose="02020603050405020304" pitchFamily="18" charset="0"/>
              </a:rPr>
              <a:t>)                   (n.)           -</a:t>
            </a:r>
            <a:r>
              <a:rPr lang="it-IT" i="1">
                <a:latin typeface="Times New Roman" panose="02020603050405020304" pitchFamily="18" charset="0"/>
                <a:cs typeface="Times New Roman" panose="02020603050405020304" pitchFamily="18" charset="0"/>
              </a:rPr>
              <a:t>ā</a:t>
            </a:r>
          </a:p>
          <a:p>
            <a:pPr marL="0" indent="0">
              <a:buNone/>
            </a:pPr>
            <a:endParaRPr lang="it-IT" i="1">
              <a:latin typeface="Times New Roman" panose="02020603050405020304" pitchFamily="18" charset="0"/>
              <a:cs typeface="Times New Roman" panose="02020603050405020304" pitchFamily="18" charset="0"/>
            </a:endParaRPr>
          </a:p>
          <a:p>
            <a:pPr marL="0" indent="0">
              <a:buNone/>
            </a:pPr>
            <a:r>
              <a:rPr lang="it-IT" i="1">
                <a:latin typeface="Times New Roman" panose="02020603050405020304" pitchFamily="18" charset="0"/>
                <a:cs typeface="Times New Roman" panose="02020603050405020304" pitchFamily="18" charset="0"/>
              </a:rPr>
              <a:t>Genitivo  </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ĕs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ŏs</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syo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om</a:t>
            </a:r>
            <a:r>
              <a:rPr lang="it-IT">
                <a:latin typeface="Times New Roman" panose="02020603050405020304" pitchFamily="18" charset="0"/>
                <a:cs typeface="Times New Roman" panose="02020603050405020304" pitchFamily="18" charset="0"/>
              </a:rPr>
              <a:t>       </a:t>
            </a:r>
          </a:p>
          <a:p>
            <a:pPr marL="0" indent="0">
              <a:buNone/>
            </a:pPr>
            <a:r>
              <a:rPr lang="it-IT" i="1">
                <a:latin typeface="Times New Roman" panose="02020603050405020304" pitchFamily="18" charset="0"/>
                <a:cs typeface="Times New Roman" panose="02020603050405020304" pitchFamily="18" charset="0"/>
              </a:rPr>
              <a:t>Dativo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ei                                                          -bos</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eis </a:t>
            </a:r>
            <a:r>
              <a:rPr lang="it-IT">
                <a:latin typeface="Times New Roman" panose="02020603050405020304" pitchFamily="18" charset="0"/>
                <a:cs typeface="Times New Roman" panose="02020603050405020304" pitchFamily="18" charset="0"/>
              </a:rPr>
              <a:t>(strumentale per temi -</a:t>
            </a:r>
            <a:r>
              <a:rPr lang="it-IT" i="1">
                <a:latin typeface="Times New Roman" panose="02020603050405020304" pitchFamily="18" charset="0"/>
                <a:cs typeface="Times New Roman" panose="02020603050405020304" pitchFamily="18" charset="0"/>
              </a:rPr>
              <a:t>ŏ</a:t>
            </a:r>
            <a:r>
              <a:rPr lang="it-IT">
                <a:latin typeface="Times New Roman" panose="02020603050405020304" pitchFamily="18" charset="0"/>
                <a:cs typeface="Times New Roman" panose="02020603050405020304" pitchFamily="18" charset="0"/>
              </a:rPr>
              <a:t>)</a:t>
            </a:r>
            <a:endParaRPr lang="it-IT" i="1">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Accusativo              </a:t>
            </a:r>
            <a:r>
              <a:rPr lang="it-IT">
                <a:latin typeface="Times New Roman" panose="02020603050405020304" pitchFamily="18" charset="0"/>
                <a:cs typeface="Times New Roman" panose="02020603050405020304" pitchFamily="18" charset="0"/>
              </a:rPr>
              <a:t>(m., f.)  -</a:t>
            </a:r>
            <a:r>
              <a:rPr lang="it-IT" i="1">
                <a:latin typeface="Times New Roman" panose="02020603050405020304" pitchFamily="18" charset="0"/>
                <a:cs typeface="Times New Roman" panose="02020603050405020304" pitchFamily="18" charset="0"/>
              </a:rPr>
              <a:t>m   /  -ṃ </a:t>
            </a:r>
            <a:r>
              <a:rPr lang="it-IT">
                <a:latin typeface="Times New Roman" panose="02020603050405020304" pitchFamily="18" charset="0"/>
                <a:cs typeface="Times New Roman" panose="02020603050405020304" pitchFamily="18" charset="0"/>
              </a:rPr>
              <a:t>dopo cons.               (m., f.)       -</a:t>
            </a:r>
            <a:r>
              <a:rPr lang="it-IT" i="1">
                <a:latin typeface="Times New Roman" panose="02020603050405020304" pitchFamily="18" charset="0"/>
                <a:cs typeface="Times New Roman" panose="02020603050405020304" pitchFamily="18" charset="0"/>
              </a:rPr>
              <a:t>ns  /  -ṇs </a:t>
            </a:r>
            <a:r>
              <a:rPr lang="it-IT">
                <a:latin typeface="Times New Roman" panose="02020603050405020304" pitchFamily="18" charset="0"/>
                <a:cs typeface="Times New Roman" panose="02020603050405020304" pitchFamily="18" charset="0"/>
              </a:rPr>
              <a:t>dopo cons.</a:t>
            </a:r>
            <a:endParaRPr lang="it-IT" i="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(n.) -    / -</a:t>
            </a:r>
            <a:r>
              <a:rPr lang="it-IT" i="1">
                <a:latin typeface="Times New Roman" panose="02020603050405020304" pitchFamily="18" charset="0"/>
                <a:cs typeface="Times New Roman" panose="02020603050405020304" pitchFamily="18" charset="0"/>
              </a:rPr>
              <a:t>m </a:t>
            </a:r>
            <a:r>
              <a:rPr lang="it-IT">
                <a:latin typeface="Times New Roman" panose="02020603050405020304" pitchFamily="18" charset="0"/>
                <a:cs typeface="Times New Roman" panose="02020603050405020304" pitchFamily="18" charset="0"/>
              </a:rPr>
              <a:t>(per temi -</a:t>
            </a:r>
            <a:r>
              <a:rPr lang="it-IT" i="1">
                <a:latin typeface="Times New Roman" panose="02020603050405020304" pitchFamily="18" charset="0"/>
                <a:cs typeface="Times New Roman" panose="02020603050405020304" pitchFamily="18" charset="0"/>
              </a:rPr>
              <a:t>ŏ</a:t>
            </a:r>
            <a:r>
              <a:rPr lang="it-IT">
                <a:latin typeface="Times New Roman" panose="02020603050405020304" pitchFamily="18" charset="0"/>
                <a:cs typeface="Times New Roman" panose="02020603050405020304" pitchFamily="18" charset="0"/>
              </a:rPr>
              <a:t>)                       (n.)           -</a:t>
            </a:r>
            <a:r>
              <a:rPr lang="it-IT" i="1">
                <a:latin typeface="Times New Roman" panose="02020603050405020304" pitchFamily="18" charset="0"/>
                <a:cs typeface="Times New Roman" panose="02020603050405020304" pitchFamily="18" charset="0"/>
              </a:rPr>
              <a:t>ā</a:t>
            </a:r>
          </a:p>
          <a:p>
            <a:pPr marL="0" indent="0">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buNone/>
            </a:pPr>
            <a:r>
              <a:rPr lang="it-IT" i="1">
                <a:latin typeface="Times New Roman" panose="02020603050405020304" pitchFamily="18" charset="0"/>
                <a:cs typeface="Times New Roman" panose="02020603050405020304" pitchFamily="18" charset="0"/>
              </a:rPr>
              <a:t>Vocativo </a:t>
            </a:r>
            <a:r>
              <a:rPr lang="it-IT">
                <a:latin typeface="Times New Roman" panose="02020603050405020304" pitchFamily="18" charset="0"/>
                <a:cs typeface="Times New Roman" panose="02020603050405020304" pitchFamily="18" charset="0"/>
              </a:rPr>
              <a:t>                 = nom.                                                                  = nom.</a:t>
            </a:r>
          </a:p>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i="1">
                <a:latin typeface="Times New Roman" panose="02020603050405020304" pitchFamily="18" charset="0"/>
                <a:cs typeface="Times New Roman" panose="02020603050405020304" pitchFamily="18" charset="0"/>
              </a:rPr>
              <a:t>Ablativo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ĕs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ŏs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                                          -bos</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eis </a:t>
            </a:r>
            <a:r>
              <a:rPr lang="it-IT">
                <a:latin typeface="Times New Roman" panose="02020603050405020304" pitchFamily="18" charset="0"/>
                <a:cs typeface="Times New Roman" panose="02020603050405020304" pitchFamily="18" charset="0"/>
              </a:rPr>
              <a:t>(strumentale per temi -</a:t>
            </a:r>
            <a:r>
              <a:rPr lang="it-IT" i="1">
                <a:latin typeface="Times New Roman" panose="02020603050405020304" pitchFamily="18" charset="0"/>
                <a:cs typeface="Times New Roman" panose="02020603050405020304" pitchFamily="18" charset="0"/>
              </a:rPr>
              <a:t>ŏ</a:t>
            </a:r>
            <a:r>
              <a:rPr lang="it-IT">
                <a:latin typeface="Times New Roman" panose="02020603050405020304" pitchFamily="18" charset="0"/>
                <a:cs typeface="Times New Roman" panose="02020603050405020304" pitchFamily="18" charset="0"/>
              </a:rPr>
              <a:t>)</a:t>
            </a:r>
            <a:endParaRPr lang="it-IT" i="1">
              <a:latin typeface="Times New Roman" panose="02020603050405020304" pitchFamily="18" charset="0"/>
              <a:cs typeface="Times New Roman" panose="02020603050405020304" pitchFamily="18" charset="0"/>
            </a:endParaRPr>
          </a:p>
          <a:p>
            <a:pPr marL="0" indent="0">
              <a:buNone/>
            </a:pPr>
            <a:r>
              <a:rPr lang="it-IT" i="1">
                <a:latin typeface="Times New Roman" panose="02020603050405020304" pitchFamily="18" charset="0"/>
                <a:cs typeface="Times New Roman" panose="02020603050405020304" pitchFamily="18" charset="0"/>
              </a:rPr>
              <a:t>                               -d </a:t>
            </a:r>
            <a:r>
              <a:rPr lang="it-IT">
                <a:latin typeface="Times New Roman" panose="02020603050405020304" pitchFamily="18" charset="0"/>
                <a:cs typeface="Times New Roman" panose="02020603050405020304" pitchFamily="18" charset="0"/>
              </a:rPr>
              <a:t>e allung.voc.prec.(per temi -</a:t>
            </a:r>
            <a:r>
              <a:rPr lang="it-IT" i="1">
                <a:latin typeface="Times New Roman" panose="02020603050405020304" pitchFamily="18" charset="0"/>
                <a:cs typeface="Times New Roman" panose="02020603050405020304" pitchFamily="18" charset="0"/>
              </a:rPr>
              <a:t>ŏ</a:t>
            </a:r>
            <a:r>
              <a:rPr lang="it-IT">
                <a:latin typeface="Times New Roman" panose="02020603050405020304" pitchFamily="18" charset="0"/>
                <a:cs typeface="Times New Roman" panose="02020603050405020304" pitchFamily="18" charset="0"/>
              </a:rPr>
              <a:t>)</a:t>
            </a:r>
          </a:p>
        </p:txBody>
      </p:sp>
      <p:cxnSp>
        <p:nvCxnSpPr>
          <p:cNvPr id="5" name="Connettore diritto 4">
            <a:extLst>
              <a:ext uri="{FF2B5EF4-FFF2-40B4-BE49-F238E27FC236}">
                <a16:creationId xmlns:a16="http://schemas.microsoft.com/office/drawing/2014/main" id="{35168EAB-7492-4DFA-B16C-B1D046D43419}"/>
              </a:ext>
            </a:extLst>
          </p:cNvPr>
          <p:cNvCxnSpPr>
            <a:cxnSpLocks/>
          </p:cNvCxnSpPr>
          <p:nvPr/>
        </p:nvCxnSpPr>
        <p:spPr>
          <a:xfrm>
            <a:off x="6535024"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8235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2590D0B-05CB-4733-B580-D27A769B5A60}"/>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buNone/>
            </a:pPr>
            <a:r>
              <a:rPr lang="it-IT" b="1" i="1">
                <a:latin typeface="Times New Roman" panose="02020603050405020304" pitchFamily="18" charset="0"/>
                <a:cs typeface="Times New Roman" panose="02020603050405020304" pitchFamily="18" charset="0"/>
              </a:rPr>
              <a:t>Temi in -ā  </a:t>
            </a:r>
            <a:r>
              <a:rPr lang="it-IT" b="1">
                <a:latin typeface="Times New Roman" panose="02020603050405020304" pitchFamily="18" charset="0"/>
                <a:cs typeface="Times New Roman" panose="02020603050405020304" pitchFamily="18" charset="0"/>
              </a:rPr>
              <a:t>(I declinazione)</a:t>
            </a:r>
          </a:p>
          <a:p>
            <a:pPr marL="0" indent="0" algn="jus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Singolare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buNone/>
            </a:pPr>
            <a:r>
              <a:rPr lang="it-IT" i="1">
                <a:latin typeface="Times New Roman" panose="02020603050405020304" pitchFamily="18" charset="0"/>
                <a:cs typeface="Times New Roman" panose="02020603050405020304" pitchFamily="18" charset="0"/>
              </a:rPr>
              <a:t>Nominativo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puell</a:t>
            </a:r>
            <a:r>
              <a:rPr lang="it-IT">
                <a:latin typeface="Times New Roman" panose="02020603050405020304" pitchFamily="18" charset="0"/>
                <a:cs typeface="Times New Roman" panose="02020603050405020304" pitchFamily="18" charset="0"/>
              </a:rPr>
              <a:t>-</a:t>
            </a:r>
            <a:r>
              <a:rPr lang="it-IT">
                <a:solidFill>
                  <a:srgbClr val="FF0000"/>
                </a:solidFill>
                <a:latin typeface="Times New Roman" panose="02020603050405020304" pitchFamily="18" charset="0"/>
                <a:cs typeface="Times New Roman" panose="02020603050405020304" pitchFamily="18" charset="0"/>
              </a:rPr>
              <a:t>ă   </a:t>
            </a:r>
            <a:r>
              <a:rPr lang="it-IT">
                <a:solidFill>
                  <a:schemeClr val="tx1"/>
                </a:solidFill>
                <a:latin typeface="Times New Roman" panose="02020603050405020304" pitchFamily="18" charset="0"/>
                <a:cs typeface="Times New Roman" panose="02020603050405020304" pitchFamily="18" charset="0"/>
              </a:rPr>
              <a:t>(&lt; *ā; greco; osco-umbro)                         -</a:t>
            </a:r>
            <a:r>
              <a:rPr lang="it-IT" i="1">
                <a:latin typeface="Times New Roman" panose="02020603050405020304" pitchFamily="18" charset="0"/>
                <a:cs typeface="Times New Roman" panose="02020603050405020304" pitchFamily="18" charset="0"/>
              </a:rPr>
              <a:t>ā+ĕs&gt; *-ās </a:t>
            </a:r>
            <a:endParaRPr lang="it-IT">
              <a:solidFill>
                <a:schemeClr val="tx1"/>
              </a:solidFill>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āī</a:t>
            </a:r>
            <a:r>
              <a:rPr lang="it-IT">
                <a:latin typeface="Times New Roman" panose="02020603050405020304" pitchFamily="18" charset="0"/>
                <a:cs typeface="Times New Roman" panose="02020603050405020304" pitchFamily="18" charset="0"/>
              </a:rPr>
              <a:t> &gt; -</a:t>
            </a:r>
            <a:r>
              <a:rPr lang="it-IT" i="1">
                <a:latin typeface="Times New Roman" panose="02020603050405020304" pitchFamily="18" charset="0"/>
                <a:cs typeface="Times New Roman" panose="02020603050405020304" pitchFamily="18" charset="0"/>
              </a:rPr>
              <a:t>ăī</a:t>
            </a:r>
            <a:r>
              <a:rPr lang="it-IT">
                <a:latin typeface="Times New Roman" panose="02020603050405020304" pitchFamily="18" charset="0"/>
                <a:cs typeface="Times New Roman" panose="02020603050405020304" pitchFamily="18" charset="0"/>
              </a:rPr>
              <a:t> &gt; -</a:t>
            </a:r>
            <a:r>
              <a:rPr lang="it-IT" i="1">
                <a:latin typeface="Times New Roman" panose="02020603050405020304" pitchFamily="18" charset="0"/>
                <a:cs typeface="Times New Roman" panose="02020603050405020304" pitchFamily="18" charset="0"/>
              </a:rPr>
              <a:t>ăĭ</a:t>
            </a:r>
            <a:r>
              <a:rPr lang="it-IT">
                <a:latin typeface="Times New Roman" panose="02020603050405020304" pitchFamily="18" charset="0"/>
                <a:cs typeface="Times New Roman" panose="02020603050405020304" pitchFamily="18" charset="0"/>
              </a:rPr>
              <a:t> &gt; -</a:t>
            </a:r>
            <a:r>
              <a:rPr lang="it-IT" i="1">
                <a:latin typeface="Times New Roman" panose="02020603050405020304" pitchFamily="18" charset="0"/>
                <a:cs typeface="Times New Roman" panose="02020603050405020304" pitchFamily="18" charset="0"/>
              </a:rPr>
              <a:t>ae</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puell</a:t>
            </a:r>
            <a:r>
              <a:rPr lang="it-IT">
                <a:latin typeface="Times New Roman" panose="02020603050405020304" pitchFamily="18" charset="0"/>
                <a:cs typeface="Times New Roman" panose="02020603050405020304" pitchFamily="18" charset="0"/>
              </a:rPr>
              <a:t>-</a:t>
            </a:r>
            <a:r>
              <a:rPr lang="it-IT">
                <a:solidFill>
                  <a:srgbClr val="FF0000"/>
                </a:solidFill>
                <a:latin typeface="Times New Roman" panose="02020603050405020304" pitchFamily="18" charset="0"/>
                <a:cs typeface="Times New Roman" panose="02020603050405020304" pitchFamily="18" charset="0"/>
              </a:rPr>
              <a:t>ae</a:t>
            </a:r>
            <a:endParaRPr lang="it-IT">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Genitivo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ās </a:t>
            </a:r>
            <a:r>
              <a:rPr lang="it-IT">
                <a:latin typeface="Times New Roman" panose="02020603050405020304" pitchFamily="18" charset="0"/>
                <a:cs typeface="Times New Roman" panose="02020603050405020304" pitchFamily="18" charset="0"/>
              </a:rPr>
              <a:t>&lt; ā+ ĕs                                                                -</a:t>
            </a:r>
            <a:r>
              <a:rPr lang="it-IT" i="1">
                <a:latin typeface="Times New Roman" panose="02020603050405020304" pitchFamily="18" charset="0"/>
                <a:cs typeface="Times New Roman" panose="02020603050405020304" pitchFamily="18" charset="0"/>
              </a:rPr>
              <a:t>ā+*-om &gt; -um </a:t>
            </a:r>
          </a:p>
          <a:p>
            <a:pPr marL="0" indent="0" algn="just">
              <a:buNone/>
            </a:pPr>
            <a:r>
              <a:rPr lang="it-IT" i="1">
                <a:latin typeface="Times New Roman" panose="02020603050405020304" pitchFamily="18" charset="0"/>
                <a:cs typeface="Times New Roman" panose="02020603050405020304" pitchFamily="18" charset="0"/>
              </a:rPr>
              <a:t>                          -āī</a:t>
            </a:r>
            <a:r>
              <a:rPr lang="it-IT">
                <a:latin typeface="Times New Roman" panose="02020603050405020304" pitchFamily="18" charset="0"/>
                <a:cs typeface="Times New Roman" panose="02020603050405020304" pitchFamily="18" charset="0"/>
              </a:rPr>
              <a:t> &gt; -</a:t>
            </a:r>
            <a:r>
              <a:rPr lang="it-IT" i="1">
                <a:latin typeface="Times New Roman" panose="02020603050405020304" pitchFamily="18" charset="0"/>
                <a:cs typeface="Times New Roman" panose="02020603050405020304" pitchFamily="18" charset="0"/>
              </a:rPr>
              <a:t>ăī</a:t>
            </a:r>
            <a:r>
              <a:rPr lang="it-IT">
                <a:latin typeface="Times New Roman" panose="02020603050405020304" pitchFamily="18" charset="0"/>
                <a:cs typeface="Times New Roman" panose="02020603050405020304" pitchFamily="18" charset="0"/>
              </a:rPr>
              <a:t> &gt; -</a:t>
            </a:r>
            <a:r>
              <a:rPr lang="it-IT" i="1">
                <a:latin typeface="Times New Roman" panose="02020603050405020304" pitchFamily="18" charset="0"/>
                <a:cs typeface="Times New Roman" panose="02020603050405020304" pitchFamily="18" charset="0"/>
              </a:rPr>
              <a:t>ăĭ</a:t>
            </a:r>
            <a:r>
              <a:rPr lang="it-IT">
                <a:latin typeface="Times New Roman" panose="02020603050405020304" pitchFamily="18" charset="0"/>
                <a:cs typeface="Times New Roman" panose="02020603050405020304" pitchFamily="18" charset="0"/>
              </a:rPr>
              <a:t> &gt; -</a:t>
            </a:r>
            <a:r>
              <a:rPr lang="it-IT" i="1">
                <a:latin typeface="Times New Roman" panose="02020603050405020304" pitchFamily="18" charset="0"/>
                <a:cs typeface="Times New Roman" panose="02020603050405020304" pitchFamily="18" charset="0"/>
              </a:rPr>
              <a:t>ae</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puell</a:t>
            </a:r>
            <a:r>
              <a:rPr lang="it-IT">
                <a:latin typeface="Times New Roman" panose="02020603050405020304" pitchFamily="18" charset="0"/>
                <a:cs typeface="Times New Roman" panose="02020603050405020304" pitchFamily="18" charset="0"/>
              </a:rPr>
              <a:t>-</a:t>
            </a:r>
            <a:r>
              <a:rPr lang="it-IT">
                <a:solidFill>
                  <a:srgbClr val="FF0000"/>
                </a:solidFill>
                <a:latin typeface="Times New Roman" panose="02020603050405020304" pitchFamily="18" charset="0"/>
                <a:cs typeface="Times New Roman" panose="02020603050405020304" pitchFamily="18" charset="0"/>
              </a:rPr>
              <a:t>ae </a:t>
            </a:r>
            <a:r>
              <a:rPr lang="it-IT">
                <a:solidFill>
                  <a:schemeClr val="tx1"/>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ā+som</a:t>
            </a:r>
            <a:r>
              <a:rPr lang="it-IT">
                <a:latin typeface="Times New Roman" panose="02020603050405020304" pitchFamily="18" charset="0"/>
                <a:cs typeface="Times New Roman" panose="02020603050405020304" pitchFamily="18" charset="0"/>
              </a:rPr>
              <a:t>&gt; </a:t>
            </a:r>
            <a:r>
              <a:rPr lang="it-IT" i="1">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ārum</a:t>
            </a:r>
            <a:r>
              <a:rPr lang="it-IT" i="1">
                <a:solidFill>
                  <a:srgbClr val="FF0000"/>
                </a:solidFill>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puell-</a:t>
            </a:r>
            <a:r>
              <a:rPr lang="it-IT" i="1">
                <a:solidFill>
                  <a:srgbClr val="FF0000"/>
                </a:solidFill>
                <a:latin typeface="Times New Roman" panose="02020603050405020304" pitchFamily="18" charset="0"/>
                <a:cs typeface="Times New Roman" panose="02020603050405020304" pitchFamily="18" charset="0"/>
              </a:rPr>
              <a:t>ārum</a:t>
            </a:r>
            <a:endParaRPr lang="it-IT">
              <a:solidFill>
                <a:schemeClr val="tx1"/>
              </a:solidFill>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Dativo </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ā+ei &gt; - āi &gt; -ae        puell</a:t>
            </a:r>
            <a:r>
              <a:rPr lang="it-IT">
                <a:latin typeface="Times New Roman" panose="02020603050405020304" pitchFamily="18" charset="0"/>
                <a:cs typeface="Times New Roman" panose="02020603050405020304" pitchFamily="18" charset="0"/>
              </a:rPr>
              <a:t>-</a:t>
            </a:r>
            <a:r>
              <a:rPr lang="it-IT">
                <a:solidFill>
                  <a:srgbClr val="FF0000"/>
                </a:solidFill>
                <a:latin typeface="Times New Roman" panose="02020603050405020304" pitchFamily="18" charset="0"/>
                <a:cs typeface="Times New Roman" panose="02020603050405020304" pitchFamily="18" charset="0"/>
              </a:rPr>
              <a:t>ae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bos&gt;-bus</a:t>
            </a:r>
            <a:endParaRPr lang="it-IT">
              <a:solidFill>
                <a:schemeClr val="tx1"/>
              </a:solidFill>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āis</a:t>
            </a:r>
            <a:r>
              <a:rPr lang="it-IT">
                <a:latin typeface="Times New Roman" panose="02020603050405020304" pitchFamily="18" charset="0"/>
                <a:cs typeface="Times New Roman" panose="02020603050405020304" pitchFamily="18" charset="0"/>
              </a:rPr>
              <a:t>&gt; -</a:t>
            </a:r>
            <a:r>
              <a:rPr lang="it-IT" i="1">
                <a:latin typeface="Times New Roman" panose="02020603050405020304" pitchFamily="18" charset="0"/>
                <a:cs typeface="Times New Roman" panose="02020603050405020304" pitchFamily="18" charset="0"/>
              </a:rPr>
              <a:t>eis</a:t>
            </a:r>
            <a:r>
              <a:rPr lang="it-IT">
                <a:latin typeface="Times New Roman" panose="02020603050405020304" pitchFamily="18" charset="0"/>
                <a:cs typeface="Times New Roman" panose="02020603050405020304" pitchFamily="18" charset="0"/>
              </a:rPr>
              <a:t> &gt; -</a:t>
            </a:r>
            <a:r>
              <a:rPr lang="it-IT" i="1">
                <a:latin typeface="Times New Roman" panose="02020603050405020304" pitchFamily="18" charset="0"/>
                <a:cs typeface="Times New Roman" panose="02020603050405020304" pitchFamily="18" charset="0"/>
              </a:rPr>
              <a:t>īs  puell</a:t>
            </a:r>
            <a:r>
              <a:rPr lang="it-IT">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īs</a:t>
            </a:r>
          </a:p>
          <a:p>
            <a:pPr marL="0" indent="0" algn="just">
              <a:buNone/>
            </a:pPr>
            <a:r>
              <a:rPr lang="it-IT" i="1">
                <a:latin typeface="Times New Roman" panose="02020603050405020304" pitchFamily="18" charset="0"/>
                <a:cs typeface="Times New Roman" panose="02020603050405020304" pitchFamily="18" charset="0"/>
              </a:rPr>
              <a:t>Accusativo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ā+m&gt;-ām &gt; -ăm      puell-</a:t>
            </a:r>
            <a:r>
              <a:rPr lang="it-IT">
                <a:solidFill>
                  <a:srgbClr val="FF0000"/>
                </a:solidFill>
                <a:latin typeface="Times New Roman" panose="02020603050405020304" pitchFamily="18" charset="0"/>
                <a:cs typeface="Times New Roman" panose="02020603050405020304" pitchFamily="18" charset="0"/>
              </a:rPr>
              <a:t>am                                </a:t>
            </a:r>
            <a:r>
              <a:rPr lang="it-IT">
                <a:solidFill>
                  <a:schemeClr val="tx1"/>
                </a:solidFill>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ā+-*ns &gt;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ās  puell-</a:t>
            </a:r>
            <a:r>
              <a:rPr lang="it-IT" i="1">
                <a:solidFill>
                  <a:srgbClr val="FF0000"/>
                </a:solidFill>
                <a:latin typeface="Times New Roman" panose="02020603050405020304" pitchFamily="18" charset="0"/>
                <a:cs typeface="Times New Roman" panose="02020603050405020304" pitchFamily="18" charset="0"/>
              </a:rPr>
              <a:t>ās</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Vocativo</a:t>
            </a:r>
            <a:r>
              <a:rPr lang="it-IT">
                <a:latin typeface="Times New Roman" panose="02020603050405020304" pitchFamily="18" charset="0"/>
                <a:cs typeface="Times New Roman" panose="02020603050405020304" pitchFamily="18" charset="0"/>
              </a:rPr>
              <a:t>            per analogia = nom.   </a:t>
            </a:r>
            <a:r>
              <a:rPr lang="it-IT" i="1">
                <a:latin typeface="Times New Roman" panose="02020603050405020304" pitchFamily="18" charset="0"/>
                <a:cs typeface="Times New Roman" panose="02020603050405020304" pitchFamily="18" charset="0"/>
              </a:rPr>
              <a:t>puell</a:t>
            </a:r>
            <a:r>
              <a:rPr lang="it-IT">
                <a:latin typeface="Times New Roman" panose="02020603050405020304" pitchFamily="18" charset="0"/>
                <a:cs typeface="Times New Roman" panose="02020603050405020304" pitchFamily="18" charset="0"/>
              </a:rPr>
              <a:t>-</a:t>
            </a:r>
            <a:r>
              <a:rPr lang="it-IT">
                <a:solidFill>
                  <a:srgbClr val="FF0000"/>
                </a:solidFill>
                <a:latin typeface="Times New Roman" panose="02020603050405020304" pitchFamily="18" charset="0"/>
                <a:cs typeface="Times New Roman" panose="02020603050405020304" pitchFamily="18" charset="0"/>
              </a:rPr>
              <a:t>ă                                   </a:t>
            </a:r>
            <a:r>
              <a:rPr lang="it-IT">
                <a:latin typeface="Times New Roman" panose="02020603050405020304" pitchFamily="18" charset="0"/>
                <a:cs typeface="Times New Roman" panose="02020603050405020304" pitchFamily="18" charset="0"/>
              </a:rPr>
              <a:t>= nom. </a:t>
            </a:r>
            <a:r>
              <a:rPr lang="it-IT" i="1">
                <a:latin typeface="Times New Roman" panose="02020603050405020304" pitchFamily="18" charset="0"/>
                <a:cs typeface="Times New Roman" panose="02020603050405020304" pitchFamily="18" charset="0"/>
              </a:rPr>
              <a:t>puell</a:t>
            </a:r>
            <a:r>
              <a:rPr lang="it-IT">
                <a:latin typeface="Times New Roman" panose="02020603050405020304" pitchFamily="18" charset="0"/>
                <a:cs typeface="Times New Roman" panose="02020603050405020304" pitchFamily="18" charset="0"/>
              </a:rPr>
              <a:t>-</a:t>
            </a:r>
            <a:r>
              <a:rPr lang="it-IT">
                <a:solidFill>
                  <a:srgbClr val="FF0000"/>
                </a:solidFill>
                <a:latin typeface="Times New Roman" panose="02020603050405020304" pitchFamily="18" charset="0"/>
                <a:cs typeface="Times New Roman" panose="02020603050405020304" pitchFamily="18" charset="0"/>
              </a:rPr>
              <a:t>ae</a:t>
            </a: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Ablativo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ās  / -d </a:t>
            </a:r>
            <a:r>
              <a:rPr lang="it-IT">
                <a:latin typeface="Times New Roman" panose="02020603050405020304" pitchFamily="18" charset="0"/>
                <a:cs typeface="Times New Roman" panose="02020603050405020304" pitchFamily="18" charset="0"/>
              </a:rPr>
              <a:t>per analogia con temi in -</a:t>
            </a:r>
            <a:r>
              <a:rPr lang="it-IT" i="1">
                <a:latin typeface="Times New Roman" panose="02020603050405020304" pitchFamily="18" charset="0"/>
                <a:cs typeface="Times New Roman" panose="02020603050405020304" pitchFamily="18" charset="0"/>
              </a:rPr>
              <a:t>ŏ&gt; puell</a:t>
            </a:r>
            <a:r>
              <a:rPr lang="it-IT">
                <a:latin typeface="Times New Roman" panose="02020603050405020304" pitchFamily="18" charset="0"/>
                <a:cs typeface="Times New Roman" panose="02020603050405020304" pitchFamily="18" charset="0"/>
              </a:rPr>
              <a:t>-</a:t>
            </a:r>
            <a:r>
              <a:rPr lang="it-IT">
                <a:solidFill>
                  <a:srgbClr val="FF0000"/>
                </a:solidFill>
                <a:latin typeface="Times New Roman" panose="02020603050405020304" pitchFamily="18" charset="0"/>
                <a:cs typeface="Times New Roman" panose="02020603050405020304" pitchFamily="18" charset="0"/>
              </a:rPr>
              <a:t>ā</a:t>
            </a:r>
            <a:r>
              <a:rPr lang="it-IT" i="1">
                <a:latin typeface="Times New Roman" panose="02020603050405020304" pitchFamily="18" charset="0"/>
                <a:cs typeface="Times New Roman" panose="02020603050405020304" pitchFamily="18" charset="0"/>
              </a:rPr>
              <a:t>          = </a:t>
            </a:r>
            <a:r>
              <a:rPr lang="it-IT">
                <a:latin typeface="Times New Roman" panose="02020603050405020304" pitchFamily="18" charset="0"/>
                <a:cs typeface="Times New Roman" panose="02020603050405020304" pitchFamily="18" charset="0"/>
              </a:rPr>
              <a:t>dat. </a:t>
            </a:r>
            <a:r>
              <a:rPr lang="it-IT" i="1">
                <a:latin typeface="Times New Roman" panose="02020603050405020304" pitchFamily="18" charset="0"/>
                <a:cs typeface="Times New Roman" panose="02020603050405020304" pitchFamily="18" charset="0"/>
              </a:rPr>
              <a:t>puell</a:t>
            </a:r>
            <a:r>
              <a:rPr lang="it-IT">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īs</a:t>
            </a:r>
            <a:r>
              <a:rPr lang="it-IT">
                <a:latin typeface="Times New Roman" panose="02020603050405020304" pitchFamily="18" charset="0"/>
                <a:cs typeface="Times New Roman" panose="02020603050405020304" pitchFamily="18" charset="0"/>
              </a:rPr>
              <a:t> </a:t>
            </a:r>
          </a:p>
        </p:txBody>
      </p:sp>
      <p:cxnSp>
        <p:nvCxnSpPr>
          <p:cNvPr id="4" name="Connettore diritto 3">
            <a:extLst>
              <a:ext uri="{FF2B5EF4-FFF2-40B4-BE49-F238E27FC236}">
                <a16:creationId xmlns:a16="http://schemas.microsoft.com/office/drawing/2014/main" id="{666736BE-0D82-4B85-A242-951D7D2BC594}"/>
              </a:ext>
            </a:extLst>
          </p:cNvPr>
          <p:cNvCxnSpPr/>
          <p:nvPr/>
        </p:nvCxnSpPr>
        <p:spPr>
          <a:xfrm>
            <a:off x="7986319"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19CC644F-6638-45DE-9F08-B7F8F78B347C}"/>
              </a:ext>
            </a:extLst>
          </p:cNvPr>
          <p:cNvCxnSpPr/>
          <p:nvPr/>
        </p:nvCxnSpPr>
        <p:spPr>
          <a:xfrm>
            <a:off x="0" y="196302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43DFFA13-96EF-44E4-BBAD-21ACB88D542B}"/>
              </a:ext>
            </a:extLst>
          </p:cNvPr>
          <p:cNvCxnSpPr/>
          <p:nvPr/>
        </p:nvCxnSpPr>
        <p:spPr>
          <a:xfrm>
            <a:off x="0" y="3112316"/>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93395BEA-484C-419F-9E1B-2974953EBF2E}"/>
              </a:ext>
            </a:extLst>
          </p:cNvPr>
          <p:cNvCxnSpPr/>
          <p:nvPr/>
        </p:nvCxnSpPr>
        <p:spPr>
          <a:xfrm>
            <a:off x="0" y="4194495"/>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4E96FE42-CE89-47CF-AC2B-7BE13004EA61}"/>
              </a:ext>
            </a:extLst>
          </p:cNvPr>
          <p:cNvCxnSpPr/>
          <p:nvPr/>
        </p:nvCxnSpPr>
        <p:spPr>
          <a:xfrm>
            <a:off x="0" y="5184396"/>
            <a:ext cx="12192000" cy="58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F939D78-66AC-43F4-8531-9D93D41055DC}"/>
              </a:ext>
            </a:extLst>
          </p:cNvPr>
          <p:cNvCxnSpPr/>
          <p:nvPr/>
        </p:nvCxnSpPr>
        <p:spPr>
          <a:xfrm>
            <a:off x="0" y="6017003"/>
            <a:ext cx="12192000" cy="67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7639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2590D0B-05CB-4733-B580-D27A769B5A60}"/>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marL="0" indent="0" algn="ctr">
              <a:buNone/>
            </a:pPr>
            <a:r>
              <a:rPr lang="it-IT" b="1" i="1">
                <a:latin typeface="Times New Roman" panose="02020603050405020304" pitchFamily="18" charset="0"/>
                <a:cs typeface="Times New Roman" panose="02020603050405020304" pitchFamily="18" charset="0"/>
              </a:rPr>
              <a:t>Temi in -ŏ </a:t>
            </a:r>
            <a:r>
              <a:rPr lang="it-IT" b="1">
                <a:latin typeface="Times New Roman" panose="02020603050405020304" pitchFamily="18" charset="0"/>
                <a:cs typeface="Times New Roman" panose="02020603050405020304" pitchFamily="18" charset="0"/>
              </a:rPr>
              <a:t>(II declinazione)</a:t>
            </a:r>
          </a:p>
          <a:p>
            <a:pPr marL="0" indent="0" algn="jus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Singolare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buNone/>
            </a:pPr>
            <a:r>
              <a:rPr lang="it-IT" i="1">
                <a:latin typeface="Times New Roman" panose="02020603050405020304" pitchFamily="18" charset="0"/>
                <a:cs typeface="Times New Roman" panose="02020603050405020304" pitchFamily="18" charset="0"/>
              </a:rPr>
              <a:t>Nominativo       -ŏ+-s &gt; -ŏs &gt; -ŭs   amic-</a:t>
            </a:r>
            <a:r>
              <a:rPr lang="it-IT" i="1">
                <a:solidFill>
                  <a:srgbClr val="FF0000"/>
                </a:solidFill>
                <a:latin typeface="Times New Roman" panose="02020603050405020304" pitchFamily="18" charset="0"/>
                <a:cs typeface="Times New Roman" panose="02020603050405020304" pitchFamily="18" charset="0"/>
              </a:rPr>
              <a:t>ŭs</a:t>
            </a:r>
            <a:r>
              <a:rPr lang="it-IT" i="1">
                <a:latin typeface="Times New Roman" panose="02020603050405020304" pitchFamily="18" charset="0"/>
                <a:cs typeface="Times New Roman" panose="02020603050405020304" pitchFamily="18" charset="0"/>
              </a:rPr>
              <a:t>                                             -ŏ+-es &gt; -</a:t>
            </a:r>
            <a:r>
              <a:rPr lang="it-IT" i="1">
                <a:solidFill>
                  <a:schemeClr val="tx1"/>
                </a:solidFill>
                <a:latin typeface="Times New Roman" panose="02020603050405020304" pitchFamily="18" charset="0"/>
                <a:cs typeface="Times New Roman" panose="02020603050405020304" pitchFamily="18" charset="0"/>
              </a:rPr>
              <a:t>ōs</a:t>
            </a:r>
          </a:p>
          <a:p>
            <a:pPr marL="0" indent="0" algn="just">
              <a:buNone/>
            </a:pPr>
            <a:r>
              <a:rPr lang="it-IT">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rŏ+-s &gt;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ros &gt; -rs &gt; -rr &gt; </a:t>
            </a:r>
            <a:r>
              <a:rPr lang="it-IT" i="1">
                <a:solidFill>
                  <a:srgbClr val="FF0000"/>
                </a:solidFill>
                <a:latin typeface="Times New Roman" panose="02020603050405020304" pitchFamily="18" charset="0"/>
                <a:cs typeface="Times New Roman" panose="02020603050405020304" pitchFamily="18" charset="0"/>
              </a:rPr>
              <a:t>-r                               </a:t>
            </a:r>
            <a:r>
              <a:rPr lang="it-IT" i="1">
                <a:solidFill>
                  <a:schemeClr val="tx1"/>
                </a:solidFill>
                <a:latin typeface="Times New Roman" panose="02020603050405020304" pitchFamily="18" charset="0"/>
                <a:cs typeface="Times New Roman" panose="02020603050405020304" pitchFamily="18" charset="0"/>
              </a:rPr>
              <a:t>-oi &gt;-ei &gt; -e &gt; </a:t>
            </a:r>
            <a:r>
              <a:rPr lang="it-IT" i="1">
                <a:solidFill>
                  <a:srgbClr val="FF0000"/>
                </a:solidFill>
                <a:latin typeface="Times New Roman" panose="02020603050405020304" pitchFamily="18" charset="0"/>
                <a:cs typeface="Times New Roman" panose="02020603050405020304" pitchFamily="18" charset="0"/>
              </a:rPr>
              <a:t>-ī</a:t>
            </a:r>
          </a:p>
          <a:p>
            <a:pPr marL="0" indent="0" algn="just">
              <a:lnSpc>
                <a:spcPct val="110000"/>
              </a:lnSpc>
              <a:spcBef>
                <a:spcPts val="0"/>
              </a:spcBef>
              <a:spcAft>
                <a:spcPts val="0"/>
              </a:spcAft>
              <a:buNone/>
            </a:pPr>
            <a:r>
              <a:rPr lang="it-IT" i="1">
                <a:latin typeface="Times New Roman" panose="02020603050405020304" pitchFamily="18" charset="0"/>
                <a:cs typeface="Times New Roman" panose="02020603050405020304" pitchFamily="18" charset="0"/>
              </a:rPr>
              <a:t>                          cons.+ -rŏ +s &gt; ṛs &gt; -er                                                    </a:t>
            </a:r>
            <a:r>
              <a:rPr lang="it-IT">
                <a:latin typeface="Times New Roman" panose="02020603050405020304" pitchFamily="18" charset="0"/>
                <a:cs typeface="Times New Roman" panose="02020603050405020304" pitchFamily="18" charset="0"/>
              </a:rPr>
              <a:t>(n.) -</a:t>
            </a:r>
            <a:r>
              <a:rPr lang="it-IT" i="1">
                <a:latin typeface="Times New Roman" panose="02020603050405020304" pitchFamily="18" charset="0"/>
                <a:cs typeface="Times New Roman" panose="02020603050405020304" pitchFamily="18" charset="0"/>
              </a:rPr>
              <a:t>ā</a:t>
            </a:r>
            <a:r>
              <a:rPr lang="it-IT">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ă</a:t>
            </a:r>
          </a:p>
          <a:p>
            <a:pPr marL="0" indent="0" algn="just">
              <a:lnSpc>
                <a:spcPct val="110000"/>
              </a:lnSpc>
              <a:spcBef>
                <a:spcPts val="0"/>
              </a:spcBef>
              <a:spcAft>
                <a:spcPts val="0"/>
              </a:spcAft>
              <a:buNone/>
            </a:pPr>
            <a:r>
              <a:rPr lang="it-IT">
                <a:latin typeface="Times New Roman" panose="02020603050405020304" pitchFamily="18" charset="0"/>
                <a:cs typeface="Times New Roman" panose="02020603050405020304" pitchFamily="18" charset="0"/>
              </a:rPr>
              <a:t>                          (es</a:t>
            </a:r>
            <a:r>
              <a:rPr lang="it-IT" i="1">
                <a:latin typeface="Times New Roman" panose="02020603050405020304" pitchFamily="18" charset="0"/>
                <a:cs typeface="Times New Roman" panose="02020603050405020304" pitchFamily="18" charset="0"/>
              </a:rPr>
              <a:t>.*agros &gt; agṛs &gt; agers &gt; agerr &gt; ager</a:t>
            </a:r>
            <a:r>
              <a:rPr lang="it-IT">
                <a:latin typeface="Times New Roman" panose="02020603050405020304" pitchFamily="18" charset="0"/>
                <a:cs typeface="Times New Roman" panose="02020603050405020304" pitchFamily="18" charset="0"/>
              </a:rPr>
              <a:t>)</a:t>
            </a: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(n.) </a:t>
            </a:r>
            <a:r>
              <a:rPr lang="it-IT" i="1">
                <a:latin typeface="Times New Roman" panose="02020603050405020304" pitchFamily="18" charset="0"/>
                <a:cs typeface="Times New Roman" panose="02020603050405020304" pitchFamily="18" charset="0"/>
              </a:rPr>
              <a:t>-ŏ +</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m &gt; -ŏm &gt; -ŭm        don-</a:t>
            </a:r>
            <a:r>
              <a:rPr lang="it-IT" i="1">
                <a:solidFill>
                  <a:srgbClr val="FF0000"/>
                </a:solidFill>
                <a:latin typeface="Times New Roman" panose="02020603050405020304" pitchFamily="18" charset="0"/>
                <a:cs typeface="Times New Roman" panose="02020603050405020304" pitchFamily="18" charset="0"/>
              </a:rPr>
              <a:t>ŭm</a:t>
            </a:r>
          </a:p>
          <a:p>
            <a:pPr marL="0" indent="0" algn="just">
              <a:buNone/>
            </a:pPr>
            <a:r>
              <a:rPr lang="it-IT" i="1">
                <a:latin typeface="Times New Roman" panose="02020603050405020304" pitchFamily="18" charset="0"/>
                <a:cs typeface="Times New Roman" panose="02020603050405020304" pitchFamily="18" charset="0"/>
              </a:rPr>
              <a:t>Genitivo            </a:t>
            </a:r>
            <a:r>
              <a:rPr lang="it-IT" i="1">
                <a:solidFill>
                  <a:srgbClr val="FF0000"/>
                </a:solidFill>
                <a:latin typeface="Times New Roman" panose="02020603050405020304" pitchFamily="18" charset="0"/>
                <a:cs typeface="Times New Roman" panose="02020603050405020304" pitchFamily="18" charset="0"/>
              </a:rPr>
              <a:t>-ī                                                                                       </a:t>
            </a:r>
            <a:r>
              <a:rPr lang="it-IT" i="1">
                <a:latin typeface="Times New Roman" panose="02020603050405020304" pitchFamily="18" charset="0"/>
                <a:cs typeface="Times New Roman" panose="02020603050405020304" pitchFamily="18" charset="0"/>
              </a:rPr>
              <a:t>*-om &gt; -um  / som</a:t>
            </a:r>
            <a:r>
              <a:rPr lang="it-IT">
                <a:latin typeface="Times New Roman" panose="02020603050405020304" pitchFamily="18" charset="0"/>
                <a:cs typeface="Times New Roman" panose="02020603050405020304" pitchFamily="18" charset="0"/>
              </a:rPr>
              <a:t>&gt; </a:t>
            </a:r>
            <a:r>
              <a:rPr lang="it-IT" i="1">
                <a:solidFill>
                  <a:srgbClr val="FF0000"/>
                </a:solidFill>
                <a:latin typeface="Times New Roman" panose="02020603050405020304" pitchFamily="18" charset="0"/>
                <a:cs typeface="Times New Roman" panose="02020603050405020304" pitchFamily="18" charset="0"/>
              </a:rPr>
              <a:t>-ōrum </a:t>
            </a:r>
          </a:p>
          <a:p>
            <a:pPr marL="0" indent="0" algn="just">
              <a:buNone/>
            </a:pPr>
            <a:r>
              <a:rPr lang="it-IT">
                <a:latin typeface="Times New Roman" panose="02020603050405020304" pitchFamily="18" charset="0"/>
                <a:cs typeface="Times New Roman" panose="02020603050405020304" pitchFamily="18" charset="0"/>
              </a:rPr>
              <a:t>                          (forse *-o+syo &gt; osio &gt; oiio &gt; eiie &gt; ī)</a:t>
            </a:r>
          </a:p>
          <a:p>
            <a:pPr marL="0" indent="0" algn="just">
              <a:buNone/>
            </a:pPr>
            <a:r>
              <a:rPr lang="it-IT" i="1">
                <a:latin typeface="Times New Roman" panose="02020603050405020304" pitchFamily="18" charset="0"/>
                <a:cs typeface="Times New Roman" panose="02020603050405020304" pitchFamily="18" charset="0"/>
              </a:rPr>
              <a:t>Dativo               -ŏ+ -ei </a:t>
            </a:r>
            <a:r>
              <a:rPr lang="it-IT">
                <a:latin typeface="Times New Roman" panose="02020603050405020304" pitchFamily="18" charset="0"/>
                <a:cs typeface="Times New Roman" panose="02020603050405020304" pitchFamily="18" charset="0"/>
              </a:rPr>
              <a:t>&gt; </a:t>
            </a:r>
            <a:r>
              <a:rPr lang="it-IT" i="1">
                <a:latin typeface="Times New Roman" panose="02020603050405020304" pitchFamily="18" charset="0"/>
                <a:cs typeface="Times New Roman" panose="02020603050405020304" pitchFamily="18" charset="0"/>
              </a:rPr>
              <a:t>ōi</a:t>
            </a:r>
            <a:r>
              <a:rPr lang="it-IT">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ō                                                                </a:t>
            </a:r>
            <a:r>
              <a:rPr lang="it-IT" i="1">
                <a:solidFill>
                  <a:schemeClr val="tx1"/>
                </a:solidFill>
                <a:latin typeface="Times New Roman" panose="02020603050405020304" pitchFamily="18" charset="0"/>
                <a:cs typeface="Times New Roman" panose="02020603050405020304" pitchFamily="18" charset="0"/>
              </a:rPr>
              <a:t>-ŏ+- e</a:t>
            </a:r>
            <a:r>
              <a:rPr lang="it-IT" i="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ois </a:t>
            </a:r>
            <a:r>
              <a:rPr lang="it-IT">
                <a:latin typeface="Times New Roman" panose="02020603050405020304" pitchFamily="18" charset="0"/>
                <a:cs typeface="Times New Roman" panose="02020603050405020304" pitchFamily="18" charset="0"/>
              </a:rPr>
              <a:t>&gt;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īs </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Accusativo          -ŏ +-m </a:t>
            </a:r>
            <a:r>
              <a:rPr lang="it-IT">
                <a:latin typeface="Times New Roman" panose="02020603050405020304" pitchFamily="18" charset="0"/>
                <a:cs typeface="Times New Roman" panose="02020603050405020304" pitchFamily="18" charset="0"/>
              </a:rPr>
              <a:t>&gt; -</a:t>
            </a:r>
            <a:r>
              <a:rPr lang="it-IT" i="1">
                <a:latin typeface="Times New Roman" panose="02020603050405020304" pitchFamily="18" charset="0"/>
                <a:cs typeface="Times New Roman" panose="02020603050405020304" pitchFamily="18" charset="0"/>
              </a:rPr>
              <a:t>ŏm</a:t>
            </a:r>
            <a:r>
              <a:rPr lang="it-IT">
                <a:latin typeface="Times New Roman" panose="02020603050405020304" pitchFamily="18" charset="0"/>
                <a:cs typeface="Times New Roman" panose="02020603050405020304" pitchFamily="18" charset="0"/>
              </a:rPr>
              <a:t> &gt; -</a:t>
            </a:r>
            <a:r>
              <a:rPr lang="it-IT" i="1">
                <a:solidFill>
                  <a:srgbClr val="FF0000"/>
                </a:solidFill>
                <a:latin typeface="Times New Roman" panose="02020603050405020304" pitchFamily="18" charset="0"/>
                <a:cs typeface="Times New Roman" panose="02020603050405020304" pitchFamily="18" charset="0"/>
              </a:rPr>
              <a:t>ŭm                                                        </a:t>
            </a:r>
            <a:r>
              <a:rPr lang="it-IT" i="1">
                <a:solidFill>
                  <a:schemeClr val="tx1"/>
                </a:solidFill>
                <a:latin typeface="Times New Roman" panose="02020603050405020304" pitchFamily="18" charset="0"/>
                <a:cs typeface="Times New Roman" panose="02020603050405020304" pitchFamily="18" charset="0"/>
              </a:rPr>
              <a:t>-ŏ+-*</a:t>
            </a:r>
            <a:r>
              <a:rPr lang="it-IT" i="1">
                <a:latin typeface="Times New Roman" panose="02020603050405020304" pitchFamily="18" charset="0"/>
                <a:cs typeface="Times New Roman" panose="02020603050405020304" pitchFamily="18" charset="0"/>
              </a:rPr>
              <a:t>ns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ōs </a:t>
            </a:r>
          </a:p>
          <a:p>
            <a:pPr marL="0" indent="0" algn="just">
              <a:buNone/>
            </a:pPr>
            <a:r>
              <a:rPr lang="it-IT">
                <a:latin typeface="Times New Roman" panose="02020603050405020304" pitchFamily="18" charset="0"/>
                <a:cs typeface="Times New Roman" panose="02020603050405020304" pitchFamily="18" charset="0"/>
              </a:rPr>
              <a:t>                                                                                                                    (n.) = nom.</a:t>
            </a:r>
          </a:p>
          <a:p>
            <a:pPr marL="0" indent="0" algn="just">
              <a:buNone/>
            </a:pPr>
            <a:r>
              <a:rPr lang="it-IT" i="1">
                <a:latin typeface="Times New Roman" panose="02020603050405020304" pitchFamily="18" charset="0"/>
                <a:cs typeface="Times New Roman" panose="02020603050405020304" pitchFamily="18" charset="0"/>
              </a:rPr>
              <a:t>Vocativo             </a:t>
            </a:r>
            <a:r>
              <a:rPr lang="it-IT">
                <a:solidFill>
                  <a:srgbClr val="FF0000"/>
                </a:solidFill>
                <a:latin typeface="Times New Roman" panose="02020603050405020304" pitchFamily="18" charset="0"/>
                <a:cs typeface="Times New Roman" panose="02020603050405020304" pitchFamily="18" charset="0"/>
              </a:rPr>
              <a:t>-ĕ                                                                                      </a:t>
            </a:r>
            <a:r>
              <a:rPr lang="it-IT">
                <a:solidFill>
                  <a:schemeClr val="tx1"/>
                </a:solidFill>
                <a:latin typeface="Times New Roman" panose="02020603050405020304" pitchFamily="18" charset="0"/>
                <a:cs typeface="Times New Roman" panose="02020603050405020304" pitchFamily="18" charset="0"/>
              </a:rPr>
              <a:t>= nom.</a:t>
            </a:r>
            <a:endParaRPr lang="it-IT" i="1">
              <a:solidFill>
                <a:schemeClr val="tx1"/>
              </a:solidFill>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rŏ   = nom.</a:t>
            </a:r>
            <a:endParaRPr lang="it-IT">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Ablativo            -ŏ +-d &gt; -</a:t>
            </a:r>
            <a:r>
              <a:rPr lang="it-IT" i="1">
                <a:solidFill>
                  <a:srgbClr val="FF0000"/>
                </a:solidFill>
                <a:latin typeface="Times New Roman" panose="02020603050405020304" pitchFamily="18" charset="0"/>
                <a:cs typeface="Times New Roman" panose="02020603050405020304" pitchFamily="18" charset="0"/>
              </a:rPr>
              <a:t> </a:t>
            </a:r>
            <a:r>
              <a:rPr lang="it-IT" i="1">
                <a:solidFill>
                  <a:schemeClr val="tx1"/>
                </a:solidFill>
                <a:latin typeface="Times New Roman" panose="02020603050405020304" pitchFamily="18" charset="0"/>
                <a:cs typeface="Times New Roman" panose="02020603050405020304" pitchFamily="18" charset="0"/>
              </a:rPr>
              <a:t>o</a:t>
            </a:r>
            <a:r>
              <a:rPr lang="it-IT" i="1">
                <a:latin typeface="Times New Roman" panose="02020603050405020304" pitchFamily="18" charset="0"/>
                <a:cs typeface="Times New Roman" panose="02020603050405020304" pitchFamily="18" charset="0"/>
              </a:rPr>
              <a:t>d   &gt; </a:t>
            </a:r>
            <a:r>
              <a:rPr lang="it-IT" i="1">
                <a:solidFill>
                  <a:srgbClr val="FF0000"/>
                </a:solidFill>
                <a:latin typeface="Times New Roman" panose="02020603050405020304" pitchFamily="18" charset="0"/>
                <a:cs typeface="Times New Roman" panose="02020603050405020304" pitchFamily="18" charset="0"/>
              </a:rPr>
              <a:t>-ō                                                           </a:t>
            </a:r>
            <a:r>
              <a:rPr lang="it-IT" i="1">
                <a:solidFill>
                  <a:schemeClr val="tx1"/>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dat.</a:t>
            </a:r>
          </a:p>
        </p:txBody>
      </p:sp>
      <p:cxnSp>
        <p:nvCxnSpPr>
          <p:cNvPr id="4" name="Connettore diritto 3">
            <a:extLst>
              <a:ext uri="{FF2B5EF4-FFF2-40B4-BE49-F238E27FC236}">
                <a16:creationId xmlns:a16="http://schemas.microsoft.com/office/drawing/2014/main" id="{DCA80349-D5C4-4D78-80DB-E3ACA1537F4B}"/>
              </a:ext>
            </a:extLst>
          </p:cNvPr>
          <p:cNvCxnSpPr>
            <a:cxnSpLocks/>
          </p:cNvCxnSpPr>
          <p:nvPr/>
        </p:nvCxnSpPr>
        <p:spPr>
          <a:xfrm>
            <a:off x="781853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0A917BA5-80D2-4A46-AB64-DFB27F8C5CBE}"/>
              </a:ext>
            </a:extLst>
          </p:cNvPr>
          <p:cNvCxnSpPr>
            <a:cxnSpLocks/>
          </p:cNvCxnSpPr>
          <p:nvPr/>
        </p:nvCxnSpPr>
        <p:spPr>
          <a:xfrm>
            <a:off x="0" y="292775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895ED2C8-FC05-4229-B842-382E7697EB5B}"/>
              </a:ext>
            </a:extLst>
          </p:cNvPr>
          <p:cNvCxnSpPr/>
          <p:nvPr/>
        </p:nvCxnSpPr>
        <p:spPr>
          <a:xfrm flipV="1">
            <a:off x="0" y="3749879"/>
            <a:ext cx="12192000" cy="58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81543457-7E86-4043-82E1-4F596E4D54C0}"/>
              </a:ext>
            </a:extLst>
          </p:cNvPr>
          <p:cNvCxnSpPr>
            <a:cxnSpLocks/>
          </p:cNvCxnSpPr>
          <p:nvPr/>
        </p:nvCxnSpPr>
        <p:spPr>
          <a:xfrm>
            <a:off x="0" y="454683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F6708E50-A296-4962-BD2C-B740BDA84291}"/>
              </a:ext>
            </a:extLst>
          </p:cNvPr>
          <p:cNvCxnSpPr>
            <a:cxnSpLocks/>
          </p:cNvCxnSpPr>
          <p:nvPr/>
        </p:nvCxnSpPr>
        <p:spPr>
          <a:xfrm>
            <a:off x="0" y="554512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72FD4E24-ABAE-4DB0-9B71-87BF85A2E7B9}"/>
              </a:ext>
            </a:extLst>
          </p:cNvPr>
          <p:cNvCxnSpPr>
            <a:cxnSpLocks/>
          </p:cNvCxnSpPr>
          <p:nvPr/>
        </p:nvCxnSpPr>
        <p:spPr>
          <a:xfrm flipV="1">
            <a:off x="0" y="6400800"/>
            <a:ext cx="12192000" cy="58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04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1002914-0802-42A4-8F6A-D2D20D362D69}"/>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endParaRPr lang="it-IT">
              <a:latin typeface="Algerian" panose="04020705040A02060702" pitchFamily="82" charset="0"/>
            </a:endParaRPr>
          </a:p>
          <a:p>
            <a:pPr marL="0" indent="0" algn="ctr">
              <a:buNone/>
            </a:pPr>
            <a:endParaRPr lang="it-IT">
              <a:latin typeface="Algerian" panose="04020705040A02060702" pitchFamily="82" charset="0"/>
            </a:endParaRPr>
          </a:p>
          <a:p>
            <a:pPr marL="0" indent="0" algn="ctr">
              <a:buNone/>
            </a:pPr>
            <a:endParaRPr lang="it-IT">
              <a:latin typeface="Algerian" panose="04020705040A02060702" pitchFamily="82" charset="0"/>
            </a:endParaRPr>
          </a:p>
          <a:p>
            <a:pPr marL="0" indent="0" algn="ctr">
              <a:buNone/>
            </a:pPr>
            <a:r>
              <a:rPr lang="it-IT">
                <a:latin typeface="Algerian" panose="04020705040A02060702" pitchFamily="82" charset="0"/>
              </a:rPr>
              <a:t>*</a:t>
            </a:r>
          </a:p>
          <a:p>
            <a:pPr marL="0" indent="0" algn="ctr">
              <a:buNone/>
            </a:pPr>
            <a:r>
              <a:rPr lang="it-IT" sz="4000" i="1">
                <a:latin typeface="Algerian" panose="04020705040A02060702" pitchFamily="82" charset="0"/>
              </a:rPr>
              <a:t>La </a:t>
            </a:r>
            <a:endParaRPr lang="it-IT" sz="3600" i="1">
              <a:latin typeface="Algerian" panose="04020705040A02060702" pitchFamily="82" charset="0"/>
            </a:endParaRPr>
          </a:p>
          <a:p>
            <a:pPr marL="0" indent="0" algn="ctr">
              <a:buNone/>
            </a:pPr>
            <a:r>
              <a:rPr lang="it-IT" sz="3600" i="1">
                <a:latin typeface="Algerian" panose="04020705040A02060702" pitchFamily="82" charset="0"/>
              </a:rPr>
              <a:t>*      </a:t>
            </a:r>
            <a:r>
              <a:rPr lang="it-IT" sz="4000" i="1">
                <a:latin typeface="Algerian" panose="04020705040A02060702" pitchFamily="82" charset="0"/>
              </a:rPr>
              <a:t>Lingua Latina      </a:t>
            </a:r>
            <a:r>
              <a:rPr lang="it-IT" sz="3600" i="1">
                <a:latin typeface="Algerian" panose="04020705040A02060702" pitchFamily="82" charset="0"/>
              </a:rPr>
              <a:t>*</a:t>
            </a:r>
          </a:p>
          <a:p>
            <a:pPr marL="0" indent="0" algn="ctr">
              <a:buNone/>
            </a:pPr>
            <a:endParaRPr lang="it-IT" i="1">
              <a:latin typeface="Algerian" panose="04020705040A02060702" pitchFamily="82" charset="0"/>
            </a:endParaRPr>
          </a:p>
          <a:p>
            <a:pPr marL="0" indent="0" algn="ctr">
              <a:buNone/>
            </a:pPr>
            <a:r>
              <a:rPr lang="it-IT" i="1">
                <a:latin typeface="Algerian" panose="04020705040A02060702" pitchFamily="82" charset="0"/>
              </a:rPr>
              <a:t>*</a:t>
            </a:r>
          </a:p>
          <a:p>
            <a:pPr marL="0" indent="0" algn="ctr">
              <a:buNone/>
            </a:pPr>
            <a:endParaRPr lang="it-IT" i="1">
              <a:latin typeface="Algerian" panose="04020705040A02060702" pitchFamily="82" charset="0"/>
            </a:endParaRPr>
          </a:p>
        </p:txBody>
      </p:sp>
    </p:spTree>
    <p:extLst>
      <p:ext uri="{BB962C8B-B14F-4D97-AF65-F5344CB8AC3E}">
        <p14:creationId xmlns:p14="http://schemas.microsoft.com/office/powerpoint/2010/main" val="18372816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68DCEB1-BC2E-42D9-9ED4-C00463647A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3649" y="989046"/>
            <a:ext cx="10226351" cy="5113174"/>
          </a:xfrm>
        </p:spPr>
      </p:pic>
    </p:spTree>
    <p:extLst>
      <p:ext uri="{BB962C8B-B14F-4D97-AF65-F5344CB8AC3E}">
        <p14:creationId xmlns:p14="http://schemas.microsoft.com/office/powerpoint/2010/main" val="14008787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78A3D923-9348-45E3-A918-C6D4D1A000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561" y="108784"/>
            <a:ext cx="11333528" cy="6708293"/>
          </a:xfrm>
          <a:blipFill>
            <a:blip r:embed="rId3"/>
            <a:tile tx="0" ty="0" sx="100000" sy="100000" flip="none" algn="tl"/>
          </a:blipFill>
        </p:spPr>
      </p:pic>
      <p:sp>
        <p:nvSpPr>
          <p:cNvPr id="10" name="CasellaDiTesto 9">
            <a:extLst>
              <a:ext uri="{FF2B5EF4-FFF2-40B4-BE49-F238E27FC236}">
                <a16:creationId xmlns:a16="http://schemas.microsoft.com/office/drawing/2014/main" id="{012E5E45-53A9-4755-82AE-02734CBD4843}"/>
              </a:ext>
            </a:extLst>
          </p:cNvPr>
          <p:cNvSpPr txBox="1"/>
          <p:nvPr/>
        </p:nvSpPr>
        <p:spPr>
          <a:xfrm>
            <a:off x="763398" y="352338"/>
            <a:ext cx="2692866" cy="923330"/>
          </a:xfrm>
          <a:prstGeom prst="rect">
            <a:avLst/>
          </a:prstGeom>
          <a:noFill/>
          <a:ln w="1270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Temi in consonante e temi in vocale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(III declinazione) </a:t>
            </a:r>
          </a:p>
        </p:txBody>
      </p:sp>
    </p:spTree>
    <p:extLst>
      <p:ext uri="{BB962C8B-B14F-4D97-AF65-F5344CB8AC3E}">
        <p14:creationId xmlns:p14="http://schemas.microsoft.com/office/powerpoint/2010/main" val="273887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075FD158-4909-40CB-B835-5E76618011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8351" y="838292"/>
            <a:ext cx="5241202" cy="4965349"/>
          </a:xfrm>
          <a:blipFill>
            <a:blip r:embed="rId3"/>
            <a:tile tx="0" ty="0" sx="100000" sy="100000" flip="none" algn="tl"/>
          </a:blipFill>
        </p:spPr>
      </p:pic>
      <p:pic>
        <p:nvPicPr>
          <p:cNvPr id="6" name="Immagine 5">
            <a:extLst>
              <a:ext uri="{FF2B5EF4-FFF2-40B4-BE49-F238E27FC236}">
                <a16:creationId xmlns:a16="http://schemas.microsoft.com/office/drawing/2014/main" id="{AF508E59-BB5D-44DA-AF79-DBECFA9C8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6441" y="2360645"/>
            <a:ext cx="6047208" cy="3659063"/>
          </a:xfrm>
          <a:prstGeom prst="rect">
            <a:avLst/>
          </a:prstGeom>
        </p:spPr>
      </p:pic>
      <p:sp>
        <p:nvSpPr>
          <p:cNvPr id="7" name="CasellaDiTesto 6">
            <a:extLst>
              <a:ext uri="{FF2B5EF4-FFF2-40B4-BE49-F238E27FC236}">
                <a16:creationId xmlns:a16="http://schemas.microsoft.com/office/drawing/2014/main" id="{660AE98F-3BBE-4510-B445-70BB3DA975F5}"/>
              </a:ext>
            </a:extLst>
          </p:cNvPr>
          <p:cNvSpPr txBox="1"/>
          <p:nvPr/>
        </p:nvSpPr>
        <p:spPr>
          <a:xfrm>
            <a:off x="6152449" y="1206609"/>
            <a:ext cx="4637314" cy="646331"/>
          </a:xfrm>
          <a:prstGeom prst="rect">
            <a:avLst/>
          </a:prstGeom>
          <a:noFill/>
          <a:ln w="1270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Temi in consonante e temi in vocale tenue:  schema generale e divergenze di flessione</a:t>
            </a:r>
          </a:p>
        </p:txBody>
      </p:sp>
    </p:spTree>
    <p:extLst>
      <p:ext uri="{BB962C8B-B14F-4D97-AF65-F5344CB8AC3E}">
        <p14:creationId xmlns:p14="http://schemas.microsoft.com/office/powerpoint/2010/main" val="19690710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2590D0B-05CB-4733-B580-D27A769B5A60}"/>
              </a:ext>
            </a:extLst>
          </p:cNvPr>
          <p:cNvSpPr>
            <a:spLocks noGrp="1"/>
          </p:cNvSpPr>
          <p:nvPr>
            <p:ph idx="1"/>
          </p:nvPr>
        </p:nvSpPr>
        <p:spPr>
          <a:xfrm>
            <a:off x="0" y="0"/>
            <a:ext cx="12192000" cy="6858000"/>
          </a:xfrm>
          <a:blipFill>
            <a:blip r:embed="rId2"/>
            <a:tile tx="0" ty="0" sx="100000" sy="100000" flip="none" algn="tl"/>
          </a:blipFill>
        </p:spPr>
        <p:txBody>
          <a:bodyPr>
            <a:normAutofit fontScale="77500" lnSpcReduction="20000"/>
          </a:bodyPr>
          <a:lstStyle/>
          <a:p>
            <a:pPr marL="0" indent="0" algn="ctr">
              <a:buNone/>
            </a:pPr>
            <a:r>
              <a:rPr lang="it-IT" b="1" i="1">
                <a:latin typeface="Times New Roman" panose="02020603050405020304" pitchFamily="18" charset="0"/>
                <a:cs typeface="Times New Roman" panose="02020603050405020304" pitchFamily="18" charset="0"/>
              </a:rPr>
              <a:t>Temi in consonante, in -i, in -ū, in dittongo </a:t>
            </a:r>
            <a:r>
              <a:rPr lang="it-IT" b="1">
                <a:latin typeface="Times New Roman" panose="02020603050405020304" pitchFamily="18" charset="0"/>
                <a:cs typeface="Times New Roman" panose="02020603050405020304" pitchFamily="18" charset="0"/>
              </a:rPr>
              <a:t>(III declinazione)</a:t>
            </a:r>
            <a:r>
              <a:rPr lang="it-IT" b="1" i="1">
                <a:latin typeface="Times New Roman" panose="02020603050405020304" pitchFamily="18" charset="0"/>
                <a:cs typeface="Times New Roman" panose="02020603050405020304" pitchFamily="18" charset="0"/>
              </a:rPr>
              <a:t>    </a:t>
            </a:r>
            <a:endParaRPr lang="it-IT" b="1">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Singolare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Nominativo</a:t>
            </a:r>
            <a:r>
              <a:rPr lang="it-IT" i="1">
                <a:solidFill>
                  <a:schemeClr val="tx1"/>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tema +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s</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vd. schema)                                                        (m., f.)  (temi in cons.) + -</a:t>
            </a:r>
            <a:r>
              <a:rPr lang="it-IT" i="1">
                <a:latin typeface="Times New Roman" panose="02020603050405020304" pitchFamily="18" charset="0"/>
                <a:cs typeface="Times New Roman" panose="02020603050405020304" pitchFamily="18" charset="0"/>
              </a:rPr>
              <a:t>ĕs                        </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oppure: </a:t>
            </a:r>
            <a:r>
              <a:rPr lang="it-IT" i="1">
                <a:solidFill>
                  <a:srgbClr val="FF0000"/>
                </a:solidFill>
                <a:latin typeface="Times New Roman" panose="02020603050405020304" pitchFamily="18" charset="0"/>
                <a:cs typeface="Times New Roman" panose="02020603050405020304" pitchFamily="18" charset="0"/>
              </a:rPr>
              <a:t>puro tema </a:t>
            </a:r>
            <a:r>
              <a:rPr lang="it-IT">
                <a:latin typeface="Times New Roman" panose="02020603050405020304" pitchFamily="18" charset="0"/>
                <a:cs typeface="Times New Roman" panose="02020603050405020304" pitchFamily="18" charset="0"/>
              </a:rPr>
              <a:t>(es. </a:t>
            </a:r>
            <a:r>
              <a:rPr lang="it-IT" i="1">
                <a:latin typeface="Times New Roman" panose="02020603050405020304" pitchFamily="18" charset="0"/>
                <a:cs typeface="Times New Roman" panose="02020603050405020304" pitchFamily="18" charset="0"/>
              </a:rPr>
              <a:t>consul</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generalizz. </a:t>
            </a:r>
            <a:r>
              <a:rPr lang="it-IT" i="1">
                <a:solidFill>
                  <a:srgbClr val="FF0000"/>
                </a:solidFill>
                <a:latin typeface="Times New Roman" panose="02020603050405020304" pitchFamily="18" charset="0"/>
                <a:cs typeface="Times New Roman" panose="02020603050405020304" pitchFamily="18" charset="0"/>
              </a:rPr>
              <a:t>-ēs  </a:t>
            </a:r>
            <a:r>
              <a:rPr lang="it-IT">
                <a:solidFill>
                  <a:schemeClr val="tx1"/>
                </a:solidFill>
                <a:latin typeface="Times New Roman" panose="02020603050405020304" pitchFamily="18" charset="0"/>
                <a:cs typeface="Times New Roman" panose="02020603050405020304" pitchFamily="18" charset="0"/>
              </a:rPr>
              <a:t>come temi in </a:t>
            </a:r>
            <a:r>
              <a:rPr lang="it-IT" i="1">
                <a:solidFill>
                  <a:schemeClr val="tx1"/>
                </a:solidFill>
                <a:latin typeface="Times New Roman" panose="02020603050405020304" pitchFamily="18" charset="0"/>
                <a:cs typeface="Times New Roman" panose="02020603050405020304" pitchFamily="18" charset="0"/>
              </a:rPr>
              <a:t>-i </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temi in -</a:t>
            </a:r>
            <a:r>
              <a:rPr lang="it-IT" i="1">
                <a:latin typeface="Times New Roman" panose="02020603050405020304" pitchFamily="18" charset="0"/>
                <a:cs typeface="Times New Roman" panose="02020603050405020304" pitchFamily="18" charset="0"/>
              </a:rPr>
              <a:t>i </a:t>
            </a:r>
            <a:r>
              <a:rPr lang="it-IT">
                <a:latin typeface="Times New Roman" panose="02020603050405020304" pitchFamily="18" charset="0"/>
                <a:cs typeface="Times New Roman" panose="02020603050405020304" pitchFamily="18" charset="0"/>
              </a:rPr>
              <a:t> neutri -</a:t>
            </a:r>
            <a:r>
              <a:rPr lang="it-IT" i="1">
                <a:latin typeface="Times New Roman" panose="02020603050405020304" pitchFamily="18" charset="0"/>
                <a:cs typeface="Times New Roman" panose="02020603050405020304" pitchFamily="18" charset="0"/>
              </a:rPr>
              <a:t>i &gt; </a:t>
            </a:r>
            <a:r>
              <a:rPr lang="it-IT" i="1">
                <a:solidFill>
                  <a:srgbClr val="FF0000"/>
                </a:solidFill>
                <a:latin typeface="Times New Roman" panose="02020603050405020304" pitchFamily="18" charset="0"/>
                <a:cs typeface="Times New Roman" panose="02020603050405020304" pitchFamily="18" charset="0"/>
              </a:rPr>
              <a:t>-e</a:t>
            </a:r>
            <a:r>
              <a:rPr lang="it-IT">
                <a:latin typeface="Times New Roman" panose="02020603050405020304" pitchFamily="18" charset="0"/>
                <a:cs typeface="Times New Roman" panose="02020603050405020304" pitchFamily="18" charset="0"/>
              </a:rPr>
              <a:t>   (es. </a:t>
            </a:r>
            <a:r>
              <a:rPr lang="it-IT" i="1">
                <a:latin typeface="Times New Roman" panose="02020603050405020304" pitchFamily="18" charset="0"/>
                <a:cs typeface="Times New Roman" panose="02020603050405020304" pitchFamily="18" charset="0"/>
              </a:rPr>
              <a:t>mare</a:t>
            </a:r>
            <a:r>
              <a:rPr lang="it-IT">
                <a:latin typeface="Times New Roman" panose="02020603050405020304" pitchFamily="18" charset="0"/>
                <a:cs typeface="Times New Roman" panose="02020603050405020304" pitchFamily="18" charset="0"/>
              </a:rPr>
              <a:t>)                                         (temi in -</a:t>
            </a:r>
            <a:r>
              <a:rPr lang="it-IT" i="1">
                <a:latin typeface="Times New Roman" panose="02020603050405020304" pitchFamily="18" charset="0"/>
                <a:cs typeface="Times New Roman" panose="02020603050405020304" pitchFamily="18" charset="0"/>
              </a:rPr>
              <a:t>i</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eyes</a:t>
            </a:r>
            <a:r>
              <a:rPr lang="it-IT">
                <a:latin typeface="Times New Roman" panose="02020603050405020304" pitchFamily="18" charset="0"/>
                <a:cs typeface="Times New Roman" panose="02020603050405020304" pitchFamily="18" charset="0"/>
              </a:rPr>
              <a:t> &gt; -</a:t>
            </a:r>
            <a:r>
              <a:rPr lang="it-IT" i="1">
                <a:latin typeface="Times New Roman" panose="02020603050405020304" pitchFamily="18" charset="0"/>
                <a:cs typeface="Times New Roman" panose="02020603050405020304" pitchFamily="18" charset="0"/>
              </a:rPr>
              <a:t>ees &gt; </a:t>
            </a:r>
            <a:r>
              <a:rPr lang="it-IT" i="1">
                <a:solidFill>
                  <a:srgbClr val="FF0000"/>
                </a:solidFill>
                <a:latin typeface="Times New Roman" panose="02020603050405020304" pitchFamily="18" charset="0"/>
                <a:cs typeface="Times New Roman" panose="02020603050405020304" pitchFamily="18" charset="0"/>
              </a:rPr>
              <a:t>-ēs</a:t>
            </a:r>
            <a:r>
              <a:rPr lang="it-IT">
                <a:latin typeface="Times New Roman" panose="02020603050405020304" pitchFamily="18" charset="0"/>
                <a:cs typeface="Times New Roman" panose="02020603050405020304" pitchFamily="18" charset="0"/>
              </a:rPr>
              <a:t> </a:t>
            </a:r>
          </a:p>
          <a:p>
            <a:pPr marL="0" indent="0" algn="jus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(n.)  +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ă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iǝ</a:t>
            </a:r>
            <a:r>
              <a:rPr lang="it-IT">
                <a:solidFill>
                  <a:schemeClr val="tx1"/>
                </a:solidFill>
                <a:latin typeface="Times New Roman" panose="02020603050405020304" pitchFamily="18" charset="0"/>
                <a:cs typeface="Times New Roman" panose="02020603050405020304" pitchFamily="18" charset="0"/>
              </a:rPr>
              <a:t> &gt; -</a:t>
            </a:r>
            <a:r>
              <a:rPr lang="it-IT" i="1">
                <a:solidFill>
                  <a:schemeClr val="tx1"/>
                </a:solidFill>
                <a:latin typeface="Times New Roman" panose="02020603050405020304" pitchFamily="18" charset="0"/>
                <a:cs typeface="Times New Roman" panose="02020603050405020304" pitchFamily="18" charset="0"/>
              </a:rPr>
              <a:t>iā &gt; -iă</a:t>
            </a:r>
            <a:r>
              <a:rPr lang="it-IT">
                <a:solidFill>
                  <a:schemeClr val="tx1"/>
                </a:solidFill>
                <a:latin typeface="Times New Roman" panose="02020603050405020304" pitchFamily="18" charset="0"/>
                <a:cs typeface="Times New Roman" panose="02020603050405020304" pitchFamily="18" charset="0"/>
              </a:rPr>
              <a:t>)</a:t>
            </a:r>
            <a:endParaRPr lang="it-IT">
              <a:solidFill>
                <a:srgbClr val="FF0000"/>
              </a:solidFill>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Genitivo</a:t>
            </a:r>
            <a:r>
              <a:rPr lang="it-IT">
                <a:latin typeface="Times New Roman" panose="02020603050405020304" pitchFamily="18" charset="0"/>
                <a:cs typeface="Times New Roman" panose="02020603050405020304" pitchFamily="18" charset="0"/>
              </a:rPr>
              <a:t>            (temi in cons.) + -</a:t>
            </a:r>
            <a:r>
              <a:rPr lang="it-IT" i="1">
                <a:latin typeface="Times New Roman" panose="02020603050405020304" pitchFamily="18" charset="0"/>
                <a:cs typeface="Times New Roman" panose="02020603050405020304" pitchFamily="18" charset="0"/>
              </a:rPr>
              <a:t>ĕs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ŏs</a:t>
            </a:r>
            <a:r>
              <a:rPr lang="it-IT">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ĭs</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*-om &gt; -ŏm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ŭm</a:t>
            </a: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(temi in </a:t>
            </a:r>
            <a:r>
              <a:rPr lang="it-IT" i="1">
                <a:latin typeface="Times New Roman" panose="02020603050405020304" pitchFamily="18" charset="0"/>
                <a:cs typeface="Times New Roman" panose="02020603050405020304" pitchFamily="18" charset="0"/>
              </a:rPr>
              <a:t>-i</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eis&gt;</a:t>
            </a:r>
            <a:r>
              <a:rPr lang="it-IT">
                <a:solidFill>
                  <a:schemeClr val="tx1"/>
                </a:solidFill>
                <a:latin typeface="Times New Roman" panose="02020603050405020304" pitchFamily="18" charset="0"/>
                <a:cs typeface="Times New Roman" panose="02020603050405020304" pitchFamily="18" charset="0"/>
              </a:rPr>
              <a:t> -</a:t>
            </a:r>
            <a:r>
              <a:rPr lang="it-IT" i="1">
                <a:solidFill>
                  <a:schemeClr val="tx1"/>
                </a:solidFill>
                <a:latin typeface="Times New Roman" panose="02020603050405020304" pitchFamily="18" charset="0"/>
                <a:cs typeface="Times New Roman" panose="02020603050405020304" pitchFamily="18" charset="0"/>
              </a:rPr>
              <a:t>īs</a:t>
            </a:r>
            <a:r>
              <a:rPr lang="it-IT">
                <a:solidFill>
                  <a:schemeClr val="tx1"/>
                </a:solidFill>
                <a:latin typeface="Times New Roman" panose="02020603050405020304" pitchFamily="18" charset="0"/>
                <a:cs typeface="Times New Roman" panose="02020603050405020304" pitchFamily="18" charset="0"/>
              </a:rPr>
              <a:t>  (poi per estens.</a:t>
            </a:r>
            <a:r>
              <a:rPr lang="it-IT">
                <a:solidFill>
                  <a:srgbClr val="FF0000"/>
                </a:solidFill>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ĭs</a:t>
            </a:r>
            <a:r>
              <a:rPr lang="it-IT">
                <a:solidFill>
                  <a:schemeClr val="tx1"/>
                </a:solidFill>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Dativo </a:t>
            </a:r>
            <a:r>
              <a:rPr lang="it-IT">
                <a:latin typeface="Times New Roman" panose="02020603050405020304" pitchFamily="18" charset="0"/>
                <a:cs typeface="Times New Roman" panose="02020603050405020304" pitchFamily="18" charset="0"/>
              </a:rPr>
              <a:t>             (temi in cons.) + -</a:t>
            </a:r>
            <a:r>
              <a:rPr lang="it-IT" i="1">
                <a:latin typeface="Times New Roman" panose="02020603050405020304" pitchFamily="18" charset="0"/>
                <a:cs typeface="Times New Roman" panose="02020603050405020304" pitchFamily="18" charset="0"/>
              </a:rPr>
              <a:t>ei &gt;  </a:t>
            </a:r>
            <a:r>
              <a:rPr lang="it-IT" i="1">
                <a:solidFill>
                  <a:srgbClr val="FF0000"/>
                </a:solidFill>
                <a:latin typeface="Times New Roman" panose="02020603050405020304" pitchFamily="18" charset="0"/>
                <a:cs typeface="Times New Roman" panose="02020603050405020304" pitchFamily="18" charset="0"/>
              </a:rPr>
              <a:t>-ī</a:t>
            </a:r>
            <a:r>
              <a:rPr lang="it-IT" i="1">
                <a:latin typeface="Times New Roman" panose="02020603050405020304" pitchFamily="18" charset="0"/>
                <a:cs typeface="Times New Roman" panose="02020603050405020304" pitchFamily="18" charset="0"/>
              </a:rPr>
              <a:t>                                                               + *-</a:t>
            </a:r>
            <a:r>
              <a:rPr lang="it-IT">
                <a:latin typeface="Times New Roman" panose="02020603050405020304" pitchFamily="18" charset="0"/>
                <a:cs typeface="Times New Roman" panose="02020603050405020304" pitchFamily="18" charset="0"/>
              </a:rPr>
              <a:t>bhos</a:t>
            </a:r>
            <a:r>
              <a:rPr lang="it-IT" i="1">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endParaRPr lang="it-IT">
              <a:solidFill>
                <a:srgbClr val="FF0000"/>
              </a:solidFill>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(temi in -</a:t>
            </a:r>
            <a:r>
              <a:rPr lang="it-IT" i="1">
                <a:latin typeface="Times New Roman" panose="02020603050405020304" pitchFamily="18" charset="0"/>
                <a:cs typeface="Times New Roman" panose="02020603050405020304" pitchFamily="18" charset="0"/>
              </a:rPr>
              <a:t>i</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*-eyei</a:t>
            </a:r>
            <a:r>
              <a:rPr lang="it-IT">
                <a:latin typeface="Times New Roman" panose="02020603050405020304" pitchFamily="18" charset="0"/>
                <a:cs typeface="Times New Roman" panose="02020603050405020304" pitchFamily="18" charset="0"/>
              </a:rPr>
              <a:t>&gt; *-</a:t>
            </a:r>
            <a:r>
              <a:rPr lang="it-IT" i="1">
                <a:latin typeface="Times New Roman" panose="02020603050405020304" pitchFamily="18" charset="0"/>
                <a:cs typeface="Times New Roman" panose="02020603050405020304" pitchFamily="18" charset="0"/>
              </a:rPr>
              <a:t>eei &gt; -ēi &gt; -ĕi &gt;-</a:t>
            </a:r>
            <a:r>
              <a:rPr lang="it-IT" i="1">
                <a:solidFill>
                  <a:srgbClr val="FF0000"/>
                </a:solidFill>
                <a:latin typeface="Times New Roman" panose="02020603050405020304" pitchFamily="18" charset="0"/>
                <a:cs typeface="Times New Roman" panose="02020603050405020304" pitchFamily="18" charset="0"/>
              </a:rPr>
              <a:t>ī</a:t>
            </a:r>
          </a:p>
          <a:p>
            <a:pPr marL="0" indent="0" algn="jus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Accusativo</a:t>
            </a:r>
            <a:r>
              <a:rPr lang="it-IT">
                <a:latin typeface="Times New Roman" panose="02020603050405020304" pitchFamily="18" charset="0"/>
                <a:cs typeface="Times New Roman" panose="02020603050405020304" pitchFamily="18" charset="0"/>
              </a:rPr>
              <a:t>        (temi in cons.) + -</a:t>
            </a:r>
            <a:r>
              <a:rPr lang="it-IT" i="1">
                <a:latin typeface="Times New Roman" panose="02020603050405020304" pitchFamily="18" charset="0"/>
                <a:cs typeface="Times New Roman" panose="02020603050405020304" pitchFamily="18" charset="0"/>
              </a:rPr>
              <a:t>ṃ &gt;-</a:t>
            </a:r>
            <a:r>
              <a:rPr lang="it-IT" i="1">
                <a:solidFill>
                  <a:srgbClr val="FF0000"/>
                </a:solidFill>
                <a:latin typeface="Times New Roman" panose="02020603050405020304" pitchFamily="18" charset="0"/>
                <a:cs typeface="Times New Roman" panose="02020603050405020304" pitchFamily="18" charset="0"/>
              </a:rPr>
              <a:t>em</a:t>
            </a:r>
            <a:r>
              <a:rPr lang="it-IT" i="1">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(m., f.)  (temi in cons.) </a:t>
            </a:r>
            <a:r>
              <a:rPr lang="it-IT" i="1">
                <a:latin typeface="Times New Roman" panose="02020603050405020304" pitchFamily="18" charset="0"/>
                <a:cs typeface="Times New Roman" panose="02020603050405020304" pitchFamily="18" charset="0"/>
              </a:rPr>
              <a:t>+-ṇs &gt;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ens &gt; </a:t>
            </a:r>
            <a:r>
              <a:rPr lang="it-IT" i="1">
                <a:solidFill>
                  <a:srgbClr val="FF0000"/>
                </a:solidFill>
                <a:latin typeface="Times New Roman" panose="02020603050405020304" pitchFamily="18" charset="0"/>
                <a:cs typeface="Times New Roman" panose="02020603050405020304" pitchFamily="18" charset="0"/>
              </a:rPr>
              <a:t>-ēs</a:t>
            </a:r>
          </a:p>
          <a:p>
            <a:pPr marL="0" indent="0" algn="just">
              <a:buNone/>
            </a:pPr>
            <a:r>
              <a:rPr lang="it-IT">
                <a:latin typeface="Times New Roman" panose="02020603050405020304" pitchFamily="18" charset="0"/>
                <a:cs typeface="Times New Roman" panose="02020603050405020304" pitchFamily="18" charset="0"/>
              </a:rPr>
              <a:t>                          (temi in -</a:t>
            </a:r>
            <a:r>
              <a:rPr lang="it-IT" i="1">
                <a:latin typeface="Times New Roman" panose="02020603050405020304" pitchFamily="18" charset="0"/>
                <a:cs typeface="Times New Roman" panose="02020603050405020304" pitchFamily="18" charset="0"/>
              </a:rPr>
              <a:t>i</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m &gt; </a:t>
            </a:r>
            <a:r>
              <a:rPr lang="it-IT" i="1">
                <a:solidFill>
                  <a:srgbClr val="FF0000"/>
                </a:solidFill>
                <a:latin typeface="Times New Roman" panose="02020603050405020304" pitchFamily="18" charset="0"/>
                <a:cs typeface="Times New Roman" panose="02020603050405020304" pitchFamily="18" charset="0"/>
              </a:rPr>
              <a:t>-im </a:t>
            </a:r>
            <a:r>
              <a:rPr lang="it-IT">
                <a:solidFill>
                  <a:schemeClr val="tx1"/>
                </a:solidFill>
                <a:latin typeface="Times New Roman" panose="02020603050405020304" pitchFamily="18" charset="0"/>
                <a:cs typeface="Times New Roman" panose="02020603050405020304" pitchFamily="18" charset="0"/>
              </a:rPr>
              <a:t>(poi per estens.</a:t>
            </a:r>
            <a:r>
              <a:rPr lang="it-IT">
                <a:solidFill>
                  <a:srgbClr val="FF0000"/>
                </a:solidFill>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em</a:t>
            </a:r>
            <a:r>
              <a:rPr lang="it-IT">
                <a:solidFill>
                  <a:schemeClr val="tx1"/>
                </a:solidFill>
                <a:latin typeface="Times New Roman" panose="02020603050405020304" pitchFamily="18" charset="0"/>
                <a:cs typeface="Times New Roman" panose="02020603050405020304" pitchFamily="18" charset="0"/>
              </a:rPr>
              <a:t>)                              (temi in -</a:t>
            </a:r>
            <a:r>
              <a:rPr lang="it-IT" i="1">
                <a:solidFill>
                  <a:schemeClr val="tx1"/>
                </a:solidFill>
                <a:latin typeface="Times New Roman" panose="02020603050405020304" pitchFamily="18" charset="0"/>
                <a:cs typeface="Times New Roman" panose="02020603050405020304" pitchFamily="18" charset="0"/>
              </a:rPr>
              <a:t>i</a:t>
            </a:r>
            <a:r>
              <a:rPr lang="it-IT">
                <a:solidFill>
                  <a:schemeClr val="tx1"/>
                </a:solidFill>
                <a:latin typeface="Times New Roman" panose="02020603050405020304" pitchFamily="18" charset="0"/>
                <a:cs typeface="Times New Roman" panose="02020603050405020304" pitchFamily="18" charset="0"/>
              </a:rPr>
              <a:t>) + -</a:t>
            </a:r>
            <a:r>
              <a:rPr lang="it-IT" i="1">
                <a:solidFill>
                  <a:schemeClr val="tx1"/>
                </a:solidFill>
                <a:latin typeface="Times New Roman" panose="02020603050405020304" pitchFamily="18" charset="0"/>
                <a:cs typeface="Times New Roman" panose="02020603050405020304" pitchFamily="18" charset="0"/>
              </a:rPr>
              <a:t>ns &gt; -ins</a:t>
            </a:r>
            <a:r>
              <a:rPr lang="it-IT">
                <a:solidFill>
                  <a:schemeClr val="tx1"/>
                </a:solidFill>
                <a:latin typeface="Times New Roman" panose="02020603050405020304" pitchFamily="18" charset="0"/>
                <a:cs typeface="Times New Roman" panose="02020603050405020304" pitchFamily="18" charset="0"/>
              </a:rPr>
              <a:t> &gt; </a:t>
            </a:r>
            <a:r>
              <a:rPr lang="it-IT" i="1">
                <a:solidFill>
                  <a:srgbClr val="FF0000"/>
                </a:solidFill>
                <a:latin typeface="Times New Roman" panose="02020603050405020304" pitchFamily="18" charset="0"/>
                <a:cs typeface="Times New Roman" panose="02020603050405020304" pitchFamily="18" charset="0"/>
              </a:rPr>
              <a:t>-īs  </a:t>
            </a:r>
            <a:r>
              <a:rPr lang="it-IT">
                <a:solidFill>
                  <a:schemeClr val="tx1"/>
                </a:solidFill>
                <a:latin typeface="Times New Roman" panose="02020603050405020304" pitchFamily="18" charset="0"/>
                <a:cs typeface="Times New Roman" panose="02020603050405020304" pitchFamily="18" charset="0"/>
              </a:rPr>
              <a:t>(estens. </a:t>
            </a:r>
            <a:r>
              <a:rPr lang="it-IT" i="1">
                <a:solidFill>
                  <a:srgbClr val="FF0000"/>
                </a:solidFill>
                <a:latin typeface="Times New Roman" panose="02020603050405020304" pitchFamily="18" charset="0"/>
                <a:cs typeface="Times New Roman" panose="02020603050405020304" pitchFamily="18" charset="0"/>
              </a:rPr>
              <a:t>-ēs</a:t>
            </a:r>
            <a:r>
              <a:rPr lang="it-IT">
                <a:solidFill>
                  <a:schemeClr val="tx1"/>
                </a:solidFill>
                <a:latin typeface="Times New Roman" panose="02020603050405020304" pitchFamily="18" charset="0"/>
                <a:cs typeface="Times New Roman" panose="02020603050405020304" pitchFamily="18" charset="0"/>
              </a:rPr>
              <a:t>)</a:t>
            </a:r>
          </a:p>
          <a:p>
            <a:pPr marL="0" indent="0" algn="just">
              <a:buNone/>
            </a:pPr>
            <a:r>
              <a:rPr lang="it-IT">
                <a:latin typeface="Times New Roman" panose="02020603050405020304" pitchFamily="18" charset="0"/>
                <a:cs typeface="Times New Roman" panose="02020603050405020304" pitchFamily="18" charset="0"/>
              </a:rPr>
              <a:t>                           (n.) = nom.                                                                                 (n.) = </a:t>
            </a:r>
            <a:r>
              <a:rPr lang="it-IT" i="1">
                <a:latin typeface="Times New Roman" panose="02020603050405020304" pitchFamily="18" charset="0"/>
                <a:cs typeface="Times New Roman" panose="02020603050405020304" pitchFamily="18" charset="0"/>
              </a:rPr>
              <a:t>nom.</a:t>
            </a:r>
          </a:p>
          <a:p>
            <a:pPr marL="0" indent="0" algn="just">
              <a:buNone/>
            </a:pPr>
            <a:r>
              <a:rPr lang="it-IT" i="1">
                <a:latin typeface="Times New Roman" panose="02020603050405020304" pitchFamily="18" charset="0"/>
                <a:cs typeface="Times New Roman" panose="02020603050405020304" pitchFamily="18" charset="0"/>
              </a:rPr>
              <a:t>Vocativo</a:t>
            </a:r>
            <a:r>
              <a:rPr lang="it-IT">
                <a:latin typeface="Times New Roman" panose="02020603050405020304" pitchFamily="18" charset="0"/>
                <a:cs typeface="Times New Roman" panose="02020603050405020304" pitchFamily="18" charset="0"/>
              </a:rPr>
              <a:t>            = nom.  </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nom. </a:t>
            </a:r>
          </a:p>
          <a:p>
            <a:pPr marL="0" indent="0" algn="just">
              <a:lnSpc>
                <a:spcPct val="110000"/>
              </a:lnSpc>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Ablativo</a:t>
            </a:r>
            <a:r>
              <a:rPr lang="it-IT">
                <a:latin typeface="Times New Roman" panose="02020603050405020304" pitchFamily="18" charset="0"/>
                <a:cs typeface="Times New Roman" panose="02020603050405020304" pitchFamily="18" charset="0"/>
              </a:rPr>
              <a:t>          (temi in cons.) + loc. -</a:t>
            </a:r>
            <a:r>
              <a:rPr lang="it-IT" i="1">
                <a:latin typeface="Times New Roman" panose="02020603050405020304" pitchFamily="18" charset="0"/>
                <a:cs typeface="Times New Roman" panose="02020603050405020304" pitchFamily="18" charset="0"/>
              </a:rPr>
              <a:t>i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strum. -</a:t>
            </a:r>
            <a:r>
              <a:rPr lang="it-IT" i="1">
                <a:latin typeface="Times New Roman" panose="02020603050405020304" pitchFamily="18" charset="0"/>
                <a:cs typeface="Times New Roman" panose="02020603050405020304" pitchFamily="18" charset="0"/>
              </a:rPr>
              <a:t>e &gt; </a:t>
            </a:r>
            <a:r>
              <a:rPr lang="it-IT" i="1">
                <a:solidFill>
                  <a:srgbClr val="FF0000"/>
                </a:solidFill>
                <a:latin typeface="Times New Roman" panose="02020603050405020304" pitchFamily="18" charset="0"/>
                <a:cs typeface="Times New Roman" panose="02020603050405020304" pitchFamily="18" charset="0"/>
              </a:rPr>
              <a:t>-ĕ </a:t>
            </a:r>
            <a:r>
              <a:rPr lang="it-IT" i="1">
                <a:latin typeface="Times New Roman" panose="02020603050405020304" pitchFamily="18" charset="0"/>
                <a:cs typeface="Times New Roman" panose="02020603050405020304" pitchFamily="18" charset="0"/>
              </a:rPr>
              <a:t>                                        + *-</a:t>
            </a:r>
            <a:r>
              <a:rPr lang="it-IT">
                <a:latin typeface="Times New Roman" panose="02020603050405020304" pitchFamily="18" charset="0"/>
                <a:cs typeface="Times New Roman" panose="02020603050405020304" pitchFamily="18" charset="0"/>
              </a:rPr>
              <a:t>bhos</a:t>
            </a:r>
            <a:r>
              <a:rPr lang="it-IT" i="1">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p>
          <a:p>
            <a:pPr marL="0" indent="0" algn="jus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(temi in </a:t>
            </a:r>
            <a:r>
              <a:rPr lang="it-IT" i="1">
                <a:latin typeface="Times New Roman" panose="02020603050405020304" pitchFamily="18" charset="0"/>
                <a:cs typeface="Times New Roman" panose="02020603050405020304" pitchFamily="18" charset="0"/>
              </a:rPr>
              <a:t>-i</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id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-d </a:t>
            </a:r>
            <a:r>
              <a:rPr lang="it-IT">
                <a:latin typeface="Times New Roman" panose="02020603050405020304" pitchFamily="18" charset="0"/>
                <a:cs typeface="Times New Roman" panose="02020603050405020304" pitchFamily="18" charset="0"/>
              </a:rPr>
              <a:t>per analogia con temi in –</a:t>
            </a:r>
            <a:r>
              <a:rPr lang="it-IT" i="1">
                <a:latin typeface="Times New Roman" panose="02020603050405020304" pitchFamily="18" charset="0"/>
                <a:cs typeface="Times New Roman" panose="02020603050405020304" pitchFamily="18" charset="0"/>
              </a:rPr>
              <a:t>ŏ</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&gt; </a:t>
            </a:r>
            <a:r>
              <a:rPr lang="it-IT" i="1">
                <a:solidFill>
                  <a:srgbClr val="FF0000"/>
                </a:solidFill>
                <a:latin typeface="Times New Roman" panose="02020603050405020304" pitchFamily="18" charset="0"/>
                <a:cs typeface="Times New Roman" panose="02020603050405020304" pitchFamily="18" charset="0"/>
              </a:rPr>
              <a:t>-ī</a:t>
            </a:r>
            <a:r>
              <a:rPr lang="it-IT" i="1">
                <a:latin typeface="Times New Roman" panose="02020603050405020304" pitchFamily="18" charset="0"/>
                <a:cs typeface="Times New Roman" panose="02020603050405020304" pitchFamily="18" charset="0"/>
              </a:rPr>
              <a:t>  </a:t>
            </a:r>
          </a:p>
          <a:p>
            <a:pPr marL="0" indent="0" algn="jus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oppure</a:t>
            </a:r>
            <a:r>
              <a:rPr lang="it-IT" i="1">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-ĕ </a:t>
            </a:r>
            <a:r>
              <a:rPr lang="it-IT">
                <a:solidFill>
                  <a:schemeClr val="tx1"/>
                </a:solidFill>
                <a:latin typeface="Times New Roman" panose="02020603050405020304" pitchFamily="18" charset="0"/>
                <a:cs typeface="Times New Roman" panose="02020603050405020304" pitchFamily="18" charset="0"/>
              </a:rPr>
              <a:t>(= temi cons.)</a:t>
            </a:r>
          </a:p>
        </p:txBody>
      </p:sp>
      <p:cxnSp>
        <p:nvCxnSpPr>
          <p:cNvPr id="4" name="Connettore diritto 3">
            <a:extLst>
              <a:ext uri="{FF2B5EF4-FFF2-40B4-BE49-F238E27FC236}">
                <a16:creationId xmlns:a16="http://schemas.microsoft.com/office/drawing/2014/main" id="{666736BE-0D82-4B85-A242-951D7D2BC594}"/>
              </a:ext>
            </a:extLst>
          </p:cNvPr>
          <p:cNvCxnSpPr>
            <a:cxnSpLocks/>
          </p:cNvCxnSpPr>
          <p:nvPr/>
        </p:nvCxnSpPr>
        <p:spPr>
          <a:xfrm>
            <a:off x="7566870" y="285226"/>
            <a:ext cx="0" cy="65727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43DFFA13-96EF-44E4-BBAD-21ACB88D542B}"/>
              </a:ext>
            </a:extLst>
          </p:cNvPr>
          <p:cNvCxnSpPr/>
          <p:nvPr/>
        </p:nvCxnSpPr>
        <p:spPr>
          <a:xfrm>
            <a:off x="0" y="192107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93395BEA-484C-419F-9E1B-2974953EBF2E}"/>
              </a:ext>
            </a:extLst>
          </p:cNvPr>
          <p:cNvCxnSpPr/>
          <p:nvPr/>
        </p:nvCxnSpPr>
        <p:spPr>
          <a:xfrm>
            <a:off x="-8389" y="288581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4E96FE42-CE89-47CF-AC2B-7BE13004EA61}"/>
              </a:ext>
            </a:extLst>
          </p:cNvPr>
          <p:cNvCxnSpPr/>
          <p:nvPr/>
        </p:nvCxnSpPr>
        <p:spPr>
          <a:xfrm>
            <a:off x="-8389" y="3737295"/>
            <a:ext cx="12192000" cy="58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F939D78-66AC-43F4-8531-9D93D41055DC}"/>
              </a:ext>
            </a:extLst>
          </p:cNvPr>
          <p:cNvCxnSpPr/>
          <p:nvPr/>
        </p:nvCxnSpPr>
        <p:spPr>
          <a:xfrm>
            <a:off x="-8389" y="5020810"/>
            <a:ext cx="12192000" cy="67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D9F34646-CED9-49EB-AFE7-EFCE3B1BE44D}"/>
              </a:ext>
            </a:extLst>
          </p:cNvPr>
          <p:cNvCxnSpPr>
            <a:cxnSpLocks/>
          </p:cNvCxnSpPr>
          <p:nvPr/>
        </p:nvCxnSpPr>
        <p:spPr>
          <a:xfrm>
            <a:off x="-8389" y="5503178"/>
            <a:ext cx="12192000" cy="109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4498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69277E78-540D-46A7-BF52-D57C9A24E0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0664" y="0"/>
            <a:ext cx="8247146" cy="6857999"/>
          </a:xfrm>
          <a:blipFill>
            <a:blip r:embed="rId3"/>
            <a:tile tx="0" ty="0" sx="100000" sy="100000" flip="none" algn="tl"/>
          </a:blipFill>
        </p:spPr>
      </p:pic>
      <p:sp>
        <p:nvSpPr>
          <p:cNvPr id="5" name="CasellaDiTesto 4">
            <a:extLst>
              <a:ext uri="{FF2B5EF4-FFF2-40B4-BE49-F238E27FC236}">
                <a16:creationId xmlns:a16="http://schemas.microsoft.com/office/drawing/2014/main" id="{2047C7EE-D6EE-4E68-ACCC-B2717FFC1172}"/>
              </a:ext>
            </a:extLst>
          </p:cNvPr>
          <p:cNvSpPr txBox="1"/>
          <p:nvPr/>
        </p:nvSpPr>
        <p:spPr>
          <a:xfrm>
            <a:off x="1065403" y="2843868"/>
            <a:ext cx="2130803" cy="2031325"/>
          </a:xfrm>
          <a:prstGeom prst="rect">
            <a:avLst/>
          </a:prstGeom>
          <a:noFill/>
          <a:ln w="1270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La formazione del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 nominativo singolare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(temi in consonante muta)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CasellaDiTesto 5">
            <a:extLst>
              <a:ext uri="{FF2B5EF4-FFF2-40B4-BE49-F238E27FC236}">
                <a16:creationId xmlns:a16="http://schemas.microsoft.com/office/drawing/2014/main" id="{D16D352A-8BA7-488E-966F-BC4E40428E15}"/>
              </a:ext>
            </a:extLst>
          </p:cNvPr>
          <p:cNvSpPr txBox="1"/>
          <p:nvPr/>
        </p:nvSpPr>
        <p:spPr>
          <a:xfrm>
            <a:off x="1224793" y="1216512"/>
            <a:ext cx="1812022" cy="369332"/>
          </a:xfrm>
          <a:prstGeom prst="rect">
            <a:avLst/>
          </a:prstGeom>
          <a:noFill/>
          <a:ln w="1905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Schema </a:t>
            </a:r>
          </a:p>
        </p:txBody>
      </p:sp>
    </p:spTree>
    <p:extLst>
      <p:ext uri="{BB962C8B-B14F-4D97-AF65-F5344CB8AC3E}">
        <p14:creationId xmlns:p14="http://schemas.microsoft.com/office/powerpoint/2010/main" val="26554589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EFFC08C5-E9C6-4EB9-B47C-BD4CBB6CC0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8790" y="1136355"/>
            <a:ext cx="7451201" cy="4585290"/>
          </a:xfrm>
          <a:blipFill>
            <a:blip r:embed="rId3"/>
            <a:tile tx="0" ty="0" sx="100000" sy="100000" flip="none" algn="tl"/>
          </a:blipFill>
        </p:spPr>
      </p:pic>
      <p:sp>
        <p:nvSpPr>
          <p:cNvPr id="5" name="CasellaDiTesto 4">
            <a:extLst>
              <a:ext uri="{FF2B5EF4-FFF2-40B4-BE49-F238E27FC236}">
                <a16:creationId xmlns:a16="http://schemas.microsoft.com/office/drawing/2014/main" id="{AA8121E2-C02E-418B-9B0E-27FAF6C6E5FB}"/>
              </a:ext>
            </a:extLst>
          </p:cNvPr>
          <p:cNvSpPr txBox="1"/>
          <p:nvPr/>
        </p:nvSpPr>
        <p:spPr>
          <a:xfrm>
            <a:off x="1795243" y="1459684"/>
            <a:ext cx="1400961" cy="369332"/>
          </a:xfrm>
          <a:prstGeom prst="rect">
            <a:avLst/>
          </a:prstGeom>
          <a:noFill/>
          <a:ln w="1905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Schema </a:t>
            </a:r>
          </a:p>
        </p:txBody>
      </p:sp>
      <p:sp>
        <p:nvSpPr>
          <p:cNvPr id="6" name="CasellaDiTesto 5">
            <a:extLst>
              <a:ext uri="{FF2B5EF4-FFF2-40B4-BE49-F238E27FC236}">
                <a16:creationId xmlns:a16="http://schemas.microsoft.com/office/drawing/2014/main" id="{F4E988D0-D6F4-4E4A-B19E-F5EB41795048}"/>
              </a:ext>
            </a:extLst>
          </p:cNvPr>
          <p:cNvSpPr txBox="1"/>
          <p:nvPr/>
        </p:nvSpPr>
        <p:spPr>
          <a:xfrm>
            <a:off x="1434517" y="2801923"/>
            <a:ext cx="2122415" cy="2308324"/>
          </a:xfrm>
          <a:prstGeom prst="rect">
            <a:avLst/>
          </a:prstGeom>
          <a:noFill/>
          <a:ln w="1905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La formazione del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 nominativo singolare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(temi in consonante nasale, liquida, sibilante)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6404262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2590D0B-05CB-4733-B580-D27A769B5A60}"/>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marL="0" indent="0" algn="ctr">
              <a:buNone/>
            </a:pPr>
            <a:r>
              <a:rPr lang="it-IT" b="1" i="1">
                <a:latin typeface="Times New Roman" panose="02020603050405020304" pitchFamily="18" charset="0"/>
                <a:cs typeface="Times New Roman" panose="02020603050405020304" pitchFamily="18" charset="0"/>
              </a:rPr>
              <a:t>Temi in -ŭ    </a:t>
            </a:r>
            <a:r>
              <a:rPr lang="it-IT" b="1">
                <a:latin typeface="Times New Roman" panose="02020603050405020304" pitchFamily="18" charset="0"/>
                <a:cs typeface="Times New Roman" panose="02020603050405020304" pitchFamily="18" charset="0"/>
              </a:rPr>
              <a:t>(IV declinazione)  </a:t>
            </a:r>
          </a:p>
          <a:p>
            <a:pPr marL="0" indent="0" algn="just">
              <a:buNone/>
            </a:pPr>
            <a:r>
              <a:rPr lang="it-IT" b="1" u="sng">
                <a:latin typeface="Times New Roman" panose="02020603050405020304" pitchFamily="18" charset="0"/>
                <a:cs typeface="Times New Roman" panose="02020603050405020304" pitchFamily="18" charset="0"/>
              </a:rPr>
              <a:t>La vocale del tema: </a:t>
            </a:r>
            <a:r>
              <a:rPr lang="it-IT" b="1" i="1" u="sng">
                <a:latin typeface="Times New Roman" panose="02020603050405020304" pitchFamily="18" charset="0"/>
                <a:cs typeface="Times New Roman" panose="02020603050405020304" pitchFamily="18" charset="0"/>
              </a:rPr>
              <a:t>-ŭ</a:t>
            </a:r>
            <a:r>
              <a:rPr lang="it-IT" b="1" u="sng">
                <a:latin typeface="Times New Roman" panose="02020603050405020304" pitchFamily="18" charset="0"/>
                <a:cs typeface="Times New Roman" panose="02020603050405020304" pitchFamily="18" charset="0"/>
              </a:rPr>
              <a:t> risale all’indoeuropeo: *</a:t>
            </a:r>
            <a:r>
              <a:rPr lang="it-IT" b="1" i="1" u="sng">
                <a:latin typeface="Times New Roman" panose="02020603050405020304" pitchFamily="18" charset="0"/>
                <a:cs typeface="Times New Roman" panose="02020603050405020304" pitchFamily="18" charset="0"/>
              </a:rPr>
              <a:t>-eu &gt; -ou- &gt; -u</a:t>
            </a:r>
            <a:r>
              <a:rPr lang="it-IT" b="1" u="sng">
                <a:latin typeface="Times New Roman" panose="02020603050405020304" pitchFamily="18" charset="0"/>
                <a:cs typeface="Times New Roman" panose="02020603050405020304" pitchFamily="18" charset="0"/>
              </a:rPr>
              <a:t> </a:t>
            </a:r>
            <a:r>
              <a:rPr lang="it-IT" u="sng">
                <a:latin typeface="Times New Roman" panose="02020603050405020304" pitchFamily="18" charset="0"/>
                <a:cs typeface="Times New Roman" panose="02020603050405020304" pitchFamily="18" charset="0"/>
              </a:rPr>
              <a:t>     </a:t>
            </a:r>
          </a:p>
          <a:p>
            <a:pPr marL="0" indent="0" algn="just">
              <a:buNone/>
            </a:pPr>
            <a:r>
              <a:rPr lang="it-IT">
                <a:latin typeface="Times New Roman" panose="02020603050405020304" pitchFamily="18" charset="0"/>
                <a:cs typeface="Times New Roman" panose="02020603050405020304" pitchFamily="18" charset="0"/>
              </a:rPr>
              <a:t>                          </a:t>
            </a:r>
          </a:p>
          <a:p>
            <a:pPr marL="0" indent="0" algn="ctr">
              <a:buNone/>
            </a:pPr>
            <a:r>
              <a:rPr lang="it-IT" b="1">
                <a:latin typeface="Times New Roman" panose="02020603050405020304" pitchFamily="18" charset="0"/>
                <a:cs typeface="Times New Roman" panose="02020603050405020304" pitchFamily="18" charset="0"/>
              </a:rPr>
              <a:t>Singolare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Nominativo</a:t>
            </a:r>
            <a:r>
              <a:rPr lang="it-IT" i="1">
                <a:solidFill>
                  <a:schemeClr val="tx1"/>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(m.,f.) tema + -</a:t>
            </a:r>
            <a:r>
              <a:rPr lang="it-IT" i="1">
                <a:solidFill>
                  <a:schemeClr val="tx1"/>
                </a:solidFill>
                <a:latin typeface="Times New Roman" panose="02020603050405020304" pitchFamily="18" charset="0"/>
                <a:cs typeface="Times New Roman" panose="02020603050405020304" pitchFamily="18" charset="0"/>
              </a:rPr>
              <a:t>s</a:t>
            </a:r>
            <a:r>
              <a:rPr lang="it-IT">
                <a:solidFill>
                  <a:schemeClr val="tx1"/>
                </a:solidFill>
                <a:latin typeface="Times New Roman" panose="02020603050405020304" pitchFamily="18" charset="0"/>
                <a:cs typeface="Times New Roman" panose="02020603050405020304" pitchFamily="18" charset="0"/>
              </a:rPr>
              <a:t> &gt;  </a:t>
            </a:r>
            <a:r>
              <a:rPr lang="it-IT" i="1">
                <a:solidFill>
                  <a:srgbClr val="FF0000"/>
                </a:solidFill>
                <a:latin typeface="Times New Roman" panose="02020603050405020304" pitchFamily="18" charset="0"/>
                <a:cs typeface="Times New Roman" panose="02020603050405020304" pitchFamily="18" charset="0"/>
              </a:rPr>
              <a:t>-ŭs</a:t>
            </a:r>
            <a:r>
              <a:rPr lang="it-IT">
                <a:latin typeface="Times New Roman" panose="02020603050405020304" pitchFamily="18" charset="0"/>
                <a:cs typeface="Times New Roman" panose="02020603050405020304" pitchFamily="18" charset="0"/>
              </a:rPr>
              <a:t>                                                      (m., f.)  tema *ou + -</a:t>
            </a:r>
            <a:r>
              <a:rPr lang="it-IT" i="1">
                <a:latin typeface="Times New Roman" panose="02020603050405020304" pitchFamily="18" charset="0"/>
                <a:cs typeface="Times New Roman" panose="02020603050405020304" pitchFamily="18" charset="0"/>
              </a:rPr>
              <a:t>ĕs &gt; *-</a:t>
            </a:r>
            <a:r>
              <a:rPr lang="it-IT">
                <a:latin typeface="Times New Roman" panose="02020603050405020304" pitchFamily="18" charset="0"/>
                <a:cs typeface="Times New Roman" panose="02020603050405020304" pitchFamily="18" charset="0"/>
              </a:rPr>
              <a:t>ous</a:t>
            </a:r>
            <a:r>
              <a:rPr lang="it-IT" i="1">
                <a:latin typeface="Times New Roman" panose="02020603050405020304" pitchFamily="18" charset="0"/>
                <a:cs typeface="Times New Roman" panose="02020603050405020304" pitchFamily="18" charset="0"/>
              </a:rPr>
              <a:t> &gt; </a:t>
            </a:r>
            <a:r>
              <a:rPr lang="it-IT" i="1">
                <a:solidFill>
                  <a:srgbClr val="FF0000"/>
                </a:solidFill>
                <a:latin typeface="Times New Roman" panose="02020603050405020304" pitchFamily="18" charset="0"/>
                <a:cs typeface="Times New Roman" panose="02020603050405020304" pitchFamily="18" charset="0"/>
              </a:rPr>
              <a:t>-ūs</a:t>
            </a:r>
            <a:r>
              <a:rPr lang="it-IT" i="1">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(n.) </a:t>
            </a:r>
            <a:r>
              <a:rPr lang="it-IT" i="1">
                <a:solidFill>
                  <a:srgbClr val="FF0000"/>
                </a:solidFill>
                <a:latin typeface="Times New Roman" panose="02020603050405020304" pitchFamily="18" charset="0"/>
                <a:cs typeface="Times New Roman" panose="02020603050405020304" pitchFamily="18" charset="0"/>
              </a:rPr>
              <a:t>-ū                                                                                </a:t>
            </a:r>
            <a:r>
              <a:rPr lang="it-IT">
                <a:latin typeface="Times New Roman" panose="02020603050405020304" pitchFamily="18" charset="0"/>
                <a:cs typeface="Times New Roman" panose="02020603050405020304" pitchFamily="18" charset="0"/>
              </a:rPr>
              <a:t>(n.) tema  +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ă &gt;</a:t>
            </a:r>
            <a:r>
              <a:rPr lang="it-IT" i="1">
                <a:solidFill>
                  <a:srgbClr val="FF0000"/>
                </a:solidFill>
                <a:latin typeface="Times New Roman" panose="02020603050405020304" pitchFamily="18" charset="0"/>
                <a:cs typeface="Times New Roman" panose="02020603050405020304" pitchFamily="18" charset="0"/>
              </a:rPr>
              <a:t> -ŭă </a:t>
            </a:r>
            <a:endParaRPr lang="it-IT" i="1">
              <a:solidFill>
                <a:schemeClr val="tx1"/>
              </a:solidFill>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                                                                                                                              </a:t>
            </a:r>
            <a:endParaRPr lang="it-IT" i="1">
              <a:solidFill>
                <a:srgbClr val="FF0000"/>
              </a:solidFill>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Genitivo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ous</a:t>
            </a:r>
            <a:r>
              <a:rPr lang="it-IT">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ūs</a:t>
            </a:r>
            <a:r>
              <a:rPr lang="it-IT">
                <a:latin typeface="Times New Roman" panose="02020603050405020304" pitchFamily="18" charset="0"/>
                <a:cs typeface="Times New Roman" panose="02020603050405020304" pitchFamily="18" charset="0"/>
              </a:rPr>
              <a:t>                                                                             tema + </a:t>
            </a:r>
            <a:r>
              <a:rPr lang="it-IT" i="1">
                <a:latin typeface="Times New Roman" panose="02020603050405020304" pitchFamily="18" charset="0"/>
                <a:cs typeface="Times New Roman" panose="02020603050405020304" pitchFamily="18" charset="0"/>
              </a:rPr>
              <a:t>*-om &gt; -ŏm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ŭŭm</a:t>
            </a: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Dativo </a:t>
            </a:r>
            <a:r>
              <a:rPr lang="it-IT">
                <a:latin typeface="Times New Roman" panose="02020603050405020304" pitchFamily="18" charset="0"/>
                <a:cs typeface="Times New Roman" panose="02020603050405020304" pitchFamily="18" charset="0"/>
              </a:rPr>
              <a:t>             tema + *eu-ei</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*ou-ei</a:t>
            </a:r>
            <a:r>
              <a:rPr lang="it-IT" i="1">
                <a:latin typeface="Times New Roman" panose="02020603050405020304" pitchFamily="18" charset="0"/>
                <a:cs typeface="Times New Roman" panose="02020603050405020304" pitchFamily="18" charset="0"/>
              </a:rPr>
              <a:t> &gt; -ei &gt; </a:t>
            </a:r>
            <a:r>
              <a:rPr lang="it-IT" i="1">
                <a:solidFill>
                  <a:srgbClr val="FF0000"/>
                </a:solidFill>
                <a:latin typeface="Times New Roman" panose="02020603050405020304" pitchFamily="18" charset="0"/>
                <a:cs typeface="Times New Roman" panose="02020603050405020304" pitchFamily="18" charset="0"/>
              </a:rPr>
              <a:t>-uī</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tema </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bhos</a:t>
            </a:r>
            <a:r>
              <a:rPr lang="it-IT" i="1">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endParaRPr lang="it-IT">
              <a:solidFill>
                <a:srgbClr val="FF0000"/>
              </a:solidFill>
              <a:latin typeface="Times New Roman" panose="02020603050405020304" pitchFamily="18" charset="0"/>
              <a:cs typeface="Times New Roman" panose="02020603050405020304" pitchFamily="18" charset="0"/>
            </a:endParaRPr>
          </a:p>
          <a:p>
            <a:pPr marL="0" indent="0" algn="jus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Accusativo</a:t>
            </a:r>
            <a:r>
              <a:rPr lang="it-IT">
                <a:latin typeface="Times New Roman" panose="02020603050405020304" pitchFamily="18" charset="0"/>
                <a:cs typeface="Times New Roman" panose="02020603050405020304" pitchFamily="18" charset="0"/>
              </a:rPr>
              <a:t>        tema + </a:t>
            </a:r>
            <a:r>
              <a:rPr lang="it-IT" i="1">
                <a:latin typeface="Times New Roman" panose="02020603050405020304" pitchFamily="18" charset="0"/>
                <a:cs typeface="Times New Roman" panose="02020603050405020304" pitchFamily="18" charset="0"/>
              </a:rPr>
              <a:t>-m &gt;</a:t>
            </a:r>
            <a:r>
              <a:rPr lang="it-IT" i="1">
                <a:solidFill>
                  <a:srgbClr val="FF0000"/>
                </a:solidFill>
                <a:latin typeface="Times New Roman" panose="02020603050405020304" pitchFamily="18" charset="0"/>
                <a:cs typeface="Times New Roman" panose="02020603050405020304" pitchFamily="18" charset="0"/>
              </a:rPr>
              <a:t>-ŭm</a:t>
            </a:r>
            <a:r>
              <a:rPr lang="it-IT" i="1">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(m., f.)  tema </a:t>
            </a:r>
            <a:r>
              <a:rPr lang="it-IT" i="1">
                <a:latin typeface="Times New Roman" panose="02020603050405020304" pitchFamily="18" charset="0"/>
                <a:cs typeface="Times New Roman" panose="02020603050405020304" pitchFamily="18" charset="0"/>
              </a:rPr>
              <a:t>+-ns &gt; </a:t>
            </a:r>
            <a:r>
              <a:rPr lang="it-IT" i="1">
                <a:solidFill>
                  <a:srgbClr val="FF0000"/>
                </a:solidFill>
                <a:latin typeface="Times New Roman" panose="02020603050405020304" pitchFamily="18" charset="0"/>
                <a:cs typeface="Times New Roman" panose="02020603050405020304" pitchFamily="18" charset="0"/>
              </a:rPr>
              <a:t>-us</a:t>
            </a:r>
          </a:p>
          <a:p>
            <a:pPr marL="0" indent="0" algn="just">
              <a:buNone/>
            </a:pPr>
            <a:r>
              <a:rPr lang="it-IT">
                <a:solidFill>
                  <a:schemeClr val="tx1"/>
                </a:solidFill>
                <a:latin typeface="Times New Roman" panose="02020603050405020304" pitchFamily="18" charset="0"/>
                <a:cs typeface="Times New Roman" panose="02020603050405020304" pitchFamily="18" charset="0"/>
              </a:rPr>
              <a:t>                          (n.) = nom.                                                                            (n.) = nom.</a:t>
            </a:r>
          </a:p>
          <a:p>
            <a:pPr marL="0" indent="0" algn="jus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Vocativo</a:t>
            </a:r>
            <a:r>
              <a:rPr lang="it-IT">
                <a:latin typeface="Times New Roman" panose="02020603050405020304" pitchFamily="18" charset="0"/>
                <a:cs typeface="Times New Roman" panose="02020603050405020304" pitchFamily="18" charset="0"/>
              </a:rPr>
              <a:t>            = nom.  </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nom. </a:t>
            </a:r>
          </a:p>
          <a:p>
            <a:pPr marL="0" indent="0" algn="just">
              <a:lnSpc>
                <a:spcPct val="110000"/>
              </a:lnSpc>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Ablativo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d</a:t>
            </a:r>
            <a:r>
              <a:rPr lang="it-IT">
                <a:latin typeface="Times New Roman" panose="02020603050405020304" pitchFamily="18" charset="0"/>
                <a:cs typeface="Times New Roman" panose="02020603050405020304" pitchFamily="18" charset="0"/>
              </a:rPr>
              <a:t> (analogia con temi in -</a:t>
            </a:r>
            <a:r>
              <a:rPr lang="it-IT" i="1">
                <a:latin typeface="Times New Roman" panose="02020603050405020304" pitchFamily="18" charset="0"/>
                <a:cs typeface="Times New Roman" panose="02020603050405020304" pitchFamily="18" charset="0"/>
              </a:rPr>
              <a:t>ŏ</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&gt; -ud &gt; </a:t>
            </a:r>
            <a:r>
              <a:rPr lang="it-IT" i="1">
                <a:solidFill>
                  <a:srgbClr val="FF0000"/>
                </a:solidFill>
                <a:latin typeface="Times New Roman" panose="02020603050405020304" pitchFamily="18" charset="0"/>
                <a:cs typeface="Times New Roman" panose="02020603050405020304" pitchFamily="18" charset="0"/>
              </a:rPr>
              <a:t>-ū</a:t>
            </a:r>
            <a:r>
              <a:rPr lang="it-IT">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bhos</a:t>
            </a:r>
            <a:r>
              <a:rPr lang="it-IT" i="1">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p>
          <a:p>
            <a:pPr marL="0" indent="0" algn="just">
              <a:buNone/>
            </a:pPr>
            <a:r>
              <a:rPr lang="it-IT" i="1">
                <a:latin typeface="Times New Roman" panose="02020603050405020304" pitchFamily="18" charset="0"/>
                <a:cs typeface="Times New Roman" panose="02020603050405020304" pitchFamily="18" charset="0"/>
              </a:rPr>
              <a:t>  </a:t>
            </a:r>
          </a:p>
          <a:p>
            <a:pPr marL="0" indent="0" algn="just">
              <a:buNone/>
            </a:pPr>
            <a:r>
              <a:rPr lang="it-IT" i="1">
                <a:latin typeface="Times New Roman" panose="02020603050405020304" pitchFamily="18" charset="0"/>
                <a:cs typeface="Times New Roman" panose="02020603050405020304" pitchFamily="18" charset="0"/>
              </a:rPr>
              <a:t>                                                              </a:t>
            </a:r>
            <a:endParaRPr lang="it-IT">
              <a:solidFill>
                <a:schemeClr val="tx1"/>
              </a:solidFill>
              <a:latin typeface="Times New Roman" panose="02020603050405020304" pitchFamily="18" charset="0"/>
              <a:cs typeface="Times New Roman" panose="02020603050405020304" pitchFamily="18" charset="0"/>
            </a:endParaRPr>
          </a:p>
        </p:txBody>
      </p:sp>
      <p:cxnSp>
        <p:nvCxnSpPr>
          <p:cNvPr id="4" name="Connettore diritto 3">
            <a:extLst>
              <a:ext uri="{FF2B5EF4-FFF2-40B4-BE49-F238E27FC236}">
                <a16:creationId xmlns:a16="http://schemas.microsoft.com/office/drawing/2014/main" id="{666736BE-0D82-4B85-A242-951D7D2BC594}"/>
              </a:ext>
            </a:extLst>
          </p:cNvPr>
          <p:cNvCxnSpPr>
            <a:cxnSpLocks/>
          </p:cNvCxnSpPr>
          <p:nvPr/>
        </p:nvCxnSpPr>
        <p:spPr>
          <a:xfrm>
            <a:off x="7566870" y="285226"/>
            <a:ext cx="0" cy="65727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43DFFA13-96EF-44E4-BBAD-21ACB88D542B}"/>
              </a:ext>
            </a:extLst>
          </p:cNvPr>
          <p:cNvCxnSpPr/>
          <p:nvPr/>
        </p:nvCxnSpPr>
        <p:spPr>
          <a:xfrm>
            <a:off x="0" y="213919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93395BEA-484C-419F-9E1B-2974953EBF2E}"/>
              </a:ext>
            </a:extLst>
          </p:cNvPr>
          <p:cNvCxnSpPr/>
          <p:nvPr/>
        </p:nvCxnSpPr>
        <p:spPr>
          <a:xfrm>
            <a:off x="0" y="2986481"/>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4E96FE42-CE89-47CF-AC2B-7BE13004EA61}"/>
              </a:ext>
            </a:extLst>
          </p:cNvPr>
          <p:cNvCxnSpPr>
            <a:cxnSpLocks/>
          </p:cNvCxnSpPr>
          <p:nvPr/>
        </p:nvCxnSpPr>
        <p:spPr>
          <a:xfrm>
            <a:off x="0" y="3720518"/>
            <a:ext cx="121752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F939D78-66AC-43F4-8531-9D93D41055DC}"/>
              </a:ext>
            </a:extLst>
          </p:cNvPr>
          <p:cNvCxnSpPr>
            <a:cxnSpLocks/>
          </p:cNvCxnSpPr>
          <p:nvPr/>
        </p:nvCxnSpPr>
        <p:spPr>
          <a:xfrm>
            <a:off x="-16778" y="5634257"/>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D9F34646-CED9-49EB-AFE7-EFCE3B1BE44D}"/>
              </a:ext>
            </a:extLst>
          </p:cNvPr>
          <p:cNvCxnSpPr>
            <a:cxnSpLocks/>
          </p:cNvCxnSpPr>
          <p:nvPr/>
        </p:nvCxnSpPr>
        <p:spPr>
          <a:xfrm>
            <a:off x="0" y="4752363"/>
            <a:ext cx="121752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805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A024A064-E2B1-4776-8527-F84FE0A502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950" y="0"/>
            <a:ext cx="11216081" cy="6858000"/>
          </a:xfrm>
          <a:blipFill>
            <a:blip r:embed="rId3"/>
            <a:tile tx="0" ty="0" sx="100000" sy="100000" flip="none" algn="tl"/>
          </a:blipFill>
        </p:spPr>
      </p:pic>
    </p:spTree>
    <p:extLst>
      <p:ext uri="{BB962C8B-B14F-4D97-AF65-F5344CB8AC3E}">
        <p14:creationId xmlns:p14="http://schemas.microsoft.com/office/powerpoint/2010/main" val="30425693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2590D0B-05CB-4733-B580-D27A769B5A60}"/>
              </a:ext>
            </a:extLst>
          </p:cNvPr>
          <p:cNvSpPr>
            <a:spLocks noGrp="1"/>
          </p:cNvSpPr>
          <p:nvPr>
            <p:ph idx="1"/>
          </p:nvPr>
        </p:nvSpPr>
        <p:spPr>
          <a:xfrm>
            <a:off x="0" y="0"/>
            <a:ext cx="12192000" cy="6858000"/>
          </a:xfrm>
          <a:blipFill>
            <a:blip r:embed="rId2"/>
            <a:tile tx="0" ty="0" sx="100000" sy="100000" flip="none" algn="tl"/>
          </a:blipFill>
        </p:spPr>
        <p:txBody>
          <a:bodyPr>
            <a:normAutofit fontScale="92500"/>
          </a:bodyPr>
          <a:lstStyle/>
          <a:p>
            <a:pPr marL="0" indent="0" algn="ctr">
              <a:buNone/>
            </a:pPr>
            <a:r>
              <a:rPr lang="it-IT" b="1" i="1">
                <a:latin typeface="Times New Roman" panose="02020603050405020304" pitchFamily="18" charset="0"/>
                <a:cs typeface="Times New Roman" panose="02020603050405020304" pitchFamily="18" charset="0"/>
              </a:rPr>
              <a:t>Temi in -ē  </a:t>
            </a:r>
            <a:r>
              <a:rPr lang="it-IT" b="1">
                <a:latin typeface="Times New Roman" panose="02020603050405020304" pitchFamily="18" charset="0"/>
                <a:cs typeface="Times New Roman" panose="02020603050405020304" pitchFamily="18" charset="0"/>
              </a:rPr>
              <a:t>(V declinazione)  </a:t>
            </a:r>
          </a:p>
          <a:p>
            <a:pPr marL="0" indent="0" algn="ctr">
              <a:buNone/>
            </a:pPr>
            <a:r>
              <a:rPr lang="it-IT" b="1">
                <a:latin typeface="Times New Roman" panose="02020603050405020304" pitchFamily="18" charset="0"/>
                <a:cs typeface="Times New Roman" panose="02020603050405020304" pitchFamily="18" charset="0"/>
              </a:rPr>
              <a:t>Singolare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Nominativo</a:t>
            </a:r>
            <a:r>
              <a:rPr lang="it-IT" i="1">
                <a:solidFill>
                  <a:schemeClr val="tx1"/>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tema +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s</a:t>
            </a:r>
            <a:r>
              <a:rPr lang="it-IT">
                <a:solidFill>
                  <a:schemeClr val="tx1"/>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e</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ĕs &gt; </a:t>
            </a:r>
            <a:r>
              <a:rPr lang="it-IT" i="1">
                <a:solidFill>
                  <a:srgbClr val="FF0000"/>
                </a:solidFill>
                <a:latin typeface="Times New Roman" panose="02020603050405020304" pitchFamily="18" charset="0"/>
                <a:cs typeface="Times New Roman" panose="02020603050405020304" pitchFamily="18" charset="0"/>
              </a:rPr>
              <a:t>-ēs</a:t>
            </a:r>
            <a:r>
              <a:rPr lang="it-IT" i="1">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                                                                                                                           </a:t>
            </a:r>
            <a:endParaRPr lang="it-IT" i="1">
              <a:solidFill>
                <a:srgbClr val="FF0000"/>
              </a:solidFill>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Genitivo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ei</a:t>
            </a:r>
            <a:r>
              <a:rPr lang="it-IT">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ī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(per analog. con temi -</a:t>
            </a:r>
            <a:r>
              <a:rPr lang="it-IT" i="1">
                <a:solidFill>
                  <a:schemeClr val="tx1"/>
                </a:solidFill>
                <a:latin typeface="Times New Roman" panose="02020603050405020304" pitchFamily="18" charset="0"/>
                <a:cs typeface="Times New Roman" panose="02020603050405020304" pitchFamily="18" charset="0"/>
              </a:rPr>
              <a:t>ā</a:t>
            </a:r>
            <a:r>
              <a:rPr lang="it-IT">
                <a:solidFill>
                  <a:schemeClr val="tx1"/>
                </a:solidFill>
                <a:latin typeface="Times New Roman" panose="02020603050405020304" pitchFamily="18" charset="0"/>
                <a:cs typeface="Times New Roman" panose="02020603050405020304" pitchFamily="18" charset="0"/>
              </a:rPr>
              <a:t> e temi in -</a:t>
            </a:r>
            <a:r>
              <a:rPr lang="it-IT" i="1">
                <a:solidFill>
                  <a:schemeClr val="tx1"/>
                </a:solidFill>
                <a:latin typeface="Times New Roman" panose="02020603050405020304" pitchFamily="18" charset="0"/>
                <a:cs typeface="Times New Roman" panose="02020603050405020304" pitchFamily="18" charset="0"/>
              </a:rPr>
              <a:t>o</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e</a:t>
            </a:r>
            <a:r>
              <a:rPr lang="it-IT">
                <a:solidFill>
                  <a:schemeClr val="tx1"/>
                </a:solidFill>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rŭm </a:t>
            </a:r>
            <a:r>
              <a:rPr lang="it-IT">
                <a:solidFill>
                  <a:schemeClr val="tx1"/>
                </a:solidFill>
                <a:latin typeface="Times New Roman" panose="02020603050405020304" pitchFamily="18" charset="0"/>
                <a:cs typeface="Times New Roman" panose="02020603050405020304" pitchFamily="18" charset="0"/>
              </a:rPr>
              <a:t>(per analog. con temi -</a:t>
            </a:r>
            <a:r>
              <a:rPr lang="it-IT" i="1">
                <a:solidFill>
                  <a:schemeClr val="tx1"/>
                </a:solidFill>
                <a:latin typeface="Times New Roman" panose="02020603050405020304" pitchFamily="18" charset="0"/>
                <a:cs typeface="Times New Roman" panose="02020603050405020304" pitchFamily="18" charset="0"/>
              </a:rPr>
              <a:t>ā</a:t>
            </a:r>
            <a:r>
              <a:rPr lang="it-IT">
                <a:solidFill>
                  <a:schemeClr val="tx1"/>
                </a:solidFill>
                <a:latin typeface="Times New Roman" panose="02020603050405020304" pitchFamily="18" charset="0"/>
                <a:cs typeface="Times New Roman" panose="02020603050405020304" pitchFamily="18" charset="0"/>
              </a:rPr>
              <a:t> e temi in -</a:t>
            </a:r>
            <a:r>
              <a:rPr lang="it-IT" i="1">
                <a:solidFill>
                  <a:schemeClr val="tx1"/>
                </a:solidFill>
                <a:latin typeface="Times New Roman" panose="02020603050405020304" pitchFamily="18" charset="0"/>
                <a:cs typeface="Times New Roman" panose="02020603050405020304" pitchFamily="18" charset="0"/>
              </a:rPr>
              <a:t>o</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e</a:t>
            </a:r>
            <a:r>
              <a:rPr lang="it-IT">
                <a:solidFill>
                  <a:schemeClr val="tx1"/>
                </a:solidFill>
                <a:latin typeface="Times New Roman" panose="02020603050405020304" pitchFamily="18" charset="0"/>
                <a:cs typeface="Times New Roman" panose="02020603050405020304" pitchFamily="18" charset="0"/>
              </a:rPr>
              <a:t>)</a:t>
            </a: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Dativo </a:t>
            </a:r>
            <a:r>
              <a:rPr lang="it-IT">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-ei</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tema </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bhos</a:t>
            </a:r>
            <a:r>
              <a:rPr lang="it-IT" i="1">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endParaRPr lang="it-IT">
              <a:solidFill>
                <a:srgbClr val="FF0000"/>
              </a:solidFill>
              <a:latin typeface="Times New Roman" panose="02020603050405020304" pitchFamily="18" charset="0"/>
              <a:cs typeface="Times New Roman" panose="02020603050405020304" pitchFamily="18" charset="0"/>
            </a:endParaRPr>
          </a:p>
          <a:p>
            <a:pPr marL="0" indent="0" algn="jus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Accusativo</a:t>
            </a:r>
            <a:r>
              <a:rPr lang="it-IT">
                <a:latin typeface="Times New Roman" panose="02020603050405020304" pitchFamily="18" charset="0"/>
                <a:cs typeface="Times New Roman" panose="02020603050405020304" pitchFamily="18" charset="0"/>
              </a:rPr>
              <a:t>        tema + </a:t>
            </a:r>
            <a:r>
              <a:rPr lang="it-IT" i="1">
                <a:latin typeface="Times New Roman" panose="02020603050405020304" pitchFamily="18" charset="0"/>
                <a:cs typeface="Times New Roman" panose="02020603050405020304" pitchFamily="18" charset="0"/>
              </a:rPr>
              <a:t>-m &gt;</a:t>
            </a:r>
            <a:r>
              <a:rPr lang="it-IT" i="1">
                <a:solidFill>
                  <a:srgbClr val="FF0000"/>
                </a:solidFill>
                <a:latin typeface="Times New Roman" panose="02020603050405020304" pitchFamily="18" charset="0"/>
                <a:cs typeface="Times New Roman" panose="02020603050405020304" pitchFamily="18" charset="0"/>
              </a:rPr>
              <a:t>-ĕm</a:t>
            </a:r>
            <a:r>
              <a:rPr lang="it-IT" i="1">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+-ns &gt;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ens &gt; </a:t>
            </a:r>
            <a:r>
              <a:rPr lang="it-IT" i="1">
                <a:solidFill>
                  <a:srgbClr val="FF0000"/>
                </a:solidFill>
                <a:latin typeface="Times New Roman" panose="02020603050405020304" pitchFamily="18" charset="0"/>
                <a:cs typeface="Times New Roman" panose="02020603050405020304" pitchFamily="18" charset="0"/>
              </a:rPr>
              <a:t>-es</a:t>
            </a:r>
          </a:p>
          <a:p>
            <a:pPr marL="0" indent="0" algn="jus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Vocativo</a:t>
            </a:r>
            <a:r>
              <a:rPr lang="it-IT">
                <a:latin typeface="Times New Roman" panose="02020603050405020304" pitchFamily="18" charset="0"/>
                <a:cs typeface="Times New Roman" panose="02020603050405020304" pitchFamily="18" charset="0"/>
              </a:rPr>
              <a:t>            = nom.  </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nom. </a:t>
            </a:r>
          </a:p>
          <a:p>
            <a:pPr marL="0" indent="0" algn="just">
              <a:lnSpc>
                <a:spcPct val="110000"/>
              </a:lnSpc>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Ablativo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d</a:t>
            </a:r>
            <a:r>
              <a:rPr lang="it-IT">
                <a:latin typeface="Times New Roman" panose="02020603050405020304" pitchFamily="18" charset="0"/>
                <a:cs typeface="Times New Roman" panose="02020603050405020304" pitchFamily="18" charset="0"/>
              </a:rPr>
              <a:t> (analogia con temi in -</a:t>
            </a:r>
            <a:r>
              <a:rPr lang="it-IT" i="1">
                <a:latin typeface="Times New Roman" panose="02020603050405020304" pitchFamily="18" charset="0"/>
                <a:cs typeface="Times New Roman" panose="02020603050405020304" pitchFamily="18" charset="0"/>
              </a:rPr>
              <a:t>ŏ</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&gt; -ed &gt; </a:t>
            </a:r>
            <a:r>
              <a:rPr lang="it-IT" i="1">
                <a:solidFill>
                  <a:srgbClr val="FF0000"/>
                </a:solidFill>
                <a:latin typeface="Times New Roman" panose="02020603050405020304" pitchFamily="18" charset="0"/>
                <a:cs typeface="Times New Roman" panose="02020603050405020304" pitchFamily="18" charset="0"/>
              </a:rPr>
              <a:t>-ē</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bhos</a:t>
            </a:r>
            <a:r>
              <a:rPr lang="it-IT" i="1">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p>
          <a:p>
            <a:pPr marL="0" indent="0" algn="just">
              <a:buNone/>
            </a:pPr>
            <a:r>
              <a:rPr lang="it-IT" i="1">
                <a:latin typeface="Times New Roman" panose="02020603050405020304" pitchFamily="18" charset="0"/>
                <a:cs typeface="Times New Roman" panose="02020603050405020304" pitchFamily="18" charset="0"/>
              </a:rPr>
              <a:t>  </a:t>
            </a:r>
          </a:p>
          <a:p>
            <a:pPr marL="0" indent="0" algn="just">
              <a:buNone/>
            </a:pPr>
            <a:r>
              <a:rPr lang="it-IT" i="1">
                <a:latin typeface="Times New Roman" panose="02020603050405020304" pitchFamily="18" charset="0"/>
                <a:cs typeface="Times New Roman" panose="02020603050405020304" pitchFamily="18" charset="0"/>
              </a:rPr>
              <a:t>                                                              </a:t>
            </a:r>
            <a:endParaRPr lang="it-IT">
              <a:solidFill>
                <a:schemeClr val="tx1"/>
              </a:solidFill>
              <a:latin typeface="Times New Roman" panose="02020603050405020304" pitchFamily="18" charset="0"/>
              <a:cs typeface="Times New Roman" panose="02020603050405020304" pitchFamily="18" charset="0"/>
            </a:endParaRPr>
          </a:p>
        </p:txBody>
      </p:sp>
      <p:cxnSp>
        <p:nvCxnSpPr>
          <p:cNvPr id="4" name="Connettore diritto 3">
            <a:extLst>
              <a:ext uri="{FF2B5EF4-FFF2-40B4-BE49-F238E27FC236}">
                <a16:creationId xmlns:a16="http://schemas.microsoft.com/office/drawing/2014/main" id="{666736BE-0D82-4B85-A242-951D7D2BC594}"/>
              </a:ext>
            </a:extLst>
          </p:cNvPr>
          <p:cNvCxnSpPr>
            <a:cxnSpLocks/>
          </p:cNvCxnSpPr>
          <p:nvPr/>
        </p:nvCxnSpPr>
        <p:spPr>
          <a:xfrm>
            <a:off x="6862194" y="402672"/>
            <a:ext cx="0" cy="6455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43DFFA13-96EF-44E4-BBAD-21ACB88D542B}"/>
              </a:ext>
            </a:extLst>
          </p:cNvPr>
          <p:cNvCxnSpPr/>
          <p:nvPr/>
        </p:nvCxnSpPr>
        <p:spPr>
          <a:xfrm>
            <a:off x="8389" y="154357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93395BEA-484C-419F-9E1B-2974953EBF2E}"/>
              </a:ext>
            </a:extLst>
          </p:cNvPr>
          <p:cNvCxnSpPr/>
          <p:nvPr/>
        </p:nvCxnSpPr>
        <p:spPr>
          <a:xfrm>
            <a:off x="8389" y="262575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4E96FE42-CE89-47CF-AC2B-7BE13004EA61}"/>
              </a:ext>
            </a:extLst>
          </p:cNvPr>
          <p:cNvCxnSpPr>
            <a:cxnSpLocks/>
          </p:cNvCxnSpPr>
          <p:nvPr/>
        </p:nvCxnSpPr>
        <p:spPr>
          <a:xfrm>
            <a:off x="25167" y="3418514"/>
            <a:ext cx="121752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F939D78-66AC-43F4-8531-9D93D41055DC}"/>
              </a:ext>
            </a:extLst>
          </p:cNvPr>
          <p:cNvCxnSpPr>
            <a:cxnSpLocks/>
          </p:cNvCxnSpPr>
          <p:nvPr/>
        </p:nvCxnSpPr>
        <p:spPr>
          <a:xfrm>
            <a:off x="-8389" y="5114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D9F34646-CED9-49EB-AFE7-EFCE3B1BE44D}"/>
              </a:ext>
            </a:extLst>
          </p:cNvPr>
          <p:cNvCxnSpPr>
            <a:cxnSpLocks/>
          </p:cNvCxnSpPr>
          <p:nvPr/>
        </p:nvCxnSpPr>
        <p:spPr>
          <a:xfrm>
            <a:off x="25167" y="4416803"/>
            <a:ext cx="121752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843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7B141C0F-B43A-4C38-98A9-1BA1551BF1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143" y="578497"/>
            <a:ext cx="10879494" cy="5719665"/>
          </a:xfrm>
          <a:blipFill>
            <a:blip r:embed="rId3"/>
            <a:tile tx="0" ty="0" sx="100000" sy="100000" flip="none" algn="tl"/>
          </a:blipFill>
        </p:spPr>
      </p:pic>
    </p:spTree>
    <p:extLst>
      <p:ext uri="{BB962C8B-B14F-4D97-AF65-F5344CB8AC3E}">
        <p14:creationId xmlns:p14="http://schemas.microsoft.com/office/powerpoint/2010/main" val="1002690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789BA5F-C9FF-499B-88BB-FB1B94CDBB89}"/>
              </a:ext>
            </a:extLst>
          </p:cNvPr>
          <p:cNvSpPr>
            <a:spLocks noGrp="1"/>
          </p:cNvSpPr>
          <p:nvPr>
            <p:ph idx="1"/>
          </p:nvPr>
        </p:nvSpPr>
        <p:spPr>
          <a:xfrm>
            <a:off x="-520117" y="0"/>
            <a:ext cx="12796007" cy="6857999"/>
          </a:xfrm>
          <a:blipFill>
            <a:blip r:embed="rId2"/>
            <a:tile tx="0" ty="0" sx="100000" sy="100000" flip="none" algn="tl"/>
          </a:blipFill>
          <a:ln>
            <a:solidFill>
              <a:schemeClr val="accent5"/>
            </a:solidFill>
          </a:ln>
        </p:spPr>
        <p:txBody>
          <a:bodyPr>
            <a:normAutofit/>
          </a:bodyPr>
          <a:lstStyle/>
          <a:p>
            <a:pPr marL="0" indent="0" algn="ctr">
              <a:buNone/>
            </a:pPr>
            <a:r>
              <a:rPr lang="it-IT" sz="3600" i="1">
                <a:latin typeface="Times New Roman" panose="02020603050405020304" pitchFamily="18" charset="0"/>
                <a:cs typeface="Times New Roman" panose="02020603050405020304" pitchFamily="18" charset="0"/>
              </a:rPr>
              <a:t>Per incominciare ….</a:t>
            </a:r>
            <a:endParaRPr lang="it-IT" sz="2400">
              <a:latin typeface="Times New Roman" panose="02020603050405020304" pitchFamily="18" charset="0"/>
              <a:cs typeface="Times New Roman" panose="02020603050405020304" pitchFamily="18" charset="0"/>
            </a:endParaRPr>
          </a:p>
          <a:p>
            <a:pPr algn="just">
              <a:buFontTx/>
              <a:buChar char="-"/>
            </a:pPr>
            <a:r>
              <a:rPr lang="it-IT">
                <a:latin typeface="Times New Roman" panose="02020603050405020304" pitchFamily="18" charset="0"/>
                <a:cs typeface="Times New Roman" panose="02020603050405020304" pitchFamily="18" charset="0"/>
              </a:rPr>
              <a:t>      Il latino e il concetto di lingua ‘morta’</a:t>
            </a:r>
          </a:p>
          <a:p>
            <a:pPr algn="just">
              <a:buFontTx/>
              <a:buChar char="-"/>
            </a:pPr>
            <a:r>
              <a:rPr lang="it-IT">
                <a:latin typeface="Times New Roman" panose="02020603050405020304" pitchFamily="18" charset="0"/>
                <a:cs typeface="Times New Roman" panose="02020603050405020304" pitchFamily="18" charset="0"/>
              </a:rPr>
              <a:t>      La trasformazione del latino                  lingue romanze </a:t>
            </a: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      Differenti forme di ‘sopravvivenza’ del latino letterario, giuridico, burocratico, scientifico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  come lingua dell’</a:t>
            </a:r>
            <a:r>
              <a:rPr lang="it-IT" i="1">
                <a:latin typeface="Times New Roman" panose="02020603050405020304" pitchFamily="18" charset="0"/>
                <a:cs typeface="Times New Roman" panose="02020603050405020304" pitchFamily="18" charset="0"/>
              </a:rPr>
              <a:t>élite</a:t>
            </a: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sz="2400">
              <a:latin typeface="Times New Roman" panose="02020603050405020304" pitchFamily="18" charset="0"/>
              <a:cs typeface="Times New Roman" panose="02020603050405020304" pitchFamily="18" charset="0"/>
            </a:endParaRPr>
          </a:p>
          <a:p>
            <a:pPr marL="0" indent="0" algn="just">
              <a:buNone/>
            </a:pPr>
            <a:endParaRPr lang="it-IT" sz="2400">
              <a:latin typeface="Times New Roman" panose="02020603050405020304" pitchFamily="18" charset="0"/>
              <a:cs typeface="Times New Roman" panose="02020603050405020304" pitchFamily="18" charset="0"/>
            </a:endParaRPr>
          </a:p>
          <a:p>
            <a:pPr algn="just">
              <a:buFontTx/>
              <a:buChar char="-"/>
            </a:pPr>
            <a:endParaRPr lang="it-IT" sz="2400">
              <a:latin typeface="Times New Roman" panose="02020603050405020304" pitchFamily="18" charset="0"/>
              <a:cs typeface="Times New Roman" panose="02020603050405020304" pitchFamily="18" charset="0"/>
            </a:endParaRPr>
          </a:p>
          <a:p>
            <a:pPr marL="0" indent="0" algn="just">
              <a:buNone/>
            </a:pPr>
            <a:endParaRPr lang="it-IT" sz="2400">
              <a:latin typeface="Times New Roman" panose="02020603050405020304" pitchFamily="18" charset="0"/>
              <a:cs typeface="Times New Roman" panose="02020603050405020304" pitchFamily="18" charset="0"/>
            </a:endParaRPr>
          </a:p>
        </p:txBody>
      </p:sp>
      <p:sp>
        <p:nvSpPr>
          <p:cNvPr id="5" name="Freccia a destra 4">
            <a:extLst>
              <a:ext uri="{FF2B5EF4-FFF2-40B4-BE49-F238E27FC236}">
                <a16:creationId xmlns:a16="http://schemas.microsoft.com/office/drawing/2014/main" id="{FE5B57A8-5C21-408F-ADFC-217230475363}"/>
              </a:ext>
            </a:extLst>
          </p:cNvPr>
          <p:cNvSpPr/>
          <p:nvPr/>
        </p:nvSpPr>
        <p:spPr>
          <a:xfrm>
            <a:off x="4009939" y="1323000"/>
            <a:ext cx="788565" cy="276837"/>
          </a:xfrm>
          <a:prstGeom prst="rightArrow">
            <a:avLst/>
          </a:prstGeom>
          <a:solidFill>
            <a:schemeClr val="accent5"/>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8" name="Immagine 7" descr="Immagine che contiene testo&#10;&#10;Descrizione generata automaticamente">
            <a:extLst>
              <a:ext uri="{FF2B5EF4-FFF2-40B4-BE49-F238E27FC236}">
                <a16:creationId xmlns:a16="http://schemas.microsoft.com/office/drawing/2014/main" id="{9CE8E8D0-02AA-44A5-9330-EF8A1574CF0A}"/>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403936" y="1953541"/>
            <a:ext cx="10947900" cy="2950916"/>
          </a:xfrm>
          <a:prstGeom prst="rect">
            <a:avLst/>
          </a:prstGeom>
          <a:solidFill>
            <a:srgbClr val="FFFFFF">
              <a:shade val="85000"/>
            </a:srgbClr>
          </a:solidFill>
          <a:ln w="28575" cap="sq">
            <a:solidFill>
              <a:schemeClr val="accent5"/>
            </a:solidFill>
            <a:miter lim="800000"/>
          </a:ln>
          <a:effectLst>
            <a:outerShdw blurRad="55000" dist="18000" dir="5400000" algn="tl" rotWithShape="0">
              <a:schemeClr val="accent5">
                <a:alpha val="40000"/>
              </a:scheme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98751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053939A-0C3F-4D46-A0D8-81A9CC3097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3335" y="2285840"/>
            <a:ext cx="9345329" cy="2286319"/>
          </a:xfrm>
          <a:blipFill>
            <a:blip r:embed="rId3"/>
            <a:tile tx="0" ty="0" sx="100000" sy="100000" flip="none" algn="tl"/>
          </a:blipFill>
        </p:spPr>
      </p:pic>
    </p:spTree>
    <p:extLst>
      <p:ext uri="{BB962C8B-B14F-4D97-AF65-F5344CB8AC3E}">
        <p14:creationId xmlns:p14="http://schemas.microsoft.com/office/powerpoint/2010/main" val="18663755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99E0840C-AF88-45BF-B92E-2973C884CA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8993" y="1504681"/>
            <a:ext cx="9774014" cy="3848637"/>
          </a:xfrm>
          <a:blipFill>
            <a:blip r:embed="rId3"/>
            <a:tile tx="0" ty="0" sx="100000" sy="100000" flip="none" algn="tl"/>
          </a:blipFill>
        </p:spPr>
      </p:pic>
    </p:spTree>
    <p:extLst>
      <p:ext uri="{BB962C8B-B14F-4D97-AF65-F5344CB8AC3E}">
        <p14:creationId xmlns:p14="http://schemas.microsoft.com/office/powerpoint/2010/main" val="20593380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2D09274F-EFD7-4330-A088-9B1EA265C0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blipFill>
            <a:blip r:embed="rId3"/>
            <a:tile tx="0" ty="0" sx="100000" sy="100000" flip="none" algn="tl"/>
          </a:blipFill>
        </p:spPr>
      </p:pic>
    </p:spTree>
    <p:extLst>
      <p:ext uri="{BB962C8B-B14F-4D97-AF65-F5344CB8AC3E}">
        <p14:creationId xmlns:p14="http://schemas.microsoft.com/office/powerpoint/2010/main" val="38507489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persona, testo, tenendo&#10;&#10;Descrizione generata automaticamente">
            <a:extLst>
              <a:ext uri="{FF2B5EF4-FFF2-40B4-BE49-F238E27FC236}">
                <a16:creationId xmlns:a16="http://schemas.microsoft.com/office/drawing/2014/main" id="{D91DB1EC-D99D-4C89-A919-894C93E9E6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76801"/>
            <a:ext cx="12192000" cy="6104397"/>
          </a:xfrm>
          <a:blipFill>
            <a:blip r:embed="rId3"/>
            <a:tile tx="0" ty="0" sx="100000" sy="100000" flip="none" algn="tl"/>
          </a:blipFill>
        </p:spPr>
      </p:pic>
    </p:spTree>
    <p:extLst>
      <p:ext uri="{BB962C8B-B14F-4D97-AF65-F5344CB8AC3E}">
        <p14:creationId xmlns:p14="http://schemas.microsoft.com/office/powerpoint/2010/main" val="13471588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2E859866-A009-4601-80B3-5193AE146F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2939" y="80494"/>
            <a:ext cx="9470571" cy="6777505"/>
          </a:xfrm>
          <a:blipFill>
            <a:blip r:embed="rId3"/>
            <a:tile tx="0" ty="0" sx="100000" sy="100000" flip="none" algn="tl"/>
          </a:blipFill>
        </p:spPr>
      </p:pic>
    </p:spTree>
    <p:extLst>
      <p:ext uri="{BB962C8B-B14F-4D97-AF65-F5344CB8AC3E}">
        <p14:creationId xmlns:p14="http://schemas.microsoft.com/office/powerpoint/2010/main" val="17312005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28FF60B5-830D-494B-B6C0-83EF874FBF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849" y="1642188"/>
            <a:ext cx="9648281" cy="3068104"/>
          </a:xfrm>
          <a:blipFill>
            <a:blip r:embed="rId3"/>
            <a:tile tx="0" ty="0" sx="100000" sy="100000" flip="none" algn="tl"/>
          </a:blipFill>
        </p:spPr>
      </p:pic>
    </p:spTree>
    <p:extLst>
      <p:ext uri="{BB962C8B-B14F-4D97-AF65-F5344CB8AC3E}">
        <p14:creationId xmlns:p14="http://schemas.microsoft.com/office/powerpoint/2010/main" val="7201910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F679C20F-0DB5-4961-9503-1C62E4BCD2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8482" y="0"/>
            <a:ext cx="10014250" cy="6867648"/>
          </a:xfrm>
          <a:blipFill>
            <a:blip r:embed="rId3"/>
            <a:tile tx="0" ty="0" sx="100000" sy="100000" flip="none" algn="tl"/>
          </a:blipFill>
        </p:spPr>
      </p:pic>
    </p:spTree>
    <p:extLst>
      <p:ext uri="{BB962C8B-B14F-4D97-AF65-F5344CB8AC3E}">
        <p14:creationId xmlns:p14="http://schemas.microsoft.com/office/powerpoint/2010/main" val="38704426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C5CD76BA-7363-4B05-81C6-E7C6010724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756" y="475861"/>
            <a:ext cx="10580914" cy="5896947"/>
          </a:xfrm>
          <a:blipFill>
            <a:blip r:embed="rId3"/>
            <a:tile tx="0" ty="0" sx="100000" sy="100000" flip="none" algn="tl"/>
          </a:blipFill>
        </p:spPr>
      </p:pic>
    </p:spTree>
    <p:extLst>
      <p:ext uri="{BB962C8B-B14F-4D97-AF65-F5344CB8AC3E}">
        <p14:creationId xmlns:p14="http://schemas.microsoft.com/office/powerpoint/2010/main" val="4896714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 tavolo&#10;&#10;Descrizione generata automaticamente">
            <a:extLst>
              <a:ext uri="{FF2B5EF4-FFF2-40B4-BE49-F238E27FC236}">
                <a16:creationId xmlns:a16="http://schemas.microsoft.com/office/drawing/2014/main" id="{2B12602E-5E55-4D68-9D7C-EB3A3126E5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806" y="1"/>
            <a:ext cx="10883590" cy="6849670"/>
          </a:xfrm>
          <a:blipFill>
            <a:blip r:embed="rId3"/>
            <a:tile tx="0" ty="0" sx="100000" sy="100000" flip="none" algn="tl"/>
          </a:blipFill>
        </p:spPr>
      </p:pic>
    </p:spTree>
    <p:extLst>
      <p:ext uri="{BB962C8B-B14F-4D97-AF65-F5344CB8AC3E}">
        <p14:creationId xmlns:p14="http://schemas.microsoft.com/office/powerpoint/2010/main" val="14880339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 bottiglia&#10;&#10;Descrizione generata automaticamente">
            <a:extLst>
              <a:ext uri="{FF2B5EF4-FFF2-40B4-BE49-F238E27FC236}">
                <a16:creationId xmlns:a16="http://schemas.microsoft.com/office/drawing/2014/main" id="{582E10C5-EF0B-459A-A24D-FE8BAD76EF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780" y="485192"/>
            <a:ext cx="10664889" cy="5868955"/>
          </a:xfrm>
          <a:blipFill>
            <a:blip r:embed="rId3"/>
            <a:tile tx="0" ty="0" sx="100000" sy="100000" flip="none" algn="tl"/>
          </a:blipFill>
        </p:spPr>
      </p:pic>
    </p:spTree>
    <p:extLst>
      <p:ext uri="{BB962C8B-B14F-4D97-AF65-F5344CB8AC3E}">
        <p14:creationId xmlns:p14="http://schemas.microsoft.com/office/powerpoint/2010/main" val="71569709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22981</Words>
  <Application>Microsoft Office PowerPoint</Application>
  <PresentationFormat>Widescreen</PresentationFormat>
  <Paragraphs>2691</Paragraphs>
  <Slides>286</Slides>
  <Notes>0</Notes>
  <HiddenSlides>0</HiddenSlides>
  <MMClips>0</MMClips>
  <ScaleCrop>false</ScaleCrop>
  <HeadingPairs>
    <vt:vector size="6" baseType="variant">
      <vt:variant>
        <vt:lpstr>Caratteri utilizzati</vt:lpstr>
      </vt:variant>
      <vt:variant>
        <vt:i4>9</vt:i4>
      </vt:variant>
      <vt:variant>
        <vt:lpstr>Tema</vt:lpstr>
      </vt:variant>
      <vt:variant>
        <vt:i4>3</vt:i4>
      </vt:variant>
      <vt:variant>
        <vt:lpstr>Titoli diapositive</vt:lpstr>
      </vt:variant>
      <vt:variant>
        <vt:i4>286</vt:i4>
      </vt:variant>
    </vt:vector>
  </HeadingPairs>
  <TitlesOfParts>
    <vt:vector size="298" baseType="lpstr">
      <vt:lpstr>Algerian</vt:lpstr>
      <vt:lpstr>Arial</vt:lpstr>
      <vt:lpstr>Calibri</vt:lpstr>
      <vt:lpstr>Calibri Light</vt:lpstr>
      <vt:lpstr>Courier New</vt:lpstr>
      <vt:lpstr>Garamond</vt:lpstr>
      <vt:lpstr>Symbol</vt:lpstr>
      <vt:lpstr>Times New Roman</vt:lpstr>
      <vt:lpstr>Wingdings</vt:lpstr>
      <vt:lpstr>Organico</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Varrone  De lingua Latina, X 72-78</vt:lpstr>
      <vt:lpstr>Presentazione standard di PowerPoint</vt:lpstr>
      <vt:lpstr>Presentazione standard di PowerPoint</vt:lpstr>
      <vt:lpstr>Presentazione standard di PowerPoint</vt:lpstr>
      <vt:lpstr>Gellio Noctes Atticae, I 18</vt:lpstr>
      <vt:lpstr>Presentazione standard di PowerPoint</vt:lpstr>
      <vt:lpstr>Presentazione standard di PowerPoint</vt:lpstr>
      <vt:lpstr>Presentazione standard di PowerPoint</vt:lpstr>
      <vt:lpstr>Presentazione standard di PowerPoint</vt:lpstr>
      <vt:lpstr>Cicerone De oratore I, 149-159</vt:lpstr>
      <vt:lpstr>Presentazione standard di PowerPoint</vt:lpstr>
      <vt:lpstr>Presentazione standard di PowerPoint</vt:lpstr>
      <vt:lpstr>Presentazione standard di PowerPoint</vt:lpstr>
      <vt:lpstr>Orazio Ars poetica, vv. 38-72</vt:lpstr>
      <vt:lpstr>Presentazione standard di PowerPoint</vt:lpstr>
      <vt:lpstr>Quintiliano Institutio oratoria I 4; I 10, 1-11</vt:lpstr>
      <vt:lpstr>Presentazione standard di PowerPoint</vt:lpstr>
      <vt:lpstr>Presentazione standard di PowerPoint</vt:lpstr>
      <vt:lpstr>Presentazione standard di PowerPoint</vt:lpstr>
      <vt:lpstr>Plinio il Giovane Epistulae, VII 9</vt:lpstr>
      <vt:lpstr>Presentazione standard di PowerPoint</vt:lpstr>
      <vt:lpstr>Presentazione standard di PowerPoint</vt:lpstr>
      <vt:lpstr>Presentazione standard di PowerPoint</vt:lpstr>
      <vt:lpstr>Macrobio Saturnalia, V 1</vt:lpstr>
      <vt:lpstr>Presentazione standard di PowerPoint</vt:lpstr>
      <vt:lpstr>Presentazione standard di PowerPoint</vt:lpstr>
      <vt:lpstr>Ausonio Cento nuptialis, lettera di dedica</vt:lpstr>
      <vt:lpstr>Presentazione standard di PowerPoint</vt:lpstr>
      <vt:lpstr>Presentazione standard di PowerPoint</vt:lpstr>
      <vt:lpstr>Presentazione standard di PowerPoint</vt:lpstr>
      <vt:lpstr>Presentazione standard di PowerPoint</vt:lpstr>
      <vt:lpstr>Presentazione standard di PowerPoint</vt:lpstr>
      <vt:lpstr>Lucrezio De rerum natura, I, 1-158; V, 780-836;  VI, 1090-1286</vt:lpstr>
      <vt:lpstr>Il testo di Lucrezio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Virgilio Georgica, III,440-485</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Virgilio Georgica, IV,149-227</vt:lpstr>
      <vt:lpstr>Presentazione standard di PowerPoint</vt:lpstr>
      <vt:lpstr>Presentazione standard di PowerPoint</vt:lpstr>
      <vt:lpstr>Presentazione standard di PowerPoint</vt:lpstr>
      <vt:lpstr>Presentazione standard di PowerPoint</vt:lpstr>
      <vt:lpstr>Appendix Vergiliana Aetna, vv. 219-281</vt:lpstr>
      <vt:lpstr>Presentazione standard di PowerPoint</vt:lpstr>
      <vt:lpstr>Presentazione standard di PowerPoint</vt:lpstr>
      <vt:lpstr>Presentazione standard di PowerPoint</vt:lpstr>
      <vt:lpstr>Presentazione standard di PowerPoint</vt:lpstr>
      <vt:lpstr>Manilio Astronomica, I 1-90; II 57-149</vt:lpstr>
      <vt:lpstr>Presentazione standard di PowerPoint</vt:lpstr>
      <vt:lpstr>Presentazione standard di PowerPoint</vt:lpstr>
      <vt:lpstr>Presentazione standard di PowerPoint</vt:lpstr>
      <vt:lpstr>Presentazione standard di PowerPoint</vt:lpstr>
      <vt:lpstr>Seneca Naturales Quaestiones, I 3,1-9</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Lucano Pharsalia, IX,734-838</vt:lpstr>
      <vt:lpstr>Presentazione standard di PowerPoint</vt:lpstr>
      <vt:lpstr>Presentazione standard di PowerPoint</vt:lpstr>
      <vt:lpstr>Presentazione standard di PowerPoint</vt:lpstr>
      <vt:lpstr>Presentazione standard di PowerPoint</vt:lpstr>
      <vt:lpstr>Claudio Claudiano Phoenix (carm.min. 27), vv.1-44</vt:lpstr>
      <vt:lpstr>Presentazione standard di PowerPoint</vt:lpstr>
      <vt:lpstr>Presentazione standard di PowerPoint</vt:lpstr>
      <vt:lpstr>Presentazione standard di PowerPoint</vt:lpstr>
      <vt:lpstr>Presentazione standard di PowerPoint</vt:lpstr>
      <vt:lpstr>Claudio Claudiano Il magnete (carm.min. 29)</vt:lpstr>
      <vt:lpstr>Presentazione standard di PowerPoint</vt:lpstr>
      <vt:lpstr>Presentazione standard di PowerPoint</vt:lpstr>
      <vt:lpstr>Claudio Claudiano Il cristallo (carm.min. 33-39)</vt:lpstr>
      <vt:lpstr>Presentazione standard di PowerPoint</vt:lpstr>
      <vt:lpstr>Claudio Claudiano Contro la sfera di Archimede (carm.min. 51)</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Luciana Furbetta</dc:creator>
  <cp:lastModifiedBy>Luciana Furbetta</cp:lastModifiedBy>
  <cp:revision>12</cp:revision>
  <dcterms:created xsi:type="dcterms:W3CDTF">2020-05-19T10:36:13Z</dcterms:created>
  <dcterms:modified xsi:type="dcterms:W3CDTF">2020-05-23T08:40:35Z</dcterms:modified>
</cp:coreProperties>
</file>