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9"/>
  </p:notesMasterIdLst>
  <p:sldIdLst>
    <p:sldId id="752" r:id="rId3"/>
    <p:sldId id="444" r:id="rId4"/>
    <p:sldId id="451" r:id="rId5"/>
    <p:sldId id="454" r:id="rId6"/>
    <p:sldId id="682" r:id="rId7"/>
    <p:sldId id="708" r:id="rId8"/>
    <p:sldId id="688" r:id="rId9"/>
    <p:sldId id="681" r:id="rId10"/>
    <p:sldId id="696" r:id="rId11"/>
    <p:sldId id="687" r:id="rId12"/>
    <p:sldId id="625" r:id="rId13"/>
    <p:sldId id="460" r:id="rId14"/>
    <p:sldId id="537" r:id="rId15"/>
    <p:sldId id="740" r:id="rId16"/>
    <p:sldId id="409" r:id="rId17"/>
    <p:sldId id="536" r:id="rId18"/>
    <p:sldId id="753" r:id="rId19"/>
    <p:sldId id="411" r:id="rId20"/>
    <p:sldId id="693" r:id="rId21"/>
    <p:sldId id="701" r:id="rId22"/>
    <p:sldId id="641" r:id="rId23"/>
    <p:sldId id="553" r:id="rId24"/>
    <p:sldId id="558" r:id="rId25"/>
    <p:sldId id="555" r:id="rId26"/>
    <p:sldId id="686" r:id="rId27"/>
    <p:sldId id="55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>
        <p:scale>
          <a:sx n="110" d="100"/>
          <a:sy n="110" d="100"/>
        </p:scale>
        <p:origin x="15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E2D57-1440-854B-896E-A1FE80283F39}" type="datetimeFigureOut">
              <a:rPr lang="it-IT" smtClean="0"/>
              <a:t>22/05/20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1367-1E76-F245-8624-BD0761F1FF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7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1FFF9-30A3-4241-A606-DC818688009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4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egnaposto immagine diapositiva 1">
            <a:extLst>
              <a:ext uri="{FF2B5EF4-FFF2-40B4-BE49-F238E27FC236}">
                <a16:creationId xmlns:a16="http://schemas.microsoft.com/office/drawing/2014/main" id="{C68C0CDB-0190-D248-981A-E7D40937A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69986" name="Segnaposto note 2">
            <a:extLst>
              <a:ext uri="{FF2B5EF4-FFF2-40B4-BE49-F238E27FC236}">
                <a16:creationId xmlns:a16="http://schemas.microsoft.com/office/drawing/2014/main" id="{9E0854C2-9B65-7B41-8253-4AD7EDE1B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169987" name="Segnaposto numero diapositiva 3">
            <a:extLst>
              <a:ext uri="{FF2B5EF4-FFF2-40B4-BE49-F238E27FC236}">
                <a16:creationId xmlns:a16="http://schemas.microsoft.com/office/drawing/2014/main" id="{DC398F32-A8F4-CC42-B24D-2D72A55ED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F397C-CF24-0045-A90A-7006F82EBC9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5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F2B65-802B-8943-AD74-9A7244FCF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4DA426-96CD-0245-9218-77D31A232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3E7C9-4AE1-0F4E-B95A-7748FD3AC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F5AC-F9C3-6346-AB10-7A5F1700C9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635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D4049-E140-3948-BBB9-615A5D168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F071F-EB31-4947-8B6D-4F7931BA2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52041-0770-954C-A378-3270D54E7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8086-6D7B-9847-97C6-EE15272ADA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45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934E0-3E72-E044-BFD8-191E9FA65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8CD3E-7979-AF48-B1B2-C9EA25458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FB085-8236-A04B-8DF9-563DED88F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A0D7-2868-3941-87A4-038443389A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426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0EC6E0-0A7C-2347-8364-26A2B3E1B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105C11-1BEA-5A4B-A90E-4C577F783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CA0430-C09D-4343-A542-48136DFBA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6CA4-A4A2-4245-B5B8-23F4DB8505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488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A3574B-F4BF-0641-A61D-027AB8142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309BB8-5CA8-1040-B7E8-E44E8595B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753299-A1BC-244C-B7A6-52A6A1E6A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3076-094C-3E4C-BDF2-2062740FD6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943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4CE1D6-9609-CA41-A3FB-EE1980FA6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2730A-4575-D54E-9FEE-C79E268E3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94EA1-B882-7741-A553-CE9172C79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DE74-7892-C84A-90F1-19F4E5C63F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979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AB25C5-49A4-E548-803A-EDB5E1328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EEEB9-D496-C041-8126-29009230B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84686-932D-8C47-965A-A23607CC9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CD34-F42A-5E43-BA1E-14B44EE925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337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5C921-1FC3-2847-99A1-BB2F014C0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4718C-BCB7-DA44-B860-F04459D88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1BA8A-C1AB-954D-BF32-3A3A6D2AD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DEA8-62B6-7A4E-B83A-465386632D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28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F3451F-00A1-EA4D-9B36-455AE3ED1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FF1B2B-D38D-2643-A9B2-ECB8C170B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847EE5-C046-BA42-9B84-EA653F5AC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6B9B-F474-994B-81D5-09451F9E28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4761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C1419D-0682-454D-B5E9-6D329C14A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6AE36F-D6F9-3F48-97F5-1AF09A8A6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B1D45-13C4-7847-8778-31892C090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46F4-AC1C-464B-8198-4F53029967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515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D235D3-DE1C-C645-A026-71CA62DF8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497C09-B8FE-1E46-A70E-3EFBE7C86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8A720F-304F-854A-91F8-3A4BA6C54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C87C-6B17-DA49-A46E-96EE5968F7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119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64897-7BF3-C348-AE32-E381ADB4F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B74D3-2A7C-FB47-84DF-BB16A674B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714A1-E1AB-2B4A-8D12-38214EDAB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C6D5-15AF-B541-9D7D-38778B138B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006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27D50-9ABC-1B4F-8F1F-F3EC7DE95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12CC8-9BD0-AA49-B83C-E1E8D49A9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5C08A-E4B6-FA48-8274-18A0117F2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85AA-B3D9-FE46-AA87-7EDF89BE77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0710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D02C9-8EAA-8E44-9C5F-6DC605E46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ED74C-621C-C249-AA0A-45AD8ED69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76F15-BF81-A44C-8638-D559738E4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CDB-24DC-1C49-8853-FA7F350E7C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532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D5BB5-C9E0-FE4F-B605-F9A03CD3E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844D6-3E9D-CC49-93E7-0144EB8EA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CB60F1-0E4B-4340-8982-AF8CEAF68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04C6-4A20-3540-A667-1C4A7CE73D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06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76FA32-0A2D-7A44-AD25-52F614B3C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444C3-B4A6-5A47-B128-07CD56012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41290E-504B-2E41-9AAC-AAEE664A5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24CB9-6E95-5A4C-B8D7-7EEAB5D0C7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013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2A34C-DAF7-424A-9406-D6ED75684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406C87-41C7-4A4C-9490-7A34ADEE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54047-DBF8-8546-B4A6-2EB536507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43D6-812C-F846-9210-43AAB74EF6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76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5961AB-D70B-D645-A349-08B072497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E82F1-FD22-E243-844B-15EF300E5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4875C-1EDF-7E49-B3B3-59FB0D96E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0F80-6E7A-AB4F-9E58-8099F22A36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561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40FBC8-97E3-6C4A-972B-45DEEC1D2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02BDD-10EE-F44D-85A4-BE47208E0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9F36F1-4AD8-5544-B464-C2E679BA4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CD78-42B0-1344-8C23-B5858932E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403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2B5C26-7499-F843-A028-9C7B9961A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10973C-0056-574A-BDB6-AB755326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52F451-DCE7-0746-B4E3-4622C322D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2675-B270-274B-952B-753D165DAE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71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0FCF49-7066-7241-8E15-CC526D9F7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A6B937-00D6-F744-86C8-798AAB20E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ED4937-7A2E-7340-9D03-750E4744C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2381-29F8-2944-AB48-32140014E5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149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7C6EB-8B0F-644B-A5E1-6FEF068DE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4131E-399A-C744-876C-B77D1271A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1268E-580B-FB4B-88B8-CC70A7923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2E33-F97A-C045-B0DD-236B6063CF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710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8662D-169F-4E42-BFD8-E36D0D5D6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143F9-898C-164A-8D71-79467DA11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EBF6B-FC5B-AE46-A2A5-5740C3643A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3E9E-555B-674C-B127-79A59E5368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90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9DA9F0-5AF0-724C-A649-EC4145F31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82179F-CC33-DD4C-BF2A-E84AB47DB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24CB5D-2FFD-0341-96F5-0A52255247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BBD59F-94E5-124C-80CF-B7826A0922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A66743-82EF-9D4A-8CD2-016096BDA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25CEB8-ABE4-E24A-B1C8-BA7BBAF551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458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B2226F-43B3-7446-BEC8-CE0A36351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93C2243-35D0-4844-B4CD-B766802C7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358249-5F94-D04F-80C2-43DD3729AE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75B58B-CEA2-3F41-93B6-A6FF41B04D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077CD2-CA0F-5B4E-9241-6CDA514ECD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2DA262-5142-D644-B9C6-3E547FAAD9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16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55282-973C-B84C-B8DA-462B6BBB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Neoplasie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66ABD0-FFFA-9D47-BBD9-B8FEC07E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2"/>
            <a:ext cx="8928992" cy="4525963"/>
          </a:xfrm>
        </p:spPr>
        <p:txBody>
          <a:bodyPr/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Cancerogenesi indotta da </a:t>
            </a:r>
            <a:r>
              <a:rPr lang="it-IT" dirty="0">
                <a:solidFill>
                  <a:srgbClr val="FFFF00"/>
                </a:solidFill>
              </a:rPr>
              <a:t>sostanze chimiche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Cancerogenesi indotta da </a:t>
            </a:r>
            <a:r>
              <a:rPr lang="it-IT" dirty="0">
                <a:solidFill>
                  <a:srgbClr val="FFFF00"/>
                </a:solidFill>
              </a:rPr>
              <a:t>virus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altLang="it-IT" dirty="0">
                <a:solidFill>
                  <a:schemeClr val="bg1"/>
                </a:solidFill>
              </a:rPr>
              <a:t>Interazioni tumore-ospite:</a:t>
            </a:r>
          </a:p>
          <a:p>
            <a:pPr algn="just"/>
            <a:endParaRPr lang="it-IT" sz="1050" dirty="0">
              <a:solidFill>
                <a:srgbClr val="FFFF00"/>
              </a:solidFill>
            </a:endParaRPr>
          </a:p>
          <a:p>
            <a:pPr lvl="1" algn="just"/>
            <a:r>
              <a:rPr lang="it-IT" altLang="it-IT" dirty="0">
                <a:solidFill>
                  <a:srgbClr val="FFFF00"/>
                </a:solidFill>
              </a:rPr>
              <a:t>Aspetti clinici </a:t>
            </a:r>
            <a:r>
              <a:rPr lang="it-IT" altLang="it-IT" dirty="0">
                <a:solidFill>
                  <a:schemeClr val="bg1"/>
                </a:solidFill>
              </a:rPr>
              <a:t>delle neoplasie: </a:t>
            </a:r>
            <a:r>
              <a:rPr lang="it-IT" altLang="it-IT" dirty="0">
                <a:solidFill>
                  <a:srgbClr val="FFFF00"/>
                </a:solidFill>
              </a:rPr>
              <a:t>effetti del tumore sull’ospite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olo 1">
            <a:extLst>
              <a:ext uri="{FF2B5EF4-FFF2-40B4-BE49-F238E27FC236}">
                <a16:creationId xmlns:a16="http://schemas.microsoft.com/office/drawing/2014/main" id="{17699AB0-0E58-5F4D-9946-1D30645A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6000">
                <a:solidFill>
                  <a:srgbClr val="FFFF00"/>
                </a:solidFill>
              </a:rPr>
              <a:t>Cancerogenesi da virus</a:t>
            </a:r>
            <a:endParaRPr lang="it-IT" altLang="it-IT" sz="6000"/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691D8EBF-131C-CB40-8F1C-8B9FE655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" y="2205040"/>
            <a:ext cx="9109075" cy="1685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>
                <a:solidFill>
                  <a:srgbClr val="FFFFFF"/>
                </a:solidFill>
                <a:latin typeface="Arial"/>
              </a:rPr>
              <a:t>“Non si conosce un virus utile: un virus è una brutta notizia avvolta in una proteina”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50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900" i="1">
                <a:solidFill>
                  <a:srgbClr val="FFFFFF"/>
                </a:solidFill>
                <a:latin typeface="Cambria" panose="02040503050406030204" pitchFamily="18" charset="0"/>
              </a:rPr>
              <a:t>Sir Peter B.  Medawar, Premio Nobel  per la Medicina 1960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4B12F3D-E699-2C42-B725-9785FC0AFF1D}"/>
              </a:ext>
            </a:extLst>
          </p:cNvPr>
          <p:cNvSpPr/>
          <p:nvPr/>
        </p:nvSpPr>
        <p:spPr>
          <a:xfrm>
            <a:off x="1908177" y="4149727"/>
            <a:ext cx="54006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	Virus oncògeni: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- a  DNA       - a  RNA </a:t>
            </a:r>
          </a:p>
        </p:txBody>
      </p:sp>
    </p:spTree>
    <p:extLst>
      <p:ext uri="{BB962C8B-B14F-4D97-AF65-F5344CB8AC3E}">
        <p14:creationId xmlns:p14="http://schemas.microsoft.com/office/powerpoint/2010/main" val="40116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>
            <a:extLst>
              <a:ext uri="{FF2B5EF4-FFF2-40B4-BE49-F238E27FC236}">
                <a16:creationId xmlns:a16="http://schemas.microsoft.com/office/drawing/2014/main" id="{51993F67-33D1-6F43-80CB-4FBF696CE6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-100013"/>
            <a:ext cx="7772400" cy="863601"/>
          </a:xfrm>
        </p:spPr>
        <p:txBody>
          <a:bodyPr/>
          <a:lstStyle/>
          <a:p>
            <a:pPr>
              <a:defRPr/>
            </a:pPr>
            <a:r>
              <a:rPr lang="it-IT" altLang="it-IT" sz="4500">
                <a:solidFill>
                  <a:srgbClr val="FFFF00"/>
                </a:solidFill>
                <a:latin typeface="+mn-lt"/>
              </a:rPr>
              <a:t>Cancerogenesi virale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7C6469-F69B-ED42-AE97-95CC190B92D0}"/>
              </a:ext>
            </a:extLst>
          </p:cNvPr>
          <p:cNvSpPr txBox="1"/>
          <p:nvPr/>
        </p:nvSpPr>
        <p:spPr>
          <a:xfrm>
            <a:off x="34925" y="908050"/>
            <a:ext cx="9037638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Esiste indubbiamente un’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associazione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 tra infezioni virali e l’insorgenza di alcune </a:t>
            </a:r>
            <a:r>
              <a:rPr lang="it-IT" sz="2800" b="1">
                <a:solidFill>
                  <a:srgbClr val="FFFF00"/>
                </a:solidFill>
                <a:latin typeface="Arial"/>
                <a:cs typeface="Arial" charset="0"/>
              </a:rPr>
              <a:t>neoplasie umane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, ma il 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ruolo svolto da alcuni virus 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oncògeni nella patogenesi di neoplasie nell’uomo rimane 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poco conosciuto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20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I virus possono agire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come fattori di 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promozione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 (stimolando la replicazione cellulare)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it-IT" sz="140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deregolando la risposta immunitaria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it-IT" sz="1400">
              <a:solidFill>
                <a:srgbClr val="FFFF00"/>
              </a:solidFill>
              <a:latin typeface="Arial"/>
              <a:cs typeface="Arial" charset="0"/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interferendo con i normali meccanismi di controllo della proliferazione</a:t>
            </a:r>
          </a:p>
        </p:txBody>
      </p:sp>
    </p:spTree>
    <p:extLst>
      <p:ext uri="{BB962C8B-B14F-4D97-AF65-F5344CB8AC3E}">
        <p14:creationId xmlns:p14="http://schemas.microsoft.com/office/powerpoint/2010/main" val="35771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4961F29-56CC-BB43-BFEB-8769DA8F4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Principali virus oncògeni a DNA</a:t>
            </a:r>
          </a:p>
        </p:txBody>
      </p:sp>
      <p:sp>
        <p:nvSpPr>
          <p:cNvPr id="162818" name="Rectangle 3">
            <a:extLst>
              <a:ext uri="{FF2B5EF4-FFF2-40B4-BE49-F238E27FC236}">
                <a16:creationId xmlns:a16="http://schemas.microsoft.com/office/drawing/2014/main" id="{345E750E-9FFD-5240-B7D2-B443AE406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del papilloma (HPV) 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di Epstein-Barr (EBV)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epatite B (HBV)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A97F53E9-7A98-C941-B772-72E8708F6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41337" y="-90488"/>
            <a:ext cx="8229601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b="1">
                <a:solidFill>
                  <a:srgbClr val="FFFF00"/>
                </a:solidFill>
                <a:latin typeface="+mn-lt"/>
              </a:rPr>
              <a:t>Human papilloma virus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92A0F19-B85A-2C4D-A654-F9208DBCA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544616"/>
          </a:xfrm>
        </p:spPr>
        <p:txBody>
          <a:bodyPr/>
          <a:lstStyle/>
          <a:p>
            <a:pPr algn="just" eaLnBrk="1" hangingPunct="1"/>
            <a:r>
              <a:rPr lang="it-IT" altLang="it-IT" sz="2500" dirty="0">
                <a:solidFill>
                  <a:schemeClr val="bg1"/>
                </a:solidFill>
              </a:rPr>
              <a:t>70 tipi di HPV geneticamente distinti</a:t>
            </a:r>
          </a:p>
          <a:p>
            <a:pPr algn="just" eaLnBrk="1" hangingPunct="1"/>
            <a:endParaRPr lang="it-IT" altLang="it-IT" sz="10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500" dirty="0">
                <a:solidFill>
                  <a:schemeClr val="bg1"/>
                </a:solidFill>
              </a:rPr>
              <a:t>HPV 6 e 11 (a “</a:t>
            </a:r>
            <a:r>
              <a:rPr lang="it-IT" altLang="it-IT" sz="2500" b="1" dirty="0">
                <a:solidFill>
                  <a:srgbClr val="FFFF00"/>
                </a:solidFill>
              </a:rPr>
              <a:t>basso rischio</a:t>
            </a:r>
            <a:r>
              <a:rPr lang="it-IT" altLang="it-IT" sz="2500" dirty="0">
                <a:solidFill>
                  <a:schemeClr val="bg1"/>
                </a:solidFill>
              </a:rPr>
              <a:t>”) causano tumori benigni (verruche, papillomi); il </a:t>
            </a:r>
            <a:r>
              <a:rPr lang="it-IT" altLang="it-IT" sz="2500" u="sng" dirty="0">
                <a:solidFill>
                  <a:schemeClr val="bg1"/>
                </a:solidFill>
              </a:rPr>
              <a:t>DNA virale non si integra in quello cellulare</a:t>
            </a:r>
            <a:r>
              <a:rPr lang="it-IT" altLang="it-IT" sz="2500" dirty="0">
                <a:solidFill>
                  <a:schemeClr val="bg1"/>
                </a:solidFill>
              </a:rPr>
              <a:t> (forma </a:t>
            </a:r>
            <a:r>
              <a:rPr lang="it-IT" altLang="it-IT" sz="2500" dirty="0" err="1">
                <a:solidFill>
                  <a:schemeClr val="bg1"/>
                </a:solidFill>
              </a:rPr>
              <a:t>episomica</a:t>
            </a:r>
            <a:r>
              <a:rPr lang="it-IT" altLang="it-IT" sz="2500" dirty="0">
                <a:solidFill>
                  <a:schemeClr val="bg1"/>
                </a:solidFill>
              </a:rPr>
              <a:t>)</a:t>
            </a:r>
            <a:endParaRPr lang="it-IT" altLang="it-IT" sz="2500" u="sng" dirty="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10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500" dirty="0">
                <a:solidFill>
                  <a:srgbClr val="FFFF00"/>
                </a:solidFill>
              </a:rPr>
              <a:t>HPV 16 e 18</a:t>
            </a:r>
            <a:r>
              <a:rPr lang="it-IT" altLang="it-IT" sz="2500" dirty="0">
                <a:solidFill>
                  <a:schemeClr val="bg1"/>
                </a:solidFill>
              </a:rPr>
              <a:t> (ad “</a:t>
            </a:r>
            <a:r>
              <a:rPr lang="it-IT" altLang="it-IT" sz="2500" b="1" dirty="0">
                <a:solidFill>
                  <a:srgbClr val="FFFF00"/>
                </a:solidFill>
              </a:rPr>
              <a:t>alto rischio</a:t>
            </a:r>
            <a:r>
              <a:rPr lang="it-IT" altLang="it-IT" sz="2500" dirty="0">
                <a:solidFill>
                  <a:schemeClr val="bg1"/>
                </a:solidFill>
              </a:rPr>
              <a:t>”) sono fortemente implicati nella patogenesi del carcinoma della cervice uterina; </a:t>
            </a:r>
            <a:r>
              <a:rPr lang="it-IT" altLang="it-IT" sz="2500" u="sng" dirty="0">
                <a:solidFill>
                  <a:schemeClr val="bg1"/>
                </a:solidFill>
              </a:rPr>
              <a:t>il DNA virale si integra nel genoma della cellula</a:t>
            </a:r>
          </a:p>
          <a:p>
            <a:pPr algn="just" eaLnBrk="1" hangingPunct="1"/>
            <a:endParaRPr lang="it-IT" altLang="it-IT" sz="10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500" dirty="0">
                <a:solidFill>
                  <a:schemeClr val="bg1"/>
                </a:solidFill>
              </a:rPr>
              <a:t>L’integrazione </a:t>
            </a:r>
            <a:r>
              <a:rPr lang="en-US" altLang="it-IT" sz="2500" dirty="0" err="1">
                <a:solidFill>
                  <a:schemeClr val="bg1"/>
                </a:solidFill>
              </a:rPr>
              <a:t>interrompe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una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regione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regolatoria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negativa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nel</a:t>
            </a:r>
            <a:r>
              <a:rPr lang="en-US" altLang="it-IT" sz="2500" dirty="0">
                <a:solidFill>
                  <a:schemeClr val="bg1"/>
                </a:solidFill>
              </a:rPr>
              <a:t> DNA </a:t>
            </a:r>
            <a:r>
              <a:rPr lang="en-US" altLang="it-IT" sz="2500" dirty="0" err="1">
                <a:solidFill>
                  <a:schemeClr val="bg1"/>
                </a:solidFill>
              </a:rPr>
              <a:t>virale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che</a:t>
            </a:r>
            <a:r>
              <a:rPr lang="en-US" altLang="it-IT" sz="2500" dirty="0">
                <a:solidFill>
                  <a:schemeClr val="bg1"/>
                </a:solidFill>
              </a:rPr>
              <a:t> </a:t>
            </a:r>
            <a:r>
              <a:rPr lang="en-US" altLang="it-IT" sz="2500" dirty="0" err="1">
                <a:solidFill>
                  <a:schemeClr val="bg1"/>
                </a:solidFill>
              </a:rPr>
              <a:t>provoca</a:t>
            </a:r>
            <a:r>
              <a:rPr lang="en-US" altLang="it-IT" sz="2500" dirty="0">
                <a:solidFill>
                  <a:srgbClr val="FFFF00"/>
                </a:solidFill>
              </a:rPr>
              <a:t> </a:t>
            </a:r>
            <a:r>
              <a:rPr lang="it-IT" altLang="it-IT" sz="2500" dirty="0">
                <a:solidFill>
                  <a:srgbClr val="FFFF00"/>
                </a:solidFill>
              </a:rPr>
              <a:t>l’</a:t>
            </a:r>
            <a:r>
              <a:rPr lang="it-IT" altLang="it-IT" sz="2500" dirty="0" err="1">
                <a:solidFill>
                  <a:srgbClr val="FFFF00"/>
                </a:solidFill>
              </a:rPr>
              <a:t>iperespressione</a:t>
            </a:r>
            <a:r>
              <a:rPr lang="it-IT" altLang="it-IT" sz="2500" dirty="0">
                <a:solidFill>
                  <a:srgbClr val="FFFF00"/>
                </a:solidFill>
              </a:rPr>
              <a:t> di geni virali </a:t>
            </a:r>
            <a:r>
              <a:rPr lang="it-IT" altLang="it-IT" sz="2500" dirty="0">
                <a:solidFill>
                  <a:schemeClr val="bg1"/>
                </a:solidFill>
              </a:rPr>
              <a:t>i cui prodotti proteici (</a:t>
            </a:r>
            <a:r>
              <a:rPr lang="it-IT" altLang="it-IT" sz="2500" b="1" dirty="0">
                <a:solidFill>
                  <a:srgbClr val="FFFF00"/>
                </a:solidFill>
              </a:rPr>
              <a:t>E6, E7</a:t>
            </a:r>
            <a:r>
              <a:rPr lang="it-IT" altLang="it-IT" sz="2500" dirty="0">
                <a:solidFill>
                  <a:schemeClr val="bg1"/>
                </a:solidFill>
              </a:rPr>
              <a:t>) agiscono </a:t>
            </a:r>
            <a:r>
              <a:rPr lang="it-IT" altLang="it-IT" sz="2500" b="1" dirty="0">
                <a:solidFill>
                  <a:schemeClr val="bg1"/>
                </a:solidFill>
              </a:rPr>
              <a:t>inibendo</a:t>
            </a:r>
            <a:r>
              <a:rPr lang="it-IT" altLang="it-IT" sz="2500" dirty="0">
                <a:solidFill>
                  <a:schemeClr val="bg1"/>
                </a:solidFill>
              </a:rPr>
              <a:t> la funzione di </a:t>
            </a:r>
            <a:r>
              <a:rPr lang="it-IT" altLang="it-IT" sz="2500" b="1" dirty="0">
                <a:solidFill>
                  <a:schemeClr val="bg1"/>
                </a:solidFill>
              </a:rPr>
              <a:t>proteine codificate da geni soppressori della crescita</a:t>
            </a:r>
            <a:r>
              <a:rPr lang="it-IT" altLang="it-IT" sz="2500" dirty="0">
                <a:solidFill>
                  <a:schemeClr val="bg1"/>
                </a:solidFill>
              </a:rPr>
              <a:t> (</a:t>
            </a:r>
            <a:r>
              <a:rPr lang="it-IT" altLang="it-IT" sz="2500" dirty="0" err="1">
                <a:solidFill>
                  <a:schemeClr val="bg1"/>
                </a:solidFill>
              </a:rPr>
              <a:t>Rb</a:t>
            </a:r>
            <a:r>
              <a:rPr lang="it-IT" altLang="it-IT" sz="2500" dirty="0">
                <a:solidFill>
                  <a:schemeClr val="bg1"/>
                </a:solidFill>
              </a:rPr>
              <a:t> e p53) [meccanismo </a:t>
            </a:r>
            <a:r>
              <a:rPr lang="it-IT" altLang="it-IT" sz="2500" dirty="0">
                <a:solidFill>
                  <a:srgbClr val="FFFF00"/>
                </a:solidFill>
              </a:rPr>
              <a:t>epigenetico</a:t>
            </a:r>
            <a:r>
              <a:rPr lang="it-IT" altLang="it-IT" sz="2500" dirty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163843" name="Picture 5" descr="hpv-1">
            <a:extLst>
              <a:ext uri="{FF2B5EF4-FFF2-40B4-BE49-F238E27FC236}">
                <a16:creationId xmlns:a16="http://schemas.microsoft.com/office/drawing/2014/main" id="{866F2868-D4AD-5548-9995-28768CBC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451"/>
            <a:ext cx="2087786" cy="175516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olo 1">
            <a:extLst>
              <a:ext uri="{FF2B5EF4-FFF2-40B4-BE49-F238E27FC236}">
                <a16:creationId xmlns:a16="http://schemas.microsoft.com/office/drawing/2014/main" id="{EAEB12B3-A7DE-C74D-8185-2540D9AFE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875" y="-57893"/>
            <a:ext cx="9937750" cy="750589"/>
          </a:xfrm>
        </p:spPr>
        <p:txBody>
          <a:bodyPr/>
          <a:lstStyle/>
          <a:p>
            <a:r>
              <a:rPr lang="en-US" altLang="it-IT" sz="3300" dirty="0">
                <a:solidFill>
                  <a:srgbClr val="FFFF00"/>
                </a:solidFill>
              </a:rPr>
              <a:t>Transforming effects of HPV E6 and E7 proteins</a:t>
            </a:r>
            <a:endParaRPr lang="it-IT" altLang="it-IT" sz="3300" dirty="0">
              <a:solidFill>
                <a:srgbClr val="FFFF00"/>
              </a:solidFill>
            </a:endParaRPr>
          </a:p>
        </p:txBody>
      </p:sp>
      <p:pic>
        <p:nvPicPr>
          <p:cNvPr id="164866" name="Picture 3">
            <a:extLst>
              <a:ext uri="{FF2B5EF4-FFF2-40B4-BE49-F238E27FC236}">
                <a16:creationId xmlns:a16="http://schemas.microsoft.com/office/drawing/2014/main" id="{E80B816A-89E1-CB48-AB07-293194E7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65177"/>
            <a:ext cx="805338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5" descr="Risultati immagini per e7 rb e2f">
            <a:extLst>
              <a:ext uri="{FF2B5EF4-FFF2-40B4-BE49-F238E27FC236}">
                <a16:creationId xmlns:a16="http://schemas.microsoft.com/office/drawing/2014/main" id="{64C21C66-70F0-D441-BBB7-913A90EB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83" y="4221088"/>
            <a:ext cx="345585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7AAB111-BE7D-4849-9C85-72AD28488F7F}"/>
              </a:ext>
            </a:extLst>
          </p:cNvPr>
          <p:cNvSpPr/>
          <p:nvPr/>
        </p:nvSpPr>
        <p:spPr bwMode="auto">
          <a:xfrm>
            <a:off x="5724128" y="2996952"/>
            <a:ext cx="2304256" cy="12241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A642D157-A7C9-0A4D-B694-4D08A731143D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7824" y="5949282"/>
            <a:ext cx="0" cy="6214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28F5D55-226F-3C44-B426-E25C77D2462B}"/>
              </a:ext>
            </a:extLst>
          </p:cNvPr>
          <p:cNvCxnSpPr/>
          <p:nvPr/>
        </p:nvCxnSpPr>
        <p:spPr bwMode="auto">
          <a:xfrm flipV="1">
            <a:off x="2973341" y="5418631"/>
            <a:ext cx="3816424" cy="1152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830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4" descr="http://prontoinfermieri.it/wp-content/uploads/2013/04/images8.jpeg">
            <a:extLst>
              <a:ext uri="{FF2B5EF4-FFF2-40B4-BE49-F238E27FC236}">
                <a16:creationId xmlns:a16="http://schemas.microsoft.com/office/drawing/2014/main" id="{6A469A21-8743-7C4F-9975-FFF482C0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0013"/>
            <a:ext cx="2628900" cy="1600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CasellaDiTesto 1">
            <a:extLst>
              <a:ext uri="{FF2B5EF4-FFF2-40B4-BE49-F238E27FC236}">
                <a16:creationId xmlns:a16="http://schemas.microsoft.com/office/drawing/2014/main" id="{8EB10F0B-FC0D-CC4D-80AF-8FC42CC55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0" y="-100013"/>
            <a:ext cx="42624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4000">
                <a:solidFill>
                  <a:srgbClr val="FFFF00"/>
                </a:solidFill>
                <a:latin typeface="Arial"/>
              </a:rPr>
              <a:t>Epstein-Barr virus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BAA0D1-958A-214C-ADDE-1EC2BE886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4925" y="1700215"/>
            <a:ext cx="9144000" cy="5113337"/>
          </a:xfrm>
        </p:spPr>
        <p:txBody>
          <a:bodyPr/>
          <a:lstStyle/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Nella patogenesi del </a:t>
            </a:r>
            <a:r>
              <a:rPr lang="it-IT" altLang="it-IT" sz="2600">
                <a:solidFill>
                  <a:srgbClr val="FFFF00"/>
                </a:solidFill>
              </a:rPr>
              <a:t>linfoma di Burkitt </a:t>
            </a:r>
            <a:r>
              <a:rPr lang="it-IT" altLang="it-IT" sz="2600">
                <a:solidFill>
                  <a:schemeClr val="bg1"/>
                </a:solidFill>
              </a:rPr>
              <a:t>(endemico in Africa), EBV </a:t>
            </a:r>
            <a:r>
              <a:rPr lang="it-IT" altLang="it-IT" sz="2600" u="sng">
                <a:solidFill>
                  <a:schemeClr val="bg1"/>
                </a:solidFill>
              </a:rPr>
              <a:t>non svolgerebbe un’azione oncògena diretta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 u="sng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Il suo ruolo sarebbe quello di fungere da </a:t>
            </a:r>
            <a:r>
              <a:rPr lang="it-IT" altLang="it-IT" sz="2600">
                <a:solidFill>
                  <a:srgbClr val="FFFF00"/>
                </a:solidFill>
              </a:rPr>
              <a:t>stimolo alla mitosi dei linfociti B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 b="1" u="sng">
                <a:solidFill>
                  <a:schemeClr val="bg1"/>
                </a:solidFill>
              </a:rPr>
              <a:t>Aumento della probabilità di eventi mutageni</a:t>
            </a:r>
            <a:r>
              <a:rPr lang="it-IT" altLang="it-IT" sz="2600">
                <a:solidFill>
                  <a:schemeClr val="bg1"/>
                </a:solidFill>
              </a:rPr>
              <a:t> (per es., traslocazione 8:14) che renderebbero le cellule indipendenti dai normali sistemi di controllo della duplicazione (attivazione MYC)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Cofattori: la </a:t>
            </a:r>
            <a:r>
              <a:rPr lang="it-IT" altLang="it-IT" sz="2600" b="1">
                <a:solidFill>
                  <a:srgbClr val="FFFF00"/>
                </a:solidFill>
              </a:rPr>
              <a:t>malaria</a:t>
            </a:r>
            <a:r>
              <a:rPr lang="it-IT" altLang="it-IT" sz="2600" b="1">
                <a:solidFill>
                  <a:schemeClr val="bg1"/>
                </a:solidFill>
              </a:rPr>
              <a:t> </a:t>
            </a:r>
            <a:r>
              <a:rPr lang="it-IT" altLang="it-IT" sz="2600">
                <a:solidFill>
                  <a:schemeClr val="bg1"/>
                </a:solidFill>
              </a:rPr>
              <a:t>(endemica nell’Africa equatoriale) deprime la funzione dei linfo T</a:t>
            </a:r>
            <a:r>
              <a:rPr lang="it-IT" altLang="it-IT" sz="2600" b="1">
                <a:solidFill>
                  <a:schemeClr val="bg1"/>
                </a:solidFill>
              </a:rPr>
              <a:t> </a:t>
            </a:r>
            <a:r>
              <a:rPr lang="it-IT" altLang="it-IT" sz="2600">
                <a:solidFill>
                  <a:schemeClr val="bg1"/>
                </a:solidFill>
              </a:rPr>
              <a:t>e favorisce la proliferazione incontrollata delle cellule infettate da EBV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6A3116-44D1-164A-9462-438EDDEA332E}"/>
              </a:ext>
            </a:extLst>
          </p:cNvPr>
          <p:cNvSpPr txBox="1"/>
          <p:nvPr/>
        </p:nvSpPr>
        <p:spPr>
          <a:xfrm>
            <a:off x="34925" y="549277"/>
            <a:ext cx="5976938" cy="1108075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>
                <a:solidFill>
                  <a:srgbClr val="000000"/>
                </a:solidFill>
                <a:latin typeface="Arial"/>
                <a:cs typeface="Arial" charset="0"/>
              </a:rPr>
              <a:t>Lunghi periodi di latenza, riattivazione intermittente, sintomatologia limitata, EBV è ubiquitario in tutte le popolazioni</a:t>
            </a:r>
            <a:endParaRPr lang="it-IT" sz="2200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B58356-6028-0649-880B-8CB84DF8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2"/>
            <a:ext cx="8593138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66A8D2B-5E8E-EF42-9115-6343A9C47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189037" y="-100013"/>
            <a:ext cx="8229601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 b="1" dirty="0">
                <a:solidFill>
                  <a:srgbClr val="FFFF00"/>
                </a:solidFill>
                <a:latin typeface="+mn-lt"/>
              </a:rPr>
              <a:t>Virus dell’epatite B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D7DD908-B597-8E49-A00C-2C3D00E9C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89585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3000">
                <a:solidFill>
                  <a:schemeClr val="bg1"/>
                </a:solidFill>
              </a:rPr>
              <a:t>L’esatto </a:t>
            </a:r>
            <a:r>
              <a:rPr lang="it-IT" altLang="it-IT" sz="3000" u="sng">
                <a:solidFill>
                  <a:schemeClr val="bg1"/>
                </a:solidFill>
              </a:rPr>
              <a:t>ruolo</a:t>
            </a:r>
            <a:r>
              <a:rPr lang="it-IT" altLang="it-IT" sz="3000">
                <a:solidFill>
                  <a:schemeClr val="bg1"/>
                </a:solidFill>
              </a:rPr>
              <a:t> di HBV nella genesi del carcinoma epatocellulare </a:t>
            </a:r>
            <a:r>
              <a:rPr lang="it-IT" altLang="it-IT" sz="3000" u="sng">
                <a:solidFill>
                  <a:schemeClr val="bg1"/>
                </a:solidFill>
              </a:rPr>
              <a:t>non è del tutto chiaro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3000">
                <a:solidFill>
                  <a:schemeClr val="bg1"/>
                </a:solidFill>
              </a:rPr>
              <a:t>Il genoma virale è integrato nel genoma della cellula ospite, ma </a:t>
            </a:r>
            <a:r>
              <a:rPr lang="it-IT" altLang="it-IT" sz="3000" b="1" u="sng">
                <a:solidFill>
                  <a:schemeClr val="bg1"/>
                </a:solidFill>
              </a:rPr>
              <a:t>non codifica per oncoproteine note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3000">
                <a:solidFill>
                  <a:schemeClr val="bg1"/>
                </a:solidFill>
              </a:rPr>
              <a:t>HBV avrebbe un </a:t>
            </a:r>
            <a:r>
              <a:rPr lang="it-IT" altLang="it-IT" sz="3000">
                <a:solidFill>
                  <a:srgbClr val="FFFF00"/>
                </a:solidFill>
              </a:rPr>
              <a:t>ruolo indiretto</a:t>
            </a:r>
            <a:r>
              <a:rPr lang="it-IT" altLang="it-IT" sz="3000">
                <a:solidFill>
                  <a:schemeClr val="bg1"/>
                </a:solidFill>
              </a:rPr>
              <a:t> nella patogenesi del carcinoma correlato al </a:t>
            </a:r>
            <a:r>
              <a:rPr lang="it-IT" altLang="it-IT" sz="3000" b="1" u="sng">
                <a:solidFill>
                  <a:schemeClr val="bg1"/>
                </a:solidFill>
              </a:rPr>
              <a:t>danno cronico</a:t>
            </a:r>
            <a:r>
              <a:rPr lang="it-IT" altLang="it-IT" sz="3000" u="sng">
                <a:solidFill>
                  <a:schemeClr val="bg1"/>
                </a:solidFill>
              </a:rPr>
              <a:t> agli epatociti</a:t>
            </a:r>
            <a:r>
              <a:rPr lang="it-IT" altLang="it-IT" sz="3000">
                <a:solidFill>
                  <a:schemeClr val="bg1"/>
                </a:solidFill>
              </a:rPr>
              <a:t> ed al conseguente stimolo all’</a:t>
            </a:r>
            <a:r>
              <a:rPr lang="it-IT" altLang="it-IT" sz="3000" b="1" u="sng">
                <a:solidFill>
                  <a:schemeClr val="bg1"/>
                </a:solidFill>
              </a:rPr>
              <a:t>iperplasia rigenerativa </a:t>
            </a:r>
            <a:r>
              <a:rPr lang="it-IT" altLang="it-IT" sz="3000">
                <a:solidFill>
                  <a:schemeClr val="bg1"/>
                </a:solidFill>
              </a:rPr>
              <a:t>(sito ad </a:t>
            </a:r>
            <a:r>
              <a:rPr lang="it-IT" altLang="it-IT" sz="3000">
                <a:solidFill>
                  <a:srgbClr val="FFFF00"/>
                </a:solidFill>
              </a:rPr>
              <a:t>elevato tasso proliferativo</a:t>
            </a:r>
            <a:r>
              <a:rPr lang="it-IT" altLang="it-IT" sz="3000">
                <a:solidFill>
                  <a:schemeClr val="bg1"/>
                </a:solidFill>
              </a:rPr>
              <a:t>)</a:t>
            </a:r>
            <a:endParaRPr lang="it-IT" altLang="it-IT" sz="3000" b="1" u="sng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b="1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>
              <a:solidFill>
                <a:schemeClr val="bg1"/>
              </a:solidFill>
            </a:endParaRPr>
          </a:p>
        </p:txBody>
      </p:sp>
      <p:pic>
        <p:nvPicPr>
          <p:cNvPr id="167939" name="Picture 5" descr="http://www.pharmastar.it/binary_files/news/virus_1_75061.gif">
            <a:extLst>
              <a:ext uri="{FF2B5EF4-FFF2-40B4-BE49-F238E27FC236}">
                <a16:creationId xmlns:a16="http://schemas.microsoft.com/office/drawing/2014/main" id="{0ED80525-731A-6248-964D-B50DB01A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450"/>
            <a:ext cx="2735262" cy="18240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80FEE7-1744-044B-97A3-B38CA4A80922}"/>
              </a:ext>
            </a:extLst>
          </p:cNvPr>
          <p:cNvSpPr txBox="1"/>
          <p:nvPr/>
        </p:nvSpPr>
        <p:spPr>
          <a:xfrm>
            <a:off x="107950" y="652463"/>
            <a:ext cx="4681538" cy="831850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300 milioni di persone infette, principalmente in Asia e in Africa</a:t>
            </a:r>
          </a:p>
        </p:txBody>
      </p:sp>
    </p:spTree>
    <p:extLst>
      <p:ext uri="{BB962C8B-B14F-4D97-AF65-F5344CB8AC3E}">
        <p14:creationId xmlns:p14="http://schemas.microsoft.com/office/powerpoint/2010/main" val="288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792E19-5FA9-4945-BBA7-38DD24F1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1084390"/>
            <a:ext cx="8968153" cy="5632933"/>
          </a:xfrm>
        </p:spPr>
        <p:txBody>
          <a:bodyPr/>
          <a:lstStyle/>
          <a:p>
            <a:pPr algn="just"/>
            <a:r>
              <a:rPr lang="en-US" sz="2600" dirty="0">
                <a:solidFill>
                  <a:schemeClr val="bg1"/>
                </a:solidFill>
              </a:rPr>
              <a:t>The HBV genome contains a gene known as </a:t>
            </a:r>
            <a:r>
              <a:rPr lang="en-US" sz="2600" i="1" dirty="0" err="1">
                <a:solidFill>
                  <a:srgbClr val="FFFF00"/>
                </a:solidFill>
              </a:rPr>
              <a:t>HBx</a:t>
            </a:r>
            <a:r>
              <a:rPr lang="en-US" sz="2600" i="1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and </a:t>
            </a:r>
            <a:r>
              <a:rPr lang="en-US" sz="2600" dirty="0">
                <a:solidFill>
                  <a:srgbClr val="FFFF00"/>
                </a:solidFill>
              </a:rPr>
              <a:t>hepatocellular cancers</a:t>
            </a:r>
            <a:r>
              <a:rPr lang="en-US" sz="2600" dirty="0">
                <a:solidFill>
                  <a:schemeClr val="bg1"/>
                </a:solidFill>
              </a:rPr>
              <a:t> develop in mice engineered to have </a:t>
            </a:r>
            <a:r>
              <a:rPr lang="en-US" sz="2600" dirty="0" err="1">
                <a:solidFill>
                  <a:schemeClr val="bg1"/>
                </a:solidFill>
              </a:rPr>
              <a:t>HBx</a:t>
            </a:r>
            <a:r>
              <a:rPr lang="en-US" sz="2600" dirty="0">
                <a:solidFill>
                  <a:schemeClr val="bg1"/>
                </a:solidFill>
              </a:rPr>
              <a:t> transgenes</a:t>
            </a: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  <a:p>
            <a:pPr algn="just"/>
            <a:r>
              <a:rPr lang="en-US" sz="2600" i="1" dirty="0">
                <a:solidFill>
                  <a:srgbClr val="FFFF00"/>
                </a:solidFill>
              </a:rPr>
              <a:t>HB x protein</a:t>
            </a:r>
            <a:r>
              <a:rPr lang="en-US" sz="2600" i="1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can directly or indirectly activate a variety of transcription factors and several signal transduction pathways, controlling the </a:t>
            </a:r>
            <a:r>
              <a:rPr lang="en-US" sz="2600" dirty="0">
                <a:solidFill>
                  <a:srgbClr val="FFFF00"/>
                </a:solidFill>
              </a:rPr>
              <a:t>cell cycle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rgbClr val="FFFF00"/>
                </a:solidFill>
              </a:rPr>
              <a:t>proliferation</a:t>
            </a:r>
            <a:r>
              <a:rPr lang="en-US" sz="2600" dirty="0">
                <a:solidFill>
                  <a:schemeClr val="bg1"/>
                </a:solidFill>
              </a:rPr>
              <a:t>, and </a:t>
            </a:r>
            <a:r>
              <a:rPr lang="en-US" sz="2600" dirty="0">
                <a:solidFill>
                  <a:srgbClr val="FFFF00"/>
                </a:solidFill>
              </a:rPr>
              <a:t>apoptosis</a:t>
            </a:r>
            <a:r>
              <a:rPr lang="en-US" sz="2600" dirty="0">
                <a:solidFill>
                  <a:schemeClr val="bg1"/>
                </a:solidFill>
              </a:rPr>
              <a:t>; it may also interfere with p53 function</a:t>
            </a: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  <a:p>
            <a:pPr algn="just"/>
            <a:r>
              <a:rPr lang="en-US" sz="2600" dirty="0">
                <a:solidFill>
                  <a:schemeClr val="bg1"/>
                </a:solidFill>
              </a:rPr>
              <a:t>In addition, </a:t>
            </a:r>
            <a:r>
              <a:rPr lang="en-US" sz="2600" dirty="0">
                <a:solidFill>
                  <a:srgbClr val="FFFF00"/>
                </a:solidFill>
              </a:rPr>
              <a:t>viral integration</a:t>
            </a:r>
            <a:r>
              <a:rPr lang="en-US" sz="2600" dirty="0">
                <a:solidFill>
                  <a:schemeClr val="bg1"/>
                </a:solidFill>
              </a:rPr>
              <a:t> can cause secondary </a:t>
            </a:r>
            <a:r>
              <a:rPr lang="en-US" sz="2600" dirty="0">
                <a:solidFill>
                  <a:srgbClr val="FFFF00"/>
                </a:solidFill>
              </a:rPr>
              <a:t>rearrangements of chromosomes</a:t>
            </a:r>
            <a:r>
              <a:rPr lang="en-US" sz="2600" dirty="0">
                <a:solidFill>
                  <a:schemeClr val="bg1"/>
                </a:solidFill>
              </a:rPr>
              <a:t>, including multiple deletions that may harbor unknown tumor suppressor genes </a:t>
            </a:r>
          </a:p>
          <a:p>
            <a:pPr algn="just"/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9BD2B6-E9CD-5440-AE79-EA14EEFF4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786" y="181339"/>
            <a:ext cx="8968152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200" dirty="0">
                <a:solidFill>
                  <a:srgbClr val="FFFF00"/>
                </a:solidFill>
                <a:latin typeface="+mn-lt"/>
              </a:rPr>
              <a:t>New insights on HBV-</a:t>
            </a:r>
            <a:r>
              <a:rPr lang="it-IT" altLang="it-IT" sz="3200" dirty="0" err="1">
                <a:solidFill>
                  <a:srgbClr val="FFFF00"/>
                </a:solidFill>
                <a:latin typeface="+mn-lt"/>
              </a:rPr>
              <a:t>mediated</a:t>
            </a:r>
            <a:r>
              <a:rPr lang="it-IT" altLang="it-IT" sz="3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3200" dirty="0" err="1">
                <a:solidFill>
                  <a:srgbClr val="FFFF00"/>
                </a:solidFill>
                <a:latin typeface="+mn-lt"/>
              </a:rPr>
              <a:t>oncogenesis</a:t>
            </a:r>
            <a:endParaRPr lang="it-IT" altLang="it-IT" sz="32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8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D17CA65-EC41-8142-B4B4-DFD1EAFD0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8651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Virus oncògeni a RNA</a:t>
            </a:r>
            <a:endParaRPr lang="en-GB" altLang="it-IT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1075" name="Text Box 17">
            <a:extLst>
              <a:ext uri="{FF2B5EF4-FFF2-40B4-BE49-F238E27FC236}">
                <a16:creationId xmlns:a16="http://schemas.microsoft.com/office/drawing/2014/main" id="{947DC5CE-BAB1-9046-8624-4FFEA39A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2" y="827088"/>
            <a:ext cx="90011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b="1">
                <a:solidFill>
                  <a:srgbClr val="FFFF00"/>
                </a:solidFill>
                <a:latin typeface="Arial"/>
              </a:rPr>
              <a:t>HUMAN T-CELL LEUKEMIA VIRUS type I</a:t>
            </a:r>
            <a:r>
              <a:rPr lang="it-IT" altLang="it-IT" sz="2800" b="1">
                <a:solidFill>
                  <a:srgbClr val="FFFFFF"/>
                </a:solidFill>
                <a:latin typeface="Arial"/>
              </a:rPr>
              <a:t> (HTLV-1): c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ontiene un gene che codifica una proteina (</a:t>
            </a:r>
            <a:r>
              <a:rPr lang="it-IT" altLang="it-IT" sz="2800">
                <a:solidFill>
                  <a:srgbClr val="FFFF00"/>
                </a:solidFill>
                <a:latin typeface="Arial"/>
              </a:rPr>
              <a:t>TAX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) coinvolta nella 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deregolazione del ciclo cellulare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 (↓ p53, ↑ espressione oncogeni)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it-IT" altLang="it-IT" sz="1200" b="1">
              <a:solidFill>
                <a:srgbClr val="FFFF00"/>
              </a:solidFill>
              <a:latin typeface="Arial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b="1">
                <a:solidFill>
                  <a:srgbClr val="FFFF00"/>
                </a:solidFill>
                <a:latin typeface="Arial"/>
              </a:rPr>
              <a:t>VIRUS DELL’EPATITE C</a:t>
            </a:r>
            <a:r>
              <a:rPr lang="it-IT" altLang="it-IT" sz="2800" b="1">
                <a:solidFill>
                  <a:srgbClr val="FFFFFF"/>
                </a:solidFill>
                <a:latin typeface="Arial"/>
              </a:rPr>
              <a:t>: 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coinvolto nella patogenesi dell’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epatocarcinoma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; agirebbe con modalità simili a quelle del virus dell’epatite B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BDB6A5-7D49-464A-9731-63B73E012DCA}"/>
              </a:ext>
            </a:extLst>
          </p:cNvPr>
          <p:cNvSpPr txBox="1"/>
          <p:nvPr/>
        </p:nvSpPr>
        <p:spPr>
          <a:xfrm>
            <a:off x="71440" y="4941890"/>
            <a:ext cx="9037637" cy="1692275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>
                <a:solidFill>
                  <a:srgbClr val="000000"/>
                </a:solidFill>
                <a:latin typeface="Arial"/>
                <a:cs typeface="Arial" charset="0"/>
              </a:rPr>
              <a:t>170 milioni di persone infette, principalmente in Asia e in Africa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600">
                <a:solidFill>
                  <a:srgbClr val="000000"/>
                </a:solidFill>
                <a:latin typeface="Arial"/>
                <a:cs typeface="Arial" charset="0"/>
              </a:rPr>
              <a:t>USA: l’epatocarcinoma associato all’infezione di HCV è in costante aumento  </a:t>
            </a:r>
          </a:p>
        </p:txBody>
      </p:sp>
    </p:spTree>
    <p:extLst>
      <p:ext uri="{BB962C8B-B14F-4D97-AF65-F5344CB8AC3E}">
        <p14:creationId xmlns:p14="http://schemas.microsoft.com/office/powerpoint/2010/main" val="32263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olo 1">
            <a:extLst>
              <a:ext uri="{FF2B5EF4-FFF2-40B4-BE49-F238E27FC236}">
                <a16:creationId xmlns:a16="http://schemas.microsoft.com/office/drawing/2014/main" id="{5B44106F-8A41-5B4F-B1A6-606E1B983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1844677"/>
            <a:ext cx="7183438" cy="1152525"/>
          </a:xfrm>
          <a:solidFill>
            <a:srgbClr val="FFFF00"/>
          </a:solidFill>
        </p:spPr>
        <p:txBody>
          <a:bodyPr/>
          <a:lstStyle/>
          <a:p>
            <a:r>
              <a:rPr lang="it-IT" altLang="it-IT" sz="3800">
                <a:solidFill>
                  <a:schemeClr val="tx1"/>
                </a:solidFill>
              </a:rPr>
              <a:t>Oncolytic viruses:</a:t>
            </a:r>
            <a:br>
              <a:rPr lang="it-IT" altLang="it-IT" sz="3800">
                <a:solidFill>
                  <a:schemeClr val="tx1"/>
                </a:solidFill>
              </a:rPr>
            </a:br>
            <a:r>
              <a:rPr lang="it-IT" altLang="it-IT" sz="3800">
                <a:solidFill>
                  <a:schemeClr val="tx1"/>
                </a:solidFill>
              </a:rPr>
              <a:t>an emerging cancer treatment</a:t>
            </a:r>
          </a:p>
        </p:txBody>
      </p:sp>
      <p:sp>
        <p:nvSpPr>
          <p:cNvPr id="32773" name="CasellaDiTesto 1">
            <a:extLst>
              <a:ext uri="{FF2B5EF4-FFF2-40B4-BE49-F238E27FC236}">
                <a16:creationId xmlns:a16="http://schemas.microsoft.com/office/drawing/2014/main" id="{D419D4DB-8F93-ED45-A519-55C83152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" y="44452"/>
            <a:ext cx="9109075" cy="1685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>
                <a:solidFill>
                  <a:srgbClr val="FFFFFF"/>
                </a:solidFill>
                <a:latin typeface="Arial"/>
              </a:rPr>
              <a:t>“Non si conosce un virus utile: un virus è una brutta notizia avvolta in una proteina”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1050">
              <a:solidFill>
                <a:srgbClr val="FFFFFF"/>
              </a:solidFill>
              <a:latin typeface="Arial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900" i="1">
                <a:solidFill>
                  <a:srgbClr val="FFFFFF"/>
                </a:solidFill>
                <a:latin typeface="Cambria" panose="02040503050406030204" pitchFamily="18" charset="0"/>
              </a:rPr>
              <a:t>Sir Peter B.  Medawar, Premio Nobel  per la Medicina 1960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A9FCC8E-51A5-014B-AC9A-BB0CB2D0E41F}"/>
              </a:ext>
            </a:extLst>
          </p:cNvPr>
          <p:cNvGrpSpPr>
            <a:grpSpLocks/>
          </p:cNvGrpSpPr>
          <p:nvPr/>
        </p:nvGrpSpPr>
        <p:grpSpPr bwMode="auto">
          <a:xfrm>
            <a:off x="3276602" y="4797427"/>
            <a:ext cx="5832475" cy="2035175"/>
            <a:chOff x="3347579" y="4797152"/>
            <a:chExt cx="5832934" cy="2036034"/>
          </a:xfrm>
        </p:grpSpPr>
        <p:pic>
          <p:nvPicPr>
            <p:cNvPr id="171015" name="Picture 5">
              <a:extLst>
                <a:ext uri="{FF2B5EF4-FFF2-40B4-BE49-F238E27FC236}">
                  <a16:creationId xmlns:a16="http://schemas.microsoft.com/office/drawing/2014/main" id="{6C695E24-AD4B-BE41-A798-30B9E45E3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579" y="4797152"/>
              <a:ext cx="5832934" cy="203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239B0D5-9FE7-E740-BE04-C1516FC065D5}"/>
                </a:ext>
              </a:extLst>
            </p:cNvPr>
            <p:cNvSpPr txBox="1"/>
            <p:nvPr/>
          </p:nvSpPr>
          <p:spPr>
            <a:xfrm>
              <a:off x="8294618" y="5599178"/>
              <a:ext cx="812864" cy="431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200">
                  <a:solidFill>
                    <a:srgbClr val="000000"/>
                  </a:solidFill>
                  <a:latin typeface="Arial"/>
                  <a:cs typeface="Arial" charset="0"/>
                </a:rPr>
                <a:t>2018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191DAFBA-CD6D-1B45-A07B-AB720AD222F7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3068640"/>
            <a:ext cx="6624638" cy="1766887"/>
            <a:chOff x="34925" y="3068960"/>
            <a:chExt cx="6625307" cy="1766203"/>
          </a:xfrm>
        </p:grpSpPr>
        <p:pic>
          <p:nvPicPr>
            <p:cNvPr id="171013" name="Picture 7">
              <a:extLst>
                <a:ext uri="{FF2B5EF4-FFF2-40B4-BE49-F238E27FC236}">
                  <a16:creationId xmlns:a16="http://schemas.microsoft.com/office/drawing/2014/main" id="{5A6D3A7A-4031-7248-8A7F-253A16533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68960"/>
              <a:ext cx="6625307" cy="176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FACC0B6-23B6-204C-82EF-D2E0C572B1E0}"/>
                </a:ext>
              </a:extLst>
            </p:cNvPr>
            <p:cNvSpPr txBox="1"/>
            <p:nvPr/>
          </p:nvSpPr>
          <p:spPr>
            <a:xfrm>
              <a:off x="5815597" y="3357773"/>
              <a:ext cx="812882" cy="430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2200">
                  <a:solidFill>
                    <a:srgbClr val="000000"/>
                  </a:solidFill>
                  <a:latin typeface="Arial"/>
                  <a:cs typeface="Arial" charset="0"/>
                </a:rPr>
                <a:t>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409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>
            <a:extLst>
              <a:ext uri="{FF2B5EF4-FFF2-40B4-BE49-F238E27FC236}">
                <a16:creationId xmlns:a16="http://schemas.microsoft.com/office/drawing/2014/main" id="{5107FB00-A368-AB4E-87F6-AB26D57A1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5225"/>
            <a:ext cx="8229600" cy="1785938"/>
          </a:xfrm>
          <a:ln w="28575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5400">
                <a:solidFill>
                  <a:srgbClr val="FFFF00"/>
                </a:solidFill>
                <a:latin typeface="+mn-lt"/>
              </a:rPr>
              <a:t>Cancerogenesi indotta da sostanze chimiche</a:t>
            </a:r>
          </a:p>
        </p:txBody>
      </p:sp>
    </p:spTree>
    <p:extLst>
      <p:ext uri="{BB962C8B-B14F-4D97-AF65-F5344CB8AC3E}">
        <p14:creationId xmlns:p14="http://schemas.microsoft.com/office/powerpoint/2010/main" val="105465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olo 1">
            <a:extLst>
              <a:ext uri="{FF2B5EF4-FFF2-40B4-BE49-F238E27FC236}">
                <a16:creationId xmlns:a16="http://schemas.microsoft.com/office/drawing/2014/main" id="{68F3DDE4-E071-3B43-9EB6-8D5D1100A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" y="-171400"/>
            <a:ext cx="8934450" cy="719137"/>
          </a:xfrm>
        </p:spPr>
        <p:txBody>
          <a:bodyPr/>
          <a:lstStyle/>
          <a:p>
            <a:r>
              <a:rPr lang="it-IT" altLang="it-IT" sz="3200" dirty="0" err="1">
                <a:solidFill>
                  <a:srgbClr val="FFFF00"/>
                </a:solidFill>
              </a:rPr>
              <a:t>Example</a:t>
            </a:r>
            <a:r>
              <a:rPr lang="it-IT" altLang="it-IT" sz="3200" dirty="0">
                <a:solidFill>
                  <a:srgbClr val="FFFF00"/>
                </a:solidFill>
              </a:rPr>
              <a:t> of </a:t>
            </a:r>
            <a:r>
              <a:rPr lang="it-IT" altLang="it-IT" sz="3200" dirty="0" err="1">
                <a:solidFill>
                  <a:srgbClr val="FFFF00"/>
                </a:solidFill>
              </a:rPr>
              <a:t>oncolytic</a:t>
            </a:r>
            <a:r>
              <a:rPr lang="it-IT" altLang="it-IT" sz="3200" dirty="0">
                <a:solidFill>
                  <a:srgbClr val="FFFF00"/>
                </a:solidFill>
              </a:rPr>
              <a:t> virus mode of </a:t>
            </a:r>
            <a:r>
              <a:rPr lang="it-IT" altLang="it-IT" sz="3200" dirty="0" err="1">
                <a:solidFill>
                  <a:srgbClr val="FFFF00"/>
                </a:solidFill>
              </a:rPr>
              <a:t>action</a:t>
            </a:r>
            <a:endParaRPr lang="it-IT" altLang="it-IT" sz="3200" dirty="0">
              <a:solidFill>
                <a:srgbClr val="FFFF00"/>
              </a:solidFill>
            </a:endParaRPr>
          </a:p>
        </p:txBody>
      </p:sp>
      <p:pic>
        <p:nvPicPr>
          <p:cNvPr id="172034" name="Picture 2">
            <a:extLst>
              <a:ext uri="{FF2B5EF4-FFF2-40B4-BE49-F238E27FC236}">
                <a16:creationId xmlns:a16="http://schemas.microsoft.com/office/drawing/2014/main" id="{262C0734-D5D3-3743-B112-E3FD62D3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60799"/>
            <a:ext cx="893445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5B75F6-5DD9-E949-9D17-FA694A29E2DD}"/>
              </a:ext>
            </a:extLst>
          </p:cNvPr>
          <p:cNvSpPr txBox="1"/>
          <p:nvPr/>
        </p:nvSpPr>
        <p:spPr>
          <a:xfrm>
            <a:off x="101601" y="5013176"/>
            <a:ext cx="89344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Oncolytic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viruses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kill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2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oncolysis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sparing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Oncolysis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virus or a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manipulation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viral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it-IT" sz="22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genetically</a:t>
            </a:r>
            <a:r>
              <a:rPr lang="it-IT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engineered</a:t>
            </a:r>
            <a:r>
              <a:rPr lang="it-IT" sz="2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 adenovirus] and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renders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oncolytic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virotherapy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modality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it-IT"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treatment.</a:t>
            </a:r>
          </a:p>
        </p:txBody>
      </p:sp>
    </p:spTree>
    <p:extLst>
      <p:ext uri="{BB962C8B-B14F-4D97-AF65-F5344CB8AC3E}">
        <p14:creationId xmlns:p14="http://schemas.microsoft.com/office/powerpoint/2010/main" val="374466979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>
            <a:extLst>
              <a:ext uri="{FF2B5EF4-FFF2-40B4-BE49-F238E27FC236}">
                <a16:creationId xmlns:a16="http://schemas.microsoft.com/office/drawing/2014/main" id="{F753DCDF-3995-5F46-8DFB-F3EDEB27C3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92152"/>
            <a:ext cx="8604250" cy="1470025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altLang="it-IT" sz="5800" dirty="0">
                <a:solidFill>
                  <a:srgbClr val="FFFF00"/>
                </a:solidFill>
                <a:latin typeface="+mn-lt"/>
              </a:rPr>
              <a:t>Interazioni tumore-ospite</a:t>
            </a:r>
          </a:p>
        </p:txBody>
      </p:sp>
      <p:sp>
        <p:nvSpPr>
          <p:cNvPr id="429061" name="Rectangle 5">
            <a:extLst>
              <a:ext uri="{FF2B5EF4-FFF2-40B4-BE49-F238E27FC236}">
                <a16:creationId xmlns:a16="http://schemas.microsoft.com/office/drawing/2014/main" id="{BF235C2E-9508-4C4F-84F8-FA2C61D6F0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250" y="2636840"/>
            <a:ext cx="9036050" cy="345598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 dirty="0">
                <a:solidFill>
                  <a:schemeClr val="bg1"/>
                </a:solidFill>
              </a:rPr>
              <a:t> </a:t>
            </a:r>
            <a:r>
              <a:rPr lang="it-IT" altLang="it-IT" sz="3800" dirty="0">
                <a:solidFill>
                  <a:srgbClr val="FFFF00"/>
                </a:solidFill>
              </a:rPr>
              <a:t>Aspetti clinici delle neoplasie</a:t>
            </a:r>
            <a:r>
              <a:rPr lang="it-IT" altLang="it-IT" sz="3800" dirty="0">
                <a:solidFill>
                  <a:schemeClr val="bg1"/>
                </a:solidFill>
              </a:rPr>
              <a:t>: effetti del  tumore sull’ospite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it-IT" altLang="it-IT" sz="3800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Char char="•"/>
            </a:pPr>
            <a:r>
              <a:rPr lang="it-IT" altLang="it-IT" sz="3800" dirty="0">
                <a:solidFill>
                  <a:schemeClr val="bg1"/>
                </a:solidFill>
              </a:rPr>
              <a:t> </a:t>
            </a:r>
            <a:r>
              <a:rPr lang="it-IT" altLang="it-IT" sz="3800" dirty="0">
                <a:solidFill>
                  <a:srgbClr val="FFFF00"/>
                </a:solidFill>
              </a:rPr>
              <a:t>La risposta immunitaria nelle neoplasie</a:t>
            </a:r>
            <a:r>
              <a:rPr lang="it-IT" altLang="it-IT" sz="3800" dirty="0">
                <a:solidFill>
                  <a:schemeClr val="bg1"/>
                </a:solidFill>
              </a:rPr>
              <a:t>: come reagisce l’ospite nei confronti del tumore</a:t>
            </a:r>
          </a:p>
          <a:p>
            <a:pPr algn="just">
              <a:lnSpc>
                <a:spcPct val="80000"/>
              </a:lnSpc>
            </a:pPr>
            <a:r>
              <a:rPr lang="it-IT" altLang="it-IT" sz="38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80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D24476A9-D92F-6945-B2DE-62F6E4518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44463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Effetti del tumore sull’ospite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CA288295-2EB0-1B4D-A71D-98476C2C4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25780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Sia le neoplasie maligne che quelle benigne possono causare effetti locali e sistemici nei pazienti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locali</a:t>
            </a:r>
            <a:r>
              <a:rPr lang="it-IT" altLang="it-IT" sz="2800">
                <a:solidFill>
                  <a:schemeClr val="bg1"/>
                </a:solidFill>
              </a:rPr>
              <a:t>: 	 compressione 			         	  	 		 dolore 	        		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	 ostruzione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erosione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          emorragie</a:t>
            </a:r>
          </a:p>
          <a:p>
            <a:pPr eaLnBrk="1" hangingPunct="1">
              <a:buFontTx/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2800" b="1" u="sng">
                <a:solidFill>
                  <a:schemeClr val="bg1"/>
                </a:solidFill>
              </a:rPr>
              <a:t>Effetti sistemici</a:t>
            </a:r>
            <a:r>
              <a:rPr lang="it-IT" altLang="it-IT" sz="2800">
                <a:solidFill>
                  <a:schemeClr val="bg1"/>
                </a:solidFill>
              </a:rPr>
              <a:t>: - alterazioni nella sintesi  di ormoni, 			      sindromi neuromuscolari</a:t>
            </a:r>
            <a:endParaRPr lang="it-IT" altLang="it-IT" sz="160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2800">
                <a:solidFill>
                  <a:schemeClr val="bg1"/>
                </a:solidFill>
              </a:rPr>
              <a:t>				     </a:t>
            </a:r>
            <a:r>
              <a:rPr lang="it-IT" altLang="it-IT" sz="2800" b="1">
                <a:solidFill>
                  <a:srgbClr val="FFFF00"/>
                </a:solidFill>
              </a:rPr>
              <a:t>- CACHESSIA</a:t>
            </a:r>
            <a:endParaRPr lang="it-IT" altLang="it-IT" sz="2800">
              <a:solidFill>
                <a:schemeClr val="bg1"/>
              </a:solidFill>
            </a:endParaRPr>
          </a:p>
        </p:txBody>
      </p:sp>
      <p:sp>
        <p:nvSpPr>
          <p:cNvPr id="39940" name="CasellaDiTesto 3">
            <a:extLst>
              <a:ext uri="{FF2B5EF4-FFF2-40B4-BE49-F238E27FC236}">
                <a16:creationId xmlns:a16="http://schemas.microsoft.com/office/drawing/2014/main" id="{42E64FD3-BC2D-F949-A96D-613915E9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0" y="6120425"/>
            <a:ext cx="90376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100" dirty="0">
                <a:solidFill>
                  <a:srgbClr val="FFFFFF"/>
                </a:solidFill>
              </a:rPr>
              <a:t>dal greco: «cattiva condizione»; descritta da Ippocrate (~ 400-300 a.C.) </a:t>
            </a:r>
          </a:p>
        </p:txBody>
      </p:sp>
    </p:spTree>
    <p:extLst>
      <p:ext uri="{BB962C8B-B14F-4D97-AF65-F5344CB8AC3E}">
        <p14:creationId xmlns:p14="http://schemas.microsoft.com/office/powerpoint/2010/main" val="24643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45DB90EA-BA3A-4544-9827-4B1223C10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Cachessia neoplastica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DED51E2F-784B-B34F-85B0-26E77875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pPr algn="just" eaLnBrk="1" hangingPunct="1"/>
            <a:r>
              <a:rPr lang="it-IT" altLang="it-IT" sz="3400" dirty="0">
                <a:solidFill>
                  <a:schemeClr val="bg1"/>
                </a:solidFill>
              </a:rPr>
              <a:t>Progressiva </a:t>
            </a:r>
            <a:r>
              <a:rPr lang="it-IT" altLang="it-IT" sz="3400" u="sng" dirty="0">
                <a:solidFill>
                  <a:schemeClr val="bg1"/>
                </a:solidFill>
              </a:rPr>
              <a:t>perdita di massa corporea </a:t>
            </a:r>
            <a:r>
              <a:rPr lang="it-IT" altLang="it-IT" sz="3400" dirty="0">
                <a:solidFill>
                  <a:schemeClr val="bg1"/>
                </a:solidFill>
              </a:rPr>
              <a:t>dovuta essenzialmente a consunzione del tessuto adiposo e muscolare</a:t>
            </a:r>
          </a:p>
          <a:p>
            <a:pPr algn="just" eaLnBrk="1" hangingPunct="1"/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 dirty="0">
                <a:solidFill>
                  <a:schemeClr val="bg1"/>
                </a:solidFill>
              </a:rPr>
              <a:t>Insorgenza di estrema </a:t>
            </a:r>
            <a:r>
              <a:rPr lang="it-IT" altLang="it-IT" sz="3400" dirty="0">
                <a:solidFill>
                  <a:srgbClr val="FFFF00"/>
                </a:solidFill>
              </a:rPr>
              <a:t>debolezza</a:t>
            </a:r>
            <a:r>
              <a:rPr lang="it-IT" altLang="it-IT" sz="3400" dirty="0">
                <a:solidFill>
                  <a:schemeClr val="bg1"/>
                </a:solidFill>
              </a:rPr>
              <a:t>, </a:t>
            </a:r>
            <a:r>
              <a:rPr lang="it-IT" altLang="it-IT" sz="3400" dirty="0">
                <a:solidFill>
                  <a:srgbClr val="FFFF00"/>
                </a:solidFill>
              </a:rPr>
              <a:t>anoressia</a:t>
            </a:r>
            <a:r>
              <a:rPr lang="it-IT" altLang="it-IT" sz="3400" dirty="0">
                <a:solidFill>
                  <a:schemeClr val="bg1"/>
                </a:solidFill>
              </a:rPr>
              <a:t>, </a:t>
            </a:r>
            <a:r>
              <a:rPr lang="it-IT" altLang="it-IT" sz="3400" dirty="0">
                <a:solidFill>
                  <a:srgbClr val="FFFF00"/>
                </a:solidFill>
              </a:rPr>
              <a:t>anemia</a:t>
            </a:r>
            <a:r>
              <a:rPr lang="it-IT" altLang="it-IT" sz="3400" dirty="0">
                <a:solidFill>
                  <a:schemeClr val="bg1"/>
                </a:solidFill>
              </a:rPr>
              <a:t>, </a:t>
            </a:r>
            <a:r>
              <a:rPr lang="it-IT" altLang="it-IT" sz="3400" dirty="0">
                <a:solidFill>
                  <a:srgbClr val="FFFF00"/>
                </a:solidFill>
              </a:rPr>
              <a:t>stato febbrile</a:t>
            </a:r>
          </a:p>
          <a:p>
            <a:pPr algn="just" eaLnBrk="1" hangingPunct="1"/>
            <a:endParaRPr lang="it-IT" altLang="it-IT" sz="12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400" dirty="0">
                <a:solidFill>
                  <a:schemeClr val="bg1"/>
                </a:solidFill>
              </a:rPr>
              <a:t>La </a:t>
            </a:r>
            <a:r>
              <a:rPr lang="it-IT" altLang="it-IT" sz="3400" u="sng" dirty="0">
                <a:solidFill>
                  <a:schemeClr val="bg1"/>
                </a:solidFill>
              </a:rPr>
              <a:t>cachessia</a:t>
            </a:r>
            <a:r>
              <a:rPr lang="it-IT" altLang="it-IT" sz="3400" dirty="0">
                <a:solidFill>
                  <a:schemeClr val="bg1"/>
                </a:solidFill>
              </a:rPr>
              <a:t> è il risultato di un </a:t>
            </a:r>
            <a:r>
              <a:rPr lang="it-IT" altLang="it-IT" sz="3400" u="sng" dirty="0">
                <a:solidFill>
                  <a:schemeClr val="bg1"/>
                </a:solidFill>
              </a:rPr>
              <a:t>aumento di mediatori solubili</a:t>
            </a:r>
            <a:r>
              <a:rPr lang="it-IT" altLang="it-IT" sz="3400" dirty="0">
                <a:solidFill>
                  <a:schemeClr val="bg1"/>
                </a:solidFill>
              </a:rPr>
              <a:t> rilasciati dai macrofagi dell’ospite e/o dalle stesse cellule tumorali</a:t>
            </a:r>
          </a:p>
        </p:txBody>
      </p:sp>
    </p:spTree>
    <p:extLst>
      <p:ext uri="{BB962C8B-B14F-4D97-AF65-F5344CB8AC3E}">
        <p14:creationId xmlns:p14="http://schemas.microsoft.com/office/powerpoint/2010/main" val="9635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F3B3DB3-F6E2-B74F-8C84-320F5CE6A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dirty="0">
                <a:solidFill>
                  <a:srgbClr val="FFFF00"/>
                </a:solidFill>
              </a:rPr>
              <a:t>Cachessia: ruolo di fattori solubili</a:t>
            </a:r>
            <a:endParaRPr lang="it-IT" altLang="it-IT" sz="4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0F48F61-3155-F543-A652-D8FB33DB9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82796"/>
            <a:ext cx="9144000" cy="506009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2800" b="1" dirty="0">
                <a:solidFill>
                  <a:srgbClr val="FFFF00"/>
                </a:solidFill>
              </a:rPr>
              <a:t>TNF</a:t>
            </a:r>
            <a:r>
              <a:rPr lang="it-IT" altLang="it-IT" sz="2800" dirty="0">
                <a:solidFill>
                  <a:schemeClr val="bg1"/>
                </a:solidFill>
              </a:rPr>
              <a:t>: prodotto dai </a:t>
            </a:r>
            <a:r>
              <a:rPr lang="it-IT" altLang="it-IT" sz="2800" dirty="0">
                <a:solidFill>
                  <a:srgbClr val="FFFF00"/>
                </a:solidFill>
              </a:rPr>
              <a:t>macrofagi</a:t>
            </a:r>
            <a:r>
              <a:rPr lang="it-IT" altLang="it-IT" sz="2800" dirty="0">
                <a:solidFill>
                  <a:schemeClr val="bg1"/>
                </a:solidFill>
              </a:rPr>
              <a:t> in risposta alla crescita e possibile disseminazione della lesione neoplastica e dalle </a:t>
            </a:r>
            <a:r>
              <a:rPr lang="it-IT" altLang="it-IT" sz="2800" dirty="0">
                <a:solidFill>
                  <a:srgbClr val="FFFF00"/>
                </a:solidFill>
              </a:rPr>
              <a:t>stesse cellule tumorali</a:t>
            </a:r>
            <a:r>
              <a:rPr lang="it-IT" altLang="it-IT" sz="2800" dirty="0">
                <a:solidFill>
                  <a:schemeClr val="bg1"/>
                </a:solidFill>
              </a:rPr>
              <a:t> scatena il fenomeno della cachessia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>
                <a:solidFill>
                  <a:schemeClr val="bg1"/>
                </a:solidFill>
              </a:rPr>
              <a:t>TNF ad </a:t>
            </a:r>
            <a:r>
              <a:rPr lang="it-IT" altLang="it-IT" sz="2800" dirty="0">
                <a:solidFill>
                  <a:srgbClr val="FFFF00"/>
                </a:solidFill>
              </a:rPr>
              <a:t>alte concentrazioni</a:t>
            </a:r>
            <a:r>
              <a:rPr lang="it-IT" altLang="it-IT" sz="2800" dirty="0">
                <a:solidFill>
                  <a:schemeClr val="bg1"/>
                </a:solidFill>
              </a:rPr>
              <a:t> </a:t>
            </a:r>
            <a:r>
              <a:rPr lang="it-IT" altLang="it-IT" sz="2800" u="sng" dirty="0">
                <a:solidFill>
                  <a:schemeClr val="bg1"/>
                </a:solidFill>
              </a:rPr>
              <a:t>mobilizza i lipidi</a:t>
            </a:r>
            <a:r>
              <a:rPr lang="it-IT" altLang="it-IT" sz="2800" dirty="0">
                <a:solidFill>
                  <a:schemeClr val="bg1"/>
                </a:solidFill>
              </a:rPr>
              <a:t> dai siti di deposito tessutale, </a:t>
            </a:r>
            <a:r>
              <a:rPr lang="it-IT" altLang="it-IT" sz="2800" u="sng" dirty="0">
                <a:solidFill>
                  <a:schemeClr val="bg1"/>
                </a:solidFill>
              </a:rPr>
              <a:t>stimola la proteolisi e l’apoptosi nei muscoli</a:t>
            </a:r>
            <a:r>
              <a:rPr lang="it-IT" altLang="it-IT" sz="2800" dirty="0">
                <a:solidFill>
                  <a:schemeClr val="bg1"/>
                </a:solidFill>
              </a:rPr>
              <a:t> e </a:t>
            </a:r>
            <a:r>
              <a:rPr lang="it-IT" altLang="it-IT" sz="2800" u="sng" dirty="0">
                <a:solidFill>
                  <a:schemeClr val="bg1"/>
                </a:solidFill>
              </a:rPr>
              <a:t>sopprime l’appetito</a:t>
            </a:r>
            <a:r>
              <a:rPr lang="it-IT" altLang="it-IT" sz="2800" dirty="0">
                <a:solidFill>
                  <a:schemeClr val="bg1"/>
                </a:solidFill>
              </a:rPr>
              <a:t>. Tutte queste attività contribuiscono al fenomeno della cachessia</a:t>
            </a:r>
          </a:p>
          <a:p>
            <a:pPr algn="just" eaLnBrk="1" hangingPunct="1">
              <a:lnSpc>
                <a:spcPct val="90000"/>
              </a:lnSpc>
            </a:pPr>
            <a:endParaRPr lang="it-IT" altLang="it-IT" sz="28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it-IT" altLang="it-IT" sz="2800" dirty="0">
                <a:solidFill>
                  <a:schemeClr val="bg1"/>
                </a:solidFill>
              </a:rPr>
              <a:t>Altre citochine, quali </a:t>
            </a:r>
            <a:r>
              <a:rPr lang="it-IT" altLang="it-IT" sz="2800" dirty="0">
                <a:solidFill>
                  <a:srgbClr val="FFFF00"/>
                </a:solidFill>
              </a:rPr>
              <a:t>IL-1, IL-6</a:t>
            </a:r>
            <a:r>
              <a:rPr lang="it-IT" altLang="it-IT" sz="2800" dirty="0">
                <a:solidFill>
                  <a:schemeClr val="bg1"/>
                </a:solidFill>
              </a:rPr>
              <a:t> ed </a:t>
            </a:r>
            <a:r>
              <a:rPr lang="it-IT" altLang="it-IT" sz="2800" dirty="0">
                <a:solidFill>
                  <a:srgbClr val="FFFF00"/>
                </a:solidFill>
              </a:rPr>
              <a:t>interferone-</a:t>
            </a:r>
            <a:r>
              <a:rPr lang="it-IT" altLang="it-IT" sz="2800" dirty="0" err="1">
                <a:solidFill>
                  <a:srgbClr val="FFFF00"/>
                </a:solidFill>
              </a:rPr>
              <a:t>γ</a:t>
            </a:r>
            <a:r>
              <a:rPr lang="it-IT" altLang="it-IT" sz="2800" dirty="0">
                <a:solidFill>
                  <a:schemeClr val="bg1"/>
                </a:solidFill>
              </a:rPr>
              <a:t>, </a:t>
            </a:r>
            <a:r>
              <a:rPr lang="it-IT" altLang="it-IT" sz="2800" dirty="0" err="1">
                <a:solidFill>
                  <a:schemeClr val="bg1"/>
                </a:solidFill>
              </a:rPr>
              <a:t>sinergizzano</a:t>
            </a:r>
            <a:r>
              <a:rPr lang="it-IT" altLang="it-IT" sz="2800" dirty="0">
                <a:solidFill>
                  <a:schemeClr val="bg1"/>
                </a:solidFill>
              </a:rPr>
              <a:t> con il TNF</a:t>
            </a:r>
          </a:p>
        </p:txBody>
      </p:sp>
    </p:spTree>
    <p:extLst>
      <p:ext uri="{BB962C8B-B14F-4D97-AF65-F5344CB8AC3E}">
        <p14:creationId xmlns:p14="http://schemas.microsoft.com/office/powerpoint/2010/main" val="24153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olo 1">
            <a:extLst>
              <a:ext uri="{FF2B5EF4-FFF2-40B4-BE49-F238E27FC236}">
                <a16:creationId xmlns:a16="http://schemas.microsoft.com/office/drawing/2014/main" id="{E3808CCB-5EFF-D34B-811D-3C167B76F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229600" cy="706438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</a:rPr>
              <a:t>Cachessia: ruolo di fattori solubili</a:t>
            </a:r>
            <a:endParaRPr lang="it-IT" altLang="it-IT"/>
          </a:p>
        </p:txBody>
      </p:sp>
      <p:sp>
        <p:nvSpPr>
          <p:cNvPr id="178178" name="Segnaposto contenuto 2">
            <a:extLst>
              <a:ext uri="{FF2B5EF4-FFF2-40B4-BE49-F238E27FC236}">
                <a16:creationId xmlns:a16="http://schemas.microsoft.com/office/drawing/2014/main" id="{90AEF3FC-3E6B-6E4F-B994-B837E00362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2" y="836613"/>
            <a:ext cx="8748713" cy="2222500"/>
          </a:xfrm>
        </p:spPr>
        <p:txBody>
          <a:bodyPr/>
          <a:lstStyle/>
          <a:p>
            <a:pPr algn="just" eaLnBrk="1" hangingPunct="1"/>
            <a:r>
              <a:rPr lang="it-IT" altLang="it-IT" sz="3400">
                <a:solidFill>
                  <a:srgbClr val="FFFFFF"/>
                </a:solidFill>
              </a:rPr>
              <a:t>Altri fattori solubili </a:t>
            </a:r>
            <a:r>
              <a:rPr lang="it-IT" altLang="it-IT" sz="3400" u="sng">
                <a:solidFill>
                  <a:srgbClr val="FFFFFF"/>
                </a:solidFill>
              </a:rPr>
              <a:t>prodotti e rilasciati dalle stesse cellule tumorali</a:t>
            </a:r>
            <a:r>
              <a:rPr lang="it-IT" altLang="it-IT" sz="3400">
                <a:solidFill>
                  <a:srgbClr val="FFFFFF"/>
                </a:solidFill>
              </a:rPr>
              <a:t> incrementano il catabolismo del muscolo e dei tessuti adiposi</a:t>
            </a:r>
          </a:p>
          <a:p>
            <a:endParaRPr lang="it-IT" altLang="it-IT"/>
          </a:p>
        </p:txBody>
      </p:sp>
      <p:sp>
        <p:nvSpPr>
          <p:cNvPr id="178179" name="CasellaDiTesto 3">
            <a:extLst>
              <a:ext uri="{FF2B5EF4-FFF2-40B4-BE49-F238E27FC236}">
                <a16:creationId xmlns:a16="http://schemas.microsoft.com/office/drawing/2014/main" id="{61FCCA9B-FFA5-9B46-A157-FF6F282C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270252"/>
            <a:ext cx="6408738" cy="22463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>
                <a:solidFill>
                  <a:srgbClr val="000000"/>
                </a:solidFill>
              </a:rPr>
              <a:t>PIF</a:t>
            </a:r>
            <a:r>
              <a:rPr lang="en-US" altLang="it-IT" sz="2800">
                <a:solidFill>
                  <a:srgbClr val="000000"/>
                </a:solidFill>
              </a:rPr>
              <a:t>: fattore inducente la proteolisi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sz="2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>
                <a:solidFill>
                  <a:srgbClr val="000000"/>
                </a:solidFill>
              </a:rPr>
              <a:t>LMF</a:t>
            </a:r>
            <a:r>
              <a:rPr lang="en-US" altLang="it-IT" sz="2800">
                <a:solidFill>
                  <a:srgbClr val="000000"/>
                </a:solidFill>
              </a:rPr>
              <a:t>: fattore mobilizzante i lipidi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it-IT" sz="2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>
                <a:solidFill>
                  <a:srgbClr val="000000"/>
                </a:solidFill>
              </a:rPr>
              <a:t>AIS</a:t>
            </a:r>
            <a:r>
              <a:rPr lang="en-US" altLang="it-IT" sz="2800">
                <a:solidFill>
                  <a:srgbClr val="000000"/>
                </a:solidFill>
              </a:rPr>
              <a:t>: sostanza inducente anemia</a:t>
            </a:r>
            <a:endParaRPr lang="it-IT" altLang="it-IT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5069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6FEF206-C30A-4E41-8923-EE22AB920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14288"/>
            <a:ext cx="8964612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Cachessia: ulteriori conseguenze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B0891EFC-1535-BC40-8971-40AAF1775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90" y="1152527"/>
            <a:ext cx="8713787" cy="5084763"/>
          </a:xfrm>
        </p:spPr>
        <p:txBody>
          <a:bodyPr/>
          <a:lstStyle/>
          <a:p>
            <a:pPr algn="just" eaLnBrk="1" hangingPunct="1"/>
            <a:r>
              <a:rPr lang="en-US" altLang="it-IT" dirty="0">
                <a:solidFill>
                  <a:schemeClr val="bg1"/>
                </a:solidFill>
              </a:rPr>
              <a:t>La </a:t>
            </a:r>
            <a:r>
              <a:rPr lang="en-US" altLang="it-IT" dirty="0" err="1">
                <a:solidFill>
                  <a:schemeClr val="bg1"/>
                </a:solidFill>
              </a:rPr>
              <a:t>cachessia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ostacola</a:t>
            </a:r>
            <a:r>
              <a:rPr lang="en-US" altLang="it-IT" u="sng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l’efficienza</a:t>
            </a:r>
            <a:r>
              <a:rPr lang="en-US" altLang="it-IT" u="sng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della</a:t>
            </a:r>
            <a:r>
              <a:rPr lang="en-US" altLang="it-IT" u="sng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chemioterapia</a:t>
            </a:r>
            <a:r>
              <a:rPr lang="en-US" altLang="it-IT" dirty="0">
                <a:solidFill>
                  <a:schemeClr val="bg1"/>
                </a:solidFill>
              </a:rPr>
              <a:t> in </a:t>
            </a:r>
            <a:r>
              <a:rPr lang="en-US" altLang="it-IT" dirty="0" err="1">
                <a:solidFill>
                  <a:schemeClr val="bg1"/>
                </a:solidFill>
              </a:rPr>
              <a:t>quanto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impone</a:t>
            </a:r>
            <a:r>
              <a:rPr lang="en-US" altLang="it-IT" dirty="0">
                <a:solidFill>
                  <a:schemeClr val="bg1"/>
                </a:solidFill>
              </a:rPr>
              <a:t> di </a:t>
            </a:r>
            <a:r>
              <a:rPr lang="en-US" altLang="it-IT" dirty="0" err="1">
                <a:solidFill>
                  <a:schemeClr val="bg1"/>
                </a:solidFill>
              </a:rPr>
              <a:t>ridurre</a:t>
            </a:r>
            <a:r>
              <a:rPr lang="en-US" altLang="it-IT" dirty="0">
                <a:solidFill>
                  <a:schemeClr val="bg1"/>
                </a:solidFill>
              </a:rPr>
              <a:t> le </a:t>
            </a:r>
            <a:r>
              <a:rPr lang="en-US" altLang="it-IT" dirty="0" err="1">
                <a:solidFill>
                  <a:schemeClr val="bg1"/>
                </a:solidFill>
              </a:rPr>
              <a:t>dosi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dei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farmaci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che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vengono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somministrati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ai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pazienti</a:t>
            </a:r>
            <a:r>
              <a:rPr lang="en-US" altLang="it-IT" dirty="0">
                <a:solidFill>
                  <a:schemeClr val="bg1"/>
                </a:solidFill>
              </a:rPr>
              <a:t> in base al </a:t>
            </a:r>
            <a:r>
              <a:rPr lang="en-US" altLang="it-IT" dirty="0" err="1">
                <a:solidFill>
                  <a:schemeClr val="bg1"/>
                </a:solidFill>
              </a:rPr>
              <a:t>loro</a:t>
            </a:r>
            <a:r>
              <a:rPr lang="en-US" altLang="it-IT" dirty="0">
                <a:solidFill>
                  <a:schemeClr val="bg1"/>
                </a:solidFill>
              </a:rPr>
              <a:t> peso </a:t>
            </a:r>
            <a:r>
              <a:rPr lang="en-US" altLang="it-IT" dirty="0" err="1">
                <a:solidFill>
                  <a:schemeClr val="bg1"/>
                </a:solidFill>
              </a:rPr>
              <a:t>corporeo</a:t>
            </a:r>
            <a:endParaRPr lang="en-US" altLang="it-IT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30000"/>
              </a:lnSpc>
            </a:pPr>
            <a:endParaRPr lang="en-US" altLang="it-IT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it-IT" dirty="0">
                <a:solidFill>
                  <a:schemeClr val="bg1"/>
                </a:solidFill>
              </a:rPr>
              <a:t>Circa </a:t>
            </a:r>
            <a:r>
              <a:rPr lang="en-US" altLang="it-IT" u="sng" dirty="0">
                <a:solidFill>
                  <a:schemeClr val="bg1"/>
                </a:solidFill>
              </a:rPr>
              <a:t>un </a:t>
            </a:r>
            <a:r>
              <a:rPr lang="en-US" altLang="it-IT" u="sng" dirty="0" err="1">
                <a:solidFill>
                  <a:schemeClr val="bg1"/>
                </a:solidFill>
              </a:rPr>
              <a:t>terzo</a:t>
            </a:r>
            <a:r>
              <a:rPr lang="en-US" altLang="it-IT" u="sng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dei</a:t>
            </a:r>
            <a:r>
              <a:rPr lang="en-US" altLang="it-IT" u="sng" dirty="0">
                <a:solidFill>
                  <a:schemeClr val="bg1"/>
                </a:solidFill>
              </a:rPr>
              <a:t> </a:t>
            </a:r>
            <a:r>
              <a:rPr lang="en-US" altLang="it-IT" u="sng" dirty="0" err="1">
                <a:solidFill>
                  <a:schemeClr val="bg1"/>
                </a:solidFill>
              </a:rPr>
              <a:t>decessi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nei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pazienti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colpiti</a:t>
            </a:r>
            <a:r>
              <a:rPr lang="en-US" altLang="it-IT" dirty="0">
                <a:solidFill>
                  <a:schemeClr val="bg1"/>
                </a:solidFill>
              </a:rPr>
              <a:t> da neoplasia </a:t>
            </a:r>
            <a:r>
              <a:rPr lang="en-US" altLang="it-IT" dirty="0" err="1">
                <a:solidFill>
                  <a:schemeClr val="bg1"/>
                </a:solidFill>
              </a:rPr>
              <a:t>è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dovuto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alla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cachessia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piuttosto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che</a:t>
            </a:r>
            <a:r>
              <a:rPr lang="en-US" altLang="it-IT" dirty="0">
                <a:solidFill>
                  <a:schemeClr val="bg1"/>
                </a:solidFill>
              </a:rPr>
              <a:t> ad un </a:t>
            </a:r>
            <a:r>
              <a:rPr lang="en-US" altLang="it-IT" dirty="0" err="1">
                <a:solidFill>
                  <a:schemeClr val="bg1"/>
                </a:solidFill>
              </a:rPr>
              <a:t>effetto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err="1">
                <a:solidFill>
                  <a:schemeClr val="bg1"/>
                </a:solidFill>
              </a:rPr>
              <a:t>diretto</a:t>
            </a:r>
            <a:r>
              <a:rPr lang="en-US" altLang="it-IT" dirty="0">
                <a:solidFill>
                  <a:schemeClr val="bg1"/>
                </a:solidFill>
              </a:rPr>
              <a:t> del </a:t>
            </a:r>
            <a:r>
              <a:rPr lang="en-US" altLang="it-IT" dirty="0" err="1">
                <a:solidFill>
                  <a:schemeClr val="bg1"/>
                </a:solidFill>
              </a:rPr>
              <a:t>tumore</a:t>
            </a:r>
            <a:endParaRPr lang="it-IT" altLang="it-IT" dirty="0">
              <a:solidFill>
                <a:schemeClr val="bg1"/>
              </a:solidFill>
            </a:endParaRPr>
          </a:p>
        </p:txBody>
      </p:sp>
      <p:pic>
        <p:nvPicPr>
          <p:cNvPr id="47112" name="Picture 8">
            <a:extLst>
              <a:ext uri="{FF2B5EF4-FFF2-40B4-BE49-F238E27FC236}">
                <a16:creationId xmlns:a16="http://schemas.microsoft.com/office/drawing/2014/main" id="{FD27D1A0-152F-2A44-8AD2-C1014AD8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231710"/>
            <a:ext cx="547846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A8A8B971-F078-C44C-8701-5C1872A9769E}"/>
              </a:ext>
            </a:extLst>
          </p:cNvPr>
          <p:cNvGrpSpPr>
            <a:grpSpLocks/>
          </p:cNvGrpSpPr>
          <p:nvPr/>
        </p:nvGrpSpPr>
        <p:grpSpPr bwMode="auto">
          <a:xfrm>
            <a:off x="130900" y="871347"/>
            <a:ext cx="3492500" cy="2509838"/>
            <a:chOff x="72884" y="981075"/>
            <a:chExt cx="3492641" cy="2509838"/>
          </a:xfrm>
        </p:grpSpPr>
        <p:pic>
          <p:nvPicPr>
            <p:cNvPr id="179206" name="Picture 7">
              <a:extLst>
                <a:ext uri="{FF2B5EF4-FFF2-40B4-BE49-F238E27FC236}">
                  <a16:creationId xmlns:a16="http://schemas.microsoft.com/office/drawing/2014/main" id="{B1FC2B79-8130-524A-9E0F-B3E464502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981075"/>
              <a:ext cx="3457575" cy="2509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ACA666C3-EBC7-E64D-BCFB-B7956FA0A998}"/>
                </a:ext>
              </a:extLst>
            </p:cNvPr>
            <p:cNvSpPr txBox="1"/>
            <p:nvPr/>
          </p:nvSpPr>
          <p:spPr>
            <a:xfrm>
              <a:off x="72884" y="3141663"/>
              <a:ext cx="841409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400">
                  <a:solidFill>
                    <a:srgbClr val="FFFFFF"/>
                  </a:solidFill>
                  <a:latin typeface="Arial"/>
                  <a:cs typeface="Arial" charset="0"/>
                </a:rPr>
                <a:t>SJ 2004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1F8512-2D4E-0441-9ABC-229D82EEA3BC}"/>
              </a:ext>
            </a:extLst>
          </p:cNvPr>
          <p:cNvSpPr txBox="1"/>
          <p:nvPr/>
        </p:nvSpPr>
        <p:spPr>
          <a:xfrm>
            <a:off x="7740650" y="6092827"/>
            <a:ext cx="1314450" cy="4619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FFFFFF"/>
                </a:solidFill>
                <a:latin typeface="Arial"/>
                <a:cs typeface="Arial" charset="0"/>
              </a:rPr>
              <a:t>SJ 2010</a:t>
            </a:r>
          </a:p>
        </p:txBody>
      </p:sp>
    </p:spTree>
    <p:extLst>
      <p:ext uri="{BB962C8B-B14F-4D97-AF65-F5344CB8AC3E}">
        <p14:creationId xmlns:p14="http://schemas.microsoft.com/office/powerpoint/2010/main" val="16906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C979FD5C-1996-A749-B2C1-3DFB5DAC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6868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Cancerogeni chimici </a:t>
            </a:r>
            <a:r>
              <a:rPr lang="it-IT" altLang="it-IT" sz="4000" u="sng">
                <a:solidFill>
                  <a:srgbClr val="FFFF00"/>
                </a:solidFill>
                <a:latin typeface="+mn-lt"/>
              </a:rPr>
              <a:t>diretti</a:t>
            </a:r>
            <a:r>
              <a:rPr lang="it-IT" altLang="it-IT" sz="4000">
                <a:solidFill>
                  <a:srgbClr val="FFFF00"/>
                </a:solidFill>
                <a:latin typeface="+mn-lt"/>
              </a:rPr>
              <a:t> e </a:t>
            </a:r>
            <a:r>
              <a:rPr lang="it-IT" altLang="it-IT" sz="4000" u="sng">
                <a:solidFill>
                  <a:srgbClr val="FFFF00"/>
                </a:solidFill>
                <a:latin typeface="+mn-lt"/>
              </a:rPr>
              <a:t>indiretti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A4C9F182-CE97-094B-AA8D-43AA243C3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8964612" cy="5473700"/>
          </a:xfrm>
        </p:spPr>
        <p:txBody>
          <a:bodyPr/>
          <a:lstStyle/>
          <a:p>
            <a:pPr algn="just" eaLnBrk="1" hangingPunct="1"/>
            <a:r>
              <a:rPr lang="it-IT" altLang="it-IT" sz="2600" dirty="0">
                <a:solidFill>
                  <a:schemeClr val="bg1"/>
                </a:solidFill>
              </a:rPr>
              <a:t>I cancerogeni </a:t>
            </a:r>
            <a:r>
              <a:rPr lang="it-IT" altLang="it-IT" sz="2600" b="1" u="sng" dirty="0">
                <a:solidFill>
                  <a:srgbClr val="FFFF00"/>
                </a:solidFill>
              </a:rPr>
              <a:t>diretti</a:t>
            </a:r>
            <a:r>
              <a:rPr lang="it-IT" altLang="it-IT" sz="2600" dirty="0">
                <a:solidFill>
                  <a:schemeClr val="bg1"/>
                </a:solidFill>
              </a:rPr>
              <a:t> sono ricchi di gruppi elettrofili che consentono la formazione di legami covalenti (</a:t>
            </a:r>
            <a:r>
              <a:rPr lang="it-IT" altLang="it-IT" sz="2600" b="1" u="sng" dirty="0">
                <a:solidFill>
                  <a:schemeClr val="bg1"/>
                </a:solidFill>
              </a:rPr>
              <a:t>addotti</a:t>
            </a:r>
            <a:r>
              <a:rPr lang="it-IT" altLang="it-IT" sz="2600" dirty="0">
                <a:solidFill>
                  <a:schemeClr val="bg1"/>
                </a:solidFill>
              </a:rPr>
              <a:t>) con composti nucleofili quali il DNA</a:t>
            </a:r>
          </a:p>
          <a:p>
            <a:pPr algn="just" eaLnBrk="1" hangingPunct="1"/>
            <a:endParaRPr lang="it-IT" altLang="it-IT" sz="2600" dirty="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600" dirty="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600" dirty="0">
                <a:solidFill>
                  <a:schemeClr val="bg1"/>
                </a:solidFill>
              </a:rPr>
              <a:t>I cancerogeni </a:t>
            </a:r>
            <a:r>
              <a:rPr lang="it-IT" altLang="it-IT" sz="2600" b="1" u="sng" dirty="0">
                <a:solidFill>
                  <a:srgbClr val="FFFF00"/>
                </a:solidFill>
              </a:rPr>
              <a:t>indiretti</a:t>
            </a:r>
            <a:r>
              <a:rPr lang="it-IT" altLang="it-IT" sz="2600" dirty="0">
                <a:solidFill>
                  <a:schemeClr val="bg1"/>
                </a:solidFill>
              </a:rPr>
              <a:t> o pro-cancerogeni sono poveri di gruppi elettrofili e quindi privi della capacità di interagire col DNA. Questa proprietà viene acquisita dai loro </a:t>
            </a:r>
            <a:r>
              <a:rPr lang="it-IT" altLang="it-IT" sz="2600" b="1" u="sng" dirty="0">
                <a:solidFill>
                  <a:schemeClr val="bg1"/>
                </a:solidFill>
              </a:rPr>
              <a:t>derivati</a:t>
            </a:r>
            <a:r>
              <a:rPr lang="it-IT" altLang="it-IT" sz="2600" dirty="0">
                <a:solidFill>
                  <a:schemeClr val="bg1"/>
                </a:solidFill>
              </a:rPr>
              <a:t> (cancerogeni </a:t>
            </a:r>
            <a:r>
              <a:rPr lang="it-IT" altLang="it-IT" sz="2600" u="sng" dirty="0">
                <a:solidFill>
                  <a:schemeClr val="bg1"/>
                </a:solidFill>
              </a:rPr>
              <a:t>finali</a:t>
            </a:r>
            <a:r>
              <a:rPr lang="it-IT" altLang="it-IT" sz="2600" dirty="0">
                <a:solidFill>
                  <a:schemeClr val="bg1"/>
                </a:solidFill>
              </a:rPr>
              <a:t>) che si formano nell’organismo tramite </a:t>
            </a:r>
            <a:r>
              <a:rPr lang="it-IT" altLang="it-IT" sz="2600" b="1" u="sng" dirty="0">
                <a:solidFill>
                  <a:schemeClr val="bg1"/>
                </a:solidFill>
              </a:rPr>
              <a:t>conversione enzimatica</a:t>
            </a:r>
            <a:r>
              <a:rPr lang="it-IT" altLang="it-IT" sz="2600" dirty="0">
                <a:solidFill>
                  <a:schemeClr val="bg1"/>
                </a:solidFill>
              </a:rPr>
              <a:t> o </a:t>
            </a:r>
            <a:r>
              <a:rPr lang="it-IT" altLang="it-IT" sz="2600" b="1" u="sng" dirty="0">
                <a:solidFill>
                  <a:schemeClr val="bg1"/>
                </a:solidFill>
              </a:rPr>
              <a:t>reazioni chimiche</a:t>
            </a:r>
            <a:r>
              <a:rPr lang="it-IT" altLang="it-IT" sz="2600" dirty="0">
                <a:solidFill>
                  <a:schemeClr val="bg1"/>
                </a:solidFill>
              </a:rPr>
              <a:t> (per es., ossidazione)</a:t>
            </a:r>
          </a:p>
        </p:txBody>
      </p:sp>
      <p:sp>
        <p:nvSpPr>
          <p:cNvPr id="153603" name="CasellaDiTesto 1">
            <a:extLst>
              <a:ext uri="{FF2B5EF4-FFF2-40B4-BE49-F238E27FC236}">
                <a16:creationId xmlns:a16="http://schemas.microsoft.com/office/drawing/2014/main" id="{E8AB019A-E8BA-9547-9F63-78612858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913" y="429260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4FC8E2-1D21-A948-B5B3-AB980B51C3B2}"/>
              </a:ext>
            </a:extLst>
          </p:cNvPr>
          <p:cNvSpPr txBox="1"/>
          <p:nvPr/>
        </p:nvSpPr>
        <p:spPr>
          <a:xfrm>
            <a:off x="323850" y="2492375"/>
            <a:ext cx="8675688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>
                <a:solidFill>
                  <a:srgbClr val="000000"/>
                </a:solidFill>
                <a:latin typeface="Arial"/>
                <a:cs typeface="Arial" charset="0"/>
              </a:rPr>
              <a:t>ADDOTTO</a:t>
            </a: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t-IT" sz="2400" b="1">
                <a:solidFill>
                  <a:srgbClr val="000000"/>
                </a:solidFill>
                <a:latin typeface="Arial"/>
                <a:cs typeface="Arial" charset="0"/>
              </a:rPr>
              <a:t>al DNA</a:t>
            </a: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 è un frammento del DNA covalentemente legato ad una sostanza chimica (in genere cancerogena). Per es:, formazione di addotti di epossidi con le basi azotate </a:t>
            </a:r>
          </a:p>
        </p:txBody>
      </p:sp>
    </p:spTree>
    <p:extLst>
      <p:ext uri="{BB962C8B-B14F-4D97-AF65-F5344CB8AC3E}">
        <p14:creationId xmlns:p14="http://schemas.microsoft.com/office/powerpoint/2010/main" val="26540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229AA0A1-A5A6-6046-8DF0-B3FA4544D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   </a:t>
            </a:r>
            <a:r>
              <a:rPr lang="it-IT" altLang="it-IT">
                <a:solidFill>
                  <a:schemeClr val="bg1"/>
                </a:solidFill>
              </a:rPr>
              <a:t>Trasformazione dei </a:t>
            </a:r>
            <a:r>
              <a:rPr lang="it-IT" altLang="it-IT" u="sng">
                <a:solidFill>
                  <a:schemeClr val="bg1"/>
                </a:solidFill>
              </a:rPr>
              <a:t>pro</a:t>
            </a:r>
            <a:r>
              <a:rPr lang="it-IT" altLang="it-IT">
                <a:solidFill>
                  <a:schemeClr val="bg1"/>
                </a:solidFill>
              </a:rPr>
              <a:t>cancerogeni a cancerogeni </a:t>
            </a:r>
            <a:r>
              <a:rPr lang="it-IT" altLang="it-IT" u="sng">
                <a:solidFill>
                  <a:schemeClr val="bg1"/>
                </a:solidFill>
              </a:rPr>
              <a:t>finali</a:t>
            </a:r>
            <a:r>
              <a:rPr lang="it-IT" altLang="it-IT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 i="1">
                <a:solidFill>
                  <a:schemeClr val="bg1"/>
                </a:solidFill>
              </a:rPr>
              <a:t>	</a:t>
            </a:r>
            <a:r>
              <a:rPr lang="it-IT" altLang="it-IT" i="1" u="sng">
                <a:solidFill>
                  <a:schemeClr val="bg1"/>
                </a:solidFill>
              </a:rPr>
              <a:t>attivazione</a:t>
            </a:r>
            <a:r>
              <a:rPr lang="it-IT" altLang="it-IT">
                <a:solidFill>
                  <a:schemeClr val="bg1"/>
                </a:solidFill>
              </a:rPr>
              <a:t> di natura </a:t>
            </a:r>
            <a:r>
              <a:rPr lang="it-IT" altLang="it-IT" b="1">
                <a:solidFill>
                  <a:srgbClr val="FFFF00"/>
                </a:solidFill>
              </a:rPr>
              <a:t>metabolica</a:t>
            </a:r>
            <a:r>
              <a:rPr lang="it-IT" altLang="it-IT" b="1" i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	indotta da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b="1" i="1">
                <a:solidFill>
                  <a:schemeClr val="bg1"/>
                </a:solidFill>
              </a:rPr>
              <a:t>	enzimi 		- </a:t>
            </a:r>
            <a:r>
              <a:rPr lang="it-IT" altLang="it-IT" b="1">
                <a:solidFill>
                  <a:schemeClr val="bg1"/>
                </a:solidFill>
              </a:rPr>
              <a:t>autologhi </a:t>
            </a:r>
            <a:r>
              <a:rPr lang="it-IT" altLang="it-IT">
                <a:solidFill>
                  <a:schemeClr val="bg1"/>
                </a:solidFill>
              </a:rPr>
              <a:t>(presenti nel tessuto) 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it-IT" altLang="it-IT" sz="3200" b="1">
                <a:solidFill>
                  <a:schemeClr val="bg1"/>
                </a:solidFill>
              </a:rPr>
              <a:t>		- di batteri patogeni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b="1">
                <a:solidFill>
                  <a:schemeClr val="bg1"/>
                </a:solidFill>
              </a:rPr>
              <a:t>				- della flora batterica</a:t>
            </a:r>
            <a:endParaRPr lang="it-IT" altLang="it-IT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   </a:t>
            </a:r>
            <a:r>
              <a:rPr lang="it-IT" altLang="it-IT" i="1" u="sng">
                <a:solidFill>
                  <a:srgbClr val="FFFFFF"/>
                </a:solidFill>
              </a:rPr>
              <a:t>attivazione</a:t>
            </a:r>
            <a:r>
              <a:rPr lang="it-IT" altLang="it-IT">
                <a:solidFill>
                  <a:srgbClr val="FFFFFF"/>
                </a:solidFill>
              </a:rPr>
              <a:t> di natura </a:t>
            </a:r>
            <a:r>
              <a:rPr lang="it-IT" altLang="it-IT" b="1">
                <a:solidFill>
                  <a:srgbClr val="FFFF00"/>
                </a:solidFill>
              </a:rPr>
              <a:t>chimica</a:t>
            </a:r>
            <a:r>
              <a:rPr lang="it-IT" altLang="it-IT" i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(per es., da molecole ossidanti quali radicali o perossidi derivati dall’ossigeno)</a:t>
            </a:r>
            <a:r>
              <a:rPr lang="it-IT" altLang="it-IT" sz="36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		</a:t>
            </a:r>
            <a:endParaRPr lang="en-GB" altLang="it-IT" sz="3600">
              <a:solidFill>
                <a:schemeClr val="bg1"/>
              </a:solidFill>
            </a:endParaRPr>
          </a:p>
        </p:txBody>
      </p:sp>
      <p:sp>
        <p:nvSpPr>
          <p:cNvPr id="154626" name="Text Box 3">
            <a:extLst>
              <a:ext uri="{FF2B5EF4-FFF2-40B4-BE49-F238E27FC236}">
                <a16:creationId xmlns:a16="http://schemas.microsoft.com/office/drawing/2014/main" id="{1F00C650-394D-3D49-8498-30CBDDF8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2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F8559132-CEEA-AB47-919E-4A974A41D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0" y="-26988"/>
            <a:ext cx="8969375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4000">
                <a:solidFill>
                  <a:srgbClr val="FFFF00"/>
                </a:solidFill>
                <a:latin typeface="Arial"/>
              </a:rPr>
              <a:t>Caratteristiche dei cancerogeni chimici</a:t>
            </a:r>
          </a:p>
        </p:txBody>
      </p:sp>
    </p:spTree>
    <p:extLst>
      <p:ext uri="{BB962C8B-B14F-4D97-AF65-F5344CB8AC3E}">
        <p14:creationId xmlns:p14="http://schemas.microsoft.com/office/powerpoint/2010/main" val="16531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37730F-3AA7-694B-8372-484DCEC39FC4}"/>
              </a:ext>
            </a:extLst>
          </p:cNvPr>
          <p:cNvSpPr txBox="1"/>
          <p:nvPr/>
        </p:nvSpPr>
        <p:spPr bwMode="auto">
          <a:xfrm>
            <a:off x="4932365" y="-100013"/>
            <a:ext cx="3627437" cy="10160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000">
                <a:solidFill>
                  <a:srgbClr val="FFFF00"/>
                </a:solidFill>
                <a:latin typeface="Arial"/>
                <a:cs typeface="Arial" charset="0"/>
              </a:rPr>
              <a:t>Principali famiglie di cancerogeni chimici</a:t>
            </a:r>
            <a:endParaRPr lang="it-IT" sz="3000">
              <a:solidFill>
                <a:srgbClr val="FFFF00"/>
              </a:solidFill>
              <a:latin typeface="Arial"/>
              <a:cs typeface="Arial" charset="0"/>
            </a:endParaRPr>
          </a:p>
        </p:txBody>
      </p:sp>
      <p:pic>
        <p:nvPicPr>
          <p:cNvPr id="155650" name="Picture 6">
            <a:extLst>
              <a:ext uri="{FF2B5EF4-FFF2-40B4-BE49-F238E27FC236}">
                <a16:creationId xmlns:a16="http://schemas.microsoft.com/office/drawing/2014/main" id="{08CA58E9-C339-D641-B67A-E186FCDA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500"/>
            <a:ext cx="4478338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ttangolo 3">
            <a:extLst>
              <a:ext uri="{FF2B5EF4-FFF2-40B4-BE49-F238E27FC236}">
                <a16:creationId xmlns:a16="http://schemas.microsoft.com/office/drawing/2014/main" id="{9BFF40E3-A3F3-5649-AE32-53F50830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4032250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8FF8FBD-E093-EA44-8D5A-ECF7BADE90D1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92375"/>
            <a:ext cx="4032250" cy="215900"/>
            <a:chOff x="178817" y="2492896"/>
            <a:chExt cx="4033143" cy="216024"/>
          </a:xfrm>
        </p:grpSpPr>
        <p:sp>
          <p:nvSpPr>
            <p:cNvPr id="155656" name="Rettangolo 3">
              <a:extLst>
                <a:ext uri="{FF2B5EF4-FFF2-40B4-BE49-F238E27FC236}">
                  <a16:creationId xmlns:a16="http://schemas.microsoft.com/office/drawing/2014/main" id="{6E49AAFD-4FC5-A74E-84FB-B4767271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17" y="2496766"/>
              <a:ext cx="3457575" cy="2121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5657" name="Freccia in giù 3">
              <a:extLst>
                <a:ext uri="{FF2B5EF4-FFF2-40B4-BE49-F238E27FC236}">
                  <a16:creationId xmlns:a16="http://schemas.microsoft.com/office/drawing/2014/main" id="{D2702BF8-2692-4744-994D-F7FAD543E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1920" y="2348880"/>
              <a:ext cx="216024" cy="504056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it-IT" altLang="it-IT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5653" name="Freccia in giù 9">
            <a:extLst>
              <a:ext uri="{FF2B5EF4-FFF2-40B4-BE49-F238E27FC236}">
                <a16:creationId xmlns:a16="http://schemas.microsoft.com/office/drawing/2014/main" id="{DB10E2C2-D3CC-5241-A36F-15B04BD85F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94721" y="-27781"/>
            <a:ext cx="217487" cy="504825"/>
          </a:xfrm>
          <a:prstGeom prst="downArrow">
            <a:avLst>
              <a:gd name="adj1" fmla="val 50000"/>
              <a:gd name="adj2" fmla="val 4974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C31593-C77A-BC42-84B5-6D6D69B96A3D}"/>
              </a:ext>
            </a:extLst>
          </p:cNvPr>
          <p:cNvSpPr txBox="1"/>
          <p:nvPr/>
        </p:nvSpPr>
        <p:spPr>
          <a:xfrm>
            <a:off x="4572002" y="981075"/>
            <a:ext cx="4537075" cy="440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I </a:t>
            </a:r>
            <a:r>
              <a:rPr lang="it-IT" sz="2000" dirty="0">
                <a:solidFill>
                  <a:srgbClr val="FFFF00"/>
                </a:solidFill>
                <a:latin typeface="Arial"/>
                <a:cs typeface="Arial" charset="0"/>
              </a:rPr>
              <a:t>chemioterapici</a:t>
            </a: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 esplicano la loro funzione inibendo la proliferazione  delle cellule tumorali;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causano alterazioni nel DNA o interferiscono durante la mitosi;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FFFF00"/>
                </a:solidFill>
                <a:latin typeface="Arial"/>
                <a:cs typeface="Arial" charset="0"/>
              </a:rPr>
              <a:t>non agiscono selettivamente sulle cellule tumorali</a:t>
            </a: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 ma su tutte le cellule in divisione;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FFFF00"/>
                </a:solidFill>
                <a:latin typeface="Arial"/>
                <a:cs typeface="Arial" charset="0"/>
              </a:rPr>
              <a:t>possono avere un certo grado di </a:t>
            </a:r>
            <a:r>
              <a:rPr lang="it-IT" sz="2000" dirty="0" err="1">
                <a:solidFill>
                  <a:srgbClr val="FFFF00"/>
                </a:solidFill>
                <a:latin typeface="Arial"/>
                <a:cs typeface="Arial" charset="0"/>
              </a:rPr>
              <a:t>mutagenicità</a:t>
            </a:r>
            <a:r>
              <a:rPr lang="it-IT" sz="2000" dirty="0">
                <a:solidFill>
                  <a:srgbClr val="FFFF00"/>
                </a:solidFill>
                <a:latin typeface="Arial"/>
                <a:cs typeface="Arial" charset="0"/>
              </a:rPr>
              <a:t> e cancerogenicità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il </a:t>
            </a:r>
            <a:r>
              <a:rPr lang="it-IT" sz="2000" u="sng" dirty="0">
                <a:solidFill>
                  <a:srgbClr val="FFFF00"/>
                </a:solidFill>
                <a:latin typeface="Arial"/>
                <a:cs typeface="Arial" charset="0"/>
              </a:rPr>
              <a:t>rischio</a:t>
            </a:r>
            <a:r>
              <a:rPr lang="it-IT" sz="2000" dirty="0">
                <a:solidFill>
                  <a:srgbClr val="FFFFFF"/>
                </a:solidFill>
                <a:latin typeface="Arial"/>
                <a:cs typeface="Arial" charset="0"/>
              </a:rPr>
              <a:t> di sviluppare un secondo tumore, in valore assoluto, è però </a:t>
            </a:r>
            <a:r>
              <a:rPr lang="it-IT" sz="2000" u="sng" dirty="0">
                <a:solidFill>
                  <a:srgbClr val="FFFF00"/>
                </a:solidFill>
                <a:latin typeface="Arial"/>
                <a:cs typeface="Arial" charset="0"/>
              </a:rPr>
              <a:t>molto basso </a:t>
            </a:r>
          </a:p>
        </p:txBody>
      </p:sp>
      <p:sp>
        <p:nvSpPr>
          <p:cNvPr id="155655" name="Freccia in giù 11">
            <a:extLst>
              <a:ext uri="{FF2B5EF4-FFF2-40B4-BE49-F238E27FC236}">
                <a16:creationId xmlns:a16="http://schemas.microsoft.com/office/drawing/2014/main" id="{8E4AC5FA-37E5-4B42-A3AB-85E41CE39C2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56101" y="1196977"/>
            <a:ext cx="215900" cy="504825"/>
          </a:xfrm>
          <a:prstGeom prst="downArrow">
            <a:avLst>
              <a:gd name="adj1" fmla="val 50000"/>
              <a:gd name="adj2" fmla="val 5011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>
            <a:extLst>
              <a:ext uri="{FF2B5EF4-FFF2-40B4-BE49-F238E27FC236}">
                <a16:creationId xmlns:a16="http://schemas.microsoft.com/office/drawing/2014/main" id="{D375FFC8-C303-554F-B210-370311A2E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FFFF00"/>
                </a:solidFill>
              </a:rPr>
              <a:t>Principali fonti di idrocarburi </a:t>
            </a:r>
            <a:r>
              <a:rPr lang="it-IT" altLang="it-IT" sz="4000" dirty="0" err="1">
                <a:solidFill>
                  <a:srgbClr val="FFFF00"/>
                </a:solidFill>
              </a:rPr>
              <a:t>policlici</a:t>
            </a:r>
            <a:r>
              <a:rPr lang="it-IT" altLang="it-IT" sz="4000" dirty="0">
                <a:solidFill>
                  <a:srgbClr val="FFFF00"/>
                </a:solidFill>
              </a:rPr>
              <a:t> aromatici (pro-cancerogeni)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B5A8E09-F946-4640-A15B-F108FA025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7"/>
            <a:ext cx="8229600" cy="35290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Fumo di sigaretta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Gas emessi da veicoli a motore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Fumi degli impianti di riscaldamento a gasolio o a carbone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Fumi delle industrie </a:t>
            </a:r>
          </a:p>
          <a:p>
            <a:pPr eaLnBrk="1" hangingPunct="1">
              <a:buFontTx/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• Catrame </a:t>
            </a:r>
          </a:p>
          <a:p>
            <a:pPr marL="0" indent="0" eaLnBrk="1" hangingPunct="1">
              <a:buNone/>
              <a:defRPr/>
            </a:pPr>
            <a:endParaRPr lang="it-IT" altLang="it-IT">
              <a:solidFill>
                <a:schemeClr val="bg1"/>
              </a:solidFill>
            </a:endParaRPr>
          </a:p>
        </p:txBody>
      </p:sp>
      <p:pic>
        <p:nvPicPr>
          <p:cNvPr id="265221" name="Picture 5" descr="idrocarburi-policiclici-aromatici">
            <a:extLst>
              <a:ext uri="{FF2B5EF4-FFF2-40B4-BE49-F238E27FC236}">
                <a16:creationId xmlns:a16="http://schemas.microsoft.com/office/drawing/2014/main" id="{9572D921-C67A-8944-B4F5-507649B0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628775"/>
            <a:ext cx="90011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3">
            <a:extLst>
              <a:ext uri="{FF2B5EF4-FFF2-40B4-BE49-F238E27FC236}">
                <a16:creationId xmlns:a16="http://schemas.microsoft.com/office/drawing/2014/main" id="{AC60221E-D8D8-3645-925E-1B4D8CD9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0" y="593727"/>
            <a:ext cx="83597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B8B05B-5987-7147-95AB-A4F3A582E59A}"/>
              </a:ext>
            </a:extLst>
          </p:cNvPr>
          <p:cNvSpPr txBox="1"/>
          <p:nvPr/>
        </p:nvSpPr>
        <p:spPr>
          <a:xfrm>
            <a:off x="52390" y="44452"/>
            <a:ext cx="9056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Bioattivazione degli idrocarburi policiclici aromatici (IPA)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73306049-DFCF-5642-B536-B87B73F7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276477"/>
            <a:ext cx="252095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400">
                <a:solidFill>
                  <a:srgbClr val="002060"/>
                </a:solidFill>
                <a:latin typeface="Arial"/>
              </a:rPr>
              <a:t>procancerogeno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97304EED-D349-B24D-A35F-B02B0909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2" y="5300665"/>
            <a:ext cx="2016125" cy="460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400">
                <a:solidFill>
                  <a:srgbClr val="002060"/>
                </a:solidFill>
                <a:latin typeface="Arial"/>
              </a:rPr>
              <a:t>cancerogeno</a:t>
            </a:r>
          </a:p>
        </p:txBody>
      </p:sp>
      <p:sp>
        <p:nvSpPr>
          <p:cNvPr id="157701" name="Rettangolo 2">
            <a:extLst>
              <a:ext uri="{FF2B5EF4-FFF2-40B4-BE49-F238E27FC236}">
                <a16:creationId xmlns:a16="http://schemas.microsoft.com/office/drawing/2014/main" id="{4CA5F877-2462-9640-A466-1001D108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530852"/>
            <a:ext cx="1439862" cy="561975"/>
          </a:xfrm>
          <a:prstGeom prst="rect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C8DDBA5B-1479-584D-B727-D23C5C8D6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2" y="140678"/>
            <a:ext cx="8964613" cy="11969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 u="sng" dirty="0" err="1">
                <a:solidFill>
                  <a:srgbClr val="FFFF00"/>
                </a:solidFill>
                <a:latin typeface="+mn-lt"/>
              </a:rPr>
              <a:t>Genetic</a:t>
            </a:r>
            <a:r>
              <a:rPr lang="it-IT" altLang="it-IT" sz="3600" u="sng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3600" u="sng" dirty="0" err="1">
                <a:solidFill>
                  <a:srgbClr val="FFFF00"/>
                </a:solidFill>
                <a:latin typeface="+mn-lt"/>
              </a:rPr>
              <a:t>predisposition</a:t>
            </a:r>
            <a:r>
              <a:rPr lang="it-IT" altLang="it-IT" sz="3600" dirty="0">
                <a:solidFill>
                  <a:srgbClr val="FFFF00"/>
                </a:solidFill>
                <a:latin typeface="+mn-lt"/>
              </a:rPr>
              <a:t> to </a:t>
            </a:r>
            <a:r>
              <a:rPr lang="it-IT" altLang="it-IT" sz="3600" u="sng" dirty="0" err="1">
                <a:solidFill>
                  <a:srgbClr val="FFFF00"/>
                </a:solidFill>
                <a:latin typeface="+mn-lt"/>
              </a:rPr>
              <a:t>lung</a:t>
            </a:r>
            <a:r>
              <a:rPr lang="it-IT" altLang="it-IT" sz="3600" u="sng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3600" u="sng" dirty="0" err="1">
                <a:solidFill>
                  <a:srgbClr val="FFFF00"/>
                </a:solidFill>
                <a:latin typeface="+mn-lt"/>
              </a:rPr>
              <a:t>cancer</a:t>
            </a:r>
            <a:r>
              <a:rPr lang="it-IT" altLang="it-IT" sz="3600" dirty="0">
                <a:solidFill>
                  <a:srgbClr val="FFFF00"/>
                </a:solidFill>
                <a:latin typeface="+mn-lt"/>
              </a:rPr>
              <a:t>: </a:t>
            </a:r>
            <a:r>
              <a:rPr lang="it-IT" altLang="it-IT" sz="3600" dirty="0" err="1">
                <a:solidFill>
                  <a:srgbClr val="FFFF00"/>
                </a:solidFill>
                <a:latin typeface="+mn-lt"/>
              </a:rPr>
              <a:t>metabolic</a:t>
            </a:r>
            <a:r>
              <a:rPr lang="it-IT" altLang="it-IT" sz="3600" dirty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3600" dirty="0" err="1">
                <a:solidFill>
                  <a:srgbClr val="FFFF00"/>
                </a:solidFill>
                <a:latin typeface="+mn-lt"/>
              </a:rPr>
              <a:t>activation</a:t>
            </a:r>
            <a:r>
              <a:rPr lang="it-IT" altLang="it-IT" sz="3600" dirty="0">
                <a:solidFill>
                  <a:srgbClr val="FFFF00"/>
                </a:solidFill>
                <a:latin typeface="+mn-lt"/>
              </a:rPr>
              <a:t> of </a:t>
            </a:r>
            <a:r>
              <a:rPr lang="it-IT" altLang="it-IT" sz="3600" dirty="0" err="1">
                <a:solidFill>
                  <a:srgbClr val="FFFF00"/>
                </a:solidFill>
                <a:latin typeface="+mn-lt"/>
              </a:rPr>
              <a:t>procarcinogens</a:t>
            </a:r>
            <a:endParaRPr lang="it-IT" altLang="it-IT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1584DE71-75F6-0B4B-953D-9D2FAA70A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37723"/>
            <a:ext cx="9144000" cy="397070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3000" dirty="0" err="1">
                <a:solidFill>
                  <a:schemeClr val="bg1"/>
                </a:solidFill>
              </a:rPr>
              <a:t>Approximately</a:t>
            </a:r>
            <a:r>
              <a:rPr lang="it-IT" altLang="it-IT" sz="3000" dirty="0">
                <a:solidFill>
                  <a:schemeClr val="bg1"/>
                </a:solidFill>
              </a:rPr>
              <a:t> 10% of the </a:t>
            </a:r>
            <a:r>
              <a:rPr lang="it-IT" altLang="it-IT" sz="3000" dirty="0" err="1">
                <a:solidFill>
                  <a:schemeClr val="bg1"/>
                </a:solidFill>
              </a:rPr>
              <a:t>white</a:t>
            </a: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chemeClr val="bg1"/>
                </a:solidFill>
              </a:rPr>
              <a:t>population</a:t>
            </a: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chemeClr val="bg1"/>
                </a:solidFill>
              </a:rPr>
              <a:t>has</a:t>
            </a:r>
            <a:r>
              <a:rPr lang="it-IT" altLang="it-IT" sz="3000" dirty="0">
                <a:solidFill>
                  <a:schemeClr val="bg1"/>
                </a:solidFill>
              </a:rPr>
              <a:t> a </a:t>
            </a:r>
            <a:r>
              <a:rPr lang="it-IT" altLang="it-IT" sz="3000" u="sng" dirty="0" err="1">
                <a:solidFill>
                  <a:schemeClr val="bg1"/>
                </a:solidFill>
              </a:rPr>
              <a:t>highly</a:t>
            </a:r>
            <a:r>
              <a:rPr lang="it-IT" altLang="it-IT" sz="3000" u="sng" dirty="0">
                <a:solidFill>
                  <a:schemeClr val="bg1"/>
                </a:solidFill>
              </a:rPr>
              <a:t> </a:t>
            </a:r>
            <a:r>
              <a:rPr lang="it-IT" altLang="it-IT" sz="3000" u="sng" dirty="0" err="1">
                <a:solidFill>
                  <a:schemeClr val="bg1"/>
                </a:solidFill>
              </a:rPr>
              <a:t>inducible</a:t>
            </a:r>
            <a:r>
              <a:rPr lang="it-IT" altLang="it-IT" sz="3000" u="sng" dirty="0">
                <a:solidFill>
                  <a:schemeClr val="bg1"/>
                </a:solidFill>
              </a:rPr>
              <a:t> </a:t>
            </a:r>
            <a:r>
              <a:rPr lang="it-IT" altLang="it-IT" sz="3000" u="sng" dirty="0" err="1">
                <a:solidFill>
                  <a:schemeClr val="bg1"/>
                </a:solidFill>
              </a:rPr>
              <a:t>isoform</a:t>
            </a:r>
            <a:r>
              <a:rPr lang="it-IT" altLang="it-IT" sz="3000" dirty="0">
                <a:solidFill>
                  <a:schemeClr val="bg1"/>
                </a:solidFill>
              </a:rPr>
              <a:t> (</a:t>
            </a:r>
            <a:r>
              <a:rPr lang="en-US" altLang="it-IT" sz="3000" dirty="0">
                <a:solidFill>
                  <a:schemeClr val="bg1"/>
                </a:solidFill>
              </a:rPr>
              <a:t>CYP1A1)</a:t>
            </a:r>
            <a:r>
              <a:rPr lang="it-IT" altLang="it-IT" sz="3000" dirty="0">
                <a:solidFill>
                  <a:schemeClr val="bg1"/>
                </a:solidFill>
              </a:rPr>
              <a:t> of the </a:t>
            </a:r>
            <a:r>
              <a:rPr lang="it-IT" altLang="it-IT" sz="3000" dirty="0">
                <a:solidFill>
                  <a:srgbClr val="FFFF00"/>
                </a:solidFill>
              </a:rPr>
              <a:t>P-450 </a:t>
            </a:r>
            <a:r>
              <a:rPr lang="it-IT" altLang="it-IT" sz="3000" dirty="0" err="1">
                <a:solidFill>
                  <a:srgbClr val="FFFF00"/>
                </a:solidFill>
              </a:rPr>
              <a:t>enzyme</a:t>
            </a:r>
            <a:r>
              <a:rPr lang="it-IT" altLang="it-IT" sz="3000" dirty="0">
                <a:solidFill>
                  <a:srgbClr val="FFFF00"/>
                </a:solidFill>
              </a:rPr>
              <a:t> </a:t>
            </a:r>
            <a:r>
              <a:rPr lang="it-IT" altLang="it-IT" sz="3000" dirty="0" err="1">
                <a:solidFill>
                  <a:srgbClr val="FFFF00"/>
                </a:solidFill>
              </a:rPr>
              <a:t>complex</a:t>
            </a: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chemeClr val="bg1"/>
                </a:solidFill>
              </a:rPr>
              <a:t>that</a:t>
            </a: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chemeClr val="bg1"/>
                </a:solidFill>
              </a:rPr>
              <a:t>is</a:t>
            </a:r>
            <a:r>
              <a:rPr lang="it-IT" altLang="it-IT" sz="3000" dirty="0">
                <a:solidFill>
                  <a:schemeClr val="bg1"/>
                </a:solidFill>
              </a:rPr>
              <a:t> </a:t>
            </a:r>
            <a:r>
              <a:rPr lang="it-IT" altLang="it-IT" sz="3000" dirty="0" err="1">
                <a:solidFill>
                  <a:schemeClr val="bg1"/>
                </a:solidFill>
              </a:rPr>
              <a:t>associated</a:t>
            </a:r>
            <a:r>
              <a:rPr lang="it-IT" altLang="it-IT" sz="3000" dirty="0">
                <a:solidFill>
                  <a:schemeClr val="bg1"/>
                </a:solidFill>
              </a:rPr>
              <a:t> with an </a:t>
            </a:r>
            <a:r>
              <a:rPr lang="it-IT" altLang="it-IT" sz="3000" u="sng" dirty="0" err="1">
                <a:solidFill>
                  <a:schemeClr val="bg1"/>
                </a:solidFill>
              </a:rPr>
              <a:t>increased</a:t>
            </a:r>
            <a:r>
              <a:rPr lang="it-IT" altLang="it-IT" sz="3000" u="sng" dirty="0">
                <a:solidFill>
                  <a:schemeClr val="bg1"/>
                </a:solidFill>
              </a:rPr>
              <a:t> </a:t>
            </a:r>
            <a:r>
              <a:rPr lang="it-IT" altLang="it-IT" sz="3000" u="sng" dirty="0" err="1">
                <a:solidFill>
                  <a:schemeClr val="bg1"/>
                </a:solidFill>
              </a:rPr>
              <a:t>risk</a:t>
            </a:r>
            <a:r>
              <a:rPr lang="it-IT" altLang="it-IT" sz="3000" u="sng" dirty="0">
                <a:solidFill>
                  <a:schemeClr val="bg1"/>
                </a:solidFill>
              </a:rPr>
              <a:t> of </a:t>
            </a:r>
            <a:r>
              <a:rPr lang="it-IT" altLang="it-IT" sz="3000" u="sng" dirty="0" err="1">
                <a:solidFill>
                  <a:schemeClr val="bg1"/>
                </a:solidFill>
              </a:rPr>
              <a:t>lung</a:t>
            </a:r>
            <a:r>
              <a:rPr lang="it-IT" altLang="it-IT" sz="3000" u="sng" dirty="0">
                <a:solidFill>
                  <a:schemeClr val="bg1"/>
                </a:solidFill>
              </a:rPr>
              <a:t> </a:t>
            </a:r>
            <a:r>
              <a:rPr lang="it-IT" altLang="it-IT" sz="3000" u="sng" dirty="0" err="1">
                <a:solidFill>
                  <a:schemeClr val="bg1"/>
                </a:solidFill>
              </a:rPr>
              <a:t>cancer</a:t>
            </a:r>
            <a:r>
              <a:rPr lang="it-IT" altLang="it-IT" sz="3000" u="sng" dirty="0">
                <a:solidFill>
                  <a:schemeClr val="bg1"/>
                </a:solidFill>
              </a:rPr>
              <a:t> in </a:t>
            </a:r>
            <a:r>
              <a:rPr lang="it-IT" altLang="it-IT" sz="3000" u="sng" dirty="0" err="1">
                <a:solidFill>
                  <a:schemeClr val="bg1"/>
                </a:solidFill>
              </a:rPr>
              <a:t>smokers</a:t>
            </a:r>
            <a:endParaRPr lang="it-IT" altLang="it-IT" sz="3000" u="sng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it-IT" altLang="it-IT" sz="30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it-IT" sz="3000" dirty="0">
                <a:solidFill>
                  <a:srgbClr val="FFFF00"/>
                </a:solidFill>
              </a:rPr>
              <a:t>Light smokers </a:t>
            </a:r>
            <a:r>
              <a:rPr lang="en-US" altLang="it-IT" sz="3000" dirty="0">
                <a:solidFill>
                  <a:schemeClr val="bg1"/>
                </a:solidFill>
              </a:rPr>
              <a:t>with the susceptible genotype CYP1A1 have a </a:t>
            </a:r>
            <a:r>
              <a:rPr lang="en-US" altLang="it-IT" sz="3000" u="sng" dirty="0">
                <a:solidFill>
                  <a:schemeClr val="bg1"/>
                </a:solidFill>
              </a:rPr>
              <a:t>sevenfold higher risk</a:t>
            </a:r>
            <a:r>
              <a:rPr lang="en-US" altLang="it-IT" sz="3000" dirty="0">
                <a:solidFill>
                  <a:schemeClr val="bg1"/>
                </a:solidFill>
              </a:rPr>
              <a:t> of developing lung cancer compared with </a:t>
            </a:r>
            <a:r>
              <a:rPr lang="en-US" altLang="it-IT" sz="3000" dirty="0">
                <a:solidFill>
                  <a:srgbClr val="FFFF00"/>
                </a:solidFill>
              </a:rPr>
              <a:t>heavy smokers</a:t>
            </a:r>
            <a:r>
              <a:rPr lang="en-US" altLang="it-IT" sz="3000" dirty="0">
                <a:solidFill>
                  <a:schemeClr val="bg1"/>
                </a:solidFill>
              </a:rPr>
              <a:t> without the susceptible genotype</a:t>
            </a:r>
            <a:endParaRPr lang="it-IT" alt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olo 1">
            <a:extLst>
              <a:ext uri="{FF2B5EF4-FFF2-40B4-BE49-F238E27FC236}">
                <a16:creationId xmlns:a16="http://schemas.microsoft.com/office/drawing/2014/main" id="{804CCD18-97B4-514B-AD7D-CB00A0EFD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2" y="-100013"/>
            <a:ext cx="8640763" cy="865188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Summary of chemical carcinogenesis</a:t>
            </a:r>
          </a:p>
        </p:txBody>
      </p:sp>
      <p:pic>
        <p:nvPicPr>
          <p:cNvPr id="159746" name="Picture 2">
            <a:extLst>
              <a:ext uri="{FF2B5EF4-FFF2-40B4-BE49-F238E27FC236}">
                <a16:creationId xmlns:a16="http://schemas.microsoft.com/office/drawing/2014/main" id="{990BC43E-BA07-E14F-8B9B-39182A70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65175"/>
            <a:ext cx="708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C7D0493A-AEB4-0345-BF3D-D85DE70C205F}"/>
              </a:ext>
            </a:extLst>
          </p:cNvPr>
          <p:cNvCxnSpPr/>
          <p:nvPr/>
        </p:nvCxnSpPr>
        <p:spPr bwMode="auto">
          <a:xfrm>
            <a:off x="1617785" y="2461846"/>
            <a:ext cx="21804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73472D9-283B-E04A-8524-E8E616854C8B}"/>
              </a:ext>
            </a:extLst>
          </p:cNvPr>
          <p:cNvCxnSpPr>
            <a:cxnSpLocks/>
          </p:cNvCxnSpPr>
          <p:nvPr/>
        </p:nvCxnSpPr>
        <p:spPr bwMode="auto">
          <a:xfrm>
            <a:off x="5122985" y="2754922"/>
            <a:ext cx="23446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9E5FF95-98BB-C242-8C61-43724E8CACF0}"/>
              </a:ext>
            </a:extLst>
          </p:cNvPr>
          <p:cNvCxnSpPr>
            <a:cxnSpLocks/>
          </p:cNvCxnSpPr>
          <p:nvPr/>
        </p:nvCxnSpPr>
        <p:spPr bwMode="auto">
          <a:xfrm>
            <a:off x="7045569" y="4325814"/>
            <a:ext cx="8440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DFB0ACF9-3308-854B-9C27-62D8CBBA34E6}"/>
              </a:ext>
            </a:extLst>
          </p:cNvPr>
          <p:cNvCxnSpPr>
            <a:cxnSpLocks/>
          </p:cNvCxnSpPr>
          <p:nvPr/>
        </p:nvCxnSpPr>
        <p:spPr bwMode="auto">
          <a:xfrm>
            <a:off x="7045569" y="4689232"/>
            <a:ext cx="90267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A13C19B8-233F-794E-9611-D317947358C0}"/>
              </a:ext>
            </a:extLst>
          </p:cNvPr>
          <p:cNvCxnSpPr>
            <a:cxnSpLocks/>
          </p:cNvCxnSpPr>
          <p:nvPr/>
        </p:nvCxnSpPr>
        <p:spPr bwMode="auto">
          <a:xfrm>
            <a:off x="1617780" y="4958862"/>
            <a:ext cx="3399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177548CD-E89A-7443-8316-6BBF6F40BDA0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2062" y="4958862"/>
            <a:ext cx="3681046" cy="117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167486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1434</Words>
  <Application>Microsoft Macintosh PowerPoint</Application>
  <PresentationFormat>Presentazione su schermo (4:3)</PresentationFormat>
  <Paragraphs>159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Wingdings</vt:lpstr>
      <vt:lpstr>Struttura predefinita</vt:lpstr>
      <vt:lpstr>1_Struttura predefinita</vt:lpstr>
      <vt:lpstr>Neoplasie</vt:lpstr>
      <vt:lpstr>Cancerogenesi indotta da sostanze chimiche</vt:lpstr>
      <vt:lpstr>Cancerogeni chimici diretti e indiretti</vt:lpstr>
      <vt:lpstr>Presentazione standard di PowerPoint</vt:lpstr>
      <vt:lpstr>Presentazione standard di PowerPoint</vt:lpstr>
      <vt:lpstr>Principali fonti di idrocarburi policlici aromatici (pro-cancerogeni) </vt:lpstr>
      <vt:lpstr>Presentazione standard di PowerPoint</vt:lpstr>
      <vt:lpstr>Genetic predisposition to lung cancer: metabolic activation of procarcinogens</vt:lpstr>
      <vt:lpstr>Summary of chemical carcinogenesis</vt:lpstr>
      <vt:lpstr>Cancerogenesi da virus</vt:lpstr>
      <vt:lpstr>Cancerogenesi virale</vt:lpstr>
      <vt:lpstr>Principali virus oncògeni a DNA</vt:lpstr>
      <vt:lpstr>Human papilloma virus</vt:lpstr>
      <vt:lpstr>Transforming effects of HPV E6 and E7 proteins</vt:lpstr>
      <vt:lpstr>Presentazione standard di PowerPoint</vt:lpstr>
      <vt:lpstr>Virus dell’epatite B</vt:lpstr>
      <vt:lpstr>New insights on HBV-mediated oncogenesis</vt:lpstr>
      <vt:lpstr>Virus oncògeni a RNA</vt:lpstr>
      <vt:lpstr>Oncolytic viruses: an emerging cancer treatment</vt:lpstr>
      <vt:lpstr>Example of oncolytic virus mode of action</vt:lpstr>
      <vt:lpstr>Interazioni tumore-ospite</vt:lpstr>
      <vt:lpstr>Effetti del tumore sull’ospite</vt:lpstr>
      <vt:lpstr>Cachessia neoplastica</vt:lpstr>
      <vt:lpstr>Cachessia: ruolo di fattori solubili</vt:lpstr>
      <vt:lpstr>Cachessia: ruolo di fattori solubili</vt:lpstr>
      <vt:lpstr>Cachessia: ulteriori conseguenze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Neoplasie</dc:title>
  <dc:creator>RENZO MENEGAZZI</dc:creator>
  <cp:lastModifiedBy>RENZO MENEGAZZI</cp:lastModifiedBy>
  <cp:revision>12</cp:revision>
  <dcterms:created xsi:type="dcterms:W3CDTF">2020-05-21T14:19:46Z</dcterms:created>
  <dcterms:modified xsi:type="dcterms:W3CDTF">2020-05-22T14:00:34Z</dcterms:modified>
</cp:coreProperties>
</file>