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3" r:id="rId2"/>
    <p:sldMasterId id="2147483685" r:id="rId3"/>
    <p:sldMasterId id="2147483697" r:id="rId4"/>
    <p:sldMasterId id="2147483709" r:id="rId5"/>
    <p:sldMasterId id="2147483721" r:id="rId6"/>
  </p:sldMasterIdLst>
  <p:sldIdLst>
    <p:sldId id="753" r:id="rId7"/>
    <p:sldId id="413" r:id="rId8"/>
    <p:sldId id="642" r:id="rId9"/>
    <p:sldId id="538" r:id="rId10"/>
    <p:sldId id="743" r:id="rId11"/>
    <p:sldId id="745" r:id="rId12"/>
    <p:sldId id="746" r:id="rId13"/>
    <p:sldId id="643" r:id="rId14"/>
    <p:sldId id="655" r:id="rId15"/>
    <p:sldId id="704" r:id="rId16"/>
    <p:sldId id="544" r:id="rId17"/>
    <p:sldId id="703" r:id="rId18"/>
    <p:sldId id="644" r:id="rId19"/>
    <p:sldId id="656" r:id="rId20"/>
    <p:sldId id="551" r:id="rId21"/>
    <p:sldId id="697" r:id="rId22"/>
    <p:sldId id="756" r:id="rId23"/>
    <p:sldId id="755" r:id="rId24"/>
    <p:sldId id="754" r:id="rId25"/>
    <p:sldId id="689" r:id="rId26"/>
    <p:sldId id="690" r:id="rId27"/>
    <p:sldId id="702" r:id="rId28"/>
    <p:sldId id="691" r:id="rId29"/>
    <p:sldId id="700" r:id="rId30"/>
    <p:sldId id="698" r:id="rId31"/>
    <p:sldId id="707" r:id="rId32"/>
    <p:sldId id="747" r:id="rId3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621"/>
    <p:restoredTop sz="95878"/>
  </p:normalViewPr>
  <p:slideViewPr>
    <p:cSldViewPr snapToGrid="0" snapToObjects="1">
      <p:cViewPr varScale="1">
        <p:scale>
          <a:sx n="113" d="100"/>
          <a:sy n="113" d="100"/>
        </p:scale>
        <p:origin x="160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" d="100"/>
        <a:sy n="2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34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viewProps" Target="viewProps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51F2B65-802B-8943-AD74-9A7244FCFE8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A4DA426-96CD-0245-9218-77D31A2326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E13E7C9-4AE1-0F4E-B95A-7748FD3AC9A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EFF5AC-F9C3-6346-AB10-7A5F1700C97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253668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9DD4049-E140-3948-BBB9-615A5D168E5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82F071F-EB31-4947-8B6D-4F7931BA21F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4952041-0770-954C-A378-3270D54E776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608086-6D7B-9847-97C6-EE15272ADAA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477318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05934E0-3E72-E044-BFD8-191E9FA655A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DA8CD3E-7979-AF48-B1B2-C9EA2545812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65FB085-8236-A04B-8DF9-563DED88FB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44A0D7-2868-3941-87A4-038443389ACE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46644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90EC6E0-0A7C-2347-8364-26A2B3E1B0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5105C11-1BEA-5A4B-A90E-4C577F783C2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BCA0430-C09D-4343-A542-48136DFBAE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86CA4-A4A2-4245-B5B8-23F4DB85055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8856547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03D2251-4D79-AB45-B53C-B7A5B250EB6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B9761CB-A708-C946-ABE2-24802B1497D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09C5ED9-1342-3549-A0D5-B07BB78932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E28BD2-A73A-194F-82C5-987A3EF3E6BF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8627615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829FD18-C6B5-DD49-8B81-79FBF7CEB3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9C1007F-7AD3-2A4B-969E-C2727EF023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52D7BB7-CB2D-6A42-A723-E6106EE35D1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6CEB8D-A9D8-1E4C-BA93-D64387D6827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1528065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291CF82-2D8A-1F4D-90A1-1E2391F7FA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A8F0694-B178-C045-A59E-9CE2EC8076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2EFC5B9-50E2-8F41-A798-023BFE5EBE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65FD5B-3271-D448-A0B2-58FBF27939CC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0165671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C36B368-B553-754C-8355-C132ADBDB78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D32C9D5-DA45-2E4D-B161-5C0937521B8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57B0E36-D017-9043-A168-7EE19659326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DC1CF4-ADB9-4C42-A720-7F80D6A7084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7919869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D9DE134-F27B-E84C-BFAD-354BBB97EFB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89A4935-11BB-E746-8417-7695249255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74970922-0D88-E641-8575-B63F3ECF4A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087611-67BF-934E-AD7D-828EE1D163CA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1570048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A7893DC-6ED6-314A-B81E-933273E5E15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B6AF54D-BD10-1F4E-975E-C195F1F517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BB8C7C1-A19E-3B42-A06F-B32662F6D2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2D077C-8E6E-DA4D-AA3F-A8E80C8CFEF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3847188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F86B0C7-28D2-7148-ABB8-3C192EB4D8F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1A2D1BD-D6ED-794D-9D49-AE154F18E88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AF2A80F-7E25-2A4D-A38E-E0C22D17F50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A7A0FC-C8D4-5C49-B72C-1449703FBF3A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985164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8364897-7BF3-C348-AE32-E381ADB4FF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E8B74D3-2A7C-FB47-84DF-BB16A674B5B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16714A1-E1AB-2B4A-8D12-38214EDABD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72C6D5-15AF-B541-9D7D-38778B138B42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6134860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64C0621-5ABE-7140-8DEF-C7572742201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BCCFCC6-FB95-BF4E-BA5E-4FBB257F704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0FCBBB-9A12-B245-BB74-0178E122AD0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6242FD-2E9C-3144-8960-295EF95DC222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4141784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E4F741D-FA57-2D46-8840-EAA3F548EBA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1B3763-1A0F-5749-94D0-D7DB9F76E8F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D2EEB05-4EEF-0644-920D-2C8F69917C6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56F3F9-B8FF-DA44-8005-55310970D9AE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6238185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472BBB6-D303-5148-98EA-4747CEA3164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A477C58-CA88-5440-A01A-B80E30E899A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E0D33A6-283A-904D-9CB6-81FCD705736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E3215F-F90B-B94D-B975-F2A457E6A21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8664410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D9A5E3B-E1D4-C445-A532-FFE3424BC02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D5479A8-7820-5341-88C7-58CE80B6B49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A2A35A3-DE2A-B140-96A1-97D8131FE48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1C40E2-6AC9-4744-B0AD-0D55FD25546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0304939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AF6CDD0-C6E6-8541-9E60-4D932BC30A2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2EDC198-B6C9-6B43-B0E9-93707B0E831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B5E0301-5984-C347-9994-06E451F378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603280-4E8F-0848-80F5-542C8C1A2CC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955514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2BFD437-FEBA-0848-896D-6599C4353C3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DE0C3AA-9273-7E44-9E90-024D3BEE6DD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4E6D081-5B31-3C46-8C86-0F9ABB3DCE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64964A-DC6F-AF4F-83DB-74FA4A59B54E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2049724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FA99389-7A5D-5246-9FA3-1FB7C70F313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3896F4A-9FF0-8940-9DD9-7E8696DC593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BCC5838-9710-944F-9BE1-5CF6A7D4E8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0EEC93-5F47-5A45-BE1F-7AC15B60C09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5473951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BA4DF1-7004-FA4C-A196-792825C016F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F8DFC50-E9C0-464A-BF91-5D6670BECC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949734F-2481-4F42-B47D-D1CEB391CF8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50A9D8-00F9-DF46-8A27-8EE988FC06B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9761813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CB4B1F9-A4A3-4D42-9EFA-F0719FB88F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7C7408E-AE11-5D44-B4FE-431E20253FA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0020171-2F9E-704C-88E9-7581AE51E1C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436F50-9F88-2647-B1A9-21157B5D87EE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5231338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B7E5DBC-34ED-444A-9E22-D9AE0DE9CB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B335DE4-2BFE-5C46-A806-929E4BD0416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B73B6A0-DA51-5544-9D0B-BF02BC8455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0810DB-7746-4245-8C8E-25A1DB938D3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43268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742A34C-DAF7-424A-9406-D6ED75684F5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1406C87-41C7-4A4C-9490-7A34ADEE39A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4654047-DBF8-8546-B4A6-2EB5365070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F643D6-812C-F846-9210-43AAB74EF67A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1777188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6CACBDA-1F36-3E4A-984F-01D98C42B5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205E7E4-E843-0C46-93F4-795E1B3D1E6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9CDCC9E-06AF-DE49-8DFF-6AFC308841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EA887C-FFEF-E049-8282-051392267061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2864095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361204E-CEDA-B648-8726-1AE9FE0CAAF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984BEEC-5C38-6948-8BD0-A9FC70EBA1A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372CE7-AE6A-754A-8E72-AC3536A03D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31645C-5AF4-2044-ACE6-60CA9C20062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2414915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5876826-6D26-044A-B25F-F1DE133B8E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ECA0064-206E-524A-A366-6B7E3CE5F75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597A96E-A19D-0547-8AC0-7699319377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37D234-CC57-084E-A440-C1B2CC9BC71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08548554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21998C1-9188-C04B-80DD-852F359CF32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4154E79-61F7-E249-83AC-59201AB1EEA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D8BB661-8696-004F-A3C6-0907973EF5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D287AA-2387-E043-9B9B-9668AAACE84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5267695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4D4D378-FD88-0E4D-94F4-E5909A164A7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2E34C28-9222-9A4F-8FB3-F85F114DC4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499FF93-8A8D-DA41-99A7-FF823A94CD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28FC7D-964F-A144-AB28-36BE35FC89E6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6147084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723B199-31E5-0A4A-B5BF-6E938E753E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7B0DA3E-D847-B748-9AFA-407D4A28ADB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34C5152-358D-4344-B462-250D50CA705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85259C-065A-D04E-BE43-3CC629FA02A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497090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3A6154E-E289-F841-8382-D5798F2C56A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1E46AD1-BEDD-3244-9877-7A212CC856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EC9A355-3684-4644-9CA7-9F31E0EA38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88C787-22DD-824E-85EC-C78C91BF10EA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9257563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91F3D4B-4943-164D-AD39-C73272B420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1637D31-9186-E24C-B96F-AF77311FB0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33A4C5D-4E8B-734D-8174-96D93321A2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58AAE8-5A96-F845-BC67-6C14A575A66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67953672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5CD4564-3FC4-9746-B978-4841D19FE4F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4EE2A2-75E9-4B41-AAA9-6277226AB56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144DE59-3910-6E43-A4F1-F0F9CC44E8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678330-279A-6A4B-B467-3D8A32FFB0D2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89926771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0341D92-9488-9F4F-9F0A-23665F10D7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E2B06EB-2937-2144-9115-6626B47CF02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6C6C361-A313-BC47-8E24-A7B0026591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F0C5B4-410C-6649-A4B1-85615EC7D26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801269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95961AB-D70B-D645-A349-08B07249730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ADE82F1-FD22-E243-844B-15EF300E5C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1B4875C-1EDF-7E49-B3B3-59FB0D96EC1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780F80-6E7A-AB4F-9E58-8099F22A367C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00961760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0940433-FF8C-7E48-B2B5-F2EA3D62601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2D25C9F-0FAA-7748-9344-CA2FE838E7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A7F481F-6594-E34D-A1F2-B13A21333A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7FEF34-702C-8843-B105-3AC2E104AA57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44508834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C0945A9-1381-5D4D-BC65-505F5E6B5DF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0326B66-FD64-824E-A728-9FBF841F38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5EF2C1A-2489-6E45-BD05-AF972AD096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E1CC50-0BF4-6F45-92BE-8376407236D1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60000230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18F14CB-4305-F04C-B827-3D22FC29596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B7A402-80FD-4749-8DFF-173D931FE37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D487BFA-8A51-AD40-967D-81FAC28189C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E43DBD-6228-DE40-B935-DDD68AEE229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59340098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D7AB4BC-B808-2448-B2DA-73531F5332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BC68C80-2C2E-3343-9FBB-E700A7CAD3C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34A2D0B-0E6E-6D4F-97F8-5B1CA13F53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13273D-6A25-A642-B1E8-B52CB6BBE2F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36050328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6849FC7-DB47-9641-86BD-0990CDDD2CF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3B74E86-173A-744F-88AC-431F778BB16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F3FFE3F-8326-0A49-BE2C-A8F36D908A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CA269F-62A0-E54A-8DF3-DB31DA9A3CD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31587339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FCFA94C-F856-7D4E-8DFB-C6B0DB1F00E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C5BFF05-45C3-7941-86BF-A762CEFB6A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5C2E902-D3AC-7D4F-B452-51C2C79CAB2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392A0E-6159-634C-B3D7-4FFC4D2BC711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86655382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E44112C-64A8-BD4F-86B8-54155B3D453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52DCE27-12E7-014F-8896-7B5F94D7884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627C688-233C-CB40-94B4-AE9477638C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C89965-7882-6A49-AC6F-8F1BBAE4B38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20632184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C855D68-C033-4242-9899-79EB4C1574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DB1036C-F748-5D47-B626-B7BF46404D2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C1B0D0A-C7AD-D944-915B-59610D23B51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A376CE-DED7-DE43-9C8A-6C3017ACDFAC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13944997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CB73D90-5125-7144-AADA-5C245D5FE57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7B28B88-6FDE-5F4C-88BF-7D04BF00B3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11567CB-052B-E94F-BE0D-A55C47685B1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BF9C27-DA50-FE43-937F-22112680715F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67385641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D7DD69-DDAC-374F-A3D5-870A8BCDCF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6AB0303-3446-D641-8DC3-E775E0315D6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E16C14C-CB9A-A545-9A06-491AD7E06A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8DB619-3974-3E41-8BAF-FE30BF9EBA4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846678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F40FBC8-97E3-6C4A-972B-45DEEC1D296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1402BDD-10EE-F44D-85A4-BE47208E04B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49F36F1-4AD8-5544-B464-C2E679BA49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66CD78-42B0-1344-8C23-B5858932E936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5161725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93272B6-807F-2D42-9F38-8C564468851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A4E84D7-C577-4B41-9948-45639AA9285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A593539-88EC-7048-8173-92EF102D26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5213FA-CD28-7C4B-B50E-310DB9EA4E22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83154483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DC41833-CE06-DB45-A9C2-358CBFEFDF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47846CE-A2DF-2B47-B20F-7DEFBF50114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3750E21-0941-2F4C-BEEE-15E04B72A81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D27A7E-A065-0249-AB83-44848F66023E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5192633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380A7E6-F71E-D749-A792-D9EDB1EBB05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03E7357-E358-9D40-8E52-40DEBEFBADC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EE8532F-6FD1-E347-B4FF-985834345F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ECD65F-B15E-E44B-B4DE-0538792AA0FA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52596897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D68A1F1-4B4C-ED48-A239-5479E5B3E61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730197-E8E7-1940-860A-F645E55AF2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3BB7252-F318-4F41-897F-763F31418A0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6745B-9D33-5A4C-8ECF-F274036C9B66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40690729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6F9F369-C01D-8D4A-BF20-4D48A2FA4EB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907C081-F4B7-9B4F-9CE0-DA3C49CD8E0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D8756E-B127-7A48-80A6-0BF790969C7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24DDDB-05D7-2941-B8D6-6C4C33C6B2B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78203073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8176815-6526-4B45-BAD0-69223B0B49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344BCCC-BF3A-E842-8579-F53021AD86F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D9A31E4-D65C-634F-A03C-72131A000A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B5DC7F-1824-4D45-9F80-54A9D76B2AAE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33620222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D1D21B1-650E-D34D-B6F6-AF8E6606C1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A963113-ADE2-154C-9249-1177E11BA2E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C2CD7D4-4EAE-C84F-881C-2DAC28C346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5B5EC6-3AB4-0443-90A2-9A22D6EF9AF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32739962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9745047-7B23-CD44-9FB8-C6B96F4310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07E07F2-52A9-CF4D-B484-75F3EE66AC5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BFFFE77-06A7-0C4E-8DF2-D83769BD30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7C173C-EA25-CD45-83C3-9B3BAED82235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17339600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133AA1E-437D-DC4D-A637-0681B29DC03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1918DA9-0D0E-C04A-A967-3B69312A6FB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09A3F2F-CED9-4240-8DBC-48E3D520E03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CF182A-7DA7-CC41-A870-DEC8D6CA1AE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45845461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DAE4DBA-0BE6-0D45-8F99-51902C8A401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6578F89-C05B-BD4A-8549-D6E29D3D750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AEFF5FC-0628-214E-82DA-2BFAD19130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EB7B19-982D-524C-90E4-1822CE1A34B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101739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72B5C26-7499-F843-A028-9C7B9961A9E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010973C-0056-574A-BDB6-AB7553261D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752F451-DCE7-0746-B4E3-4622C322DE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712675-B270-274B-952B-753D165DAECA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89236032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F0F50C7-973E-FC41-BEC6-6F3DB3836D2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9102A65-7B5D-7F40-9BDA-9D445728A8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58F106C-B07D-7340-9B0E-CF81D198281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ECEF05-8119-084C-AB5C-2F69AAA4236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82264228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583434F-DD35-D84C-A2D0-2912AC17774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1EA1A9D-562C-B447-8D8D-ED8ED714AF2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207F183-0263-9C47-8B8D-02CBD891EC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A9E714-BBF7-C841-AEE9-530A2FF926B7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0112861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DC812B7-A060-D444-8CFD-06F698401B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5B8A197-4BDA-B44E-BC55-29885647C7E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334D7E9-55AB-D945-9037-2AF953C6C3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1F5DFC-6895-F44A-A0CB-04C672BCDF6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19567763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B7E4B49-639F-0945-AC7B-90B16A93D9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C295FF6-FF2A-814E-A953-CB5138688DF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C1F80A3-D97E-B140-9959-45957DA062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759074-F551-B647-A9A9-2F70286E1DA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20529287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DA0C782-C06F-0B4D-B240-67CD463F225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7827EB6-FBFA-D344-88B0-D71FD46EF06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E843E26-7192-D04C-9AA3-EC4BB855638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7696BA-E3C9-4544-AB92-7D69EB25535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9612738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3C395F5-5F4F-3548-BC6A-415B188CF52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9517A31-9672-D54F-B0B2-83FDE4B1B91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EB0BB4B-1141-AC4F-8589-76EA6EACC30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4DC027-C4F6-9840-A996-9A50A6B3804A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68796799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4EC0B6C-50FE-504C-89C0-A46D88C39FD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BBAAF3A-B54F-D649-9456-37391B1014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10966D7-4798-D348-B705-953955B738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6F1553-A562-404E-B2E3-09476B59B51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92101692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A0D380C-00FA-C64F-AEE4-453F01A38FA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901955D-D1B3-F54D-A0BB-D7DCC96F1CE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F17106D-F4EC-4C40-89F1-7416644F1FC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7F4177-E1AA-F14B-A534-21FC90E30F62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46981076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A4A6C42-E8A7-D740-9D04-472900287D4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9457C77-56DC-8949-8EF0-7C58CEFA20C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DEC8BAA-43B5-0F40-BDC8-F4F1EFB2D24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9A6D6C-058C-FD4A-9CA0-3DF53AC649A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16166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90FCF49-7066-7241-8E15-CC526D9F764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AA6B937-00D6-F744-86C8-798AAB20E9F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7ED4937-7A2E-7340-9D03-750E4744CCD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F22381-29F8-2944-AB48-32140014E591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574087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007C6EB-8B0F-644B-A5E1-6FEF068DEC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D14131E-399A-C744-876C-B77D1271AFF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C91268E-580B-FB4B-88B8-CC70A792365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372E33-F97A-C045-B0DD-236B6063CF4A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57389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CE8662D-169F-4E42-BFD8-E36D0D5D6C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0D143F9-898C-164A-8D71-79467DA1196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27EBF6B-FC5B-AE46-A2A5-5740C3643A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CD3E9E-555B-674C-B127-79A59E5368C7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574987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2F"/>
            </a:gs>
            <a:gs pos="100000">
              <a:srgbClr val="0000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759DA9F0-5AF0-724C-A649-EC4145F31F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6E82179F-CC33-DD4C-BF2A-E84AB47DB9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4024CB5D-2FFD-0341-96F5-0A52255247D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BBBD59F-94E5-124C-80CF-B7826A0922B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19A66743-82EF-9D4A-8CD2-016096BDA3F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E25CEB8-ABE4-E24A-B1C8-BA7BBAF55117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689447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2F"/>
            </a:gs>
            <a:gs pos="100000">
              <a:srgbClr val="0000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CD25915A-9BBF-2141-B3D5-9966F960A8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497875E6-7183-CE4A-8DE8-DE0E6F835B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F1776DC4-0571-0542-AC3D-EC43D95CD6C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3E1248AC-25BC-1E43-96E6-D991724C380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C50312B6-EEF0-B242-AF35-8AE1DEC5742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29760A0-209B-604F-AA9C-7C8DE229544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306512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2F"/>
            </a:gs>
            <a:gs pos="100000">
              <a:srgbClr val="0000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95F380C8-0F9B-E64F-A196-D16B9FAA48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</a:p>
        </p:txBody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FF528288-48F3-E641-87A3-DCAA0E4EF3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5AE4D473-FC14-124D-8D0F-F511AA0FBB2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FF35E2E-4D82-5B45-A711-3161C59E1CE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29F25EF7-4694-5545-9B3E-1341282C97B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8B4A05F-9B7C-CB48-82BA-954AE46E6E3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037833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2F"/>
            </a:gs>
            <a:gs pos="100000">
              <a:srgbClr val="0000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788C8396-C4C1-784B-98A2-0EFC45D997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</a:p>
        </p:txBody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306F105A-6940-AD48-B2EE-425098D5AF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9E9213E4-FF17-8D4C-B368-12A20D29960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6FF31EDA-CC88-3542-BF20-8376FFC59A3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B824F40D-1E98-8444-8C7E-BF19F27CC27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FFF0F06-22AD-5D43-BFE3-10EE7834373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318195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2F"/>
            </a:gs>
            <a:gs pos="100000">
              <a:srgbClr val="0000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D8B4D56E-8766-AE47-BA26-2FE578DF58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AB5D9BC7-BF61-2A4E-A50E-E24C9FBE2E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7A185E2F-9ECE-6C40-9EB2-4FC27752507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7BBF5385-729C-0745-924B-E2264B0A89F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627A969C-5760-DE40-AE88-7DCE32BE01F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44AB852-F93A-214C-972E-8DC651D775A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238264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2F"/>
            </a:gs>
            <a:gs pos="100000">
              <a:srgbClr val="0000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id="{CDC47740-9E65-ED40-808E-F2CBB0E2C8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</a:p>
        </p:txBody>
      </p:sp>
      <p:sp>
        <p:nvSpPr>
          <p:cNvPr id="75779" name="Rectangle 3">
            <a:extLst>
              <a:ext uri="{FF2B5EF4-FFF2-40B4-BE49-F238E27FC236}">
                <a16:creationId xmlns:a16="http://schemas.microsoft.com/office/drawing/2014/main" id="{190FCE83-4EF6-144A-8358-C4CC165458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5B77D4DD-B3C4-694D-AE69-59FC4D380FC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18DD99DB-BE39-764D-A25B-C1D186E6B40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509279E1-95AA-6142-ACA1-380A22172DC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C351014-51A9-0640-8407-A7C5604E41B6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038026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7B55282-973C-B84C-B8DA-462B6BBBE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it-IT" dirty="0">
                <a:solidFill>
                  <a:srgbClr val="FFFF00"/>
                </a:solidFill>
              </a:rPr>
              <a:t>Neoplasie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966ABD0-FFFA-9D47-BBD9-B8FEC07EC9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600202"/>
            <a:ext cx="8928992" cy="4525963"/>
          </a:xfrm>
        </p:spPr>
        <p:txBody>
          <a:bodyPr/>
          <a:lstStyle/>
          <a:p>
            <a:pPr algn="just"/>
            <a:r>
              <a:rPr lang="it-IT" altLang="it-IT" dirty="0">
                <a:solidFill>
                  <a:srgbClr val="FFFF00"/>
                </a:solidFill>
              </a:rPr>
              <a:t>Interazioni tumore-ospite</a:t>
            </a:r>
            <a:r>
              <a:rPr lang="it-IT" altLang="it-IT" dirty="0">
                <a:solidFill>
                  <a:schemeClr val="bg1"/>
                </a:solidFill>
              </a:rPr>
              <a:t>:</a:t>
            </a:r>
          </a:p>
          <a:p>
            <a:pPr algn="just"/>
            <a:endParaRPr lang="it-IT" altLang="it-IT" sz="1050" dirty="0">
              <a:solidFill>
                <a:schemeClr val="bg1"/>
              </a:solidFill>
            </a:endParaRPr>
          </a:p>
          <a:p>
            <a:pPr lvl="1" algn="just"/>
            <a:r>
              <a:rPr lang="it-IT" altLang="it-IT" dirty="0">
                <a:solidFill>
                  <a:schemeClr val="bg1"/>
                </a:solidFill>
              </a:rPr>
              <a:t>la reazione dell’ospite alla tumorigenesi: la</a:t>
            </a:r>
            <a:r>
              <a:rPr lang="it-IT" altLang="it-IT" dirty="0">
                <a:solidFill>
                  <a:srgbClr val="FFFF00"/>
                </a:solidFill>
              </a:rPr>
              <a:t> risposta immunitaria </a:t>
            </a:r>
            <a:r>
              <a:rPr lang="it-IT" altLang="it-IT" dirty="0">
                <a:solidFill>
                  <a:schemeClr val="bg1"/>
                </a:solidFill>
              </a:rPr>
              <a:t>nelle neoplasie</a:t>
            </a:r>
          </a:p>
          <a:p>
            <a:pPr lvl="1" algn="just"/>
            <a:endParaRPr lang="it-IT" altLang="it-IT" dirty="0">
              <a:solidFill>
                <a:schemeClr val="bg1"/>
              </a:solidFill>
            </a:endParaRPr>
          </a:p>
          <a:p>
            <a:pPr marL="290513" lvl="1" indent="-290513" algn="just">
              <a:buFont typeface="Arial" panose="020B0604020202020204" pitchFamily="34" charset="0"/>
              <a:buChar char="•"/>
            </a:pPr>
            <a:r>
              <a:rPr lang="it-IT" altLang="it-IT" sz="3200" dirty="0">
                <a:solidFill>
                  <a:schemeClr val="bg1"/>
                </a:solidFill>
              </a:rPr>
              <a:t>Esempi di </a:t>
            </a:r>
            <a:r>
              <a:rPr lang="it-IT" altLang="it-IT" sz="3200" dirty="0">
                <a:solidFill>
                  <a:srgbClr val="FFFF00"/>
                </a:solidFill>
              </a:rPr>
              <a:t>strategie immunoterapeutiche</a:t>
            </a:r>
            <a:r>
              <a:rPr lang="it-IT" altLang="it-IT" sz="3200" dirty="0">
                <a:solidFill>
                  <a:schemeClr val="bg1"/>
                </a:solidFill>
              </a:rPr>
              <a:t> nel trattamento dei tumori</a:t>
            </a:r>
          </a:p>
          <a:p>
            <a:pPr algn="just"/>
            <a:endParaRPr lang="it-IT" sz="1050" dirty="0">
              <a:solidFill>
                <a:srgbClr val="FFFF00"/>
              </a:solidFill>
            </a:endParaRPr>
          </a:p>
          <a:p>
            <a:pPr lvl="1" algn="just"/>
            <a:endParaRPr lang="it-IT" sz="65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493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465" name="Picture 3">
            <a:extLst>
              <a:ext uri="{FF2B5EF4-FFF2-40B4-BE49-F238E27FC236}">
                <a16:creationId xmlns:a16="http://schemas.microsoft.com/office/drawing/2014/main" id="{9C54E97B-8521-584A-A8A8-50BF15CA93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8858250" cy="667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EE45A5AA-FBC9-8846-99A6-9B8A236920C7}"/>
              </a:ext>
            </a:extLst>
          </p:cNvPr>
          <p:cNvSpPr txBox="1"/>
          <p:nvPr/>
        </p:nvSpPr>
        <p:spPr>
          <a:xfrm>
            <a:off x="1981204" y="1453662"/>
            <a:ext cx="19656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/>
              <a:t>Chemio/radio terapia</a:t>
            </a:r>
          </a:p>
        </p:txBody>
      </p:sp>
    </p:spTree>
    <p:extLst>
      <p:ext uri="{BB962C8B-B14F-4D97-AF65-F5344CB8AC3E}">
        <p14:creationId xmlns:p14="http://schemas.microsoft.com/office/powerpoint/2010/main" val="6797872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>
            <a:extLst>
              <a:ext uri="{FF2B5EF4-FFF2-40B4-BE49-F238E27FC236}">
                <a16:creationId xmlns:a16="http://schemas.microsoft.com/office/drawing/2014/main" id="{CAC7D742-9A9D-C943-88EA-579EA535F1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63686" y="115890"/>
            <a:ext cx="5834062" cy="561975"/>
          </a:xfrm>
          <a:solidFill>
            <a:srgbClr val="CCECFF"/>
          </a:solidFill>
        </p:spPr>
        <p:txBody>
          <a:bodyPr/>
          <a:lstStyle/>
          <a:p>
            <a:pPr eaLnBrk="1" hangingPunct="1">
              <a:defRPr/>
            </a:pPr>
            <a:r>
              <a:rPr lang="it-IT" altLang="it-IT" sz="3600">
                <a:solidFill>
                  <a:schemeClr val="tx1"/>
                </a:solidFill>
                <a:latin typeface="+mn-lt"/>
              </a:rPr>
              <a:t>Marker tumorali circolanti</a:t>
            </a:r>
          </a:p>
        </p:txBody>
      </p:sp>
      <p:sp>
        <p:nvSpPr>
          <p:cNvPr id="392195" name="Rectangle 3">
            <a:extLst>
              <a:ext uri="{FF2B5EF4-FFF2-40B4-BE49-F238E27FC236}">
                <a16:creationId xmlns:a16="http://schemas.microsoft.com/office/drawing/2014/main" id="{C660D7CC-CCE4-3B4A-9AD4-A25AB482C0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981077"/>
            <a:ext cx="9144000" cy="5400675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it-IT" altLang="it-IT" b="1" dirty="0">
                <a:solidFill>
                  <a:srgbClr val="FFFF00"/>
                </a:solidFill>
              </a:rPr>
              <a:t>Ag </a:t>
            </a:r>
            <a:r>
              <a:rPr lang="it-IT" altLang="it-IT" b="1" dirty="0" err="1">
                <a:solidFill>
                  <a:srgbClr val="FFFF00"/>
                </a:solidFill>
              </a:rPr>
              <a:t>carcino</a:t>
            </a:r>
            <a:r>
              <a:rPr lang="it-IT" altLang="it-IT" b="1" dirty="0">
                <a:solidFill>
                  <a:srgbClr val="FFFF00"/>
                </a:solidFill>
              </a:rPr>
              <a:t>-embrionario (CEA)</a:t>
            </a:r>
            <a:r>
              <a:rPr lang="it-IT" altLang="it-IT" dirty="0">
                <a:solidFill>
                  <a:schemeClr val="bg1"/>
                </a:solidFill>
              </a:rPr>
              <a:t>: in molti carcinomi (colon, pancreas), </a:t>
            </a:r>
            <a:r>
              <a:rPr lang="it-IT" altLang="it-IT" b="1" u="sng" dirty="0">
                <a:solidFill>
                  <a:schemeClr val="bg1"/>
                </a:solidFill>
              </a:rPr>
              <a:t>ma anche</a:t>
            </a:r>
            <a:r>
              <a:rPr lang="it-IT" altLang="it-IT" dirty="0">
                <a:solidFill>
                  <a:schemeClr val="bg1"/>
                </a:solidFill>
              </a:rPr>
              <a:t> nei fumatori, nella colite ulcerosa e in alcune patologie epatiche</a:t>
            </a:r>
          </a:p>
          <a:p>
            <a:pPr algn="just" eaLnBrk="1" hangingPunct="1">
              <a:lnSpc>
                <a:spcPct val="90000"/>
              </a:lnSpc>
            </a:pPr>
            <a:endParaRPr lang="it-IT" altLang="it-IT" sz="1200" dirty="0">
              <a:solidFill>
                <a:schemeClr val="bg1"/>
              </a:solidFill>
            </a:endParaRPr>
          </a:p>
          <a:p>
            <a:pPr algn="just" eaLnBrk="1" hangingPunct="1">
              <a:lnSpc>
                <a:spcPct val="90000"/>
              </a:lnSpc>
            </a:pPr>
            <a:r>
              <a:rPr lang="it-IT" altLang="it-IT" b="1" dirty="0">
                <a:solidFill>
                  <a:srgbClr val="FFFF00"/>
                </a:solidFill>
              </a:rPr>
              <a:t>Alfa-</a:t>
            </a:r>
            <a:r>
              <a:rPr lang="it-IT" altLang="it-IT" b="1" dirty="0" err="1">
                <a:solidFill>
                  <a:srgbClr val="FFFF00"/>
                </a:solidFill>
              </a:rPr>
              <a:t>fetoproteina</a:t>
            </a:r>
            <a:r>
              <a:rPr lang="it-IT" altLang="it-IT" dirty="0">
                <a:solidFill>
                  <a:schemeClr val="bg1"/>
                </a:solidFill>
              </a:rPr>
              <a:t>: carcinoma del fegato, </a:t>
            </a:r>
            <a:r>
              <a:rPr lang="it-IT" altLang="it-IT" b="1" u="sng" dirty="0">
                <a:solidFill>
                  <a:schemeClr val="bg1"/>
                </a:solidFill>
              </a:rPr>
              <a:t>ma anche</a:t>
            </a:r>
            <a:r>
              <a:rPr lang="it-IT" altLang="it-IT" dirty="0">
                <a:solidFill>
                  <a:schemeClr val="bg1"/>
                </a:solidFill>
              </a:rPr>
              <a:t> in gravidanze complicate e nel corso di altre patologie epatiche non maligne (cirrosi)</a:t>
            </a:r>
          </a:p>
          <a:p>
            <a:pPr algn="just" eaLnBrk="1" hangingPunct="1">
              <a:lnSpc>
                <a:spcPct val="90000"/>
              </a:lnSpc>
            </a:pPr>
            <a:endParaRPr lang="it-IT" altLang="it-IT" sz="1200" dirty="0">
              <a:solidFill>
                <a:schemeClr val="bg1"/>
              </a:solidFill>
            </a:endParaRPr>
          </a:p>
          <a:p>
            <a:pPr algn="just" eaLnBrk="1" hangingPunct="1">
              <a:lnSpc>
                <a:spcPct val="90000"/>
              </a:lnSpc>
            </a:pPr>
            <a:r>
              <a:rPr lang="it-IT" altLang="it-IT" b="1" dirty="0">
                <a:solidFill>
                  <a:srgbClr val="FFFF00"/>
                </a:solidFill>
              </a:rPr>
              <a:t>Ag prostatico specifico (PSA)</a:t>
            </a:r>
            <a:r>
              <a:rPr lang="it-IT" altLang="it-IT" dirty="0">
                <a:solidFill>
                  <a:schemeClr val="bg1"/>
                </a:solidFill>
              </a:rPr>
              <a:t>: lesioni maligne e benigne della prostata, </a:t>
            </a:r>
            <a:r>
              <a:rPr lang="it-IT" altLang="it-IT" b="1" u="sng" dirty="0">
                <a:solidFill>
                  <a:schemeClr val="bg1"/>
                </a:solidFill>
              </a:rPr>
              <a:t>ma anche</a:t>
            </a:r>
            <a:r>
              <a:rPr lang="it-IT" altLang="it-IT" dirty="0">
                <a:solidFill>
                  <a:schemeClr val="bg1"/>
                </a:solidFill>
              </a:rPr>
              <a:t> nell’ipertrofia prostatica</a:t>
            </a:r>
          </a:p>
        </p:txBody>
      </p:sp>
    </p:spTree>
    <p:extLst>
      <p:ext uri="{BB962C8B-B14F-4D97-AF65-F5344CB8AC3E}">
        <p14:creationId xmlns:p14="http://schemas.microsoft.com/office/powerpoint/2010/main" val="2922573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92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2">
            <a:extLst>
              <a:ext uri="{FF2B5EF4-FFF2-40B4-BE49-F238E27FC236}">
                <a16:creationId xmlns:a16="http://schemas.microsoft.com/office/drawing/2014/main" id="{C400DB59-5B63-7B4F-8084-03C7D75FB1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-84503"/>
            <a:ext cx="8229600" cy="863600"/>
          </a:xfrm>
        </p:spPr>
        <p:txBody>
          <a:bodyPr/>
          <a:lstStyle/>
          <a:p>
            <a:pPr eaLnBrk="1" hangingPunct="1">
              <a:defRPr/>
            </a:pPr>
            <a:r>
              <a:rPr lang="it-IT" altLang="it-IT" dirty="0">
                <a:solidFill>
                  <a:srgbClr val="FFFF00"/>
                </a:solidFill>
                <a:latin typeface="+mn-lt"/>
              </a:rPr>
              <a:t>New </a:t>
            </a:r>
            <a:r>
              <a:rPr lang="it-IT" altLang="it-IT" dirty="0" err="1">
                <a:solidFill>
                  <a:srgbClr val="FFFF00"/>
                </a:solidFill>
                <a:latin typeface="+mn-lt"/>
              </a:rPr>
              <a:t>tumor</a:t>
            </a:r>
            <a:r>
              <a:rPr lang="it-IT" altLang="it-IT" dirty="0">
                <a:solidFill>
                  <a:srgbClr val="FFFF00"/>
                </a:solidFill>
                <a:latin typeface="+mn-lt"/>
              </a:rPr>
              <a:t> </a:t>
            </a:r>
            <a:r>
              <a:rPr lang="it-IT" altLang="it-IT" dirty="0" err="1">
                <a:solidFill>
                  <a:srgbClr val="FFFF00"/>
                </a:solidFill>
                <a:latin typeface="+mn-lt"/>
              </a:rPr>
              <a:t>markers</a:t>
            </a:r>
            <a:endParaRPr lang="it-IT" altLang="it-IT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192514" name="Rectangle 3">
            <a:extLst>
              <a:ext uri="{FF2B5EF4-FFF2-40B4-BE49-F238E27FC236}">
                <a16:creationId xmlns:a16="http://schemas.microsoft.com/office/drawing/2014/main" id="{B4CD0443-E4A3-984B-99D0-C8BAA22558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970454"/>
            <a:ext cx="9144000" cy="5805487"/>
          </a:xfrm>
        </p:spPr>
        <p:txBody>
          <a:bodyPr/>
          <a:lstStyle/>
          <a:p>
            <a:pPr eaLnBrk="1" hangingPunct="1"/>
            <a:r>
              <a:rPr lang="it-IT" altLang="it-IT" b="1" u="sng" dirty="0">
                <a:solidFill>
                  <a:schemeClr val="bg1"/>
                </a:solidFill>
              </a:rPr>
              <a:t>Colon </a:t>
            </a:r>
            <a:r>
              <a:rPr lang="it-IT" altLang="it-IT" b="1" u="sng" dirty="0" err="1">
                <a:solidFill>
                  <a:schemeClr val="bg1"/>
                </a:solidFill>
              </a:rPr>
              <a:t>cancer</a:t>
            </a:r>
            <a:r>
              <a:rPr lang="it-IT" altLang="it-IT" dirty="0">
                <a:solidFill>
                  <a:schemeClr val="bg1"/>
                </a:solidFill>
              </a:rPr>
              <a:t>:   </a:t>
            </a:r>
            <a:r>
              <a:rPr lang="en-US" altLang="it-IT" dirty="0">
                <a:solidFill>
                  <a:schemeClr val="bg1"/>
                </a:solidFill>
              </a:rPr>
              <a:t>p53, APC, RAS </a:t>
            </a:r>
            <a:r>
              <a:rPr lang="en-US" altLang="it-IT" b="1" dirty="0">
                <a:solidFill>
                  <a:srgbClr val="FFFF00"/>
                </a:solidFill>
              </a:rPr>
              <a:t>mutants</a:t>
            </a:r>
            <a:r>
              <a:rPr lang="en-US" altLang="it-IT" dirty="0">
                <a:solidFill>
                  <a:schemeClr val="bg1"/>
                </a:solidFill>
              </a:rPr>
              <a:t> in stool and serum</a:t>
            </a:r>
            <a:endParaRPr lang="it-IT" altLang="it-IT" dirty="0">
              <a:solidFill>
                <a:schemeClr val="bg1"/>
              </a:solidFill>
            </a:endParaRPr>
          </a:p>
          <a:p>
            <a:pPr eaLnBrk="1" hangingPunct="1"/>
            <a:endParaRPr lang="it-IT" altLang="it-IT" b="1" u="sng" dirty="0">
              <a:solidFill>
                <a:schemeClr val="bg1"/>
              </a:solidFill>
            </a:endParaRPr>
          </a:p>
          <a:p>
            <a:pPr eaLnBrk="1" hangingPunct="1"/>
            <a:r>
              <a:rPr lang="it-IT" altLang="it-IT" b="1" u="sng" dirty="0" err="1">
                <a:solidFill>
                  <a:schemeClr val="bg1"/>
                </a:solidFill>
              </a:rPr>
              <a:t>Pancreatic</a:t>
            </a:r>
            <a:r>
              <a:rPr lang="it-IT" altLang="it-IT" b="1" u="sng" dirty="0">
                <a:solidFill>
                  <a:schemeClr val="bg1"/>
                </a:solidFill>
              </a:rPr>
              <a:t> </a:t>
            </a:r>
            <a:r>
              <a:rPr lang="it-IT" altLang="it-IT" b="1" u="sng" dirty="0" err="1">
                <a:solidFill>
                  <a:schemeClr val="bg1"/>
                </a:solidFill>
              </a:rPr>
              <a:t>cancer</a:t>
            </a:r>
            <a:r>
              <a:rPr lang="it-IT" altLang="it-IT" dirty="0">
                <a:solidFill>
                  <a:schemeClr val="bg1"/>
                </a:solidFill>
              </a:rPr>
              <a:t>: </a:t>
            </a:r>
            <a:r>
              <a:rPr lang="en-US" altLang="it-IT" dirty="0">
                <a:solidFill>
                  <a:schemeClr val="bg1"/>
                </a:solidFill>
              </a:rPr>
              <a:t>p53 and RAS </a:t>
            </a:r>
            <a:r>
              <a:rPr lang="en-US" altLang="it-IT" b="1" dirty="0">
                <a:solidFill>
                  <a:srgbClr val="FFFF00"/>
                </a:solidFill>
              </a:rPr>
              <a:t>mutants</a:t>
            </a:r>
            <a:r>
              <a:rPr lang="en-US" altLang="it-IT" dirty="0">
                <a:solidFill>
                  <a:schemeClr val="bg1"/>
                </a:solidFill>
              </a:rPr>
              <a:t> in stool and serum</a:t>
            </a:r>
            <a:r>
              <a:rPr lang="it-IT" altLang="it-IT" dirty="0">
                <a:solidFill>
                  <a:schemeClr val="bg1"/>
                </a:solidFill>
              </a:rPr>
              <a:t> </a:t>
            </a:r>
          </a:p>
          <a:p>
            <a:pPr eaLnBrk="1" hangingPunct="1"/>
            <a:endParaRPr lang="it-IT" altLang="it-IT" b="1" u="sng" dirty="0">
              <a:solidFill>
                <a:schemeClr val="bg1"/>
              </a:solidFill>
            </a:endParaRPr>
          </a:p>
          <a:p>
            <a:pPr eaLnBrk="1" hangingPunct="1"/>
            <a:r>
              <a:rPr lang="it-IT" altLang="it-IT" b="1" u="sng" dirty="0" err="1">
                <a:solidFill>
                  <a:schemeClr val="bg1"/>
                </a:solidFill>
              </a:rPr>
              <a:t>Lung</a:t>
            </a:r>
            <a:r>
              <a:rPr lang="it-IT" altLang="it-IT" b="1" u="sng" dirty="0">
                <a:solidFill>
                  <a:schemeClr val="bg1"/>
                </a:solidFill>
              </a:rPr>
              <a:t> </a:t>
            </a:r>
            <a:r>
              <a:rPr lang="it-IT" altLang="it-IT" b="1" u="sng" dirty="0" err="1">
                <a:solidFill>
                  <a:schemeClr val="bg1"/>
                </a:solidFill>
              </a:rPr>
              <a:t>cancer</a:t>
            </a:r>
            <a:r>
              <a:rPr lang="it-IT" altLang="it-IT" dirty="0">
                <a:solidFill>
                  <a:schemeClr val="bg1"/>
                </a:solidFill>
              </a:rPr>
              <a:t>: </a:t>
            </a:r>
            <a:r>
              <a:rPr lang="en-US" altLang="it-IT" dirty="0">
                <a:solidFill>
                  <a:schemeClr val="bg1"/>
                </a:solidFill>
              </a:rPr>
              <a:t>p53 and RAS </a:t>
            </a:r>
            <a:r>
              <a:rPr lang="en-US" altLang="it-IT" b="1" dirty="0">
                <a:solidFill>
                  <a:srgbClr val="FFFF00"/>
                </a:solidFill>
              </a:rPr>
              <a:t>mutants</a:t>
            </a:r>
            <a:r>
              <a:rPr lang="en-US" altLang="it-IT" dirty="0">
                <a:solidFill>
                  <a:schemeClr val="bg1"/>
                </a:solidFill>
              </a:rPr>
              <a:t> in sputum and serum</a:t>
            </a:r>
            <a:r>
              <a:rPr lang="it-IT" altLang="it-IT" b="1" u="sng" dirty="0">
                <a:solidFill>
                  <a:schemeClr val="bg1"/>
                </a:solidFill>
              </a:rPr>
              <a:t> </a:t>
            </a:r>
          </a:p>
          <a:p>
            <a:pPr eaLnBrk="1" hangingPunct="1"/>
            <a:endParaRPr lang="it-IT" altLang="it-IT" b="1" u="sng" dirty="0">
              <a:solidFill>
                <a:schemeClr val="bg1"/>
              </a:solidFill>
            </a:endParaRPr>
          </a:p>
          <a:p>
            <a:pPr eaLnBrk="1" hangingPunct="1"/>
            <a:r>
              <a:rPr lang="it-IT" altLang="it-IT" b="1" u="sng" dirty="0" err="1">
                <a:solidFill>
                  <a:schemeClr val="bg1"/>
                </a:solidFill>
              </a:rPr>
              <a:t>Bladder</a:t>
            </a:r>
            <a:r>
              <a:rPr lang="it-IT" altLang="it-IT" b="1" u="sng" dirty="0">
                <a:solidFill>
                  <a:schemeClr val="bg1"/>
                </a:solidFill>
              </a:rPr>
              <a:t> </a:t>
            </a:r>
            <a:r>
              <a:rPr lang="it-IT" altLang="it-IT" b="1" u="sng" dirty="0" err="1">
                <a:solidFill>
                  <a:schemeClr val="bg1"/>
                </a:solidFill>
              </a:rPr>
              <a:t>cancer</a:t>
            </a:r>
            <a:r>
              <a:rPr lang="it-IT" altLang="it-IT" dirty="0">
                <a:solidFill>
                  <a:schemeClr val="bg1"/>
                </a:solidFill>
              </a:rPr>
              <a:t>: p53 </a:t>
            </a:r>
            <a:r>
              <a:rPr lang="it-IT" altLang="it-IT" b="1" dirty="0" err="1">
                <a:solidFill>
                  <a:srgbClr val="FFFF00"/>
                </a:solidFill>
              </a:rPr>
              <a:t>mutants</a:t>
            </a:r>
            <a:r>
              <a:rPr lang="it-IT" altLang="it-IT" dirty="0">
                <a:solidFill>
                  <a:schemeClr val="bg1"/>
                </a:solidFill>
              </a:rPr>
              <a:t> in urine </a:t>
            </a:r>
          </a:p>
        </p:txBody>
      </p:sp>
    </p:spTree>
    <p:extLst>
      <p:ext uri="{BB962C8B-B14F-4D97-AF65-F5344CB8AC3E}">
        <p14:creationId xmlns:p14="http://schemas.microsoft.com/office/powerpoint/2010/main" val="17511249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>
            <a:extLst>
              <a:ext uri="{FF2B5EF4-FFF2-40B4-BE49-F238E27FC236}">
                <a16:creationId xmlns:a16="http://schemas.microsoft.com/office/drawing/2014/main" id="{1D6F351A-0D83-974F-A855-0216933054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144463" y="-182074"/>
            <a:ext cx="9469438" cy="1144588"/>
          </a:xfrm>
        </p:spPr>
        <p:txBody>
          <a:bodyPr/>
          <a:lstStyle/>
          <a:p>
            <a:pPr>
              <a:defRPr/>
            </a:pPr>
            <a:r>
              <a:rPr lang="it-IT" altLang="it-IT" sz="2800" dirty="0">
                <a:solidFill>
                  <a:srgbClr val="FFFF00"/>
                </a:solidFill>
                <a:latin typeface="+mn-lt"/>
              </a:rPr>
              <a:t>Cell-</a:t>
            </a:r>
            <a:r>
              <a:rPr lang="it-IT" altLang="it-IT" sz="2800" dirty="0" err="1">
                <a:solidFill>
                  <a:srgbClr val="FFFF00"/>
                </a:solidFill>
                <a:latin typeface="+mn-lt"/>
              </a:rPr>
              <a:t>mediated</a:t>
            </a:r>
            <a:r>
              <a:rPr lang="it-IT" altLang="it-IT" sz="2800" dirty="0">
                <a:solidFill>
                  <a:srgbClr val="FFFF00"/>
                </a:solidFill>
                <a:latin typeface="+mn-lt"/>
              </a:rPr>
              <a:t> </a:t>
            </a:r>
            <a:r>
              <a:rPr lang="it-IT" altLang="it-IT" sz="2800" dirty="0" err="1">
                <a:solidFill>
                  <a:srgbClr val="FFFF00"/>
                </a:solidFill>
                <a:latin typeface="+mn-lt"/>
              </a:rPr>
              <a:t>immunity</a:t>
            </a:r>
            <a:r>
              <a:rPr lang="it-IT" altLang="it-IT" sz="2800" dirty="0">
                <a:solidFill>
                  <a:srgbClr val="FFFF00"/>
                </a:solidFill>
                <a:latin typeface="+mn-lt"/>
              </a:rPr>
              <a:t>:</a:t>
            </a:r>
            <a:br>
              <a:rPr lang="it-IT" altLang="it-IT" sz="2800" dirty="0">
                <a:solidFill>
                  <a:srgbClr val="FFFF00"/>
                </a:solidFill>
                <a:latin typeface="+mn-lt"/>
              </a:rPr>
            </a:br>
            <a:r>
              <a:rPr lang="it-IT" altLang="it-IT" sz="2800" dirty="0">
                <a:solidFill>
                  <a:srgbClr val="FFFF00"/>
                </a:solidFill>
                <a:latin typeface="+mn-lt"/>
              </a:rPr>
              <a:t>the </a:t>
            </a:r>
            <a:r>
              <a:rPr lang="it-IT" altLang="it-IT" sz="2800" dirty="0" err="1">
                <a:solidFill>
                  <a:srgbClr val="FFFF00"/>
                </a:solidFill>
                <a:latin typeface="+mn-lt"/>
              </a:rPr>
              <a:t>dominant</a:t>
            </a:r>
            <a:r>
              <a:rPr lang="it-IT" altLang="it-IT" sz="2800" dirty="0">
                <a:solidFill>
                  <a:srgbClr val="FFFF00"/>
                </a:solidFill>
                <a:latin typeface="+mn-lt"/>
              </a:rPr>
              <a:t> </a:t>
            </a:r>
            <a:r>
              <a:rPr lang="it-IT" altLang="it-IT" sz="2800" dirty="0" err="1">
                <a:solidFill>
                  <a:srgbClr val="FFFF00"/>
                </a:solidFill>
                <a:latin typeface="+mn-lt"/>
              </a:rPr>
              <a:t>antitumor</a:t>
            </a:r>
            <a:r>
              <a:rPr lang="it-IT" altLang="it-IT" sz="2800" dirty="0">
                <a:solidFill>
                  <a:srgbClr val="FFFF00"/>
                </a:solidFill>
                <a:latin typeface="+mn-lt"/>
              </a:rPr>
              <a:t> </a:t>
            </a:r>
            <a:r>
              <a:rPr lang="it-IT" altLang="it-IT" sz="2800" dirty="0" err="1">
                <a:solidFill>
                  <a:srgbClr val="FFFF00"/>
                </a:solidFill>
                <a:latin typeface="+mn-lt"/>
              </a:rPr>
              <a:t>mechanism</a:t>
            </a:r>
            <a:r>
              <a:rPr lang="it-IT" altLang="it-IT" sz="2800" dirty="0">
                <a:solidFill>
                  <a:srgbClr val="FFFF00"/>
                </a:solidFill>
                <a:latin typeface="+mn-lt"/>
              </a:rPr>
              <a:t> </a:t>
            </a:r>
            <a:r>
              <a:rPr lang="it-IT" altLang="it-IT" sz="2800" i="1" dirty="0">
                <a:solidFill>
                  <a:srgbClr val="FFFF00"/>
                </a:solidFill>
                <a:latin typeface="+mn-lt"/>
              </a:rPr>
              <a:t>in vivo</a:t>
            </a:r>
          </a:p>
        </p:txBody>
      </p:sp>
      <p:sp>
        <p:nvSpPr>
          <p:cNvPr id="368643" name="Rectangle 3">
            <a:extLst>
              <a:ext uri="{FF2B5EF4-FFF2-40B4-BE49-F238E27FC236}">
                <a16:creationId xmlns:a16="http://schemas.microsoft.com/office/drawing/2014/main" id="{D5D34B39-24FF-8B40-8095-6F8E35B415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879357"/>
            <a:ext cx="9144000" cy="5896581"/>
          </a:xfrm>
        </p:spPr>
        <p:txBody>
          <a:bodyPr/>
          <a:lstStyle/>
          <a:p>
            <a:pPr algn="just">
              <a:lnSpc>
                <a:spcPct val="90000"/>
              </a:lnSpc>
              <a:defRPr/>
            </a:pPr>
            <a:r>
              <a:rPr lang="it-IT" altLang="it-IT" sz="2600" b="1" dirty="0">
                <a:solidFill>
                  <a:srgbClr val="FFFF00"/>
                </a:solidFill>
              </a:rPr>
              <a:t>Cellule NK</a:t>
            </a:r>
            <a:r>
              <a:rPr lang="it-IT" altLang="it-IT" sz="2600" b="1" dirty="0">
                <a:solidFill>
                  <a:schemeClr val="bg1"/>
                </a:solidFill>
              </a:rPr>
              <a:t>:</a:t>
            </a:r>
            <a:r>
              <a:rPr lang="it-IT" altLang="it-IT" sz="2600" dirty="0">
                <a:solidFill>
                  <a:schemeClr val="bg1"/>
                </a:solidFill>
              </a:rPr>
              <a:t> possono rappresentare la prima linea di difesa antitumorale in quanto sono capaci di distruggere le cellule tumorali </a:t>
            </a:r>
            <a:r>
              <a:rPr lang="it-IT" altLang="it-IT" sz="2600" dirty="0">
                <a:solidFill>
                  <a:srgbClr val="FFFF00"/>
                </a:solidFill>
              </a:rPr>
              <a:t>in assenza di sensibilizzazione</a:t>
            </a:r>
          </a:p>
          <a:p>
            <a:pPr algn="just">
              <a:lnSpc>
                <a:spcPct val="90000"/>
              </a:lnSpc>
              <a:defRPr/>
            </a:pPr>
            <a:endParaRPr lang="en-US" altLang="it-IT" sz="1050" dirty="0">
              <a:solidFill>
                <a:schemeClr val="bg1"/>
              </a:solidFill>
            </a:endParaRPr>
          </a:p>
          <a:p>
            <a:pPr algn="just">
              <a:lnSpc>
                <a:spcPct val="90000"/>
              </a:lnSpc>
              <a:defRPr/>
            </a:pPr>
            <a:r>
              <a:rPr lang="it-IT" altLang="it-IT" sz="2600" b="1" dirty="0">
                <a:solidFill>
                  <a:srgbClr val="FFFF00"/>
                </a:solidFill>
              </a:rPr>
              <a:t>Linfociti T citotossici (CD8+)</a:t>
            </a:r>
            <a:r>
              <a:rPr lang="it-IT" altLang="it-IT" sz="2600" b="1" dirty="0">
                <a:solidFill>
                  <a:schemeClr val="bg1"/>
                </a:solidFill>
              </a:rPr>
              <a:t>: </a:t>
            </a:r>
            <a:r>
              <a:rPr lang="it-IT" altLang="it-IT" sz="2600" dirty="0">
                <a:solidFill>
                  <a:schemeClr val="bg1"/>
                </a:solidFill>
              </a:rPr>
              <a:t> </a:t>
            </a:r>
            <a:r>
              <a:rPr lang="it-IT" altLang="it-IT" sz="2600" u="sng" dirty="0">
                <a:solidFill>
                  <a:schemeClr val="bg1"/>
                </a:solidFill>
              </a:rPr>
              <a:t>ruolo protettivo più rilevante</a:t>
            </a:r>
            <a:r>
              <a:rPr lang="it-IT" altLang="it-IT" sz="2600" dirty="0">
                <a:solidFill>
                  <a:schemeClr val="bg1"/>
                </a:solidFill>
              </a:rPr>
              <a:t> nelle neoplasie umane, presenti anche in molte forme di cancro; in particolare quelle associate ad infezioni virali (EBV e HPV). </a:t>
            </a:r>
          </a:p>
          <a:p>
            <a:pPr algn="just">
              <a:lnSpc>
                <a:spcPct val="30000"/>
              </a:lnSpc>
              <a:defRPr/>
            </a:pPr>
            <a:endParaRPr lang="it-IT" altLang="it-IT" sz="2600" b="1" dirty="0">
              <a:solidFill>
                <a:schemeClr val="bg1"/>
              </a:solidFill>
            </a:endParaRPr>
          </a:p>
          <a:p>
            <a:pPr algn="just">
              <a:lnSpc>
                <a:spcPct val="90000"/>
              </a:lnSpc>
              <a:defRPr/>
            </a:pPr>
            <a:r>
              <a:rPr lang="it-IT" altLang="it-IT" sz="2600" b="1" dirty="0">
                <a:solidFill>
                  <a:srgbClr val="FFFF00"/>
                </a:solidFill>
              </a:rPr>
              <a:t>Macrofagi</a:t>
            </a:r>
            <a:r>
              <a:rPr lang="it-IT" altLang="it-IT" sz="2600" b="1" dirty="0">
                <a:solidFill>
                  <a:schemeClr val="bg1"/>
                </a:solidFill>
              </a:rPr>
              <a:t>:</a:t>
            </a:r>
            <a:r>
              <a:rPr lang="it-IT" altLang="it-IT" sz="2600" dirty="0">
                <a:solidFill>
                  <a:schemeClr val="bg1"/>
                </a:solidFill>
              </a:rPr>
              <a:t> i macrofagi </a:t>
            </a:r>
            <a:r>
              <a:rPr lang="it-IT" altLang="it-IT" sz="2600" u="sng" dirty="0">
                <a:solidFill>
                  <a:schemeClr val="bg1"/>
                </a:solidFill>
              </a:rPr>
              <a:t>attivati</a:t>
            </a:r>
            <a:r>
              <a:rPr lang="it-IT" altLang="it-IT" sz="2600" dirty="0">
                <a:solidFill>
                  <a:schemeClr val="bg1"/>
                </a:solidFill>
              </a:rPr>
              <a:t> possono uccidere le cellule tumorali con meccanismi simili a quelli usati per eliminare i microbi (produzione di ROS, RNS) o attraverso la secrezione di TNF</a:t>
            </a:r>
          </a:p>
          <a:p>
            <a:pPr algn="just">
              <a:lnSpc>
                <a:spcPct val="30000"/>
              </a:lnSpc>
              <a:defRPr/>
            </a:pPr>
            <a:endParaRPr lang="it-IT" altLang="it-IT" sz="2600" dirty="0">
              <a:solidFill>
                <a:schemeClr val="bg1"/>
              </a:solidFill>
            </a:endParaRPr>
          </a:p>
          <a:p>
            <a:pPr algn="just">
              <a:lnSpc>
                <a:spcPct val="90000"/>
              </a:lnSpc>
              <a:defRPr/>
            </a:pPr>
            <a:r>
              <a:rPr lang="it-IT" altLang="it-IT" sz="2600" dirty="0">
                <a:solidFill>
                  <a:srgbClr val="FFFF00"/>
                </a:solidFill>
              </a:rPr>
              <a:t>Linfociti T, NK e macrofagi</a:t>
            </a:r>
            <a:r>
              <a:rPr lang="it-IT" altLang="it-IT" sz="2600" dirty="0">
                <a:solidFill>
                  <a:schemeClr val="bg1"/>
                </a:solidFill>
              </a:rPr>
              <a:t> </a:t>
            </a:r>
            <a:r>
              <a:rPr lang="it-IT" altLang="it-IT" sz="2600" b="1" u="sng" dirty="0">
                <a:solidFill>
                  <a:schemeClr val="bg1"/>
                </a:solidFill>
              </a:rPr>
              <a:t>collaborano</a:t>
            </a:r>
            <a:r>
              <a:rPr lang="it-IT" altLang="it-IT" sz="2600" b="1" dirty="0">
                <a:solidFill>
                  <a:schemeClr val="bg1"/>
                </a:solidFill>
              </a:rPr>
              <a:t> nelle reazioni antitumorali:</a:t>
            </a:r>
            <a:r>
              <a:rPr lang="it-IT" altLang="it-IT" sz="2600" dirty="0">
                <a:solidFill>
                  <a:schemeClr val="bg1"/>
                </a:solidFill>
              </a:rPr>
              <a:t> per es., l’</a:t>
            </a:r>
            <a:r>
              <a:rPr lang="it-IT" altLang="it-IT" sz="2600" dirty="0">
                <a:solidFill>
                  <a:srgbClr val="FFFF00"/>
                </a:solidFill>
              </a:rPr>
              <a:t>interferone-</a:t>
            </a:r>
            <a:r>
              <a:rPr lang="it-IT" altLang="it-IT" sz="2600" dirty="0" err="1">
                <a:solidFill>
                  <a:srgbClr val="FFFF00"/>
                </a:solidFill>
              </a:rPr>
              <a:t>γ</a:t>
            </a:r>
            <a:r>
              <a:rPr lang="it-IT" altLang="it-IT" sz="2600" dirty="0">
                <a:solidFill>
                  <a:schemeClr val="bg1"/>
                </a:solidFill>
              </a:rPr>
              <a:t> secreto dai </a:t>
            </a:r>
            <a:r>
              <a:rPr lang="it-IT" altLang="it-IT" sz="2600" dirty="0" err="1">
                <a:solidFill>
                  <a:schemeClr val="bg1"/>
                </a:solidFill>
              </a:rPr>
              <a:t>linfo</a:t>
            </a:r>
            <a:r>
              <a:rPr lang="it-IT" altLang="it-IT" sz="2600" dirty="0">
                <a:solidFill>
                  <a:schemeClr val="bg1"/>
                </a:solidFill>
              </a:rPr>
              <a:t> T e dalle NK è un potente attivatore dei macrofagi</a:t>
            </a:r>
          </a:p>
        </p:txBody>
      </p:sp>
    </p:spTree>
    <p:extLst>
      <p:ext uri="{BB962C8B-B14F-4D97-AF65-F5344CB8AC3E}">
        <p14:creationId xmlns:p14="http://schemas.microsoft.com/office/powerpoint/2010/main" val="3844347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686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4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Titolo 1">
            <a:extLst>
              <a:ext uri="{FF2B5EF4-FFF2-40B4-BE49-F238E27FC236}">
                <a16:creationId xmlns:a16="http://schemas.microsoft.com/office/drawing/2014/main" id="{0DEFE42E-211D-1844-B14C-81BEC3D0F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96875" y="-100013"/>
            <a:ext cx="9937750" cy="706438"/>
          </a:xfrm>
        </p:spPr>
        <p:txBody>
          <a:bodyPr/>
          <a:lstStyle/>
          <a:p>
            <a:pPr>
              <a:defRPr/>
            </a:pPr>
            <a:r>
              <a:rPr lang="it-IT" altLang="it-IT" sz="3400">
                <a:solidFill>
                  <a:srgbClr val="FFFF00"/>
                </a:solidFill>
                <a:latin typeface="+mn-lt"/>
                <a:cs typeface="Times New Roman" pitchFamily="18" charset="0"/>
              </a:rPr>
              <a:t>Ruolo degli anticorpi nella risposta antitumorale</a:t>
            </a:r>
          </a:p>
        </p:txBody>
      </p:sp>
      <p:pic>
        <p:nvPicPr>
          <p:cNvPr id="178178" name="Picture 2" descr="http://clincancerres.aacrjournals.org/content/18/10/2740/F2.large.jpg">
            <a:extLst>
              <a:ext uri="{FF2B5EF4-FFF2-40B4-BE49-F238E27FC236}">
                <a16:creationId xmlns:a16="http://schemas.microsoft.com/office/drawing/2014/main" id="{EC2D148F-11E1-114A-B848-BB36120FD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40" y="549275"/>
            <a:ext cx="9024937" cy="631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78715001-E158-9247-A0C9-1D5278E09E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052" y="5732465"/>
            <a:ext cx="7058025" cy="1062037"/>
          </a:xfrm>
          <a:prstGeom prst="rect">
            <a:avLst/>
          </a:prstGeom>
          <a:solidFill>
            <a:srgbClr val="CCECFF"/>
          </a:solidFill>
          <a:ln w="28575">
            <a:solidFill>
              <a:srgbClr val="06646E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it-IT" sz="2100">
                <a:solidFill>
                  <a:srgbClr val="000000"/>
                </a:solidFill>
                <a:latin typeface="Arial"/>
              </a:rPr>
              <a:t>In addition to granule exocytosis, </a:t>
            </a:r>
            <a:r>
              <a:rPr lang="en-US" altLang="it-IT" sz="2100" b="1">
                <a:solidFill>
                  <a:srgbClr val="000000"/>
                </a:solidFill>
                <a:latin typeface="Arial"/>
              </a:rPr>
              <a:t>ligation of the Fc receptor on NK</a:t>
            </a:r>
            <a:r>
              <a:rPr lang="en-US" altLang="it-IT" sz="2100">
                <a:solidFill>
                  <a:srgbClr val="000000"/>
                </a:solidFill>
                <a:latin typeface="Arial"/>
              </a:rPr>
              <a:t> cells stimulates expression of </a:t>
            </a:r>
            <a:r>
              <a:rPr lang="en-US" altLang="it-IT" sz="2100" b="1">
                <a:solidFill>
                  <a:srgbClr val="000000"/>
                </a:solidFill>
                <a:latin typeface="Arial"/>
              </a:rPr>
              <a:t>Fas ligand</a:t>
            </a:r>
            <a:r>
              <a:rPr lang="en-US" altLang="it-IT" sz="2100">
                <a:solidFill>
                  <a:srgbClr val="000000"/>
                </a:solidFill>
                <a:latin typeface="Arial"/>
              </a:rPr>
              <a:t>. This facilitates killing of  Fas-bearing cancer cell.</a:t>
            </a:r>
            <a:endParaRPr lang="it-IT" altLang="it-IT" sz="210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49173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8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8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81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8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>
            <a:extLst>
              <a:ext uri="{FF2B5EF4-FFF2-40B4-BE49-F238E27FC236}">
                <a16:creationId xmlns:a16="http://schemas.microsoft.com/office/drawing/2014/main" id="{977BFAC5-1827-C44E-889D-F397F9D7A8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-26988"/>
            <a:ext cx="8229600" cy="865188"/>
          </a:xfrm>
        </p:spPr>
        <p:txBody>
          <a:bodyPr/>
          <a:lstStyle/>
          <a:p>
            <a:pPr eaLnBrk="1" hangingPunct="1">
              <a:defRPr/>
            </a:pPr>
            <a:r>
              <a:rPr lang="it-IT" altLang="it-IT" dirty="0">
                <a:solidFill>
                  <a:srgbClr val="FFFF00"/>
                </a:solidFill>
                <a:latin typeface="+mn-lt"/>
              </a:rPr>
              <a:t>Risposta immunitaria nei tumori</a:t>
            </a:r>
          </a:p>
        </p:txBody>
      </p:sp>
      <p:sp>
        <p:nvSpPr>
          <p:cNvPr id="399363" name="Rectangle 3">
            <a:extLst>
              <a:ext uri="{FF2B5EF4-FFF2-40B4-BE49-F238E27FC236}">
                <a16:creationId xmlns:a16="http://schemas.microsoft.com/office/drawing/2014/main" id="{CE4C922E-EC2F-CF46-821A-434A3638E3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88925" y="1268413"/>
            <a:ext cx="8604250" cy="5040312"/>
          </a:xfrm>
        </p:spPr>
        <p:txBody>
          <a:bodyPr/>
          <a:lstStyle/>
          <a:p>
            <a:pPr algn="just" eaLnBrk="1" hangingPunct="1"/>
            <a:r>
              <a:rPr lang="it-IT" altLang="it-IT" sz="3600" dirty="0">
                <a:solidFill>
                  <a:schemeClr val="bg1"/>
                </a:solidFill>
              </a:rPr>
              <a:t>Nei soggetti immunodepressi la frequenza di neoplasie è sensibilmente maggiore (fino a 200 volte superiore) rispetto a quella rilevabile nei soggetti immunocompetenti ma……</a:t>
            </a:r>
          </a:p>
          <a:p>
            <a:pPr algn="just" eaLnBrk="1" hangingPunct="1"/>
            <a:endParaRPr lang="it-IT" altLang="it-IT" sz="1600" dirty="0">
              <a:solidFill>
                <a:schemeClr val="bg1"/>
              </a:solidFill>
            </a:endParaRPr>
          </a:p>
          <a:p>
            <a:pPr algn="just" eaLnBrk="1" hangingPunct="1"/>
            <a:r>
              <a:rPr lang="it-IT" altLang="it-IT" sz="3600" dirty="0">
                <a:solidFill>
                  <a:schemeClr val="bg1"/>
                </a:solidFill>
              </a:rPr>
              <a:t>La </a:t>
            </a:r>
            <a:r>
              <a:rPr lang="it-IT" altLang="it-IT" sz="3600" dirty="0">
                <a:solidFill>
                  <a:srgbClr val="FFFF00"/>
                </a:solidFill>
              </a:rPr>
              <a:t>maggior parte delle neoplasie</a:t>
            </a:r>
            <a:r>
              <a:rPr lang="it-IT" altLang="it-IT" sz="3600" dirty="0">
                <a:solidFill>
                  <a:schemeClr val="bg1"/>
                </a:solidFill>
              </a:rPr>
              <a:t> si sviluppa in soggetti (95%) che </a:t>
            </a:r>
            <a:r>
              <a:rPr lang="it-IT" altLang="it-IT" sz="3600" dirty="0">
                <a:solidFill>
                  <a:srgbClr val="FFFF00"/>
                </a:solidFill>
              </a:rPr>
              <a:t>non presentano stati di immunodeficienza</a:t>
            </a:r>
          </a:p>
        </p:txBody>
      </p:sp>
      <p:sp>
        <p:nvSpPr>
          <p:cNvPr id="399364" name="Text Box 4">
            <a:extLst>
              <a:ext uri="{FF2B5EF4-FFF2-40B4-BE49-F238E27FC236}">
                <a16:creationId xmlns:a16="http://schemas.microsoft.com/office/drawing/2014/main" id="{5C1D6717-3669-3343-B7A0-EBE74D6264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39" y="2335456"/>
            <a:ext cx="8991599" cy="2530475"/>
          </a:xfrm>
          <a:prstGeom prst="rect">
            <a:avLst/>
          </a:prstGeom>
          <a:solidFill>
            <a:srgbClr val="66FFFF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it-IT" altLang="it-IT" sz="4000" dirty="0">
                <a:solidFill>
                  <a:srgbClr val="000000"/>
                </a:solidFill>
                <a:latin typeface="Arial"/>
              </a:rPr>
              <a:t>La neoplasia è in grado di sviluppare meccanismi di “difesa” che consentono di </a:t>
            </a:r>
            <a:r>
              <a:rPr lang="it-IT" altLang="it-IT" sz="4000" b="1" dirty="0">
                <a:solidFill>
                  <a:srgbClr val="000000"/>
                </a:solidFill>
                <a:latin typeface="Arial"/>
              </a:rPr>
              <a:t>eludere</a:t>
            </a:r>
            <a:r>
              <a:rPr lang="it-IT" altLang="it-IT" sz="4000" dirty="0">
                <a:solidFill>
                  <a:srgbClr val="000000"/>
                </a:solidFill>
                <a:latin typeface="Arial"/>
              </a:rPr>
              <a:t> la reazione del sistema immunitario</a:t>
            </a:r>
          </a:p>
        </p:txBody>
      </p:sp>
    </p:spTree>
    <p:extLst>
      <p:ext uri="{BB962C8B-B14F-4D97-AF65-F5344CB8AC3E}">
        <p14:creationId xmlns:p14="http://schemas.microsoft.com/office/powerpoint/2010/main" val="1358851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99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99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99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99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63" grpId="0" build="p"/>
      <p:bldP spid="39936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609" name="Picture 6">
            <a:extLst>
              <a:ext uri="{FF2B5EF4-FFF2-40B4-BE49-F238E27FC236}">
                <a16:creationId xmlns:a16="http://schemas.microsoft.com/office/drawing/2014/main" id="{F6BA7782-CD3F-F54D-B552-FF931A721D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5" y="98427"/>
            <a:ext cx="7559675" cy="671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6610" name="Oval 8">
            <a:extLst>
              <a:ext uri="{FF2B5EF4-FFF2-40B4-BE49-F238E27FC236}">
                <a16:creationId xmlns:a16="http://schemas.microsoft.com/office/drawing/2014/main" id="{3B1D20C6-33C7-EC4C-90DD-4F60AE88EC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2" y="287340"/>
            <a:ext cx="1008063" cy="935037"/>
          </a:xfrm>
          <a:prstGeom prst="ellipse">
            <a:avLst/>
          </a:prstGeom>
          <a:noFill/>
          <a:ln w="5715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it-IT" altLang="it-IT" sz="200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6611" name="Oval 9">
            <a:extLst>
              <a:ext uri="{FF2B5EF4-FFF2-40B4-BE49-F238E27FC236}">
                <a16:creationId xmlns:a16="http://schemas.microsoft.com/office/drawing/2014/main" id="{E02314C2-57E7-6040-BC9D-ACB236F16A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2" y="3529015"/>
            <a:ext cx="1008063" cy="935037"/>
          </a:xfrm>
          <a:prstGeom prst="ellips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it-IT" altLang="it-IT" sz="200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Text Box 15">
            <a:extLst>
              <a:ext uri="{FF2B5EF4-FFF2-40B4-BE49-F238E27FC236}">
                <a16:creationId xmlns:a16="http://schemas.microsoft.com/office/drawing/2014/main" id="{0E9FB922-D033-0A46-9D98-EFF46FA324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5" y="115890"/>
            <a:ext cx="7559675" cy="1373187"/>
          </a:xfrm>
          <a:prstGeom prst="rect">
            <a:avLst/>
          </a:prstGeom>
          <a:solidFill>
            <a:srgbClr val="66FFFF"/>
          </a:solidFill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it-IT" altLang="it-IT" sz="2800">
                <a:solidFill>
                  <a:srgbClr val="000000"/>
                </a:solidFill>
                <a:latin typeface="Arial"/>
              </a:rPr>
              <a:t>Alcune cellulte tumorali esprimono il </a:t>
            </a:r>
            <a:r>
              <a:rPr lang="it-IT" altLang="it-IT" sz="2800" b="1">
                <a:solidFill>
                  <a:srgbClr val="000000"/>
                </a:solidFill>
                <a:latin typeface="Arial"/>
              </a:rPr>
              <a:t>fas-ligando</a:t>
            </a:r>
            <a:r>
              <a:rPr lang="it-IT" altLang="it-IT" sz="2800">
                <a:solidFill>
                  <a:srgbClr val="000000"/>
                </a:solidFill>
                <a:latin typeface="Arial"/>
              </a:rPr>
              <a:t> stimolando l’apoptosi dei linfociti T che esprimono il </a:t>
            </a:r>
            <a:r>
              <a:rPr lang="it-IT" altLang="it-IT" sz="2800" b="1">
                <a:solidFill>
                  <a:srgbClr val="000000"/>
                </a:solidFill>
                <a:latin typeface="Arial"/>
              </a:rPr>
              <a:t>fas</a:t>
            </a:r>
          </a:p>
        </p:txBody>
      </p:sp>
    </p:spTree>
    <p:extLst>
      <p:ext uri="{BB962C8B-B14F-4D97-AF65-F5344CB8AC3E}">
        <p14:creationId xmlns:p14="http://schemas.microsoft.com/office/powerpoint/2010/main" val="3231649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90BE60A4-35BA-9049-8073-9035C4935A7A}"/>
              </a:ext>
            </a:extLst>
          </p:cNvPr>
          <p:cNvSpPr txBox="1"/>
          <p:nvPr/>
        </p:nvSpPr>
        <p:spPr>
          <a:xfrm>
            <a:off x="164123" y="644772"/>
            <a:ext cx="8804031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The promise of therapies that enable the host immune system to recognize and destroy cancer cells is finally coming to fruition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bg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This is largely due to a clearer understanding of the </a:t>
            </a:r>
            <a:r>
              <a:rPr lang="en-US" sz="2400" dirty="0">
                <a:solidFill>
                  <a:srgbClr val="FFFF00"/>
                </a:solidFill>
              </a:rPr>
              <a:t>mechanisms by which cancer cells can evade </a:t>
            </a:r>
            <a:r>
              <a:rPr lang="en-US" sz="2400" dirty="0">
                <a:solidFill>
                  <a:schemeClr val="bg1"/>
                </a:solidFill>
              </a:rPr>
              <a:t>the host response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D48E64D-EA0F-934D-8123-94FB123DC6A8}"/>
              </a:ext>
            </a:extLst>
          </p:cNvPr>
          <p:cNvSpPr txBox="1">
            <a:spLocks noChangeArrowheads="1"/>
          </p:cNvSpPr>
          <p:nvPr/>
        </p:nvSpPr>
        <p:spPr>
          <a:xfrm>
            <a:off x="164123" y="-85601"/>
            <a:ext cx="8804031" cy="86518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it-IT" altLang="it-IT" sz="3800" kern="0" dirty="0">
                <a:solidFill>
                  <a:srgbClr val="FFFF00"/>
                </a:solidFill>
                <a:latin typeface="+mn-lt"/>
              </a:rPr>
              <a:t>Immune </a:t>
            </a:r>
            <a:r>
              <a:rPr lang="it-IT" altLang="it-IT" sz="3800" kern="0" dirty="0" err="1">
                <a:solidFill>
                  <a:srgbClr val="FFFF00"/>
                </a:solidFill>
                <a:latin typeface="+mn-lt"/>
              </a:rPr>
              <a:t>response</a:t>
            </a:r>
            <a:r>
              <a:rPr lang="it-IT" altLang="it-IT" sz="3800" kern="0" dirty="0">
                <a:solidFill>
                  <a:srgbClr val="FFFF00"/>
                </a:solidFill>
                <a:latin typeface="+mn-lt"/>
              </a:rPr>
              <a:t> </a:t>
            </a:r>
            <a:r>
              <a:rPr lang="it-IT" altLang="it-IT" sz="3800" kern="0" dirty="0" err="1">
                <a:solidFill>
                  <a:srgbClr val="FFFF00"/>
                </a:solidFill>
                <a:latin typeface="+mn-lt"/>
              </a:rPr>
              <a:t>against</a:t>
            </a:r>
            <a:r>
              <a:rPr lang="it-IT" altLang="it-IT" sz="3800" kern="0" dirty="0">
                <a:solidFill>
                  <a:srgbClr val="FFFF00"/>
                </a:solidFill>
                <a:latin typeface="+mn-lt"/>
              </a:rPr>
              <a:t>  </a:t>
            </a:r>
            <a:r>
              <a:rPr lang="it-IT" altLang="it-IT" sz="3800" kern="0" dirty="0" err="1">
                <a:solidFill>
                  <a:srgbClr val="FFFF00"/>
                </a:solidFill>
                <a:latin typeface="+mn-lt"/>
              </a:rPr>
              <a:t>tumors</a:t>
            </a:r>
            <a:endParaRPr lang="it-IT" altLang="it-IT" sz="3800" kern="0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C077B959-64DE-C84D-B122-753DFC017C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59" y="1224161"/>
            <a:ext cx="8417049" cy="5561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3453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3A94171-0F83-3945-AD39-474D1AFE3A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061" y="838202"/>
            <a:ext cx="8968153" cy="5316413"/>
          </a:xfrm>
        </p:spPr>
        <p:txBody>
          <a:bodyPr/>
          <a:lstStyle/>
          <a:p>
            <a:pPr algn="just"/>
            <a:r>
              <a:rPr lang="en-US" sz="2200" dirty="0">
                <a:solidFill>
                  <a:schemeClr val="bg1"/>
                </a:solidFill>
              </a:rPr>
              <a:t>Immune checkpoints are </a:t>
            </a:r>
            <a:r>
              <a:rPr lang="en-US" sz="2200" b="1" dirty="0">
                <a:solidFill>
                  <a:srgbClr val="FFFF00"/>
                </a:solidFill>
              </a:rPr>
              <a:t>inhibitory</a:t>
            </a:r>
            <a:r>
              <a:rPr lang="en-US" sz="2200" dirty="0">
                <a:solidFill>
                  <a:srgbClr val="FFFF00"/>
                </a:solidFill>
              </a:rPr>
              <a:t> </a:t>
            </a:r>
            <a:r>
              <a:rPr lang="en-US" sz="2200" dirty="0">
                <a:solidFill>
                  <a:schemeClr val="bg1"/>
                </a:solidFill>
              </a:rPr>
              <a:t>pathways that normally are crucial </a:t>
            </a:r>
            <a:r>
              <a:rPr lang="en-US" sz="2200" dirty="0">
                <a:solidFill>
                  <a:srgbClr val="FFFF00"/>
                </a:solidFill>
              </a:rPr>
              <a:t>for </a:t>
            </a:r>
            <a:r>
              <a:rPr lang="en-US" sz="2200" u="sng" dirty="0">
                <a:solidFill>
                  <a:srgbClr val="FFFF00"/>
                </a:solidFill>
              </a:rPr>
              <a:t>maintaining </a:t>
            </a:r>
            <a:r>
              <a:rPr lang="en-US" sz="2200" b="1" u="sng" dirty="0">
                <a:solidFill>
                  <a:srgbClr val="FFFF00"/>
                </a:solidFill>
              </a:rPr>
              <a:t>self-tolerance</a:t>
            </a:r>
            <a:r>
              <a:rPr lang="en-US" sz="2200" dirty="0">
                <a:solidFill>
                  <a:schemeClr val="bg1"/>
                </a:solidFill>
              </a:rPr>
              <a:t> and </a:t>
            </a:r>
            <a:r>
              <a:rPr lang="en-US" sz="2200" dirty="0">
                <a:solidFill>
                  <a:srgbClr val="FFFF00"/>
                </a:solidFill>
              </a:rPr>
              <a:t>controlling the size and duration of immune responses</a:t>
            </a:r>
            <a:r>
              <a:rPr lang="en-US" sz="2200" dirty="0">
                <a:solidFill>
                  <a:schemeClr val="bg1"/>
                </a:solidFill>
              </a:rPr>
              <a:t> so as to minimize collateral tissue damage </a:t>
            </a:r>
          </a:p>
          <a:p>
            <a:pPr marL="0" indent="0" algn="just">
              <a:buNone/>
            </a:pPr>
            <a:endParaRPr lang="en-US" sz="1050" dirty="0">
              <a:solidFill>
                <a:schemeClr val="bg1"/>
              </a:solidFill>
            </a:endParaRPr>
          </a:p>
          <a:p>
            <a:pPr algn="just"/>
            <a:r>
              <a:rPr lang="en-US" sz="2200" dirty="0">
                <a:solidFill>
                  <a:schemeClr val="bg1"/>
                </a:solidFill>
              </a:rPr>
              <a:t>A well known immune checkpoint pathway involves </a:t>
            </a:r>
            <a:r>
              <a:rPr lang="en-US" sz="2200" dirty="0">
                <a:solidFill>
                  <a:srgbClr val="FFFF00"/>
                </a:solidFill>
              </a:rPr>
              <a:t>CTLA4</a:t>
            </a:r>
            <a:r>
              <a:rPr lang="en-US" sz="2200" dirty="0">
                <a:solidFill>
                  <a:schemeClr val="bg1"/>
                </a:solidFill>
              </a:rPr>
              <a:t>, a receptor expressed on CTLs that inhibits their function (panel A in the figure of the next slide)</a:t>
            </a:r>
          </a:p>
          <a:p>
            <a:pPr algn="just"/>
            <a:endParaRPr lang="en-US" sz="1050" dirty="0">
              <a:solidFill>
                <a:schemeClr val="bg1"/>
              </a:solidFill>
            </a:endParaRPr>
          </a:p>
          <a:p>
            <a:pPr algn="just"/>
            <a:r>
              <a:rPr lang="en-US" sz="2200" dirty="0">
                <a:solidFill>
                  <a:schemeClr val="bg1"/>
                </a:solidFill>
              </a:rPr>
              <a:t>Another best-characterized immune checkpoints involves a protein called </a:t>
            </a:r>
            <a:r>
              <a:rPr lang="en-US" sz="2200" b="1" dirty="0">
                <a:solidFill>
                  <a:srgbClr val="FFFF00"/>
                </a:solidFill>
              </a:rPr>
              <a:t>PD-L1</a:t>
            </a:r>
            <a:r>
              <a:rPr lang="en-US" sz="2200" dirty="0">
                <a:solidFill>
                  <a:schemeClr val="bg1"/>
                </a:solidFill>
              </a:rPr>
              <a:t> (programmed cell death ligand 1), </a:t>
            </a:r>
            <a:r>
              <a:rPr lang="en-US" sz="2200" dirty="0">
                <a:solidFill>
                  <a:srgbClr val="FFFF00"/>
                </a:solidFill>
              </a:rPr>
              <a:t>often expressed on the surface of </a:t>
            </a:r>
            <a:r>
              <a:rPr lang="en-US" sz="2200" b="1" dirty="0">
                <a:solidFill>
                  <a:srgbClr val="FFFF00"/>
                </a:solidFill>
              </a:rPr>
              <a:t>tumor cells</a:t>
            </a:r>
            <a:endParaRPr lang="en-US" sz="2200" dirty="0">
              <a:solidFill>
                <a:schemeClr val="bg1"/>
              </a:solidFill>
            </a:endParaRPr>
          </a:p>
          <a:p>
            <a:pPr algn="just"/>
            <a:endParaRPr lang="en-US" sz="1050" dirty="0">
              <a:solidFill>
                <a:schemeClr val="bg1"/>
              </a:solidFill>
            </a:endParaRPr>
          </a:p>
          <a:p>
            <a:pPr algn="just"/>
            <a:r>
              <a:rPr lang="en-US" sz="2200" dirty="0">
                <a:solidFill>
                  <a:schemeClr val="bg1"/>
                </a:solidFill>
              </a:rPr>
              <a:t> When PD-L1 engages its receptor PD-1 exposed on CTLs, the </a:t>
            </a:r>
            <a:r>
              <a:rPr lang="en-US" sz="2200" dirty="0">
                <a:solidFill>
                  <a:srgbClr val="FFFF00"/>
                </a:solidFill>
              </a:rPr>
              <a:t>CTLs become unresponsive and lose their ability to kill tumor cells </a:t>
            </a:r>
            <a:r>
              <a:rPr lang="en-US" sz="2200" dirty="0">
                <a:solidFill>
                  <a:schemeClr val="bg1"/>
                </a:solidFill>
              </a:rPr>
              <a:t>(panel B in the figure of the next slide)</a:t>
            </a:r>
          </a:p>
        </p:txBody>
      </p:sp>
      <p:sp>
        <p:nvSpPr>
          <p:cNvPr id="5" name="Titolo 4">
            <a:extLst>
              <a:ext uri="{FF2B5EF4-FFF2-40B4-BE49-F238E27FC236}">
                <a16:creationId xmlns:a16="http://schemas.microsoft.com/office/drawing/2014/main" id="{6A562DD7-E62C-934F-A3FC-78E05B52B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77052"/>
            <a:ext cx="8229600" cy="698377"/>
          </a:xfrm>
        </p:spPr>
        <p:txBody>
          <a:bodyPr/>
          <a:lstStyle/>
          <a:p>
            <a:r>
              <a:rPr lang="it-IT" sz="3000" dirty="0">
                <a:solidFill>
                  <a:srgbClr val="FFFF00"/>
                </a:solidFill>
              </a:rPr>
              <a:t>Immune checkpoints in anti-</a:t>
            </a:r>
            <a:r>
              <a:rPr lang="it-IT" sz="3000" dirty="0" err="1">
                <a:solidFill>
                  <a:srgbClr val="FFFF00"/>
                </a:solidFill>
              </a:rPr>
              <a:t>tumor</a:t>
            </a:r>
            <a:r>
              <a:rPr lang="it-IT" sz="3000" dirty="0">
                <a:solidFill>
                  <a:srgbClr val="FFFF00"/>
                </a:solidFill>
              </a:rPr>
              <a:t> </a:t>
            </a:r>
            <a:r>
              <a:rPr lang="it-IT" sz="3000" dirty="0" err="1">
                <a:solidFill>
                  <a:srgbClr val="FFFF00"/>
                </a:solidFill>
              </a:rPr>
              <a:t>immunity</a:t>
            </a:r>
            <a:endParaRPr lang="it-IT" sz="3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481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B7D77B65-D46F-2547-A630-E7F4C00DA0D8}"/>
              </a:ext>
            </a:extLst>
          </p:cNvPr>
          <p:cNvSpPr txBox="1"/>
          <p:nvPr/>
        </p:nvSpPr>
        <p:spPr>
          <a:xfrm>
            <a:off x="0" y="4728264"/>
            <a:ext cx="9143999" cy="1977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lphaUcParenBoth"/>
            </a:pPr>
            <a:r>
              <a:rPr lang="en-US" sz="1900" dirty="0">
                <a:solidFill>
                  <a:srgbClr val="FFFF00"/>
                </a:solidFill>
              </a:rPr>
              <a:t> Blockade of the </a:t>
            </a:r>
            <a:r>
              <a:rPr lang="en-US" sz="1900" b="1" dirty="0">
                <a:solidFill>
                  <a:srgbClr val="FFFF00"/>
                </a:solidFill>
              </a:rPr>
              <a:t>CTLA4</a:t>
            </a:r>
            <a:r>
              <a:rPr lang="en-US" sz="1900" dirty="0">
                <a:solidFill>
                  <a:srgbClr val="FFFF00"/>
                </a:solidFill>
              </a:rPr>
              <a:t> </a:t>
            </a:r>
            <a:r>
              <a:rPr lang="en-US" sz="1900" dirty="0">
                <a:solidFill>
                  <a:schemeClr val="bg1"/>
                </a:solidFill>
              </a:rPr>
              <a:t>surface molecule with an inhibitor antibody allows cytolytic CD8+ T cells to engage B7 family coreceptors, leading to T cell activation</a:t>
            </a:r>
          </a:p>
          <a:p>
            <a:pPr marL="342900" indent="-342900" algn="just">
              <a:buAutoNum type="alphaUcParenBoth"/>
            </a:pPr>
            <a:endParaRPr lang="en-US" sz="1050" dirty="0">
              <a:solidFill>
                <a:schemeClr val="bg1"/>
              </a:solidFill>
            </a:endParaRPr>
          </a:p>
          <a:p>
            <a:pPr marL="342900" indent="-342900" algn="just">
              <a:buAutoNum type="alphaUcParenBoth"/>
            </a:pP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1900" dirty="0">
                <a:solidFill>
                  <a:srgbClr val="FFFF00"/>
                </a:solidFill>
              </a:rPr>
              <a:t>Blockade of </a:t>
            </a:r>
            <a:r>
              <a:rPr lang="en-US" sz="1900" b="1" dirty="0">
                <a:solidFill>
                  <a:srgbClr val="FFFF00"/>
                </a:solidFill>
              </a:rPr>
              <a:t>PD-1 receptor </a:t>
            </a:r>
            <a:r>
              <a:rPr lang="en-US" sz="1900" dirty="0">
                <a:solidFill>
                  <a:srgbClr val="FFFF00"/>
                </a:solidFill>
              </a:rPr>
              <a:t>or </a:t>
            </a:r>
            <a:r>
              <a:rPr lang="en-US" sz="1900" b="1" dirty="0">
                <a:solidFill>
                  <a:srgbClr val="FFFF00"/>
                </a:solidFill>
              </a:rPr>
              <a:t>PD-1 ligand </a:t>
            </a:r>
            <a:r>
              <a:rPr lang="en-US" sz="1900" dirty="0">
                <a:solidFill>
                  <a:schemeClr val="bg1"/>
                </a:solidFill>
              </a:rPr>
              <a:t>by inhibitory antibodies abrogates inhibitory signals transmitted by PD-1, again leading to activation of CTLs. </a:t>
            </a:r>
            <a:r>
              <a:rPr lang="en-US" sz="1600" i="1" dirty="0">
                <a:solidFill>
                  <a:schemeClr val="bg1"/>
                </a:solidFill>
              </a:rPr>
              <a:t>(from Abbas AK et al. </a:t>
            </a:r>
            <a:r>
              <a:rPr lang="en-US" sz="1600" dirty="0">
                <a:solidFill>
                  <a:schemeClr val="bg1"/>
                </a:solidFill>
              </a:rPr>
              <a:t>Cellular and molecular immunology,</a:t>
            </a:r>
            <a:r>
              <a:rPr lang="en-US" sz="1600" i="1" dirty="0">
                <a:solidFill>
                  <a:schemeClr val="bg1"/>
                </a:solidFill>
              </a:rPr>
              <a:t> Philadelphia, 2018, Elsevier) 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A584BBCF-AB1B-5B4E-B6FD-A0D0735472DC}"/>
              </a:ext>
            </a:extLst>
          </p:cNvPr>
          <p:cNvSpPr txBox="1"/>
          <p:nvPr/>
        </p:nvSpPr>
        <p:spPr>
          <a:xfrm>
            <a:off x="0" y="-58615"/>
            <a:ext cx="920316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solidFill>
                  <a:schemeClr val="bg1"/>
                </a:solidFill>
              </a:rPr>
              <a:t>Activation of </a:t>
            </a:r>
            <a:r>
              <a:rPr lang="en-US" sz="2600" dirty="0">
                <a:solidFill>
                  <a:srgbClr val="FFFF00"/>
                </a:solidFill>
              </a:rPr>
              <a:t>host antitumor immunity by checkpoint inhibitors</a:t>
            </a:r>
            <a:endParaRPr lang="it-IT" sz="2600" dirty="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45F99993-5C4A-9F4A-A79C-B17591E9EE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1750" y="441575"/>
            <a:ext cx="6540500" cy="421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35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4">
            <a:extLst>
              <a:ext uri="{FF2B5EF4-FFF2-40B4-BE49-F238E27FC236}">
                <a16:creationId xmlns:a16="http://schemas.microsoft.com/office/drawing/2014/main" id="{AE253CFF-CCDB-8B4F-ADF4-C190EFA88A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17513"/>
            <a:ext cx="8229600" cy="1858962"/>
          </a:xfrm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it-IT" altLang="it-IT" sz="5400">
                <a:solidFill>
                  <a:srgbClr val="FFFF00"/>
                </a:solidFill>
                <a:latin typeface="+mn-lt"/>
              </a:rPr>
              <a:t>La risposta immunitaria nelle neoplasie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FAD3698A-FE95-4E49-B892-BA8E2DEC4853}"/>
              </a:ext>
            </a:extLst>
          </p:cNvPr>
          <p:cNvSpPr txBox="1">
            <a:spLocks noChangeArrowheads="1"/>
          </p:cNvSpPr>
          <p:nvPr/>
        </p:nvSpPr>
        <p:spPr>
          <a:xfrm>
            <a:off x="107950" y="2883757"/>
            <a:ext cx="8942265" cy="214544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just">
              <a:defRPr/>
            </a:pPr>
            <a:r>
              <a:rPr lang="it-IT" altLang="it-IT" b="1" kern="0" dirty="0">
                <a:solidFill>
                  <a:srgbClr val="FFFFFF"/>
                </a:solidFill>
                <a:latin typeface="Arial"/>
                <a:cs typeface="Arial"/>
              </a:rPr>
              <a:t>SORVEGLIANZA IMMUNITARIA:</a:t>
            </a:r>
          </a:p>
          <a:p>
            <a:pPr algn="just">
              <a:buNone/>
              <a:defRPr/>
            </a:pPr>
            <a:r>
              <a:rPr lang="it-IT" altLang="it-IT" kern="0" dirty="0">
                <a:solidFill>
                  <a:srgbClr val="FFFFFF"/>
                </a:solidFill>
                <a:latin typeface="Arial"/>
                <a:cs typeface="Arial"/>
              </a:rPr>
              <a:t>   </a:t>
            </a:r>
            <a:r>
              <a:rPr lang="it-IT" altLang="it-IT" kern="0" dirty="0">
                <a:solidFill>
                  <a:srgbClr val="FFFFFF"/>
                </a:solidFill>
              </a:rPr>
              <a:t>a</a:t>
            </a:r>
            <a:r>
              <a:rPr lang="it-IT" altLang="it-IT" i="1" kern="0" dirty="0">
                <a:solidFill>
                  <a:srgbClr val="FFFFFF"/>
                </a:solidFill>
              </a:rPr>
              <a:t>nni ’50: </a:t>
            </a:r>
            <a:r>
              <a:rPr lang="it-IT" altLang="it-IT" kern="0" dirty="0">
                <a:solidFill>
                  <a:srgbClr val="FFFFFF"/>
                </a:solidFill>
              </a:rPr>
              <a:t>il </a:t>
            </a:r>
            <a:r>
              <a:rPr lang="it-IT" altLang="it-IT" kern="0" dirty="0">
                <a:solidFill>
                  <a:srgbClr val="FFFF00"/>
                </a:solidFill>
                <a:latin typeface="Arial"/>
                <a:cs typeface="Arial"/>
              </a:rPr>
              <a:t>riconoscimento</a:t>
            </a:r>
            <a:r>
              <a:rPr lang="it-IT" altLang="it-IT" kern="0" dirty="0">
                <a:solidFill>
                  <a:srgbClr val="FFFFFF"/>
                </a:solidFill>
                <a:latin typeface="Arial"/>
                <a:cs typeface="Arial"/>
              </a:rPr>
              <a:t> e la </a:t>
            </a:r>
            <a:r>
              <a:rPr lang="it-IT" altLang="it-IT" kern="0" dirty="0">
                <a:solidFill>
                  <a:srgbClr val="FFFF00"/>
                </a:solidFill>
                <a:latin typeface="Arial"/>
                <a:cs typeface="Arial"/>
              </a:rPr>
              <a:t>distruzione</a:t>
            </a:r>
            <a:r>
              <a:rPr lang="it-IT" altLang="it-IT" kern="0" dirty="0">
                <a:solidFill>
                  <a:srgbClr val="FFFFFF"/>
                </a:solidFill>
                <a:latin typeface="Arial"/>
                <a:cs typeface="Arial"/>
              </a:rPr>
              <a:t> delle cellule tumorali</a:t>
            </a:r>
            <a:r>
              <a:rPr lang="it-IT" altLang="it-IT" b="1" kern="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it-IT" altLang="it-IT" kern="0" dirty="0">
                <a:solidFill>
                  <a:srgbClr val="FFFFFF"/>
                </a:solidFill>
                <a:latin typeface="Arial"/>
                <a:cs typeface="Arial"/>
              </a:rPr>
              <a:t>sono “</a:t>
            </a:r>
            <a:r>
              <a:rPr lang="it-IT" altLang="it-IT" kern="0" dirty="0">
                <a:solidFill>
                  <a:srgbClr val="FFFF00"/>
                </a:solidFill>
                <a:latin typeface="Arial"/>
                <a:cs typeface="Arial"/>
              </a:rPr>
              <a:t>compiti</a:t>
            </a:r>
            <a:r>
              <a:rPr lang="it-IT" altLang="it-IT" kern="0" dirty="0">
                <a:solidFill>
                  <a:srgbClr val="FFFFFF"/>
                </a:solidFill>
                <a:latin typeface="Arial"/>
                <a:cs typeface="Arial"/>
              </a:rPr>
              <a:t>” della risposta immunitaria</a:t>
            </a:r>
          </a:p>
          <a:p>
            <a:pPr algn="just">
              <a:buNone/>
              <a:defRPr/>
            </a:pPr>
            <a:endParaRPr lang="it-IT" altLang="it-IT" kern="0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8536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8B4BD9D2-F893-C746-A640-07F1BFCA08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5" y="0"/>
            <a:ext cx="7596187" cy="1143000"/>
          </a:xfrm>
        </p:spPr>
        <p:txBody>
          <a:bodyPr/>
          <a:lstStyle/>
          <a:p>
            <a:pPr eaLnBrk="1" hangingPunct="1">
              <a:defRPr/>
            </a:pPr>
            <a:r>
              <a:rPr lang="it-IT" altLang="it-IT" sz="3800">
                <a:solidFill>
                  <a:srgbClr val="FFFF00"/>
                </a:solidFill>
                <a:latin typeface="+mn-lt"/>
              </a:rPr>
              <a:t>Strategie immunoterapeutiche nel trattamento dei tumori</a:t>
            </a:r>
          </a:p>
        </p:txBody>
      </p:sp>
      <p:sp>
        <p:nvSpPr>
          <p:cNvPr id="94211" name="Rectangle 3">
            <a:extLst>
              <a:ext uri="{FF2B5EF4-FFF2-40B4-BE49-F238E27FC236}">
                <a16:creationId xmlns:a16="http://schemas.microsoft.com/office/drawing/2014/main" id="{CEAE7AFC-AE55-2543-A106-F14D1CC6D8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268415"/>
            <a:ext cx="9144000" cy="5184775"/>
          </a:xfrm>
        </p:spPr>
        <p:txBody>
          <a:bodyPr/>
          <a:lstStyle/>
          <a:p>
            <a:pPr algn="just" eaLnBrk="1" hangingPunct="1"/>
            <a:r>
              <a:rPr lang="it-IT" altLang="it-IT" sz="2800">
                <a:solidFill>
                  <a:schemeClr val="bg1"/>
                </a:solidFill>
              </a:rPr>
              <a:t>In oncologia, l’immunoterapia si basa sulla modulazione del sistema immunitario per </a:t>
            </a:r>
            <a:r>
              <a:rPr lang="it-IT" altLang="it-IT" sz="2800" u="sng">
                <a:solidFill>
                  <a:schemeClr val="bg1"/>
                </a:solidFill>
              </a:rPr>
              <a:t>potenziare la risposta immune</a:t>
            </a:r>
            <a:r>
              <a:rPr lang="it-IT" altLang="it-IT" sz="2800">
                <a:solidFill>
                  <a:schemeClr val="bg1"/>
                </a:solidFill>
              </a:rPr>
              <a:t> diretta contro le cellule tumorali</a:t>
            </a:r>
            <a:endParaRPr lang="it-IT" altLang="it-IT" sz="2800" b="1" u="sng">
              <a:solidFill>
                <a:schemeClr val="bg1"/>
              </a:solidFill>
            </a:endParaRPr>
          </a:p>
          <a:p>
            <a:pPr algn="just" eaLnBrk="1" hangingPunct="1"/>
            <a:endParaRPr lang="it-IT" altLang="it-IT" sz="2800">
              <a:solidFill>
                <a:schemeClr val="bg1"/>
              </a:solidFill>
            </a:endParaRPr>
          </a:p>
          <a:p>
            <a:pPr algn="just" eaLnBrk="1" hangingPunct="1"/>
            <a:r>
              <a:rPr lang="it-IT" altLang="it-IT" sz="2800">
                <a:solidFill>
                  <a:schemeClr val="bg1"/>
                </a:solidFill>
              </a:rPr>
              <a:t>Da molti anni numerosi centri di ricerca operano per mettere a punto strategie terapeutiche innovative </a:t>
            </a:r>
            <a:r>
              <a:rPr lang="it-IT" altLang="it-IT" sz="2800">
                <a:solidFill>
                  <a:srgbClr val="FFFF00"/>
                </a:solidFill>
              </a:rPr>
              <a:t>da affiancare</a:t>
            </a:r>
            <a:r>
              <a:rPr lang="it-IT" altLang="it-IT" sz="2800">
                <a:solidFill>
                  <a:schemeClr val="bg1"/>
                </a:solidFill>
              </a:rPr>
              <a:t> alle terapie convenzionali</a:t>
            </a:r>
          </a:p>
          <a:p>
            <a:pPr algn="just" eaLnBrk="1" hangingPunct="1"/>
            <a:endParaRPr lang="it-IT" altLang="it-IT" sz="2800">
              <a:solidFill>
                <a:schemeClr val="bg1"/>
              </a:solidFill>
            </a:endParaRPr>
          </a:p>
          <a:p>
            <a:pPr algn="just" eaLnBrk="1" hangingPunct="1"/>
            <a:r>
              <a:rPr lang="it-IT" altLang="it-IT" sz="2800">
                <a:solidFill>
                  <a:schemeClr val="bg1"/>
                </a:solidFill>
              </a:rPr>
              <a:t>Recentemente (dal 2014), </a:t>
            </a:r>
            <a:r>
              <a:rPr lang="it-IT" altLang="it-IT" sz="2800">
                <a:solidFill>
                  <a:srgbClr val="FFFF00"/>
                </a:solidFill>
              </a:rPr>
              <a:t>alcune leucemie</a:t>
            </a:r>
            <a:r>
              <a:rPr lang="it-IT" altLang="it-IT" sz="2800">
                <a:solidFill>
                  <a:schemeClr val="bg1"/>
                </a:solidFill>
              </a:rPr>
              <a:t> vengono curate con il solo uso dell’immunoterapia tramite anticorpi monoclonali ingegnerizzati </a:t>
            </a:r>
          </a:p>
        </p:txBody>
      </p:sp>
    </p:spTree>
    <p:extLst>
      <p:ext uri="{BB962C8B-B14F-4D97-AF65-F5344CB8AC3E}">
        <p14:creationId xmlns:p14="http://schemas.microsoft.com/office/powerpoint/2010/main" val="283432020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4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6DDE2F50-6568-284C-BACC-5170DB258C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50" y="-26988"/>
            <a:ext cx="8712200" cy="1143001"/>
          </a:xfrm>
        </p:spPr>
        <p:txBody>
          <a:bodyPr/>
          <a:lstStyle/>
          <a:p>
            <a:pPr eaLnBrk="1" hangingPunct="1">
              <a:defRPr/>
            </a:pPr>
            <a:r>
              <a:rPr lang="it-IT" altLang="it-IT" sz="3800">
                <a:solidFill>
                  <a:srgbClr val="FFFF00"/>
                </a:solidFill>
                <a:latin typeface="+mn-lt"/>
              </a:rPr>
              <a:t>Principali strategie immunoterapeutiche nel trattamento dei tumori</a:t>
            </a:r>
          </a:p>
        </p:txBody>
      </p:sp>
      <p:sp>
        <p:nvSpPr>
          <p:cNvPr id="411651" name="Rectangle 3">
            <a:extLst>
              <a:ext uri="{FF2B5EF4-FFF2-40B4-BE49-F238E27FC236}">
                <a16:creationId xmlns:a16="http://schemas.microsoft.com/office/drawing/2014/main" id="{47826283-6FF8-054C-95CD-0509F869EC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4925" y="1341438"/>
            <a:ext cx="9144000" cy="5040312"/>
          </a:xfrm>
        </p:spPr>
        <p:txBody>
          <a:bodyPr/>
          <a:lstStyle/>
          <a:p>
            <a:pPr algn="just" eaLnBrk="1" hangingPunct="1"/>
            <a:r>
              <a:rPr lang="it-IT" altLang="it-IT" sz="3400" dirty="0">
                <a:solidFill>
                  <a:srgbClr val="FFFF00"/>
                </a:solidFill>
              </a:rPr>
              <a:t>Vaccini anti-cancro</a:t>
            </a:r>
            <a:r>
              <a:rPr lang="it-IT" altLang="it-IT" sz="3400" dirty="0">
                <a:solidFill>
                  <a:schemeClr val="bg1"/>
                </a:solidFill>
              </a:rPr>
              <a:t>: somministrazione di peptidi tumore-specifici per indurre attivazione e proliferazione di linfociti T-citotossici (CTL)</a:t>
            </a:r>
          </a:p>
          <a:p>
            <a:pPr algn="just" eaLnBrk="1" hangingPunct="1"/>
            <a:endParaRPr lang="it-IT" altLang="it-IT" sz="3400" dirty="0">
              <a:solidFill>
                <a:schemeClr val="bg1"/>
              </a:solidFill>
            </a:endParaRPr>
          </a:p>
          <a:p>
            <a:pPr algn="just" eaLnBrk="1" hangingPunct="1"/>
            <a:r>
              <a:rPr lang="it-IT" altLang="it-IT" sz="3400" dirty="0">
                <a:solidFill>
                  <a:srgbClr val="FFFF00"/>
                </a:solidFill>
              </a:rPr>
              <a:t>Stimolazione dell’ ADCC</a:t>
            </a:r>
            <a:r>
              <a:rPr lang="it-IT" altLang="it-IT" sz="3400" dirty="0">
                <a:solidFill>
                  <a:schemeClr val="bg1"/>
                </a:solidFill>
              </a:rPr>
              <a:t> e/o della </a:t>
            </a:r>
            <a:r>
              <a:rPr lang="it-IT" altLang="it-IT" sz="3400" dirty="0">
                <a:solidFill>
                  <a:srgbClr val="FFFF00"/>
                </a:solidFill>
              </a:rPr>
              <a:t>lisi mediata da complemento</a:t>
            </a:r>
            <a:r>
              <a:rPr lang="it-IT" altLang="it-IT" sz="3400" dirty="0">
                <a:solidFill>
                  <a:schemeClr val="bg1"/>
                </a:solidFill>
              </a:rPr>
              <a:t>: somministrazione di </a:t>
            </a:r>
            <a:r>
              <a:rPr lang="it-IT" altLang="it-IT" sz="3400" dirty="0">
                <a:solidFill>
                  <a:srgbClr val="FFFF00"/>
                </a:solidFill>
              </a:rPr>
              <a:t>anticorpi diretti contro Ag di superficie</a:t>
            </a:r>
            <a:r>
              <a:rPr lang="it-IT" altLang="it-IT" sz="3400" dirty="0">
                <a:solidFill>
                  <a:schemeClr val="bg1"/>
                </a:solidFill>
              </a:rPr>
              <a:t> di cellule tumorali (linfomi) </a:t>
            </a:r>
          </a:p>
        </p:txBody>
      </p:sp>
    </p:spTree>
    <p:extLst>
      <p:ext uri="{BB962C8B-B14F-4D97-AF65-F5344CB8AC3E}">
        <p14:creationId xmlns:p14="http://schemas.microsoft.com/office/powerpoint/2010/main" val="408981504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11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11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651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5D111F3E-5730-5F4C-A7C8-5E663620E1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-171450"/>
            <a:ext cx="9144000" cy="792163"/>
          </a:xfrm>
        </p:spPr>
        <p:txBody>
          <a:bodyPr/>
          <a:lstStyle/>
          <a:p>
            <a:pPr eaLnBrk="1" hangingPunct="1">
              <a:defRPr/>
            </a:pPr>
            <a:r>
              <a:rPr lang="it-IT" altLang="it-IT" sz="3600">
                <a:solidFill>
                  <a:srgbClr val="FFFF00"/>
                </a:solidFill>
                <a:latin typeface="+mn-lt"/>
              </a:rPr>
              <a:t>Ag tumorali: tirosinasi e melanomi</a:t>
            </a:r>
          </a:p>
        </p:txBody>
      </p:sp>
      <p:sp>
        <p:nvSpPr>
          <p:cNvPr id="223235" name="Rectangle 3">
            <a:extLst>
              <a:ext uri="{FF2B5EF4-FFF2-40B4-BE49-F238E27FC236}">
                <a16:creationId xmlns:a16="http://schemas.microsoft.com/office/drawing/2014/main" id="{92EE96D2-42B5-AB4F-B5C2-302931CFEB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620713"/>
            <a:ext cx="9144000" cy="616585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it-IT" altLang="it-IT" b="1" dirty="0">
                <a:solidFill>
                  <a:srgbClr val="FFFF00"/>
                </a:solidFill>
              </a:rPr>
              <a:t>Tirosinasi</a:t>
            </a:r>
            <a:r>
              <a:rPr lang="it-IT" altLang="it-IT" dirty="0">
                <a:solidFill>
                  <a:schemeClr val="bg1"/>
                </a:solidFill>
              </a:rPr>
              <a:t> (enzima coinvolto nella biosintesi della melanina): è presente normalmente a </a:t>
            </a:r>
            <a:r>
              <a:rPr lang="it-IT" altLang="it-IT" dirty="0">
                <a:solidFill>
                  <a:srgbClr val="FFFF00"/>
                </a:solidFill>
              </a:rPr>
              <a:t>livelli </a:t>
            </a:r>
            <a:r>
              <a:rPr lang="it-IT" altLang="it-IT" u="sng" dirty="0">
                <a:solidFill>
                  <a:srgbClr val="FFFF00"/>
                </a:solidFill>
              </a:rPr>
              <a:t>molto bassi</a:t>
            </a:r>
            <a:r>
              <a:rPr lang="it-IT" altLang="it-IT" dirty="0">
                <a:solidFill>
                  <a:srgbClr val="FFFF00"/>
                </a:solidFill>
              </a:rPr>
              <a:t> </a:t>
            </a:r>
            <a:r>
              <a:rPr lang="it-IT" altLang="it-IT" u="sng" dirty="0">
                <a:solidFill>
                  <a:srgbClr val="FFFF00"/>
                </a:solidFill>
              </a:rPr>
              <a:t>solo</a:t>
            </a:r>
            <a:r>
              <a:rPr lang="it-IT" altLang="it-IT" dirty="0">
                <a:solidFill>
                  <a:srgbClr val="FFFF00"/>
                </a:solidFill>
              </a:rPr>
              <a:t> nei melanociti;</a:t>
            </a:r>
            <a:r>
              <a:rPr lang="it-IT" altLang="it-IT" dirty="0">
                <a:solidFill>
                  <a:schemeClr val="bg1"/>
                </a:solidFill>
              </a:rPr>
              <a:t>  presumibilmente, </a:t>
            </a:r>
            <a:r>
              <a:rPr lang="it-IT" altLang="it-IT" u="sng" dirty="0">
                <a:solidFill>
                  <a:srgbClr val="FFFF00"/>
                </a:solidFill>
              </a:rPr>
              <a:t>non induce tolleranza</a:t>
            </a:r>
          </a:p>
          <a:p>
            <a:pPr algn="just" eaLnBrk="1" hangingPunct="1">
              <a:lnSpc>
                <a:spcPct val="90000"/>
              </a:lnSpc>
            </a:pPr>
            <a:endParaRPr lang="it-IT" altLang="it-IT" sz="1600" u="sng" dirty="0">
              <a:solidFill>
                <a:schemeClr val="bg1"/>
              </a:solidFill>
            </a:endParaRPr>
          </a:p>
          <a:p>
            <a:pPr algn="just" eaLnBrk="1" hangingPunct="1">
              <a:lnSpc>
                <a:spcPct val="90000"/>
              </a:lnSpc>
            </a:pPr>
            <a:r>
              <a:rPr lang="it-IT" altLang="it-IT" dirty="0">
                <a:solidFill>
                  <a:schemeClr val="bg1"/>
                </a:solidFill>
              </a:rPr>
              <a:t>I linfociti T di pazienti con melanoma potrebbero riconoscere come </a:t>
            </a:r>
            <a:r>
              <a:rPr lang="it-IT" altLang="it-IT" dirty="0">
                <a:solidFill>
                  <a:srgbClr val="FFFF00"/>
                </a:solidFill>
              </a:rPr>
              <a:t>antigeni non-self</a:t>
            </a:r>
            <a:r>
              <a:rPr lang="it-IT" altLang="it-IT" dirty="0">
                <a:solidFill>
                  <a:schemeClr val="bg1"/>
                </a:solidFill>
              </a:rPr>
              <a:t> peptidi derivati dalla tirosinasi (</a:t>
            </a:r>
            <a:r>
              <a:rPr lang="it-IT" altLang="it-IT" u="sng" dirty="0" err="1">
                <a:solidFill>
                  <a:schemeClr val="bg1"/>
                </a:solidFill>
              </a:rPr>
              <a:t>iperespressa</a:t>
            </a:r>
            <a:r>
              <a:rPr lang="it-IT" altLang="it-IT" u="sng" dirty="0">
                <a:solidFill>
                  <a:schemeClr val="bg1"/>
                </a:solidFill>
              </a:rPr>
              <a:t> nel tumore</a:t>
            </a:r>
            <a:r>
              <a:rPr lang="it-IT" altLang="it-IT" dirty="0">
                <a:solidFill>
                  <a:schemeClr val="bg1"/>
                </a:solidFill>
              </a:rPr>
              <a:t>) </a:t>
            </a:r>
          </a:p>
          <a:p>
            <a:pPr algn="just" eaLnBrk="1" hangingPunct="1">
              <a:lnSpc>
                <a:spcPct val="90000"/>
              </a:lnSpc>
            </a:pPr>
            <a:endParaRPr lang="it-IT" altLang="it-IT" sz="1600" dirty="0">
              <a:solidFill>
                <a:schemeClr val="bg1"/>
              </a:solidFill>
            </a:endParaRPr>
          </a:p>
          <a:p>
            <a:pPr algn="just" eaLnBrk="1" hangingPunct="1">
              <a:lnSpc>
                <a:spcPct val="90000"/>
              </a:lnSpc>
            </a:pPr>
            <a:r>
              <a:rPr lang="it-IT" altLang="it-IT" dirty="0">
                <a:solidFill>
                  <a:schemeClr val="bg1"/>
                </a:solidFill>
              </a:rPr>
              <a:t>In pazienti con melanoma sono in corso trials clinici che utilizzano vaccini a base di tirosinasi per stimolare una </a:t>
            </a:r>
            <a:r>
              <a:rPr lang="it-IT" altLang="it-IT" dirty="0">
                <a:solidFill>
                  <a:srgbClr val="FFFF00"/>
                </a:solidFill>
              </a:rPr>
              <a:t>risposta immunitaria contro i melanomi</a:t>
            </a:r>
          </a:p>
        </p:txBody>
      </p:sp>
    </p:spTree>
    <p:extLst>
      <p:ext uri="{BB962C8B-B14F-4D97-AF65-F5344CB8AC3E}">
        <p14:creationId xmlns:p14="http://schemas.microsoft.com/office/powerpoint/2010/main" val="64364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23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23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23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AE8E22B4-A7DF-5141-BC77-5270F9B46C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27088" y="44450"/>
            <a:ext cx="7499350" cy="1143000"/>
          </a:xfrm>
        </p:spPr>
        <p:txBody>
          <a:bodyPr/>
          <a:lstStyle/>
          <a:p>
            <a:pPr eaLnBrk="1" hangingPunct="1">
              <a:defRPr/>
            </a:pPr>
            <a:r>
              <a:rPr lang="it-IT" altLang="it-IT" sz="4000">
                <a:solidFill>
                  <a:srgbClr val="FFFF00"/>
                </a:solidFill>
                <a:latin typeface="+mn-lt"/>
              </a:rPr>
              <a:t>Strategie immunoterapeutiche nel trattamento dei tumori</a:t>
            </a:r>
          </a:p>
        </p:txBody>
      </p:sp>
      <p:sp>
        <p:nvSpPr>
          <p:cNvPr id="412675" name="Rectangle 3">
            <a:extLst>
              <a:ext uri="{FF2B5EF4-FFF2-40B4-BE49-F238E27FC236}">
                <a16:creationId xmlns:a16="http://schemas.microsoft.com/office/drawing/2014/main" id="{C1AE3AD3-7E4E-0044-A62B-468E819E83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555752"/>
            <a:ext cx="9144000" cy="4537075"/>
          </a:xfrm>
        </p:spPr>
        <p:txBody>
          <a:bodyPr/>
          <a:lstStyle/>
          <a:p>
            <a:pPr algn="just" eaLnBrk="1" hangingPunct="1"/>
            <a:r>
              <a:rPr lang="it-IT" altLang="it-IT" sz="3400">
                <a:solidFill>
                  <a:srgbClr val="FFFF00"/>
                </a:solidFill>
              </a:rPr>
              <a:t>Uso di CTL</a:t>
            </a:r>
            <a:r>
              <a:rPr lang="it-IT" altLang="it-IT" sz="3400">
                <a:solidFill>
                  <a:schemeClr val="bg1"/>
                </a:solidFill>
              </a:rPr>
              <a:t>:  CTL autologhi tumore-specifici vengono </a:t>
            </a:r>
            <a:r>
              <a:rPr lang="it-IT" altLang="it-IT" sz="3400" u="sng">
                <a:solidFill>
                  <a:schemeClr val="bg1"/>
                </a:solidFill>
              </a:rPr>
              <a:t>isolati</a:t>
            </a:r>
            <a:r>
              <a:rPr lang="it-IT" altLang="it-IT" sz="3400">
                <a:solidFill>
                  <a:schemeClr val="bg1"/>
                </a:solidFill>
              </a:rPr>
              <a:t> dal paziente e </a:t>
            </a:r>
            <a:r>
              <a:rPr lang="it-IT" altLang="it-IT" sz="3400" u="sng">
                <a:solidFill>
                  <a:schemeClr val="bg1"/>
                </a:solidFill>
              </a:rPr>
              <a:t>fatti proliferare</a:t>
            </a:r>
            <a:r>
              <a:rPr lang="it-IT" altLang="it-IT" sz="3400">
                <a:solidFill>
                  <a:schemeClr val="bg1"/>
                </a:solidFill>
              </a:rPr>
              <a:t> </a:t>
            </a:r>
            <a:r>
              <a:rPr lang="it-IT" altLang="it-IT" sz="3400" i="1">
                <a:solidFill>
                  <a:schemeClr val="bg1"/>
                </a:solidFill>
              </a:rPr>
              <a:t>in vitro, </a:t>
            </a:r>
            <a:r>
              <a:rPr lang="it-IT" altLang="it-IT" sz="3400" u="sng">
                <a:solidFill>
                  <a:schemeClr val="bg1"/>
                </a:solidFill>
              </a:rPr>
              <a:t>attivati</a:t>
            </a:r>
            <a:r>
              <a:rPr lang="it-IT" altLang="it-IT" sz="3400">
                <a:solidFill>
                  <a:schemeClr val="bg1"/>
                </a:solidFill>
              </a:rPr>
              <a:t> e </a:t>
            </a:r>
            <a:r>
              <a:rPr lang="it-IT" altLang="it-IT" sz="3400" u="sng">
                <a:solidFill>
                  <a:schemeClr val="bg1"/>
                </a:solidFill>
              </a:rPr>
              <a:t>reinfusi</a:t>
            </a:r>
            <a:r>
              <a:rPr lang="it-IT" altLang="it-IT" sz="3400">
                <a:solidFill>
                  <a:schemeClr val="bg1"/>
                </a:solidFill>
              </a:rPr>
              <a:t> per potenziare l’attacco diretto contro le cellule tumorali</a:t>
            </a:r>
          </a:p>
          <a:p>
            <a:pPr algn="just" eaLnBrk="1" hangingPunct="1">
              <a:lnSpc>
                <a:spcPct val="40000"/>
              </a:lnSpc>
            </a:pPr>
            <a:endParaRPr lang="it-IT" altLang="it-IT" sz="3400">
              <a:solidFill>
                <a:schemeClr val="bg1"/>
              </a:solidFill>
            </a:endParaRPr>
          </a:p>
          <a:p>
            <a:pPr algn="just" eaLnBrk="1" hangingPunct="1"/>
            <a:r>
              <a:rPr lang="en-US" altLang="it-IT" sz="3400">
                <a:solidFill>
                  <a:srgbClr val="FFFF00"/>
                </a:solidFill>
              </a:rPr>
              <a:t>Citochine</a:t>
            </a:r>
            <a:r>
              <a:rPr lang="en-US" altLang="it-IT" sz="3400">
                <a:solidFill>
                  <a:schemeClr val="bg1"/>
                </a:solidFill>
              </a:rPr>
              <a:t>: vengono somministrate molecole immuno-modulatrici naturali per potenziare la risposta cellulo-mediata contro le cellule tumorali (IL-2, IFN-</a:t>
            </a:r>
            <a:r>
              <a:rPr lang="el-GR" altLang="it-IT" sz="3400">
                <a:solidFill>
                  <a:schemeClr val="bg1"/>
                </a:solidFill>
                <a:cs typeface="Times New Roman" panose="02020603050405020304" pitchFamily="18" charset="0"/>
              </a:rPr>
              <a:t>α</a:t>
            </a:r>
            <a:r>
              <a:rPr lang="it-IT" altLang="it-IT" sz="3400">
                <a:solidFill>
                  <a:schemeClr val="bg1"/>
                </a:solidFill>
                <a:cs typeface="Times New Roman" panose="02020603050405020304" pitchFamily="18" charset="0"/>
              </a:rPr>
              <a:t>)</a:t>
            </a:r>
            <a:endParaRPr lang="el-GR" altLang="it-IT" sz="3400" u="sng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344409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12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12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67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29" name="Oval 4">
            <a:extLst>
              <a:ext uri="{FF2B5EF4-FFF2-40B4-BE49-F238E27FC236}">
                <a16:creationId xmlns:a16="http://schemas.microsoft.com/office/drawing/2014/main" id="{D66AF93C-6C32-E843-A063-C443BA02B2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6450" y="692150"/>
            <a:ext cx="3333750" cy="3240088"/>
          </a:xfrm>
          <a:prstGeom prst="ellipse">
            <a:avLst/>
          </a:prstGeom>
          <a:solidFill>
            <a:srgbClr val="66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it-IT" altLang="it-IT" sz="2000">
              <a:solidFill>
                <a:srgbClr val="FFFFFF"/>
              </a:solidFill>
            </a:endParaRPr>
          </a:p>
        </p:txBody>
      </p:sp>
      <p:sp>
        <p:nvSpPr>
          <p:cNvPr id="201730" name="Oval 5">
            <a:extLst>
              <a:ext uri="{FF2B5EF4-FFF2-40B4-BE49-F238E27FC236}">
                <a16:creationId xmlns:a16="http://schemas.microsoft.com/office/drawing/2014/main" id="{1818C540-3163-2B49-8A2D-AF2E2F7A03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692152"/>
            <a:ext cx="3435350" cy="3241675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it-IT" altLang="it-IT" sz="2000">
              <a:solidFill>
                <a:srgbClr val="FFFFFF"/>
              </a:solidFill>
            </a:endParaRPr>
          </a:p>
        </p:txBody>
      </p:sp>
      <p:sp>
        <p:nvSpPr>
          <p:cNvPr id="201731" name="Line 6">
            <a:extLst>
              <a:ext uri="{FF2B5EF4-FFF2-40B4-BE49-F238E27FC236}">
                <a16:creationId xmlns:a16="http://schemas.microsoft.com/office/drawing/2014/main" id="{2FBD88DD-3C50-1A44-B1E7-2E70C5EF95E0}"/>
              </a:ext>
            </a:extLst>
          </p:cNvPr>
          <p:cNvSpPr>
            <a:spLocks noChangeShapeType="1"/>
          </p:cNvSpPr>
          <p:nvPr/>
        </p:nvSpPr>
        <p:spPr bwMode="auto">
          <a:xfrm>
            <a:off x="4284663" y="3619500"/>
            <a:ext cx="0" cy="107950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2000">
              <a:solidFill>
                <a:srgbClr val="FFFFFF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01732" name="Line 7">
            <a:extLst>
              <a:ext uri="{FF2B5EF4-FFF2-40B4-BE49-F238E27FC236}">
                <a16:creationId xmlns:a16="http://schemas.microsoft.com/office/drawing/2014/main" id="{4D199CEC-623D-0746-973E-167B6AB5BA8D}"/>
              </a:ext>
            </a:extLst>
          </p:cNvPr>
          <p:cNvSpPr>
            <a:spLocks noChangeShapeType="1"/>
          </p:cNvSpPr>
          <p:nvPr/>
        </p:nvSpPr>
        <p:spPr bwMode="auto">
          <a:xfrm>
            <a:off x="4498975" y="3619500"/>
            <a:ext cx="0" cy="107950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2000">
              <a:solidFill>
                <a:srgbClr val="FFFFFF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01733" name="Line 8">
            <a:extLst>
              <a:ext uri="{FF2B5EF4-FFF2-40B4-BE49-F238E27FC236}">
                <a16:creationId xmlns:a16="http://schemas.microsoft.com/office/drawing/2014/main" id="{76E69E86-2324-7046-9953-FC018647F5E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997325" y="3330577"/>
            <a:ext cx="287338" cy="288925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2000">
              <a:solidFill>
                <a:srgbClr val="FFFFFF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01734" name="Line 9">
            <a:extLst>
              <a:ext uri="{FF2B5EF4-FFF2-40B4-BE49-F238E27FC236}">
                <a16:creationId xmlns:a16="http://schemas.microsoft.com/office/drawing/2014/main" id="{3EF16CAE-F4EC-4049-866E-B3D442FD362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98975" y="3330577"/>
            <a:ext cx="215900" cy="288925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2000">
              <a:solidFill>
                <a:srgbClr val="FFFFFF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01735" name="Line 10">
            <a:extLst>
              <a:ext uri="{FF2B5EF4-FFF2-40B4-BE49-F238E27FC236}">
                <a16:creationId xmlns:a16="http://schemas.microsoft.com/office/drawing/2014/main" id="{6FB6A908-6709-FF4B-87E9-AF75CF5C252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068765" y="3259140"/>
            <a:ext cx="287337" cy="287337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2000">
              <a:solidFill>
                <a:srgbClr val="FFFFFF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01736" name="Line 11">
            <a:extLst>
              <a:ext uri="{FF2B5EF4-FFF2-40B4-BE49-F238E27FC236}">
                <a16:creationId xmlns:a16="http://schemas.microsoft.com/office/drawing/2014/main" id="{D2535277-67E4-F14A-A94F-DC93CE23587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27538" y="3259140"/>
            <a:ext cx="215900" cy="288925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2000">
              <a:solidFill>
                <a:srgbClr val="FFFFFF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01737" name="Text Box 12">
            <a:extLst>
              <a:ext uri="{FF2B5EF4-FFF2-40B4-BE49-F238E27FC236}">
                <a16:creationId xmlns:a16="http://schemas.microsoft.com/office/drawing/2014/main" id="{FBC326BF-D6F6-104F-B8B3-8D178E1A04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3929063"/>
            <a:ext cx="3189288" cy="107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it-IT" altLang="it-IT" b="1">
                <a:solidFill>
                  <a:srgbClr val="FFFFFF"/>
                </a:solidFill>
              </a:rPr>
              <a:t>Cellula tumorale</a:t>
            </a:r>
          </a:p>
        </p:txBody>
      </p:sp>
      <p:sp>
        <p:nvSpPr>
          <p:cNvPr id="237581" name="Text Box 13">
            <a:extLst>
              <a:ext uri="{FF2B5EF4-FFF2-40B4-BE49-F238E27FC236}">
                <a16:creationId xmlns:a16="http://schemas.microsoft.com/office/drawing/2014/main" id="{824E66AF-D936-134E-8FC3-A7E6E1243D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1727" y="1557338"/>
            <a:ext cx="2735263" cy="1384300"/>
          </a:xfrm>
          <a:prstGeom prst="rect">
            <a:avLst/>
          </a:prstGeom>
          <a:solidFill>
            <a:srgbClr val="FF0066"/>
          </a:solidFill>
          <a:ln w="9525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it-IT" altLang="it-IT" sz="2800" b="1">
                <a:solidFill>
                  <a:srgbClr val="000000"/>
                </a:solidFill>
              </a:rPr>
              <a:t>CD16 (recettore per Fc-gamma)</a:t>
            </a:r>
          </a:p>
        </p:txBody>
      </p:sp>
      <p:sp>
        <p:nvSpPr>
          <p:cNvPr id="237582" name="Text Box 14">
            <a:extLst>
              <a:ext uri="{FF2B5EF4-FFF2-40B4-BE49-F238E27FC236}">
                <a16:creationId xmlns:a16="http://schemas.microsoft.com/office/drawing/2014/main" id="{F560D70E-A125-AA48-A911-A4E761DAE3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1557338"/>
            <a:ext cx="2736850" cy="1384300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it-IT" altLang="it-IT" sz="2800" b="1">
                <a:solidFill>
                  <a:srgbClr val="000000"/>
                </a:solidFill>
              </a:rPr>
              <a:t>Erb-2 (recettore per EGF)</a:t>
            </a:r>
          </a:p>
        </p:txBody>
      </p:sp>
      <p:sp>
        <p:nvSpPr>
          <p:cNvPr id="201740" name="Oval 15">
            <a:extLst>
              <a:ext uri="{FF2B5EF4-FFF2-40B4-BE49-F238E27FC236}">
                <a16:creationId xmlns:a16="http://schemas.microsoft.com/office/drawing/2014/main" id="{0265B06F-98B7-504B-9DEA-AC26E11F7A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8402" y="2997202"/>
            <a:ext cx="360363" cy="288925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it-IT" altLang="it-IT" sz="2000">
              <a:solidFill>
                <a:srgbClr val="FFFFFF"/>
              </a:solidFill>
            </a:endParaRPr>
          </a:p>
        </p:txBody>
      </p:sp>
      <p:sp>
        <p:nvSpPr>
          <p:cNvPr id="201741" name="Text Box 16">
            <a:extLst>
              <a:ext uri="{FF2B5EF4-FFF2-40B4-BE49-F238E27FC236}">
                <a16:creationId xmlns:a16="http://schemas.microsoft.com/office/drawing/2014/main" id="{078A628E-14EB-2646-BF38-6B4269C811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6825" y="3933825"/>
            <a:ext cx="27368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it-IT" altLang="it-IT" b="1">
                <a:solidFill>
                  <a:srgbClr val="FFFFFF"/>
                </a:solidFill>
              </a:rPr>
              <a:t>Cellula NK</a:t>
            </a:r>
          </a:p>
        </p:txBody>
      </p:sp>
      <p:sp>
        <p:nvSpPr>
          <p:cNvPr id="201742" name="Oval 17">
            <a:extLst>
              <a:ext uri="{FF2B5EF4-FFF2-40B4-BE49-F238E27FC236}">
                <a16:creationId xmlns:a16="http://schemas.microsoft.com/office/drawing/2014/main" id="{CCBF9F1F-EF01-B344-B246-BB00263EFC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3438" y="2997202"/>
            <a:ext cx="360362" cy="288925"/>
          </a:xfrm>
          <a:prstGeom prst="ellipse">
            <a:avLst/>
          </a:prstGeom>
          <a:solidFill>
            <a:srgbClr val="FF0066"/>
          </a:solidFill>
          <a:ln w="9525">
            <a:solidFill>
              <a:srgbClr val="FF00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it-IT" altLang="it-IT" sz="2000">
              <a:solidFill>
                <a:srgbClr val="FFFFFF"/>
              </a:solidFill>
            </a:endParaRPr>
          </a:p>
        </p:txBody>
      </p:sp>
      <p:sp>
        <p:nvSpPr>
          <p:cNvPr id="237586" name="Text Box 18">
            <a:extLst>
              <a:ext uri="{FF2B5EF4-FFF2-40B4-BE49-F238E27FC236}">
                <a16:creationId xmlns:a16="http://schemas.microsoft.com/office/drawing/2014/main" id="{582C5027-A143-0D4A-A38A-89914A0E1C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2" y="4941888"/>
            <a:ext cx="8964613" cy="1643062"/>
          </a:xfrm>
          <a:prstGeom prst="rect">
            <a:avLst/>
          </a:prstGeom>
          <a:solidFill>
            <a:srgbClr val="DEFB9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None/>
            </a:pPr>
            <a:r>
              <a:rPr lang="it-IT" altLang="it-IT" sz="2800">
                <a:solidFill>
                  <a:srgbClr val="000000"/>
                </a:solidFill>
              </a:rPr>
              <a:t>Un anticorpo bi-specifico può favorire il contatto tra una cellula neoplastica (</a:t>
            </a:r>
            <a:r>
              <a:rPr lang="it-IT" altLang="it-IT" sz="2800" b="1">
                <a:solidFill>
                  <a:srgbClr val="000000"/>
                </a:solidFill>
              </a:rPr>
              <a:t>carcinoma dell’ovaio, della mammella</a:t>
            </a:r>
            <a:r>
              <a:rPr lang="it-IT" altLang="it-IT" sz="2800">
                <a:solidFill>
                  <a:srgbClr val="000000"/>
                </a:solidFill>
              </a:rPr>
              <a:t> in cui il </a:t>
            </a:r>
            <a:r>
              <a:rPr lang="it-IT" altLang="it-IT" sz="2800" b="1">
                <a:solidFill>
                  <a:srgbClr val="000000"/>
                </a:solidFill>
              </a:rPr>
              <a:t>recettore per EGF </a:t>
            </a:r>
            <a:r>
              <a:rPr lang="it-IT" altLang="it-IT" sz="2800">
                <a:solidFill>
                  <a:srgbClr val="000000"/>
                </a:solidFill>
              </a:rPr>
              <a:t>è solitamente iperespresso) e una cellula NK che esprime il </a:t>
            </a:r>
            <a:r>
              <a:rPr lang="it-IT" altLang="it-IT" sz="2800" b="1">
                <a:solidFill>
                  <a:srgbClr val="000000"/>
                </a:solidFill>
              </a:rPr>
              <a:t>CD16</a:t>
            </a:r>
          </a:p>
        </p:txBody>
      </p:sp>
      <p:sp>
        <p:nvSpPr>
          <p:cNvPr id="201744" name="Titolo 1">
            <a:extLst>
              <a:ext uri="{FF2B5EF4-FFF2-40B4-BE49-F238E27FC236}">
                <a16:creationId xmlns:a16="http://schemas.microsoft.com/office/drawing/2014/main" id="{CF77BA08-D4E7-0B47-83F4-F1413667FC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-26988"/>
            <a:ext cx="8229600" cy="633413"/>
          </a:xfrm>
        </p:spPr>
        <p:txBody>
          <a:bodyPr/>
          <a:lstStyle/>
          <a:p>
            <a:pPr eaLnBrk="1" hangingPunct="1"/>
            <a:r>
              <a:rPr lang="it-IT" altLang="it-IT" sz="4000">
                <a:solidFill>
                  <a:srgbClr val="FFFF00"/>
                </a:solidFill>
              </a:rPr>
              <a:t>Bispecific antibodies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9F8047B6-6FA0-CF41-ABCD-8BD41AADD311}"/>
              </a:ext>
            </a:extLst>
          </p:cNvPr>
          <p:cNvSpPr txBox="1"/>
          <p:nvPr/>
        </p:nvSpPr>
        <p:spPr>
          <a:xfrm>
            <a:off x="70341" y="2873380"/>
            <a:ext cx="1547446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dirty="0" err="1"/>
              <a:t>epidermal</a:t>
            </a:r>
            <a:r>
              <a:rPr lang="it-IT" dirty="0"/>
              <a:t> </a:t>
            </a:r>
            <a:r>
              <a:rPr lang="it-IT" dirty="0" err="1"/>
              <a:t>growth</a:t>
            </a:r>
            <a:r>
              <a:rPr lang="it-IT" dirty="0"/>
              <a:t> </a:t>
            </a:r>
            <a:r>
              <a:rPr lang="it-IT" dirty="0" err="1"/>
              <a:t>factor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3805407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7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7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7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7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37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7581" grpId="0" animBg="1"/>
      <p:bldP spid="237582" grpId="0" animBg="1"/>
      <p:bldP spid="237586" grpId="0" animBg="1"/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3" name="Titolo 1">
            <a:extLst>
              <a:ext uri="{FF2B5EF4-FFF2-40B4-BE49-F238E27FC236}">
                <a16:creationId xmlns:a16="http://schemas.microsoft.com/office/drawing/2014/main" id="{C303CBE0-1D40-A54B-AAA2-D4639C3C45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4013" y="20638"/>
            <a:ext cx="8229600" cy="647700"/>
          </a:xfrm>
        </p:spPr>
        <p:txBody>
          <a:bodyPr/>
          <a:lstStyle/>
          <a:p>
            <a:r>
              <a:rPr lang="it-IT" altLang="it-IT" sz="4000">
                <a:solidFill>
                  <a:srgbClr val="FFFF00"/>
                </a:solidFill>
              </a:rPr>
              <a:t>Bispecific antibodies</a:t>
            </a:r>
          </a:p>
        </p:txBody>
      </p:sp>
      <p:pic>
        <p:nvPicPr>
          <p:cNvPr id="75778" name="Picture 2" descr="Risultati immagini per bispecific antibodies">
            <a:extLst>
              <a:ext uri="{FF2B5EF4-FFF2-40B4-BE49-F238E27FC236}">
                <a16:creationId xmlns:a16="http://schemas.microsoft.com/office/drawing/2014/main" id="{22591F9E-2213-5D48-8D12-D4210552E6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7" y="679450"/>
            <a:ext cx="7985125" cy="447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681C0207-08D0-5145-BEBE-EC13AC564815}"/>
              </a:ext>
            </a:extLst>
          </p:cNvPr>
          <p:cNvSpPr txBox="1"/>
          <p:nvPr/>
        </p:nvSpPr>
        <p:spPr>
          <a:xfrm>
            <a:off x="107950" y="5229227"/>
            <a:ext cx="8928100" cy="1477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000" dirty="0">
                <a:solidFill>
                  <a:srgbClr val="FFFF00"/>
                </a:solidFill>
                <a:latin typeface="Arial"/>
                <a:cs typeface="Arial" charset="0"/>
              </a:rPr>
              <a:t>Creation of a cytolytic synapse</a:t>
            </a:r>
            <a:r>
              <a:rPr lang="en-US" sz="3000" dirty="0">
                <a:solidFill>
                  <a:srgbClr val="FFFFFF"/>
                </a:solidFill>
                <a:latin typeface="Arial"/>
                <a:cs typeface="Arial" charset="0"/>
              </a:rPr>
              <a:t>: the bispecific antibody redirects the T-cell-mediated lysis to the </a:t>
            </a:r>
            <a:r>
              <a:rPr lang="en-US" sz="3000" dirty="0">
                <a:solidFill>
                  <a:srgbClr val="FFFF00"/>
                </a:solidFill>
                <a:latin typeface="Arial"/>
                <a:cs typeface="Arial" charset="0"/>
              </a:rPr>
              <a:t>leukemic B-cell</a:t>
            </a:r>
            <a:endParaRPr lang="it-IT" sz="3000" dirty="0">
              <a:solidFill>
                <a:srgbClr val="FFFF00"/>
              </a:solidFill>
              <a:latin typeface="Arial"/>
              <a:cs typeface="Arial" charset="0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A81DDF95-6F9D-1349-BDF7-C8F7299986EC}"/>
              </a:ext>
            </a:extLst>
          </p:cNvPr>
          <p:cNvSpPr txBox="1"/>
          <p:nvPr/>
        </p:nvSpPr>
        <p:spPr>
          <a:xfrm>
            <a:off x="3798274" y="3821725"/>
            <a:ext cx="2508739" cy="116955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1400" b="1"/>
              <a:t>CD19 </a:t>
            </a:r>
            <a:r>
              <a:rPr lang="en-US" sz="1400"/>
              <a:t>is </a:t>
            </a:r>
            <a:r>
              <a:rPr lang="en-US" sz="1400" b="1"/>
              <a:t>expressed</a:t>
            </a:r>
            <a:r>
              <a:rPr lang="en-US" sz="1400"/>
              <a:t> in most acute lymphoblastic leukemia (ALL), chronic lymphocytic leukemia (CLL) and B cell lymphomas</a:t>
            </a:r>
          </a:p>
        </p:txBody>
      </p:sp>
    </p:spTree>
    <p:extLst>
      <p:ext uri="{BB962C8B-B14F-4D97-AF65-F5344CB8AC3E}">
        <p14:creationId xmlns:p14="http://schemas.microsoft.com/office/powerpoint/2010/main" val="70049265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5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01" name="Picture 2">
            <a:extLst>
              <a:ext uri="{FF2B5EF4-FFF2-40B4-BE49-F238E27FC236}">
                <a16:creationId xmlns:a16="http://schemas.microsoft.com/office/drawing/2014/main" id="{01E5B6F2-3F2B-BF41-B582-4FE5425770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1368425"/>
            <a:ext cx="9017000" cy="40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8CDC86C1-D149-A649-8460-74BD7EC18D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8890" y="1484315"/>
            <a:ext cx="1944687" cy="72072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it-IT" altLang="it-IT" sz="200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2AB8805D-577D-594D-9001-D7996514F3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290" y="2205040"/>
            <a:ext cx="1944687" cy="719137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it-IT" altLang="it-IT" sz="200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A72E7E82-8741-4C41-AFE8-3151B46148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075" y="3068640"/>
            <a:ext cx="2032000" cy="72072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it-IT" altLang="it-IT" sz="200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147E9F13-0F4E-8942-9910-5F085D6AED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725" y="3933825"/>
            <a:ext cx="1944688" cy="719138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it-IT" altLang="it-IT" sz="200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4DA55E8C-9A15-FE4F-9DA9-D20AEE9A33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4452" y="4652965"/>
            <a:ext cx="2087563" cy="72072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it-IT" altLang="it-IT" sz="200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8513F054-3EC6-4C4C-AEEF-11E243096E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5965" y="1484315"/>
            <a:ext cx="1944687" cy="72072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it-IT" altLang="it-IT" sz="200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05EDB5F5-9B3B-6149-8B0D-ABAC814855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9565" y="2205040"/>
            <a:ext cx="1944687" cy="719137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it-IT" altLang="it-IT" sz="200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65495C7F-6C27-4D42-85D3-0FA33EA33A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1027" y="3141665"/>
            <a:ext cx="2174875" cy="719137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it-IT" altLang="it-IT" sz="200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96BCEAF-C45C-7E44-B659-0836184BF4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5125" y="3933825"/>
            <a:ext cx="1943100" cy="719138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it-IT" altLang="it-IT" sz="200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BAA70D65-ED47-6442-924C-BB1533F13D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78500" y="4724402"/>
            <a:ext cx="1944688" cy="72072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it-IT" altLang="it-IT" sz="200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4812" name="CasellaDiTesto 12">
            <a:extLst>
              <a:ext uri="{FF2B5EF4-FFF2-40B4-BE49-F238E27FC236}">
                <a16:creationId xmlns:a16="http://schemas.microsoft.com/office/drawing/2014/main" id="{FE0C31F6-5AA6-5F4F-987F-E60ECA612C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6512" y="333377"/>
            <a:ext cx="92884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it-IT" sz="3600">
                <a:solidFill>
                  <a:srgbClr val="FFFF00"/>
                </a:solidFill>
              </a:rPr>
              <a:t>Therapeutic targeting of hallmarks of cancer</a:t>
            </a:r>
            <a:endParaRPr lang="it-IT" altLang="it-IT" sz="3600">
              <a:solidFill>
                <a:srgbClr val="FFFF00"/>
              </a:solidFill>
            </a:endParaRPr>
          </a:p>
        </p:txBody>
      </p:sp>
      <p:sp>
        <p:nvSpPr>
          <p:cNvPr id="204813" name="CasellaDiTesto 13">
            <a:extLst>
              <a:ext uri="{FF2B5EF4-FFF2-40B4-BE49-F238E27FC236}">
                <a16:creationId xmlns:a16="http://schemas.microsoft.com/office/drawing/2014/main" id="{06595C1B-EBC6-8341-8DED-EE7A04FE5B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5740" y="5589590"/>
            <a:ext cx="5049837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it-IT" sz="1800" i="1">
                <a:solidFill>
                  <a:srgbClr val="000000"/>
                </a:solidFill>
              </a:rPr>
              <a:t>(Hanahan D, Weinberg RA. Cell 144:646, </a:t>
            </a:r>
            <a:r>
              <a:rPr lang="en-US" altLang="it-IT" sz="1800" i="1">
                <a:solidFill>
                  <a:srgbClr val="FF0000"/>
                </a:solidFill>
              </a:rPr>
              <a:t>2011</a:t>
            </a:r>
            <a:r>
              <a:rPr lang="en-US" altLang="it-IT" sz="1800" i="1">
                <a:solidFill>
                  <a:srgbClr val="000000"/>
                </a:solidFill>
              </a:rPr>
              <a:t>)</a:t>
            </a:r>
            <a:endParaRPr lang="it-IT" altLang="it-IT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079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5" name="Titolo 1">
            <a:extLst>
              <a:ext uri="{FF2B5EF4-FFF2-40B4-BE49-F238E27FC236}">
                <a16:creationId xmlns:a16="http://schemas.microsoft.com/office/drawing/2014/main" id="{64DF1490-DA25-5542-9F1E-D52C2170D1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2286000"/>
            <a:ext cx="8229600" cy="1143000"/>
          </a:xfrm>
        </p:spPr>
        <p:txBody>
          <a:bodyPr/>
          <a:lstStyle/>
          <a:p>
            <a:r>
              <a:rPr lang="it-IT" altLang="it-IT" sz="8000" dirty="0">
                <a:solidFill>
                  <a:srgbClr val="FFFF00"/>
                </a:solidFill>
              </a:rPr>
              <a:t>Be </a:t>
            </a:r>
            <a:r>
              <a:rPr lang="it-IT" altLang="it-IT" sz="8000" dirty="0" err="1">
                <a:solidFill>
                  <a:srgbClr val="FFFF00"/>
                </a:solidFill>
              </a:rPr>
              <a:t>curious</a:t>
            </a:r>
            <a:r>
              <a:rPr lang="it-IT" altLang="it-IT" sz="8000" dirty="0">
                <a:solidFill>
                  <a:srgbClr val="FFFF00"/>
                </a:solidFill>
              </a:rPr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275597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8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8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58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81" name="Text Box 5">
            <a:extLst>
              <a:ext uri="{FF2B5EF4-FFF2-40B4-BE49-F238E27FC236}">
                <a16:creationId xmlns:a16="http://schemas.microsoft.com/office/drawing/2014/main" id="{688C4CEE-57C7-234D-9750-E4D72E1193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08050"/>
            <a:ext cx="9144000" cy="572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0100" indent="-3429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57300" indent="-3429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14500" indent="-3429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71700" indent="-3429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it-IT" altLang="it-IT" sz="2800" dirty="0">
                <a:solidFill>
                  <a:srgbClr val="FFFFFF"/>
                </a:solidFill>
                <a:latin typeface="Arial"/>
              </a:rPr>
              <a:t>Il sistema immunitario svolge un </a:t>
            </a:r>
            <a:r>
              <a:rPr lang="it-IT" altLang="it-IT" sz="2800" dirty="0">
                <a:solidFill>
                  <a:srgbClr val="FFFF00"/>
                </a:solidFill>
                <a:latin typeface="Arial"/>
              </a:rPr>
              <a:t>doppio ruolo</a:t>
            </a:r>
            <a:r>
              <a:rPr lang="it-IT" altLang="it-IT" sz="2800" dirty="0">
                <a:solidFill>
                  <a:srgbClr val="FFFFFF"/>
                </a:solidFill>
                <a:latin typeface="Arial"/>
              </a:rPr>
              <a:t>: </a:t>
            </a:r>
          </a:p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it-IT" altLang="it-IT" sz="2800" dirty="0">
                <a:solidFill>
                  <a:srgbClr val="FFFFFF"/>
                </a:solidFill>
                <a:latin typeface="Arial"/>
              </a:rPr>
              <a:t>(1) </a:t>
            </a:r>
            <a:r>
              <a:rPr lang="it-IT" altLang="it-IT" sz="2800" u="sng" dirty="0">
                <a:solidFill>
                  <a:srgbClr val="FFFFFF"/>
                </a:solidFill>
                <a:latin typeface="Arial"/>
              </a:rPr>
              <a:t>fase </a:t>
            </a:r>
            <a:r>
              <a:rPr lang="it-IT" altLang="it-IT" sz="2800" u="sng" dirty="0">
                <a:solidFill>
                  <a:srgbClr val="FFFF00"/>
                </a:solidFill>
                <a:latin typeface="Arial"/>
              </a:rPr>
              <a:t>iniziale</a:t>
            </a:r>
            <a:r>
              <a:rPr lang="it-IT" altLang="it-IT" sz="2800" dirty="0">
                <a:solidFill>
                  <a:srgbClr val="FFFFFF"/>
                </a:solidFill>
                <a:latin typeface="Arial"/>
              </a:rPr>
              <a:t> di </a:t>
            </a:r>
            <a:r>
              <a:rPr lang="it-IT" altLang="it-IT" sz="2800" b="1" u="sng" dirty="0">
                <a:solidFill>
                  <a:srgbClr val="FFFF00"/>
                </a:solidFill>
                <a:latin typeface="Arial"/>
              </a:rPr>
              <a:t>protezione</a:t>
            </a:r>
            <a:r>
              <a:rPr lang="it-IT" altLang="it-IT" sz="2800" dirty="0">
                <a:solidFill>
                  <a:srgbClr val="FFFFFF"/>
                </a:solidFill>
                <a:latin typeface="Arial"/>
              </a:rPr>
              <a:t>: le cellule trasformate vengono aggredite dalla risposta immunitaria innata (soprattutto </a:t>
            </a:r>
            <a:r>
              <a:rPr lang="it-IT" altLang="it-IT" sz="2800" dirty="0">
                <a:solidFill>
                  <a:srgbClr val="FFFF00"/>
                </a:solidFill>
                <a:latin typeface="Arial"/>
              </a:rPr>
              <a:t>NK</a:t>
            </a:r>
            <a:r>
              <a:rPr lang="it-IT" altLang="it-IT" sz="2800" dirty="0">
                <a:solidFill>
                  <a:srgbClr val="FFFFFF"/>
                </a:solidFill>
                <a:latin typeface="Arial"/>
              </a:rPr>
              <a:t>) </a:t>
            </a:r>
          </a:p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it-IT" altLang="it-IT" sz="2800" dirty="0">
                <a:solidFill>
                  <a:srgbClr val="FFFFFF"/>
                </a:solidFill>
                <a:latin typeface="Arial"/>
              </a:rPr>
              <a:t>(2) </a:t>
            </a:r>
            <a:r>
              <a:rPr lang="it-IT" altLang="it-IT" sz="2800" u="sng" dirty="0">
                <a:solidFill>
                  <a:srgbClr val="FFFFFF"/>
                </a:solidFill>
                <a:latin typeface="Arial"/>
              </a:rPr>
              <a:t>successiva fase</a:t>
            </a:r>
            <a:r>
              <a:rPr lang="it-IT" altLang="it-IT" sz="2800" dirty="0">
                <a:solidFill>
                  <a:srgbClr val="FFFFFF"/>
                </a:solidFill>
                <a:latin typeface="Arial"/>
              </a:rPr>
              <a:t> di </a:t>
            </a:r>
            <a:r>
              <a:rPr lang="it-IT" altLang="it-IT" sz="2800" b="1" u="sng" dirty="0">
                <a:solidFill>
                  <a:srgbClr val="FFFF00"/>
                </a:solidFill>
                <a:latin typeface="Arial"/>
              </a:rPr>
              <a:t>selezione «darwiniana»</a:t>
            </a:r>
            <a:r>
              <a:rPr lang="it-IT" altLang="it-IT" sz="2800" dirty="0">
                <a:solidFill>
                  <a:srgbClr val="FFFFFF"/>
                </a:solidFill>
                <a:latin typeface="Arial"/>
              </a:rPr>
              <a:t>: durante la progressione tumorale vengono selezionati i </a:t>
            </a:r>
            <a:r>
              <a:rPr lang="it-IT" altLang="it-IT" sz="2800" dirty="0">
                <a:solidFill>
                  <a:srgbClr val="FFFF00"/>
                </a:solidFill>
                <a:latin typeface="Arial"/>
              </a:rPr>
              <a:t>cloni  più capaci di sottrarsi alla risposta immunitaria </a:t>
            </a:r>
          </a:p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  <a:buNone/>
              <a:defRPr/>
            </a:pPr>
            <a:endParaRPr lang="it-IT" altLang="it-IT" sz="1050" dirty="0">
              <a:solidFill>
                <a:srgbClr val="FFFFFF"/>
              </a:solidFill>
              <a:latin typeface="Arial"/>
            </a:endParaRPr>
          </a:p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it-IT" altLang="it-IT" sz="2800" dirty="0">
                <a:solidFill>
                  <a:srgbClr val="FFFFFF"/>
                </a:solidFill>
                <a:latin typeface="Arial"/>
              </a:rPr>
              <a:t>    Con l’avanzare della crescita neoplastica, fattori solubili rilasciati dalle stesse cellule tumorali facilitano ulteriormente la </a:t>
            </a:r>
            <a:r>
              <a:rPr lang="it-IT" altLang="it-IT" sz="2800" dirty="0">
                <a:solidFill>
                  <a:srgbClr val="FFFF00"/>
                </a:solidFill>
                <a:latin typeface="Arial"/>
              </a:rPr>
              <a:t>“</a:t>
            </a:r>
            <a:r>
              <a:rPr lang="it-IT" altLang="it-IT" sz="2800" b="1" u="sng" dirty="0">
                <a:solidFill>
                  <a:srgbClr val="FFFF00"/>
                </a:solidFill>
                <a:latin typeface="Arial"/>
              </a:rPr>
              <a:t>fuga</a:t>
            </a:r>
            <a:r>
              <a:rPr lang="it-IT" altLang="it-IT" sz="2800" dirty="0">
                <a:solidFill>
                  <a:srgbClr val="FFFF00"/>
                </a:solidFill>
                <a:latin typeface="Arial"/>
              </a:rPr>
              <a:t>” dal sistema immunitario</a:t>
            </a:r>
            <a:r>
              <a:rPr lang="it-IT" altLang="it-IT" sz="2800" dirty="0">
                <a:solidFill>
                  <a:srgbClr val="FFFFFF"/>
                </a:solidFill>
                <a:latin typeface="Arial"/>
              </a:rPr>
              <a:t>, la progressione e la metastasi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C043C027-A402-AD4A-9AB4-6FF40204B8C3}"/>
              </a:ext>
            </a:extLst>
          </p:cNvPr>
          <p:cNvSpPr txBox="1"/>
          <p:nvPr/>
        </p:nvSpPr>
        <p:spPr>
          <a:xfrm>
            <a:off x="179390" y="190502"/>
            <a:ext cx="8853487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altLang="it-IT" sz="3600">
                <a:solidFill>
                  <a:srgbClr val="FFFF00"/>
                </a:solidFill>
                <a:latin typeface="Arial"/>
                <a:cs typeface="Arial" charset="0"/>
              </a:rPr>
              <a:t>fine anni ’90</a:t>
            </a:r>
            <a:r>
              <a:rPr lang="it-IT" altLang="it-IT" sz="3600" b="1">
                <a:solidFill>
                  <a:srgbClr val="FFFF00"/>
                </a:solidFill>
                <a:latin typeface="Arial"/>
                <a:cs typeface="Arial" charset="0"/>
              </a:rPr>
              <a:t>: CANCER IMMUNOEDITING</a:t>
            </a:r>
            <a:endParaRPr lang="it-IT" sz="3600">
              <a:solidFill>
                <a:srgbClr val="FFFF00"/>
              </a:solidFill>
              <a:latin typeface="Arial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068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8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085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085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085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085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>
            <a:extLst>
              <a:ext uri="{FF2B5EF4-FFF2-40B4-BE49-F238E27FC236}">
                <a16:creationId xmlns:a16="http://schemas.microsoft.com/office/drawing/2014/main" id="{D4AFD204-6436-5E47-8291-35FB23356D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-143241"/>
            <a:ext cx="8229600" cy="850901"/>
          </a:xfrm>
        </p:spPr>
        <p:txBody>
          <a:bodyPr/>
          <a:lstStyle/>
          <a:p>
            <a:pPr eaLnBrk="1" hangingPunct="1">
              <a:defRPr/>
            </a:pPr>
            <a:r>
              <a:rPr lang="it-IT" altLang="it-IT" dirty="0">
                <a:solidFill>
                  <a:srgbClr val="FFFF00"/>
                </a:solidFill>
                <a:latin typeface="+mn-lt"/>
              </a:rPr>
              <a:t>Immunità e tumori</a:t>
            </a:r>
          </a:p>
        </p:txBody>
      </p:sp>
      <p:sp>
        <p:nvSpPr>
          <p:cNvPr id="386051" name="Rectangle 3">
            <a:extLst>
              <a:ext uri="{FF2B5EF4-FFF2-40B4-BE49-F238E27FC236}">
                <a16:creationId xmlns:a16="http://schemas.microsoft.com/office/drawing/2014/main" id="{A8EAA3B5-787C-FF4F-9120-41C154A033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821838"/>
            <a:ext cx="9144000" cy="5766531"/>
          </a:xfrm>
        </p:spPr>
        <p:txBody>
          <a:bodyPr/>
          <a:lstStyle/>
          <a:p>
            <a:pPr marL="514350" indent="-514350" algn="just" eaLnBrk="1" hangingPunct="1">
              <a:lnSpc>
                <a:spcPct val="85000"/>
              </a:lnSpc>
              <a:buFontTx/>
              <a:buAutoNum type="arabicPeriod"/>
            </a:pPr>
            <a:r>
              <a:rPr lang="it-IT" altLang="it-IT" sz="2800" dirty="0">
                <a:solidFill>
                  <a:schemeClr val="bg1"/>
                </a:solidFill>
              </a:rPr>
              <a:t>Esistono prove concrete sulla  partecipazione della risposta immunitaria nella resistenza ai tumori (presenza di </a:t>
            </a:r>
            <a:r>
              <a:rPr lang="it-IT" altLang="it-IT" sz="2800" dirty="0" err="1">
                <a:solidFill>
                  <a:srgbClr val="FFFF00"/>
                </a:solidFill>
              </a:rPr>
              <a:t>linfo</a:t>
            </a:r>
            <a:r>
              <a:rPr lang="it-IT" altLang="it-IT" sz="2800" dirty="0">
                <a:solidFill>
                  <a:srgbClr val="FFFF00"/>
                </a:solidFill>
              </a:rPr>
              <a:t> T</a:t>
            </a:r>
            <a:r>
              <a:rPr lang="it-IT" altLang="it-IT" sz="2800" dirty="0">
                <a:solidFill>
                  <a:schemeClr val="bg1"/>
                </a:solidFill>
              </a:rPr>
              <a:t> e </a:t>
            </a:r>
            <a:r>
              <a:rPr lang="it-IT" altLang="it-IT" sz="2800" dirty="0">
                <a:solidFill>
                  <a:srgbClr val="FFFF00"/>
                </a:solidFill>
              </a:rPr>
              <a:t>anticorpi tumore-specifici</a:t>
            </a:r>
            <a:r>
              <a:rPr lang="it-IT" altLang="it-IT" sz="2800" dirty="0">
                <a:solidFill>
                  <a:schemeClr val="bg1"/>
                </a:solidFill>
              </a:rPr>
              <a:t> nei pazienti)</a:t>
            </a:r>
          </a:p>
          <a:p>
            <a:pPr marL="514350" indent="-514350" algn="just" eaLnBrk="1" hangingPunct="1">
              <a:lnSpc>
                <a:spcPct val="85000"/>
              </a:lnSpc>
              <a:buFontTx/>
              <a:buAutoNum type="arabicPeriod"/>
            </a:pPr>
            <a:endParaRPr lang="it-IT" altLang="it-IT" sz="1050" dirty="0">
              <a:solidFill>
                <a:schemeClr val="bg1"/>
              </a:solidFill>
            </a:endParaRPr>
          </a:p>
          <a:p>
            <a:pPr marL="514350" indent="-514350" algn="just" eaLnBrk="1" hangingPunct="1">
              <a:lnSpc>
                <a:spcPct val="85000"/>
              </a:lnSpc>
              <a:buFontTx/>
              <a:buAutoNum type="arabicPeriod"/>
            </a:pPr>
            <a:r>
              <a:rPr lang="it-IT" altLang="it-IT" sz="2800" dirty="0">
                <a:solidFill>
                  <a:schemeClr val="bg1"/>
                </a:solidFill>
              </a:rPr>
              <a:t>E’ importante l’osservazione che stati di </a:t>
            </a:r>
            <a:r>
              <a:rPr lang="it-IT" altLang="it-IT" sz="2800" dirty="0">
                <a:solidFill>
                  <a:srgbClr val="FFFF00"/>
                </a:solidFill>
              </a:rPr>
              <a:t>immunodeficienza</a:t>
            </a:r>
            <a:r>
              <a:rPr lang="it-IT" altLang="it-IT" sz="2800" dirty="0">
                <a:solidFill>
                  <a:schemeClr val="bg1"/>
                </a:solidFill>
              </a:rPr>
              <a:t> (acquisiti o ereditari) sono associati ad un </a:t>
            </a:r>
            <a:r>
              <a:rPr lang="it-IT" altLang="it-IT" sz="2800" dirty="0">
                <a:solidFill>
                  <a:srgbClr val="FFFF00"/>
                </a:solidFill>
              </a:rPr>
              <a:t>aumento dell’incidenza di tumori</a:t>
            </a:r>
            <a:r>
              <a:rPr lang="it-IT" altLang="it-IT" sz="2800" dirty="0">
                <a:solidFill>
                  <a:schemeClr val="bg1"/>
                </a:solidFill>
              </a:rPr>
              <a:t> (soprattutto linfomi)</a:t>
            </a:r>
          </a:p>
          <a:p>
            <a:pPr marL="514350" indent="-514350" algn="just" eaLnBrk="1" hangingPunct="1">
              <a:lnSpc>
                <a:spcPct val="85000"/>
              </a:lnSpc>
              <a:buFontTx/>
              <a:buAutoNum type="arabicPeriod"/>
            </a:pPr>
            <a:endParaRPr lang="it-IT" altLang="it-IT" sz="1050" dirty="0">
              <a:solidFill>
                <a:schemeClr val="bg1"/>
              </a:solidFill>
            </a:endParaRPr>
          </a:p>
          <a:p>
            <a:pPr marL="514350" indent="-514350" algn="just" eaLnBrk="1" hangingPunct="1">
              <a:lnSpc>
                <a:spcPct val="85000"/>
              </a:lnSpc>
              <a:buFontTx/>
              <a:buAutoNum type="arabicPeriod"/>
            </a:pPr>
            <a:r>
              <a:rPr lang="en-US" sz="2800" dirty="0">
                <a:solidFill>
                  <a:schemeClr val="bg1"/>
                </a:solidFill>
              </a:rPr>
              <a:t>Cancers associated with oncogenic viruses, including </a:t>
            </a:r>
            <a:r>
              <a:rPr lang="en-US" sz="2800" dirty="0">
                <a:solidFill>
                  <a:srgbClr val="FFFF00"/>
                </a:solidFill>
              </a:rPr>
              <a:t>HPV</a:t>
            </a:r>
            <a:r>
              <a:rPr lang="en-US" sz="2800" dirty="0">
                <a:solidFill>
                  <a:schemeClr val="bg1"/>
                </a:solidFill>
              </a:rPr>
              <a:t>-associated </a:t>
            </a:r>
            <a:r>
              <a:rPr lang="en-US" sz="2800" dirty="0">
                <a:solidFill>
                  <a:srgbClr val="FFFF00"/>
                </a:solidFill>
              </a:rPr>
              <a:t>cervical carcinoma </a:t>
            </a:r>
            <a:r>
              <a:rPr lang="en-US" sz="2800" dirty="0">
                <a:solidFill>
                  <a:schemeClr val="bg1"/>
                </a:solidFill>
              </a:rPr>
              <a:t>and </a:t>
            </a:r>
            <a:r>
              <a:rPr lang="en-US" sz="2800" dirty="0">
                <a:solidFill>
                  <a:srgbClr val="FFFF00"/>
                </a:solidFill>
              </a:rPr>
              <a:t>EBV</a:t>
            </a:r>
            <a:r>
              <a:rPr lang="en-US" sz="2800" dirty="0">
                <a:solidFill>
                  <a:schemeClr val="bg1"/>
                </a:solidFill>
              </a:rPr>
              <a:t>-related </a:t>
            </a:r>
            <a:r>
              <a:rPr lang="en-US" sz="2800" dirty="0">
                <a:solidFill>
                  <a:srgbClr val="FFFF00"/>
                </a:solidFill>
              </a:rPr>
              <a:t>B cell lymphomas</a:t>
            </a:r>
            <a:r>
              <a:rPr lang="en-US" sz="2800" dirty="0">
                <a:solidFill>
                  <a:schemeClr val="bg1"/>
                </a:solidFill>
              </a:rPr>
              <a:t>, occur at significantly higher rates in </a:t>
            </a:r>
            <a:r>
              <a:rPr lang="en-US" sz="2800" dirty="0">
                <a:solidFill>
                  <a:srgbClr val="FFFF00"/>
                </a:solidFill>
              </a:rPr>
              <a:t>individuals with defective T cell immunity</a:t>
            </a:r>
            <a:r>
              <a:rPr lang="en-US" sz="2800" dirty="0">
                <a:solidFill>
                  <a:schemeClr val="bg1"/>
                </a:solidFill>
              </a:rPr>
              <a:t>, such as </a:t>
            </a:r>
            <a:r>
              <a:rPr lang="en-US" sz="2800" dirty="0">
                <a:solidFill>
                  <a:srgbClr val="FFFF00"/>
                </a:solidFill>
              </a:rPr>
              <a:t>patients infected with HIV </a:t>
            </a:r>
          </a:p>
          <a:p>
            <a:pPr marL="514350" indent="-514350" algn="just" eaLnBrk="1" hangingPunct="1">
              <a:lnSpc>
                <a:spcPct val="85000"/>
              </a:lnSpc>
              <a:buFontTx/>
              <a:buAutoNum type="arabicPeriod"/>
            </a:pPr>
            <a:endParaRPr lang="en-US" altLang="it-IT" sz="2800" dirty="0">
              <a:solidFill>
                <a:schemeClr val="bg1"/>
              </a:solidFill>
            </a:endParaRPr>
          </a:p>
          <a:p>
            <a:pPr marL="514350" indent="-514350" algn="just" eaLnBrk="1" hangingPunct="1">
              <a:lnSpc>
                <a:spcPct val="85000"/>
              </a:lnSpc>
              <a:buFontTx/>
              <a:buAutoNum type="arabicPeriod"/>
            </a:pPr>
            <a:endParaRPr lang="it-IT" altLang="it-IT" sz="2800" dirty="0">
              <a:solidFill>
                <a:schemeClr val="bg1"/>
              </a:solidFill>
            </a:endParaRPr>
          </a:p>
          <a:p>
            <a:pPr marL="514350" indent="-514350" algn="just" eaLnBrk="1" hangingPunct="1">
              <a:lnSpc>
                <a:spcPct val="85000"/>
              </a:lnSpc>
            </a:pPr>
            <a:endParaRPr lang="it-IT" altLang="it-IT" sz="2800" dirty="0">
              <a:solidFill>
                <a:schemeClr val="bg1"/>
              </a:solidFill>
            </a:endParaRPr>
          </a:p>
          <a:p>
            <a:pPr marL="514350" indent="-514350" algn="just" eaLnBrk="1" hangingPunct="1">
              <a:lnSpc>
                <a:spcPct val="85000"/>
              </a:lnSpc>
              <a:buNone/>
            </a:pPr>
            <a:endParaRPr lang="it-IT" altLang="it-IT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171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86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86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605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1" name="Titolo 1">
            <a:extLst>
              <a:ext uri="{FF2B5EF4-FFF2-40B4-BE49-F238E27FC236}">
                <a16:creationId xmlns:a16="http://schemas.microsoft.com/office/drawing/2014/main" id="{8FFC35F2-E588-704B-9DC5-0FB2FA7E5F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58740"/>
            <a:ext cx="8229600" cy="706437"/>
          </a:xfrm>
        </p:spPr>
        <p:txBody>
          <a:bodyPr/>
          <a:lstStyle/>
          <a:p>
            <a:r>
              <a:rPr lang="it-IT" altLang="it-IT" sz="4000">
                <a:solidFill>
                  <a:srgbClr val="FFFF00"/>
                </a:solidFill>
              </a:rPr>
              <a:t>Tumor antigens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E3FDB6B-8C3A-D845-90C4-210A38297A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48" y="947006"/>
            <a:ext cx="9097352" cy="5472112"/>
          </a:xfrm>
        </p:spPr>
        <p:txBody>
          <a:bodyPr/>
          <a:lstStyle/>
          <a:p>
            <a:pPr algn="just">
              <a:defRPr/>
            </a:pPr>
            <a:r>
              <a:rPr lang="en-US" sz="2700" dirty="0">
                <a:solidFill>
                  <a:schemeClr val="bg1"/>
                </a:solidFill>
              </a:rPr>
              <a:t>In addition to pathogenic driver mutations, </a:t>
            </a:r>
            <a:r>
              <a:rPr lang="en-US" sz="2700" dirty="0">
                <a:solidFill>
                  <a:srgbClr val="FFFF00"/>
                </a:solidFill>
              </a:rPr>
              <a:t>cancers</a:t>
            </a:r>
            <a:r>
              <a:rPr lang="en-US" sz="2700" dirty="0">
                <a:solidFill>
                  <a:schemeClr val="bg1"/>
                </a:solidFill>
              </a:rPr>
              <a:t>, due to their inherent </a:t>
            </a:r>
            <a:r>
              <a:rPr lang="en-US" sz="2700" dirty="0">
                <a:solidFill>
                  <a:srgbClr val="FFFF00"/>
                </a:solidFill>
              </a:rPr>
              <a:t>genetic instability</a:t>
            </a:r>
            <a:r>
              <a:rPr lang="en-US" sz="2700" dirty="0">
                <a:solidFill>
                  <a:schemeClr val="bg1"/>
                </a:solidFill>
              </a:rPr>
              <a:t>, also </a:t>
            </a:r>
            <a:r>
              <a:rPr lang="en-US" sz="2700" dirty="0">
                <a:solidFill>
                  <a:srgbClr val="FFFF00"/>
                </a:solidFill>
              </a:rPr>
              <a:t>accumulate </a:t>
            </a:r>
            <a:r>
              <a:rPr lang="en-US" sz="2700" u="sng" dirty="0">
                <a:solidFill>
                  <a:srgbClr val="FFFF00"/>
                </a:solidFill>
              </a:rPr>
              <a:t>passenger mutations</a:t>
            </a:r>
          </a:p>
          <a:p>
            <a:pPr algn="just">
              <a:defRPr/>
            </a:pPr>
            <a:endParaRPr lang="en-US" sz="2700" u="sng" dirty="0">
              <a:solidFill>
                <a:srgbClr val="FFFF00"/>
              </a:solidFill>
            </a:endParaRPr>
          </a:p>
          <a:p>
            <a:pPr algn="just">
              <a:defRPr/>
            </a:pPr>
            <a:r>
              <a:rPr lang="en-US" sz="2700" dirty="0">
                <a:solidFill>
                  <a:schemeClr val="bg1"/>
                </a:solidFill>
              </a:rPr>
              <a:t>These may be particularly abundant in </a:t>
            </a:r>
            <a:r>
              <a:rPr lang="en-US" sz="2700" dirty="0">
                <a:solidFill>
                  <a:srgbClr val="FFFF00"/>
                </a:solidFill>
              </a:rPr>
              <a:t>cancers</a:t>
            </a:r>
            <a:r>
              <a:rPr lang="en-US" sz="2700" dirty="0">
                <a:solidFill>
                  <a:schemeClr val="bg1"/>
                </a:solidFill>
              </a:rPr>
              <a:t> that are </a:t>
            </a:r>
            <a:r>
              <a:rPr lang="en-US" sz="2700" dirty="0">
                <a:solidFill>
                  <a:srgbClr val="FFFF00"/>
                </a:solidFill>
              </a:rPr>
              <a:t>caused by mutagenic exposures</a:t>
            </a:r>
            <a:r>
              <a:rPr lang="en-US" sz="2700" dirty="0">
                <a:solidFill>
                  <a:schemeClr val="bg1"/>
                </a:solidFill>
              </a:rPr>
              <a:t> (e.g., sunlight, smoking, occupational-related exposure to carcinogens)</a:t>
            </a:r>
          </a:p>
          <a:p>
            <a:pPr algn="just">
              <a:defRPr/>
            </a:pPr>
            <a:endParaRPr lang="en-US" sz="2700" dirty="0">
              <a:solidFill>
                <a:schemeClr val="bg1"/>
              </a:solidFill>
            </a:endParaRPr>
          </a:p>
          <a:p>
            <a:pPr algn="just">
              <a:defRPr/>
            </a:pPr>
            <a:r>
              <a:rPr lang="en-US" sz="2700" dirty="0">
                <a:solidFill>
                  <a:schemeClr val="bg1"/>
                </a:solidFill>
              </a:rPr>
              <a:t>All of these mutations may generate </a:t>
            </a:r>
            <a:r>
              <a:rPr lang="en-US" sz="2700" dirty="0">
                <a:solidFill>
                  <a:srgbClr val="FFFF00"/>
                </a:solidFill>
              </a:rPr>
              <a:t>new protein sequences (</a:t>
            </a:r>
            <a:r>
              <a:rPr lang="en-US" sz="2700" b="1" dirty="0">
                <a:solidFill>
                  <a:srgbClr val="FFFF00"/>
                </a:solidFill>
              </a:rPr>
              <a:t>neoantigens</a:t>
            </a:r>
            <a:r>
              <a:rPr lang="en-US" sz="2700" dirty="0">
                <a:solidFill>
                  <a:srgbClr val="FFFF00"/>
                </a:solidFill>
              </a:rPr>
              <a:t>) </a:t>
            </a:r>
            <a:r>
              <a:rPr lang="en-US" sz="2700" dirty="0">
                <a:solidFill>
                  <a:schemeClr val="bg1"/>
                </a:solidFill>
              </a:rPr>
              <a:t>that the immune system has not seen and therefore is not tolerant of and can react to</a:t>
            </a:r>
            <a:endParaRPr lang="it-IT" sz="2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61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5" name="Titolo 1">
            <a:extLst>
              <a:ext uri="{FF2B5EF4-FFF2-40B4-BE49-F238E27FC236}">
                <a16:creationId xmlns:a16="http://schemas.microsoft.com/office/drawing/2014/main" id="{8D4DC337-DE8A-2348-B66D-FA4AD09174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4925" y="115888"/>
            <a:ext cx="9074150" cy="1143000"/>
          </a:xfrm>
        </p:spPr>
        <p:txBody>
          <a:bodyPr/>
          <a:lstStyle/>
          <a:p>
            <a:r>
              <a:rPr lang="it-IT" altLang="it-IT" sz="3200" dirty="0" err="1">
                <a:solidFill>
                  <a:srgbClr val="FFFF00"/>
                </a:solidFill>
              </a:rPr>
              <a:t>Effective</a:t>
            </a:r>
            <a:r>
              <a:rPr lang="it-IT" altLang="it-IT" sz="3200" dirty="0">
                <a:solidFill>
                  <a:srgbClr val="FFFF00"/>
                </a:solidFill>
              </a:rPr>
              <a:t> immune </a:t>
            </a:r>
            <a:r>
              <a:rPr lang="it-IT" altLang="it-IT" sz="3200" dirty="0" err="1">
                <a:solidFill>
                  <a:srgbClr val="FFFF00"/>
                </a:solidFill>
              </a:rPr>
              <a:t>responses</a:t>
            </a:r>
            <a:r>
              <a:rPr lang="it-IT" altLang="it-IT" sz="3200" dirty="0">
                <a:solidFill>
                  <a:srgbClr val="FFFF00"/>
                </a:solidFill>
              </a:rPr>
              <a:t> to </a:t>
            </a:r>
            <a:r>
              <a:rPr lang="it-IT" altLang="it-IT" sz="3200" dirty="0" err="1">
                <a:solidFill>
                  <a:srgbClr val="FFFF00"/>
                </a:solidFill>
              </a:rPr>
              <a:t>tumor</a:t>
            </a:r>
            <a:r>
              <a:rPr lang="it-IT" altLang="it-IT" sz="3200" dirty="0">
                <a:solidFill>
                  <a:srgbClr val="FFFF00"/>
                </a:solidFill>
              </a:rPr>
              <a:t> </a:t>
            </a:r>
            <a:r>
              <a:rPr lang="it-IT" altLang="it-IT" sz="3200" dirty="0" err="1">
                <a:solidFill>
                  <a:srgbClr val="FFFF00"/>
                </a:solidFill>
              </a:rPr>
              <a:t>antigens</a:t>
            </a:r>
            <a:endParaRPr lang="it-IT" altLang="it-IT" sz="3200" dirty="0">
              <a:solidFill>
                <a:srgbClr val="FFFF00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17C96F7-7D0C-5342-B652-F486A5E9AD5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-11967" y="1488101"/>
            <a:ext cx="9202860" cy="4525963"/>
          </a:xfrm>
        </p:spPr>
        <p:txBody>
          <a:bodyPr/>
          <a:lstStyle/>
          <a:p>
            <a:r>
              <a:rPr lang="en-US" altLang="it-IT" sz="2800" dirty="0">
                <a:solidFill>
                  <a:schemeClr val="bg1"/>
                </a:solidFill>
              </a:rPr>
              <a:t>It appears very likely that </a:t>
            </a:r>
            <a:r>
              <a:rPr lang="en-US" altLang="it-IT" sz="2800" dirty="0">
                <a:solidFill>
                  <a:srgbClr val="FFFF00"/>
                </a:solidFill>
              </a:rPr>
              <a:t>immune reactions</a:t>
            </a:r>
            <a:r>
              <a:rPr lang="en-US" altLang="it-IT" sz="2800" dirty="0">
                <a:solidFill>
                  <a:schemeClr val="bg1"/>
                </a:solidFill>
              </a:rPr>
              <a:t> to cancers are </a:t>
            </a:r>
            <a:r>
              <a:rPr lang="en-US" altLang="it-IT" sz="2800" dirty="0">
                <a:solidFill>
                  <a:srgbClr val="FFFF00"/>
                </a:solidFill>
              </a:rPr>
              <a:t>initiated by the death of individual cancer cells</a:t>
            </a:r>
          </a:p>
          <a:p>
            <a:endParaRPr lang="en-US" altLang="it-IT" sz="1600" dirty="0">
              <a:solidFill>
                <a:schemeClr val="bg1"/>
              </a:solidFill>
            </a:endParaRPr>
          </a:p>
          <a:p>
            <a:r>
              <a:rPr lang="en-US" altLang="it-IT" sz="2800" dirty="0">
                <a:solidFill>
                  <a:schemeClr val="bg1"/>
                </a:solidFill>
              </a:rPr>
              <a:t>This occurs at some frequency in all cancers due to </a:t>
            </a:r>
            <a:r>
              <a:rPr lang="en-US" altLang="it-IT" sz="2800" dirty="0">
                <a:solidFill>
                  <a:srgbClr val="FFFF00"/>
                </a:solidFill>
              </a:rPr>
              <a:t>dysregulated growth, metabolic stresses, and hypoxia</a:t>
            </a:r>
          </a:p>
          <a:p>
            <a:endParaRPr lang="en-US" altLang="it-IT" sz="1600" dirty="0">
              <a:solidFill>
                <a:schemeClr val="bg1"/>
              </a:solidFill>
            </a:endParaRPr>
          </a:p>
          <a:p>
            <a:r>
              <a:rPr lang="en-US" altLang="it-IT" sz="2800" dirty="0">
                <a:solidFill>
                  <a:schemeClr val="bg1"/>
                </a:solidFill>
              </a:rPr>
              <a:t> When tumor cells die they release “</a:t>
            </a:r>
            <a:r>
              <a:rPr lang="en-US" altLang="it-IT" sz="2800" dirty="0">
                <a:solidFill>
                  <a:srgbClr val="FFFF00"/>
                </a:solidFill>
              </a:rPr>
              <a:t>danger signals</a:t>
            </a:r>
            <a:r>
              <a:rPr lang="en-US" altLang="it-IT" sz="2800" dirty="0">
                <a:solidFill>
                  <a:schemeClr val="bg1"/>
                </a:solidFill>
              </a:rPr>
              <a:t>” (DAMs, damage associated molecular patterns) that </a:t>
            </a:r>
            <a:r>
              <a:rPr lang="en-US" altLang="it-IT" sz="2800" dirty="0">
                <a:solidFill>
                  <a:srgbClr val="FFFF00"/>
                </a:solidFill>
              </a:rPr>
              <a:t>stimulate innate immune cells </a:t>
            </a:r>
            <a:r>
              <a:rPr lang="en-US" altLang="it-IT" sz="2800" dirty="0">
                <a:solidFill>
                  <a:schemeClr val="bg1"/>
                </a:solidFill>
              </a:rPr>
              <a:t>(resident phagocytes and dendritic cells)</a:t>
            </a:r>
            <a:endParaRPr lang="it-IT" altLang="it-IT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187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69" name="Titolo 1">
            <a:extLst>
              <a:ext uri="{FF2B5EF4-FFF2-40B4-BE49-F238E27FC236}">
                <a16:creationId xmlns:a16="http://schemas.microsoft.com/office/drawing/2014/main" id="{8D8DEF03-55E6-6744-B1E7-D28B303D24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419600" y="128957"/>
            <a:ext cx="4704864" cy="1322757"/>
          </a:xfrm>
        </p:spPr>
        <p:txBody>
          <a:bodyPr/>
          <a:lstStyle/>
          <a:p>
            <a:pPr algn="just"/>
            <a:r>
              <a:rPr lang="en-US" altLang="it-IT" sz="2400" dirty="0">
                <a:solidFill>
                  <a:schemeClr val="bg1"/>
                </a:solidFill>
              </a:rPr>
              <a:t>Presentation of tumor antigens and induction of </a:t>
            </a:r>
            <a:r>
              <a:rPr lang="en-US" altLang="it-IT" sz="2400" dirty="0">
                <a:solidFill>
                  <a:srgbClr val="FFFF00"/>
                </a:solidFill>
              </a:rPr>
              <a:t>cytotoxic T cell (CD8+) antitumor response</a:t>
            </a:r>
            <a:endParaRPr lang="it-IT" altLang="it-IT" sz="2400" dirty="0">
              <a:solidFill>
                <a:srgbClr val="FFFF00"/>
              </a:solidFill>
            </a:endParaRPr>
          </a:p>
        </p:txBody>
      </p:sp>
      <p:pic>
        <p:nvPicPr>
          <p:cNvPr id="186370" name="Picture 2">
            <a:extLst>
              <a:ext uri="{FF2B5EF4-FFF2-40B4-BE49-F238E27FC236}">
                <a16:creationId xmlns:a16="http://schemas.microsoft.com/office/drawing/2014/main" id="{2202A38C-AB29-0B43-BA32-AA09B19C72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69" y="90854"/>
            <a:ext cx="4386263" cy="669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D902807F-B287-754A-A637-CB3E84DDF30D}"/>
              </a:ext>
            </a:extLst>
          </p:cNvPr>
          <p:cNvSpPr txBox="1"/>
          <p:nvPr/>
        </p:nvSpPr>
        <p:spPr>
          <a:xfrm>
            <a:off x="4417041" y="2310604"/>
            <a:ext cx="4738684" cy="43165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00"/>
                </a:solidFill>
              </a:rPr>
              <a:t>IFN-</a:t>
            </a:r>
            <a:r>
              <a:rPr lang="en-US" sz="2400" dirty="0" err="1">
                <a:solidFill>
                  <a:srgbClr val="FFFF00"/>
                </a:solidFill>
              </a:rPr>
              <a:t>γ</a:t>
            </a:r>
            <a:r>
              <a:rPr lang="en-US" sz="2400" dirty="0">
                <a:solidFill>
                  <a:srgbClr val="FFFF00"/>
                </a:solidFill>
              </a:rPr>
              <a:t>-producing T helper cells </a:t>
            </a:r>
            <a:r>
              <a:rPr lang="en-US" sz="2400" dirty="0">
                <a:solidFill>
                  <a:schemeClr val="bg1"/>
                </a:solidFill>
              </a:rPr>
              <a:t>of the Th1 subset, which may be induced by recognition of tumor antigens, can activate </a:t>
            </a:r>
            <a:r>
              <a:rPr lang="en-US" sz="2400" dirty="0">
                <a:solidFill>
                  <a:srgbClr val="FFFF00"/>
                </a:solidFill>
              </a:rPr>
              <a:t>macrophages</a:t>
            </a:r>
            <a:r>
              <a:rPr lang="en-US" sz="2400" dirty="0">
                <a:solidFill>
                  <a:schemeClr val="bg1"/>
                </a:solidFill>
              </a:rPr>
              <a:t>, contributing to the destruction of tumors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1050" dirty="0">
              <a:solidFill>
                <a:schemeClr val="bg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In large studies of a wide variety of human tumors, </a:t>
            </a:r>
            <a:r>
              <a:rPr lang="en-US" sz="2400" dirty="0">
                <a:solidFill>
                  <a:srgbClr val="FFFF00"/>
                </a:solidFill>
              </a:rPr>
              <a:t>high levels of infiltrating CTLs and Th1 cells</a:t>
            </a:r>
            <a:r>
              <a:rPr lang="en-US" sz="2400" dirty="0">
                <a:solidFill>
                  <a:schemeClr val="bg1"/>
                </a:solidFill>
              </a:rPr>
              <a:t> correlate with </a:t>
            </a:r>
            <a:r>
              <a:rPr lang="en-US" sz="2400" dirty="0">
                <a:solidFill>
                  <a:srgbClr val="FFFF00"/>
                </a:solidFill>
              </a:rPr>
              <a:t>better clinical outcome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96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6" name="Text Box 8">
            <a:extLst>
              <a:ext uri="{FF2B5EF4-FFF2-40B4-BE49-F238E27FC236}">
                <a16:creationId xmlns:a16="http://schemas.microsoft.com/office/drawing/2014/main" id="{CDFE6D2C-E97B-774F-B8D1-676AFC9CF0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29715"/>
            <a:ext cx="9144000" cy="5401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271463" indent="-271463" algn="just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it-IT" altLang="it-IT" sz="3000" dirty="0">
                <a:solidFill>
                  <a:srgbClr val="FFFF00"/>
                </a:solidFill>
                <a:latin typeface="Arial"/>
              </a:rPr>
              <a:t>proteine codificate da forme mutate di geni promotori </a:t>
            </a:r>
            <a:r>
              <a:rPr lang="it-IT" altLang="it-IT" sz="3000" dirty="0">
                <a:solidFill>
                  <a:srgbClr val="FFFFFF"/>
                </a:solidFill>
                <a:latin typeface="Arial"/>
              </a:rPr>
              <a:t>(</a:t>
            </a:r>
            <a:r>
              <a:rPr lang="it-IT" altLang="it-IT" sz="3000" i="1" dirty="0">
                <a:solidFill>
                  <a:srgbClr val="FFFFFF"/>
                </a:solidFill>
                <a:latin typeface="Arial"/>
              </a:rPr>
              <a:t>ras</a:t>
            </a:r>
            <a:r>
              <a:rPr lang="it-IT" altLang="it-IT" sz="3000" dirty="0">
                <a:solidFill>
                  <a:srgbClr val="FFFFFF"/>
                </a:solidFill>
                <a:latin typeface="Arial"/>
              </a:rPr>
              <a:t>, proteina di fusione </a:t>
            </a:r>
            <a:r>
              <a:rPr lang="it-IT" altLang="it-IT" sz="3000" i="1" dirty="0" err="1">
                <a:solidFill>
                  <a:srgbClr val="FFFFFF"/>
                </a:solidFill>
                <a:latin typeface="Arial"/>
              </a:rPr>
              <a:t>bcr-abl</a:t>
            </a:r>
            <a:r>
              <a:rPr lang="it-IT" altLang="it-IT" sz="3000" dirty="0">
                <a:solidFill>
                  <a:srgbClr val="FFFFFF"/>
                </a:solidFill>
                <a:latin typeface="Arial"/>
              </a:rPr>
              <a:t>) e   soppressori (</a:t>
            </a:r>
            <a:r>
              <a:rPr lang="it-IT" altLang="it-IT" sz="3000" i="1" dirty="0">
                <a:solidFill>
                  <a:srgbClr val="FFFFFF"/>
                </a:solidFill>
                <a:latin typeface="Arial"/>
              </a:rPr>
              <a:t>p53</a:t>
            </a:r>
            <a:r>
              <a:rPr lang="it-IT" altLang="it-IT" sz="3000" dirty="0">
                <a:solidFill>
                  <a:srgbClr val="FFFFFF"/>
                </a:solidFill>
                <a:latin typeface="Arial"/>
              </a:rPr>
              <a:t>) (sintetizzate, processate ed esposte su MHC I) </a:t>
            </a:r>
          </a:p>
          <a:p>
            <a:pPr marL="271463" indent="-271463" algn="just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it-IT" altLang="it-IT" sz="3000" dirty="0">
                <a:solidFill>
                  <a:srgbClr val="FFFF00"/>
                </a:solidFill>
                <a:latin typeface="Arial"/>
              </a:rPr>
              <a:t>antigeni tumorali prodotti da virus </a:t>
            </a:r>
            <a:r>
              <a:rPr lang="it-IT" altLang="it-IT" sz="3000" dirty="0">
                <a:solidFill>
                  <a:srgbClr val="FFFFFF"/>
                </a:solidFill>
                <a:latin typeface="Arial"/>
              </a:rPr>
              <a:t>(per es., proteine E6 ed E7 di </a:t>
            </a:r>
            <a:r>
              <a:rPr lang="it-IT" altLang="it-IT" sz="3000" dirty="0">
                <a:solidFill>
                  <a:srgbClr val="FFFF00"/>
                </a:solidFill>
                <a:latin typeface="Arial"/>
              </a:rPr>
              <a:t>HPV</a:t>
            </a:r>
            <a:r>
              <a:rPr lang="it-IT" altLang="it-IT" sz="3000" dirty="0">
                <a:solidFill>
                  <a:srgbClr val="FFFFFF"/>
                </a:solidFill>
                <a:latin typeface="Arial"/>
              </a:rPr>
              <a:t>; antigene nucleare di </a:t>
            </a:r>
            <a:r>
              <a:rPr lang="it-IT" altLang="it-IT" sz="3000" dirty="0">
                <a:solidFill>
                  <a:srgbClr val="FFFF00"/>
                </a:solidFill>
                <a:latin typeface="Arial"/>
              </a:rPr>
              <a:t>EBV</a:t>
            </a:r>
            <a:r>
              <a:rPr lang="it-IT" altLang="it-IT" sz="3000" dirty="0">
                <a:solidFill>
                  <a:srgbClr val="FFFFFF"/>
                </a:solidFill>
                <a:latin typeface="Arial"/>
              </a:rPr>
              <a:t>) </a:t>
            </a:r>
          </a:p>
          <a:p>
            <a:pPr marL="271463" indent="-271463" algn="just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it-IT" altLang="it-IT" sz="3000" dirty="0">
                <a:solidFill>
                  <a:srgbClr val="FFFF00"/>
                </a:solidFill>
                <a:latin typeface="Arial"/>
              </a:rPr>
              <a:t>proteine cellulari normali </a:t>
            </a:r>
            <a:r>
              <a:rPr lang="it-IT" altLang="it-IT" sz="3000" dirty="0" err="1">
                <a:solidFill>
                  <a:srgbClr val="FFFF00"/>
                </a:solidFill>
                <a:latin typeface="Arial"/>
              </a:rPr>
              <a:t>iperespresse</a:t>
            </a:r>
            <a:r>
              <a:rPr lang="it-IT" altLang="it-IT" sz="3000" dirty="0">
                <a:solidFill>
                  <a:srgbClr val="FFFF00"/>
                </a:solidFill>
                <a:latin typeface="Arial"/>
              </a:rPr>
              <a:t> </a:t>
            </a:r>
            <a:r>
              <a:rPr lang="it-IT" altLang="it-IT" sz="3000" dirty="0">
                <a:solidFill>
                  <a:srgbClr val="FFFFFF"/>
                </a:solidFill>
                <a:latin typeface="Arial"/>
              </a:rPr>
              <a:t>(tirosinasi in alcuni melanomi) </a:t>
            </a:r>
          </a:p>
          <a:p>
            <a:pPr marL="271463" indent="-271463" algn="just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it-IT" altLang="it-IT" sz="3000" dirty="0">
                <a:solidFill>
                  <a:srgbClr val="FFFF00"/>
                </a:solidFill>
                <a:latin typeface="Arial"/>
              </a:rPr>
              <a:t>antigeni </a:t>
            </a:r>
            <a:r>
              <a:rPr lang="it-IT" altLang="it-IT" sz="3000" dirty="0" err="1">
                <a:solidFill>
                  <a:srgbClr val="FFFF00"/>
                </a:solidFill>
                <a:latin typeface="Arial"/>
              </a:rPr>
              <a:t>oncofetali</a:t>
            </a:r>
            <a:r>
              <a:rPr lang="it-IT" altLang="it-IT" sz="3000" dirty="0">
                <a:solidFill>
                  <a:srgbClr val="FFFF00"/>
                </a:solidFill>
                <a:latin typeface="Arial"/>
              </a:rPr>
              <a:t> </a:t>
            </a:r>
            <a:r>
              <a:rPr lang="it-IT" altLang="it-IT" sz="3000" dirty="0">
                <a:solidFill>
                  <a:srgbClr val="FFFFFF"/>
                </a:solidFill>
                <a:latin typeface="Arial"/>
              </a:rPr>
              <a:t>normalmente espressi solo durante lo sviluppo (bassa </a:t>
            </a:r>
            <a:r>
              <a:rPr lang="it-IT" altLang="it-IT" sz="3000" dirty="0" err="1">
                <a:solidFill>
                  <a:srgbClr val="FFFFFF"/>
                </a:solidFill>
                <a:latin typeface="Arial"/>
              </a:rPr>
              <a:t>immunogenicità</a:t>
            </a:r>
            <a:r>
              <a:rPr lang="it-IT" altLang="it-IT" sz="3000" dirty="0">
                <a:solidFill>
                  <a:srgbClr val="FFFFFF"/>
                </a:solidFill>
                <a:latin typeface="Arial"/>
              </a:rPr>
              <a:t>)</a:t>
            </a:r>
          </a:p>
        </p:txBody>
      </p:sp>
      <p:sp>
        <p:nvSpPr>
          <p:cNvPr id="146435" name="Rectangle 9">
            <a:extLst>
              <a:ext uri="{FF2B5EF4-FFF2-40B4-BE49-F238E27FC236}">
                <a16:creationId xmlns:a16="http://schemas.microsoft.com/office/drawing/2014/main" id="{E65E4987-4796-BB47-BFE0-FE38E06AB8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31750" y="4765"/>
            <a:ext cx="9144000" cy="1196975"/>
          </a:xfrm>
        </p:spPr>
        <p:txBody>
          <a:bodyPr/>
          <a:lstStyle/>
          <a:p>
            <a:pPr>
              <a:defRPr/>
            </a:pPr>
            <a:r>
              <a:rPr lang="it-IT" altLang="it-IT" sz="3800">
                <a:solidFill>
                  <a:srgbClr val="FFFF00"/>
                </a:solidFill>
                <a:latin typeface="+mn-lt"/>
              </a:rPr>
              <a:t>Principali classi di antigeni tumorali riconosciuti dai CD8+</a:t>
            </a:r>
            <a:endParaRPr lang="it-IT" altLang="it-IT" sz="3800" b="1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63917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22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222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2222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2222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>
            <a:extLst>
              <a:ext uri="{FF2B5EF4-FFF2-40B4-BE49-F238E27FC236}">
                <a16:creationId xmlns:a16="http://schemas.microsoft.com/office/drawing/2014/main" id="{0C74FF50-E0BF-9C40-8B21-33A580FD37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70075" y="-28575"/>
            <a:ext cx="5581650" cy="720725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altLang="it-IT" sz="4000">
                <a:solidFill>
                  <a:srgbClr val="FFFF00"/>
                </a:solidFill>
                <a:latin typeface="+mn-lt"/>
              </a:rPr>
              <a:t>Antigeni oncofetali</a:t>
            </a:r>
          </a:p>
        </p:txBody>
      </p:sp>
      <p:sp>
        <p:nvSpPr>
          <p:cNvPr id="225286" name="Text Box 6">
            <a:extLst>
              <a:ext uri="{FF2B5EF4-FFF2-40B4-BE49-F238E27FC236}">
                <a16:creationId xmlns:a16="http://schemas.microsoft.com/office/drawing/2014/main" id="{240814C0-D5A8-134F-96E3-6F227CBECF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65177"/>
            <a:ext cx="9144000" cy="581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it-IT" altLang="it-IT" dirty="0">
                <a:solidFill>
                  <a:srgbClr val="FFFFFF"/>
                </a:solidFill>
                <a:latin typeface="Arial"/>
              </a:rPr>
              <a:t> Sono proteine espresse a livelli elevati</a:t>
            </a:r>
          </a:p>
          <a:p>
            <a:pPr lvl="1" algn="just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it-IT" altLang="it-IT" b="1" u="sng" dirty="0">
                <a:solidFill>
                  <a:srgbClr val="FFFFFF"/>
                </a:solidFill>
                <a:latin typeface="Arial"/>
              </a:rPr>
              <a:t>nei tessuti normali</a:t>
            </a:r>
            <a:r>
              <a:rPr lang="it-IT" altLang="it-IT" dirty="0">
                <a:solidFill>
                  <a:srgbClr val="FFFFFF"/>
                </a:solidFill>
                <a:latin typeface="Arial"/>
              </a:rPr>
              <a:t> nel corso dello </a:t>
            </a:r>
            <a:r>
              <a:rPr lang="it-IT" altLang="it-IT" b="1" dirty="0">
                <a:solidFill>
                  <a:srgbClr val="FFFF00"/>
                </a:solidFill>
                <a:latin typeface="Arial"/>
              </a:rPr>
              <a:t>sviluppo fetale</a:t>
            </a:r>
          </a:p>
          <a:p>
            <a:pPr lvl="1" algn="just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it-IT" altLang="it-IT" b="1" u="sng" dirty="0">
                <a:solidFill>
                  <a:srgbClr val="FFFFFF"/>
                </a:solidFill>
                <a:latin typeface="Arial"/>
              </a:rPr>
              <a:t>nelle cellule neoplastiche</a:t>
            </a:r>
          </a:p>
          <a:p>
            <a:pPr marL="457200" lvl="1" indent="0" algn="just" eaLnBrk="1" fontAlgn="base" hangingPunct="1">
              <a:spcBef>
                <a:spcPct val="50000"/>
              </a:spcBef>
              <a:spcAft>
                <a:spcPct val="0"/>
              </a:spcAft>
              <a:buNone/>
              <a:defRPr/>
            </a:pPr>
            <a:endParaRPr lang="it-IT" altLang="it-IT" sz="1050" b="1" dirty="0">
              <a:solidFill>
                <a:srgbClr val="FFFFFF"/>
              </a:solidFill>
              <a:latin typeface="Arial"/>
            </a:endParaRPr>
          </a:p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it-IT" altLang="it-IT" dirty="0">
                <a:solidFill>
                  <a:srgbClr val="FFFFFF"/>
                </a:solidFill>
                <a:latin typeface="Arial"/>
              </a:rPr>
              <a:t> I geni che le codificano, inattivati alla nascita, verrebbero </a:t>
            </a:r>
            <a:r>
              <a:rPr lang="it-IT" altLang="it-IT" dirty="0">
                <a:solidFill>
                  <a:srgbClr val="FFFF00"/>
                </a:solidFill>
                <a:latin typeface="Arial"/>
              </a:rPr>
              <a:t>riattivati</a:t>
            </a:r>
            <a:r>
              <a:rPr lang="it-IT" altLang="it-IT" dirty="0">
                <a:solidFill>
                  <a:srgbClr val="FFFFFF"/>
                </a:solidFill>
                <a:latin typeface="Arial"/>
              </a:rPr>
              <a:t> come conseguenza della </a:t>
            </a:r>
            <a:r>
              <a:rPr lang="it-IT" altLang="it-IT" dirty="0">
                <a:solidFill>
                  <a:srgbClr val="FFFF00"/>
                </a:solidFill>
                <a:latin typeface="Arial"/>
              </a:rPr>
              <a:t>trasformazione neoplastica</a:t>
            </a:r>
          </a:p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it-IT" altLang="it-IT" dirty="0">
                <a:solidFill>
                  <a:srgbClr val="FFFFFF"/>
                </a:solidFill>
                <a:latin typeface="Arial"/>
              </a:rPr>
              <a:t> </a:t>
            </a:r>
            <a:r>
              <a:rPr lang="it-IT" altLang="it-IT" dirty="0">
                <a:solidFill>
                  <a:srgbClr val="FFFF00"/>
                </a:solidFill>
                <a:latin typeface="Arial"/>
              </a:rPr>
              <a:t>Scarsamente immunogeni</a:t>
            </a:r>
          </a:p>
          <a:p>
            <a:pPr marL="271463" indent="-271463" algn="just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it-IT" altLang="it-IT" dirty="0">
                <a:solidFill>
                  <a:srgbClr val="FFFFFF"/>
                </a:solidFill>
                <a:latin typeface="Arial"/>
              </a:rPr>
              <a:t>Si possono ritrovare nei fluidi organici; </a:t>
            </a:r>
            <a:r>
              <a:rPr lang="it-IT" altLang="it-IT" dirty="0">
                <a:solidFill>
                  <a:srgbClr val="FFFFFF"/>
                </a:solidFill>
              </a:rPr>
              <a:t>usati come </a:t>
            </a:r>
            <a:r>
              <a:rPr lang="it-IT" altLang="it-IT" dirty="0">
                <a:solidFill>
                  <a:srgbClr val="FFFF00"/>
                </a:solidFill>
              </a:rPr>
              <a:t>marker</a:t>
            </a:r>
            <a:r>
              <a:rPr lang="it-IT" altLang="it-IT" dirty="0">
                <a:solidFill>
                  <a:srgbClr val="FFFFFF"/>
                </a:solidFill>
                <a:latin typeface="Arial"/>
              </a:rPr>
              <a:t> nel </a:t>
            </a:r>
            <a:r>
              <a:rPr lang="it-IT" altLang="it-IT" dirty="0" err="1">
                <a:solidFill>
                  <a:srgbClr val="FFFFFF"/>
                </a:solidFill>
                <a:latin typeface="Arial"/>
              </a:rPr>
              <a:t>follow</a:t>
            </a:r>
            <a:r>
              <a:rPr lang="it-IT" altLang="it-IT" dirty="0">
                <a:solidFill>
                  <a:srgbClr val="FFFFFF"/>
                </a:solidFill>
                <a:latin typeface="Arial"/>
              </a:rPr>
              <a:t> up dei pazienti  </a:t>
            </a:r>
          </a:p>
        </p:txBody>
      </p:sp>
    </p:spTree>
    <p:extLst>
      <p:ext uri="{BB962C8B-B14F-4D97-AF65-F5344CB8AC3E}">
        <p14:creationId xmlns:p14="http://schemas.microsoft.com/office/powerpoint/2010/main" val="200396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52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52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52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86" grpId="0" build="p"/>
    </p:bldLst>
  </p:timing>
</p:sld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altLang="it-IT" sz="2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altLang="it-IT" sz="2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cs typeface="Arial" pitchFamily="34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altLang="it-IT" sz="2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altLang="it-IT" sz="2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cs typeface="Arial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5_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altLang="it-IT" sz="2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altLang="it-IT" sz="2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cs typeface="Arial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altLang="it-IT" sz="2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altLang="it-IT" sz="2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cs typeface="Arial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altLang="it-IT" sz="2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altLang="it-IT" sz="2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cs typeface="Arial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7_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altLang="it-IT" sz="2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altLang="it-IT" sz="2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cs typeface="Arial" pitchFamily="34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819</TotalTime>
  <Words>1560</Words>
  <Application>Microsoft Macintosh PowerPoint</Application>
  <PresentationFormat>Presentazione su schermo (4:3)</PresentationFormat>
  <Paragraphs>132</Paragraphs>
  <Slides>27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6</vt:i4>
      </vt:variant>
      <vt:variant>
        <vt:lpstr>Titoli diapositive</vt:lpstr>
      </vt:variant>
      <vt:variant>
        <vt:i4>27</vt:i4>
      </vt:variant>
    </vt:vector>
  </HeadingPairs>
  <TitlesOfParts>
    <vt:vector size="35" baseType="lpstr">
      <vt:lpstr>Arial</vt:lpstr>
      <vt:lpstr>Times New Roman</vt:lpstr>
      <vt:lpstr>Struttura predefinita</vt:lpstr>
      <vt:lpstr>3_Struttura predefinita</vt:lpstr>
      <vt:lpstr>5_Struttura predefinita</vt:lpstr>
      <vt:lpstr>4_Struttura predefinita</vt:lpstr>
      <vt:lpstr>2_Struttura predefinita</vt:lpstr>
      <vt:lpstr>7_Struttura predefinita</vt:lpstr>
      <vt:lpstr>Neoplasie</vt:lpstr>
      <vt:lpstr>La risposta immunitaria nelle neoplasie</vt:lpstr>
      <vt:lpstr>Presentazione standard di PowerPoint</vt:lpstr>
      <vt:lpstr>Immunità e tumori</vt:lpstr>
      <vt:lpstr>Tumor antigens</vt:lpstr>
      <vt:lpstr>Effective immune responses to tumor antigens</vt:lpstr>
      <vt:lpstr>Presentation of tumor antigens and induction of cytotoxic T cell (CD8+) antitumor response</vt:lpstr>
      <vt:lpstr>Principali classi di antigeni tumorali riconosciuti dai CD8+</vt:lpstr>
      <vt:lpstr>Antigeni oncofetali</vt:lpstr>
      <vt:lpstr>Presentazione standard di PowerPoint</vt:lpstr>
      <vt:lpstr>Marker tumorali circolanti</vt:lpstr>
      <vt:lpstr>New tumor markers</vt:lpstr>
      <vt:lpstr>Cell-mediated immunity: the dominant antitumor mechanism in vivo</vt:lpstr>
      <vt:lpstr>Ruolo degli anticorpi nella risposta antitumorale</vt:lpstr>
      <vt:lpstr>Risposta immunitaria nei tumori</vt:lpstr>
      <vt:lpstr>Presentazione standard di PowerPoint</vt:lpstr>
      <vt:lpstr>Presentazione standard di PowerPoint</vt:lpstr>
      <vt:lpstr>Immune checkpoints in anti-tumor immunity</vt:lpstr>
      <vt:lpstr>Presentazione standard di PowerPoint</vt:lpstr>
      <vt:lpstr>Strategie immunoterapeutiche nel trattamento dei tumori</vt:lpstr>
      <vt:lpstr>Principali strategie immunoterapeutiche nel trattamento dei tumori</vt:lpstr>
      <vt:lpstr>Ag tumorali: tirosinasi e melanomi</vt:lpstr>
      <vt:lpstr>Strategie immunoterapeutiche nel trattamento dei tumori</vt:lpstr>
      <vt:lpstr>Bispecific antibodies</vt:lpstr>
      <vt:lpstr>Bispecific antibodies</vt:lpstr>
      <vt:lpstr>Presentazione standard di PowerPoint</vt:lpstr>
      <vt:lpstr>Be curious !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Neoplasie</dc:title>
  <dc:creator>RENZO MENEGAZZI</dc:creator>
  <cp:lastModifiedBy>RENZO MENEGAZZI</cp:lastModifiedBy>
  <cp:revision>37</cp:revision>
  <dcterms:created xsi:type="dcterms:W3CDTF">2020-05-21T14:24:50Z</dcterms:created>
  <dcterms:modified xsi:type="dcterms:W3CDTF">2020-05-25T17:58:19Z</dcterms:modified>
</cp:coreProperties>
</file>