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570" r:id="rId2"/>
    <p:sldId id="571" r:id="rId3"/>
    <p:sldId id="572" r:id="rId4"/>
    <p:sldId id="656" r:id="rId5"/>
    <p:sldId id="440" r:id="rId6"/>
    <p:sldId id="654" r:id="rId7"/>
    <p:sldId id="427" r:id="rId8"/>
    <p:sldId id="424" r:id="rId9"/>
    <p:sldId id="257" r:id="rId10"/>
    <p:sldId id="258" r:id="rId11"/>
    <p:sldId id="260" r:id="rId12"/>
    <p:sldId id="612" r:id="rId13"/>
    <p:sldId id="261" r:id="rId14"/>
    <p:sldId id="297" r:id="rId15"/>
    <p:sldId id="514" r:id="rId16"/>
    <p:sldId id="615" r:id="rId17"/>
    <p:sldId id="298" r:id="rId18"/>
    <p:sldId id="302" r:id="rId19"/>
    <p:sldId id="616" r:id="rId20"/>
    <p:sldId id="318" r:id="rId21"/>
    <p:sldId id="435" r:id="rId22"/>
    <p:sldId id="819" r:id="rId23"/>
    <p:sldId id="523" r:id="rId24"/>
    <p:sldId id="524" r:id="rId25"/>
    <p:sldId id="525" r:id="rId26"/>
    <p:sldId id="817" r:id="rId27"/>
    <p:sldId id="522" r:id="rId28"/>
    <p:sldId id="529" r:id="rId29"/>
    <p:sldId id="631" r:id="rId30"/>
    <p:sldId id="526" r:id="rId31"/>
    <p:sldId id="621" r:id="rId32"/>
    <p:sldId id="321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8"/>
  </p:normalViewPr>
  <p:slideViewPr>
    <p:cSldViewPr snapToGrid="0" snapToObjects="1">
      <p:cViewPr varScale="1">
        <p:scale>
          <a:sx n="109" d="100"/>
          <a:sy n="109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28374-0117-704C-95FD-70B1F731A3FB}" type="datetimeFigureOut">
              <a:rPr lang="it-IT" smtClean="0"/>
              <a:t>27/05/20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9738A-7F76-6441-A3DF-A82F82A356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01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EDECF56C-A167-704F-BB43-8432D834B3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3FD8B-0AF7-6241-9C4F-DEB4B1E0C8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9535D71-1DC8-7F4E-8D2D-4E19FF2D34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5F72E85-06AC-D947-93AD-C40B6417E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839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010AD2E6-B976-014B-A38F-5AD1A21AF4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F89458-693E-3D45-9F8B-A6C8C9F4EA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49DBD944-EC56-0E4F-8515-8461A4B8D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DABD224-7CC3-644A-B610-742A2DF6C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2666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A0F0DCFD-6849-7241-8870-FD32D86E8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8348F2-7CB4-B646-BA2A-B161313EB7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D436472-E5D4-6D4E-A8AC-0662F5281C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BFDFCAF-71EF-674C-89DE-FBDA178A8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284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A7AD0A-FF5C-454F-9FCB-2A034004E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BF9987-CC7E-4446-B728-188301E2F9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36D105-DD10-8749-830F-F7C98B8AD9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1B756-01A9-1244-826F-5C435ED1224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325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F85B74-172E-CB44-A577-5A55BD92E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3B6B56-D74B-9445-8FD9-8162EDC351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DA9E61-024B-A546-B7C2-B3BC32D5F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8F197-D6F2-F64A-BC9F-9A554D8F13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401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22C1B9-4035-2148-AE15-075919F5E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89A1AA-0F42-D044-81C4-128EB2BA8A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AB441B-A872-0142-A493-A26E7F9B56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A8366-ECF4-CA48-92DB-5D57230BF42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510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65A582-1882-E349-8F9F-DCFF034D8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805DE4-DBFA-7F4A-A642-6D9CF5CB91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539F25-0B39-4C43-9E67-8F9250526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D9881-FB6A-984C-9AAB-FFBB223EB2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591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70327E-F7C8-6540-9DF6-05190A19FE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788C3B-06C2-314E-9375-4B897C35C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0CDD45-EFE4-8C4B-886F-8D0B3E79A5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F1B1B-F202-6444-A40E-52A855CA16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168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5629B3-F655-B344-BD48-FE0C04CDB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D6642-7A71-4848-B134-5899A9CC9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E0F89-8D88-3745-9E7A-E755D68DB6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A8827-5911-9241-9AFA-53DF442C02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930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095C6E6-8238-9E43-9335-C3E48FFA2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D618A0-9CFF-BE40-841D-A4CF00F0D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B223D5-3B31-1049-BD63-683F085B55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3FC5D-FD75-F640-8849-5C292952FA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566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02788C-9EBD-1B42-89E3-9006A0FC04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953BF9-99C6-0948-AE51-9424191924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2A3BAE-D726-3647-8C40-F87364A90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CC4BB-2341-7843-9B0F-592E81B565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245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870766-6A9D-2F47-996C-2446E8CCE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68066E-2180-8A4F-B55F-F225B1AEC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FE143B-2A19-1A41-8411-10AD1B1525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F4BA6-05B3-E448-B3C5-F5F88DB46A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652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B59538-1F02-7B4C-8601-63AC937797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419850-4570-5346-BBED-BEAFD75B62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5E60B-2789-7E41-A740-F12D897A2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2710F-3CEB-434C-A148-BCDF36A66DB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814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765488-F667-AD46-9BE9-79985D4CD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D711E-F719-084B-AC03-8DEF21B3B5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BB8BD2-A9EF-4141-ADE8-4863107FE4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E7AD5-4617-DB43-88C7-02E6B3EEFF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738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64D"/>
            </a:gs>
            <a:gs pos="72000">
              <a:srgbClr val="00264D"/>
            </a:gs>
            <a:gs pos="100000">
              <a:srgbClr val="5EFFFF"/>
            </a:gs>
            <a:gs pos="100000">
              <a:srgbClr val="94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D994238-189B-B146-8844-CE184DF00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4530B8F-5F9E-4142-BED4-F11DEE706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84557AF2-9560-4945-9F4E-2120E7E9DC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99BCCBBF-A640-484D-9C21-B9B893F7D5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85EC6E6-150A-0F40-A4DC-FEB8D89D35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D39DE5-71D5-B743-B450-494E74567F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27602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youtube.com/watch?v=w6OTFKACT2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JT79jFLIvrwfow9WOnlfK-gmVmYiASr_?usp=sharin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7821576-9F6D-654B-B98A-09FA5A024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" y="1341438"/>
            <a:ext cx="9109075" cy="4608512"/>
          </a:xfrm>
        </p:spPr>
        <p:txBody>
          <a:bodyPr/>
          <a:lstStyle/>
          <a:p>
            <a:pPr eaLnBrk="1" hangingPunct="1">
              <a:lnSpc>
                <a:spcPct val="125000"/>
              </a:lnSpc>
              <a:defRPr/>
            </a:pPr>
            <a:r>
              <a:rPr lang="it-IT" altLang="it-IT" dirty="0">
                <a:solidFill>
                  <a:schemeClr val="tx1"/>
                </a:solidFill>
                <a:cs typeface="Calibri" panose="020F0502020204030204" pitchFamily="34" charset="0"/>
              </a:rPr>
              <a:t>Corso di laurea triennale  in Tecniche di Laboratorio Biomedico </a:t>
            </a:r>
            <a:br>
              <a:rPr lang="it-IT" altLang="it-IT" sz="4800" dirty="0">
                <a:solidFill>
                  <a:schemeClr val="tx1"/>
                </a:solidFill>
                <a:cs typeface="Calibri" panose="020F0502020204030204" pitchFamily="34" charset="0"/>
              </a:rPr>
            </a:br>
            <a:br>
              <a:rPr lang="it-IT" altLang="it-IT" sz="20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it-IT" altLang="it-IT" sz="4800" dirty="0">
                <a:solidFill>
                  <a:schemeClr val="tx1"/>
                </a:solidFill>
                <a:cs typeface="Calibri" panose="020F0502020204030204" pitchFamily="34" charset="0"/>
              </a:rPr>
              <a:t>AA 2019-2020</a:t>
            </a:r>
            <a:br>
              <a:rPr lang="it-IT" altLang="it-IT" sz="4800" dirty="0">
                <a:solidFill>
                  <a:srgbClr val="FFFF00"/>
                </a:solidFill>
                <a:cs typeface="Calibri" panose="020F0502020204030204" pitchFamily="34" charset="0"/>
              </a:rPr>
            </a:br>
            <a:br>
              <a:rPr lang="it-IT" altLang="it-IT" sz="2000" dirty="0">
                <a:solidFill>
                  <a:srgbClr val="FFFF00"/>
                </a:solidFill>
                <a:cs typeface="Calibri" panose="020F0502020204030204" pitchFamily="34" charset="0"/>
              </a:rPr>
            </a:br>
            <a:r>
              <a:rPr lang="it-IT" altLang="it-IT" sz="4800" dirty="0">
                <a:solidFill>
                  <a:srgbClr val="FFFF00"/>
                </a:solidFill>
                <a:cs typeface="Calibri" panose="020F0502020204030204" pitchFamily="34" charset="0"/>
              </a:rPr>
              <a:t>Immunopatologia (1 CFU)</a:t>
            </a:r>
            <a:endParaRPr lang="it-IT" altLang="it-IT" dirty="0">
              <a:solidFill>
                <a:srgbClr val="FFFF00"/>
              </a:solidFill>
              <a:cs typeface="Calibri" panose="020F0502020204030204" pitchFamily="34" charset="0"/>
            </a:endParaRPr>
          </a:p>
        </p:txBody>
      </p:sp>
      <p:pic>
        <p:nvPicPr>
          <p:cNvPr id="14338" name="Picture 3">
            <a:extLst>
              <a:ext uri="{FF2B5EF4-FFF2-40B4-BE49-F238E27FC236}">
                <a16:creationId xmlns:a16="http://schemas.microsoft.com/office/drawing/2014/main" id="{CA627FE2-4831-E943-89F8-BE2E6BDF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" y="115888"/>
            <a:ext cx="7235825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29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98B47DD-5C13-644A-8029-B0398DB4F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917" y="309563"/>
            <a:ext cx="6357937" cy="887412"/>
          </a:xfrm>
          <a:ln w="57150"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FFFF00"/>
                </a:solidFill>
              </a:rPr>
              <a:t>Immunodeficienze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D6D3B0F-AF9B-C647-B696-468C9853B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6229" y="2278063"/>
            <a:ext cx="5762625" cy="2374900"/>
          </a:xfrm>
          <a:ln w="28575">
            <a:solidFill>
              <a:srgbClr val="FFFF00"/>
            </a:solidFill>
          </a:ln>
        </p:spPr>
        <p:txBody>
          <a:bodyPr vert="horz" wrap="square" lIns="91440" tIns="180000" rIns="91440" bIns="2520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800" dirty="0"/>
              <a:t>Congenite (primarie) </a:t>
            </a:r>
          </a:p>
          <a:p>
            <a:pPr eaLnBrk="1" hangingPunct="1">
              <a:defRPr/>
            </a:pPr>
            <a:endParaRPr lang="it-IT" altLang="it-IT" sz="3800" dirty="0"/>
          </a:p>
          <a:p>
            <a:pPr eaLnBrk="1" hangingPunct="1">
              <a:defRPr/>
            </a:pPr>
            <a:r>
              <a:rPr lang="it-IT" altLang="it-IT" sz="3800" dirty="0"/>
              <a:t>Acquisite (secondarie)</a:t>
            </a:r>
          </a:p>
        </p:txBody>
      </p:sp>
    </p:spTree>
    <p:extLst>
      <p:ext uri="{BB962C8B-B14F-4D97-AF65-F5344CB8AC3E}">
        <p14:creationId xmlns:p14="http://schemas.microsoft.com/office/powerpoint/2010/main" val="1024944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2A273E2-0A5B-A445-8EC1-A1A0180CE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92"/>
            <a:ext cx="8229600" cy="936625"/>
          </a:xfrm>
          <a:ln w="57150"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>
                <a:solidFill>
                  <a:srgbClr val="FFFF00"/>
                </a:solidFill>
              </a:rPr>
              <a:t>Immunodeficienze congenite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25E8128-4B17-8549-81F1-B3EE82660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85900"/>
            <a:ext cx="9144000" cy="4679950"/>
          </a:xfrm>
        </p:spPr>
        <p:txBody>
          <a:bodyPr/>
          <a:lstStyle/>
          <a:p>
            <a:pPr algn="just" eaLnBrk="1" hangingPunct="1">
              <a:defRPr/>
            </a:pPr>
            <a:r>
              <a:rPr lang="it-IT" altLang="it-IT" sz="3400"/>
              <a:t>Difetti congeniti causati da </a:t>
            </a:r>
            <a:r>
              <a:rPr lang="it-IT" altLang="it-IT" sz="3400" b="1"/>
              <a:t>mutazioni</a:t>
            </a:r>
            <a:r>
              <a:rPr lang="it-IT" altLang="it-IT" sz="3400"/>
              <a:t> di </a:t>
            </a:r>
            <a:r>
              <a:rPr lang="it-IT" altLang="it-IT" sz="3400" b="1"/>
              <a:t>geni</a:t>
            </a:r>
            <a:r>
              <a:rPr lang="it-IT" altLang="it-IT" sz="3400"/>
              <a:t> che codificano per proteine coinvolte nella </a:t>
            </a:r>
            <a:r>
              <a:rPr lang="it-IT" altLang="it-IT" sz="3400" b="1"/>
              <a:t>regolazione</a:t>
            </a:r>
            <a:r>
              <a:rPr lang="it-IT" altLang="it-IT" sz="3400"/>
              <a:t> dell’immunità </a:t>
            </a:r>
            <a:r>
              <a:rPr lang="it-IT" altLang="it-IT" sz="3400">
                <a:solidFill>
                  <a:srgbClr val="FFFF00"/>
                </a:solidFill>
              </a:rPr>
              <a:t>innata</a:t>
            </a:r>
            <a:r>
              <a:rPr lang="it-IT" altLang="it-IT" sz="3400"/>
              <a:t> e </a:t>
            </a:r>
            <a:r>
              <a:rPr lang="it-IT" altLang="it-IT" sz="3400">
                <a:solidFill>
                  <a:srgbClr val="FFFF00"/>
                </a:solidFill>
              </a:rPr>
              <a:t>adattativa</a:t>
            </a:r>
          </a:p>
          <a:p>
            <a:pPr algn="just" eaLnBrk="1" hangingPunct="1">
              <a:defRPr/>
            </a:pPr>
            <a:endParaRPr lang="it-IT" altLang="it-IT" sz="3400"/>
          </a:p>
          <a:p>
            <a:pPr algn="just" eaLnBrk="1" hangingPunct="1">
              <a:defRPr/>
            </a:pPr>
            <a:r>
              <a:rPr lang="it-IT" altLang="it-IT" sz="3400"/>
              <a:t>Tali difetti possono coinvolgere le principali componenti sia </a:t>
            </a:r>
            <a:r>
              <a:rPr lang="it-IT" altLang="it-IT" sz="3400">
                <a:solidFill>
                  <a:srgbClr val="FFFF00"/>
                </a:solidFill>
              </a:rPr>
              <a:t>umorali</a:t>
            </a:r>
            <a:r>
              <a:rPr lang="it-IT" altLang="it-IT" sz="3400"/>
              <a:t> che </a:t>
            </a:r>
            <a:r>
              <a:rPr lang="it-IT" altLang="it-IT" sz="3400">
                <a:solidFill>
                  <a:srgbClr val="FFFF00"/>
                </a:solidFill>
              </a:rPr>
              <a:t>cellulari</a:t>
            </a:r>
            <a:r>
              <a:rPr lang="it-IT" altLang="it-IT" sz="3400"/>
              <a:t> della risposta immunitaria</a:t>
            </a:r>
          </a:p>
        </p:txBody>
      </p:sp>
    </p:spTree>
    <p:extLst>
      <p:ext uri="{BB962C8B-B14F-4D97-AF65-F5344CB8AC3E}">
        <p14:creationId xmlns:p14="http://schemas.microsoft.com/office/powerpoint/2010/main" val="29187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asellaDiTesto 1">
            <a:extLst>
              <a:ext uri="{FF2B5EF4-FFF2-40B4-BE49-F238E27FC236}">
                <a16:creationId xmlns:a16="http://schemas.microsoft.com/office/drawing/2014/main" id="{81AD664B-DFF4-F24E-B079-EDDF641EE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9" y="1412875"/>
            <a:ext cx="2447925" cy="7699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it-IT" altLang="it-IT" sz="2200">
                <a:solidFill>
                  <a:srgbClr val="FFFFFF"/>
                </a:solidFill>
              </a:rPr>
              <a:t>DIFETTI </a:t>
            </a:r>
            <a:r>
              <a:rPr lang="it-IT" altLang="it-IT" sz="2200" b="1">
                <a:solidFill>
                  <a:srgbClr val="FFFFFF"/>
                </a:solidFill>
              </a:rPr>
              <a:t>CONGENITI </a:t>
            </a: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1D3A63B-D354-4C4A-BFB1-4B1E546AA6E2}"/>
              </a:ext>
            </a:extLst>
          </p:cNvPr>
          <p:cNvSpPr/>
          <p:nvPr/>
        </p:nvSpPr>
        <p:spPr>
          <a:xfrm>
            <a:off x="2987679" y="1571629"/>
            <a:ext cx="720725" cy="3603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24579" name="CasellaDiTesto 4">
            <a:extLst>
              <a:ext uri="{FF2B5EF4-FFF2-40B4-BE49-F238E27FC236}">
                <a16:creationId xmlns:a16="http://schemas.microsoft.com/office/drawing/2014/main" id="{B05E0893-F9B3-F649-970F-477286740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92" y="1046163"/>
            <a:ext cx="2232025" cy="1446212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>
                <a:solidFill>
                  <a:srgbClr val="FFFFFF"/>
                </a:solidFill>
              </a:rPr>
              <a:t>COMPONENTE </a:t>
            </a:r>
            <a:r>
              <a:rPr lang="it-IT" altLang="it-IT" sz="2200" b="1">
                <a:solidFill>
                  <a:srgbClr val="FFFFFF"/>
                </a:solidFill>
              </a:rPr>
              <a:t>UMORALE: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003366"/>
                </a:solidFill>
              </a:rPr>
              <a:t>sistema del complemento </a:t>
            </a:r>
          </a:p>
        </p:txBody>
      </p:sp>
      <p:sp>
        <p:nvSpPr>
          <p:cNvPr id="24580" name="CasellaDiTesto 6">
            <a:extLst>
              <a:ext uri="{FF2B5EF4-FFF2-40B4-BE49-F238E27FC236}">
                <a16:creationId xmlns:a16="http://schemas.microsoft.com/office/drawing/2014/main" id="{A6CE7525-504B-5247-90B2-85FA9DA6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068642"/>
            <a:ext cx="2160588" cy="1108075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>
                <a:solidFill>
                  <a:srgbClr val="FFFFFF"/>
                </a:solidFill>
              </a:rPr>
              <a:t>COMPONENTE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FFFFFF"/>
                </a:solidFill>
              </a:rPr>
              <a:t>CELLULARE: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003366"/>
                </a:solidFill>
              </a:rPr>
              <a:t>fagociti</a:t>
            </a: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FFC5D6F5-A5D9-004F-908B-B83A556BB8F3}"/>
              </a:ext>
            </a:extLst>
          </p:cNvPr>
          <p:cNvSpPr/>
          <p:nvPr/>
        </p:nvSpPr>
        <p:spPr>
          <a:xfrm>
            <a:off x="1403354" y="2305050"/>
            <a:ext cx="360363" cy="24193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24582" name="CasellaDiTesto 8">
            <a:extLst>
              <a:ext uri="{FF2B5EF4-FFF2-40B4-BE49-F238E27FC236}">
                <a16:creationId xmlns:a16="http://schemas.microsoft.com/office/drawing/2014/main" id="{FF6F7A6E-6879-E245-B19B-2C065892A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485904"/>
            <a:ext cx="2247900" cy="523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800" b="1">
                <a:solidFill>
                  <a:srgbClr val="FFFF00"/>
                </a:solidFill>
              </a:rPr>
              <a:t>RI INNATA</a:t>
            </a:r>
            <a:endParaRPr lang="it-IT" altLang="it-IT" sz="2800">
              <a:solidFill>
                <a:srgbClr val="FFFFFF"/>
              </a:solidFill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6DE9A307-4291-CE4D-A93F-1DDB50D4B243}"/>
              </a:ext>
            </a:extLst>
          </p:cNvPr>
          <p:cNvSpPr/>
          <p:nvPr/>
        </p:nvSpPr>
        <p:spPr>
          <a:xfrm rot="5400000">
            <a:off x="4592641" y="2378076"/>
            <a:ext cx="720725" cy="330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5E29A31D-0CE4-1C4D-9BDD-B5A2855B19A8}"/>
              </a:ext>
            </a:extLst>
          </p:cNvPr>
          <p:cNvSpPr/>
          <p:nvPr/>
        </p:nvSpPr>
        <p:spPr>
          <a:xfrm>
            <a:off x="6156329" y="1624013"/>
            <a:ext cx="466725" cy="330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24585" name="CasellaDiTesto 4">
            <a:extLst>
              <a:ext uri="{FF2B5EF4-FFF2-40B4-BE49-F238E27FC236}">
                <a16:creationId xmlns:a16="http://schemas.microsoft.com/office/drawing/2014/main" id="{6438BB72-60A0-7F48-9816-18A45B186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9" y="44454"/>
            <a:ext cx="877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600">
                <a:solidFill>
                  <a:srgbClr val="FFFF00"/>
                </a:solidFill>
              </a:rPr>
              <a:t>Difetti congeniti della risposta immunitaria</a:t>
            </a:r>
          </a:p>
        </p:txBody>
      </p:sp>
      <p:sp>
        <p:nvSpPr>
          <p:cNvPr id="24586" name="CasellaDiTesto 8">
            <a:extLst>
              <a:ext uri="{FF2B5EF4-FFF2-40B4-BE49-F238E27FC236}">
                <a16:creationId xmlns:a16="http://schemas.microsoft.com/office/drawing/2014/main" id="{6C34C1C4-329B-8841-AFA1-CAC847145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4884742"/>
            <a:ext cx="3168650" cy="523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800" b="1">
                <a:solidFill>
                  <a:srgbClr val="FFFF00"/>
                </a:solidFill>
              </a:rPr>
              <a:t>RI ADATTATIVA</a:t>
            </a:r>
            <a:endParaRPr lang="it-IT" altLang="it-IT" sz="2800">
              <a:solidFill>
                <a:srgbClr val="FFFFFF"/>
              </a:solidFill>
            </a:endParaRPr>
          </a:p>
        </p:txBody>
      </p:sp>
      <p:sp>
        <p:nvSpPr>
          <p:cNvPr id="24587" name="CasellaDiTesto 6">
            <a:extLst>
              <a:ext uri="{FF2B5EF4-FFF2-40B4-BE49-F238E27FC236}">
                <a16:creationId xmlns:a16="http://schemas.microsoft.com/office/drawing/2014/main" id="{E4BC87E3-BDF2-654D-8D59-019BACA77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217" y="4581529"/>
            <a:ext cx="2160587" cy="1108075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>
                <a:solidFill>
                  <a:srgbClr val="FFFFFF"/>
                </a:solidFill>
              </a:rPr>
              <a:t>COMPONENTE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FFFFFF"/>
                </a:solidFill>
              </a:rPr>
              <a:t>CELLULARE: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003366"/>
                </a:solidFill>
              </a:rPr>
              <a:t>linfociti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D0F23793-1FF2-D044-9E12-41FE24EFC05C}"/>
              </a:ext>
            </a:extLst>
          </p:cNvPr>
          <p:cNvSpPr/>
          <p:nvPr/>
        </p:nvSpPr>
        <p:spPr>
          <a:xfrm>
            <a:off x="3419479" y="4970463"/>
            <a:ext cx="466725" cy="330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EE9F28-5F52-E346-9C82-13A92565B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949950"/>
            <a:ext cx="4538662" cy="768350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>
                <a:solidFill>
                  <a:srgbClr val="FFFFFF"/>
                </a:solidFill>
              </a:rPr>
              <a:t>effetti sulla componente </a:t>
            </a:r>
            <a:r>
              <a:rPr lang="it-IT" altLang="it-IT" sz="2200" b="1">
                <a:solidFill>
                  <a:srgbClr val="FFFFFF"/>
                </a:solidFill>
              </a:rPr>
              <a:t>umorale</a:t>
            </a:r>
            <a:r>
              <a:rPr lang="it-IT" altLang="it-IT" sz="2200">
                <a:solidFill>
                  <a:srgbClr val="FFFFFF"/>
                </a:solidFill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003366"/>
                </a:solidFill>
              </a:rPr>
              <a:t>anticorpi</a:t>
            </a: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CF262C59-3BA3-8749-B7A6-54889F3A9F2A}"/>
              </a:ext>
            </a:extLst>
          </p:cNvPr>
          <p:cNvSpPr/>
          <p:nvPr/>
        </p:nvSpPr>
        <p:spPr>
          <a:xfrm>
            <a:off x="6443667" y="4970463"/>
            <a:ext cx="720725" cy="1554162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41A7237-FF61-A548-B6C9-ABB3C3BEB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0175"/>
            <a:ext cx="8229600" cy="850900"/>
          </a:xfrm>
          <a:ln w="57150"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>
                <a:solidFill>
                  <a:srgbClr val="FFFF00"/>
                </a:solidFill>
              </a:rPr>
              <a:t>Congenital immunodeficiencies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65855AF-E80D-CE43-8AF3-F462BB17C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423988"/>
            <a:ext cx="8928100" cy="4741862"/>
          </a:xfrm>
        </p:spPr>
        <p:txBody>
          <a:bodyPr/>
          <a:lstStyle/>
          <a:p>
            <a:pPr algn="just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it-IT" altLang="it-IT"/>
              <a:t>La maggior parte delle patologie causate da immunodeficienze congenite insorgono </a:t>
            </a:r>
            <a:r>
              <a:rPr lang="it-IT" altLang="it-IT">
                <a:solidFill>
                  <a:srgbClr val="FFFF00"/>
                </a:solidFill>
              </a:rPr>
              <a:t>precocemente durante l’infanzia</a:t>
            </a:r>
            <a:r>
              <a:rPr lang="it-IT" altLang="it-IT"/>
              <a:t> (da 4-6 mesi a 2 anni dalla nascita)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it-IT" altLang="it-IT"/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it-IT" altLang="it-IT"/>
              <a:t>In generale, i pazienti affetti da  immunodeficienze congenite manifestano un’elevata suscettibilità a </a:t>
            </a:r>
            <a:r>
              <a:rPr lang="it-IT" altLang="it-IT">
                <a:solidFill>
                  <a:srgbClr val="FFFF00"/>
                </a:solidFill>
              </a:rPr>
              <a:t>infezioni ricorrenti</a:t>
            </a:r>
            <a:r>
              <a:rPr lang="it-IT" altLang="it-IT"/>
              <a:t>, gravi, spesso fatali</a:t>
            </a:r>
            <a:endParaRPr lang="it-IT" altLang="it-IT" b="1"/>
          </a:p>
        </p:txBody>
      </p:sp>
    </p:spTree>
    <p:extLst>
      <p:ext uri="{BB962C8B-B14F-4D97-AF65-F5344CB8AC3E}">
        <p14:creationId xmlns:p14="http://schemas.microsoft.com/office/powerpoint/2010/main" val="2886980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0C2117-7183-7D41-9210-89656D930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92"/>
            <a:ext cx="8229600" cy="1228725"/>
          </a:xfrm>
          <a:ln w="57150"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it-IT" sz="4000">
                <a:solidFill>
                  <a:srgbClr val="FFFF00"/>
                </a:solidFill>
              </a:rPr>
              <a:t>Immunodeficienze congenite: difetti dell’immunità </a:t>
            </a:r>
            <a:r>
              <a:rPr lang="it-IT" sz="4000" b="1">
                <a:solidFill>
                  <a:srgbClr val="FFFF00"/>
                </a:solidFill>
              </a:rPr>
              <a:t>innata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9BEDC9-2925-1941-87FA-D6E8D7B13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875"/>
            <a:ext cx="9036050" cy="1511300"/>
          </a:xfrm>
        </p:spPr>
        <p:txBody>
          <a:bodyPr/>
          <a:lstStyle/>
          <a:p>
            <a:pPr algn="just">
              <a:defRPr/>
            </a:pPr>
            <a:r>
              <a:rPr lang="it-IT" sz="2600" dirty="0"/>
              <a:t>Difetti congeniti della risposta immunitaria </a:t>
            </a:r>
            <a:r>
              <a:rPr lang="it-IT" sz="2600" b="1" dirty="0">
                <a:solidFill>
                  <a:srgbClr val="FFFF00"/>
                </a:solidFill>
              </a:rPr>
              <a:t>innata</a:t>
            </a:r>
            <a:r>
              <a:rPr lang="it-IT" sz="2600" dirty="0"/>
              <a:t> colpiscono componenti cruciali sia </a:t>
            </a:r>
            <a:r>
              <a:rPr lang="it-IT" sz="2600" b="1" u="sng" dirty="0"/>
              <a:t>umorali</a:t>
            </a:r>
            <a:r>
              <a:rPr lang="it-IT" sz="2600" dirty="0"/>
              <a:t> che </a:t>
            </a:r>
            <a:r>
              <a:rPr lang="it-IT" sz="2600" b="1" u="sng" dirty="0"/>
              <a:t>cellulari</a:t>
            </a:r>
            <a:r>
              <a:rPr lang="it-IT" sz="2600" dirty="0"/>
              <a:t>:</a:t>
            </a:r>
          </a:p>
          <a:p>
            <a:pPr algn="just">
              <a:defRPr/>
            </a:pPr>
            <a:endParaRPr lang="it-IT" sz="1050" dirty="0"/>
          </a:p>
          <a:p>
            <a:pPr marL="0" indent="0" algn="just">
              <a:buNone/>
              <a:defRPr/>
            </a:pPr>
            <a:r>
              <a:rPr lang="it-IT" sz="3000" dirty="0"/>
              <a:t>        il </a:t>
            </a:r>
            <a:r>
              <a:rPr lang="it-IT" sz="3000" b="1" dirty="0"/>
              <a:t>complemento</a:t>
            </a:r>
            <a:r>
              <a:rPr lang="it-IT" sz="3000" dirty="0"/>
              <a:t>              i </a:t>
            </a:r>
            <a:r>
              <a:rPr lang="it-IT" sz="3000" b="1" dirty="0"/>
              <a:t>fagociti</a:t>
            </a:r>
          </a:p>
          <a:p>
            <a:pPr algn="just">
              <a:defRPr/>
            </a:pPr>
            <a:endParaRPr lang="it-IT" sz="2600" dirty="0"/>
          </a:p>
        </p:txBody>
      </p:sp>
      <p:grpSp>
        <p:nvGrpSpPr>
          <p:cNvPr id="26627" name="Gruppo 4">
            <a:extLst>
              <a:ext uri="{FF2B5EF4-FFF2-40B4-BE49-F238E27FC236}">
                <a16:creationId xmlns:a16="http://schemas.microsoft.com/office/drawing/2014/main" id="{4C33D426-8BE7-ED47-B958-26E4EF19AB1F}"/>
              </a:ext>
            </a:extLst>
          </p:cNvPr>
          <p:cNvGrpSpPr>
            <a:grpSpLocks/>
          </p:cNvGrpSpPr>
          <p:nvPr/>
        </p:nvGrpSpPr>
        <p:grpSpPr bwMode="auto">
          <a:xfrm>
            <a:off x="611192" y="3068638"/>
            <a:ext cx="3743325" cy="3600450"/>
            <a:chOff x="251520" y="1628800"/>
            <a:chExt cx="4752528" cy="504056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9A16AB75-2A24-B44A-B6F4-B838E51CC842}"/>
                </a:ext>
              </a:extLst>
            </p:cNvPr>
            <p:cNvSpPr/>
            <p:nvPr/>
          </p:nvSpPr>
          <p:spPr>
            <a:xfrm>
              <a:off x="251520" y="1628800"/>
              <a:ext cx="4752528" cy="504056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Tahoma"/>
                <a:cs typeface="Arial"/>
              </a:endParaRPr>
            </a:p>
          </p:txBody>
        </p:sp>
        <p:pic>
          <p:nvPicPr>
            <p:cNvPr id="26630" name="Picture 5" descr="Risultati immagini per complement system">
              <a:extLst>
                <a:ext uri="{FF2B5EF4-FFF2-40B4-BE49-F238E27FC236}">
                  <a16:creationId xmlns:a16="http://schemas.microsoft.com/office/drawing/2014/main" id="{AAFD8044-AF96-7041-8A26-CC881CC92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628800"/>
              <a:ext cx="4219575" cy="483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8" name="Picture 7" descr="Risultati immagini per phagocytes">
            <a:extLst>
              <a:ext uri="{FF2B5EF4-FFF2-40B4-BE49-F238E27FC236}">
                <a16:creationId xmlns:a16="http://schemas.microsoft.com/office/drawing/2014/main" id="{1320F207-E31C-4844-83E6-C59DAE0F7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068642"/>
            <a:ext cx="4119562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06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asellaDiTesto 2">
            <a:extLst>
              <a:ext uri="{FF2B5EF4-FFF2-40B4-BE49-F238E27FC236}">
                <a16:creationId xmlns:a16="http://schemas.microsoft.com/office/drawing/2014/main" id="{5B9D940E-EC1C-5E46-8622-BA5FA890E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863" y="25404"/>
            <a:ext cx="91836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it-IT" sz="2600">
                <a:solidFill>
                  <a:srgbClr val="FFFF00"/>
                </a:solidFill>
              </a:rPr>
              <a:t>Schema semplificato delle vie di attivazione del complemento</a:t>
            </a:r>
            <a:endParaRPr lang="it-IT" altLang="it-IT" sz="2600">
              <a:solidFill>
                <a:srgbClr val="FFFF00"/>
              </a:solidFill>
            </a:endParaRPr>
          </a:p>
        </p:txBody>
      </p:sp>
      <p:grpSp>
        <p:nvGrpSpPr>
          <p:cNvPr id="27650" name="Gruppo 6">
            <a:extLst>
              <a:ext uri="{FF2B5EF4-FFF2-40B4-BE49-F238E27FC236}">
                <a16:creationId xmlns:a16="http://schemas.microsoft.com/office/drawing/2014/main" id="{73B3C0DC-F01F-B645-BB1C-02E466DA0C1D}"/>
              </a:ext>
            </a:extLst>
          </p:cNvPr>
          <p:cNvGrpSpPr>
            <a:grpSpLocks/>
          </p:cNvGrpSpPr>
          <p:nvPr/>
        </p:nvGrpSpPr>
        <p:grpSpPr bwMode="auto">
          <a:xfrm>
            <a:off x="107954" y="620713"/>
            <a:ext cx="9001125" cy="6132512"/>
            <a:chOff x="107504" y="620713"/>
            <a:chExt cx="9001000" cy="6132512"/>
          </a:xfrm>
        </p:grpSpPr>
        <p:grpSp>
          <p:nvGrpSpPr>
            <p:cNvPr id="27656" name="Gruppo 4">
              <a:extLst>
                <a:ext uri="{FF2B5EF4-FFF2-40B4-BE49-F238E27FC236}">
                  <a16:creationId xmlns:a16="http://schemas.microsoft.com/office/drawing/2014/main" id="{36A0F2F9-92D3-2249-B25A-FA6BC48E98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504" y="620713"/>
              <a:ext cx="9001000" cy="6132512"/>
              <a:chOff x="107504" y="620713"/>
              <a:chExt cx="9001000" cy="6132512"/>
            </a:xfrm>
          </p:grpSpPr>
          <p:pic>
            <p:nvPicPr>
              <p:cNvPr id="27658" name="Picture 9" descr="Immagine correlata">
                <a:extLst>
                  <a:ext uri="{FF2B5EF4-FFF2-40B4-BE49-F238E27FC236}">
                    <a16:creationId xmlns:a16="http://schemas.microsoft.com/office/drawing/2014/main" id="{C43BE026-A289-BF4A-9E6F-B6821A67F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620713"/>
                <a:ext cx="8975725" cy="6132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59" name="CasellaDiTesto 1">
                <a:extLst>
                  <a:ext uri="{FF2B5EF4-FFF2-40B4-BE49-F238E27FC236}">
                    <a16:creationId xmlns:a16="http://schemas.microsoft.com/office/drawing/2014/main" id="{5480A548-5F27-6E49-9841-968273AD5C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5018" y="4293096"/>
                <a:ext cx="1103486" cy="73866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it-IT" altLang="it-IT" sz="1400">
                    <a:solidFill>
                      <a:srgbClr val="000000"/>
                    </a:solidFill>
                  </a:rPr>
                  <a:t>membrane attack complex</a:t>
                </a:r>
              </a:p>
            </p:txBody>
          </p:sp>
          <p:sp>
            <p:nvSpPr>
              <p:cNvPr id="3" name="Freccia in giù 2">
                <a:extLst>
                  <a:ext uri="{FF2B5EF4-FFF2-40B4-BE49-F238E27FC236}">
                    <a16:creationId xmlns:a16="http://schemas.microsoft.com/office/drawing/2014/main" id="{36324582-D0D9-4A44-9FAC-C54BD2C62EDE}"/>
                  </a:ext>
                </a:extLst>
              </p:cNvPr>
              <p:cNvSpPr/>
              <p:nvPr/>
            </p:nvSpPr>
            <p:spPr>
              <a:xfrm>
                <a:off x="8556062" y="5157788"/>
                <a:ext cx="120648" cy="574675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  <a:latin typeface="Tahoma"/>
                  <a:cs typeface="Arial"/>
                </a:endParaRPr>
              </a:p>
            </p:txBody>
          </p:sp>
          <p:sp>
            <p:nvSpPr>
              <p:cNvPr id="27661" name="CasellaDiTesto 5">
                <a:extLst>
                  <a:ext uri="{FF2B5EF4-FFF2-40B4-BE49-F238E27FC236}">
                    <a16:creationId xmlns:a16="http://schemas.microsoft.com/office/drawing/2014/main" id="{7D686103-9744-CF47-80E3-0898479526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5018" y="5805264"/>
                <a:ext cx="1103486" cy="30777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it-IT" altLang="it-IT" sz="1400" b="1">
                    <a:solidFill>
                      <a:srgbClr val="FF0000"/>
                    </a:solidFill>
                  </a:rPr>
                  <a:t>citolisi</a:t>
                </a:r>
              </a:p>
            </p:txBody>
          </p:sp>
          <p:sp>
            <p:nvSpPr>
              <p:cNvPr id="27662" name="CasellaDiTesto 3">
                <a:extLst>
                  <a:ext uri="{FF2B5EF4-FFF2-40B4-BE49-F238E27FC236}">
                    <a16:creationId xmlns:a16="http://schemas.microsoft.com/office/drawing/2014/main" id="{8F2FEABA-A7E6-5643-A98C-489325988E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5896" y="1412776"/>
                <a:ext cx="2419252" cy="29238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it-IT" altLang="it-IT" sz="1300" b="1">
                    <a:solidFill>
                      <a:srgbClr val="000000"/>
                    </a:solidFill>
                  </a:rPr>
                  <a:t>MBL </a:t>
                </a:r>
                <a:r>
                  <a:rPr lang="it-IT" altLang="it-IT" sz="1300">
                    <a:solidFill>
                      <a:srgbClr val="000000"/>
                    </a:solidFill>
                  </a:rPr>
                  <a:t>(mannose binding lectin)</a:t>
                </a:r>
              </a:p>
            </p:txBody>
          </p:sp>
        </p:grpSp>
        <p:sp>
          <p:nvSpPr>
            <p:cNvPr id="27657" name="CasellaDiTesto 8">
              <a:extLst>
                <a:ext uri="{FF2B5EF4-FFF2-40B4-BE49-F238E27FC236}">
                  <a16:creationId xmlns:a16="http://schemas.microsoft.com/office/drawing/2014/main" id="{C825F184-2EC0-944E-8FEA-1851CFAD6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952" y="1844824"/>
              <a:ext cx="2667462" cy="2923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it-IT" altLang="it-IT" sz="1300">
                  <a:solidFill>
                    <a:srgbClr val="000000"/>
                  </a:solidFill>
                </a:rPr>
                <a:t>(MBL-associated serine protease) 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E21C0515-D98C-E14B-A097-43BEC9618979}"/>
              </a:ext>
            </a:extLst>
          </p:cNvPr>
          <p:cNvGrpSpPr>
            <a:grpSpLocks/>
          </p:cNvGrpSpPr>
          <p:nvPr/>
        </p:nvGrpSpPr>
        <p:grpSpPr bwMode="auto">
          <a:xfrm>
            <a:off x="5724529" y="5103813"/>
            <a:ext cx="2232025" cy="1638300"/>
            <a:chOff x="3263900" y="2900363"/>
            <a:chExt cx="5845175" cy="3913187"/>
          </a:xfrm>
        </p:grpSpPr>
        <p:pic>
          <p:nvPicPr>
            <p:cNvPr id="27652" name="Picture 4" descr="Risultati immagini per membrane attack complex">
              <a:extLst>
                <a:ext uri="{FF2B5EF4-FFF2-40B4-BE49-F238E27FC236}">
                  <a16:creationId xmlns:a16="http://schemas.microsoft.com/office/drawing/2014/main" id="{CBA7F935-38B1-E047-A0FE-97227AF29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79" b="38"/>
            <a:stretch>
              <a:fillRect/>
            </a:stretch>
          </p:blipFill>
          <p:spPr bwMode="auto">
            <a:xfrm>
              <a:off x="3263900" y="2900363"/>
              <a:ext cx="5845175" cy="391318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1B55B696-6624-584E-B495-7080EDE22599}"/>
                </a:ext>
              </a:extLst>
            </p:cNvPr>
            <p:cNvSpPr/>
            <p:nvPr/>
          </p:nvSpPr>
          <p:spPr>
            <a:xfrm>
              <a:off x="7163455" y="3211295"/>
              <a:ext cx="432360" cy="41331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Tahoma"/>
                <a:cs typeface="Arial"/>
              </a:endParaRP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51BD252A-B3DF-534D-946B-2661ACEC27ED}"/>
                </a:ext>
              </a:extLst>
            </p:cNvPr>
            <p:cNvSpPr/>
            <p:nvPr/>
          </p:nvSpPr>
          <p:spPr>
            <a:xfrm>
              <a:off x="6157386" y="3594270"/>
              <a:ext cx="432360" cy="4095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Tahoma"/>
                <a:cs typeface="Arial"/>
              </a:endParaRP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AC92997-1E56-064A-93E4-074F95E86151}"/>
                </a:ext>
              </a:extLst>
            </p:cNvPr>
            <p:cNvSpPr/>
            <p:nvPr/>
          </p:nvSpPr>
          <p:spPr>
            <a:xfrm>
              <a:off x="8244355" y="3859699"/>
              <a:ext cx="432360" cy="4133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Tahom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52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Immagine correlata">
            <a:extLst>
              <a:ext uri="{FF2B5EF4-FFF2-40B4-BE49-F238E27FC236}">
                <a16:creationId xmlns:a16="http://schemas.microsoft.com/office/drawing/2014/main" id="{91616B28-8953-9D40-81CE-9F152F43C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92"/>
            <a:ext cx="8928100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092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45B288B-1D07-6D4B-AF8B-57CCB3C7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73" b="31213"/>
          <a:stretch>
            <a:fillRect/>
          </a:stretch>
        </p:blipFill>
        <p:spPr bwMode="auto">
          <a:xfrm>
            <a:off x="-36511" y="115888"/>
            <a:ext cx="928846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6DE4012A-14B7-6E40-A34C-F358EF9DB88F}"/>
              </a:ext>
            </a:extLst>
          </p:cNvPr>
          <p:cNvSpPr txBox="1">
            <a:spLocks/>
          </p:cNvSpPr>
          <p:nvPr/>
        </p:nvSpPr>
        <p:spPr>
          <a:xfrm>
            <a:off x="0" y="236542"/>
            <a:ext cx="9144000" cy="6000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it-IT" sz="3200" b="1" kern="0">
                <a:solidFill>
                  <a:srgbClr val="FFFF00"/>
                </a:solidFill>
                <a:latin typeface="Tahoma"/>
                <a:cs typeface="Arial"/>
              </a:rPr>
              <a:t>Principali deficienze del complemento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5F94EA2-CD75-3244-9220-7435DDAB718A}"/>
              </a:ext>
            </a:extLst>
          </p:cNvPr>
          <p:cNvSpPr/>
          <p:nvPr/>
        </p:nvSpPr>
        <p:spPr>
          <a:xfrm>
            <a:off x="71442" y="4221167"/>
            <a:ext cx="9037637" cy="5746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8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6CD346-25E8-A74E-834A-6D337D3A4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" y="765179"/>
            <a:ext cx="9145588" cy="5472113"/>
          </a:xfrm>
        </p:spPr>
        <p:txBody>
          <a:bodyPr/>
          <a:lstStyle/>
          <a:p>
            <a:pPr algn="just">
              <a:defRPr/>
            </a:pPr>
            <a:r>
              <a:rPr lang="en-US" sz="2500"/>
              <a:t>Al genere </a:t>
            </a:r>
            <a:r>
              <a:rPr lang="en-US" sz="2500" i="1"/>
              <a:t>Neisseria</a:t>
            </a:r>
            <a:r>
              <a:rPr lang="en-US" sz="2500"/>
              <a:t> appartengono due importanti patogeni umani, </a:t>
            </a:r>
            <a:r>
              <a:rPr lang="en-US" sz="2500" i="1">
                <a:solidFill>
                  <a:srgbClr val="FFFF00"/>
                </a:solidFill>
              </a:rPr>
              <a:t>N. gonorrhoeae</a:t>
            </a:r>
            <a:r>
              <a:rPr lang="en-US" sz="2500">
                <a:solidFill>
                  <a:srgbClr val="FFFF00"/>
                </a:solidFill>
              </a:rPr>
              <a:t> </a:t>
            </a:r>
            <a:r>
              <a:rPr lang="en-US" sz="2500"/>
              <a:t>e </a:t>
            </a:r>
            <a:r>
              <a:rPr lang="en-US" sz="2500" i="1">
                <a:solidFill>
                  <a:srgbClr val="FFFF00"/>
                </a:solidFill>
              </a:rPr>
              <a:t>N. meningitidis</a:t>
            </a:r>
            <a:r>
              <a:rPr lang="en-US" sz="2500" i="1"/>
              <a:t>.</a:t>
            </a:r>
            <a:endParaRPr lang="it-IT" sz="2500" i="1"/>
          </a:p>
          <a:p>
            <a:pPr algn="just">
              <a:defRPr/>
            </a:pPr>
            <a:endParaRPr lang="en-US" sz="1050"/>
          </a:p>
          <a:p>
            <a:pPr algn="just">
              <a:defRPr/>
            </a:pPr>
            <a:r>
              <a:rPr lang="en-US" sz="2500"/>
              <a:t>Le infezioni da </a:t>
            </a:r>
            <a:r>
              <a:rPr lang="en-US" sz="2500" i="1"/>
              <a:t>N. gonorrhoeae</a:t>
            </a:r>
            <a:r>
              <a:rPr lang="en-US" sz="2500"/>
              <a:t> (gonococco) hanno un’elevata prevalenza e una bassa mortalità, mentre quelle da </a:t>
            </a:r>
            <a:r>
              <a:rPr lang="en-US" sz="2500" i="1"/>
              <a:t>N. meningitidis</a:t>
            </a:r>
            <a:r>
              <a:rPr lang="en-US" sz="2500"/>
              <a:t> (meningococco) hanno una bassa prevalenza e un’elevata mortalità</a:t>
            </a:r>
          </a:p>
          <a:p>
            <a:pPr algn="just">
              <a:defRPr/>
            </a:pPr>
            <a:endParaRPr lang="en-US" sz="1050"/>
          </a:p>
          <a:p>
            <a:pPr algn="just">
              <a:defRPr/>
            </a:pPr>
            <a:r>
              <a:rPr lang="en-US" sz="2500"/>
              <a:t>Sia il gonococco che il meningococco sono in grado di </a:t>
            </a:r>
            <a:r>
              <a:rPr lang="en-US" sz="2500">
                <a:solidFill>
                  <a:srgbClr val="FFFF00"/>
                </a:solidFill>
              </a:rPr>
              <a:t>evitare</a:t>
            </a:r>
            <a:r>
              <a:rPr lang="en-US" sz="2500"/>
              <a:t> il </a:t>
            </a:r>
            <a:r>
              <a:rPr lang="en-US" sz="2500">
                <a:solidFill>
                  <a:srgbClr val="FFFF00"/>
                </a:solidFill>
              </a:rPr>
              <a:t>killing da parte dei neutrofili</a:t>
            </a:r>
            <a:r>
              <a:rPr lang="en-US" sz="2500"/>
              <a:t> e pertanto l’attivazione del </a:t>
            </a:r>
            <a:r>
              <a:rPr lang="en-US" sz="2500" b="1">
                <a:solidFill>
                  <a:srgbClr val="FFFF00"/>
                </a:solidFill>
              </a:rPr>
              <a:t>complemento</a:t>
            </a:r>
            <a:r>
              <a:rPr lang="en-US" sz="2500"/>
              <a:t> è </a:t>
            </a:r>
            <a:r>
              <a:rPr lang="en-US" sz="2500" b="1">
                <a:solidFill>
                  <a:srgbClr val="FFFF00"/>
                </a:solidFill>
              </a:rPr>
              <a:t>cruciale</a:t>
            </a:r>
            <a:r>
              <a:rPr lang="en-US" sz="2500">
                <a:solidFill>
                  <a:srgbClr val="FFFF00"/>
                </a:solidFill>
              </a:rPr>
              <a:t> per debellare l’infezione</a:t>
            </a:r>
          </a:p>
          <a:p>
            <a:pPr algn="just">
              <a:defRPr/>
            </a:pPr>
            <a:endParaRPr lang="en-US" sz="1050"/>
          </a:p>
          <a:p>
            <a:pPr algn="just">
              <a:defRPr/>
            </a:pPr>
            <a:r>
              <a:rPr lang="en-US" sz="2500"/>
              <a:t>Soggetti con deficienze congenite del complemento presentano un elevato rischio di contrarre infezioni da neisseria</a:t>
            </a:r>
            <a:endParaRPr lang="en-US" sz="2500" b="1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BF677E3E-7033-ED4B-8963-C945B557B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3850" y="-315913"/>
            <a:ext cx="9791700" cy="1152526"/>
          </a:xfrm>
        </p:spPr>
        <p:txBody>
          <a:bodyPr/>
          <a:lstStyle/>
          <a:p>
            <a:pPr>
              <a:defRPr/>
            </a:pPr>
            <a:r>
              <a:rPr lang="it-IT" sz="3400">
                <a:solidFill>
                  <a:srgbClr val="FFFF00"/>
                </a:solidFill>
              </a:rPr>
              <a:t>Innate immune response to </a:t>
            </a:r>
            <a:r>
              <a:rPr lang="it-IT" sz="3400" i="1">
                <a:solidFill>
                  <a:srgbClr val="FFFF00"/>
                </a:solidFill>
              </a:rPr>
              <a:t>Neisseria</a:t>
            </a:r>
            <a:r>
              <a:rPr lang="it-IT" sz="3400">
                <a:solidFill>
                  <a:srgbClr val="FFFF00"/>
                </a:solidFill>
              </a:rPr>
              <a:t> infection</a:t>
            </a:r>
          </a:p>
        </p:txBody>
      </p:sp>
    </p:spTree>
    <p:extLst>
      <p:ext uri="{BB962C8B-B14F-4D97-AF65-F5344CB8AC3E}">
        <p14:creationId xmlns:p14="http://schemas.microsoft.com/office/powerpoint/2010/main" val="13352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asellaDiTesto 1">
            <a:extLst>
              <a:ext uri="{FF2B5EF4-FFF2-40B4-BE49-F238E27FC236}">
                <a16:creationId xmlns:a16="http://schemas.microsoft.com/office/drawing/2014/main" id="{089BBAAE-497D-D84A-BE9A-58555B5E4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9" y="1412875"/>
            <a:ext cx="2447925" cy="7699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it-IT" altLang="it-IT" sz="2200">
                <a:solidFill>
                  <a:srgbClr val="FFFFFF"/>
                </a:solidFill>
              </a:rPr>
              <a:t>DIFETTI </a:t>
            </a:r>
            <a:r>
              <a:rPr lang="it-IT" altLang="it-IT" sz="2200" b="1">
                <a:solidFill>
                  <a:srgbClr val="FFFFFF"/>
                </a:solidFill>
              </a:rPr>
              <a:t>CONGENITI </a:t>
            </a: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2961777-C5C2-7C4D-ADB9-40A074EE25F0}"/>
              </a:ext>
            </a:extLst>
          </p:cNvPr>
          <p:cNvSpPr/>
          <p:nvPr/>
        </p:nvSpPr>
        <p:spPr>
          <a:xfrm>
            <a:off x="2987679" y="1571629"/>
            <a:ext cx="720725" cy="3603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31747" name="CasellaDiTesto 4">
            <a:extLst>
              <a:ext uri="{FF2B5EF4-FFF2-40B4-BE49-F238E27FC236}">
                <a16:creationId xmlns:a16="http://schemas.microsoft.com/office/drawing/2014/main" id="{7B0C50A3-2184-3342-A1C6-336BE5DCE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92" y="1046163"/>
            <a:ext cx="2232025" cy="1446212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>
                <a:solidFill>
                  <a:srgbClr val="FFFFFF"/>
                </a:solidFill>
              </a:rPr>
              <a:t>COMPONENTE </a:t>
            </a:r>
            <a:r>
              <a:rPr lang="it-IT" altLang="it-IT" sz="2200" b="1">
                <a:solidFill>
                  <a:srgbClr val="FFFFFF"/>
                </a:solidFill>
              </a:rPr>
              <a:t>UMORALE: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003366"/>
                </a:solidFill>
              </a:rPr>
              <a:t>sistema del complemento </a:t>
            </a:r>
          </a:p>
        </p:txBody>
      </p:sp>
      <p:sp>
        <p:nvSpPr>
          <p:cNvPr id="31748" name="CasellaDiTesto 6">
            <a:extLst>
              <a:ext uri="{FF2B5EF4-FFF2-40B4-BE49-F238E27FC236}">
                <a16:creationId xmlns:a16="http://schemas.microsoft.com/office/drawing/2014/main" id="{9EF2EAF9-9EC2-5548-A20C-4CBD5E5A3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068642"/>
            <a:ext cx="2160588" cy="1108075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>
                <a:solidFill>
                  <a:srgbClr val="FFFFFF"/>
                </a:solidFill>
              </a:rPr>
              <a:t>COMPONENTE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FFFFFF"/>
                </a:solidFill>
              </a:rPr>
              <a:t>CELLULARE: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003366"/>
                </a:solidFill>
              </a:rPr>
              <a:t>fagociti</a:t>
            </a: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F7B2999D-FECD-444B-B72F-2DC4EE0766ED}"/>
              </a:ext>
            </a:extLst>
          </p:cNvPr>
          <p:cNvSpPr/>
          <p:nvPr/>
        </p:nvSpPr>
        <p:spPr>
          <a:xfrm>
            <a:off x="1403354" y="2305050"/>
            <a:ext cx="360363" cy="24193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31750" name="CasellaDiTesto 8">
            <a:extLst>
              <a:ext uri="{FF2B5EF4-FFF2-40B4-BE49-F238E27FC236}">
                <a16:creationId xmlns:a16="http://schemas.microsoft.com/office/drawing/2014/main" id="{1295F357-110B-4F4F-A6D7-A8093A690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485904"/>
            <a:ext cx="2247900" cy="523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800" b="1">
                <a:solidFill>
                  <a:srgbClr val="FFFF00"/>
                </a:solidFill>
              </a:rPr>
              <a:t>RI INNATA</a:t>
            </a:r>
            <a:endParaRPr lang="it-IT" altLang="it-IT" sz="2800">
              <a:solidFill>
                <a:srgbClr val="FFFFFF"/>
              </a:solidFill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915C0E80-9AB1-2A4F-A633-404E05D55024}"/>
              </a:ext>
            </a:extLst>
          </p:cNvPr>
          <p:cNvSpPr/>
          <p:nvPr/>
        </p:nvSpPr>
        <p:spPr>
          <a:xfrm rot="5400000">
            <a:off x="4592641" y="2255838"/>
            <a:ext cx="720725" cy="330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86903D78-E8A0-B643-91D0-3B4E3E4A2985}"/>
              </a:ext>
            </a:extLst>
          </p:cNvPr>
          <p:cNvSpPr/>
          <p:nvPr/>
        </p:nvSpPr>
        <p:spPr>
          <a:xfrm>
            <a:off x="6156329" y="1624013"/>
            <a:ext cx="466725" cy="330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31753" name="CasellaDiTesto 4">
            <a:extLst>
              <a:ext uri="{FF2B5EF4-FFF2-40B4-BE49-F238E27FC236}">
                <a16:creationId xmlns:a16="http://schemas.microsoft.com/office/drawing/2014/main" id="{E627DF76-8C9F-B144-A654-3E3C9783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9" y="44454"/>
            <a:ext cx="877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600">
                <a:solidFill>
                  <a:srgbClr val="FFFF00"/>
                </a:solidFill>
              </a:rPr>
              <a:t>Difetti congeniti della risposta immunitaria</a:t>
            </a:r>
          </a:p>
        </p:txBody>
      </p:sp>
      <p:sp>
        <p:nvSpPr>
          <p:cNvPr id="31754" name="CasellaDiTesto 8">
            <a:extLst>
              <a:ext uri="{FF2B5EF4-FFF2-40B4-BE49-F238E27FC236}">
                <a16:creationId xmlns:a16="http://schemas.microsoft.com/office/drawing/2014/main" id="{B845E5E5-E887-B14B-B3EC-EADD3446C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4884742"/>
            <a:ext cx="3168650" cy="523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800" b="1">
                <a:solidFill>
                  <a:srgbClr val="FFFF00"/>
                </a:solidFill>
              </a:rPr>
              <a:t>RI ADATTATIVA</a:t>
            </a:r>
            <a:endParaRPr lang="it-IT" altLang="it-IT" sz="2800">
              <a:solidFill>
                <a:srgbClr val="FFFFFF"/>
              </a:solidFill>
            </a:endParaRPr>
          </a:p>
        </p:txBody>
      </p:sp>
      <p:sp>
        <p:nvSpPr>
          <p:cNvPr id="31755" name="CasellaDiTesto 6">
            <a:extLst>
              <a:ext uri="{FF2B5EF4-FFF2-40B4-BE49-F238E27FC236}">
                <a16:creationId xmlns:a16="http://schemas.microsoft.com/office/drawing/2014/main" id="{513A4942-7517-574A-9612-AE518A5F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217" y="4581529"/>
            <a:ext cx="2160587" cy="1108075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>
                <a:solidFill>
                  <a:srgbClr val="FFFFFF"/>
                </a:solidFill>
              </a:rPr>
              <a:t>COMPONENTE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FFFFFF"/>
                </a:solidFill>
              </a:rPr>
              <a:t>CELLULARE: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003366"/>
                </a:solidFill>
              </a:rPr>
              <a:t>linfociti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BEA164A6-9ACB-2E41-ADAC-57CAFFC410A3}"/>
              </a:ext>
            </a:extLst>
          </p:cNvPr>
          <p:cNvSpPr/>
          <p:nvPr/>
        </p:nvSpPr>
        <p:spPr>
          <a:xfrm>
            <a:off x="3419479" y="4970463"/>
            <a:ext cx="466725" cy="330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31757" name="CasellaDiTesto 5">
            <a:extLst>
              <a:ext uri="{FF2B5EF4-FFF2-40B4-BE49-F238E27FC236}">
                <a16:creationId xmlns:a16="http://schemas.microsoft.com/office/drawing/2014/main" id="{86C76935-7DB4-B34E-9E84-7033126A7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949950"/>
            <a:ext cx="4538662" cy="768350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>
                <a:solidFill>
                  <a:srgbClr val="FFFFFF"/>
                </a:solidFill>
              </a:rPr>
              <a:t>effetti sulla componente </a:t>
            </a:r>
            <a:r>
              <a:rPr lang="it-IT" altLang="it-IT" sz="2200" b="1">
                <a:solidFill>
                  <a:srgbClr val="FFFFFF"/>
                </a:solidFill>
              </a:rPr>
              <a:t>umorale</a:t>
            </a:r>
            <a:r>
              <a:rPr lang="it-IT" altLang="it-IT" sz="2200">
                <a:solidFill>
                  <a:srgbClr val="FFFFFF"/>
                </a:solidFill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200" b="1">
                <a:solidFill>
                  <a:srgbClr val="003366"/>
                </a:solidFill>
              </a:rPr>
              <a:t>anticorpi</a:t>
            </a:r>
          </a:p>
        </p:txBody>
      </p:sp>
      <p:sp>
        <p:nvSpPr>
          <p:cNvPr id="7" name="Freccia circolare a sinistra 6">
            <a:extLst>
              <a:ext uri="{FF2B5EF4-FFF2-40B4-BE49-F238E27FC236}">
                <a16:creationId xmlns:a16="http://schemas.microsoft.com/office/drawing/2014/main" id="{AE62C9DC-4785-7644-BF6C-D01D67305895}"/>
              </a:ext>
            </a:extLst>
          </p:cNvPr>
          <p:cNvSpPr/>
          <p:nvPr/>
        </p:nvSpPr>
        <p:spPr>
          <a:xfrm>
            <a:off x="6443667" y="4970463"/>
            <a:ext cx="720725" cy="1554162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2" name="Freccia sinistra 1">
            <a:extLst>
              <a:ext uri="{FF2B5EF4-FFF2-40B4-BE49-F238E27FC236}">
                <a16:creationId xmlns:a16="http://schemas.microsoft.com/office/drawing/2014/main" id="{0D2F605C-8B6E-4444-BD31-F3637AAA30A2}"/>
              </a:ext>
            </a:extLst>
          </p:cNvPr>
          <p:cNvSpPr/>
          <p:nvPr/>
        </p:nvSpPr>
        <p:spPr>
          <a:xfrm>
            <a:off x="6156329" y="3429000"/>
            <a:ext cx="962025" cy="4318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05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 descr="null">
            <a:extLst>
              <a:ext uri="{FF2B5EF4-FFF2-40B4-BE49-F238E27FC236}">
                <a16:creationId xmlns:a16="http://schemas.microsoft.com/office/drawing/2014/main" id="{D71FF428-82A8-5843-85FB-A25B4457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9" y="-13446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9" descr="null">
            <a:extLst>
              <a:ext uri="{FF2B5EF4-FFF2-40B4-BE49-F238E27FC236}">
                <a16:creationId xmlns:a16="http://schemas.microsoft.com/office/drawing/2014/main" id="{27415543-0CB3-6940-A55B-41D12549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9" y="-31115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8" descr="null">
            <a:extLst>
              <a:ext uri="{FF2B5EF4-FFF2-40B4-BE49-F238E27FC236}">
                <a16:creationId xmlns:a16="http://schemas.microsoft.com/office/drawing/2014/main" id="{2166822E-461F-9141-8F18-533DD800C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9" y="2635254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1" descr="null">
            <a:extLst>
              <a:ext uri="{FF2B5EF4-FFF2-40B4-BE49-F238E27FC236}">
                <a16:creationId xmlns:a16="http://schemas.microsoft.com/office/drawing/2014/main" id="{A2C6C17A-4BCE-DD4C-9F86-4872CFF12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9" y="3668717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4" descr="null">
            <a:extLst>
              <a:ext uri="{FF2B5EF4-FFF2-40B4-BE49-F238E27FC236}">
                <a16:creationId xmlns:a16="http://schemas.microsoft.com/office/drawing/2014/main" id="{DEC89130-EAE6-0340-A76D-D7425E94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9" y="4700592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8" descr=" ">
            <a:extLst>
              <a:ext uri="{FF2B5EF4-FFF2-40B4-BE49-F238E27FC236}">
                <a16:creationId xmlns:a16="http://schemas.microsoft.com/office/drawing/2014/main" id="{80A1DC4E-29A9-6B4C-9CB4-F800F1DC9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-200025"/>
            <a:ext cx="952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0" descr=" ">
            <a:extLst>
              <a:ext uri="{FF2B5EF4-FFF2-40B4-BE49-F238E27FC236}">
                <a16:creationId xmlns:a16="http://schemas.microsoft.com/office/drawing/2014/main" id="{FB331871-FB19-1B49-88CE-32D4A9588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908175"/>
            <a:ext cx="952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5" descr="null">
            <a:extLst>
              <a:ext uri="{FF2B5EF4-FFF2-40B4-BE49-F238E27FC236}">
                <a16:creationId xmlns:a16="http://schemas.microsoft.com/office/drawing/2014/main" id="{50833EE5-00CD-4342-80E4-574EC8EF4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937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0" descr="null">
            <a:extLst>
              <a:ext uri="{FF2B5EF4-FFF2-40B4-BE49-F238E27FC236}">
                <a16:creationId xmlns:a16="http://schemas.microsoft.com/office/drawing/2014/main" id="{001616CD-97DD-DF4D-AF94-8EAE7931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57175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0" descr="null">
            <a:extLst>
              <a:ext uri="{FF2B5EF4-FFF2-40B4-BE49-F238E27FC236}">
                <a16:creationId xmlns:a16="http://schemas.microsoft.com/office/drawing/2014/main" id="{A75BA651-887B-2640-AE5A-08CF4E8C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303213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5" descr="null">
            <a:extLst>
              <a:ext uri="{FF2B5EF4-FFF2-40B4-BE49-F238E27FC236}">
                <a16:creationId xmlns:a16="http://schemas.microsoft.com/office/drawing/2014/main" id="{35E8B753-3603-ED4B-AAC5-786B4FD1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74955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7" descr="null">
            <a:extLst>
              <a:ext uri="{FF2B5EF4-FFF2-40B4-BE49-F238E27FC236}">
                <a16:creationId xmlns:a16="http://schemas.microsoft.com/office/drawing/2014/main" id="{D14EA949-2FC6-5142-8785-B664E0EE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4" y="4830763"/>
            <a:ext cx="95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60" descr="unimap6">
            <a:extLst>
              <a:ext uri="{FF2B5EF4-FFF2-40B4-BE49-F238E27FC236}">
                <a16:creationId xmlns:a16="http://schemas.microsoft.com/office/drawing/2014/main" id="{75C11326-6DDB-7A41-BB9A-AE6202108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14288"/>
            <a:ext cx="8208963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42" name="Oval 166">
            <a:extLst>
              <a:ext uri="{FF2B5EF4-FFF2-40B4-BE49-F238E27FC236}">
                <a16:creationId xmlns:a16="http://schemas.microsoft.com/office/drawing/2014/main" id="{99458D78-FB90-3C47-A49B-26627CF0F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7" y="42867"/>
            <a:ext cx="936625" cy="865187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75" name="CasellaDiTesto 17">
            <a:extLst>
              <a:ext uri="{FF2B5EF4-FFF2-40B4-BE49-F238E27FC236}">
                <a16:creationId xmlns:a16="http://schemas.microsoft.com/office/drawing/2014/main" id="{8369E265-6832-024B-8CA1-450406CF5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92" y="981075"/>
            <a:ext cx="1362075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1800" b="1">
                <a:solidFill>
                  <a:srgbClr val="FFFFFF"/>
                </a:solidFill>
                <a:latin typeface="Arial" panose="020B0604020202020204" pitchFamily="34" charset="0"/>
              </a:rPr>
              <a:t>Castelletto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19C0D69-FBAB-1246-99C3-BC849E010AFF}"/>
              </a:ext>
            </a:extLst>
          </p:cNvPr>
          <p:cNvCxnSpPr/>
          <p:nvPr/>
        </p:nvCxnSpPr>
        <p:spPr>
          <a:xfrm flipH="1">
            <a:off x="3563938" y="1196975"/>
            <a:ext cx="792162" cy="319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7" name="CasellaDiTesto 1">
            <a:extLst>
              <a:ext uri="{FF2B5EF4-FFF2-40B4-BE49-F238E27FC236}">
                <a16:creationId xmlns:a16="http://schemas.microsoft.com/office/drawing/2014/main" id="{5411F568-1481-864E-8B65-5E01870C4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42" y="-26988"/>
            <a:ext cx="3305175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b="1">
                <a:solidFill>
                  <a:srgbClr val="FFFFFF"/>
                </a:solidFill>
                <a:latin typeface="Arial" panose="020B0604020202020204" pitchFamily="34" charset="0"/>
              </a:rPr>
              <a:t>Piazzale Europa</a:t>
            </a:r>
          </a:p>
        </p:txBody>
      </p:sp>
      <p:sp>
        <p:nvSpPr>
          <p:cNvPr id="24744" name="Text Box 168">
            <a:extLst>
              <a:ext uri="{FF2B5EF4-FFF2-40B4-BE49-F238E27FC236}">
                <a16:creationId xmlns:a16="http://schemas.microsoft.com/office/drawing/2014/main" id="{28E10C8D-B538-AA4C-904E-DDBD2EF15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763" y="5489579"/>
            <a:ext cx="6818312" cy="13239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/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000" dirty="0">
                <a:solidFill>
                  <a:srgbClr val="000000"/>
                </a:solidFill>
                <a:latin typeface="Tahoma"/>
                <a:cs typeface="Arial" charset="0"/>
              </a:rPr>
              <a:t>Renzo </a:t>
            </a:r>
            <a:r>
              <a:rPr lang="it-IT" altLang="it-IT" sz="2000" dirty="0" err="1">
                <a:solidFill>
                  <a:srgbClr val="000000"/>
                </a:solidFill>
                <a:latin typeface="Tahoma"/>
                <a:cs typeface="Arial" charset="0"/>
              </a:rPr>
              <a:t>Menegazzi</a:t>
            </a:r>
            <a:r>
              <a:rPr lang="it-IT" altLang="it-IT" sz="2000" dirty="0">
                <a:solidFill>
                  <a:srgbClr val="000000"/>
                </a:solidFill>
                <a:latin typeface="Tahoma"/>
                <a:cs typeface="Arial" charset="0"/>
              </a:rPr>
              <a:t>, </a:t>
            </a:r>
            <a:r>
              <a:rPr lang="it-IT" altLang="it-IT" sz="2000" dirty="0" err="1">
                <a:solidFill>
                  <a:srgbClr val="000000"/>
                </a:solidFill>
                <a:latin typeface="Tahoma"/>
                <a:cs typeface="Arial" charset="0"/>
              </a:rPr>
              <a:t>PhD</a:t>
            </a:r>
            <a:r>
              <a:rPr lang="it-IT" altLang="it-IT" sz="2000" dirty="0">
                <a:solidFill>
                  <a:srgbClr val="000000"/>
                </a:solidFill>
                <a:latin typeface="Tahoma"/>
                <a:cs typeface="Arial" charset="0"/>
              </a:rPr>
              <a:t>   Dipartimento di Scienze della Vita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000" dirty="0">
                <a:solidFill>
                  <a:srgbClr val="000000"/>
                </a:solidFill>
                <a:latin typeface="Tahoma"/>
                <a:cs typeface="Arial" charset="0"/>
              </a:rPr>
              <a:t>Edificio </a:t>
            </a:r>
            <a:r>
              <a:rPr lang="it-IT" altLang="it-IT" sz="2000" dirty="0" err="1">
                <a:solidFill>
                  <a:srgbClr val="000000"/>
                </a:solidFill>
                <a:latin typeface="Tahoma"/>
                <a:cs typeface="Arial" charset="0"/>
              </a:rPr>
              <a:t>R</a:t>
            </a:r>
            <a:r>
              <a:rPr lang="it-IT" altLang="it-IT" sz="2000" dirty="0">
                <a:solidFill>
                  <a:srgbClr val="000000"/>
                </a:solidFill>
                <a:latin typeface="Tahoma"/>
                <a:cs typeface="Arial" charset="0"/>
              </a:rPr>
              <a:t>, I° piano, stanza 219 - 040  558 8648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000" dirty="0">
                <a:solidFill>
                  <a:srgbClr val="000000"/>
                </a:solidFill>
                <a:latin typeface="Tahoma"/>
                <a:cs typeface="Arial" charset="0"/>
              </a:rPr>
              <a:t>email: </a:t>
            </a:r>
            <a:r>
              <a:rPr lang="it-IT" altLang="it-IT" sz="2000" dirty="0" err="1">
                <a:solidFill>
                  <a:srgbClr val="000000"/>
                </a:solidFill>
                <a:latin typeface="Tahoma"/>
                <a:cs typeface="Arial" charset="0"/>
              </a:rPr>
              <a:t>menegazz@units.it</a:t>
            </a:r>
            <a:endParaRPr lang="it-IT" altLang="it-IT" sz="2000" dirty="0">
              <a:solidFill>
                <a:srgbClr val="000000"/>
              </a:solidFill>
              <a:latin typeface="Tahom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42" grpId="0" animBg="1"/>
      <p:bldP spid="247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A1519-FBF0-F44C-80D1-4C9A2CB58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5104"/>
            <a:ext cx="8229600" cy="671513"/>
          </a:xfrm>
        </p:spPr>
        <p:txBody>
          <a:bodyPr/>
          <a:lstStyle/>
          <a:p>
            <a:pPr>
              <a:defRPr/>
            </a:pPr>
            <a:r>
              <a:rPr lang="it-IT" sz="4000" b="1">
                <a:solidFill>
                  <a:srgbClr val="FFFF00"/>
                </a:solidFill>
              </a:rPr>
              <a:t>Fagociti professionali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562E44-77BF-8D4F-A637-8470BBA63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5111750"/>
          </a:xfrm>
        </p:spPr>
        <p:txBody>
          <a:bodyPr/>
          <a:lstStyle/>
          <a:p>
            <a:pPr algn="just">
              <a:defRPr/>
            </a:pPr>
            <a:r>
              <a:rPr lang="it-IT" sz="3000" b="1"/>
              <a:t>Neutrofili, monociti </a:t>
            </a:r>
            <a:r>
              <a:rPr lang="it-IT" sz="3000"/>
              <a:t>and</a:t>
            </a:r>
            <a:r>
              <a:rPr lang="it-IT" sz="3000" b="1"/>
              <a:t> macrofagi</a:t>
            </a:r>
            <a:r>
              <a:rPr lang="it-IT" sz="3000"/>
              <a:t> sono importanti protagonisti della lotta contro i patogeni invadenti</a:t>
            </a:r>
          </a:p>
          <a:p>
            <a:pPr algn="just">
              <a:defRPr/>
            </a:pPr>
            <a:endParaRPr lang="it-IT" sz="1800"/>
          </a:p>
          <a:p>
            <a:pPr algn="just">
              <a:defRPr/>
            </a:pPr>
            <a:r>
              <a:rPr lang="it-IT" sz="3000"/>
              <a:t>Fagocitano, uccidono e distruggono i microbi, soprattutto </a:t>
            </a:r>
            <a:r>
              <a:rPr lang="it-IT" sz="3000">
                <a:solidFill>
                  <a:srgbClr val="FFFF00"/>
                </a:solidFill>
              </a:rPr>
              <a:t>batteri</a:t>
            </a:r>
            <a:r>
              <a:rPr lang="it-IT" sz="3000"/>
              <a:t> e </a:t>
            </a:r>
            <a:r>
              <a:rPr lang="it-IT" sz="3000">
                <a:solidFill>
                  <a:srgbClr val="FFFF00"/>
                </a:solidFill>
              </a:rPr>
              <a:t>funghi</a:t>
            </a:r>
          </a:p>
          <a:p>
            <a:pPr algn="just">
              <a:defRPr/>
            </a:pPr>
            <a:endParaRPr lang="it-IT" sz="1800"/>
          </a:p>
          <a:p>
            <a:pPr algn="just">
              <a:defRPr/>
            </a:pPr>
            <a:r>
              <a:rPr lang="it-IT" sz="3000"/>
              <a:t>I fagociti svolgono il loro ruolo protettivo nei tessuti dopo fuoriuscita dai vasi sanguigni (microcircolo)</a:t>
            </a:r>
            <a:endParaRPr lang="it-IT" sz="3000" b="1"/>
          </a:p>
        </p:txBody>
      </p:sp>
    </p:spTree>
    <p:extLst>
      <p:ext uri="{BB962C8B-B14F-4D97-AF65-F5344CB8AC3E}">
        <p14:creationId xmlns:p14="http://schemas.microsoft.com/office/powerpoint/2010/main" val="133625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0C3049-CF8B-B14F-B8D8-02DB5367DB84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179388" y="260354"/>
            <a:ext cx="8856662" cy="1368425"/>
          </a:xfrm>
        </p:spPr>
        <p:txBody>
          <a:bodyPr/>
          <a:lstStyle/>
          <a:p>
            <a:pPr>
              <a:defRPr/>
            </a:pPr>
            <a:r>
              <a:rPr lang="it-IT" sz="3800" dirty="0">
                <a:solidFill>
                  <a:srgbClr val="FFFF00"/>
                </a:solidFill>
              </a:rPr>
              <a:t>Immunodeficienze congenite: alterazioni delle </a:t>
            </a:r>
            <a:r>
              <a:rPr lang="it-IT" sz="3800" b="1" u="sng" dirty="0">
                <a:solidFill>
                  <a:srgbClr val="FFFF00"/>
                </a:solidFill>
              </a:rPr>
              <a:t>cellule</a:t>
            </a:r>
            <a:r>
              <a:rPr lang="it-IT" sz="3800" dirty="0">
                <a:solidFill>
                  <a:srgbClr val="FFFF00"/>
                </a:solidFill>
              </a:rPr>
              <a:t> dell’immunità naturale</a:t>
            </a:r>
          </a:p>
        </p:txBody>
      </p:sp>
      <p:sp>
        <p:nvSpPr>
          <p:cNvPr id="16387" name="CasellaDiTesto 2">
            <a:extLst>
              <a:ext uri="{FF2B5EF4-FFF2-40B4-BE49-F238E27FC236}">
                <a16:creationId xmlns:a16="http://schemas.microsoft.com/office/drawing/2014/main" id="{8138295C-E034-F945-81ED-0C2D5EBC7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4" y="2205038"/>
            <a:ext cx="84883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it-IT" altLang="it-IT" sz="3600">
                <a:solidFill>
                  <a:srgbClr val="FFFFFF"/>
                </a:solidFill>
              </a:rPr>
              <a:t>Principali effetti: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it-IT" altLang="it-IT" sz="3600">
              <a:solidFill>
                <a:srgbClr val="FFFFFF"/>
              </a:solidFill>
            </a:endParaRPr>
          </a:p>
          <a:p>
            <a:pPr marL="571500" indent="-5715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3600">
                <a:solidFill>
                  <a:srgbClr val="FFFFFF"/>
                </a:solidFill>
              </a:rPr>
              <a:t>Infezioni ricorrenti</a:t>
            </a:r>
          </a:p>
          <a:p>
            <a:pPr marL="571500" indent="-5715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it-IT" altLang="it-IT" sz="3600">
              <a:solidFill>
                <a:srgbClr val="FFFFFF"/>
              </a:solidFill>
            </a:endParaRPr>
          </a:p>
          <a:p>
            <a:pPr marL="571500" indent="-5715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3600">
                <a:solidFill>
                  <a:srgbClr val="FFFFFF"/>
                </a:solidFill>
              </a:rPr>
              <a:t>Difetti della </a:t>
            </a:r>
            <a:r>
              <a:rPr lang="it-IT" altLang="it-IT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risposta infiammatoria</a:t>
            </a:r>
          </a:p>
          <a:p>
            <a:pPr marL="571500" indent="-5715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it-IT" altLang="it-IT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3E8008C-5091-3F40-AD56-7729A5A05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960563"/>
            <a:ext cx="8928100" cy="1446212"/>
          </a:xfrm>
        </p:spPr>
        <p:txBody>
          <a:bodyPr rtlCol="0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FF00"/>
                </a:solidFill>
              </a:rPr>
              <a:t>Principali eventi coinvolti nella risposta infiammatoria</a:t>
            </a:r>
          </a:p>
        </p:txBody>
      </p:sp>
    </p:spTree>
    <p:extLst>
      <p:ext uri="{BB962C8B-B14F-4D97-AF65-F5344CB8AC3E}">
        <p14:creationId xmlns:p14="http://schemas.microsoft.com/office/powerpoint/2010/main" val="2580448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7305DAA-62F9-DF47-81C7-01D8426384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en-US" altLang="en-US" sz="3400" dirty="0">
                <a:solidFill>
                  <a:srgbClr val="FFFF00"/>
                </a:solidFill>
                <a:latin typeface="Arial" pitchFamily="34" charset="0"/>
              </a:rPr>
              <a:t>Cos’è l’infiammazione (flogòsi) ?</a:t>
            </a:r>
          </a:p>
        </p:txBody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06BCBD79-9DC7-0040-9096-AA1077397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4895850"/>
          </a:xfrm>
        </p:spPr>
        <p:txBody>
          <a:bodyPr/>
          <a:lstStyle/>
          <a:p>
            <a:pPr marL="355600" indent="-355600" algn="just">
              <a:lnSpc>
                <a:spcPts val="4000"/>
              </a:lnSpc>
              <a:defRPr/>
            </a:pPr>
            <a:r>
              <a:rPr lang="it-IT" altLang="en-US" sz="3000" dirty="0"/>
              <a:t>Risposta </a:t>
            </a:r>
            <a:r>
              <a:rPr lang="it-IT" altLang="en-US" sz="3000" u="sng" dirty="0"/>
              <a:t>protettiva</a:t>
            </a:r>
            <a:r>
              <a:rPr lang="it-IT" altLang="en-US" sz="3000" dirty="0"/>
              <a:t> intesa ad eliminare la causa iniziale del danno (per es. </a:t>
            </a:r>
            <a:r>
              <a:rPr lang="it-IT" altLang="en-US" sz="3000" dirty="0" err="1"/>
              <a:t>microrganimi</a:t>
            </a:r>
            <a:r>
              <a:rPr lang="it-IT" altLang="en-US" sz="3000" dirty="0"/>
              <a:t> patogeni) e le cellule e il tessuto necrotici prodotti a seguito del danno</a:t>
            </a:r>
          </a:p>
          <a:p>
            <a:pPr marL="355600" indent="-355600" algn="just">
              <a:lnSpc>
                <a:spcPct val="90000"/>
              </a:lnSpc>
              <a:buNone/>
              <a:defRPr/>
            </a:pPr>
            <a:endParaRPr lang="it-IT" altLang="en-US" sz="1050" dirty="0">
              <a:latin typeface="Arial" pitchFamily="34" charset="0"/>
            </a:endParaRPr>
          </a:p>
          <a:p>
            <a:pPr marL="355600" indent="-355600" algn="just">
              <a:lnSpc>
                <a:spcPts val="4000"/>
              </a:lnSpc>
              <a:defRPr/>
            </a:pPr>
            <a:r>
              <a:rPr lang="it-IT" altLang="en-US" sz="3000" dirty="0"/>
              <a:t>L’</a:t>
            </a:r>
            <a:r>
              <a:rPr lang="it-IT" altLang="en-US" sz="3000" u="sng" dirty="0"/>
              <a:t>evoluzione</a:t>
            </a:r>
            <a:r>
              <a:rPr lang="it-IT" altLang="en-US" sz="3000" dirty="0"/>
              <a:t> e l’</a:t>
            </a:r>
            <a:r>
              <a:rPr lang="it-IT" altLang="en-US" sz="3000" u="sng" dirty="0"/>
              <a:t>esaurimento</a:t>
            </a:r>
            <a:r>
              <a:rPr lang="it-IT" altLang="en-US" sz="3000" dirty="0"/>
              <a:t> della reazione infiammatoria sono sottoposti a vari </a:t>
            </a:r>
            <a:r>
              <a:rPr lang="it-IT" altLang="en-US" sz="3000" u="sng" dirty="0"/>
              <a:t>meccanismi di controllo</a:t>
            </a:r>
            <a:r>
              <a:rPr lang="it-IT" altLang="en-US" sz="3000" dirty="0"/>
              <a:t> che ne </a:t>
            </a:r>
            <a:r>
              <a:rPr lang="it-IT" altLang="en-US" sz="3000" u="sng" dirty="0">
                <a:solidFill>
                  <a:srgbClr val="FFFF00"/>
                </a:solidFill>
              </a:rPr>
              <a:t>limitano</a:t>
            </a:r>
            <a:r>
              <a:rPr lang="it-IT" altLang="en-US" sz="3000" dirty="0">
                <a:solidFill>
                  <a:srgbClr val="FFFF00"/>
                </a:solidFill>
              </a:rPr>
              <a:t> quanto più possibile l’</a:t>
            </a:r>
            <a:r>
              <a:rPr lang="it-IT" altLang="en-US" sz="3000" u="sng" dirty="0">
                <a:solidFill>
                  <a:srgbClr val="FFFF00"/>
                </a:solidFill>
              </a:rPr>
              <a:t>entità</a:t>
            </a:r>
            <a:r>
              <a:rPr lang="it-IT" altLang="en-US" sz="3000" dirty="0">
                <a:solidFill>
                  <a:srgbClr val="FFFF00"/>
                </a:solidFill>
              </a:rPr>
              <a:t> e la </a:t>
            </a:r>
            <a:r>
              <a:rPr lang="it-IT" altLang="en-US" sz="3000" u="sng" dirty="0">
                <a:solidFill>
                  <a:srgbClr val="FFFF00"/>
                </a:solidFill>
              </a:rPr>
              <a:t>durata</a:t>
            </a:r>
          </a:p>
        </p:txBody>
      </p:sp>
    </p:spTree>
    <p:extLst>
      <p:ext uri="{BB962C8B-B14F-4D97-AF65-F5344CB8AC3E}">
        <p14:creationId xmlns:p14="http://schemas.microsoft.com/office/powerpoint/2010/main" val="356976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65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65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3298" name="Object 2">
            <a:extLst>
              <a:ext uri="{FF2B5EF4-FFF2-40B4-BE49-F238E27FC236}">
                <a16:creationId xmlns:a16="http://schemas.microsoft.com/office/drawing/2014/main" id="{FEC98C15-9B90-DF48-B2AB-C39B956EB0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692154"/>
          <a:ext cx="6985000" cy="479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Image" r:id="rId3" imgW="6330950" imgH="4343400" progId="Photoshop.Image.5">
                  <p:embed/>
                </p:oleObj>
              </mc:Choice>
              <mc:Fallback>
                <p:oleObj name="Image" r:id="rId3" imgW="6330950" imgH="4343400" progId="Photoshop.Image.5">
                  <p:embed/>
                  <p:pic>
                    <p:nvPicPr>
                      <p:cNvPr id="823298" name="Object 2">
                        <a:extLst>
                          <a:ext uri="{FF2B5EF4-FFF2-40B4-BE49-F238E27FC236}">
                            <a16:creationId xmlns:a16="http://schemas.microsoft.com/office/drawing/2014/main" id="{FEC98C15-9B90-DF48-B2AB-C39B956EB0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692154"/>
                        <a:ext cx="6985000" cy="479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299" name="Text Box 3">
            <a:extLst>
              <a:ext uri="{FF2B5EF4-FFF2-40B4-BE49-F238E27FC236}">
                <a16:creationId xmlns:a16="http://schemas.microsoft.com/office/drawing/2014/main" id="{ACD11956-6156-C44F-BE15-90C373ED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516563"/>
            <a:ext cx="84248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600">
                <a:solidFill>
                  <a:srgbClr val="FFFF00"/>
                </a:solidFill>
                <a:latin typeface="Arial" panose="020B0604020202020204" pitchFamily="34" charset="0"/>
              </a:rPr>
              <a:t>RUBOR    CALOR    TUMOR    DOLOR</a:t>
            </a:r>
            <a:endParaRPr lang="en-GB" altLang="it-IT" sz="36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7E497B3-693B-7545-838F-8F58FC63D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652967"/>
            <a:ext cx="2159000" cy="720725"/>
          </a:xfrm>
          <a:prstGeom prst="rect">
            <a:avLst/>
          </a:prstGeom>
          <a:solidFill>
            <a:schemeClr val="tx1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4000">
                <a:solidFill>
                  <a:srgbClr val="000000"/>
                </a:solidFill>
                <a:latin typeface="Arial" panose="020B0604020202020204" pitchFamily="34" charset="0"/>
              </a:rPr>
              <a:t>tonsillite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61FC0F-86BA-884A-ADDB-F432333E7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7" y="6165854"/>
            <a:ext cx="7991475" cy="493713"/>
          </a:xfr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it-IT" sz="3200">
                <a:solidFill>
                  <a:srgbClr val="000000"/>
                </a:solidFill>
                <a:latin typeface="Arial" panose="020B0604020202020204" pitchFamily="34" charset="0"/>
              </a:rPr>
              <a:t>I quattro segni cardinali dell’infiammazione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35E3645-21B1-BF4A-A351-1CA3F69FE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7" y="-26988"/>
            <a:ext cx="7788275" cy="64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3800" kern="0" dirty="0">
                <a:latin typeface="Arial" panose="020B0604020202020204" pitchFamily="34" charset="0"/>
                <a:cs typeface="Arial"/>
              </a:rPr>
              <a:t>Cos’è l’infiammazione ?</a:t>
            </a:r>
            <a:endParaRPr lang="it-IT" altLang="it-IT" sz="3800" kern="0" dirty="0"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7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299" grpId="0"/>
      <p:bldP spid="7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>
            <a:extLst>
              <a:ext uri="{FF2B5EF4-FFF2-40B4-BE49-F238E27FC236}">
                <a16:creationId xmlns:a16="http://schemas.microsoft.com/office/drawing/2014/main" id="{9A0F2530-43A3-1145-B752-F044AF982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4" y="981079"/>
            <a:ext cx="8964613" cy="504031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b="1" u="sng">
                <a:latin typeface="Arial" pitchFamily="34" charset="0"/>
              </a:rPr>
              <a:t>Acuta</a:t>
            </a:r>
            <a:r>
              <a:rPr lang="en-US" altLang="en-US">
                <a:latin typeface="Arial" pitchFamily="34" charset="0"/>
              </a:rPr>
              <a:t>:  minuti          alcuni giorni</a:t>
            </a:r>
          </a:p>
          <a:p>
            <a:pPr lvl="1">
              <a:lnSpc>
                <a:spcPct val="80000"/>
              </a:lnSpc>
              <a:defRPr/>
            </a:pPr>
            <a:endParaRPr lang="en-US" altLang="en-US" sz="2600">
              <a:latin typeface="Arial" pitchFamily="34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n-US" sz="3000">
                <a:latin typeface="Arial" pitchFamily="34" charset="0"/>
              </a:rPr>
              <a:t>Liquido ricco di proteine (essudato) esce dai vasi e si accumula nel tessuto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3000" b="1">
                <a:solidFill>
                  <a:srgbClr val="FFFF00"/>
                </a:solidFill>
                <a:latin typeface="Arial" pitchFamily="34" charset="0"/>
              </a:rPr>
              <a:t>Neutrofili</a:t>
            </a:r>
          </a:p>
          <a:p>
            <a:pPr>
              <a:lnSpc>
                <a:spcPct val="80000"/>
              </a:lnSpc>
              <a:defRPr/>
            </a:pPr>
            <a:endParaRPr lang="en-US" altLang="en-US" sz="2600">
              <a:latin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altLang="en-US" sz="2600">
              <a:latin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b="1" u="sng">
                <a:latin typeface="Arial" pitchFamily="34" charset="0"/>
              </a:rPr>
              <a:t>Cronica</a:t>
            </a:r>
            <a:r>
              <a:rPr lang="en-US" altLang="en-US" b="1">
                <a:latin typeface="Arial" pitchFamily="34" charset="0"/>
              </a:rPr>
              <a:t>:</a:t>
            </a:r>
            <a:r>
              <a:rPr lang="en-US" altLang="en-US">
                <a:latin typeface="Arial" pitchFamily="34" charset="0"/>
              </a:rPr>
              <a:t>    settimane     mesi      anni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altLang="en-US" sz="2600">
                <a:latin typeface="Arial" pitchFamily="34" charset="0"/>
              </a:rPr>
              <a:t>        </a:t>
            </a:r>
          </a:p>
          <a:p>
            <a:pPr lvl="1">
              <a:lnSpc>
                <a:spcPct val="80000"/>
              </a:lnSpc>
              <a:buFont typeface="Arial" pitchFamily="34" charset="0"/>
              <a:buChar char="─"/>
              <a:defRPr/>
            </a:pPr>
            <a:r>
              <a:rPr lang="en-US" altLang="en-US" sz="3000">
                <a:latin typeface="Arial" pitchFamily="34" charset="0"/>
              </a:rPr>
              <a:t> Scarsa componente liquida dell’essudato</a:t>
            </a:r>
            <a:r>
              <a:rPr lang="en-US" altLang="en-US" sz="2600">
                <a:solidFill>
                  <a:srgbClr val="FFFF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3000" b="1">
                <a:solidFill>
                  <a:srgbClr val="FFFF00"/>
                </a:solidFill>
                <a:latin typeface="Arial" pitchFamily="34" charset="0"/>
              </a:rPr>
              <a:t> Linfociti, monociti, macrofagi</a:t>
            </a:r>
            <a:r>
              <a:rPr lang="en-US" altLang="en-US" sz="3000">
                <a:solidFill>
                  <a:srgbClr val="FFFF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  <a:defRPr/>
            </a:pPr>
            <a:endParaRPr lang="en-US" altLang="en-US" sz="300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3545F5E-A934-AA4D-917A-147A6C0B2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0975" y="-26988"/>
            <a:ext cx="9577388" cy="782638"/>
          </a:xfrm>
        </p:spPr>
        <p:txBody>
          <a:bodyPr/>
          <a:lstStyle/>
          <a:p>
            <a:pPr>
              <a:defRPr/>
            </a:pPr>
            <a:r>
              <a:rPr lang="en-US" altLang="en-US">
                <a:latin typeface="Arial" pitchFamily="34" charset="0"/>
              </a:rPr>
              <a:t>Infiammazione: durata e cellularità</a:t>
            </a:r>
          </a:p>
        </p:txBody>
      </p:sp>
      <p:sp>
        <p:nvSpPr>
          <p:cNvPr id="467975" name="Line 7">
            <a:extLst>
              <a:ext uri="{FF2B5EF4-FFF2-40B4-BE49-F238E27FC236}">
                <a16:creationId xmlns:a16="http://schemas.microsoft.com/office/drawing/2014/main" id="{1D994026-81CB-0943-9BF5-0B7B9D7BE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1063" y="1196975"/>
            <a:ext cx="576262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67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67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67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67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67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67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67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679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904E10-753A-4742-8272-E37CE74B2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4" y="1233492"/>
            <a:ext cx="896461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Durante le prime fasi della risposta infiammatoria </a:t>
            </a:r>
            <a:r>
              <a:rPr lang="it-IT" altLang="it-IT" b="1">
                <a:solidFill>
                  <a:srgbClr val="FFFF00"/>
                </a:solidFill>
                <a:latin typeface="Arial" panose="020B0604020202020204" pitchFamily="34" charset="0"/>
              </a:rPr>
              <a:t>acuta</a:t>
            </a: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 si susseguono diversi eventi che culminano nella formazione dell’</a:t>
            </a:r>
            <a:r>
              <a:rPr lang="it-IT" altLang="it-IT" b="1">
                <a:solidFill>
                  <a:srgbClr val="FFFF00"/>
                </a:solidFill>
                <a:latin typeface="Arial" panose="020B0604020202020204" pitchFamily="34" charset="0"/>
              </a:rPr>
              <a:t>essudato</a:t>
            </a: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, un accumulo </a:t>
            </a:r>
            <a:r>
              <a:rPr lang="it-IT" altLang="it-IT">
                <a:solidFill>
                  <a:srgbClr val="FFFF00"/>
                </a:solidFill>
                <a:latin typeface="Arial" panose="020B0604020202020204" pitchFamily="34" charset="0"/>
              </a:rPr>
              <a:t>extravasale</a:t>
            </a: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 di </a:t>
            </a:r>
            <a:r>
              <a:rPr lang="it-IT" altLang="it-IT" u="sng">
                <a:solidFill>
                  <a:srgbClr val="FFFF00"/>
                </a:solidFill>
                <a:latin typeface="Arial" panose="020B0604020202020204" pitchFamily="34" charset="0"/>
              </a:rPr>
              <a:t>fluido</a:t>
            </a: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 (dal plasma) e </a:t>
            </a:r>
            <a:r>
              <a:rPr lang="it-IT" altLang="it-IT" u="sng">
                <a:solidFill>
                  <a:srgbClr val="FFFF00"/>
                </a:solidFill>
                <a:latin typeface="Arial" panose="020B0604020202020204" pitchFamily="34" charset="0"/>
              </a:rPr>
              <a:t>leucociti neutrofili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it-IT" altLang="it-IT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Ogni fase è regolata dall’azione di numerosi fattori solubili (</a:t>
            </a:r>
            <a:r>
              <a:rPr lang="it-IT" altLang="it-IT" b="1">
                <a:solidFill>
                  <a:srgbClr val="FFFF00"/>
                </a:solidFill>
                <a:latin typeface="Arial" panose="020B0604020202020204" pitchFamily="34" charset="0"/>
              </a:rPr>
              <a:t>mediatori</a:t>
            </a: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 della flogosi) che agiscono interagendo con diversi tipi di cellule modificandone il comportamento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it-IT" altLang="it-IT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722" name="Text Box 12">
            <a:extLst>
              <a:ext uri="{FF2B5EF4-FFF2-40B4-BE49-F238E27FC236}">
                <a16:creationId xmlns:a16="http://schemas.microsoft.com/office/drawing/2014/main" id="{BDFDD3B9-E8D5-6748-8E07-8B148C810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3054"/>
            <a:ext cx="8642350" cy="708025"/>
          </a:xfrm>
          <a:solidFill>
            <a:srgbClr val="FFFF00"/>
          </a:solidFill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4000" dirty="0">
                <a:solidFill>
                  <a:schemeClr val="bg1"/>
                </a:solidFill>
                <a:latin typeface="Arial" panose="020B0604020202020204" pitchFamily="34" charset="0"/>
              </a:rPr>
              <a:t>Principali eventi della flogosi </a:t>
            </a:r>
            <a:r>
              <a:rPr lang="it-IT" altLang="it-IT" sz="4000" u="sng" dirty="0">
                <a:solidFill>
                  <a:schemeClr val="bg1"/>
                </a:solidFill>
                <a:latin typeface="Arial" panose="020B0604020202020204" pitchFamily="34" charset="0"/>
              </a:rPr>
              <a:t>acuta</a:t>
            </a:r>
          </a:p>
        </p:txBody>
      </p:sp>
    </p:spTree>
    <p:extLst>
      <p:ext uri="{BB962C8B-B14F-4D97-AF65-F5344CB8AC3E}">
        <p14:creationId xmlns:p14="http://schemas.microsoft.com/office/powerpoint/2010/main" val="301612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4" name="AutoShape 4">
            <a:extLst>
              <a:ext uri="{FF2B5EF4-FFF2-40B4-BE49-F238E27FC236}">
                <a16:creationId xmlns:a16="http://schemas.microsoft.com/office/drawing/2014/main" id="{AAD38A4A-9F54-1849-8AF8-0369635E4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960438"/>
            <a:ext cx="5715000" cy="1173162"/>
          </a:xfrm>
          <a:prstGeom prst="downArrowCallout">
            <a:avLst>
              <a:gd name="adj1" fmla="val 78394"/>
              <a:gd name="adj2" fmla="val 58728"/>
              <a:gd name="adj3" fmla="val 16667"/>
              <a:gd name="adj4" fmla="val 66667"/>
            </a:avLst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4085" name="AutoShape 5">
            <a:extLst>
              <a:ext uri="{FF2B5EF4-FFF2-40B4-BE49-F238E27FC236}">
                <a16:creationId xmlns:a16="http://schemas.microsoft.com/office/drawing/2014/main" id="{A0CDF6D7-3696-EF49-9062-FB2ECA4EE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2276475"/>
            <a:ext cx="5715000" cy="1150938"/>
          </a:xfrm>
          <a:prstGeom prst="downArrowCallout">
            <a:avLst>
              <a:gd name="adj1" fmla="val 78207"/>
              <a:gd name="adj2" fmla="val 78207"/>
              <a:gd name="adj3" fmla="val 16667"/>
              <a:gd name="adj4" fmla="val 66667"/>
            </a:avLst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4086" name="Rectangle 6">
            <a:extLst>
              <a:ext uri="{FF2B5EF4-FFF2-40B4-BE49-F238E27FC236}">
                <a16:creationId xmlns:a16="http://schemas.microsoft.com/office/drawing/2014/main" id="{E82EFCF7-A939-DD4F-9D01-BEA4F0BE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644900"/>
            <a:ext cx="5715000" cy="6477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4087" name="Text Box 7">
            <a:extLst>
              <a:ext uri="{FF2B5EF4-FFF2-40B4-BE49-F238E27FC236}">
                <a16:creationId xmlns:a16="http://schemas.microsoft.com/office/drawing/2014/main" id="{AC495127-6B18-6C4F-BCBB-1D2767527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1052513"/>
            <a:ext cx="548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400">
                <a:solidFill>
                  <a:srgbClr val="FFFFFF"/>
                </a:solidFill>
                <a:latin typeface="Arial" panose="020B0604020202020204" pitchFamily="34" charset="0"/>
              </a:rPr>
              <a:t>STIMOLO FLOGOGENO</a:t>
            </a:r>
          </a:p>
        </p:txBody>
      </p:sp>
      <p:sp>
        <p:nvSpPr>
          <p:cNvPr id="814088" name="Text Box 8">
            <a:extLst>
              <a:ext uri="{FF2B5EF4-FFF2-40B4-BE49-F238E27FC236}">
                <a16:creationId xmlns:a16="http://schemas.microsoft.com/office/drawing/2014/main" id="{4666583A-39C4-8E49-A25B-F458901CE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9" y="2349500"/>
            <a:ext cx="56165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rilascio di mediatori solubili</a:t>
            </a:r>
          </a:p>
        </p:txBody>
      </p:sp>
      <p:sp>
        <p:nvSpPr>
          <p:cNvPr id="814089" name="Text Box 9">
            <a:extLst>
              <a:ext uri="{FF2B5EF4-FFF2-40B4-BE49-F238E27FC236}">
                <a16:creationId xmlns:a16="http://schemas.microsoft.com/office/drawing/2014/main" id="{9017156E-53FB-244F-B62E-F427303E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42" y="3644904"/>
            <a:ext cx="54006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400">
                <a:solidFill>
                  <a:srgbClr val="FFFFFF"/>
                </a:solidFill>
                <a:latin typeface="Arial" panose="020B0604020202020204" pitchFamily="34" charset="0"/>
              </a:rPr>
              <a:t>modificazioni vascolari</a:t>
            </a:r>
          </a:p>
        </p:txBody>
      </p:sp>
      <p:sp>
        <p:nvSpPr>
          <p:cNvPr id="814091" name="Text Box 11">
            <a:extLst>
              <a:ext uri="{FF2B5EF4-FFF2-40B4-BE49-F238E27FC236}">
                <a16:creationId xmlns:a16="http://schemas.microsoft.com/office/drawing/2014/main" id="{1607DC3F-C005-9643-BFFB-F5391F82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4" y="4797429"/>
            <a:ext cx="8856663" cy="708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400">
                <a:solidFill>
                  <a:srgbClr val="FFFFFF"/>
                </a:solidFill>
                <a:latin typeface="Arial" panose="020B0604020202020204" pitchFamily="34" charset="0"/>
              </a:rPr>
              <a:t>passaggio di neutrofili dal sangue ai tessuti</a:t>
            </a:r>
          </a:p>
        </p:txBody>
      </p:sp>
      <p:sp>
        <p:nvSpPr>
          <p:cNvPr id="41992" name="Text Box 12">
            <a:extLst>
              <a:ext uri="{FF2B5EF4-FFF2-40B4-BE49-F238E27FC236}">
                <a16:creationId xmlns:a16="http://schemas.microsoft.com/office/drawing/2014/main" id="{F2221BE4-659C-C445-BDDD-676E37D13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119063"/>
            <a:ext cx="8640762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600">
                <a:solidFill>
                  <a:srgbClr val="000000"/>
                </a:solidFill>
                <a:latin typeface="Arial" panose="020B0604020202020204" pitchFamily="34" charset="0"/>
              </a:rPr>
              <a:t>Principali eventi dell’infiammazione </a:t>
            </a:r>
            <a:r>
              <a:rPr lang="it-IT" altLang="it-IT" sz="3600" b="1">
                <a:solidFill>
                  <a:srgbClr val="000000"/>
                </a:solidFill>
                <a:latin typeface="Arial" panose="020B0604020202020204" pitchFamily="34" charset="0"/>
              </a:rPr>
              <a:t>acuta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375071-A9DA-2642-B4C1-46E44239A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092825"/>
            <a:ext cx="8928100" cy="661988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700">
                <a:solidFill>
                  <a:srgbClr val="000000"/>
                </a:solidFill>
                <a:latin typeface="Arial" panose="020B0604020202020204" pitchFamily="34" charset="0"/>
              </a:rPr>
              <a:t>formazione dell’</a:t>
            </a:r>
            <a:r>
              <a:rPr lang="it-IT" altLang="it-IT" sz="3700" b="1">
                <a:solidFill>
                  <a:srgbClr val="000000"/>
                </a:solidFill>
                <a:latin typeface="Arial" panose="020B0604020202020204" pitchFamily="34" charset="0"/>
              </a:rPr>
              <a:t>essudato infiammatorio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CDF6435F-CE56-F744-A307-F614691D0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5589588"/>
            <a:ext cx="431800" cy="431800"/>
          </a:xfrm>
          <a:prstGeom prst="downArrow">
            <a:avLst>
              <a:gd name="adj1" fmla="val 50000"/>
              <a:gd name="adj2" fmla="val 50019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EA411EF9-CD8D-0949-8544-A72E3AF40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365629"/>
            <a:ext cx="431800" cy="365125"/>
          </a:xfrm>
          <a:prstGeom prst="downArrow">
            <a:avLst>
              <a:gd name="adj1" fmla="val 50000"/>
              <a:gd name="adj2" fmla="val 5004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ccia sinistra 3">
            <a:extLst>
              <a:ext uri="{FF2B5EF4-FFF2-40B4-BE49-F238E27FC236}">
                <a16:creationId xmlns:a16="http://schemas.microsoft.com/office/drawing/2014/main" id="{7962D6C2-5513-584F-8BA9-C6B3002A87C9}"/>
              </a:ext>
            </a:extLst>
          </p:cNvPr>
          <p:cNvSpPr/>
          <p:nvPr/>
        </p:nvSpPr>
        <p:spPr>
          <a:xfrm>
            <a:off x="7308854" y="3789363"/>
            <a:ext cx="1008063" cy="4318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1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1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84" grpId="0" animBg="1"/>
      <p:bldP spid="814085" grpId="0" animBg="1"/>
      <p:bldP spid="814086" grpId="0" animBg="1"/>
      <p:bldP spid="814087" grpId="0"/>
      <p:bldP spid="814088" grpId="0"/>
      <p:bldP spid="814089" grpId="0"/>
      <p:bldP spid="814091" grpId="0" animBg="1"/>
      <p:bldP spid="2" grpId="0" animBg="1"/>
      <p:bldP spid="3" grpId="0" animBg="1"/>
      <p:bldP spid="1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>
            <a:extLst>
              <a:ext uri="{FF2B5EF4-FFF2-40B4-BE49-F238E27FC236}">
                <a16:creationId xmlns:a16="http://schemas.microsoft.com/office/drawing/2014/main" id="{7621F5E9-E2D2-D148-A095-B5E9E0801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4450"/>
            <a:ext cx="8496300" cy="609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it-IT" sz="3400">
                <a:solidFill>
                  <a:srgbClr val="000066"/>
                </a:solidFill>
                <a:latin typeface="Arial" panose="020B0604020202020204" pitchFamily="34" charset="0"/>
              </a:rPr>
              <a:t>Il teatro della flogosi acuta: </a:t>
            </a:r>
            <a:r>
              <a:rPr lang="en-US" altLang="it-IT" sz="3400" b="1">
                <a:solidFill>
                  <a:srgbClr val="3702CE"/>
                </a:solidFill>
                <a:latin typeface="Arial" panose="020B0604020202020204" pitchFamily="34" charset="0"/>
              </a:rPr>
              <a:t>il microcircolo</a:t>
            </a:r>
          </a:p>
        </p:txBody>
      </p:sp>
      <p:pic>
        <p:nvPicPr>
          <p:cNvPr id="43010" name="Picture 6" descr="http://www.rci.rutgers.edu/%7Euzwiak/AnatPhys/Blood_Vessels_files/image004.jpg">
            <a:extLst>
              <a:ext uri="{FF2B5EF4-FFF2-40B4-BE49-F238E27FC236}">
                <a16:creationId xmlns:a16="http://schemas.microsoft.com/office/drawing/2014/main" id="{7CA0D37F-6D43-A747-8086-9D79C4CD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92154"/>
            <a:ext cx="4991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dc2.healthtap.com/ht-staging/user_answer/reference_image/14438/large/Capillary_hemangioma.jpeg?1357343853">
            <a:extLst>
              <a:ext uri="{FF2B5EF4-FFF2-40B4-BE49-F238E27FC236}">
                <a16:creationId xmlns:a16="http://schemas.microsoft.com/office/drawing/2014/main" id="{100594E7-CDD7-D64F-8DAC-451B1FDE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7" y="692150"/>
            <a:ext cx="36099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CasellaDiTesto 1">
            <a:extLst>
              <a:ext uri="{FF2B5EF4-FFF2-40B4-BE49-F238E27FC236}">
                <a16:creationId xmlns:a16="http://schemas.microsoft.com/office/drawing/2014/main" id="{9DCB5860-F8AD-0B45-8624-A05437990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508500"/>
            <a:ext cx="3313112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</a:rPr>
              <a:t>vasi sanguigni con Ø &lt; 100 </a:t>
            </a:r>
            <a:r>
              <a:rPr lang="el-GR" altLang="it-IT" sz="2800">
                <a:solidFill>
                  <a:srgbClr val="FFFFFF"/>
                </a:solidFill>
                <a:latin typeface="Arial" panose="020B0604020202020204" pitchFamily="34" charset="0"/>
              </a:rPr>
              <a:t>μ</a:t>
            </a:r>
            <a:r>
              <a:rPr lang="it-IT" altLang="it-IT" sz="2800">
                <a:solidFill>
                  <a:srgbClr val="FFFFFF"/>
                </a:solidFill>
                <a:latin typeface="Arial" panose="020B0604020202020204" pitchFamily="34" charset="0"/>
              </a:rPr>
              <a:t>m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8F5A387-F48C-9D4A-ABE0-FA0ECCDDA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7" y="4162425"/>
            <a:ext cx="360997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16CABD-989A-8E44-8852-716669E23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9" y="6218242"/>
            <a:ext cx="2200275" cy="523875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800">
                <a:solidFill>
                  <a:srgbClr val="000000"/>
                </a:solidFill>
              </a:rPr>
              <a:t>congiuntivite</a:t>
            </a:r>
          </a:p>
        </p:txBody>
      </p:sp>
    </p:spTree>
    <p:extLst>
      <p:ext uri="{BB962C8B-B14F-4D97-AF65-F5344CB8AC3E}">
        <p14:creationId xmlns:p14="http://schemas.microsoft.com/office/powerpoint/2010/main" val="9121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4">
            <a:extLst>
              <a:ext uri="{FF2B5EF4-FFF2-40B4-BE49-F238E27FC236}">
                <a16:creationId xmlns:a16="http://schemas.microsoft.com/office/drawing/2014/main" id="{56BEA03E-52E5-E34C-841B-CCDFBA1C2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960438"/>
            <a:ext cx="5715000" cy="1173162"/>
          </a:xfrm>
          <a:prstGeom prst="downArrowCallout">
            <a:avLst>
              <a:gd name="adj1" fmla="val 78394"/>
              <a:gd name="adj2" fmla="val 58728"/>
              <a:gd name="adj3" fmla="val 16667"/>
              <a:gd name="adj4" fmla="val 66667"/>
            </a:avLst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4034" name="AutoShape 5">
            <a:extLst>
              <a:ext uri="{FF2B5EF4-FFF2-40B4-BE49-F238E27FC236}">
                <a16:creationId xmlns:a16="http://schemas.microsoft.com/office/drawing/2014/main" id="{8546189C-0993-7E43-95D5-80C877EA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2276475"/>
            <a:ext cx="5715000" cy="1150938"/>
          </a:xfrm>
          <a:prstGeom prst="downArrowCallout">
            <a:avLst>
              <a:gd name="adj1" fmla="val 78207"/>
              <a:gd name="adj2" fmla="val 78207"/>
              <a:gd name="adj3" fmla="val 16667"/>
              <a:gd name="adj4" fmla="val 66667"/>
            </a:avLst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Rectangle 6">
            <a:extLst>
              <a:ext uri="{FF2B5EF4-FFF2-40B4-BE49-F238E27FC236}">
                <a16:creationId xmlns:a16="http://schemas.microsoft.com/office/drawing/2014/main" id="{6F6C75E3-EAA7-A24B-953A-3E6A6FF43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644900"/>
            <a:ext cx="5715000" cy="6477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4036" name="Text Box 7">
            <a:extLst>
              <a:ext uri="{FF2B5EF4-FFF2-40B4-BE49-F238E27FC236}">
                <a16:creationId xmlns:a16="http://schemas.microsoft.com/office/drawing/2014/main" id="{85556581-9898-3E48-A755-2E8F27A4B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1052513"/>
            <a:ext cx="548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400">
                <a:solidFill>
                  <a:srgbClr val="FFFFFF"/>
                </a:solidFill>
                <a:latin typeface="Arial" panose="020B0604020202020204" pitchFamily="34" charset="0"/>
              </a:rPr>
              <a:t>STIMOLO FLOGOGENO</a:t>
            </a:r>
          </a:p>
        </p:txBody>
      </p:sp>
      <p:sp>
        <p:nvSpPr>
          <p:cNvPr id="44037" name="Text Box 8">
            <a:extLst>
              <a:ext uri="{FF2B5EF4-FFF2-40B4-BE49-F238E27FC236}">
                <a16:creationId xmlns:a16="http://schemas.microsoft.com/office/drawing/2014/main" id="{74C843B1-180D-474D-B978-A9FE6C633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9" y="2349500"/>
            <a:ext cx="56165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</a:rPr>
              <a:t>rilascio di mediatori solubili</a:t>
            </a:r>
          </a:p>
        </p:txBody>
      </p:sp>
      <p:sp>
        <p:nvSpPr>
          <p:cNvPr id="44038" name="Text Box 9">
            <a:extLst>
              <a:ext uri="{FF2B5EF4-FFF2-40B4-BE49-F238E27FC236}">
                <a16:creationId xmlns:a16="http://schemas.microsoft.com/office/drawing/2014/main" id="{5DD21ED6-D7B9-1147-8866-0ECA65B1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42" y="3644904"/>
            <a:ext cx="54006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400">
                <a:solidFill>
                  <a:srgbClr val="FFFFFF"/>
                </a:solidFill>
                <a:latin typeface="Arial" panose="020B0604020202020204" pitchFamily="34" charset="0"/>
              </a:rPr>
              <a:t>modificazioni vascolari</a:t>
            </a:r>
          </a:p>
        </p:txBody>
      </p:sp>
      <p:sp>
        <p:nvSpPr>
          <p:cNvPr id="44039" name="Text Box 11">
            <a:extLst>
              <a:ext uri="{FF2B5EF4-FFF2-40B4-BE49-F238E27FC236}">
                <a16:creationId xmlns:a16="http://schemas.microsoft.com/office/drawing/2014/main" id="{68413BB8-1009-D440-9046-ECFFA84DE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97429"/>
            <a:ext cx="7848600" cy="708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400">
                <a:solidFill>
                  <a:srgbClr val="FFFFFF"/>
                </a:solidFill>
                <a:latin typeface="Arial" panose="020B0604020202020204" pitchFamily="34" charset="0"/>
              </a:rPr>
              <a:t>passaggio di neutrofili dai vasi ai tessuti</a:t>
            </a:r>
          </a:p>
        </p:txBody>
      </p:sp>
      <p:sp>
        <p:nvSpPr>
          <p:cNvPr id="44040" name="Text Box 12">
            <a:extLst>
              <a:ext uri="{FF2B5EF4-FFF2-40B4-BE49-F238E27FC236}">
                <a16:creationId xmlns:a16="http://schemas.microsoft.com/office/drawing/2014/main" id="{A9CC9871-7149-9443-97CA-8684AA5A9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119063"/>
            <a:ext cx="8640762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600">
                <a:solidFill>
                  <a:srgbClr val="000000"/>
                </a:solidFill>
                <a:latin typeface="Arial" panose="020B0604020202020204" pitchFamily="34" charset="0"/>
              </a:rPr>
              <a:t>Principali eventi dell’infiammazione </a:t>
            </a:r>
            <a:r>
              <a:rPr lang="it-IT" altLang="it-IT" sz="3600" b="1">
                <a:solidFill>
                  <a:srgbClr val="000000"/>
                </a:solidFill>
                <a:latin typeface="Arial" panose="020B0604020202020204" pitchFamily="34" charset="0"/>
              </a:rPr>
              <a:t>acuta</a:t>
            </a:r>
          </a:p>
        </p:txBody>
      </p:sp>
      <p:sp>
        <p:nvSpPr>
          <p:cNvPr id="44041" name="CasellaDiTesto 1">
            <a:extLst>
              <a:ext uri="{FF2B5EF4-FFF2-40B4-BE49-F238E27FC236}">
                <a16:creationId xmlns:a16="http://schemas.microsoft.com/office/drawing/2014/main" id="{F4EDCC91-A3F6-2F4D-BDC0-CB60FA932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092825"/>
            <a:ext cx="8928100" cy="661988"/>
          </a:xfrm>
          <a:prstGeom prst="rect">
            <a:avLst/>
          </a:prstGeom>
          <a:solidFill>
            <a:srgbClr val="66FF99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3700">
                <a:solidFill>
                  <a:srgbClr val="000000"/>
                </a:solidFill>
                <a:latin typeface="Arial" panose="020B0604020202020204" pitchFamily="34" charset="0"/>
              </a:rPr>
              <a:t>formazione dell’</a:t>
            </a:r>
            <a:r>
              <a:rPr lang="it-IT" altLang="it-IT" sz="3700" b="1">
                <a:solidFill>
                  <a:srgbClr val="000000"/>
                </a:solidFill>
                <a:latin typeface="Arial" panose="020B0604020202020204" pitchFamily="34" charset="0"/>
              </a:rPr>
              <a:t>essudato infiammatorio</a:t>
            </a:r>
          </a:p>
        </p:txBody>
      </p:sp>
      <p:sp>
        <p:nvSpPr>
          <p:cNvPr id="44042" name="Freccia in giù 2">
            <a:extLst>
              <a:ext uri="{FF2B5EF4-FFF2-40B4-BE49-F238E27FC236}">
                <a16:creationId xmlns:a16="http://schemas.microsoft.com/office/drawing/2014/main" id="{9671CD7A-5971-4D46-9353-1EEC836B0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5589588"/>
            <a:ext cx="431800" cy="431800"/>
          </a:xfrm>
          <a:prstGeom prst="downArrow">
            <a:avLst>
              <a:gd name="adj1" fmla="val 50000"/>
              <a:gd name="adj2" fmla="val 50019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4043" name="Freccia in giù 12">
            <a:extLst>
              <a:ext uri="{FF2B5EF4-FFF2-40B4-BE49-F238E27FC236}">
                <a16:creationId xmlns:a16="http://schemas.microsoft.com/office/drawing/2014/main" id="{A2C1407C-A543-3440-8B33-AF0785755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365629"/>
            <a:ext cx="431800" cy="365125"/>
          </a:xfrm>
          <a:prstGeom prst="downArrow">
            <a:avLst>
              <a:gd name="adj1" fmla="val 50000"/>
              <a:gd name="adj2" fmla="val 5004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ccia sinistra 12">
            <a:extLst>
              <a:ext uri="{FF2B5EF4-FFF2-40B4-BE49-F238E27FC236}">
                <a16:creationId xmlns:a16="http://schemas.microsoft.com/office/drawing/2014/main" id="{0D8CD72A-D6FE-3F4E-B0A2-DE692CCA50FB}"/>
              </a:ext>
            </a:extLst>
          </p:cNvPr>
          <p:cNvSpPr/>
          <p:nvPr/>
        </p:nvSpPr>
        <p:spPr>
          <a:xfrm rot="16200000">
            <a:off x="396082" y="4004469"/>
            <a:ext cx="1008062" cy="4318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8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1BB021-75C5-9746-BA22-77377F21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3" y="476254"/>
            <a:ext cx="9145588" cy="720725"/>
          </a:xfrm>
        </p:spPr>
        <p:txBody>
          <a:bodyPr/>
          <a:lstStyle/>
          <a:p>
            <a:pPr>
              <a:defRPr/>
            </a:pPr>
            <a:r>
              <a:rPr lang="it-IT" sz="3600" dirty="0">
                <a:solidFill>
                  <a:srgbClr val="FFFF00"/>
                </a:solidFill>
              </a:rPr>
              <a:t>Programma del corso di Immunopatologia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077630-5C2F-D24B-BE86-DEF51BEF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63" y="1773238"/>
            <a:ext cx="8820150" cy="3960018"/>
          </a:xfrm>
        </p:spPr>
        <p:txBody>
          <a:bodyPr/>
          <a:lstStyle/>
          <a:p>
            <a:pPr>
              <a:defRPr/>
            </a:pPr>
            <a:r>
              <a:rPr lang="it-IT" sz="2800" dirty="0"/>
              <a:t>Richiami sul funzionamento del sistema immunitario</a:t>
            </a:r>
          </a:p>
          <a:p>
            <a:pPr>
              <a:defRPr/>
            </a:pPr>
            <a:r>
              <a:rPr lang="it-IT" sz="2800" dirty="0"/>
              <a:t>Cenni sulla risposta infiammatoria</a:t>
            </a:r>
          </a:p>
          <a:p>
            <a:pPr>
              <a:defRPr/>
            </a:pPr>
            <a:endParaRPr lang="it-IT" sz="2800" dirty="0"/>
          </a:p>
          <a:p>
            <a:pPr>
              <a:defRPr/>
            </a:pPr>
            <a:r>
              <a:rPr lang="it-IT" sz="2800" dirty="0"/>
              <a:t>Le alterazioni della risposta immunitaria</a:t>
            </a:r>
          </a:p>
          <a:p>
            <a:pPr>
              <a:defRPr/>
            </a:pPr>
            <a:endParaRPr lang="it-IT" sz="1050" dirty="0"/>
          </a:p>
          <a:p>
            <a:pPr marL="2605088" lvl="1">
              <a:defRPr/>
            </a:pPr>
            <a:r>
              <a:rPr lang="it-IT" dirty="0">
                <a:solidFill>
                  <a:srgbClr val="FFFF00"/>
                </a:solidFill>
              </a:rPr>
              <a:t>Immunodeficienze</a:t>
            </a:r>
          </a:p>
          <a:p>
            <a:pPr marL="2605088" lvl="1">
              <a:defRPr/>
            </a:pPr>
            <a:r>
              <a:rPr lang="it-IT" dirty="0">
                <a:solidFill>
                  <a:srgbClr val="FFFF00"/>
                </a:solidFill>
              </a:rPr>
              <a:t>Ipersensibilità</a:t>
            </a:r>
          </a:p>
          <a:p>
            <a:pPr marL="2605088" lvl="1">
              <a:defRPr/>
            </a:pPr>
            <a:r>
              <a:rPr lang="it-IT" dirty="0">
                <a:solidFill>
                  <a:srgbClr val="FFFF00"/>
                </a:solidFill>
              </a:rPr>
              <a:t>Autoimmunità</a:t>
            </a:r>
            <a:endParaRPr lang="it-IT" sz="2200" dirty="0">
              <a:solidFill>
                <a:srgbClr val="FFFF00"/>
              </a:solidFill>
            </a:endParaRPr>
          </a:p>
          <a:p>
            <a:pPr>
              <a:defRPr/>
            </a:pP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3303993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46EE0B48-5788-0F41-8024-0D0AE0D6B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4" y="-100013"/>
            <a:ext cx="8424863" cy="1143001"/>
          </a:xfrm>
        </p:spPr>
        <p:txBody>
          <a:bodyPr/>
          <a:lstStyle/>
          <a:p>
            <a:pPr>
              <a:defRPr/>
            </a:pPr>
            <a:r>
              <a:rPr lang="it-IT" altLang="it-IT" sz="3200">
                <a:latin typeface="+mn-lt"/>
              </a:rPr>
              <a:t>Migrazione leucocitaria nella flogosi: </a:t>
            </a:r>
            <a:r>
              <a:rPr lang="it-IT" altLang="it-IT" sz="2800">
                <a:latin typeface="+mn-lt"/>
              </a:rPr>
              <a:t>microscopia intravitale</a:t>
            </a:r>
            <a:r>
              <a:rPr lang="it-IT" altLang="it-IT" sz="3200">
                <a:latin typeface="+mn-lt"/>
              </a:rPr>
              <a:t> </a:t>
            </a:r>
          </a:p>
        </p:txBody>
      </p:sp>
      <p:sp>
        <p:nvSpPr>
          <p:cNvPr id="45058" name="Text Box 5">
            <a:extLst>
              <a:ext uri="{FF2B5EF4-FFF2-40B4-BE49-F238E27FC236}">
                <a16:creationId xmlns:a16="http://schemas.microsoft.com/office/drawing/2014/main" id="{735EF61A-698E-374F-AD02-47817AB6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9" y="6280154"/>
            <a:ext cx="8785225" cy="4619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400">
                <a:solidFill>
                  <a:srgbClr val="FFFF00"/>
                </a:solidFill>
                <a:latin typeface="Times New Roman" panose="02020603050405020304" pitchFamily="18" charset="0"/>
              </a:rPr>
              <a:t>ttp://</a:t>
            </a:r>
            <a:r>
              <a:rPr lang="it-IT" altLang="it-IT" sz="2400">
                <a:solidFill>
                  <a:srgbClr val="FFFFFF"/>
                </a:solidFill>
                <a:latin typeface="Times New Roman" panose="02020603050405020304" pitchFamily="18" charset="0"/>
                <a:hlinkClick r:id="rId2"/>
              </a:rPr>
              <a:t>www.youtube.com/watch?v=w6OTFKACT2w</a:t>
            </a: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5059" name="Picture 2" descr="Risultati immagini per venula">
            <a:extLst>
              <a:ext uri="{FF2B5EF4-FFF2-40B4-BE49-F238E27FC236}">
                <a16:creationId xmlns:a16="http://schemas.microsoft.com/office/drawing/2014/main" id="{EE0F1CBD-757A-0143-9CA3-65B39AB9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1444629"/>
            <a:ext cx="6399212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Risultati immagini per endothelial layers">
            <a:extLst>
              <a:ext uri="{FF2B5EF4-FFF2-40B4-BE49-F238E27FC236}">
                <a16:creationId xmlns:a16="http://schemas.microsoft.com/office/drawing/2014/main" id="{509B14F5-C7A1-C443-B5DF-5B5235E7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050929"/>
            <a:ext cx="691515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40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066C6A-756A-DF41-BF93-E7E30F16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3848" y="-26988"/>
            <a:ext cx="9864725" cy="779463"/>
          </a:xfrm>
        </p:spPr>
        <p:txBody>
          <a:bodyPr/>
          <a:lstStyle/>
          <a:p>
            <a:pPr>
              <a:defRPr/>
            </a:pPr>
            <a:r>
              <a:rPr lang="it-IT" sz="3800">
                <a:solidFill>
                  <a:srgbClr val="FFFF00"/>
                </a:solidFill>
              </a:rPr>
              <a:t>Interazioni tra leucociti e cellule endoteliali</a:t>
            </a:r>
          </a:p>
        </p:txBody>
      </p:sp>
      <p:pic>
        <p:nvPicPr>
          <p:cNvPr id="46082" name="Picture 2" descr="Risultati immagini per diapedesis electron microscopy">
            <a:extLst>
              <a:ext uri="{FF2B5EF4-FFF2-40B4-BE49-F238E27FC236}">
                <a16:creationId xmlns:a16="http://schemas.microsoft.com/office/drawing/2014/main" id="{A34C4642-941B-9C4D-81D9-D6D1432F3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7" y="692150"/>
            <a:ext cx="77565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5BE7742-7E60-A744-B451-166D79FB4177}"/>
              </a:ext>
            </a:extLst>
          </p:cNvPr>
          <p:cNvCxnSpPr>
            <a:cxnSpLocks/>
          </p:cNvCxnSpPr>
          <p:nvPr/>
        </p:nvCxnSpPr>
        <p:spPr>
          <a:xfrm flipH="1" flipV="1">
            <a:off x="6084892" y="3429000"/>
            <a:ext cx="503237" cy="21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4" name="CasellaDiTesto 4">
            <a:extLst>
              <a:ext uri="{FF2B5EF4-FFF2-40B4-BE49-F238E27FC236}">
                <a16:creationId xmlns:a16="http://schemas.microsoft.com/office/drawing/2014/main" id="{5521890C-ED2C-8344-B77B-46EBD5231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92" y="2195517"/>
            <a:ext cx="1209675" cy="36988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1800">
                <a:solidFill>
                  <a:srgbClr val="000000"/>
                </a:solidFill>
              </a:rPr>
              <a:t>neutrophil</a:t>
            </a:r>
          </a:p>
        </p:txBody>
      </p:sp>
      <p:sp>
        <p:nvSpPr>
          <p:cNvPr id="46085" name="CasellaDiTesto 6">
            <a:extLst>
              <a:ext uri="{FF2B5EF4-FFF2-40B4-BE49-F238E27FC236}">
                <a16:creationId xmlns:a16="http://schemas.microsoft.com/office/drawing/2014/main" id="{53D41250-E097-D449-80CE-075EC06FA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9" y="3500442"/>
            <a:ext cx="1719263" cy="369887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1800">
                <a:solidFill>
                  <a:srgbClr val="FF0000"/>
                </a:solidFill>
              </a:rPr>
              <a:t>endothelial cell</a:t>
            </a:r>
          </a:p>
        </p:txBody>
      </p:sp>
    </p:spTree>
    <p:extLst>
      <p:ext uri="{BB962C8B-B14F-4D97-AF65-F5344CB8AC3E}">
        <p14:creationId xmlns:p14="http://schemas.microsoft.com/office/powerpoint/2010/main" val="2793489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F9E557C-DD1F-274F-9077-6025999D3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86" y="115888"/>
            <a:ext cx="9326563" cy="1441450"/>
          </a:xfrm>
        </p:spPr>
        <p:txBody>
          <a:bodyPr/>
          <a:lstStyle/>
          <a:p>
            <a:pPr algn="l">
              <a:defRPr/>
            </a:pP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Cascata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di </a:t>
            </a: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eventi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che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regolano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la </a:t>
            </a: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migrazione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dei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neutrofili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durante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l’infiammazione:</a:t>
            </a:r>
            <a:b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</a:b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		</a:t>
            </a: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una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en-US" sz="3300" dirty="0" err="1">
                <a:solidFill>
                  <a:srgbClr val="FFFF00"/>
                </a:solidFill>
                <a:latin typeface="Arial" pitchFamily="34" charset="0"/>
              </a:rPr>
              <a:t>questione</a:t>
            </a:r>
            <a:r>
              <a:rPr lang="en-US" altLang="en-US" sz="3300" dirty="0">
                <a:solidFill>
                  <a:srgbClr val="FFFF00"/>
                </a:solidFill>
                <a:latin typeface="Arial" pitchFamily="34" charset="0"/>
              </a:rPr>
              <a:t> di </a:t>
            </a:r>
            <a:r>
              <a:rPr lang="en-US" altLang="en-US" sz="3300" b="1" dirty="0" err="1">
                <a:solidFill>
                  <a:srgbClr val="FFFF00"/>
                </a:solidFill>
                <a:latin typeface="Arial" pitchFamily="34" charset="0"/>
              </a:rPr>
              <a:t>recettori</a:t>
            </a:r>
            <a:endParaRPr lang="en-US" altLang="en-US" sz="3300" b="1" dirty="0">
              <a:solidFill>
                <a:srgbClr val="FFFF00"/>
              </a:solidFill>
              <a:latin typeface="Arial" pitchFamily="34" charset="0"/>
            </a:endParaRPr>
          </a:p>
        </p:txBody>
      </p:sp>
      <p:grpSp>
        <p:nvGrpSpPr>
          <p:cNvPr id="47106" name="Gruppo 1">
            <a:extLst>
              <a:ext uri="{FF2B5EF4-FFF2-40B4-BE49-F238E27FC236}">
                <a16:creationId xmlns:a16="http://schemas.microsoft.com/office/drawing/2014/main" id="{F89D842A-2327-2847-831F-2CB91955E2B0}"/>
              </a:ext>
            </a:extLst>
          </p:cNvPr>
          <p:cNvGrpSpPr>
            <a:grpSpLocks/>
          </p:cNvGrpSpPr>
          <p:nvPr/>
        </p:nvGrpSpPr>
        <p:grpSpPr bwMode="auto">
          <a:xfrm>
            <a:off x="84142" y="1844675"/>
            <a:ext cx="8955087" cy="4897438"/>
            <a:chOff x="84138" y="1843930"/>
            <a:chExt cx="8955087" cy="4897438"/>
          </a:xfrm>
        </p:grpSpPr>
        <p:pic>
          <p:nvPicPr>
            <p:cNvPr id="47107" name="Picture 7">
              <a:extLst>
                <a:ext uri="{FF2B5EF4-FFF2-40B4-BE49-F238E27FC236}">
                  <a16:creationId xmlns:a16="http://schemas.microsoft.com/office/drawing/2014/main" id="{65F4498F-CE77-084F-ACB8-DF2BAC7CA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8" y="1843930"/>
              <a:ext cx="8955087" cy="4897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63A4EED-01DE-2A4E-8D21-50532A853A23}"/>
                </a:ext>
              </a:extLst>
            </p:cNvPr>
            <p:cNvSpPr/>
            <p:nvPr/>
          </p:nvSpPr>
          <p:spPr>
            <a:xfrm>
              <a:off x="323850" y="4148980"/>
              <a:ext cx="1152525" cy="36036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Tahoma"/>
                <a:cs typeface="Arial"/>
              </a:endParaRPr>
            </a:p>
          </p:txBody>
        </p:sp>
        <p:sp>
          <p:nvSpPr>
            <p:cNvPr id="47109" name="CasellaDiTesto 1">
              <a:extLst>
                <a:ext uri="{FF2B5EF4-FFF2-40B4-BE49-F238E27FC236}">
                  <a16:creationId xmlns:a16="http://schemas.microsoft.com/office/drawing/2014/main" id="{7A1E4524-CE3D-C343-84E1-DDD5517F2E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7824" y="2060848"/>
              <a:ext cx="1439986" cy="6463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Ia fase</a:t>
              </a:r>
              <a:r>
                <a:rPr lang="it-IT" altLang="it-IT" sz="1800">
                  <a:solidFill>
                    <a:srgbClr val="000000"/>
                  </a:solidFill>
                </a:rPr>
                <a:t>: rotolamento</a:t>
              </a:r>
            </a:p>
          </p:txBody>
        </p:sp>
        <p:sp>
          <p:nvSpPr>
            <p:cNvPr id="47110" name="CasellaDiTesto 5">
              <a:extLst>
                <a:ext uri="{FF2B5EF4-FFF2-40B4-BE49-F238E27FC236}">
                  <a16:creationId xmlns:a16="http://schemas.microsoft.com/office/drawing/2014/main" id="{1E24E78F-790A-BC42-B4FD-4DB3FE4F11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9992" y="2852936"/>
              <a:ext cx="1810196" cy="6463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IIa fase</a:t>
              </a:r>
              <a:r>
                <a:rPr lang="it-IT" altLang="it-IT" sz="1800">
                  <a:solidFill>
                    <a:srgbClr val="000000"/>
                  </a:solidFill>
                </a:rPr>
                <a:t>: adesione stabile</a:t>
              </a:r>
            </a:p>
          </p:txBody>
        </p:sp>
        <p:sp>
          <p:nvSpPr>
            <p:cNvPr id="47111" name="CasellaDiTesto 6">
              <a:extLst>
                <a:ext uri="{FF2B5EF4-FFF2-40B4-BE49-F238E27FC236}">
                  <a16:creationId xmlns:a16="http://schemas.microsoft.com/office/drawing/2014/main" id="{3E17B8A2-47D2-5847-89FF-D7297AEDD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3212976"/>
              <a:ext cx="1728985" cy="6463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IIIa fase</a:t>
              </a:r>
              <a:r>
                <a:rPr lang="it-IT" altLang="it-IT" sz="1800">
                  <a:solidFill>
                    <a:srgbClr val="000000"/>
                  </a:solidFill>
                </a:rPr>
                <a:t>: extravasazione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3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9EFC00-73F5-F143-B96E-2C1979571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7" y="1212854"/>
            <a:ext cx="8891587" cy="42322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registrazione delle lezioni 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sarà disponibile: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10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sulla piattaforma 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Teams/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(Patologia generale-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CdS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TLB - cod. partecipazione: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q71zi1n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it-IT" altLang="it-IT" sz="10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 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drive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link a cartella condivisa «Registrazioni TLB 2020»: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https://drive.google.com/drive/folders/1JT79jFLIvrwfow9WOnlfK-gmVmYiASr_?usp=sharing</a:t>
            </a:r>
            <a:endParaRPr lang="it-IT" altLang="it-IT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file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power-point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proiettato a lezione sarà disponibile anche su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Moodle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(da visualizzare in </a:t>
            </a:r>
            <a:r>
              <a:rPr lang="it-IT" altLang="it-IT" sz="24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modalità proiezione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                          password per l’iscrizione: 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Immunopat-TLB-19-20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7410" name="CasellaDiTesto 2">
            <a:extLst>
              <a:ext uri="{FF2B5EF4-FFF2-40B4-BE49-F238E27FC236}">
                <a16:creationId xmlns:a16="http://schemas.microsoft.com/office/drawing/2014/main" id="{1F127D9D-2F93-014A-B4E9-E0F39718B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7" y="260350"/>
            <a:ext cx="76025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FFFFFF"/>
                </a:solidFill>
              </a:rPr>
              <a:t>Modalità di accesso al materiale didattico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25197C-7646-A044-9583-CD96830C8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7" y="5813425"/>
            <a:ext cx="2954337" cy="5222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2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latin typeface="Tahoma"/>
                <a:cs typeface="Arial" charset="0"/>
              </a:rPr>
              <a:t>Verifica finale: </a:t>
            </a:r>
            <a:r>
              <a:rPr lang="it-IT" altLang="it-IT" sz="2800" b="1" dirty="0">
                <a:solidFill>
                  <a:srgbClr val="000000"/>
                </a:solidFill>
                <a:latin typeface="Tahoma"/>
                <a:cs typeface="Arial" charset="0"/>
              </a:rPr>
              <a:t>??</a:t>
            </a:r>
            <a:endParaRPr lang="it-IT" altLang="it-IT" sz="2800" dirty="0">
              <a:solidFill>
                <a:srgbClr val="000000"/>
              </a:solidFill>
              <a:latin typeface="Tahom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0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2">
            <a:extLst>
              <a:ext uri="{FF2B5EF4-FFF2-40B4-BE49-F238E27FC236}">
                <a16:creationId xmlns:a16="http://schemas.microsoft.com/office/drawing/2014/main" id="{1D4FB5D6-0EBF-0A46-992D-DFCE7CAF2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7" y="93663"/>
            <a:ext cx="2808287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CasellaDiTesto 1">
            <a:extLst>
              <a:ext uri="{FF2B5EF4-FFF2-40B4-BE49-F238E27FC236}">
                <a16:creationId xmlns:a16="http://schemas.microsoft.com/office/drawing/2014/main" id="{125F7CFB-D73B-E942-88DE-DD49B2F37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2997204"/>
            <a:ext cx="9037638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</a:pPr>
            <a:r>
              <a:rPr lang="it-IT" altLang="it-IT" sz="2600">
                <a:solidFill>
                  <a:srgbClr val="FFFFFF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Vi invito a </a:t>
            </a:r>
            <a:r>
              <a:rPr lang="it-IT" altLang="it-IT" sz="2600" b="1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non divulgare a terzi</a:t>
            </a:r>
            <a:r>
              <a:rPr lang="it-IT" altLang="it-IT" sz="2600">
                <a:solidFill>
                  <a:srgbClr val="FFFFFF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il contenuto dei files power point in quanto contengono immagini che (anche a mia insaputa) potrebbero essere </a:t>
            </a:r>
            <a:r>
              <a:rPr lang="it-IT" altLang="it-IT" sz="2600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protette da copyright</a:t>
            </a:r>
          </a:p>
        </p:txBody>
      </p:sp>
      <p:sp>
        <p:nvSpPr>
          <p:cNvPr id="18435" name="CasellaDiTesto 1">
            <a:extLst>
              <a:ext uri="{FF2B5EF4-FFF2-40B4-BE49-F238E27FC236}">
                <a16:creationId xmlns:a16="http://schemas.microsoft.com/office/drawing/2014/main" id="{14D8C504-0BBC-354E-8A0B-90B23500C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4473579"/>
            <a:ext cx="89789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</a:pPr>
            <a:r>
              <a:rPr lang="it-IT" altLang="it-IT" sz="2600">
                <a:solidFill>
                  <a:srgbClr val="FFFFFF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Quando utilizzerete i files power point per lo studio degli argomenti proposti, ricordatevi di visionarli in </a:t>
            </a:r>
            <a:r>
              <a:rPr lang="it-IT" altLang="it-IT" sz="2600" b="1">
                <a:solidFill>
                  <a:srgbClr val="FFFF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modalita’ «proiezione»</a:t>
            </a:r>
            <a:r>
              <a:rPr lang="it-IT" altLang="it-IT" sz="2600" b="1">
                <a:solidFill>
                  <a:srgbClr val="FFFFFF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600">
                <a:solidFill>
                  <a:srgbClr val="FFFFFF"/>
                </a:solidFill>
                <a:latin typeface="Arial" panose="020B0604020202020204" pitchFamily="34" charset="0"/>
                <a:cs typeface="Tahoma" panose="020B0604030504040204" pitchFamily="34" charset="0"/>
              </a:rPr>
              <a:t>(talvolta, facendo uso delle animazioni, le figure compaiono sovrapposte alle parti scritte)</a:t>
            </a:r>
          </a:p>
        </p:txBody>
      </p:sp>
    </p:spTree>
    <p:extLst>
      <p:ext uri="{BB962C8B-B14F-4D97-AF65-F5344CB8AC3E}">
        <p14:creationId xmlns:p14="http://schemas.microsoft.com/office/powerpoint/2010/main" val="108705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Immagine 1">
            <a:extLst>
              <a:ext uri="{FF2B5EF4-FFF2-40B4-BE49-F238E27FC236}">
                <a16:creationId xmlns:a16="http://schemas.microsoft.com/office/drawing/2014/main" id="{79BBE23B-6AE9-AB4E-BB0C-093371E1B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4454"/>
            <a:ext cx="5164138" cy="44243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4" name="Immagine 2">
            <a:extLst>
              <a:ext uri="{FF2B5EF4-FFF2-40B4-BE49-F238E27FC236}">
                <a16:creationId xmlns:a16="http://schemas.microsoft.com/office/drawing/2014/main" id="{855331F6-88D1-DA4A-B80B-40C3C81B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422779"/>
            <a:ext cx="5164138" cy="2390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D81A9B2-49F4-DE4D-8DAE-D3828CE84C85}"/>
              </a:ext>
            </a:extLst>
          </p:cNvPr>
          <p:cNvSpPr/>
          <p:nvPr/>
        </p:nvSpPr>
        <p:spPr>
          <a:xfrm>
            <a:off x="4303713" y="1052517"/>
            <a:ext cx="2932112" cy="1512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DE91D61-7473-814F-9395-381604A7C013}"/>
              </a:ext>
            </a:extLst>
          </p:cNvPr>
          <p:cNvSpPr/>
          <p:nvPr/>
        </p:nvSpPr>
        <p:spPr>
          <a:xfrm>
            <a:off x="4284663" y="5157788"/>
            <a:ext cx="3003550" cy="431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49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uppo 2">
            <a:extLst>
              <a:ext uri="{FF2B5EF4-FFF2-40B4-BE49-F238E27FC236}">
                <a16:creationId xmlns:a16="http://schemas.microsoft.com/office/drawing/2014/main" id="{18217487-4993-6C4D-9856-DEB2B13ABF4B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536579"/>
            <a:ext cx="7300912" cy="6276975"/>
            <a:chOff x="683568" y="707268"/>
            <a:chExt cx="6551290" cy="5674060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99F46874-9BB9-F44F-B02B-7BB375A53273}"/>
                </a:ext>
              </a:extLst>
            </p:cNvPr>
            <p:cNvSpPr/>
            <p:nvPr/>
          </p:nvSpPr>
          <p:spPr>
            <a:xfrm>
              <a:off x="683568" y="707268"/>
              <a:ext cx="6551290" cy="567406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Tahoma"/>
                <a:cs typeface="Arial"/>
              </a:endParaRPr>
            </a:p>
          </p:txBody>
        </p:sp>
        <p:pic>
          <p:nvPicPr>
            <p:cNvPr id="19461" name="Picture 2" descr="HematopoeticStemCells.png">
              <a:extLst>
                <a:ext uri="{FF2B5EF4-FFF2-40B4-BE49-F238E27FC236}">
                  <a16:creationId xmlns:a16="http://schemas.microsoft.com/office/drawing/2014/main" id="{BA9514F9-1DEC-B54E-91BA-51AC4AD0F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124744"/>
              <a:ext cx="6191250" cy="4886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8" name="CasellaDiTesto 2">
            <a:extLst>
              <a:ext uri="{FF2B5EF4-FFF2-40B4-BE49-F238E27FC236}">
                <a16:creationId xmlns:a16="http://schemas.microsoft.com/office/drawing/2014/main" id="{1D5CE33A-AB77-F747-A357-2F1F601B9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620713"/>
            <a:ext cx="42037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it-IT" altLang="it-IT" sz="2400">
                <a:solidFill>
                  <a:srgbClr val="FF0000"/>
                </a:solidFill>
              </a:rPr>
              <a:t>Cells of the immune response</a:t>
            </a:r>
          </a:p>
        </p:txBody>
      </p:sp>
      <p:sp>
        <p:nvSpPr>
          <p:cNvPr id="19459" name="CasellaDiTesto 2">
            <a:extLst>
              <a:ext uri="{FF2B5EF4-FFF2-40B4-BE49-F238E27FC236}">
                <a16:creationId xmlns:a16="http://schemas.microsoft.com/office/drawing/2014/main" id="{73526C47-70BF-3448-A9AF-BA14746E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7" y="44454"/>
            <a:ext cx="78311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00"/>
                </a:solidFill>
              </a:rPr>
              <a:t>Richiami sul funzionamento del sistema immunitario</a:t>
            </a:r>
          </a:p>
        </p:txBody>
      </p:sp>
    </p:spTree>
    <p:extLst>
      <p:ext uri="{BB962C8B-B14F-4D97-AF65-F5344CB8AC3E}">
        <p14:creationId xmlns:p14="http://schemas.microsoft.com/office/powerpoint/2010/main" val="390990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C4517A-F2CC-174D-898D-30E4B51F7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7" y="115892"/>
            <a:ext cx="7343775" cy="1081087"/>
          </a:xfrm>
          <a:ln w="12700"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it-IT" sz="3200"/>
              <a:t>Innate and adaptive immunity cohoperate to defeat infections</a:t>
            </a:r>
          </a:p>
        </p:txBody>
      </p:sp>
      <p:grpSp>
        <p:nvGrpSpPr>
          <p:cNvPr id="20482" name="Gruppo 8">
            <a:extLst>
              <a:ext uri="{FF2B5EF4-FFF2-40B4-BE49-F238E27FC236}">
                <a16:creationId xmlns:a16="http://schemas.microsoft.com/office/drawing/2014/main" id="{7AAD82B8-0037-2349-9414-5AF752A8D5CE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304929"/>
            <a:ext cx="8172450" cy="5508625"/>
            <a:chOff x="900113" y="1304925"/>
            <a:chExt cx="8172450" cy="5508625"/>
          </a:xfrm>
        </p:grpSpPr>
        <p:pic>
          <p:nvPicPr>
            <p:cNvPr id="20484" name="Picture 2" descr="http://akira-pj.lserp.osaka-u.ac.jp/files/innate_adaptive.jpg">
              <a:extLst>
                <a:ext uri="{FF2B5EF4-FFF2-40B4-BE49-F238E27FC236}">
                  <a16:creationId xmlns:a16="http://schemas.microsoft.com/office/drawing/2014/main" id="{A68F8B1E-A065-174F-8EE7-211EB4616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1304925"/>
              <a:ext cx="7343775" cy="550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ccia a sinistra 3">
              <a:extLst>
                <a:ext uri="{FF2B5EF4-FFF2-40B4-BE49-F238E27FC236}">
                  <a16:creationId xmlns:a16="http://schemas.microsoft.com/office/drawing/2014/main" id="{9451215F-D139-234F-80DA-7AFB4EA31669}"/>
                </a:ext>
              </a:extLst>
            </p:cNvPr>
            <p:cNvSpPr/>
            <p:nvPr/>
          </p:nvSpPr>
          <p:spPr>
            <a:xfrm>
              <a:off x="8172450" y="2133600"/>
              <a:ext cx="900113" cy="574675"/>
            </a:xfrm>
            <a:prstGeom prst="leftArrow">
              <a:avLst/>
            </a:prstGeom>
            <a:solidFill>
              <a:schemeClr val="tx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  <a:latin typeface="Tahoma"/>
                <a:cs typeface="Arial"/>
              </a:endParaRPr>
            </a:p>
          </p:txBody>
        </p:sp>
        <p:sp>
          <p:nvSpPr>
            <p:cNvPr id="20486" name="CasellaDiTesto 4">
              <a:extLst>
                <a:ext uri="{FF2B5EF4-FFF2-40B4-BE49-F238E27FC236}">
                  <a16:creationId xmlns:a16="http://schemas.microsoft.com/office/drawing/2014/main" id="{14A8B23F-3DC0-1A46-90EA-F34AF9559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7103" y="3789040"/>
              <a:ext cx="546945" cy="3077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it-IT" altLang="it-IT" sz="1400" b="1">
                  <a:solidFill>
                    <a:srgbClr val="000000"/>
                  </a:solidFill>
                </a:rPr>
                <a:t>APC</a:t>
              </a:r>
            </a:p>
          </p:txBody>
        </p:sp>
        <p:sp>
          <p:nvSpPr>
            <p:cNvPr id="20487" name="CasellaDiTesto 6">
              <a:extLst>
                <a:ext uri="{FF2B5EF4-FFF2-40B4-BE49-F238E27FC236}">
                  <a16:creationId xmlns:a16="http://schemas.microsoft.com/office/drawing/2014/main" id="{96C7EB39-F526-824B-A859-FDD6B4D67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6096" y="1484784"/>
              <a:ext cx="546945" cy="3077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it-IT" altLang="it-IT" sz="1400" b="1">
                  <a:solidFill>
                    <a:srgbClr val="000000"/>
                  </a:solidFill>
                </a:rPr>
                <a:t>APC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B483A996-AA6E-9F4A-8738-3CEEA4F6D836}"/>
                </a:ext>
              </a:extLst>
            </p:cNvPr>
            <p:cNvCxnSpPr/>
            <p:nvPr/>
          </p:nvCxnSpPr>
          <p:spPr>
            <a:xfrm>
              <a:off x="5076825" y="4005263"/>
              <a:ext cx="1223963" cy="86360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e 2">
            <a:extLst>
              <a:ext uri="{FF2B5EF4-FFF2-40B4-BE49-F238E27FC236}">
                <a16:creationId xmlns:a16="http://schemas.microsoft.com/office/drawing/2014/main" id="{1A05A474-2ED1-BF41-A27F-C5D0AA89D22A}"/>
              </a:ext>
            </a:extLst>
          </p:cNvPr>
          <p:cNvSpPr/>
          <p:nvPr/>
        </p:nvSpPr>
        <p:spPr>
          <a:xfrm>
            <a:off x="755654" y="5229225"/>
            <a:ext cx="1655763" cy="86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Tahom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9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A3A6859-A022-6F4F-80F1-6460EB00C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009650"/>
          </a:xfrm>
          <a:ln w="57150">
            <a:solidFill>
              <a:srgbClr val="FFFF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>
                <a:solidFill>
                  <a:srgbClr val="FFFF00"/>
                </a:solidFill>
              </a:rPr>
              <a:t>Immunopatologia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A991A44-3D16-F847-9845-CA2428522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484313"/>
            <a:ext cx="9012238" cy="50403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it-IT" altLang="it-IT" sz="2800"/>
              <a:t>Nell’ambito dell’Immunologia, l’</a:t>
            </a:r>
            <a:r>
              <a:rPr lang="it-IT" altLang="it-IT" sz="3000" b="1">
                <a:solidFill>
                  <a:srgbClr val="FFFF00"/>
                </a:solidFill>
              </a:rPr>
              <a:t>immunopatologia </a:t>
            </a:r>
            <a:r>
              <a:rPr lang="it-IT" altLang="it-IT" sz="2800"/>
              <a:t>studia malattie causate da alterazioni della risposta immunitaria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it-IT" altLang="it-IT" sz="140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it-IT" altLang="it-IT" sz="2800"/>
              <a:t>3 principali categorie di alterazioni: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it-IT" altLang="it-IT" sz="1800"/>
          </a:p>
          <a:p>
            <a:pPr marL="271463" lvl="1" indent="185738" algn="just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it-IT" altLang="it-IT"/>
              <a:t> risposta </a:t>
            </a:r>
            <a:r>
              <a:rPr lang="it-IT" altLang="it-IT">
                <a:solidFill>
                  <a:srgbClr val="FFFF00"/>
                </a:solidFill>
              </a:rPr>
              <a:t>eccessiva</a:t>
            </a:r>
            <a:r>
              <a:rPr lang="it-IT" altLang="it-IT"/>
              <a:t>		   reazioni di </a:t>
            </a:r>
            <a:r>
              <a:rPr lang="it-IT" altLang="it-IT">
                <a:solidFill>
                  <a:srgbClr val="FF0000"/>
                </a:solidFill>
              </a:rPr>
              <a:t>ipersensibilità</a:t>
            </a:r>
          </a:p>
          <a:p>
            <a:pPr marL="271463" lvl="1" indent="185738" algn="just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endParaRPr lang="it-IT" altLang="it-IT"/>
          </a:p>
          <a:p>
            <a:pPr marL="631825" lvl="1" indent="-381000" algn="just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it-IT" altLang="it-IT"/>
              <a:t>risposta</a:t>
            </a:r>
            <a:r>
              <a:rPr lang="it-IT" altLang="it-IT">
                <a:solidFill>
                  <a:srgbClr val="FFFF00"/>
                </a:solidFill>
              </a:rPr>
              <a:t> inappropriata</a:t>
            </a:r>
            <a:r>
              <a:rPr lang="it-IT" altLang="it-IT"/>
              <a:t>	   malattie </a:t>
            </a:r>
            <a:r>
              <a:rPr lang="it-IT" altLang="it-IT">
                <a:solidFill>
                  <a:srgbClr val="FF0000"/>
                </a:solidFill>
              </a:rPr>
              <a:t>autoimmuni</a:t>
            </a:r>
            <a:endParaRPr lang="it-IT" altLang="it-IT"/>
          </a:p>
          <a:p>
            <a:pPr marL="631825" lvl="1" indent="-381000" algn="just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endParaRPr lang="it-IT" altLang="it-IT"/>
          </a:p>
          <a:p>
            <a:pPr marL="631825" lvl="1" indent="-381000" algn="just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it-IT" altLang="it-IT"/>
              <a:t>risposta</a:t>
            </a:r>
            <a:r>
              <a:rPr lang="it-IT" altLang="it-IT">
                <a:solidFill>
                  <a:srgbClr val="FFFF00"/>
                </a:solidFill>
              </a:rPr>
              <a:t> difettosa</a:t>
            </a:r>
            <a:r>
              <a:rPr lang="it-IT" altLang="it-IT"/>
              <a:t>		   </a:t>
            </a:r>
            <a:r>
              <a:rPr lang="it-IT" altLang="it-IT">
                <a:solidFill>
                  <a:srgbClr val="FF0000"/>
                </a:solidFill>
              </a:rPr>
              <a:t>immunodeficienze</a:t>
            </a:r>
            <a:r>
              <a:rPr lang="it-IT" altLang="it-IT" sz="2400"/>
              <a:t>	</a:t>
            </a:r>
          </a:p>
          <a:p>
            <a:pPr lvl="1" algn="just" eaLnBrk="1" hangingPunct="1">
              <a:lnSpc>
                <a:spcPct val="90000"/>
              </a:lnSpc>
              <a:defRPr/>
            </a:pPr>
            <a:endParaRPr lang="it-IT" altLang="it-IT" sz="2400"/>
          </a:p>
        </p:txBody>
      </p:sp>
      <p:sp>
        <p:nvSpPr>
          <p:cNvPr id="7172" name="AutoShape 4">
            <a:extLst>
              <a:ext uri="{FF2B5EF4-FFF2-40B4-BE49-F238E27FC236}">
                <a16:creationId xmlns:a16="http://schemas.microsoft.com/office/drawing/2014/main" id="{49402AEF-E251-564D-A35E-FC364A38C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860804"/>
            <a:ext cx="598488" cy="28892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173" name="AutoShape 5">
            <a:extLst>
              <a:ext uri="{FF2B5EF4-FFF2-40B4-BE49-F238E27FC236}">
                <a16:creationId xmlns:a16="http://schemas.microsoft.com/office/drawing/2014/main" id="{DC56C5B3-B029-294A-8E65-D3F85DAED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329" y="4797425"/>
            <a:ext cx="576263" cy="2873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174" name="AutoShape 6">
            <a:extLst>
              <a:ext uri="{FF2B5EF4-FFF2-40B4-BE49-F238E27FC236}">
                <a16:creationId xmlns:a16="http://schemas.microsoft.com/office/drawing/2014/main" id="{795700CF-7034-8242-A5BC-DC82116A5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7" y="5734050"/>
            <a:ext cx="587375" cy="2873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6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to">
  <a:themeElements>
    <a:clrScheme name="Strutturato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Strutturato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t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t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959</Words>
  <Application>Microsoft Macintosh PowerPoint</Application>
  <PresentationFormat>Presentazione su schermo (4:3)</PresentationFormat>
  <Paragraphs>163</Paragraphs>
  <Slides>32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0" baseType="lpstr">
      <vt:lpstr>Arial</vt:lpstr>
      <vt:lpstr>Calibri</vt:lpstr>
      <vt:lpstr>Tahoma</vt:lpstr>
      <vt:lpstr>Times</vt:lpstr>
      <vt:lpstr>Times New Roman</vt:lpstr>
      <vt:lpstr>Wingdings</vt:lpstr>
      <vt:lpstr>Strutturato</vt:lpstr>
      <vt:lpstr>Image</vt:lpstr>
      <vt:lpstr>Corso di laurea triennale  in Tecniche di Laboratorio Biomedico   AA 2019-2020  Immunopatologia (1 CFU)</vt:lpstr>
      <vt:lpstr>Presentazione standard di PowerPoint</vt:lpstr>
      <vt:lpstr>Programma del corso di Immunopatologia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Innate and adaptive immunity cohoperate to defeat infections</vt:lpstr>
      <vt:lpstr>Immunopatologia</vt:lpstr>
      <vt:lpstr>Immunodeficienze</vt:lpstr>
      <vt:lpstr>Immunodeficienze congenite</vt:lpstr>
      <vt:lpstr>Presentazione standard di PowerPoint</vt:lpstr>
      <vt:lpstr>Congenital immunodeficiencies</vt:lpstr>
      <vt:lpstr>Immunodeficienze congenite: difetti dell’immunità innata</vt:lpstr>
      <vt:lpstr>Presentazione standard di PowerPoint</vt:lpstr>
      <vt:lpstr>Presentazione standard di PowerPoint</vt:lpstr>
      <vt:lpstr>Presentazione standard di PowerPoint</vt:lpstr>
      <vt:lpstr>Innate immune response to Neisseria infection</vt:lpstr>
      <vt:lpstr>Presentazione standard di PowerPoint</vt:lpstr>
      <vt:lpstr>Fagociti professionali</vt:lpstr>
      <vt:lpstr>Immunodeficienze congenite: alterazioni delle cellule dell’immunità naturale</vt:lpstr>
      <vt:lpstr>Principali eventi coinvolti nella risposta infiammatoria</vt:lpstr>
      <vt:lpstr>Cos’è l’infiammazione (flogòsi) ?</vt:lpstr>
      <vt:lpstr>I quattro segni cardinali dell’infiammazione</vt:lpstr>
      <vt:lpstr>Infiammazione: durata e cellularità</vt:lpstr>
      <vt:lpstr>Principali eventi della flogosi acuta</vt:lpstr>
      <vt:lpstr>Presentazione standard di PowerPoint</vt:lpstr>
      <vt:lpstr>Presentazione standard di PowerPoint</vt:lpstr>
      <vt:lpstr>Presentazione standard di PowerPoint</vt:lpstr>
      <vt:lpstr>Migrazione leucocitaria nella flogosi: microscopia intravitale </vt:lpstr>
      <vt:lpstr>Interazioni tra leucociti e cellule endoteliali</vt:lpstr>
      <vt:lpstr>Cascata di eventi che regolano la migrazione dei neutrofili durante l’infiammazione:    una questione di recettori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laurea triennale  in Tecniche di Laboratorio Biomedico   AA 2019-2020  Immunopatologia (1 CFU)</dc:title>
  <dc:creator>RENZO MENEGAZZI</dc:creator>
  <cp:lastModifiedBy>RENZO MENEGAZZI</cp:lastModifiedBy>
  <cp:revision>1</cp:revision>
  <dcterms:created xsi:type="dcterms:W3CDTF">2020-05-27T12:20:30Z</dcterms:created>
  <dcterms:modified xsi:type="dcterms:W3CDTF">2020-05-27T12:21:21Z</dcterms:modified>
</cp:coreProperties>
</file>