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821" r:id="rId2"/>
    <p:sldId id="511" r:id="rId3"/>
    <p:sldId id="347" r:id="rId4"/>
    <p:sldId id="346" r:id="rId5"/>
    <p:sldId id="274" r:id="rId6"/>
    <p:sldId id="268" r:id="rId7"/>
    <p:sldId id="822" r:id="rId8"/>
    <p:sldId id="823" r:id="rId9"/>
    <p:sldId id="620" r:id="rId10"/>
    <p:sldId id="634" r:id="rId11"/>
    <p:sldId id="574" r:id="rId12"/>
    <p:sldId id="639" r:id="rId13"/>
    <p:sldId id="545" r:id="rId14"/>
    <p:sldId id="530" r:id="rId15"/>
    <p:sldId id="531" r:id="rId16"/>
    <p:sldId id="532" r:id="rId17"/>
    <p:sldId id="533" r:id="rId18"/>
    <p:sldId id="535" r:id="rId19"/>
    <p:sldId id="536" r:id="rId20"/>
    <p:sldId id="537" r:id="rId21"/>
    <p:sldId id="635" r:id="rId22"/>
    <p:sldId id="540" r:id="rId23"/>
    <p:sldId id="541" r:id="rId24"/>
    <p:sldId id="636" r:id="rId25"/>
    <p:sldId id="613" r:id="rId26"/>
    <p:sldId id="549" r:id="rId27"/>
    <p:sldId id="614" r:id="rId28"/>
    <p:sldId id="552" r:id="rId29"/>
    <p:sldId id="553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BD660B-FC56-A246-8DEA-E3F04CDC3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50408-22B0-D745-90E3-8FEF8270C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844598-4007-8148-9E2B-0B7531984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2E911-8CB7-1840-ACC6-48E292235D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958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03897F-B07B-284D-AD7E-666F3ABF5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6BF02-883E-1D4F-8280-42ACC64684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99BABB-E830-DA4C-9AD8-A59723CB9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6155C-4DFC-1540-9442-A32DB5B909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079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04771-DC87-354F-90EE-99D2ACD57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3B6E7-6F7A-0B41-B46A-802B27626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F7BF7-0F7E-1F42-86A6-35E399195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2617-FEDB-7647-914D-AFFE1B154E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705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8B0906-E734-D246-97D4-C398C7698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BE49B1-3753-9C4E-B739-A22EF8668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3D4A00-8E62-2841-9BD3-417748669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FBB5-B5D7-5244-A128-37C3872E5D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592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58A72-4987-4640-9889-03F406231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4404DC-B3DB-BE41-810E-331C8A3D7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85963-57DA-2F46-AC54-565D573BD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BAE05-22DD-7E48-BFA6-8963C4E8BF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04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6CB8C-CD71-B045-B506-EB686187A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07174-2D51-2748-A181-6B318ABCD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CD2A2-83D5-614E-AC3F-0E4C0A099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7690-9BF8-5749-A1F3-261E2AF96B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21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3DECEC-6905-7A4A-806F-17C4DBB3C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0F2DB1-53A9-AC4D-96F6-866D6E3B0D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23C551-3404-2745-A2A4-FA31EF974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DE12-3B13-3C44-B362-A63AE92179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325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7C0A76-3C28-8849-8084-90606C235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987759-3BA5-9B46-A67A-CE0F29E2C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3445D4-6F1A-4E44-956E-0DBD32EBC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0A5E-0A2D-DD4D-91D6-6DBB00978D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251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578C65-E04D-0442-9A1B-C9521602C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0255A7-2D09-754E-8DCD-26D91CEF7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ED43B4-5851-0E45-8661-03584B2E4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88681-DA21-BF47-8495-500D8AAEE1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78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636F3-3C30-2A43-A00D-2DD9DB8D9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95F75-DD94-DB44-9BA4-15145BB0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BDAE2-DDC2-6947-8D2A-49BFB3D91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B07A-E88F-7F4D-8ABD-CB9F991344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68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B415F-6923-6E42-BB2E-F8E217E0F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F70A7-3F92-7540-AAE1-BB70AAF73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FEC44-A67C-9F4C-9D56-C032DD039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8054-EA05-5A45-9DC2-0B335867DD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819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64D"/>
            </a:gs>
            <a:gs pos="72000">
              <a:srgbClr val="00264D"/>
            </a:gs>
            <a:gs pos="100000">
              <a:srgbClr val="5EFFFF"/>
            </a:gs>
            <a:gs pos="100000">
              <a:srgbClr val="94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994238-189B-B146-8844-CE184DF00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4530B8F-5F9E-4142-BED4-F11DEE706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4557AF2-9560-4945-9F4E-2120E7E9DC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9BCCBBF-A640-484D-9C21-B9B893F7D5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85EC6E6-150A-0F40-A4DC-FEB8D89D35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D2DBF5-FF93-9149-B567-F3D682CC0F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02223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864BF8-2F20-B643-9774-DBFEC022B31C}"/>
              </a:ext>
            </a:extLst>
          </p:cNvPr>
          <p:cNvSpPr txBox="1"/>
          <p:nvPr/>
        </p:nvSpPr>
        <p:spPr>
          <a:xfrm>
            <a:off x="1259634" y="836712"/>
            <a:ext cx="6721135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Difetti congeniti dell’immunità </a:t>
            </a:r>
            <a:r>
              <a:rPr lang="it-IT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naturale</a:t>
            </a: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	sindrome di </a:t>
            </a:r>
            <a:r>
              <a:rPr lang="it-IT" sz="2800" dirty="0" err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Cédiak-Higashi</a:t>
            </a:r>
            <a:endParaRPr lang="it-IT" sz="2800" dirty="0">
              <a:solidFill>
                <a:srgbClr val="FFFF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FF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difetti delle cellule </a:t>
            </a:r>
            <a:r>
              <a:rPr lang="it-IT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NK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11113" lvl="1" indent="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Difetti congeniti dell’immunità </a:t>
            </a:r>
            <a:r>
              <a:rPr lang="it-IT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acquisita</a:t>
            </a:r>
          </a:p>
          <a:p>
            <a:pPr marL="11113" lvl="1" indent="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468313" lvl="2" indent="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difetti di </a:t>
            </a:r>
            <a:r>
              <a:rPr lang="it-IT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maturazione </a:t>
            </a: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dei linfociti</a:t>
            </a:r>
          </a:p>
          <a:p>
            <a:pPr marL="468313" lvl="2" indent="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1200" dirty="0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marL="468313" lvl="2" indent="2619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difetti di </a:t>
            </a:r>
            <a:r>
              <a:rPr lang="it-IT" sz="28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attivazione</a:t>
            </a: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dei linfociti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AAF048-B39C-AA49-9063-61B8ADD88686}"/>
              </a:ext>
            </a:extLst>
          </p:cNvPr>
          <p:cNvSpPr txBox="1"/>
          <p:nvPr/>
        </p:nvSpPr>
        <p:spPr>
          <a:xfrm>
            <a:off x="2616684" y="-27384"/>
            <a:ext cx="375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600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Immunopatologia</a:t>
            </a:r>
          </a:p>
        </p:txBody>
      </p:sp>
    </p:spTree>
    <p:extLst>
      <p:ext uri="{BB962C8B-B14F-4D97-AF65-F5344CB8AC3E}">
        <p14:creationId xmlns:p14="http://schemas.microsoft.com/office/powerpoint/2010/main" val="37006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asellaDiTesto 1">
            <a:extLst>
              <a:ext uri="{FF2B5EF4-FFF2-40B4-BE49-F238E27FC236}">
                <a16:creationId xmlns:a16="http://schemas.microsoft.com/office/drawing/2014/main" id="{AC4FB751-EDA6-D24D-B51E-DFCACACA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7" y="1412875"/>
            <a:ext cx="2447925" cy="7699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200">
                <a:solidFill>
                  <a:srgbClr val="FFFFFF"/>
                </a:solidFill>
              </a:rPr>
              <a:t>DIFETTI </a:t>
            </a:r>
            <a:r>
              <a:rPr lang="it-IT" altLang="it-IT" sz="2200" b="1">
                <a:solidFill>
                  <a:srgbClr val="FFFFFF"/>
                </a:solidFill>
              </a:rPr>
              <a:t>CONGENITI </a:t>
            </a:r>
            <a:endParaRPr lang="it-IT" altLang="it-IT" sz="2200">
              <a:solidFill>
                <a:srgbClr val="FFFFFF"/>
              </a:solidFill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AC817FA1-8CAC-8B45-A399-0ED600F32737}"/>
              </a:ext>
            </a:extLst>
          </p:cNvPr>
          <p:cNvSpPr/>
          <p:nvPr/>
        </p:nvSpPr>
        <p:spPr>
          <a:xfrm>
            <a:off x="2987677" y="1571627"/>
            <a:ext cx="720725" cy="360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2947" name="CasellaDiTesto 4">
            <a:extLst>
              <a:ext uri="{FF2B5EF4-FFF2-40B4-BE49-F238E27FC236}">
                <a16:creationId xmlns:a16="http://schemas.microsoft.com/office/drawing/2014/main" id="{069AC621-8000-0641-B165-DC610F3A7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90" y="1046163"/>
            <a:ext cx="2232025" cy="144621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 </a:t>
            </a:r>
            <a:r>
              <a:rPr lang="it-IT" altLang="it-IT" sz="2200" b="1">
                <a:solidFill>
                  <a:srgbClr val="FFFFFF"/>
                </a:solidFill>
              </a:rPr>
              <a:t>UMORALE: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sistema del complemento </a:t>
            </a:r>
          </a:p>
        </p:txBody>
      </p:sp>
      <p:sp>
        <p:nvSpPr>
          <p:cNvPr id="82948" name="CasellaDiTesto 6">
            <a:extLst>
              <a:ext uri="{FF2B5EF4-FFF2-40B4-BE49-F238E27FC236}">
                <a16:creationId xmlns:a16="http://schemas.microsoft.com/office/drawing/2014/main" id="{DB775102-0947-834F-90E2-F787B8DA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5" y="2825752"/>
            <a:ext cx="2160587" cy="11080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</a:rPr>
              <a:t>CELLULARE: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fagociti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86C5594C-0AA6-1346-B3AD-51193273D06F}"/>
              </a:ext>
            </a:extLst>
          </p:cNvPr>
          <p:cNvSpPr/>
          <p:nvPr/>
        </p:nvSpPr>
        <p:spPr>
          <a:xfrm>
            <a:off x="1403352" y="2305050"/>
            <a:ext cx="360363" cy="24193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2950" name="CasellaDiTesto 8">
            <a:extLst>
              <a:ext uri="{FF2B5EF4-FFF2-40B4-BE49-F238E27FC236}">
                <a16:creationId xmlns:a16="http://schemas.microsoft.com/office/drawing/2014/main" id="{72A0E516-86A4-2D4D-9FA6-D0DC9FC0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85902"/>
            <a:ext cx="2247900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RI INNATA</a:t>
            </a:r>
            <a:endParaRPr lang="it-IT" altLang="it-IT" sz="2800">
              <a:solidFill>
                <a:srgbClr val="FFFFFF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A54A7628-09F7-554D-8F75-8304297F4D4E}"/>
              </a:ext>
            </a:extLst>
          </p:cNvPr>
          <p:cNvSpPr/>
          <p:nvPr/>
        </p:nvSpPr>
        <p:spPr>
          <a:xfrm rot="5400000">
            <a:off x="3584577" y="2255838"/>
            <a:ext cx="720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FB70ED44-6062-A04A-8C06-84C7949DCA57}"/>
              </a:ext>
            </a:extLst>
          </p:cNvPr>
          <p:cNvSpPr/>
          <p:nvPr/>
        </p:nvSpPr>
        <p:spPr>
          <a:xfrm>
            <a:off x="6156327" y="1624013"/>
            <a:ext cx="466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2953" name="CasellaDiTesto 4">
            <a:extLst>
              <a:ext uri="{FF2B5EF4-FFF2-40B4-BE49-F238E27FC236}">
                <a16:creationId xmlns:a16="http://schemas.microsoft.com/office/drawing/2014/main" id="{64DEAE71-A051-AE41-A1EA-1EAB7E592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7" y="44452"/>
            <a:ext cx="877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3600">
                <a:solidFill>
                  <a:srgbClr val="FFFF00"/>
                </a:solidFill>
              </a:rPr>
              <a:t>Difetti congeniti della risposta immunitaria</a:t>
            </a:r>
          </a:p>
        </p:txBody>
      </p:sp>
      <p:sp>
        <p:nvSpPr>
          <p:cNvPr id="55307" name="CasellaDiTesto 8">
            <a:extLst>
              <a:ext uri="{FF2B5EF4-FFF2-40B4-BE49-F238E27FC236}">
                <a16:creationId xmlns:a16="http://schemas.microsoft.com/office/drawing/2014/main" id="{C5F98293-28C9-C247-B62F-D6E0B91D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884740"/>
            <a:ext cx="3168650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RI ADATTATIVA</a:t>
            </a:r>
            <a:endParaRPr lang="it-IT" altLang="it-IT" sz="2800">
              <a:solidFill>
                <a:srgbClr val="FFFFFF"/>
              </a:solidFill>
            </a:endParaRPr>
          </a:p>
        </p:txBody>
      </p:sp>
      <p:sp>
        <p:nvSpPr>
          <p:cNvPr id="51212" name="CasellaDiTesto 6">
            <a:extLst>
              <a:ext uri="{FF2B5EF4-FFF2-40B4-BE49-F238E27FC236}">
                <a16:creationId xmlns:a16="http://schemas.microsoft.com/office/drawing/2014/main" id="{15F444BA-5B0F-E940-98F7-E153B1BAF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5" y="4581527"/>
            <a:ext cx="2160587" cy="11080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</a:rPr>
              <a:t>CELLULARE: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linfociti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A984C9C-C12B-E148-8F97-D58E8CF3DDC4}"/>
              </a:ext>
            </a:extLst>
          </p:cNvPr>
          <p:cNvSpPr/>
          <p:nvPr/>
        </p:nvSpPr>
        <p:spPr>
          <a:xfrm>
            <a:off x="3419477" y="4970463"/>
            <a:ext cx="466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1214" name="CasellaDiTesto 5">
            <a:extLst>
              <a:ext uri="{FF2B5EF4-FFF2-40B4-BE49-F238E27FC236}">
                <a16:creationId xmlns:a16="http://schemas.microsoft.com/office/drawing/2014/main" id="{9906EC3B-217A-5247-9696-451112AE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949950"/>
            <a:ext cx="4538662" cy="76835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effetti sulla componente </a:t>
            </a:r>
            <a:r>
              <a:rPr lang="it-IT" altLang="it-IT" sz="2200" b="1">
                <a:solidFill>
                  <a:srgbClr val="FFFFFF"/>
                </a:solidFill>
              </a:rPr>
              <a:t>umorale</a:t>
            </a:r>
            <a:r>
              <a:rPr lang="it-IT" altLang="it-IT" sz="2200">
                <a:solidFill>
                  <a:srgbClr val="FFFFFF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anticorpi</a:t>
            </a:r>
          </a:p>
        </p:txBody>
      </p:sp>
      <p:sp>
        <p:nvSpPr>
          <p:cNvPr id="7" name="Freccia circolare a sinistra 6">
            <a:extLst>
              <a:ext uri="{FF2B5EF4-FFF2-40B4-BE49-F238E27FC236}">
                <a16:creationId xmlns:a16="http://schemas.microsoft.com/office/drawing/2014/main" id="{755FD47D-BA4D-CB49-9C48-B948D145225B}"/>
              </a:ext>
            </a:extLst>
          </p:cNvPr>
          <p:cNvSpPr/>
          <p:nvPr/>
        </p:nvSpPr>
        <p:spPr>
          <a:xfrm>
            <a:off x="6443665" y="4970463"/>
            <a:ext cx="720725" cy="1554162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1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5307" grpId="0" animBg="1"/>
      <p:bldP spid="51212" grpId="0" animBg="1"/>
      <p:bldP spid="18" grpId="0" animBg="1"/>
      <p:bldP spid="512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Object 2">
            <a:extLst>
              <a:ext uri="{FF2B5EF4-FFF2-40B4-BE49-F238E27FC236}">
                <a16:creationId xmlns:a16="http://schemas.microsoft.com/office/drawing/2014/main" id="{C9795198-B684-5E41-8DC6-5D924F329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90" y="1085850"/>
          <a:ext cx="7272337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Image" r:id="rId3" imgW="2476500" imgH="1841500" progId="Photoshop.Image.9">
                  <p:embed/>
                </p:oleObj>
              </mc:Choice>
              <mc:Fallback>
                <p:oleObj name="Image" r:id="rId3" imgW="2476500" imgH="1841500" progId="Photoshop.Image.9">
                  <p:embed/>
                  <p:pic>
                    <p:nvPicPr>
                      <p:cNvPr id="83969" name="Object 2">
                        <a:extLst>
                          <a:ext uri="{FF2B5EF4-FFF2-40B4-BE49-F238E27FC236}">
                            <a16:creationId xmlns:a16="http://schemas.microsoft.com/office/drawing/2014/main" id="{C9795198-B684-5E41-8DC6-5D924F3299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90" y="1085850"/>
                        <a:ext cx="7272337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0" name="Picture 6" descr="http://sashiimii.files.wordpress.com/2010/08/lymphocyte-01a.jpeg">
            <a:extLst>
              <a:ext uri="{FF2B5EF4-FFF2-40B4-BE49-F238E27FC236}">
                <a16:creationId xmlns:a16="http://schemas.microsoft.com/office/drawing/2014/main" id="{FCFFEB0F-1DEA-C54B-8761-D15B4C8C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90" y="3141663"/>
            <a:ext cx="2376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CasellaDiTesto 1">
            <a:extLst>
              <a:ext uri="{FF2B5EF4-FFF2-40B4-BE49-F238E27FC236}">
                <a16:creationId xmlns:a16="http://schemas.microsoft.com/office/drawing/2014/main" id="{09504B41-F5FE-EA47-B31D-15C21AA0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5" y="115888"/>
            <a:ext cx="8006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4000" dirty="0">
                <a:solidFill>
                  <a:srgbClr val="FFFF00"/>
                </a:solidFill>
                <a:latin typeface="Tahoma"/>
              </a:rPr>
              <a:t>Genesi e maturazione dei </a:t>
            </a:r>
            <a:r>
              <a:rPr lang="it-IT" altLang="it-IT" sz="4000" b="1" u="sng" dirty="0">
                <a:solidFill>
                  <a:srgbClr val="FFFF00"/>
                </a:solidFill>
                <a:latin typeface="Tahoma"/>
              </a:rPr>
              <a:t>linfociti</a:t>
            </a:r>
          </a:p>
        </p:txBody>
      </p:sp>
    </p:spTree>
    <p:extLst>
      <p:ext uri="{BB962C8B-B14F-4D97-AF65-F5344CB8AC3E}">
        <p14:creationId xmlns:p14="http://schemas.microsoft.com/office/powerpoint/2010/main" val="202558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1A1D8-F4AD-9647-9982-6E4A518D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 anchorCtr="1">
            <a:normAutofit fontScale="90000"/>
          </a:bodyPr>
          <a:lstStyle/>
          <a:p>
            <a:pPr>
              <a:defRPr/>
            </a:pPr>
            <a:r>
              <a:rPr lang="it-IT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Linfociti: «attori» dell’immunità adattativa </a:t>
            </a:r>
          </a:p>
        </p:txBody>
      </p:sp>
      <p:pic>
        <p:nvPicPr>
          <p:cNvPr id="84994" name="Picture 2" descr="Risultati immagini per lymphocytes">
            <a:extLst>
              <a:ext uri="{FF2B5EF4-FFF2-40B4-BE49-F238E27FC236}">
                <a16:creationId xmlns:a16="http://schemas.microsoft.com/office/drawing/2014/main" id="{1A447FE8-C5CC-9449-A4B3-183CF836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984375"/>
            <a:ext cx="5583238" cy="3460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4" descr="Risultati immagini per lymphocytes">
            <a:extLst>
              <a:ext uri="{FF2B5EF4-FFF2-40B4-BE49-F238E27FC236}">
                <a16:creationId xmlns:a16="http://schemas.microsoft.com/office/drawing/2014/main" id="{8C593666-7322-7240-B680-14D83C12D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90" y="1984375"/>
            <a:ext cx="25622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4DF3A8-7C57-F640-B9C6-E9C4AD27F6D5}"/>
              </a:ext>
            </a:extLst>
          </p:cNvPr>
          <p:cNvSpPr txBox="1"/>
          <p:nvPr/>
        </p:nvSpPr>
        <p:spPr>
          <a:xfrm>
            <a:off x="467544" y="5250688"/>
            <a:ext cx="1728192" cy="307777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kill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tumor</a:t>
            </a:r>
            <a:r>
              <a:rPr lang="it-IT" sz="1400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cells</a:t>
            </a:r>
            <a:endParaRPr lang="it-IT" sz="1400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asellaDiTesto 1">
            <a:extLst>
              <a:ext uri="{FF2B5EF4-FFF2-40B4-BE49-F238E27FC236}">
                <a16:creationId xmlns:a16="http://schemas.microsoft.com/office/drawing/2014/main" id="{6B76CEE2-1C69-D44E-B011-26858E02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65263"/>
            <a:ext cx="864235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it-IT" altLang="it-IT" sz="3400">
                <a:solidFill>
                  <a:srgbClr val="FFFFFF"/>
                </a:solidFill>
              </a:rPr>
              <a:t>Causate da mutazioni che provocano: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it-IT" altLang="it-IT" sz="340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it-IT" altLang="it-IT" sz="3400">
                <a:solidFill>
                  <a:srgbClr val="FFFFFF"/>
                </a:solidFill>
              </a:rPr>
              <a:t>blocco della </a:t>
            </a:r>
            <a:r>
              <a:rPr lang="it-IT" altLang="it-IT" sz="3400" b="1">
                <a:solidFill>
                  <a:srgbClr val="FFFF00"/>
                </a:solidFill>
              </a:rPr>
              <a:t>maturazione</a:t>
            </a:r>
            <a:r>
              <a:rPr lang="it-IT" altLang="it-IT" sz="3400">
                <a:solidFill>
                  <a:srgbClr val="FFFFFF"/>
                </a:solidFill>
              </a:rPr>
              <a:t> dei linfociti T and B</a:t>
            </a: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it-IT" altLang="it-IT" sz="105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it-IT" altLang="it-IT" sz="1050">
              <a:solidFill>
                <a:srgbClr val="FFFFFF"/>
              </a:solidFill>
            </a:endParaRPr>
          </a:p>
          <a:p>
            <a:pPr lvl="1"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r>
              <a:rPr lang="it-IT" altLang="it-IT" sz="3400">
                <a:solidFill>
                  <a:srgbClr val="FFFFFF"/>
                </a:solidFill>
              </a:rPr>
              <a:t>difetti nei meccanismi che regolano l’</a:t>
            </a:r>
            <a:r>
              <a:rPr lang="it-IT" altLang="it-IT" sz="3400" b="1">
                <a:solidFill>
                  <a:srgbClr val="FFFF00"/>
                </a:solidFill>
              </a:rPr>
              <a:t>attivazione</a:t>
            </a:r>
            <a:r>
              <a:rPr lang="it-IT" altLang="it-IT" sz="3400">
                <a:solidFill>
                  <a:srgbClr val="FFFFFF"/>
                </a:solidFill>
              </a:rPr>
              <a:t> e le </a:t>
            </a:r>
            <a:r>
              <a:rPr lang="it-IT" altLang="it-IT" sz="3400" b="1">
                <a:solidFill>
                  <a:srgbClr val="FFFF00"/>
                </a:solidFill>
              </a:rPr>
              <a:t>funzioni</a:t>
            </a:r>
            <a:r>
              <a:rPr lang="it-IT" altLang="it-IT" sz="3400">
                <a:solidFill>
                  <a:srgbClr val="FFFFFF"/>
                </a:solidFill>
              </a:rPr>
              <a:t> dei linfociti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A8572F-8483-0B4D-9EF7-7FCDF874503F}"/>
              </a:ext>
            </a:extLst>
          </p:cNvPr>
          <p:cNvSpPr txBox="1"/>
          <p:nvPr/>
        </p:nvSpPr>
        <p:spPr>
          <a:xfrm>
            <a:off x="-36513" y="128590"/>
            <a:ext cx="92725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Immunodeficienze congenite dei linfociti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92E838F-E288-FD4E-9E4D-03110F33A67B}"/>
              </a:ext>
            </a:extLst>
          </p:cNvPr>
          <p:cNvSpPr/>
          <p:nvPr/>
        </p:nvSpPr>
        <p:spPr>
          <a:xfrm>
            <a:off x="684215" y="2492377"/>
            <a:ext cx="8351837" cy="1152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6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>
            <a:extLst>
              <a:ext uri="{FF2B5EF4-FFF2-40B4-BE49-F238E27FC236}">
                <a16:creationId xmlns:a16="http://schemas.microsoft.com/office/drawing/2014/main" id="{8DCE60C2-0FF9-6A4F-8648-579F8555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7" y="765175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451D914-A5AC-4348-93F5-37C89A9B23C4}"/>
              </a:ext>
            </a:extLst>
          </p:cNvPr>
          <p:cNvSpPr/>
          <p:nvPr/>
        </p:nvSpPr>
        <p:spPr>
          <a:xfrm rot="10800000">
            <a:off x="6804174" y="1989140"/>
            <a:ext cx="792162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B25BFA-BBE1-AE46-8134-09938D59A3A3}"/>
              </a:ext>
            </a:extLst>
          </p:cNvPr>
          <p:cNvSpPr txBox="1"/>
          <p:nvPr/>
        </p:nvSpPr>
        <p:spPr>
          <a:xfrm>
            <a:off x="-36513" y="-87313"/>
            <a:ext cx="9272588" cy="708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Immunodeficienze congenite dei linfociti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FD3218D-B233-EE44-94B0-051EB65DEE66}"/>
              </a:ext>
            </a:extLst>
          </p:cNvPr>
          <p:cNvSpPr/>
          <p:nvPr/>
        </p:nvSpPr>
        <p:spPr>
          <a:xfrm>
            <a:off x="3635377" y="1412877"/>
            <a:ext cx="3673475" cy="360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519785F-A9EA-8647-BA09-335A9DF01CD4}"/>
              </a:ext>
            </a:extLst>
          </p:cNvPr>
          <p:cNvSpPr/>
          <p:nvPr/>
        </p:nvSpPr>
        <p:spPr>
          <a:xfrm>
            <a:off x="754065" y="2924175"/>
            <a:ext cx="649287" cy="287338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18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A4B89-8F0A-A84B-851A-C30D7A89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" y="-100013"/>
            <a:ext cx="9067800" cy="720726"/>
          </a:xfrm>
        </p:spPr>
        <p:txBody>
          <a:bodyPr/>
          <a:lstStyle/>
          <a:p>
            <a:pPr>
              <a:defRPr/>
            </a:pPr>
            <a:r>
              <a:rPr lang="it-IT" sz="4000">
                <a:solidFill>
                  <a:srgbClr val="FFFF00"/>
                </a:solidFill>
              </a:rPr>
              <a:t>Immunodeficienze congenite dei linfo B </a:t>
            </a:r>
          </a:p>
        </p:txBody>
      </p:sp>
      <p:sp>
        <p:nvSpPr>
          <p:cNvPr id="88066" name="CasellaDiTesto 3">
            <a:extLst>
              <a:ext uri="{FF2B5EF4-FFF2-40B4-BE49-F238E27FC236}">
                <a16:creationId xmlns:a16="http://schemas.microsoft.com/office/drawing/2014/main" id="{C2B89978-38C5-2C4F-82AC-C4C87248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2" y="2114552"/>
            <a:ext cx="874871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2800" dirty="0">
                <a:solidFill>
                  <a:srgbClr val="FFFFFF"/>
                </a:solidFill>
              </a:rPr>
              <a:t> I precursori dei </a:t>
            </a:r>
            <a:r>
              <a:rPr lang="it-IT" altLang="it-IT" sz="2800" dirty="0" err="1">
                <a:solidFill>
                  <a:srgbClr val="FFFFFF"/>
                </a:solidFill>
              </a:rPr>
              <a:t>linfo</a:t>
            </a:r>
            <a:r>
              <a:rPr lang="it-IT" altLang="it-IT" sz="2800" dirty="0">
                <a:solidFill>
                  <a:srgbClr val="FFFFFF"/>
                </a:solidFill>
              </a:rPr>
              <a:t> B </a:t>
            </a:r>
            <a:r>
              <a:rPr lang="it-IT" altLang="it-IT" sz="2800" dirty="0" err="1">
                <a:solidFill>
                  <a:srgbClr val="FFFFFF"/>
                </a:solidFill>
              </a:rPr>
              <a:t>cells</a:t>
            </a:r>
            <a:r>
              <a:rPr lang="it-IT" altLang="it-IT" sz="2800" dirty="0">
                <a:solidFill>
                  <a:srgbClr val="FFFFFF"/>
                </a:solidFill>
              </a:rPr>
              <a:t> presenti nel midollo non maturano completamente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it-IT" altLang="it-IT" sz="160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3000" dirty="0">
                <a:solidFill>
                  <a:srgbClr val="FFFFFF"/>
                </a:solidFill>
              </a:rPr>
              <a:t> </a:t>
            </a:r>
            <a:r>
              <a:rPr lang="it-IT" altLang="it-IT" sz="2800" dirty="0">
                <a:solidFill>
                  <a:srgbClr val="FFFFFF"/>
                </a:solidFill>
              </a:rPr>
              <a:t>Marcata </a:t>
            </a:r>
            <a:r>
              <a:rPr lang="it-IT" altLang="it-IT" sz="2800" dirty="0">
                <a:solidFill>
                  <a:srgbClr val="FFFF00"/>
                </a:solidFill>
              </a:rPr>
              <a:t>riduzione</a:t>
            </a:r>
            <a:r>
              <a:rPr lang="it-IT" altLang="it-IT" sz="2800" dirty="0">
                <a:solidFill>
                  <a:srgbClr val="FFFFFF"/>
                </a:solidFill>
              </a:rPr>
              <a:t> o </a:t>
            </a:r>
            <a:r>
              <a:rPr lang="it-IT" altLang="it-IT" sz="2800" dirty="0">
                <a:solidFill>
                  <a:srgbClr val="FFFF00"/>
                </a:solidFill>
              </a:rPr>
              <a:t>assenza</a:t>
            </a:r>
            <a:r>
              <a:rPr lang="it-IT" altLang="it-IT" sz="2800" dirty="0">
                <a:solidFill>
                  <a:srgbClr val="FFFFFF"/>
                </a:solidFill>
              </a:rPr>
              <a:t> in circolo di </a:t>
            </a:r>
            <a:r>
              <a:rPr lang="it-IT" altLang="it-IT" sz="2800" dirty="0">
                <a:solidFill>
                  <a:srgbClr val="FFFF00"/>
                </a:solidFill>
              </a:rPr>
              <a:t>linfociti B</a:t>
            </a:r>
            <a:r>
              <a:rPr lang="it-IT" altLang="it-IT" sz="2800" dirty="0">
                <a:solidFill>
                  <a:srgbClr val="FFFFFF"/>
                </a:solidFill>
              </a:rPr>
              <a:t> </a:t>
            </a:r>
            <a:r>
              <a:rPr lang="it-IT" altLang="it-IT" sz="2800" dirty="0">
                <a:solidFill>
                  <a:srgbClr val="FFFF00"/>
                </a:solidFill>
              </a:rPr>
              <a:t>maturi</a:t>
            </a:r>
            <a:r>
              <a:rPr lang="it-IT" altLang="it-IT" sz="2800" dirty="0">
                <a:solidFill>
                  <a:srgbClr val="FFFFFF"/>
                </a:solidFill>
              </a:rPr>
              <a:t> e di </a:t>
            </a:r>
            <a:r>
              <a:rPr lang="it-IT" altLang="it-IT" sz="2800" dirty="0">
                <a:solidFill>
                  <a:srgbClr val="FFFF00"/>
                </a:solidFill>
              </a:rPr>
              <a:t>immunoglobuline</a:t>
            </a:r>
            <a:r>
              <a:rPr lang="it-IT" altLang="it-IT" sz="2800" dirty="0">
                <a:solidFill>
                  <a:srgbClr val="FFFFFF"/>
                </a:solidFill>
              </a:rPr>
              <a:t> (anticorpi)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endParaRPr lang="it-IT" altLang="it-IT" sz="1600" dirty="0">
              <a:solidFill>
                <a:srgbClr val="FFFFFF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it-IT" altLang="it-IT" sz="3000" dirty="0">
                <a:solidFill>
                  <a:srgbClr val="FFFFFF"/>
                </a:solidFill>
              </a:rPr>
              <a:t> </a:t>
            </a:r>
            <a:r>
              <a:rPr lang="it-IT" altLang="it-IT" sz="2800" dirty="0">
                <a:solidFill>
                  <a:srgbClr val="FFFFFF"/>
                </a:solidFill>
              </a:rPr>
              <a:t>Causata da mutazioni di un gene che codifica la </a:t>
            </a:r>
            <a:r>
              <a:rPr lang="it-IT" altLang="it-IT" sz="2800" dirty="0" err="1">
                <a:solidFill>
                  <a:srgbClr val="FFFF00"/>
                </a:solidFill>
              </a:rPr>
              <a:t>Bruton</a:t>
            </a:r>
            <a:r>
              <a:rPr lang="it-IT" altLang="it-IT" sz="2800" dirty="0">
                <a:solidFill>
                  <a:srgbClr val="FFFF00"/>
                </a:solidFill>
              </a:rPr>
              <a:t> </a:t>
            </a:r>
            <a:r>
              <a:rPr lang="it-IT" altLang="it-IT" sz="2800" dirty="0" err="1">
                <a:solidFill>
                  <a:srgbClr val="FFFF00"/>
                </a:solidFill>
              </a:rPr>
              <a:t>tyrosine</a:t>
            </a:r>
            <a:r>
              <a:rPr lang="it-IT" altLang="it-IT" sz="2800" dirty="0">
                <a:solidFill>
                  <a:srgbClr val="FFFF00"/>
                </a:solidFill>
              </a:rPr>
              <a:t> </a:t>
            </a:r>
            <a:r>
              <a:rPr lang="it-IT" altLang="it-IT" sz="2800" dirty="0" err="1">
                <a:solidFill>
                  <a:srgbClr val="FFFF00"/>
                </a:solidFill>
              </a:rPr>
              <a:t>kinase</a:t>
            </a:r>
            <a:r>
              <a:rPr lang="it-IT" altLang="it-IT" sz="2800" dirty="0">
                <a:solidFill>
                  <a:srgbClr val="FFFF00"/>
                </a:solidFill>
              </a:rPr>
              <a:t> (</a:t>
            </a:r>
            <a:r>
              <a:rPr lang="it-IT" altLang="it-IT" sz="2800" dirty="0" err="1">
                <a:solidFill>
                  <a:srgbClr val="FFFF00"/>
                </a:solidFill>
              </a:rPr>
              <a:t>Btk</a:t>
            </a:r>
            <a:r>
              <a:rPr lang="it-IT" altLang="it-IT" sz="2800" dirty="0">
                <a:solidFill>
                  <a:srgbClr val="FFFF00"/>
                </a:solidFill>
              </a:rPr>
              <a:t>) </a:t>
            </a:r>
            <a:r>
              <a:rPr lang="it-IT" altLang="it-IT" sz="2800" dirty="0">
                <a:solidFill>
                  <a:srgbClr val="FFFFFF"/>
                </a:solidFill>
              </a:rPr>
              <a:t>coinvolta nella trasmissione di segnali intracellulari cruciali per la </a:t>
            </a:r>
            <a:r>
              <a:rPr lang="it-IT" altLang="it-IT" sz="2800" dirty="0">
                <a:solidFill>
                  <a:srgbClr val="FFFF00"/>
                </a:solidFill>
              </a:rPr>
              <a:t>maturazione dei </a:t>
            </a:r>
            <a:r>
              <a:rPr lang="it-IT" altLang="it-IT" sz="2800" dirty="0" err="1">
                <a:solidFill>
                  <a:srgbClr val="FFFF00"/>
                </a:solidFill>
              </a:rPr>
              <a:t>linfo</a:t>
            </a:r>
            <a:r>
              <a:rPr lang="it-IT" altLang="it-IT" sz="2800" dirty="0">
                <a:solidFill>
                  <a:srgbClr val="FFFF00"/>
                </a:solidFill>
              </a:rPr>
              <a:t> B</a:t>
            </a:r>
            <a:endParaRPr lang="it-IT" altLang="it-IT" sz="2800" dirty="0">
              <a:solidFill>
                <a:srgbClr val="FFFFFF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B5A0569-A1D2-8346-8E14-56F01E937CFD}"/>
              </a:ext>
            </a:extLst>
          </p:cNvPr>
          <p:cNvSpPr txBox="1">
            <a:spLocks/>
          </p:cNvSpPr>
          <p:nvPr/>
        </p:nvSpPr>
        <p:spPr bwMode="auto">
          <a:xfrm>
            <a:off x="1116015" y="690563"/>
            <a:ext cx="6911975" cy="1225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00CCFF"/>
              </a:buClr>
              <a:buNone/>
              <a:defRPr/>
            </a:pPr>
            <a:r>
              <a:rPr lang="it-IT" sz="3400" kern="0">
                <a:solidFill>
                  <a:srgbClr val="FF0000"/>
                </a:solidFill>
                <a:latin typeface="Tahoma"/>
                <a:cs typeface="Arial"/>
              </a:rPr>
              <a:t>X-linked agammaglobulinemia Bruton's syndrome</a:t>
            </a:r>
          </a:p>
        </p:txBody>
      </p:sp>
    </p:spTree>
    <p:extLst>
      <p:ext uri="{BB962C8B-B14F-4D97-AF65-F5344CB8AC3E}">
        <p14:creationId xmlns:p14="http://schemas.microsoft.com/office/powerpoint/2010/main" val="187690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EDB31-57B0-9746-BA7B-C3E99F4A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038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Primary lymphocyte imunodeficiencies</a:t>
            </a: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2936ED47-FB0B-D24F-BBA9-1B527D6B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7" y="692150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B7A34B5-0AD9-BB4A-96D5-5A165A177E0C}"/>
              </a:ext>
            </a:extLst>
          </p:cNvPr>
          <p:cNvSpPr/>
          <p:nvPr/>
        </p:nvSpPr>
        <p:spPr bwMode="auto">
          <a:xfrm rot="10800000">
            <a:off x="4140202" y="5875340"/>
            <a:ext cx="790575" cy="288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4E873EE-37A9-B042-95CA-F1A9D400591C}"/>
              </a:ext>
            </a:extLst>
          </p:cNvPr>
          <p:cNvSpPr/>
          <p:nvPr/>
        </p:nvSpPr>
        <p:spPr>
          <a:xfrm>
            <a:off x="3635377" y="1341440"/>
            <a:ext cx="3673475" cy="358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6FBCDBC-0DF5-524A-A635-D06072C57BB3}"/>
              </a:ext>
            </a:extLst>
          </p:cNvPr>
          <p:cNvSpPr/>
          <p:nvPr/>
        </p:nvSpPr>
        <p:spPr>
          <a:xfrm>
            <a:off x="754065" y="4654550"/>
            <a:ext cx="649287" cy="287338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E0D58-8228-594C-A192-E12EA6B4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74751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Difetti nella maturazione dei linfo T: DiGeorge syndrome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0808AB-558B-DD43-B596-4D468172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" y="1196977"/>
            <a:ext cx="9074150" cy="5400675"/>
          </a:xfrm>
        </p:spPr>
        <p:txBody>
          <a:bodyPr/>
          <a:lstStyle/>
          <a:p>
            <a:pPr algn="just">
              <a:defRPr/>
            </a:pP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</a:t>
            </a: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selettivo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 linfo T causata da una malformazione congenita che provoca diverse alterazioni dello sviluppo, compresa l’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ipoplasia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agenesia del timo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conseguente mancata maturazione dei linfo T</a:t>
            </a:r>
          </a:p>
          <a:p>
            <a:pPr algn="just">
              <a:defRPr/>
            </a:pPr>
            <a:endParaRPr lang="it-IT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coinvolti geni che controllano a livello embrionale lo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delle paratiroidi e del timo</a:t>
            </a:r>
          </a:p>
          <a:p>
            <a:pPr algn="just">
              <a:defRPr/>
            </a:pPr>
            <a:endParaRPr lang="it-IT" sz="10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Elevata suscettibilità a infezioni da </a:t>
            </a: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micobatteri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funghi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i pazienti più gravi presentano </a:t>
            </a: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bassi livelli di Ig seriche </a:t>
            </a:r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(mancata cooperazione tra linfoT e linfo B che pregiudica l’efficiente produzione di anticorpi)</a:t>
            </a:r>
            <a:endParaRPr lang="it-IT" sz="2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8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BAD945-9A93-9A43-AD31-B1048479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3" y="-7938"/>
            <a:ext cx="9217026" cy="1319213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Immunodeficienze combinate gravi </a:t>
            </a:r>
            <a:r>
              <a:rPr lang="it-IT" sz="3400">
                <a:solidFill>
                  <a:srgbClr val="FFFF00"/>
                </a:solidFill>
              </a:rPr>
              <a:t>[Severe Combined Immunodeficiencies, SCIDs]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5A1E8-162E-E747-A272-32ADDF936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3" y="1771652"/>
            <a:ext cx="9217026" cy="3889375"/>
          </a:xfrm>
        </p:spPr>
        <p:txBody>
          <a:bodyPr/>
          <a:lstStyle/>
          <a:p>
            <a:pPr algn="just">
              <a:defRPr/>
            </a:pPr>
            <a:r>
              <a:rPr lang="it-IT" sz="2800"/>
              <a:t>Patologie che interessano sia la componente </a:t>
            </a:r>
            <a:r>
              <a:rPr lang="it-IT" sz="2800">
                <a:solidFill>
                  <a:srgbClr val="FFFF00"/>
                </a:solidFill>
              </a:rPr>
              <a:t>cellulare</a:t>
            </a:r>
            <a:r>
              <a:rPr lang="it-IT" sz="2800"/>
              <a:t> che quella </a:t>
            </a:r>
            <a:r>
              <a:rPr lang="it-IT" sz="2800">
                <a:solidFill>
                  <a:srgbClr val="FFFF00"/>
                </a:solidFill>
              </a:rPr>
              <a:t>umorale</a:t>
            </a:r>
            <a:r>
              <a:rPr lang="it-IT" sz="2800"/>
              <a:t> (anticorpi) dell’immunità </a:t>
            </a:r>
            <a:r>
              <a:rPr lang="it-IT" sz="2800">
                <a:solidFill>
                  <a:srgbClr val="FFFF00"/>
                </a:solidFill>
              </a:rPr>
              <a:t>acquisita</a:t>
            </a:r>
          </a:p>
          <a:p>
            <a:pPr algn="just">
              <a:defRPr/>
            </a:pPr>
            <a:endParaRPr lang="it-IT" sz="2800"/>
          </a:p>
          <a:p>
            <a:pPr algn="just">
              <a:defRPr/>
            </a:pPr>
            <a:r>
              <a:rPr lang="it-IT" sz="2800"/>
              <a:t>Possono essere presenti </a:t>
            </a:r>
            <a:r>
              <a:rPr lang="it-IT" sz="2800">
                <a:solidFill>
                  <a:srgbClr val="FFFF00"/>
                </a:solidFill>
              </a:rPr>
              <a:t>difetti dei linfociti sia T che B</a:t>
            </a:r>
            <a:r>
              <a:rPr lang="it-IT" sz="2800"/>
              <a:t>, o </a:t>
            </a:r>
            <a:r>
              <a:rPr lang="it-IT" sz="2800">
                <a:solidFill>
                  <a:srgbClr val="FFFF00"/>
                </a:solidFill>
              </a:rPr>
              <a:t>solamente</a:t>
            </a:r>
            <a:r>
              <a:rPr lang="it-IT" sz="2800"/>
              <a:t> dei linfo T</a:t>
            </a:r>
          </a:p>
          <a:p>
            <a:pPr algn="just">
              <a:defRPr/>
            </a:pPr>
            <a:endParaRPr lang="it-IT" sz="1200"/>
          </a:p>
          <a:p>
            <a:pPr algn="just">
              <a:defRPr/>
            </a:pPr>
            <a:endParaRPr lang="it-IT" sz="1200"/>
          </a:p>
          <a:p>
            <a:pPr algn="just">
              <a:defRPr/>
            </a:pPr>
            <a:r>
              <a:rPr lang="it-IT" sz="2800"/>
              <a:t>Gravissime infezioni durante il primo anno di vita, spesso mortali</a:t>
            </a:r>
          </a:p>
        </p:txBody>
      </p:sp>
    </p:spTree>
    <p:extLst>
      <p:ext uri="{BB962C8B-B14F-4D97-AF65-F5344CB8AC3E}">
        <p14:creationId xmlns:p14="http://schemas.microsoft.com/office/powerpoint/2010/main" val="349404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BC652B-4079-3345-A570-C68C5B82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038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Primary lymphocyte imunodeficiencies</a:t>
            </a:r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DD6150E8-B931-974F-890B-25C49A94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620715"/>
            <a:ext cx="77787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1D485B56-15EF-6946-9FCA-DCD748057719}"/>
              </a:ext>
            </a:extLst>
          </p:cNvPr>
          <p:cNvSpPr/>
          <p:nvPr/>
        </p:nvSpPr>
        <p:spPr bwMode="auto">
          <a:xfrm rot="10800000">
            <a:off x="4067177" y="5445127"/>
            <a:ext cx="792163" cy="2889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E13FBE1-DB11-C144-A511-A070ECD722E4}"/>
              </a:ext>
            </a:extLst>
          </p:cNvPr>
          <p:cNvSpPr/>
          <p:nvPr/>
        </p:nvSpPr>
        <p:spPr>
          <a:xfrm>
            <a:off x="3779840" y="1268413"/>
            <a:ext cx="3671887" cy="3603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32245D2-3710-054A-99B1-6B1C4BE614E4}"/>
              </a:ext>
            </a:extLst>
          </p:cNvPr>
          <p:cNvSpPr/>
          <p:nvPr/>
        </p:nvSpPr>
        <p:spPr>
          <a:xfrm>
            <a:off x="827090" y="4581525"/>
            <a:ext cx="649287" cy="287338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0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Immagine correlata">
            <a:extLst>
              <a:ext uri="{FF2B5EF4-FFF2-40B4-BE49-F238E27FC236}">
                <a16:creationId xmlns:a16="http://schemas.microsoft.com/office/drawing/2014/main" id="{5D1CD417-326F-B341-A54B-9CA58DED3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452"/>
            <a:ext cx="87122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C4FCDC2-B457-B74D-AC27-436053B88AB0}"/>
              </a:ext>
            </a:extLst>
          </p:cNvPr>
          <p:cNvSpPr/>
          <p:nvPr/>
        </p:nvSpPr>
        <p:spPr>
          <a:xfrm>
            <a:off x="1582740" y="3911600"/>
            <a:ext cx="6696075" cy="1512888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970DFFC-1620-A546-9B93-65C245E1C084}"/>
              </a:ext>
            </a:extLst>
          </p:cNvPr>
          <p:cNvSpPr/>
          <p:nvPr/>
        </p:nvSpPr>
        <p:spPr>
          <a:xfrm>
            <a:off x="1547815" y="5424490"/>
            <a:ext cx="6696075" cy="935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9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410F8D-1417-0343-80B5-097C9634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673101"/>
          </a:xfrm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FF00"/>
                </a:solidFill>
              </a:rPr>
              <a:t>X-linked SCID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DC321-9EDF-0A45-B82D-7313379E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437" y="476250"/>
            <a:ext cx="9251951" cy="4032250"/>
          </a:xfrm>
        </p:spPr>
        <p:txBody>
          <a:bodyPr/>
          <a:lstStyle/>
          <a:p>
            <a:pPr algn="just">
              <a:defRPr/>
            </a:pPr>
            <a:r>
              <a:rPr lang="it-IT" sz="2800" dirty="0"/>
              <a:t>Rappresenta il </a:t>
            </a:r>
            <a:r>
              <a:rPr lang="it-IT" sz="2800" b="1" dirty="0"/>
              <a:t>50%</a:t>
            </a:r>
            <a:r>
              <a:rPr lang="it-IT" sz="2800" dirty="0"/>
              <a:t> circa dei casi di SCID </a:t>
            </a:r>
          </a:p>
          <a:p>
            <a:pPr algn="just">
              <a:defRPr/>
            </a:pPr>
            <a:endParaRPr lang="it-IT" sz="1050" dirty="0"/>
          </a:p>
          <a:p>
            <a:pPr algn="just">
              <a:defRPr/>
            </a:pPr>
            <a:r>
              <a:rPr lang="it-IT" sz="2800" dirty="0"/>
              <a:t>Mutazioni del gene che codifica per la </a:t>
            </a:r>
            <a:r>
              <a:rPr lang="it-IT" sz="2800" b="1" dirty="0">
                <a:solidFill>
                  <a:srgbClr val="FFFF00"/>
                </a:solidFill>
              </a:rPr>
              <a:t>catena </a:t>
            </a:r>
            <a:r>
              <a:rPr lang="el-GR" sz="2800" b="1" dirty="0">
                <a:solidFill>
                  <a:srgbClr val="FFFF00"/>
                </a:solidFill>
              </a:rPr>
              <a:t>γ</a:t>
            </a:r>
            <a:r>
              <a:rPr lang="it-IT" sz="2800" dirty="0"/>
              <a:t> comune a </a:t>
            </a:r>
            <a:r>
              <a:rPr lang="it-IT" sz="2800" dirty="0">
                <a:solidFill>
                  <a:srgbClr val="FFFF00"/>
                </a:solidFill>
              </a:rPr>
              <a:t>recettori</a:t>
            </a:r>
            <a:r>
              <a:rPr lang="it-IT" sz="2800" dirty="0"/>
              <a:t> per molte </a:t>
            </a:r>
            <a:r>
              <a:rPr lang="it-IT" sz="2800" dirty="0">
                <a:solidFill>
                  <a:srgbClr val="FFFF00"/>
                </a:solidFill>
              </a:rPr>
              <a:t>interleuchine</a:t>
            </a:r>
            <a:r>
              <a:rPr lang="it-IT" sz="2800" dirty="0"/>
              <a:t>, importanti mediatori della maturazione dei linfociti</a:t>
            </a:r>
            <a:endParaRPr lang="it-IT" sz="2800" b="1" dirty="0"/>
          </a:p>
          <a:p>
            <a:pPr algn="just">
              <a:defRPr/>
            </a:pPr>
            <a:endParaRPr lang="it-IT" sz="1050" dirty="0"/>
          </a:p>
          <a:p>
            <a:pPr algn="just">
              <a:defRPr/>
            </a:pPr>
            <a:r>
              <a:rPr lang="it-IT" sz="2800" dirty="0"/>
              <a:t>In particolare, il mancato funzionamento del recettore per </a:t>
            </a:r>
            <a:r>
              <a:rPr lang="it-IT" sz="2800" b="1" dirty="0">
                <a:solidFill>
                  <a:srgbClr val="FFFF00"/>
                </a:solidFill>
              </a:rPr>
              <a:t>IL-7</a:t>
            </a:r>
            <a:r>
              <a:rPr lang="it-IT" sz="2800" dirty="0"/>
              <a:t> provoca un deficit 				      di </a:t>
            </a:r>
            <a:r>
              <a:rPr lang="it-IT" sz="2800" dirty="0" err="1"/>
              <a:t>linfo</a:t>
            </a:r>
            <a:r>
              <a:rPr lang="it-IT" sz="2800" dirty="0"/>
              <a:t> T (non completano 				      la loro maturazione)</a:t>
            </a:r>
          </a:p>
        </p:txBody>
      </p:sp>
      <p:grpSp>
        <p:nvGrpSpPr>
          <p:cNvPr id="93187" name="Gruppo 5">
            <a:extLst>
              <a:ext uri="{FF2B5EF4-FFF2-40B4-BE49-F238E27FC236}">
                <a16:creationId xmlns:a16="http://schemas.microsoft.com/office/drawing/2014/main" id="{320D3A68-7FE9-B448-9311-79EF59C69297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213102"/>
            <a:ext cx="4078288" cy="3592513"/>
            <a:chOff x="5148064" y="3356992"/>
            <a:chExt cx="3933732" cy="3448744"/>
          </a:xfrm>
        </p:grpSpPr>
        <p:pic>
          <p:nvPicPr>
            <p:cNvPr id="93188" name="Picture 4" descr="A new modality for immunosuppression: targeting the JAK/STAT pathway">
              <a:extLst>
                <a:ext uri="{FF2B5EF4-FFF2-40B4-BE49-F238E27FC236}">
                  <a16:creationId xmlns:a16="http://schemas.microsoft.com/office/drawing/2014/main" id="{607B1959-D955-2C4A-94B3-6899894C2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356992"/>
              <a:ext cx="3933732" cy="344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EC10BF94-3313-364A-A508-CB2A8F1CC87E}"/>
                </a:ext>
              </a:extLst>
            </p:cNvPr>
            <p:cNvSpPr/>
            <p:nvPr/>
          </p:nvSpPr>
          <p:spPr>
            <a:xfrm>
              <a:off x="8028309" y="3428619"/>
              <a:ext cx="719678" cy="3611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Tahom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63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5D9A0-FF26-9F4E-94E8-E00C4C05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" y="-100013"/>
            <a:ext cx="8578850" cy="720726"/>
          </a:xfrm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FF00"/>
                </a:solidFill>
              </a:rPr>
              <a:t>SCID: il caso del «bambino nella bolla»</a:t>
            </a:r>
            <a:endParaRPr lang="it-IT" sz="3600"/>
          </a:p>
        </p:txBody>
      </p:sp>
      <p:sp>
        <p:nvSpPr>
          <p:cNvPr id="70659" name="CasellaDiTesto 2">
            <a:extLst>
              <a:ext uri="{FF2B5EF4-FFF2-40B4-BE49-F238E27FC236}">
                <a16:creationId xmlns:a16="http://schemas.microsoft.com/office/drawing/2014/main" id="{E01CF1A7-F822-2047-81D2-8CDC8CAA0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4170855"/>
            <a:ext cx="9072562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100" dirty="0">
                <a:solidFill>
                  <a:srgbClr val="FFFFFF"/>
                </a:solidFill>
              </a:rPr>
              <a:t>David Vetter, un bambino </a:t>
            </a:r>
            <a:r>
              <a:rPr lang="en-US" altLang="it-IT" sz="2100" dirty="0" err="1">
                <a:solidFill>
                  <a:srgbClr val="FFFFFF"/>
                </a:solidFill>
              </a:rPr>
              <a:t>nato</a:t>
            </a:r>
            <a:r>
              <a:rPr lang="en-US" altLang="it-IT" sz="2100" dirty="0">
                <a:solidFill>
                  <a:srgbClr val="FFFFFF"/>
                </a:solidFill>
              </a:rPr>
              <a:t> in Texas, </a:t>
            </a:r>
            <a:r>
              <a:rPr lang="en-US" altLang="it-IT" sz="2100" dirty="0" err="1">
                <a:solidFill>
                  <a:srgbClr val="FFFFFF"/>
                </a:solidFill>
              </a:rPr>
              <a:t>è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stato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costretto</a:t>
            </a:r>
            <a:r>
              <a:rPr lang="en-US" altLang="it-IT" sz="2100" dirty="0">
                <a:solidFill>
                  <a:srgbClr val="FFFFFF"/>
                </a:solidFill>
              </a:rPr>
              <a:t> a </a:t>
            </a:r>
            <a:r>
              <a:rPr lang="en-US" altLang="it-IT" sz="2100" dirty="0" err="1">
                <a:solidFill>
                  <a:srgbClr val="FFFFFF"/>
                </a:solidFill>
              </a:rPr>
              <a:t>vivere</a:t>
            </a:r>
            <a:r>
              <a:rPr lang="en-US" altLang="it-IT" sz="2100" dirty="0">
                <a:solidFill>
                  <a:srgbClr val="FFFFFF"/>
                </a:solidFill>
              </a:rPr>
              <a:t> per </a:t>
            </a:r>
            <a:r>
              <a:rPr lang="en-US" altLang="it-IT" sz="2100" dirty="0" err="1">
                <a:solidFill>
                  <a:srgbClr val="FFFFFF"/>
                </a:solidFill>
              </a:rPr>
              <a:t>anni</a:t>
            </a:r>
            <a:r>
              <a:rPr lang="en-US" altLang="it-IT" sz="2100" dirty="0">
                <a:solidFill>
                  <a:srgbClr val="FFFFFF"/>
                </a:solidFill>
              </a:rPr>
              <a:t> in </a:t>
            </a:r>
            <a:r>
              <a:rPr lang="en-US" altLang="it-IT" sz="2100" dirty="0" err="1">
                <a:solidFill>
                  <a:srgbClr val="FFFFFF"/>
                </a:solidFill>
              </a:rPr>
              <a:t>condizioni</a:t>
            </a:r>
            <a:r>
              <a:rPr lang="en-US" altLang="it-IT" sz="2100" dirty="0">
                <a:solidFill>
                  <a:srgbClr val="FFFFFF"/>
                </a:solidFill>
              </a:rPr>
              <a:t> di </a:t>
            </a:r>
            <a:r>
              <a:rPr lang="en-US" altLang="it-IT" sz="2100" dirty="0" err="1">
                <a:solidFill>
                  <a:srgbClr val="FFFFFF"/>
                </a:solidFill>
              </a:rPr>
              <a:t>sterilità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all’interno</a:t>
            </a:r>
            <a:r>
              <a:rPr lang="en-US" altLang="it-IT" sz="2100" dirty="0">
                <a:solidFill>
                  <a:srgbClr val="FFFFFF"/>
                </a:solidFill>
              </a:rPr>
              <a:t> di </a:t>
            </a:r>
            <a:r>
              <a:rPr lang="en-US" altLang="it-IT" sz="2100" dirty="0" err="1">
                <a:solidFill>
                  <a:srgbClr val="FFFFFF"/>
                </a:solidFill>
              </a:rPr>
              <a:t>una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bolla</a:t>
            </a:r>
            <a:r>
              <a:rPr lang="en-US" altLang="it-IT" sz="2100" dirty="0">
                <a:solidFill>
                  <a:srgbClr val="FFFFFF"/>
                </a:solidFill>
              </a:rPr>
              <a:t> di </a:t>
            </a:r>
            <a:r>
              <a:rPr lang="en-US" altLang="it-IT" sz="2100" dirty="0" err="1">
                <a:solidFill>
                  <a:srgbClr val="FFFFFF"/>
                </a:solidFill>
              </a:rPr>
              <a:t>plastica</a:t>
            </a:r>
            <a:r>
              <a:rPr lang="en-US" altLang="it-IT" sz="2100" dirty="0">
                <a:solidFill>
                  <a:srgbClr val="FFFFFF"/>
                </a:solidFill>
              </a:rPr>
              <a:t>. </a:t>
            </a:r>
            <a:r>
              <a:rPr lang="en-US" altLang="it-IT" sz="2100" dirty="0" err="1">
                <a:solidFill>
                  <a:srgbClr val="FFFFFF"/>
                </a:solidFill>
              </a:rPr>
              <a:t>Sopprannominato</a:t>
            </a:r>
            <a:r>
              <a:rPr lang="en-US" altLang="it-IT" sz="2100" dirty="0">
                <a:solidFill>
                  <a:srgbClr val="FFFFFF"/>
                </a:solidFill>
              </a:rPr>
              <a:t> “bambino </a:t>
            </a:r>
            <a:r>
              <a:rPr lang="en-US" altLang="it-IT" sz="2100" dirty="0" err="1">
                <a:solidFill>
                  <a:srgbClr val="FFFFFF"/>
                </a:solidFill>
              </a:rPr>
              <a:t>bolla</a:t>
            </a:r>
            <a:r>
              <a:rPr lang="en-US" altLang="it-IT" sz="2100" dirty="0">
                <a:solidFill>
                  <a:srgbClr val="FFFFFF"/>
                </a:solidFill>
              </a:rPr>
              <a:t>“, David era </a:t>
            </a:r>
            <a:r>
              <a:rPr lang="en-US" altLang="it-IT" sz="2100" dirty="0" err="1">
                <a:solidFill>
                  <a:srgbClr val="FFFFFF"/>
                </a:solidFill>
              </a:rPr>
              <a:t>nato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nel</a:t>
            </a:r>
            <a:r>
              <a:rPr lang="en-US" altLang="it-IT" sz="2100" dirty="0">
                <a:solidFill>
                  <a:srgbClr val="FFFFFF"/>
                </a:solidFill>
              </a:rPr>
              <a:t> 1971 </a:t>
            </a:r>
            <a:r>
              <a:rPr lang="en-US" altLang="it-IT" sz="2100" dirty="0" err="1">
                <a:solidFill>
                  <a:srgbClr val="FFFFFF"/>
                </a:solidFill>
              </a:rPr>
              <a:t>affetto</a:t>
            </a:r>
            <a:r>
              <a:rPr lang="en-US" altLang="it-IT" sz="2100" dirty="0">
                <a:solidFill>
                  <a:srgbClr val="FFFFFF"/>
                </a:solidFill>
              </a:rPr>
              <a:t> da </a:t>
            </a:r>
            <a:r>
              <a:rPr lang="en-US" altLang="it-IT" sz="2100" dirty="0" err="1">
                <a:solidFill>
                  <a:srgbClr val="FFFFFF"/>
                </a:solidFill>
              </a:rPr>
              <a:t>una</a:t>
            </a:r>
            <a:r>
              <a:rPr lang="en-US" altLang="it-IT" sz="2100" dirty="0">
                <a:solidFill>
                  <a:srgbClr val="FFFFFF"/>
                </a:solidFill>
              </a:rPr>
              <a:t> grave forma di </a:t>
            </a:r>
            <a:r>
              <a:rPr lang="en-US" altLang="it-IT" sz="2100" dirty="0" err="1">
                <a:solidFill>
                  <a:srgbClr val="FFFFFF"/>
                </a:solidFill>
              </a:rPr>
              <a:t>immunodeficienza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combinata</a:t>
            </a:r>
            <a:r>
              <a:rPr lang="en-US" altLang="it-IT" sz="2100" dirty="0">
                <a:solidFill>
                  <a:srgbClr val="FFFFFF"/>
                </a:solidFill>
              </a:rPr>
              <a:t> (</a:t>
            </a:r>
            <a:r>
              <a:rPr lang="en-US" altLang="it-IT" sz="2100" dirty="0">
                <a:solidFill>
                  <a:srgbClr val="FFFF00"/>
                </a:solidFill>
              </a:rPr>
              <a:t>SCID</a:t>
            </a:r>
            <a:r>
              <a:rPr lang="en-US" altLang="it-IT" sz="2100" dirty="0">
                <a:solidFill>
                  <a:srgbClr val="FFFFFF"/>
                </a:solidFill>
              </a:rPr>
              <a:t>). </a:t>
            </a:r>
            <a:r>
              <a:rPr lang="en-US" altLang="it-IT" sz="2100" dirty="0" err="1">
                <a:solidFill>
                  <a:srgbClr val="FFFFFF"/>
                </a:solidFill>
              </a:rPr>
              <a:t>All’età</a:t>
            </a:r>
            <a:r>
              <a:rPr lang="en-US" altLang="it-IT" sz="2100" dirty="0">
                <a:solidFill>
                  <a:srgbClr val="FFFFFF"/>
                </a:solidFill>
              </a:rPr>
              <a:t> di 12 </a:t>
            </a:r>
            <a:r>
              <a:rPr lang="en-US" altLang="it-IT" sz="2100" dirty="0" err="1">
                <a:solidFill>
                  <a:srgbClr val="FFFFFF"/>
                </a:solidFill>
              </a:rPr>
              <a:t>anni</a:t>
            </a:r>
            <a:r>
              <a:rPr lang="en-US" altLang="it-IT" sz="2100" dirty="0">
                <a:solidFill>
                  <a:srgbClr val="FFFFFF"/>
                </a:solidFill>
              </a:rPr>
              <a:t>, quattro </a:t>
            </a:r>
            <a:r>
              <a:rPr lang="en-US" altLang="it-IT" sz="2100" dirty="0" err="1">
                <a:solidFill>
                  <a:srgbClr val="FFFFFF"/>
                </a:solidFill>
              </a:rPr>
              <a:t>mesi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dopo</a:t>
            </a:r>
            <a:r>
              <a:rPr lang="en-US" altLang="it-IT" sz="2100" dirty="0">
                <a:solidFill>
                  <a:srgbClr val="FFFFFF"/>
                </a:solidFill>
              </a:rPr>
              <a:t> aver </a:t>
            </a:r>
            <a:r>
              <a:rPr lang="en-US" altLang="it-IT" sz="2100" dirty="0" err="1">
                <a:solidFill>
                  <a:srgbClr val="FFFFFF"/>
                </a:solidFill>
              </a:rPr>
              <a:t>ricevuto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il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trapianto</a:t>
            </a:r>
            <a:r>
              <a:rPr lang="en-US" altLang="it-IT" sz="2100" dirty="0">
                <a:solidFill>
                  <a:srgbClr val="FFFFFF"/>
                </a:solidFill>
              </a:rPr>
              <a:t> di </a:t>
            </a:r>
            <a:r>
              <a:rPr lang="en-US" altLang="it-IT" sz="2100" dirty="0" err="1">
                <a:solidFill>
                  <a:srgbClr val="FFFFFF"/>
                </a:solidFill>
              </a:rPr>
              <a:t>midollo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dalla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sorella</a:t>
            </a:r>
            <a:r>
              <a:rPr lang="en-US" altLang="it-IT" sz="2100" dirty="0">
                <a:solidFill>
                  <a:srgbClr val="FFFFFF"/>
                </a:solidFill>
              </a:rPr>
              <a:t>, David </a:t>
            </a:r>
            <a:r>
              <a:rPr lang="en-US" altLang="it-IT" sz="2100" dirty="0" err="1">
                <a:solidFill>
                  <a:srgbClr val="FFFFFF"/>
                </a:solidFill>
              </a:rPr>
              <a:t>morì</a:t>
            </a:r>
            <a:r>
              <a:rPr lang="en-US" altLang="it-IT" sz="2100" dirty="0">
                <a:solidFill>
                  <a:srgbClr val="FFFFFF"/>
                </a:solidFill>
              </a:rPr>
              <a:t> a causa di un </a:t>
            </a:r>
            <a:r>
              <a:rPr lang="en-US" altLang="it-IT" sz="2100" dirty="0" err="1">
                <a:solidFill>
                  <a:srgbClr val="FFFFFF"/>
                </a:solidFill>
              </a:rPr>
              <a:t>linfoma</a:t>
            </a:r>
            <a:r>
              <a:rPr lang="en-US" altLang="it-IT" sz="2100" dirty="0">
                <a:solidFill>
                  <a:srgbClr val="FFFFFF"/>
                </a:solidFill>
              </a:rPr>
              <a:t>, un </a:t>
            </a:r>
            <a:r>
              <a:rPr lang="en-US" altLang="it-IT" sz="2100" dirty="0" err="1">
                <a:solidFill>
                  <a:srgbClr val="FFFFFF"/>
                </a:solidFill>
              </a:rPr>
              <a:t>cancro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introdotto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nel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suo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organismo</a:t>
            </a:r>
            <a:r>
              <a:rPr lang="en-US" altLang="it-IT" sz="2100" dirty="0">
                <a:solidFill>
                  <a:srgbClr val="FFFFFF"/>
                </a:solidFill>
              </a:rPr>
              <a:t> dal virus di Epstein-Barr, </a:t>
            </a:r>
            <a:r>
              <a:rPr lang="en-US" altLang="it-IT" sz="2100" dirty="0" err="1">
                <a:solidFill>
                  <a:srgbClr val="FFFFFF"/>
                </a:solidFill>
              </a:rPr>
              <a:t>scoperto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più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tardi</a:t>
            </a:r>
            <a:r>
              <a:rPr lang="en-US" altLang="it-IT" sz="2100" dirty="0">
                <a:solidFill>
                  <a:srgbClr val="FFFFFF"/>
                </a:solidFill>
              </a:rPr>
              <a:t> in </a:t>
            </a:r>
            <a:r>
              <a:rPr lang="en-US" altLang="it-IT" sz="2100" dirty="0" err="1">
                <a:solidFill>
                  <a:srgbClr val="FFFFFF"/>
                </a:solidFill>
              </a:rPr>
              <a:t>una</a:t>
            </a:r>
            <a:r>
              <a:rPr lang="en-US" altLang="it-IT" sz="2100" dirty="0">
                <a:solidFill>
                  <a:srgbClr val="FFFFFF"/>
                </a:solidFill>
              </a:rPr>
              <a:t> forma </a:t>
            </a:r>
            <a:r>
              <a:rPr lang="en-US" altLang="it-IT" sz="2100" dirty="0" err="1">
                <a:solidFill>
                  <a:srgbClr val="FFFFFF"/>
                </a:solidFill>
              </a:rPr>
              <a:t>dormiente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nel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midollo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della</a:t>
            </a:r>
            <a:r>
              <a:rPr lang="en-US" altLang="it-IT" sz="2100" dirty="0">
                <a:solidFill>
                  <a:srgbClr val="FFFFFF"/>
                </a:solidFill>
              </a:rPr>
              <a:t> </a:t>
            </a:r>
            <a:r>
              <a:rPr lang="en-US" altLang="it-IT" sz="2100" dirty="0" err="1">
                <a:solidFill>
                  <a:srgbClr val="FFFFFF"/>
                </a:solidFill>
              </a:rPr>
              <a:t>sorella</a:t>
            </a:r>
            <a:endParaRPr lang="it-IT" altLang="it-IT" sz="2100" dirty="0">
              <a:solidFill>
                <a:srgbClr val="FFFFFF"/>
              </a:solidFill>
            </a:endParaRPr>
          </a:p>
        </p:txBody>
      </p:sp>
      <p:pic>
        <p:nvPicPr>
          <p:cNvPr id="67588" name="Picture 7" descr="Risultati immagini per bubble boy">
            <a:extLst>
              <a:ext uri="{FF2B5EF4-FFF2-40B4-BE49-F238E27FC236}">
                <a16:creationId xmlns:a16="http://schemas.microsoft.com/office/drawing/2014/main" id="{3109A2D1-C5E8-AC45-9F52-854E6561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2613"/>
            <a:ext cx="4319588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CasellaDiTesto 3">
            <a:extLst>
              <a:ext uri="{FF2B5EF4-FFF2-40B4-BE49-F238E27FC236}">
                <a16:creationId xmlns:a16="http://schemas.microsoft.com/office/drawing/2014/main" id="{0FDEC1A3-C719-CC49-AFC5-B297CD5C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981075"/>
            <a:ext cx="3316288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800">
                <a:solidFill>
                  <a:srgbClr val="FFFFFF"/>
                </a:solidFill>
              </a:rPr>
              <a:t>Come ci si trova a vivere in una bolla?</a:t>
            </a:r>
            <a:endParaRPr lang="it-IT" altLang="it-IT" sz="2800">
              <a:solidFill>
                <a:srgbClr val="FFFFFF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169DAC-9028-D647-8A19-62B35283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887019"/>
            <a:ext cx="5041900" cy="12620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1900">
                <a:solidFill>
                  <a:srgbClr val="000000"/>
                </a:solidFill>
              </a:rPr>
              <a:t>La </a:t>
            </a:r>
            <a:r>
              <a:rPr lang="it-IT" altLang="it-IT" sz="1900" b="1">
                <a:solidFill>
                  <a:srgbClr val="000000"/>
                </a:solidFill>
              </a:rPr>
              <a:t>diagnosi precoce</a:t>
            </a:r>
            <a:r>
              <a:rPr lang="it-IT" altLang="it-IT" sz="1900">
                <a:solidFill>
                  <a:srgbClr val="000000"/>
                </a:solidFill>
              </a:rPr>
              <a:t>, seguita da trapianto di midollo da donatori compatibili, garantisce ora la </a:t>
            </a:r>
            <a:r>
              <a:rPr lang="it-IT" altLang="it-IT" sz="1900" b="1">
                <a:solidFill>
                  <a:srgbClr val="000000"/>
                </a:solidFill>
              </a:rPr>
              <a:t>soppravvivenza</a:t>
            </a:r>
            <a:r>
              <a:rPr lang="it-IT" altLang="it-IT" sz="1900">
                <a:solidFill>
                  <a:srgbClr val="000000"/>
                </a:solidFill>
              </a:rPr>
              <a:t> di </a:t>
            </a:r>
            <a:r>
              <a:rPr lang="it-IT" altLang="it-IT" sz="1900" b="1">
                <a:solidFill>
                  <a:srgbClr val="000000"/>
                </a:solidFill>
              </a:rPr>
              <a:t>più del 90% </a:t>
            </a:r>
            <a:r>
              <a:rPr lang="it-IT" altLang="it-IT" sz="1900">
                <a:solidFill>
                  <a:srgbClr val="000000"/>
                </a:solidFill>
              </a:rPr>
              <a:t>dei pazienti SCID (240 casi, 2000-2009) </a:t>
            </a:r>
          </a:p>
        </p:txBody>
      </p:sp>
    </p:spTree>
    <p:extLst>
      <p:ext uri="{BB962C8B-B14F-4D97-AF65-F5344CB8AC3E}">
        <p14:creationId xmlns:p14="http://schemas.microsoft.com/office/powerpoint/2010/main" val="2331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8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67589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615CB-6FB1-4342-8F0F-BEC88A0A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038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Primary lymphocyte imunodeficiencies</a:t>
            </a:r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46D28FF0-AA0C-6A4A-BA25-19B9C783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2" y="692150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EAE86C6B-F4DB-A14E-95A1-9785EFEEA6FE}"/>
              </a:ext>
            </a:extLst>
          </p:cNvPr>
          <p:cNvSpPr/>
          <p:nvPr/>
        </p:nvSpPr>
        <p:spPr bwMode="auto">
          <a:xfrm>
            <a:off x="1547813" y="3784600"/>
            <a:ext cx="792162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FB491AD-9D9A-7B4C-AE15-EDC65369DF43}"/>
              </a:ext>
            </a:extLst>
          </p:cNvPr>
          <p:cNvSpPr/>
          <p:nvPr/>
        </p:nvSpPr>
        <p:spPr>
          <a:xfrm>
            <a:off x="3563940" y="1339852"/>
            <a:ext cx="3671887" cy="360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DEF95156-7F06-9043-A2B2-8B5725646360}"/>
              </a:ext>
            </a:extLst>
          </p:cNvPr>
          <p:cNvSpPr/>
          <p:nvPr/>
        </p:nvSpPr>
        <p:spPr>
          <a:xfrm>
            <a:off x="684213" y="2852740"/>
            <a:ext cx="647700" cy="287337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207F904-8458-2A47-97F4-042FAD000813}"/>
              </a:ext>
            </a:extLst>
          </p:cNvPr>
          <p:cNvSpPr/>
          <p:nvPr/>
        </p:nvSpPr>
        <p:spPr>
          <a:xfrm>
            <a:off x="684213" y="4652965"/>
            <a:ext cx="647700" cy="287337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6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0FE2E-6B13-8B4A-8672-936813C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40" y="1590"/>
            <a:ext cx="7762875" cy="1050925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SCID causata dal deficit di adenosina deaminasi (ADA)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E6C118-866D-7446-B483-A7792AD0F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0" y="1268413"/>
            <a:ext cx="9037637" cy="5256212"/>
          </a:xfrm>
        </p:spPr>
        <p:txBody>
          <a:bodyPr/>
          <a:lstStyle/>
          <a:p>
            <a:pPr algn="just">
              <a:defRPr/>
            </a:pPr>
            <a:r>
              <a:rPr lang="it-IT" sz="2800"/>
              <a:t>50% dei casi di SCID è riconducibile ad una modalità di trasmissione </a:t>
            </a:r>
            <a:r>
              <a:rPr lang="it-IT" sz="2800">
                <a:solidFill>
                  <a:srgbClr val="FFFF00"/>
                </a:solidFill>
              </a:rPr>
              <a:t>autosomica recessiva</a:t>
            </a:r>
          </a:p>
          <a:p>
            <a:pPr algn="just">
              <a:defRPr/>
            </a:pPr>
            <a:endParaRPr lang="it-IT" sz="2800"/>
          </a:p>
          <a:p>
            <a:pPr algn="just">
              <a:defRPr/>
            </a:pPr>
            <a:r>
              <a:rPr lang="it-IT" sz="2800"/>
              <a:t>La </a:t>
            </a:r>
            <a:r>
              <a:rPr lang="it-IT" sz="2800">
                <a:solidFill>
                  <a:srgbClr val="FFFF00"/>
                </a:solidFill>
              </a:rPr>
              <a:t>metà di questi pazienti </a:t>
            </a:r>
            <a:r>
              <a:rPr lang="it-IT" sz="2800"/>
              <a:t>presenta un </a:t>
            </a:r>
            <a:r>
              <a:rPr lang="it-IT" sz="2800">
                <a:solidFill>
                  <a:srgbClr val="FFFF00"/>
                </a:solidFill>
              </a:rPr>
              <a:t>deficit di ADA </a:t>
            </a:r>
            <a:r>
              <a:rPr lang="it-IT" sz="2800"/>
              <a:t>che comporta l’accumulo di metaboliti tossici nei precursori dei linfo T e B con conseguente grave linfopenia e bassi livelli sierici di anticorpi</a:t>
            </a:r>
          </a:p>
          <a:p>
            <a:pPr algn="just">
              <a:defRPr/>
            </a:pPr>
            <a:endParaRPr lang="it-IT" sz="2800"/>
          </a:p>
          <a:p>
            <a:pPr algn="just">
              <a:defRPr/>
            </a:pPr>
            <a:r>
              <a:rPr lang="it-IT" sz="2800"/>
              <a:t>ADA-SCID è stata la </a:t>
            </a:r>
            <a:r>
              <a:rPr lang="it-IT" sz="2800">
                <a:solidFill>
                  <a:srgbClr val="FFFF00"/>
                </a:solidFill>
              </a:rPr>
              <a:t>prima patologia ereditaria corretta con la terapia genica</a:t>
            </a:r>
            <a:r>
              <a:rPr lang="it-IT" sz="2800"/>
              <a:t>; trattati 18 bambini con il 100% di successo</a:t>
            </a:r>
          </a:p>
          <a:p>
            <a:pPr algn="just">
              <a:defRPr/>
            </a:pPr>
            <a:endParaRPr lang="it-IT" sz="2800"/>
          </a:p>
          <a:p>
            <a:pPr algn="just">
              <a:defRPr/>
            </a:pP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2838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CEFCA-FA02-EE44-A6BE-C5D39F5B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3038"/>
            <a:ext cx="9144000" cy="865188"/>
          </a:xfrm>
        </p:spPr>
        <p:txBody>
          <a:bodyPr/>
          <a:lstStyle/>
          <a:p>
            <a:pPr>
              <a:defRPr/>
            </a:pPr>
            <a:r>
              <a:rPr lang="it-IT" sz="3000" u="sng" dirty="0" err="1">
                <a:solidFill>
                  <a:srgbClr val="FFFF00"/>
                </a:solidFill>
              </a:rPr>
              <a:t>Summary</a:t>
            </a:r>
            <a:r>
              <a:rPr lang="it-IT" sz="3000" dirty="0">
                <a:solidFill>
                  <a:srgbClr val="FFFF00"/>
                </a:solidFill>
              </a:rPr>
              <a:t> of </a:t>
            </a:r>
            <a:r>
              <a:rPr lang="it-IT" sz="3000" dirty="0" err="1">
                <a:solidFill>
                  <a:srgbClr val="FFFF00"/>
                </a:solidFill>
              </a:rPr>
              <a:t>primary</a:t>
            </a:r>
            <a:r>
              <a:rPr lang="it-IT" sz="3000" dirty="0">
                <a:solidFill>
                  <a:srgbClr val="FFFF00"/>
                </a:solidFill>
              </a:rPr>
              <a:t> </a:t>
            </a:r>
            <a:r>
              <a:rPr lang="it-IT" sz="3000" dirty="0" err="1">
                <a:solidFill>
                  <a:srgbClr val="FFFF00"/>
                </a:solidFill>
              </a:rPr>
              <a:t>lymphocyte</a:t>
            </a:r>
            <a:r>
              <a:rPr lang="it-IT" sz="3000" dirty="0">
                <a:solidFill>
                  <a:srgbClr val="FFFF00"/>
                </a:solidFill>
              </a:rPr>
              <a:t> </a:t>
            </a:r>
            <a:r>
              <a:rPr lang="it-IT" sz="3000" dirty="0" err="1">
                <a:solidFill>
                  <a:srgbClr val="FFFF00"/>
                </a:solidFill>
              </a:rPr>
              <a:t>immunodeficiencies</a:t>
            </a:r>
            <a:endParaRPr lang="it-IT" sz="3000" dirty="0">
              <a:solidFill>
                <a:srgbClr val="FFFF00"/>
              </a:solidFill>
            </a:endParaRP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A7B31C06-A234-BE40-94EF-A18D3387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2" y="962868"/>
            <a:ext cx="770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01ED13F4-51AA-AA41-903C-A1EFBFB4AFA8}"/>
              </a:ext>
            </a:extLst>
          </p:cNvPr>
          <p:cNvSpPr/>
          <p:nvPr/>
        </p:nvSpPr>
        <p:spPr bwMode="auto">
          <a:xfrm>
            <a:off x="1619252" y="4059537"/>
            <a:ext cx="792163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85412F8-C946-A243-ACBB-924358656236}"/>
              </a:ext>
            </a:extLst>
          </p:cNvPr>
          <p:cNvSpPr/>
          <p:nvPr/>
        </p:nvSpPr>
        <p:spPr>
          <a:xfrm>
            <a:off x="5436098" y="1628479"/>
            <a:ext cx="1799729" cy="3603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C7A5AA5-81E9-2F47-AC8E-3E7CCDEDCBE7}"/>
              </a:ext>
            </a:extLst>
          </p:cNvPr>
          <p:cNvSpPr/>
          <p:nvPr/>
        </p:nvSpPr>
        <p:spPr bwMode="auto">
          <a:xfrm rot="10800000">
            <a:off x="3851277" y="5715297"/>
            <a:ext cx="792163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A303702F-5DB2-DF40-A1D5-28E5C633D829}"/>
              </a:ext>
            </a:extLst>
          </p:cNvPr>
          <p:cNvSpPr/>
          <p:nvPr/>
        </p:nvSpPr>
        <p:spPr bwMode="auto">
          <a:xfrm>
            <a:off x="1619252" y="6148687"/>
            <a:ext cx="792163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17BF4944-2911-854E-9F6E-088A6B30BF51}"/>
              </a:ext>
            </a:extLst>
          </p:cNvPr>
          <p:cNvSpPr/>
          <p:nvPr/>
        </p:nvSpPr>
        <p:spPr bwMode="auto">
          <a:xfrm>
            <a:off x="3563938" y="2186287"/>
            <a:ext cx="792162" cy="2873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FD112F8-42D5-864E-9DC2-9AAC71A2019C}"/>
              </a:ext>
            </a:extLst>
          </p:cNvPr>
          <p:cNvSpPr/>
          <p:nvPr/>
        </p:nvSpPr>
        <p:spPr>
          <a:xfrm>
            <a:off x="684213" y="3122912"/>
            <a:ext cx="647700" cy="287337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FEE6461-B8BA-5944-A977-3DECCCAB280E}"/>
              </a:ext>
            </a:extLst>
          </p:cNvPr>
          <p:cNvSpPr/>
          <p:nvPr/>
        </p:nvSpPr>
        <p:spPr>
          <a:xfrm>
            <a:off x="684215" y="4924722"/>
            <a:ext cx="649287" cy="287338"/>
          </a:xfrm>
          <a:prstGeom prst="rightArrow">
            <a:avLst/>
          </a:prstGeom>
          <a:solidFill>
            <a:srgbClr val="002060"/>
          </a:solidFill>
          <a:ln>
            <a:solidFill>
              <a:srgbClr val="264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80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asellaDiTesto 1">
            <a:extLst>
              <a:ext uri="{FF2B5EF4-FFF2-40B4-BE49-F238E27FC236}">
                <a16:creationId xmlns:a16="http://schemas.microsoft.com/office/drawing/2014/main" id="{8BF9806A-CCAA-F342-AF73-F4A1543D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7" y="1412875"/>
            <a:ext cx="2447925" cy="7699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200">
                <a:solidFill>
                  <a:srgbClr val="FFFFFF"/>
                </a:solidFill>
              </a:rPr>
              <a:t>DIFETTI </a:t>
            </a:r>
            <a:r>
              <a:rPr lang="it-IT" altLang="it-IT" sz="2200" b="1">
                <a:solidFill>
                  <a:srgbClr val="FFFFFF"/>
                </a:solidFill>
              </a:rPr>
              <a:t>CONGENITI </a:t>
            </a:r>
            <a:endParaRPr lang="it-IT" altLang="it-IT" sz="2200">
              <a:solidFill>
                <a:srgbClr val="FFFFFF"/>
              </a:solidFill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E59D0F6F-4180-5F43-B1EC-F69F7CABAD97}"/>
              </a:ext>
            </a:extLst>
          </p:cNvPr>
          <p:cNvSpPr/>
          <p:nvPr/>
        </p:nvSpPr>
        <p:spPr>
          <a:xfrm>
            <a:off x="2987677" y="1571627"/>
            <a:ext cx="720725" cy="360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8307" name="CasellaDiTesto 4">
            <a:extLst>
              <a:ext uri="{FF2B5EF4-FFF2-40B4-BE49-F238E27FC236}">
                <a16:creationId xmlns:a16="http://schemas.microsoft.com/office/drawing/2014/main" id="{803F8B04-A183-DB4C-8DA1-DAE64AFA9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90" y="1046163"/>
            <a:ext cx="2232025" cy="144621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 </a:t>
            </a:r>
            <a:r>
              <a:rPr lang="it-IT" altLang="it-IT" sz="2200" b="1">
                <a:solidFill>
                  <a:srgbClr val="FFFFFF"/>
                </a:solidFill>
              </a:rPr>
              <a:t>UMORALE: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sistema del complemento </a:t>
            </a:r>
          </a:p>
        </p:txBody>
      </p:sp>
      <p:sp>
        <p:nvSpPr>
          <p:cNvPr id="98308" name="CasellaDiTesto 6">
            <a:extLst>
              <a:ext uri="{FF2B5EF4-FFF2-40B4-BE49-F238E27FC236}">
                <a16:creationId xmlns:a16="http://schemas.microsoft.com/office/drawing/2014/main" id="{CECB7980-10A1-B44F-9000-2044845DC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068640"/>
            <a:ext cx="2160588" cy="11080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</a:rPr>
              <a:t>CELLULARE: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fagociti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2D05D307-C61A-444F-A719-BA38AC463119}"/>
              </a:ext>
            </a:extLst>
          </p:cNvPr>
          <p:cNvSpPr/>
          <p:nvPr/>
        </p:nvSpPr>
        <p:spPr>
          <a:xfrm>
            <a:off x="1403352" y="2305050"/>
            <a:ext cx="360363" cy="24193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8310" name="CasellaDiTesto 8">
            <a:extLst>
              <a:ext uri="{FF2B5EF4-FFF2-40B4-BE49-F238E27FC236}">
                <a16:creationId xmlns:a16="http://schemas.microsoft.com/office/drawing/2014/main" id="{27CDD353-B7E0-1140-A1E1-603EE3E6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85902"/>
            <a:ext cx="2247900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RI INNATA</a:t>
            </a:r>
            <a:endParaRPr lang="it-IT" altLang="it-IT" sz="2800">
              <a:solidFill>
                <a:srgbClr val="FFFFFF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9518A96C-DA3B-024B-BCA9-F74544892707}"/>
              </a:ext>
            </a:extLst>
          </p:cNvPr>
          <p:cNvSpPr/>
          <p:nvPr/>
        </p:nvSpPr>
        <p:spPr>
          <a:xfrm rot="5400000">
            <a:off x="4592639" y="2378076"/>
            <a:ext cx="720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DDE717B4-D1C6-F746-B589-17689E0BCC6D}"/>
              </a:ext>
            </a:extLst>
          </p:cNvPr>
          <p:cNvSpPr/>
          <p:nvPr/>
        </p:nvSpPr>
        <p:spPr>
          <a:xfrm>
            <a:off x="6156327" y="1624013"/>
            <a:ext cx="466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8313" name="CasellaDiTesto 4">
            <a:extLst>
              <a:ext uri="{FF2B5EF4-FFF2-40B4-BE49-F238E27FC236}">
                <a16:creationId xmlns:a16="http://schemas.microsoft.com/office/drawing/2014/main" id="{67BE2C6F-EACB-9241-BF3D-706FA5FB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452"/>
            <a:ext cx="908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3600">
                <a:solidFill>
                  <a:srgbClr val="FFFF00"/>
                </a:solidFill>
              </a:rPr>
              <a:t>Difetti </a:t>
            </a:r>
            <a:r>
              <a:rPr lang="it-IT" altLang="it-IT" sz="3600" b="1">
                <a:solidFill>
                  <a:srgbClr val="FF0000"/>
                </a:solidFill>
              </a:rPr>
              <a:t>congeniti</a:t>
            </a:r>
            <a:r>
              <a:rPr lang="it-IT" altLang="it-IT" sz="3600">
                <a:solidFill>
                  <a:srgbClr val="FFFF00"/>
                </a:solidFill>
              </a:rPr>
              <a:t> della risposta immunitaria</a:t>
            </a:r>
          </a:p>
        </p:txBody>
      </p:sp>
      <p:sp>
        <p:nvSpPr>
          <p:cNvPr id="98314" name="CasellaDiTesto 8">
            <a:extLst>
              <a:ext uri="{FF2B5EF4-FFF2-40B4-BE49-F238E27FC236}">
                <a16:creationId xmlns:a16="http://schemas.microsoft.com/office/drawing/2014/main" id="{057CA1C8-E51D-F440-BF9B-B401F094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884740"/>
            <a:ext cx="3168650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RI ADATTATIVA</a:t>
            </a:r>
            <a:endParaRPr lang="it-IT" altLang="it-IT" sz="2800">
              <a:solidFill>
                <a:srgbClr val="FFFFFF"/>
              </a:solidFill>
            </a:endParaRPr>
          </a:p>
        </p:txBody>
      </p:sp>
      <p:sp>
        <p:nvSpPr>
          <p:cNvPr id="98315" name="CasellaDiTesto 6">
            <a:extLst>
              <a:ext uri="{FF2B5EF4-FFF2-40B4-BE49-F238E27FC236}">
                <a16:creationId xmlns:a16="http://schemas.microsoft.com/office/drawing/2014/main" id="{53C4AB66-F0F3-3A47-A25C-47B7BF5D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5" y="4581527"/>
            <a:ext cx="2160587" cy="11080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</a:rPr>
              <a:t>CELLULARE: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linfociti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26656C83-0C7F-F043-AABF-DE521BAD72C5}"/>
              </a:ext>
            </a:extLst>
          </p:cNvPr>
          <p:cNvSpPr/>
          <p:nvPr/>
        </p:nvSpPr>
        <p:spPr>
          <a:xfrm>
            <a:off x="3419477" y="4970463"/>
            <a:ext cx="466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8317" name="CasellaDiTesto 5">
            <a:extLst>
              <a:ext uri="{FF2B5EF4-FFF2-40B4-BE49-F238E27FC236}">
                <a16:creationId xmlns:a16="http://schemas.microsoft.com/office/drawing/2014/main" id="{45E7098C-21A6-204D-8F6A-E986A013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949950"/>
            <a:ext cx="4538662" cy="76835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effetti sulla componente </a:t>
            </a:r>
            <a:r>
              <a:rPr lang="it-IT" altLang="it-IT" sz="2200" b="1">
                <a:solidFill>
                  <a:srgbClr val="FFFFFF"/>
                </a:solidFill>
              </a:rPr>
              <a:t>umorale</a:t>
            </a:r>
            <a:r>
              <a:rPr lang="it-IT" altLang="it-IT" sz="2200">
                <a:solidFill>
                  <a:srgbClr val="FFFFFF"/>
                </a:solidFill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anticorpi</a:t>
            </a:r>
          </a:p>
        </p:txBody>
      </p:sp>
      <p:sp>
        <p:nvSpPr>
          <p:cNvPr id="7" name="Freccia circolare a sinistra 6">
            <a:extLst>
              <a:ext uri="{FF2B5EF4-FFF2-40B4-BE49-F238E27FC236}">
                <a16:creationId xmlns:a16="http://schemas.microsoft.com/office/drawing/2014/main" id="{50CB05DA-E895-C742-8877-9384C3DE25F3}"/>
              </a:ext>
            </a:extLst>
          </p:cNvPr>
          <p:cNvSpPr/>
          <p:nvPr/>
        </p:nvSpPr>
        <p:spPr>
          <a:xfrm>
            <a:off x="6443665" y="4970463"/>
            <a:ext cx="720725" cy="1554162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61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0695FA3C-C4D9-0C4F-8DCD-43AB7BDDE44F}"/>
              </a:ext>
            </a:extLst>
          </p:cNvPr>
          <p:cNvCxnSpPr/>
          <p:nvPr/>
        </p:nvCxnSpPr>
        <p:spPr>
          <a:xfrm>
            <a:off x="4297363" y="2295525"/>
            <a:ext cx="0" cy="431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2D140F7-864A-3245-93B5-913A7C80697D}"/>
              </a:ext>
            </a:extLst>
          </p:cNvPr>
          <p:cNvSpPr txBox="1"/>
          <p:nvPr/>
        </p:nvSpPr>
        <p:spPr>
          <a:xfrm>
            <a:off x="2784475" y="1341440"/>
            <a:ext cx="3168650" cy="9540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>
                <a:solidFill>
                  <a:srgbClr val="FFFFFF"/>
                </a:solidFill>
                <a:latin typeface="Tahoma" panose="020B0604030504040204" pitchFamily="34" charset="0"/>
                <a:cs typeface="Arial" charset="0"/>
              </a:rPr>
              <a:t>DIFETTI</a:t>
            </a: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 ACQUISITI</a:t>
            </a:r>
            <a:endParaRPr lang="it-IT" sz="2600">
              <a:solidFill>
                <a:srgbClr val="FFFFFF"/>
              </a:solidFill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0E3A3C-7240-174C-8586-086275280920}"/>
              </a:ext>
            </a:extLst>
          </p:cNvPr>
          <p:cNvSpPr txBox="1"/>
          <p:nvPr/>
        </p:nvSpPr>
        <p:spPr>
          <a:xfrm>
            <a:off x="2644775" y="2708277"/>
            <a:ext cx="3511550" cy="4937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FFFFFF"/>
                </a:solidFill>
                <a:latin typeface="Tahoma" panose="020B0604030504040204" pitchFamily="34" charset="0"/>
                <a:cs typeface="Arial" charset="0"/>
              </a:rPr>
              <a:t>CAUSE </a:t>
            </a:r>
            <a:r>
              <a:rPr lang="it-IT" sz="2600" b="1">
                <a:solidFill>
                  <a:srgbClr val="FFFFFF"/>
                </a:solidFill>
                <a:latin typeface="Tahoma" panose="020B0604030504040204" pitchFamily="34" charset="0"/>
                <a:cs typeface="Arial" charset="0"/>
              </a:rPr>
              <a:t>ETEROGENEE</a:t>
            </a:r>
            <a:endParaRPr lang="it-IT" sz="2600">
              <a:solidFill>
                <a:srgbClr val="FFFFFF"/>
              </a:solidFill>
              <a:latin typeface="Tahoma" panose="020B0604030504040204" pitchFamily="34" charset="0"/>
              <a:cs typeface="Arial" charset="0"/>
            </a:endParaRPr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7A238216-F56D-C144-A84F-2F4AF981E51C}"/>
              </a:ext>
            </a:extLst>
          </p:cNvPr>
          <p:cNvSpPr/>
          <p:nvPr/>
        </p:nvSpPr>
        <p:spPr>
          <a:xfrm>
            <a:off x="4116388" y="3357565"/>
            <a:ext cx="360362" cy="6492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3137DF-022D-C64A-809A-7E9F7C03DE66}"/>
              </a:ext>
            </a:extLst>
          </p:cNvPr>
          <p:cNvSpPr txBox="1"/>
          <p:nvPr/>
        </p:nvSpPr>
        <p:spPr>
          <a:xfrm>
            <a:off x="1862138" y="4152902"/>
            <a:ext cx="5086350" cy="12922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600">
                <a:solidFill>
                  <a:srgbClr val="FFFFFF"/>
                </a:solidFill>
                <a:latin typeface="Tahoma" panose="020B0604030504040204" pitchFamily="34" charset="0"/>
                <a:cs typeface="Arial" charset="0"/>
              </a:rPr>
              <a:t>POSSONO INTERESSARE </a:t>
            </a:r>
            <a:r>
              <a:rPr lang="it-IT" sz="2600" b="1">
                <a:solidFill>
                  <a:srgbClr val="003366"/>
                </a:solidFill>
                <a:latin typeface="Tahoma" panose="020B0604030504040204" pitchFamily="34" charset="0"/>
                <a:cs typeface="Arial" charset="0"/>
              </a:rPr>
              <a:t>QUALSIASI</a:t>
            </a:r>
            <a:r>
              <a:rPr lang="it-IT" sz="2600">
                <a:solidFill>
                  <a:srgbClr val="FFFFFF"/>
                </a:solidFill>
                <a:latin typeface="Tahoma" panose="020B0604030504040204" pitchFamily="34" charset="0"/>
                <a:cs typeface="Arial" charset="0"/>
              </a:rPr>
              <a:t> COMPONENTE DELLA RISPOSTA IMMUNITARIA</a:t>
            </a:r>
          </a:p>
        </p:txBody>
      </p:sp>
      <p:sp>
        <p:nvSpPr>
          <p:cNvPr id="99334" name="CasellaDiTesto 17">
            <a:extLst>
              <a:ext uri="{FF2B5EF4-FFF2-40B4-BE49-F238E27FC236}">
                <a16:creationId xmlns:a16="http://schemas.microsoft.com/office/drawing/2014/main" id="{BC7AA7D0-7A88-CB4C-A5A1-2EA9DA99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4452"/>
            <a:ext cx="858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3600">
                <a:solidFill>
                  <a:srgbClr val="FFFF00"/>
                </a:solidFill>
              </a:rPr>
              <a:t>Difetti acquisiti della risposta immunitaria</a:t>
            </a:r>
          </a:p>
        </p:txBody>
      </p:sp>
    </p:spTree>
    <p:extLst>
      <p:ext uri="{BB962C8B-B14F-4D97-AF65-F5344CB8AC3E}">
        <p14:creationId xmlns:p14="http://schemas.microsoft.com/office/powerpoint/2010/main" val="346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64E0B-28E8-5540-A5B6-4F5C4671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2" y="115888"/>
            <a:ext cx="8856663" cy="576262"/>
          </a:xfrm>
        </p:spPr>
        <p:txBody>
          <a:bodyPr/>
          <a:lstStyle/>
          <a:p>
            <a:pPr>
              <a:defRPr/>
            </a:pPr>
            <a:r>
              <a:rPr lang="it-IT" sz="3800">
                <a:solidFill>
                  <a:srgbClr val="FFFF00"/>
                </a:solidFill>
              </a:rPr>
              <a:t>Principali agenti immunosoppressivi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081B7B1-FA29-1543-936B-488DA7AEEB5C}"/>
              </a:ext>
            </a:extLst>
          </p:cNvPr>
          <p:cNvGraphicFramePr>
            <a:graphicFrameLocks noGrp="1"/>
          </p:cNvGraphicFramePr>
          <p:nvPr/>
        </p:nvGraphicFramePr>
        <p:xfrm>
          <a:off x="109538" y="908050"/>
          <a:ext cx="8926512" cy="545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solidFill>
                            <a:srgbClr val="000000"/>
                          </a:solidFill>
                        </a:rPr>
                        <a:t>CAUSE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solidFill>
                            <a:srgbClr val="000000"/>
                          </a:solidFill>
                        </a:rPr>
                        <a:t>MECCANISMI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2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Infezioni da</a:t>
                      </a:r>
                      <a:r>
                        <a:rPr lang="it-IT" sz="1800" baseline="0">
                          <a:solidFill>
                            <a:srgbClr val="000000"/>
                          </a:solidFill>
                        </a:rPr>
                        <a:t> HIV</a:t>
                      </a:r>
                      <a:endParaRPr lang="it-IT" sz="1800">
                        <a:solidFill>
                          <a:srgbClr val="000000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Deplezione dei linfociti T CD4+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Radio- e chemio-terapia</a:t>
                      </a:r>
                      <a:r>
                        <a:rPr lang="it-IT" sz="1800" baseline="0">
                          <a:solidFill>
                            <a:srgbClr val="000000"/>
                          </a:solidFill>
                        </a:rPr>
                        <a:t> per patologie neoplastiche</a:t>
                      </a:r>
                      <a:endParaRPr lang="it-IT" sz="1800">
                        <a:solidFill>
                          <a:srgbClr val="000000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Diminuzione di tutti i precursori leucocitari</a:t>
                      </a:r>
                      <a:r>
                        <a:rPr lang="it-IT" sz="1800" baseline="0">
                          <a:solidFill>
                            <a:srgbClr val="000000"/>
                          </a:solidFill>
                        </a:rPr>
                        <a:t> nel midollo</a:t>
                      </a:r>
                      <a:endParaRPr lang="it-IT" sz="1800">
                        <a:solidFill>
                          <a:srgbClr val="000000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Coinvolgimento del midollo nelle patologie neoplastiche (leucemie, metastasi)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Inefficiente maturazione leucocitaria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Malnutrizione proteico-calorica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Alterazioni metaboliche inibiscono la maturazione e la funzione dei linfociti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52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Rimozione della milza (splenectomia)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Riduzione della fagocitosi microbica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70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Età avanzata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Difetti funzionali dei linfociti e dei fagociti</a:t>
                      </a:r>
                    </a:p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Malattie croniche (diabete)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Farmaci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Antireumatici, glucocorticoidi,</a:t>
                      </a:r>
                    </a:p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farmaci immunosuppressivi nel trattamento dei trapianti di midollo e di organi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2"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Stress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>
                          <a:solidFill>
                            <a:srgbClr val="000000"/>
                          </a:solidFill>
                        </a:rPr>
                        <a:t>Effetto</a:t>
                      </a:r>
                      <a:r>
                        <a:rPr lang="it-IT" sz="1800" baseline="0">
                          <a:solidFill>
                            <a:srgbClr val="000000"/>
                          </a:solidFill>
                        </a:rPr>
                        <a:t> del cortisolo</a:t>
                      </a:r>
                      <a:endParaRPr lang="it-IT" sz="1800">
                        <a:solidFill>
                          <a:srgbClr val="000000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55CB01EF-1CF8-1B4E-920D-BE79A3E27DF3}"/>
              </a:ext>
            </a:extLst>
          </p:cNvPr>
          <p:cNvSpPr/>
          <p:nvPr/>
        </p:nvSpPr>
        <p:spPr>
          <a:xfrm>
            <a:off x="107950" y="5949950"/>
            <a:ext cx="8928100" cy="431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7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28124A-EC08-B445-9D89-7F5FFCC0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3" y="-17463"/>
            <a:ext cx="9217026" cy="1143001"/>
          </a:xfrm>
        </p:spPr>
        <p:txBody>
          <a:bodyPr/>
          <a:lstStyle/>
          <a:p>
            <a:pPr>
              <a:defRPr/>
            </a:pPr>
            <a:r>
              <a:rPr lang="it-IT" sz="3500">
                <a:solidFill>
                  <a:srgbClr val="FFFF00"/>
                </a:solidFill>
              </a:rPr>
              <a:t>Attivazione dell’asse ipotalamo-ipofisi-surrene indotta da stress </a:t>
            </a:r>
            <a:endParaRPr lang="it-IT" sz="3500">
              <a:solidFill>
                <a:srgbClr val="FF0000"/>
              </a:solidFill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17CBEC3-914B-8542-9CE2-8DFAF6035F2B}"/>
              </a:ext>
            </a:extLst>
          </p:cNvPr>
          <p:cNvSpPr/>
          <p:nvPr/>
        </p:nvSpPr>
        <p:spPr>
          <a:xfrm>
            <a:off x="2987677" y="2986088"/>
            <a:ext cx="1152525" cy="44291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pic>
        <p:nvPicPr>
          <p:cNvPr id="101379" name="Picture 12" descr="Immagine correlata">
            <a:extLst>
              <a:ext uri="{FF2B5EF4-FFF2-40B4-BE49-F238E27FC236}">
                <a16:creationId xmlns:a16="http://schemas.microsoft.com/office/drawing/2014/main" id="{7920581F-408B-BC45-8A0C-DE49BE9B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268415"/>
            <a:ext cx="71056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7EC41E-78D4-D941-820F-E16E308DA692}"/>
              </a:ext>
            </a:extLst>
          </p:cNvPr>
          <p:cNvSpPr txBox="1"/>
          <p:nvPr/>
        </p:nvSpPr>
        <p:spPr>
          <a:xfrm>
            <a:off x="34927" y="3789363"/>
            <a:ext cx="2195513" cy="1200150"/>
          </a:xfrm>
          <a:prstGeom prst="rect">
            <a:avLst/>
          </a:prstGeom>
          <a:solidFill>
            <a:schemeClr val="tx1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fisico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psicologico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Arial" charset="0"/>
              </a:rPr>
              <a:t>ambientale</a:t>
            </a:r>
          </a:p>
        </p:txBody>
      </p:sp>
    </p:spTree>
    <p:extLst>
      <p:ext uri="{BB962C8B-B14F-4D97-AF65-F5344CB8AC3E}">
        <p14:creationId xmlns:p14="http://schemas.microsoft.com/office/powerpoint/2010/main" val="3237737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C04EB-CCAD-0743-BBE8-9D22D1D0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0" y="414338"/>
            <a:ext cx="2232025" cy="1143000"/>
          </a:xfrm>
        </p:spPr>
        <p:txBody>
          <a:bodyPr/>
          <a:lstStyle/>
          <a:p>
            <a:pPr>
              <a:defRPr/>
            </a:pPr>
            <a:r>
              <a:rPr lang="it-IT">
                <a:solidFill>
                  <a:srgbClr val="FFFF00"/>
                </a:solidFill>
              </a:rPr>
              <a:t>Cortisol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8DDD23-4C7A-774E-8332-365E9AD6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90" y="2276477"/>
            <a:ext cx="8694737" cy="44942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solidFill>
                  <a:srgbClr val="FFFF00"/>
                </a:solidFill>
              </a:rPr>
              <a:t>Chronic elevated cortisol levels can:</a:t>
            </a:r>
          </a:p>
          <a:p>
            <a:pPr marL="0" indent="0">
              <a:buNone/>
              <a:defRPr/>
            </a:pPr>
            <a:endParaRPr lang="en-US" sz="105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increase blood pressure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increase glycemia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downregulate the immune system (T and B)</a:t>
            </a:r>
            <a:endParaRPr lang="it-IT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decrease libido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produce acne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contribute to obesity</a:t>
            </a:r>
          </a:p>
        </p:txBody>
      </p:sp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2527D2DC-7478-8140-960F-C661390887FC}"/>
              </a:ext>
            </a:extLst>
          </p:cNvPr>
          <p:cNvSpPr/>
          <p:nvPr/>
        </p:nvSpPr>
        <p:spPr>
          <a:xfrm rot="10800000">
            <a:off x="34927" y="4365625"/>
            <a:ext cx="720725" cy="431800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pic>
        <p:nvPicPr>
          <p:cNvPr id="102404" name="Picture 2" descr="http://upload.wikimedia.org/wikipedia/commons/thumb/6/64/Cortison.svg/2000px-Cortison.svg.png">
            <a:extLst>
              <a:ext uri="{FF2B5EF4-FFF2-40B4-BE49-F238E27FC236}">
                <a16:creationId xmlns:a16="http://schemas.microsoft.com/office/drawing/2014/main" id="{EF74DDD6-5E21-FB4D-8B22-A8D5D777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2" y="58738"/>
            <a:ext cx="2663825" cy="210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76174E-F2F9-0D49-8F12-B0ABC4FFCF86}"/>
              </a:ext>
            </a:extLst>
          </p:cNvPr>
          <p:cNvSpPr txBox="1"/>
          <p:nvPr/>
        </p:nvSpPr>
        <p:spPr>
          <a:xfrm>
            <a:off x="5292727" y="404815"/>
            <a:ext cx="3743325" cy="15700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un fattore ormonale può essere una </a:t>
            </a:r>
            <a:r>
              <a:rPr lang="it-IT" sz="2400" b="1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con-causa</a:t>
            </a:r>
            <a:r>
              <a:rPr lang="it-IT" sz="240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 di insorgenza di determinate patologie</a:t>
            </a:r>
          </a:p>
        </p:txBody>
      </p:sp>
    </p:spTree>
    <p:extLst>
      <p:ext uri="{BB962C8B-B14F-4D97-AF65-F5344CB8AC3E}">
        <p14:creationId xmlns:p14="http://schemas.microsoft.com/office/powerpoint/2010/main" val="24093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574E44-33F8-1446-BD72-B911FACB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44538"/>
          </a:xfrm>
        </p:spPr>
        <p:txBody>
          <a:bodyPr/>
          <a:lstStyle/>
          <a:p>
            <a:pPr>
              <a:defRPr/>
            </a:pPr>
            <a:r>
              <a:rPr lang="it-IT" sz="4000">
                <a:solidFill>
                  <a:srgbClr val="FFFF00"/>
                </a:solidFill>
              </a:rPr>
              <a:t>Immunodeficiency in CHS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F002B-6FED-FB41-8328-69570344D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836613"/>
            <a:ext cx="9036050" cy="2305050"/>
          </a:xfrm>
        </p:spPr>
        <p:txBody>
          <a:bodyPr/>
          <a:lstStyle/>
          <a:p>
            <a:pPr algn="just">
              <a:defRPr/>
            </a:pPr>
            <a:r>
              <a:rPr lang="en-US" sz="2600" dirty="0" err="1"/>
              <a:t>Presenza</a:t>
            </a:r>
            <a:r>
              <a:rPr lang="en-US" sz="2600" dirty="0"/>
              <a:t> di </a:t>
            </a:r>
            <a:r>
              <a:rPr lang="en-US" sz="2600" dirty="0" err="1"/>
              <a:t>granulazioni</a:t>
            </a:r>
            <a:r>
              <a:rPr lang="en-US" sz="2600" dirty="0"/>
              <a:t> “</a:t>
            </a:r>
            <a:r>
              <a:rPr lang="en-US" sz="2600" dirty="0" err="1"/>
              <a:t>giganti</a:t>
            </a:r>
            <a:r>
              <a:rPr lang="en-US" sz="2600" dirty="0"/>
              <a:t>” derivate </a:t>
            </a:r>
            <a:r>
              <a:rPr lang="en-US" sz="2600" dirty="0" err="1"/>
              <a:t>dalla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FF00"/>
                </a:solidFill>
              </a:rPr>
              <a:t>fusione</a:t>
            </a:r>
            <a:r>
              <a:rPr lang="en-US" sz="2600" dirty="0"/>
              <a:t> di </a:t>
            </a:r>
            <a:r>
              <a:rPr lang="en-US" sz="2600" dirty="0" err="1"/>
              <a:t>granuli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FF00"/>
                </a:solidFill>
              </a:rPr>
              <a:t>primari</a:t>
            </a:r>
            <a:r>
              <a:rPr lang="en-US" sz="2600" dirty="0"/>
              <a:t> e </a:t>
            </a:r>
            <a:r>
              <a:rPr lang="en-US" sz="2600" dirty="0" err="1">
                <a:solidFill>
                  <a:srgbClr val="FFFF00"/>
                </a:solidFill>
              </a:rPr>
              <a:t>secondari</a:t>
            </a:r>
            <a:endParaRPr lang="en-US" sz="2600" dirty="0">
              <a:solidFill>
                <a:srgbClr val="FFFF00"/>
              </a:solidFill>
            </a:endParaRPr>
          </a:p>
          <a:p>
            <a:pPr algn="just">
              <a:defRPr/>
            </a:pPr>
            <a:endParaRPr lang="it-IT" sz="1050" dirty="0"/>
          </a:p>
          <a:p>
            <a:pPr algn="just">
              <a:defRPr/>
            </a:pPr>
            <a:r>
              <a:rPr lang="en-US" sz="2600" dirty="0" err="1"/>
              <a:t>Nei</a:t>
            </a:r>
            <a:r>
              <a:rPr lang="en-US" sz="2600" dirty="0"/>
              <a:t> </a:t>
            </a:r>
            <a:r>
              <a:rPr lang="en-US" sz="2600" dirty="0" err="1"/>
              <a:t>neutrofili</a:t>
            </a:r>
            <a:r>
              <a:rPr lang="en-US" sz="2600" dirty="0"/>
              <a:t> le </a:t>
            </a:r>
            <a:r>
              <a:rPr lang="en-US" sz="2600" dirty="0" err="1"/>
              <a:t>granulazioni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FF00"/>
                </a:solidFill>
              </a:rPr>
              <a:t>giganti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FFFF00"/>
                </a:solidFill>
              </a:rPr>
              <a:t>ostacolano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il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movimento</a:t>
            </a:r>
            <a:r>
              <a:rPr lang="en-US" sz="2600" dirty="0"/>
              <a:t> </a:t>
            </a:r>
            <a:r>
              <a:rPr lang="en-US" sz="2600" dirty="0" err="1"/>
              <a:t>delle</a:t>
            </a:r>
            <a:r>
              <a:rPr lang="en-US" sz="2600" dirty="0"/>
              <a:t> cellule e </a:t>
            </a:r>
            <a:r>
              <a:rPr lang="en-US" sz="2600" dirty="0" err="1">
                <a:solidFill>
                  <a:srgbClr val="FFFF00"/>
                </a:solidFill>
              </a:rPr>
              <a:t>interferiscono</a:t>
            </a:r>
            <a:r>
              <a:rPr lang="en-US" sz="2600" dirty="0">
                <a:solidFill>
                  <a:srgbClr val="FFFF00"/>
                </a:solidFill>
              </a:rPr>
              <a:t> con </a:t>
            </a:r>
            <a:r>
              <a:rPr lang="en-US" sz="2600" dirty="0" err="1">
                <a:solidFill>
                  <a:srgbClr val="FFFF00"/>
                </a:solidFill>
              </a:rPr>
              <a:t>l’uccisione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/>
              <a:t>dei</a:t>
            </a:r>
            <a:r>
              <a:rPr lang="en-US" sz="2600" dirty="0"/>
              <a:t> </a:t>
            </a:r>
            <a:r>
              <a:rPr lang="en-US" sz="2600" dirty="0" err="1"/>
              <a:t>microbi</a:t>
            </a:r>
            <a:r>
              <a:rPr lang="en-US" sz="2600" dirty="0"/>
              <a:t> </a:t>
            </a:r>
            <a:r>
              <a:rPr lang="en-US" sz="2600" dirty="0" err="1"/>
              <a:t>fagocitati</a:t>
            </a:r>
            <a:endParaRPr lang="en-US" sz="1050" dirty="0"/>
          </a:p>
        </p:txBody>
      </p:sp>
      <p:grpSp>
        <p:nvGrpSpPr>
          <p:cNvPr id="52228" name="Gruppo 4">
            <a:extLst>
              <a:ext uri="{FF2B5EF4-FFF2-40B4-BE49-F238E27FC236}">
                <a16:creationId xmlns:a16="http://schemas.microsoft.com/office/drawing/2014/main" id="{9C0529E3-70A5-3E40-93EC-3D8D8B76F9B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357565"/>
            <a:ext cx="4319588" cy="3038475"/>
            <a:chOff x="107504" y="3630613"/>
            <a:chExt cx="4320480" cy="3038475"/>
          </a:xfrm>
        </p:grpSpPr>
        <p:pic>
          <p:nvPicPr>
            <p:cNvPr id="79880" name="Picture 2" descr="Chediak-Higashi Syndrome">
              <a:extLst>
                <a:ext uri="{FF2B5EF4-FFF2-40B4-BE49-F238E27FC236}">
                  <a16:creationId xmlns:a16="http://schemas.microsoft.com/office/drawing/2014/main" id="{8DAB273A-BCBF-7B44-98AC-ACDFF0409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630613"/>
              <a:ext cx="381000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ccia in giù 3">
              <a:extLst>
                <a:ext uri="{FF2B5EF4-FFF2-40B4-BE49-F238E27FC236}">
                  <a16:creationId xmlns:a16="http://schemas.microsoft.com/office/drawing/2014/main" id="{B348B457-67CE-2E45-B54C-625731B91541}"/>
                </a:ext>
              </a:extLst>
            </p:cNvPr>
            <p:cNvSpPr/>
            <p:nvPr/>
          </p:nvSpPr>
          <p:spPr>
            <a:xfrm>
              <a:off x="3240289" y="3789363"/>
              <a:ext cx="107972" cy="5032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Tahoma"/>
                <a:cs typeface="Arial"/>
              </a:endParaRPr>
            </a:p>
          </p:txBody>
        </p:sp>
        <p:sp>
          <p:nvSpPr>
            <p:cNvPr id="6" name="Freccia in giù 5">
              <a:extLst>
                <a:ext uri="{FF2B5EF4-FFF2-40B4-BE49-F238E27FC236}">
                  <a16:creationId xmlns:a16="http://schemas.microsoft.com/office/drawing/2014/main" id="{829E51F0-BE04-3C4F-83E7-EA9BBC9CBABB}"/>
                </a:ext>
              </a:extLst>
            </p:cNvPr>
            <p:cNvSpPr/>
            <p:nvPr/>
          </p:nvSpPr>
          <p:spPr>
            <a:xfrm>
              <a:off x="971282" y="4868863"/>
              <a:ext cx="107972" cy="504825"/>
            </a:xfrm>
            <a:prstGeom prst="downArrow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Tahoma"/>
                <a:cs typeface="Arial"/>
              </a:endParaRPr>
            </a:p>
          </p:txBody>
        </p:sp>
        <p:sp>
          <p:nvSpPr>
            <p:cNvPr id="79883" name="CasellaDiTesto 4">
              <a:extLst>
                <a:ext uri="{FF2B5EF4-FFF2-40B4-BE49-F238E27FC236}">
                  <a16:creationId xmlns:a16="http://schemas.microsoft.com/office/drawing/2014/main" id="{42590A6A-FF23-8441-9998-07266F2AE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7504" y="6285046"/>
              <a:ext cx="4320480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1800" b="1">
                  <a:solidFill>
                    <a:srgbClr val="000000"/>
                  </a:solidFill>
                </a:rPr>
                <a:t>CHS</a:t>
              </a:r>
              <a:r>
                <a:rPr lang="it-IT" altLang="it-IT" sz="1800">
                  <a:solidFill>
                    <a:srgbClr val="000000"/>
                  </a:solidFill>
                </a:rPr>
                <a:t> neutrophil </a:t>
              </a:r>
              <a:r>
                <a:rPr lang="it-IT" altLang="it-IT" sz="1400">
                  <a:solidFill>
                    <a:srgbClr val="000000"/>
                  </a:solidFill>
                </a:rPr>
                <a:t>(arrows point to giant granules)</a:t>
              </a:r>
            </a:p>
          </p:txBody>
        </p:sp>
      </p:grpSp>
      <p:grpSp>
        <p:nvGrpSpPr>
          <p:cNvPr id="52229" name="Gruppo 6">
            <a:extLst>
              <a:ext uri="{FF2B5EF4-FFF2-40B4-BE49-F238E27FC236}">
                <a16:creationId xmlns:a16="http://schemas.microsoft.com/office/drawing/2014/main" id="{6D3A9BFC-4C9F-114D-8762-F32FBB0CD0D7}"/>
              </a:ext>
            </a:extLst>
          </p:cNvPr>
          <p:cNvGrpSpPr>
            <a:grpSpLocks/>
          </p:cNvGrpSpPr>
          <p:nvPr/>
        </p:nvGrpSpPr>
        <p:grpSpPr bwMode="auto">
          <a:xfrm>
            <a:off x="4932365" y="3357565"/>
            <a:ext cx="3819525" cy="3038475"/>
            <a:chOff x="5219700" y="3630613"/>
            <a:chExt cx="3819525" cy="3038475"/>
          </a:xfrm>
        </p:grpSpPr>
        <p:pic>
          <p:nvPicPr>
            <p:cNvPr id="79878" name="Picture 4" descr="http://glutenfreeworks.com/health/wp-content/uploads/sites/10/neutrophil.jpg">
              <a:extLst>
                <a:ext uri="{FF2B5EF4-FFF2-40B4-BE49-F238E27FC236}">
                  <a16:creationId xmlns:a16="http://schemas.microsoft.com/office/drawing/2014/main" id="{EA7B5168-C073-E140-B160-7A5CBDFD3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3630613"/>
              <a:ext cx="3819525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9" name="CasellaDiTesto 8">
              <a:extLst>
                <a:ext uri="{FF2B5EF4-FFF2-40B4-BE49-F238E27FC236}">
                  <a16:creationId xmlns:a16="http://schemas.microsoft.com/office/drawing/2014/main" id="{089A92A1-E063-9048-B9C5-B0E29A5DF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273675" y="6285046"/>
              <a:ext cx="2249958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it-IT" altLang="it-IT" sz="1800" b="1">
                  <a:solidFill>
                    <a:srgbClr val="000000"/>
                  </a:solidFill>
                </a:rPr>
                <a:t>normal</a:t>
              </a:r>
              <a:r>
                <a:rPr lang="it-IT" altLang="it-IT" sz="1800">
                  <a:solidFill>
                    <a:srgbClr val="000000"/>
                  </a:solidFill>
                </a:rPr>
                <a:t> neutrophil</a:t>
              </a:r>
            </a:p>
          </p:txBody>
        </p:sp>
      </p:grpSp>
      <p:sp>
        <p:nvSpPr>
          <p:cNvPr id="5" name="Ovale 4">
            <a:extLst>
              <a:ext uri="{FF2B5EF4-FFF2-40B4-BE49-F238E27FC236}">
                <a16:creationId xmlns:a16="http://schemas.microsoft.com/office/drawing/2014/main" id="{4163343A-E535-8849-990D-89F50121E070}"/>
              </a:ext>
            </a:extLst>
          </p:cNvPr>
          <p:cNvSpPr/>
          <p:nvPr/>
        </p:nvSpPr>
        <p:spPr>
          <a:xfrm>
            <a:off x="8751890" y="6597650"/>
            <a:ext cx="14128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0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6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8B8665-2CD8-7944-A357-F7B608AC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988" y="1341117"/>
            <a:ext cx="9145588" cy="5184229"/>
          </a:xfrm>
        </p:spPr>
        <p:txBody>
          <a:bodyPr/>
          <a:lstStyle/>
          <a:p>
            <a:pPr algn="just">
              <a:defRPr/>
            </a:pPr>
            <a:r>
              <a:rPr lang="it-IT" sz="2600" dirty="0"/>
              <a:t>Rara (500 casi in tutto il mondo) malattia genetica autosomica recessiva, colpisce vari organi, associata a difetti del sistema immunitario</a:t>
            </a:r>
          </a:p>
          <a:p>
            <a:pPr algn="just">
              <a:defRPr/>
            </a:pPr>
            <a:endParaRPr lang="it-IT" sz="2600" dirty="0"/>
          </a:p>
          <a:p>
            <a:pPr algn="just">
              <a:defRPr/>
            </a:pPr>
            <a:r>
              <a:rPr lang="it-IT" sz="2600" dirty="0"/>
              <a:t>Nella CHS, </a:t>
            </a:r>
            <a:r>
              <a:rPr lang="it-IT" sz="2600" dirty="0">
                <a:solidFill>
                  <a:srgbClr val="FFFF00"/>
                </a:solidFill>
              </a:rPr>
              <a:t>mutazioni </a:t>
            </a:r>
            <a:r>
              <a:rPr lang="it-IT" sz="2600" dirty="0"/>
              <a:t>nel</a:t>
            </a:r>
            <a:r>
              <a:rPr lang="it-IT" sz="2600" dirty="0">
                <a:solidFill>
                  <a:srgbClr val="FFFF00"/>
                </a:solidFill>
              </a:rPr>
              <a:t> gene LYST </a:t>
            </a:r>
            <a:r>
              <a:rPr lang="it-IT" sz="2600" dirty="0"/>
              <a:t>alterano</a:t>
            </a:r>
            <a:r>
              <a:rPr lang="it-IT" sz="2600" dirty="0">
                <a:solidFill>
                  <a:srgbClr val="FFFF00"/>
                </a:solidFill>
              </a:rPr>
              <a:t> il traffico </a:t>
            </a:r>
            <a:r>
              <a:rPr lang="it-IT" sz="2600" dirty="0" err="1">
                <a:solidFill>
                  <a:srgbClr val="FFFF00"/>
                </a:solidFill>
              </a:rPr>
              <a:t>lisosomale</a:t>
            </a:r>
            <a:r>
              <a:rPr lang="it-IT" sz="2600" dirty="0">
                <a:solidFill>
                  <a:srgbClr val="FFFF00"/>
                </a:solidFill>
              </a:rPr>
              <a:t> </a:t>
            </a:r>
            <a:r>
              <a:rPr lang="it-IT" sz="2600" dirty="0"/>
              <a:t>modificando la </a:t>
            </a:r>
            <a:r>
              <a:rPr lang="it-IT" sz="2600" dirty="0">
                <a:solidFill>
                  <a:srgbClr val="FFFF00"/>
                </a:solidFill>
              </a:rPr>
              <a:t>dimensione </a:t>
            </a:r>
            <a:r>
              <a:rPr lang="it-IT" sz="2600" dirty="0"/>
              <a:t>e la </a:t>
            </a:r>
            <a:r>
              <a:rPr lang="it-IT" sz="2600" dirty="0">
                <a:solidFill>
                  <a:srgbClr val="FFFF00"/>
                </a:solidFill>
              </a:rPr>
              <a:t>funzione </a:t>
            </a:r>
            <a:r>
              <a:rPr lang="it-IT" sz="2600" dirty="0"/>
              <a:t>dei lisosomi</a:t>
            </a:r>
          </a:p>
          <a:p>
            <a:pPr algn="just">
              <a:defRPr/>
            </a:pPr>
            <a:endParaRPr lang="it-IT" sz="2600" dirty="0"/>
          </a:p>
          <a:p>
            <a:pPr algn="just">
              <a:defRPr/>
            </a:pPr>
            <a:r>
              <a:rPr lang="it-IT" sz="2600" dirty="0"/>
              <a:t>Questi difetti si associano a progressione delle infezioni virali e batteriche a partire dai primi anni di vita:  sono </a:t>
            </a:r>
            <a:r>
              <a:rPr lang="it-IT" sz="2600" dirty="0">
                <a:solidFill>
                  <a:srgbClr val="FFFF00"/>
                </a:solidFill>
              </a:rPr>
              <a:t>pochi i soggetti che sopravvivono fino all’età adulta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DFE2A3-E024-7C43-8921-6098DA97B088}"/>
              </a:ext>
            </a:extLst>
          </p:cNvPr>
          <p:cNvSpPr txBox="1"/>
          <p:nvPr/>
        </p:nvSpPr>
        <p:spPr>
          <a:xfrm>
            <a:off x="395288" y="57152"/>
            <a:ext cx="8420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40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/>
              </a:rPr>
              <a:t>Chediak-Higashi Syndrome (CHS)</a:t>
            </a:r>
            <a:endParaRPr lang="it-IT" sz="4000">
              <a:solidFill>
                <a:srgbClr val="FFFFFF"/>
              </a:solidFill>
              <a:latin typeface="Tahom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7A69D9-A974-D347-AF7B-440643614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89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800" b="1">
                <a:solidFill>
                  <a:srgbClr val="FFFF00"/>
                </a:solidFill>
                <a:latin typeface="Arial" charset="0"/>
              </a:rPr>
              <a:t>Chediak-Higashi Syndrome (CHS)</a:t>
            </a:r>
            <a:endParaRPr lang="en-US" altLang="it-IT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1F49BEB-33F2-6342-8275-26917577B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124024"/>
            <a:ext cx="8928100" cy="4969272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defRPr/>
            </a:pPr>
            <a:r>
              <a:rPr lang="it-IT" altLang="it-IT" sz="2400" dirty="0"/>
              <a:t>In aggiunta allo stato di </a:t>
            </a:r>
            <a:r>
              <a:rPr lang="it-IT" altLang="it-IT" sz="2400" dirty="0">
                <a:solidFill>
                  <a:srgbClr val="FFFF00"/>
                </a:solidFill>
              </a:rPr>
              <a:t>immunodeficienza grave</a:t>
            </a:r>
            <a:r>
              <a:rPr lang="it-IT" altLang="it-IT" sz="2400" dirty="0"/>
              <a:t>, la presenza di granulazioni giganti in diversi tipi di cellule causa:</a:t>
            </a:r>
          </a:p>
          <a:p>
            <a:pPr marL="0" lvl="1" indent="0" algn="just">
              <a:buClr>
                <a:schemeClr val="hlink"/>
              </a:buClr>
              <a:buNone/>
              <a:defRPr/>
            </a:pPr>
            <a:endParaRPr lang="it-IT" altLang="it-IT" sz="1000" dirty="0"/>
          </a:p>
          <a:p>
            <a:pPr algn="just">
              <a:defRPr/>
            </a:pPr>
            <a:r>
              <a:rPr lang="it-IT" altLang="it-IT" sz="2400" b="1" dirty="0">
                <a:solidFill>
                  <a:srgbClr val="FFFF00"/>
                </a:solidFill>
              </a:rPr>
              <a:t>Anomalie neurologiche</a:t>
            </a:r>
            <a:r>
              <a:rPr lang="it-IT" altLang="it-IT" sz="2400" dirty="0"/>
              <a:t>: inclusioni citoplasmatiche simili a lisosomi giganti sono presenti in tutti i tipi di neuroni; neuropatia centrale e periferica</a:t>
            </a:r>
            <a:endParaRPr lang="it-IT" altLang="it-IT" sz="2400" b="1" dirty="0">
              <a:solidFill>
                <a:srgbClr val="FFFF00"/>
              </a:solidFill>
            </a:endParaRPr>
          </a:p>
          <a:p>
            <a:pPr marL="342900" lvl="1" indent="-342900" algn="just">
              <a:buClr>
                <a:schemeClr val="hlink"/>
              </a:buClr>
              <a:defRPr/>
            </a:pPr>
            <a:endParaRPr lang="it-IT" altLang="it-IT" sz="1000" dirty="0"/>
          </a:p>
          <a:p>
            <a:pPr algn="just">
              <a:defRPr/>
            </a:pPr>
            <a:r>
              <a:rPr lang="it-IT" altLang="it-IT" sz="2400" b="1" dirty="0">
                <a:solidFill>
                  <a:srgbClr val="FFFF00"/>
                </a:solidFill>
              </a:rPr>
              <a:t>Tendenza a </a:t>
            </a:r>
            <a:r>
              <a:rPr lang="it-IT" altLang="it-IT" sz="2400" b="1" dirty="0" err="1">
                <a:solidFill>
                  <a:srgbClr val="FFFF00"/>
                </a:solidFill>
              </a:rPr>
              <a:t>emoraggie</a:t>
            </a:r>
            <a:r>
              <a:rPr lang="it-IT" altLang="it-IT" sz="2400" dirty="0"/>
              <a:t>: assenza o ridotto numero di inclusioni citoplasmatiche (corpi densi) nelle piastrine, ostacolo all’aggregazione piastrinica</a:t>
            </a:r>
          </a:p>
          <a:p>
            <a:pPr algn="just">
              <a:defRPr/>
            </a:pPr>
            <a:endParaRPr lang="it-IT" altLang="it-IT" sz="1050" b="1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it-IT" altLang="it-IT" sz="2400" b="1" dirty="0">
                <a:solidFill>
                  <a:srgbClr val="FFFF00"/>
                </a:solidFill>
              </a:rPr>
              <a:t>Ipopigmentazione/albinismo parziale</a:t>
            </a:r>
            <a:r>
              <a:rPr lang="it-IT" altLang="it-IT" sz="2400" dirty="0"/>
              <a:t>: ridotto packaging della melanina nei melanosomi, interferenza con il traffico della melanina</a:t>
            </a:r>
          </a:p>
        </p:txBody>
      </p:sp>
    </p:spTree>
    <p:extLst>
      <p:ext uri="{BB962C8B-B14F-4D97-AF65-F5344CB8AC3E}">
        <p14:creationId xmlns:p14="http://schemas.microsoft.com/office/powerpoint/2010/main" val="9724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B02747C7-BDB6-FA40-BAC1-1D738B43F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5" y="58738"/>
            <a:ext cx="5616575" cy="63341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Cellule Natural Killer</a:t>
            </a:r>
          </a:p>
        </p:txBody>
      </p:sp>
      <p:pic>
        <p:nvPicPr>
          <p:cNvPr id="36866" name="Picture 5">
            <a:extLst>
              <a:ext uri="{FF2B5EF4-FFF2-40B4-BE49-F238E27FC236}">
                <a16:creationId xmlns:a16="http://schemas.microsoft.com/office/drawing/2014/main" id="{AF84F859-7CBA-F84C-9F9E-A35A7EFB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35015"/>
            <a:ext cx="467995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10">
            <a:extLst>
              <a:ext uri="{FF2B5EF4-FFF2-40B4-BE49-F238E27FC236}">
                <a16:creationId xmlns:a16="http://schemas.microsoft.com/office/drawing/2014/main" id="{33ED479A-4685-784E-BAC9-54282AB3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692150"/>
            <a:ext cx="356711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0" name="Text Box 12">
            <a:extLst>
              <a:ext uri="{FF2B5EF4-FFF2-40B4-BE49-F238E27FC236}">
                <a16:creationId xmlns:a16="http://schemas.microsoft.com/office/drawing/2014/main" id="{BB41E932-8B75-364A-9BEA-AF22D068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3" y="5797715"/>
            <a:ext cx="8785547" cy="1015663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dirty="0">
                <a:solidFill>
                  <a:srgbClr val="E5FFFF">
                    <a:lumMod val="10000"/>
                  </a:srgbClr>
                </a:solidFill>
                <a:latin typeface="Tahoma"/>
              </a:rPr>
              <a:t> derivano da progenitori linfoidi, cellule dell’immunità naturale</a:t>
            </a:r>
          </a:p>
          <a:p>
            <a:pPr marL="173038" indent="-173038"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srgbClr val="E5FFFF">
                    <a:lumMod val="10000"/>
                  </a:srgbClr>
                </a:solidFill>
                <a:latin typeface="Tahoma"/>
              </a:rPr>
              <a:t>eliminano cellule infettate da virus e cellule tumorali </a:t>
            </a:r>
          </a:p>
        </p:txBody>
      </p:sp>
    </p:spTree>
    <p:extLst>
      <p:ext uri="{BB962C8B-B14F-4D97-AF65-F5344CB8AC3E}">
        <p14:creationId xmlns:p14="http://schemas.microsoft.com/office/powerpoint/2010/main" val="351570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sellaDiTesto 1">
            <a:extLst>
              <a:ext uri="{FF2B5EF4-FFF2-40B4-BE49-F238E27FC236}">
                <a16:creationId xmlns:a16="http://schemas.microsoft.com/office/drawing/2014/main" id="{D3FF7767-3203-E34D-8B98-9DF5B7183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2" y="-100013"/>
            <a:ext cx="2030413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3600" b="1">
                <a:solidFill>
                  <a:srgbClr val="FFFF00"/>
                </a:solidFill>
              </a:rPr>
              <a:t>NK cells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57B7416A-00CB-DA48-9835-91069A8C82CE}"/>
              </a:ext>
            </a:extLst>
          </p:cNvPr>
          <p:cNvGrpSpPr>
            <a:grpSpLocks/>
          </p:cNvGrpSpPr>
          <p:nvPr/>
        </p:nvGrpSpPr>
        <p:grpSpPr bwMode="auto">
          <a:xfrm>
            <a:off x="34927" y="4005265"/>
            <a:ext cx="9091613" cy="2663825"/>
            <a:chOff x="35497" y="4149081"/>
            <a:chExt cx="9090594" cy="2664296"/>
          </a:xfrm>
        </p:grpSpPr>
        <p:pic>
          <p:nvPicPr>
            <p:cNvPr id="61451" name="Picture 4" descr="Figure3">
              <a:extLst>
                <a:ext uri="{FF2B5EF4-FFF2-40B4-BE49-F238E27FC236}">
                  <a16:creationId xmlns:a16="http://schemas.microsoft.com/office/drawing/2014/main" id="{D8D5186C-C136-4846-949D-BDEDC7068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978" y="4149081"/>
              <a:ext cx="4895113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B827EDD-7101-B24D-B5DD-144116A1C64B}"/>
                </a:ext>
              </a:extLst>
            </p:cNvPr>
            <p:cNvSpPr txBox="1"/>
            <p:nvPr/>
          </p:nvSpPr>
          <p:spPr>
            <a:xfrm>
              <a:off x="35497" y="5158910"/>
              <a:ext cx="4195293" cy="6462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FF5050"/>
              </a:solidFill>
            </a:ln>
          </p:spPr>
          <p:txBody>
            <a:bodyPr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Tahoma" panose="020B0604030504040204" pitchFamily="34" charset="0"/>
                  <a:cs typeface="Arial" charset="0"/>
                </a:rPr>
                <a:t>Antibody dependent cell mediated cytotoxicity (ADCC)</a:t>
              </a:r>
              <a:endPara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EEEF238-38A8-F544-9387-C6E4C53C1474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260350"/>
            <a:ext cx="9109076" cy="3651250"/>
            <a:chOff x="-36512" y="260648"/>
            <a:chExt cx="9108504" cy="3650358"/>
          </a:xfrm>
        </p:grpSpPr>
        <p:grpSp>
          <p:nvGrpSpPr>
            <p:cNvPr id="61446" name="Gruppo 7">
              <a:extLst>
                <a:ext uri="{FF2B5EF4-FFF2-40B4-BE49-F238E27FC236}">
                  <a16:creationId xmlns:a16="http://schemas.microsoft.com/office/drawing/2014/main" id="{829B19A5-EFA6-3341-8BA0-B8B8843242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6512" y="539388"/>
              <a:ext cx="4586723" cy="3371618"/>
              <a:chOff x="-36512" y="539388"/>
              <a:chExt cx="4586723" cy="3371618"/>
            </a:xfrm>
          </p:grpSpPr>
          <p:pic>
            <p:nvPicPr>
              <p:cNvPr id="61448" name="Picture 2" descr="Figure1">
                <a:extLst>
                  <a:ext uri="{FF2B5EF4-FFF2-40B4-BE49-F238E27FC236}">
                    <a16:creationId xmlns:a16="http://schemas.microsoft.com/office/drawing/2014/main" id="{3D69D818-F1CD-C542-BB04-79F7D9253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61" y="548680"/>
                <a:ext cx="4514850" cy="3362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49" name="CasellaDiTesto 3">
                <a:extLst>
                  <a:ext uri="{FF2B5EF4-FFF2-40B4-BE49-F238E27FC236}">
                    <a16:creationId xmlns:a16="http://schemas.microsoft.com/office/drawing/2014/main" id="{218DC69A-11D2-DE49-9732-391ECFDA9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1311" y="539388"/>
                <a:ext cx="4988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it-IT" altLang="it-IT" sz="1800">
                    <a:solidFill>
                      <a:srgbClr val="000000"/>
                    </a:solidFill>
                  </a:rPr>
                  <a:t>(A)</a:t>
                </a:r>
              </a:p>
            </p:txBody>
          </p:sp>
          <p:sp>
            <p:nvSpPr>
              <p:cNvPr id="61450" name="CasellaDiTesto 6">
                <a:extLst>
                  <a:ext uri="{FF2B5EF4-FFF2-40B4-BE49-F238E27FC236}">
                    <a16:creationId xmlns:a16="http://schemas.microsoft.com/office/drawing/2014/main" id="{9997E418-9617-2D4E-9E20-3677AC26C4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6512" y="1979548"/>
                <a:ext cx="4972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it-IT" altLang="it-IT" sz="1800">
                    <a:solidFill>
                      <a:srgbClr val="000000"/>
                    </a:solidFill>
                  </a:rPr>
                  <a:t>(B)</a:t>
                </a:r>
              </a:p>
            </p:txBody>
          </p:sp>
        </p:grp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C72EAD3-2B32-804F-8FED-DE268FB85A0E}"/>
                </a:ext>
              </a:extLst>
            </p:cNvPr>
            <p:cNvSpPr txBox="1"/>
            <p:nvPr/>
          </p:nvSpPr>
          <p:spPr>
            <a:xfrm>
              <a:off x="4427259" y="260648"/>
              <a:ext cx="4644733" cy="3647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FF5050"/>
              </a:solidFill>
            </a:ln>
          </p:spPr>
          <p:txBody>
            <a:bodyPr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Mechanism of NK cell recognition of normal cells (A) and target cells such as tumor or virally infected cells (B).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When NK cells recognize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self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normal cells, the interaction of the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inhibitory receptor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with cognate MHC I molecules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blocks killing activity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Lack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of self MHC I molecules </a:t>
              </a:r>
              <a:r>
                <a:rPr lang="en-US" sz="2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 target cells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triggers NK cells’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cytotoxicity 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(release of </a:t>
              </a:r>
              <a:r>
                <a:rPr lang="en-US" sz="2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cytotoxic molecules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e.g. </a:t>
              </a:r>
              <a:r>
                <a:rPr lang="en-US" sz="2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perforin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en-US" sz="21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granzymes</a:t>
              </a:r>
              <a:r>
                <a:rPr 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it-IT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46F403-BB9F-D84E-81D3-288EF1A1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68327"/>
            <a:ext cx="4514850" cy="3292475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NK cells are best appreciated for innate defense against </a:t>
            </a:r>
            <a:r>
              <a:rPr lang="en-US" altLang="it-IT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viral infections</a:t>
            </a:r>
            <a:r>
              <a:rPr lang="en-US" alt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 and in </a:t>
            </a:r>
            <a:r>
              <a:rPr lang="en-US" altLang="it-IT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tumor cell surveillance</a:t>
            </a:r>
            <a:r>
              <a:rPr lang="en-US" alt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; they participate also in the </a:t>
            </a:r>
            <a:r>
              <a:rPr lang="en-US" altLang="it-IT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regulation of immune response</a:t>
            </a:r>
            <a:r>
              <a:rPr lang="en-US" alt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 (release of cytokines: TNF, IL-10, GM-CSF, IFN-</a:t>
            </a:r>
            <a:r>
              <a:rPr lang="el-GR" alt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γ</a:t>
            </a:r>
            <a:r>
              <a:rPr lang="en-US" alt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altLang="it-IT" sz="2600" dirty="0">
              <a:solidFill>
                <a:srgbClr val="00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DB613E-A6DC-B046-BA79-107B0E3FA3E1}"/>
              </a:ext>
            </a:extLst>
          </p:cNvPr>
          <p:cNvSpPr txBox="1"/>
          <p:nvPr/>
        </p:nvSpPr>
        <p:spPr>
          <a:xfrm>
            <a:off x="107506" y="4293098"/>
            <a:ext cx="318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 err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another</a:t>
            </a:r>
            <a:r>
              <a:rPr lang="it-IT" sz="24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NK </a:t>
            </a:r>
            <a:r>
              <a:rPr lang="it-IT" sz="2400" dirty="0" err="1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function</a:t>
            </a:r>
            <a:r>
              <a:rPr lang="it-IT" sz="2400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552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0BE2D4-8128-DA45-BB18-0ECCF51B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720726"/>
          </a:xfrm>
        </p:spPr>
        <p:txBody>
          <a:bodyPr/>
          <a:lstStyle/>
          <a:p>
            <a:pPr>
              <a:defRPr/>
            </a:pPr>
            <a:r>
              <a:rPr lang="it-IT" sz="4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NK deficiency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0DECFC-6EE2-BF4A-AD2D-702FCEFC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" y="692696"/>
            <a:ext cx="9107487" cy="4248150"/>
          </a:xfrm>
        </p:spPr>
        <p:txBody>
          <a:bodyPr/>
          <a:lstStyle/>
          <a:p>
            <a:pPr algn="just">
              <a:defRPr/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Difetti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cellule NK (NKD)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descritti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alcune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malattie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correlate 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immunodeficienze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primarie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note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mutazioni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geni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coinvolti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sia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nella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maturazione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NK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presentano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NKD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hanno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un’aumentata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suscettibilità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infezioni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Herpes virus e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alri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patogeni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virale</a:t>
            </a:r>
            <a:endParaRPr 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oggi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esistono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prove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dirette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dimostrino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suscettibilità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comparsa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tumori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pazienti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 NKD</a:t>
            </a:r>
            <a:endParaRPr lang="it-IT"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F539AD-BB80-C74F-906C-A2EEB07A5C2A}"/>
              </a:ext>
            </a:extLst>
          </p:cNvPr>
          <p:cNvSpPr txBox="1"/>
          <p:nvPr/>
        </p:nvSpPr>
        <p:spPr>
          <a:xfrm>
            <a:off x="144465" y="5085186"/>
            <a:ext cx="8891587" cy="13619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marL="361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NKD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classica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(CNKD): </a:t>
            </a:r>
            <a:r>
              <a:rPr lang="en-US" sz="2400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assenza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NK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periferico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NKD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funzionale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(FNKD):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periferico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NK con </a:t>
            </a:r>
            <a:r>
              <a:rPr lang="en-US" sz="2400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difetti</a:t>
            </a:r>
            <a:r>
              <a:rPr lang="en-US" sz="24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u="sng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funzione</a:t>
            </a:r>
            <a:endParaRPr lang="it-IT" sz="2400" u="sng" dirty="0">
              <a:solidFill>
                <a:srgbClr val="FFFF00"/>
              </a:solidFill>
              <a:latin typeface="Tahom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asellaDiTesto 1">
            <a:extLst>
              <a:ext uri="{FF2B5EF4-FFF2-40B4-BE49-F238E27FC236}">
                <a16:creationId xmlns:a16="http://schemas.microsoft.com/office/drawing/2014/main" id="{C5D57F14-CD96-C84B-9133-324F6E4A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7" y="1412875"/>
            <a:ext cx="2447925" cy="7699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200">
                <a:solidFill>
                  <a:srgbClr val="FFFFFF"/>
                </a:solidFill>
              </a:rPr>
              <a:t>DIFETTI </a:t>
            </a:r>
            <a:r>
              <a:rPr lang="it-IT" altLang="it-IT" sz="2200" b="1">
                <a:solidFill>
                  <a:srgbClr val="FFFFFF"/>
                </a:solidFill>
              </a:rPr>
              <a:t>CONGENITI </a:t>
            </a:r>
            <a:endParaRPr lang="it-IT" altLang="it-IT" sz="2200">
              <a:solidFill>
                <a:srgbClr val="FFFFFF"/>
              </a:solidFill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B473E9DA-D21D-6B42-8DB4-D1CE8C34DD33}"/>
              </a:ext>
            </a:extLst>
          </p:cNvPr>
          <p:cNvSpPr/>
          <p:nvPr/>
        </p:nvSpPr>
        <p:spPr>
          <a:xfrm>
            <a:off x="2987677" y="1571627"/>
            <a:ext cx="720725" cy="360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0899" name="CasellaDiTesto 4">
            <a:extLst>
              <a:ext uri="{FF2B5EF4-FFF2-40B4-BE49-F238E27FC236}">
                <a16:creationId xmlns:a16="http://schemas.microsoft.com/office/drawing/2014/main" id="{4AA86A2E-BBB1-FD41-993D-5D323C7D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90" y="1046163"/>
            <a:ext cx="2232025" cy="1446212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 </a:t>
            </a:r>
            <a:r>
              <a:rPr lang="it-IT" altLang="it-IT" sz="2200" b="1">
                <a:solidFill>
                  <a:srgbClr val="FFFFFF"/>
                </a:solidFill>
              </a:rPr>
              <a:t>UMORALE: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sistema del complemento </a:t>
            </a:r>
          </a:p>
        </p:txBody>
      </p:sp>
      <p:sp>
        <p:nvSpPr>
          <p:cNvPr id="80900" name="CasellaDiTesto 6">
            <a:extLst>
              <a:ext uri="{FF2B5EF4-FFF2-40B4-BE49-F238E27FC236}">
                <a16:creationId xmlns:a16="http://schemas.microsoft.com/office/drawing/2014/main" id="{884D9048-DAE1-7549-A9DD-C19C6CA2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5" y="2968627"/>
            <a:ext cx="2160587" cy="11080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>
                <a:solidFill>
                  <a:srgbClr val="FFFFFF"/>
                </a:solidFill>
              </a:rPr>
              <a:t>COMPONENTE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FFFFFF"/>
                </a:solidFill>
              </a:rPr>
              <a:t>CELLULARE: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200" b="1">
                <a:solidFill>
                  <a:srgbClr val="003366"/>
                </a:solidFill>
              </a:rPr>
              <a:t>fagociti</a:t>
            </a:r>
          </a:p>
        </p:txBody>
      </p:sp>
      <p:sp>
        <p:nvSpPr>
          <p:cNvPr id="80901" name="CasellaDiTesto 8">
            <a:extLst>
              <a:ext uri="{FF2B5EF4-FFF2-40B4-BE49-F238E27FC236}">
                <a16:creationId xmlns:a16="http://schemas.microsoft.com/office/drawing/2014/main" id="{3DEAF804-272B-1F45-AFBC-74EAA43A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85902"/>
            <a:ext cx="2247900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2800" b="1">
                <a:solidFill>
                  <a:srgbClr val="FFFF00"/>
                </a:solidFill>
              </a:rPr>
              <a:t>RI INNATA</a:t>
            </a:r>
            <a:endParaRPr lang="it-IT" altLang="it-IT" sz="2800">
              <a:solidFill>
                <a:srgbClr val="FFFFFF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0BFD329-5778-3247-A3B0-9FD42D0EB54B}"/>
              </a:ext>
            </a:extLst>
          </p:cNvPr>
          <p:cNvSpPr/>
          <p:nvPr/>
        </p:nvSpPr>
        <p:spPr>
          <a:xfrm rot="5400000">
            <a:off x="3584577" y="2255838"/>
            <a:ext cx="720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81133E78-6871-C64B-A0FB-B95EAF5DFD13}"/>
              </a:ext>
            </a:extLst>
          </p:cNvPr>
          <p:cNvSpPr/>
          <p:nvPr/>
        </p:nvSpPr>
        <p:spPr>
          <a:xfrm>
            <a:off x="6156327" y="1624013"/>
            <a:ext cx="466725" cy="330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0904" name="CasellaDiTesto 4">
            <a:extLst>
              <a:ext uri="{FF2B5EF4-FFF2-40B4-BE49-F238E27FC236}">
                <a16:creationId xmlns:a16="http://schemas.microsoft.com/office/drawing/2014/main" id="{99C58581-4970-634A-A949-DF450292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7" y="44452"/>
            <a:ext cx="877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it-IT" sz="3600">
                <a:solidFill>
                  <a:srgbClr val="FFFF00"/>
                </a:solidFill>
              </a:rPr>
              <a:t>Difetti congeniti della risposta immunitaria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11311E-B6E0-C14C-A327-344CF30384A5}"/>
              </a:ext>
            </a:extLst>
          </p:cNvPr>
          <p:cNvSpPr txBox="1"/>
          <p:nvPr/>
        </p:nvSpPr>
        <p:spPr>
          <a:xfrm>
            <a:off x="5435600" y="2743200"/>
            <a:ext cx="3600450" cy="2308324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Difetti di: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ADESIONE (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LAD 1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 e 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2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000000"/>
              </a:solidFill>
              <a:latin typeface="Tahoma" panose="020B0604030504040204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ATTIVITA’ MICROBICIDA (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CGD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, 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CHEDIAK-HIGASHI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000000"/>
              </a:solidFill>
              <a:latin typeface="Tahoma" panose="020B0604030504040204" pitchFamily="34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CHEMIOTASSI (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CHEDIAK-HIGASHI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charset="0"/>
              </a:rPr>
              <a:t>)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82C176C4-0171-484B-93B8-E9494FA67216}"/>
              </a:ext>
            </a:extLst>
          </p:cNvPr>
          <p:cNvSpPr/>
          <p:nvPr/>
        </p:nvSpPr>
        <p:spPr>
          <a:xfrm>
            <a:off x="4872040" y="3284538"/>
            <a:ext cx="441325" cy="3603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AFC9D5-47EC-0344-9CFB-82138496B583}"/>
              </a:ext>
            </a:extLst>
          </p:cNvPr>
          <p:cNvSpPr txBox="1"/>
          <p:nvPr/>
        </p:nvSpPr>
        <p:spPr>
          <a:xfrm>
            <a:off x="5435600" y="5301210"/>
            <a:ext cx="3594100" cy="646331"/>
          </a:xfrm>
          <a:prstGeom prst="rect">
            <a:avLst/>
          </a:prstGeom>
          <a:solidFill>
            <a:srgbClr val="00FA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deficit numerici e funzionali delle 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cellule NK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it-IT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NKD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63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1332</Words>
  <Application>Microsoft Macintosh PowerPoint</Application>
  <PresentationFormat>Presentazione su schermo (4:3)</PresentationFormat>
  <Paragraphs>188</Paragraphs>
  <Slides>29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Strutturato</vt:lpstr>
      <vt:lpstr>Adobe Photoshop Image</vt:lpstr>
      <vt:lpstr>Presentazione standard di PowerPoint</vt:lpstr>
      <vt:lpstr>Presentazione standard di PowerPoint</vt:lpstr>
      <vt:lpstr>Immunodeficiency in CHS</vt:lpstr>
      <vt:lpstr>Presentazione standard di PowerPoint</vt:lpstr>
      <vt:lpstr>Chediak-Higashi Syndrome (CHS)</vt:lpstr>
      <vt:lpstr>Cellule Natural Killer</vt:lpstr>
      <vt:lpstr>Presentazione standard di PowerPoint</vt:lpstr>
      <vt:lpstr>NK deficiency</vt:lpstr>
      <vt:lpstr>Presentazione standard di PowerPoint</vt:lpstr>
      <vt:lpstr>Presentazione standard di PowerPoint</vt:lpstr>
      <vt:lpstr>Presentazione standard di PowerPoint</vt:lpstr>
      <vt:lpstr>Linfociti: «attori» dell’immunità adattativa </vt:lpstr>
      <vt:lpstr>Presentazione standard di PowerPoint</vt:lpstr>
      <vt:lpstr>Presentazione standard di PowerPoint</vt:lpstr>
      <vt:lpstr>Immunodeficienze congenite dei linfo B </vt:lpstr>
      <vt:lpstr>Primary lymphocyte imunodeficiencies</vt:lpstr>
      <vt:lpstr>Difetti nella maturazione dei linfo T: DiGeorge syndrome</vt:lpstr>
      <vt:lpstr>Immunodeficienze combinate gravi [Severe Combined Immunodeficiencies, SCIDs]</vt:lpstr>
      <vt:lpstr>Primary lymphocyte imunodeficiencies</vt:lpstr>
      <vt:lpstr>X-linked SCID</vt:lpstr>
      <vt:lpstr>SCID: il caso del «bambino nella bolla»</vt:lpstr>
      <vt:lpstr>Primary lymphocyte imunodeficiencies</vt:lpstr>
      <vt:lpstr>SCID causata dal deficit di adenosina deaminasi (ADA)</vt:lpstr>
      <vt:lpstr>Summary of primary lymphocyte immunodeficiencies</vt:lpstr>
      <vt:lpstr>Presentazione standard di PowerPoint</vt:lpstr>
      <vt:lpstr>Presentazione standard di PowerPoint</vt:lpstr>
      <vt:lpstr>Principali agenti immunosoppressivi</vt:lpstr>
      <vt:lpstr>Attivazione dell’asse ipotalamo-ipofisi-surrene indotta da stress </vt:lpstr>
      <vt:lpstr>Cortisol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 MENEGAZZI</dc:creator>
  <cp:lastModifiedBy>RENZO MENEGAZZI</cp:lastModifiedBy>
  <cp:revision>1</cp:revision>
  <dcterms:created xsi:type="dcterms:W3CDTF">2020-05-28T09:37:03Z</dcterms:created>
  <dcterms:modified xsi:type="dcterms:W3CDTF">2020-05-28T09:38:35Z</dcterms:modified>
</cp:coreProperties>
</file>