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27" r:id="rId2"/>
    <p:sldId id="330" r:id="rId3"/>
    <p:sldId id="331" r:id="rId4"/>
    <p:sldId id="332" r:id="rId5"/>
    <p:sldId id="333" r:id="rId6"/>
    <p:sldId id="329" r:id="rId7"/>
    <p:sldId id="298" r:id="rId8"/>
    <p:sldId id="328" r:id="rId9"/>
    <p:sldId id="314" r:id="rId10"/>
    <p:sldId id="299" r:id="rId11"/>
    <p:sldId id="297" r:id="rId12"/>
    <p:sldId id="300" r:id="rId13"/>
    <p:sldId id="301" r:id="rId14"/>
    <p:sldId id="302" r:id="rId15"/>
    <p:sldId id="311" r:id="rId16"/>
    <p:sldId id="31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179"/>
    <p:restoredTop sz="94595"/>
  </p:normalViewPr>
  <p:slideViewPr>
    <p:cSldViewPr snapToGrid="0" snapToObjects="1">
      <p:cViewPr varScale="1">
        <p:scale>
          <a:sx n="128" d="100"/>
          <a:sy n="128" d="100"/>
        </p:scale>
        <p:origin x="2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B9857C-09DD-8C42-B960-21869CDF75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658B51-B822-CD42-997F-D746CBA29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56A61-4E52-1D43-B4B8-1D8E49749557}" type="datetimeFigureOut">
              <a:rPr lang="it-IT" smtClean="0"/>
              <a:t>01/06/20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C71551-4B69-4645-B596-6105998E85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31C69-3DA9-D147-A0F6-84254C99A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937AB-A8C8-334D-88C6-14E7C56147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782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A0F84-47B2-7941-AD8A-EE88215DEBD3}" type="datetimeFigureOut">
              <a:rPr lang="it-IT" smtClean="0"/>
              <a:t>01/06/20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223C4-7053-0046-BE04-0446A4C002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84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59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419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481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2878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776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7014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184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2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7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15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92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0310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0698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291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6223C4-7053-0046-BE04-0446A4C002E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86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2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0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8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9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25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3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1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C74A-8F8E-684A-9A4C-7431EFB83286}" type="datetimeFigureOut">
              <a:rPr lang="en-US" smtClean="0"/>
              <a:t>6/1/20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E62FC-0A34-884C-969C-7FB60DA87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1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it-IT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Ricapitolando....</a:t>
            </a:r>
            <a:endParaRPr lang="it-IT" sz="26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4D43712-AFAF-F243-88D3-9A1A9604DCE6}"/>
              </a:ext>
            </a:extLst>
          </p:cNvPr>
          <p:cNvSpPr txBox="1">
            <a:spLocks/>
          </p:cNvSpPr>
          <p:nvPr/>
        </p:nvSpPr>
        <p:spPr>
          <a:xfrm>
            <a:off x="326818" y="972151"/>
            <a:ext cx="8304791" cy="552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termodinamica in petrologia viene utilizzata per predire quali sono le fasi stabili (e le loro caratteristiche chimico-fisiche) in un sistema geologico a determinate condizioni di pressione e temperatura. Viceversa, può essere anche usata per stimare quali sono le condizioni di pressione e temperatura alle quali un certo assemblaggio di fasi (con determinate caratteristiche chimico-fisiche) sarà stabile.</a:t>
            </a:r>
            <a:endParaRPr lang="it-IT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endParaRPr lang="it-I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  <a:spcAft>
                <a:spcPts val="1200"/>
              </a:spcAft>
            </a:pPr>
            <a:endParaRPr lang="it-IT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5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AA5B35-01D5-C34D-B8CB-937E7F2A01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156" y="212625"/>
            <a:ext cx="6477000" cy="64135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D08DEA0-F816-1142-A85D-946E5FA3B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230" y="733181"/>
            <a:ext cx="2213711" cy="1268875"/>
          </a:xfrm>
        </p:spPr>
        <p:txBody>
          <a:bodyPr anchor="t">
            <a:noAutofit/>
          </a:bodyPr>
          <a:lstStyle/>
          <a:p>
            <a:pPr algn="l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soluzione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solida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plagioclasio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 –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anortite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 – albite)</a:t>
            </a:r>
            <a:endParaRPr lang="en-US" sz="1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46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ubtitle 2">
            <a:extLst>
              <a:ext uri="{FF2B5EF4-FFF2-40B4-BE49-F238E27FC236}">
                <a16:creationId xmlns:a16="http://schemas.microsoft.com/office/drawing/2014/main" id="{0DC7ACE0-1CE2-6140-BE58-D0DBC491269B}"/>
              </a:ext>
            </a:extLst>
          </p:cNvPr>
          <p:cNvSpPr txBox="1">
            <a:spLocks/>
          </p:cNvSpPr>
          <p:nvPr/>
        </p:nvSpPr>
        <p:spPr>
          <a:xfrm>
            <a:off x="326818" y="1058215"/>
            <a:ext cx="8304791" cy="552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termobarometria è la stima quantitativa delle condizioni di formazione di minerali e rocce. 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termobarometria classica sfrutta i principi della termodinamica per calcolare le condizioni (P, T, fO</a:t>
            </a:r>
            <a:r>
              <a:rPr lang="it-IT" sz="180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alle quali un certo insieme di minerali, liquidi e/o gas con determinate composizioni chimiche si è formato.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Ossia: La termobarometria classica utilizza le relazioni di equilibrio tra i vari componenti elementari in una roccia naturale multicomponente. 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principio fondamentale su cui si basa è: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it-IT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nella roccia c’è equilibrio tra le varie fasi allora il </a:t>
            </a:r>
            <a:r>
              <a:rPr lang="it-IT" sz="1800" b="1" i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𝝙G </a:t>
            </a:r>
            <a:r>
              <a:rPr lang="it-IT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reazioni deve essere sempre uguale a zero</a:t>
            </a: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</a:t>
            </a:r>
            <a:r>
              <a:rPr lang="it-IT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cos’e’</a:t>
            </a:r>
            <a:r>
              <a:rPr lang="it-IT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𝝙G di una reazione e come si calcola?</a:t>
            </a: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it-I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it-I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spcAft>
                <a:spcPts val="1200"/>
              </a:spcAft>
            </a:pPr>
            <a:endParaRPr lang="it-IT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862349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Termobarometria</a:t>
            </a:r>
            <a:b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termodinamici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27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18" y="972151"/>
                <a:ext cx="8304791" cy="5524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Consideriamo una reazione del tipo: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Mg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SiO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+ Fe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⇌  Fe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SiO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+ Mg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Forsterite   + Almandino     ⇌  Fayalite  +     Piropo</a:t>
                </a:r>
              </a:p>
              <a:p>
                <a:pPr algn="l">
                  <a:lnSpc>
                    <a:spcPct val="110000"/>
                  </a:lnSpc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(olivina)       (granato)            (olivina)      (granato)</a:t>
                </a:r>
              </a:p>
              <a:p>
                <a:pPr algn="l">
                  <a:lnSpc>
                    <a:spcPct val="110000"/>
                  </a:lnSpc>
                </a:pPr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All’equilibrio: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8" y="972151"/>
                <a:ext cx="8304791" cy="5524902"/>
              </a:xfrm>
              <a:prstGeom prst="rect">
                <a:avLst/>
              </a:prstGeom>
              <a:blipFill>
                <a:blip r:embed="rId3"/>
                <a:stretch>
                  <a:fillRect l="-611" t="-4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Termobarometria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A1C3EE-1643-CD40-A831-98E7E71A193D}"/>
              </a:ext>
            </a:extLst>
          </p:cNvPr>
          <p:cNvSpPr txBox="1"/>
          <p:nvPr/>
        </p:nvSpPr>
        <p:spPr>
          <a:xfrm>
            <a:off x="6864096" y="1731264"/>
            <a:ext cx="192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End-members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1D2CD-9B14-4D43-844D-06D188649208}"/>
              </a:ext>
            </a:extLst>
          </p:cNvPr>
          <p:cNvSpPr txBox="1"/>
          <p:nvPr/>
        </p:nvSpPr>
        <p:spPr>
          <a:xfrm>
            <a:off x="6864096" y="2407424"/>
            <a:ext cx="192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6742BC1-CCE2-2941-81DE-C82D184A604A}"/>
              </a:ext>
            </a:extLst>
          </p:cNvPr>
          <p:cNvCxnSpPr>
            <a:stCxn id="3" idx="1"/>
          </p:cNvCxnSpPr>
          <p:nvPr/>
        </p:nvCxnSpPr>
        <p:spPr>
          <a:xfrm flipH="1">
            <a:off x="6132576" y="1915930"/>
            <a:ext cx="73152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E1B9B1-44C2-3D40-82C2-5C63C934D28E}"/>
              </a:ext>
            </a:extLst>
          </p:cNvPr>
          <p:cNvCxnSpPr/>
          <p:nvPr/>
        </p:nvCxnSpPr>
        <p:spPr>
          <a:xfrm flipH="1">
            <a:off x="5980176" y="2587780"/>
            <a:ext cx="731520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687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18" y="972151"/>
                <a:ext cx="8597726" cy="5524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8" y="972151"/>
                <a:ext cx="8597726" cy="5524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Termobarometria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72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18" y="972151"/>
                <a:ext cx="8597726" cy="5524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𝑂𝑙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Bef>
                    <a:spcPts val="0"/>
                  </a:spcBef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𝐺𝑟𝑡</m:t>
                          </m:r>
                        </m:sup>
                      </m:sSubSup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it-IT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𝐹𝑒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𝑆𝑖𝑂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𝑂𝑙</m:t>
                              </m:r>
                            </m:sup>
                          </m:sSubSup>
                        </m:e>
                      </m:d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𝑀𝑔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𝐴𝑙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𝑆𝑖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𝐺𝑟𝑡</m:t>
                              </m:r>
                            </m:sup>
                          </m:sSubSup>
                        </m:e>
                      </m:d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𝑀𝑔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𝑀𝑔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𝑆𝑖𝑂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𝑂𝑙</m:t>
                              </m:r>
                            </m:sup>
                          </m:sSubSup>
                        </m:e>
                      </m:d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Sup>
                        <m:sSubSup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𝐹𝑒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  <m:sup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𝐹𝑒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b="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𝐴𝑙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𝑆𝑖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𝐺𝑟𝑡</m:t>
                              </m:r>
                            </m:sup>
                          </m:sSubSup>
                        </m:e>
                      </m:d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Raggruppando:</a:t>
                </a:r>
              </a:p>
              <a:p>
                <a:pPr algn="l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𝑆𝑖𝑂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𝑀𝑔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𝐴𝑙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𝐺𝑟𝑡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𝑀𝑔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𝑆𝑖𝑂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𝐴𝑙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𝐺𝑟𝑡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𝑒𝑞</m:t>
                          </m:r>
                        </m:sub>
                      </m:sSub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8" y="972151"/>
                <a:ext cx="8597726" cy="5524902"/>
              </a:xfrm>
              <a:prstGeom prst="rect">
                <a:avLst/>
              </a:prstGeom>
              <a:blipFill>
                <a:blip r:embed="rId3"/>
                <a:stretch>
                  <a:fillRect l="-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Termobarometria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852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18" y="972151"/>
                <a:ext cx="8597726" cy="5524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𝐺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𝑆𝑖𝑂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𝑀𝑔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𝐴𝑙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𝐺𝑟𝑡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𝑀𝑔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𝑆𝑖𝑂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𝐴𝑙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sz="2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2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𝐺𝑟𝑡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𝑒𝑞</m:t>
                          </m:r>
                        </m:sub>
                      </m:sSub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en-GB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8" y="972151"/>
                <a:ext cx="8597726" cy="5524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Termobarometria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7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18" y="972151"/>
                <a:ext cx="8597726" cy="5524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</a:pPr>
                <a:endParaRPr lang="en-GB" sz="22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𝐺</m:t>
                          </m:r>
                        </m:e>
                        <m:sup>
                          <m:r>
                            <a:rPr lang="en-GB" sz="2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=−</m:t>
                      </m:r>
                      <m:r>
                        <a:rPr lang="en-GB" sz="2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𝑒𝑞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sSub>
                        <m:sSub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1 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𝑏𝑎𝑟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 298 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sub>
                      </m:sSub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98</m:t>
                          </m:r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𝑑𝑇</m:t>
                          </m:r>
                        </m:e>
                      </m:nary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298</m:t>
                              </m:r>
                            </m:sub>
                          </m:sSub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nary>
                            <m:nary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98</m:t>
                              </m:r>
                            </m:sub>
                            <m:sup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∆</m:t>
                                      </m:r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𝑃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𝑑𝑇</m:t>
                              </m:r>
                            </m:e>
                          </m:nary>
                        </m:e>
                      </m:d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  <m:e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∆</m:t>
                          </m:r>
                          <m: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nary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𝑑𝑃</m:t>
                      </m:r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𝑆𝑖𝑂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𝑀𝑔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𝐴𝑙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𝐺𝑟𝑡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𝑀𝑔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𝑆𝑖𝑂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4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𝑂𝑙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𝐹𝑒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𝐴𝑙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𝑆𝑖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GB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GB" sz="1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𝐺𝑟𝑡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𝑀𝑔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𝑆𝑖𝑂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sub>
                      <m:sup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𝑂𝑙</m:t>
                        </m:r>
                      </m:sup>
                    </m:sSubSup>
                    <m:r>
                      <a:rPr lang="en-GB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𝑀𝑔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𝑆𝑖𝑂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sub>
                      <m:sup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𝑂𝑙</m:t>
                        </m:r>
                      </m:sup>
                    </m:sSubSup>
                  </m:oMath>
                </a14:m>
                <a:r>
                  <a:rPr lang="en-GB" sz="18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GB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sSub>
                          <m:sSubPr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𝑀𝑔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𝑆𝑖𝑂</m:t>
                            </m:r>
                          </m:e>
                          <m:sub>
                            <m:r>
                              <a:rPr lang="en-GB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sub>
                      <m:sup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𝑂𝑙</m:t>
                        </m:r>
                      </m:sup>
                    </m:sSubSup>
                  </m:oMath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8" y="972151"/>
                <a:ext cx="8597726" cy="5524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Termobarometria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D4CFEB9-2572-694B-8C9B-41444D40B9EF}"/>
              </a:ext>
            </a:extLst>
          </p:cNvPr>
          <p:cNvSpPr/>
          <p:nvPr/>
        </p:nvSpPr>
        <p:spPr>
          <a:xfrm>
            <a:off x="1350930" y="2261087"/>
            <a:ext cx="6476333" cy="756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1A81443-8EA2-9045-8D83-64188AC88C21}"/>
              </a:ext>
            </a:extLst>
          </p:cNvPr>
          <p:cNvSpPr/>
          <p:nvPr/>
        </p:nvSpPr>
        <p:spPr>
          <a:xfrm>
            <a:off x="3096767" y="3297977"/>
            <a:ext cx="3157729" cy="9184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7575C63-9A08-9842-A172-E72667460E53}"/>
              </a:ext>
            </a:extLst>
          </p:cNvPr>
          <p:cNvSpPr/>
          <p:nvPr/>
        </p:nvSpPr>
        <p:spPr>
          <a:xfrm>
            <a:off x="1517903" y="4620768"/>
            <a:ext cx="1761745" cy="59740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720D0C4-0F8B-F946-A74C-F55C5F496806}"/>
              </a:ext>
            </a:extLst>
          </p:cNvPr>
          <p:cNvSpPr/>
          <p:nvPr/>
        </p:nvSpPr>
        <p:spPr>
          <a:xfrm>
            <a:off x="3504585" y="1363981"/>
            <a:ext cx="573025" cy="463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6BA9C70-71A3-5546-90A0-AE3351C5E045}"/>
              </a:ext>
            </a:extLst>
          </p:cNvPr>
          <p:cNvSpPr/>
          <p:nvPr/>
        </p:nvSpPr>
        <p:spPr>
          <a:xfrm>
            <a:off x="4592097" y="1308082"/>
            <a:ext cx="1032526" cy="54868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F01C76E-EAF2-C342-B3EE-444E056CEFC1}"/>
              </a:ext>
            </a:extLst>
          </p:cNvPr>
          <p:cNvSpPr/>
          <p:nvPr/>
        </p:nvSpPr>
        <p:spPr>
          <a:xfrm>
            <a:off x="3881534" y="3824374"/>
            <a:ext cx="849085" cy="36662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97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it-IT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Ricapitolando....</a:t>
            </a:r>
            <a:endParaRPr lang="it-IT" sz="26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4D43712-AFAF-F243-88D3-9A1A9604DCE6}"/>
              </a:ext>
            </a:extLst>
          </p:cNvPr>
          <p:cNvSpPr txBox="1">
            <a:spLocks/>
          </p:cNvSpPr>
          <p:nvPr/>
        </p:nvSpPr>
        <p:spPr>
          <a:xfrm>
            <a:off x="329785" y="771628"/>
            <a:ext cx="8304791" cy="1816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Supponiamo di avere un sistema composto esclusivamente da Ca, C, O e che in questo sistema le uniche due fasi che possono essere presenti sono calcite e aragonite.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facciamo a determinare quali di queste due fasi saranno stabili a determinate condizioni di P e T? Se conosco i parametri termodinamici di calcite e aragonite, posso sfruttare il principio termodinamico secondo il quale un certo sistema all’equilibrio avrà sempre l’energia al suo minimo.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EC3067-A5FD-4C4C-B8C8-EB87C7895A37}"/>
                  </a:ext>
                </a:extLst>
              </p:cNvPr>
              <p:cNvSpPr/>
              <p:nvPr/>
            </p:nvSpPr>
            <p:spPr>
              <a:xfrm>
                <a:off x="432564" y="2694150"/>
                <a:ext cx="4317977" cy="1007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𝑐𝑎𝑙𝑐𝑖𝑡𝑒</m:t>
                          </m:r>
                        </m:sup>
                      </m:sSup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GB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𝑐𝑎𝑙𝑐𝑖𝑡𝑒</m:t>
                          </m:r>
                        </m:sup>
                      </m:sSup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sSup>
                        <m:sSupPr>
                          <m:ctrlPr>
                            <a:rPr lang="en-GB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𝑐𝑎𝑙𝑐𝑖𝑡𝑒</m:t>
                          </m:r>
                        </m:sup>
                      </m:sSup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𝑐𝑎𝑙𝑐𝑖𝑡𝑒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𝑑𝑃</m:t>
                      </m:r>
                    </m:oMath>
                  </m:oMathPara>
                </a14:m>
                <a:endPara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EC3067-A5FD-4C4C-B8C8-EB87C7895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4" y="2694150"/>
                <a:ext cx="4317977" cy="1007520"/>
              </a:xfrm>
              <a:prstGeom prst="rect">
                <a:avLst/>
              </a:prstGeom>
              <a:blipFill>
                <a:blip r:embed="rId3"/>
                <a:stretch>
                  <a:fillRect t="-88750" b="-10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914A31-7602-B646-A704-0D60870A3AC8}"/>
                  </a:ext>
                </a:extLst>
              </p:cNvPr>
              <p:cNvSpPr/>
              <p:nvPr/>
            </p:nvSpPr>
            <p:spPr>
              <a:xfrm>
                <a:off x="432564" y="3462568"/>
                <a:ext cx="5331075" cy="1007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24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𝑎𝑟𝑎𝑔𝑜𝑛𝑖𝑡𝑒</m:t>
                          </m:r>
                        </m:sup>
                      </m:sSup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GB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𝑎𝑟𝑎𝑔𝑜𝑛𝑖𝑡𝑒</m:t>
                          </m:r>
                        </m:sup>
                      </m:sSup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sSup>
                        <m:sSupPr>
                          <m:ctrlPr>
                            <a:rPr lang="en-GB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𝑎𝑟𝑎𝑔𝑜𝑛𝑖𝑡𝑒</m:t>
                          </m:r>
                        </m:sup>
                      </m:sSup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nary>
                        <m:naryPr>
                          <m:ctrl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GB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𝑎𝑟𝑎𝑔𝑜𝑛𝑖𝑡𝑒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𝑑𝑃</m:t>
                      </m:r>
                    </m:oMath>
                  </m:oMathPara>
                </a14:m>
                <a:endPara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E914A31-7602-B646-A704-0D60870A3A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64" y="3462568"/>
                <a:ext cx="5331075" cy="1007520"/>
              </a:xfrm>
              <a:prstGeom prst="rect">
                <a:avLst/>
              </a:prstGeom>
              <a:blipFill>
                <a:blip r:embed="rId4"/>
                <a:stretch>
                  <a:fillRect t="-88750" b="-1087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ubtitle 2">
                <a:extLst>
                  <a:ext uri="{FF2B5EF4-FFF2-40B4-BE49-F238E27FC236}">
                    <a16:creationId xmlns:a16="http://schemas.microsoft.com/office/drawing/2014/main" id="{A8AC204B-DF55-904B-836D-F222FA390C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9784" y="4470088"/>
                <a:ext cx="8304791" cy="21232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 un certa temperatura </a:t>
                </a:r>
                <a:r>
                  <a:rPr lang="it-IT" sz="16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it-IT" sz="16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pressione </a:t>
                </a:r>
                <a:r>
                  <a:rPr lang="it-IT" sz="16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it-IT" sz="16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𝑐𝑎𝑙𝑐𝑖𝑡𝑒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𝑎𝑟𝑎𝑔𝑜𝑛𝑖𝑡𝑒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è stabile la calcite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𝑐𝑎𝑙𝑐𝑖𝑡𝑒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𝑎𝑟𝑎𝑔𝑜𝑛𝑖𝑡𝑒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è stabile l’aragonite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𝑐𝑎𝑙𝑐𝑖𝑡𝑒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𝑎𝑟𝑎𝑔𝑜𝑛𝑖𝑡𝑒</m:t>
                        </m:r>
                      </m:sup>
                    </m:sSup>
                  </m:oMath>
                </a14:m>
                <a:r>
                  <a:rPr lang="it-IT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calcite e aragonite coesistono</a:t>
                </a: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endPara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endPara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1200"/>
                  </a:spcAft>
                </a:pPr>
                <a:endParaRPr lang="it-IT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Subtitle 2">
                <a:extLst>
                  <a:ext uri="{FF2B5EF4-FFF2-40B4-BE49-F238E27FC236}">
                    <a16:creationId xmlns:a16="http://schemas.microsoft.com/office/drawing/2014/main" id="{A8AC204B-DF55-904B-836D-F222FA390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84" y="4470088"/>
                <a:ext cx="8304791" cy="2123217"/>
              </a:xfrm>
              <a:prstGeom prst="rect">
                <a:avLst/>
              </a:prstGeom>
              <a:blipFill>
                <a:blip r:embed="rId5"/>
                <a:stretch>
                  <a:fillRect l="-305" t="-5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ACC021-3881-CB4F-8FEB-D0929B7AA9B3}"/>
              </a:ext>
            </a:extLst>
          </p:cNvPr>
          <p:cNvCxnSpPr>
            <a:cxnSpLocks/>
          </p:cNvCxnSpPr>
          <p:nvPr/>
        </p:nvCxnSpPr>
        <p:spPr>
          <a:xfrm>
            <a:off x="5848216" y="3923558"/>
            <a:ext cx="0" cy="24350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DDE3F8E-DC22-1343-9B39-7FAC3A95CF2D}"/>
              </a:ext>
            </a:extLst>
          </p:cNvPr>
          <p:cNvCxnSpPr>
            <a:cxnSpLocks/>
          </p:cNvCxnSpPr>
          <p:nvPr/>
        </p:nvCxnSpPr>
        <p:spPr>
          <a:xfrm rot="5400000">
            <a:off x="7065759" y="5141102"/>
            <a:ext cx="0" cy="24350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D59B939-F394-FC4F-847E-24CE61EC8263}"/>
              </a:ext>
            </a:extLst>
          </p:cNvPr>
          <p:cNvSpPr txBox="1"/>
          <p:nvPr/>
        </p:nvSpPr>
        <p:spPr>
          <a:xfrm>
            <a:off x="6598617" y="6391005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632A35-E982-5A4A-B1F0-8C08D30E581D}"/>
              </a:ext>
            </a:extLst>
          </p:cNvPr>
          <p:cNvSpPr txBox="1"/>
          <p:nvPr/>
        </p:nvSpPr>
        <p:spPr>
          <a:xfrm>
            <a:off x="5111060" y="4932380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D1176D6-FE2C-794E-A576-93D451084BFF}"/>
              </a:ext>
            </a:extLst>
          </p:cNvPr>
          <p:cNvCxnSpPr/>
          <p:nvPr/>
        </p:nvCxnSpPr>
        <p:spPr>
          <a:xfrm>
            <a:off x="7378842" y="6575671"/>
            <a:ext cx="59634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84F166-8C91-9145-92CC-5367F58AB354}"/>
              </a:ext>
            </a:extLst>
          </p:cNvPr>
          <p:cNvCxnSpPr>
            <a:cxnSpLocks/>
          </p:cNvCxnSpPr>
          <p:nvPr/>
        </p:nvCxnSpPr>
        <p:spPr>
          <a:xfrm rot="16200000">
            <a:off x="5308186" y="4427246"/>
            <a:ext cx="59634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00E19409-253E-534B-BA7C-4645654D589C}"/>
              </a:ext>
            </a:extLst>
          </p:cNvPr>
          <p:cNvSpPr>
            <a:spLocks noChangeAspect="1"/>
          </p:cNvSpPr>
          <p:nvPr/>
        </p:nvSpPr>
        <p:spPr>
          <a:xfrm>
            <a:off x="6528382" y="5804049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6F5E6AC-0CD9-1F45-A437-0CA285E4664E}"/>
              </a:ext>
            </a:extLst>
          </p:cNvPr>
          <p:cNvSpPr>
            <a:spLocks noChangeAspect="1"/>
          </p:cNvSpPr>
          <p:nvPr/>
        </p:nvSpPr>
        <p:spPr>
          <a:xfrm>
            <a:off x="6514138" y="5095045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BDD54D0-CB46-FB44-A616-E88ECCA2A077}"/>
              </a:ext>
            </a:extLst>
          </p:cNvPr>
          <p:cNvSpPr>
            <a:spLocks noChangeAspect="1"/>
          </p:cNvSpPr>
          <p:nvPr/>
        </p:nvSpPr>
        <p:spPr>
          <a:xfrm>
            <a:off x="6514138" y="4360882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B8B9DE5-5F6B-8B47-9F43-E8BBCEBE92AE}"/>
              </a:ext>
            </a:extLst>
          </p:cNvPr>
          <p:cNvSpPr txBox="1"/>
          <p:nvPr/>
        </p:nvSpPr>
        <p:spPr>
          <a:xfrm>
            <a:off x="5902879" y="4082510"/>
            <a:ext cx="100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67CA75E-29E6-8C40-8B48-245DEC906FDC}"/>
              </a:ext>
            </a:extLst>
          </p:cNvPr>
          <p:cNvSpPr txBox="1"/>
          <p:nvPr/>
        </p:nvSpPr>
        <p:spPr>
          <a:xfrm>
            <a:off x="5886309" y="3500071"/>
            <a:ext cx="259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it-IT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it-IT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40A68E-F329-B643-85CA-EFDF5BEA176B}"/>
              </a:ext>
            </a:extLst>
          </p:cNvPr>
          <p:cNvSpPr txBox="1"/>
          <p:nvPr/>
        </p:nvSpPr>
        <p:spPr>
          <a:xfrm>
            <a:off x="5868965" y="4746132"/>
            <a:ext cx="100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8EF3F26-49F0-EB47-8C0E-860948899211}"/>
              </a:ext>
            </a:extLst>
          </p:cNvPr>
          <p:cNvSpPr txBox="1"/>
          <p:nvPr/>
        </p:nvSpPr>
        <p:spPr>
          <a:xfrm>
            <a:off x="5832969" y="5476402"/>
            <a:ext cx="100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C36F528-6677-E448-AAD4-5BC91580350E}"/>
              </a:ext>
            </a:extLst>
          </p:cNvPr>
          <p:cNvSpPr>
            <a:spLocks noChangeAspect="1"/>
          </p:cNvSpPr>
          <p:nvPr/>
        </p:nvSpPr>
        <p:spPr>
          <a:xfrm>
            <a:off x="7374306" y="5823919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9A6185E-EE6A-B94D-A67B-44F05F687C78}"/>
              </a:ext>
            </a:extLst>
          </p:cNvPr>
          <p:cNvSpPr>
            <a:spLocks noChangeAspect="1"/>
          </p:cNvSpPr>
          <p:nvPr/>
        </p:nvSpPr>
        <p:spPr>
          <a:xfrm>
            <a:off x="7360062" y="5114915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BD39BFD-2B36-2446-91B4-5E28A6373C45}"/>
              </a:ext>
            </a:extLst>
          </p:cNvPr>
          <p:cNvSpPr>
            <a:spLocks noChangeAspect="1"/>
          </p:cNvSpPr>
          <p:nvPr/>
        </p:nvSpPr>
        <p:spPr>
          <a:xfrm>
            <a:off x="7360062" y="4380752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3EB9F2-C4C8-F246-9DED-EBC63F42527D}"/>
              </a:ext>
            </a:extLst>
          </p:cNvPr>
          <p:cNvSpPr txBox="1"/>
          <p:nvPr/>
        </p:nvSpPr>
        <p:spPr>
          <a:xfrm>
            <a:off x="6748803" y="4102380"/>
            <a:ext cx="100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AD2392-AF1B-8046-86ED-1D21C4EC92AA}"/>
              </a:ext>
            </a:extLst>
          </p:cNvPr>
          <p:cNvSpPr txBox="1"/>
          <p:nvPr/>
        </p:nvSpPr>
        <p:spPr>
          <a:xfrm>
            <a:off x="6714889" y="4766002"/>
            <a:ext cx="100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96B6542-8642-914D-B56B-A3D13D1C1BE9}"/>
              </a:ext>
            </a:extLst>
          </p:cNvPr>
          <p:cNvSpPr txBox="1"/>
          <p:nvPr/>
        </p:nvSpPr>
        <p:spPr>
          <a:xfrm>
            <a:off x="6678893" y="5496272"/>
            <a:ext cx="1003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it-IT" sz="1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,T</a:t>
            </a:r>
            <a:r>
              <a:rPr lang="it-IT" sz="1400" baseline="-25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460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it-IT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Ricapitolando....</a:t>
            </a:r>
            <a:endParaRPr lang="it-IT" sz="2600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4D43712-AFAF-F243-88D3-9A1A9604DCE6}"/>
              </a:ext>
            </a:extLst>
          </p:cNvPr>
          <p:cNvSpPr txBox="1">
            <a:spLocks/>
          </p:cNvSpPr>
          <p:nvPr/>
        </p:nvSpPr>
        <p:spPr>
          <a:xfrm>
            <a:off x="329785" y="771628"/>
            <a:ext cx="8304791" cy="1816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Alternativamente, invece di calcolare la stabilità delle fasi per infiniti punti in uno spazio P-T, posso calcolare la curva lungo la quale le fasi coesistono: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9E7BB2-ECFC-AF4A-A844-49A82D2B9FF3}"/>
              </a:ext>
            </a:extLst>
          </p:cNvPr>
          <p:cNvCxnSpPr>
            <a:cxnSpLocks/>
          </p:cNvCxnSpPr>
          <p:nvPr/>
        </p:nvCxnSpPr>
        <p:spPr>
          <a:xfrm>
            <a:off x="844826" y="3190461"/>
            <a:ext cx="0" cy="24350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1B6BD3-D091-AA4F-BDFF-142E66DDE077}"/>
              </a:ext>
            </a:extLst>
          </p:cNvPr>
          <p:cNvCxnSpPr>
            <a:cxnSpLocks/>
          </p:cNvCxnSpPr>
          <p:nvPr/>
        </p:nvCxnSpPr>
        <p:spPr>
          <a:xfrm rot="5400000">
            <a:off x="2062369" y="4408005"/>
            <a:ext cx="0" cy="24350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BDF6B97-1A70-F140-A365-378CF15CA04F}"/>
              </a:ext>
            </a:extLst>
          </p:cNvPr>
          <p:cNvCxnSpPr>
            <a:cxnSpLocks/>
          </p:cNvCxnSpPr>
          <p:nvPr/>
        </p:nvCxnSpPr>
        <p:spPr>
          <a:xfrm flipV="1">
            <a:off x="844825" y="3395975"/>
            <a:ext cx="2435088" cy="144438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E432066-27AB-554B-82F8-55C2B6048FE1}"/>
              </a:ext>
            </a:extLst>
          </p:cNvPr>
          <p:cNvSpPr txBox="1"/>
          <p:nvPr/>
        </p:nvSpPr>
        <p:spPr>
          <a:xfrm>
            <a:off x="1595227" y="5657908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017F02-7D75-9D4F-90C5-88E018E6872B}"/>
              </a:ext>
            </a:extLst>
          </p:cNvPr>
          <p:cNvSpPr txBox="1"/>
          <p:nvPr/>
        </p:nvSpPr>
        <p:spPr>
          <a:xfrm>
            <a:off x="107670" y="4199283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9537163-4096-554E-ABA8-D966BDE58054}"/>
              </a:ext>
            </a:extLst>
          </p:cNvPr>
          <p:cNvCxnSpPr/>
          <p:nvPr/>
        </p:nvCxnSpPr>
        <p:spPr>
          <a:xfrm>
            <a:off x="2375452" y="5842574"/>
            <a:ext cx="59634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071811-41B2-D345-B29D-B2B4AC93B718}"/>
              </a:ext>
            </a:extLst>
          </p:cNvPr>
          <p:cNvCxnSpPr>
            <a:cxnSpLocks/>
          </p:cNvCxnSpPr>
          <p:nvPr/>
        </p:nvCxnSpPr>
        <p:spPr>
          <a:xfrm rot="16200000">
            <a:off x="304796" y="3694149"/>
            <a:ext cx="59634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D49AE68C-A692-3845-A886-DCABF01537D6}"/>
              </a:ext>
            </a:extLst>
          </p:cNvPr>
          <p:cNvSpPr txBox="1"/>
          <p:nvPr/>
        </p:nvSpPr>
        <p:spPr>
          <a:xfrm>
            <a:off x="2110921" y="4722886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393409C-5F1D-4B43-84B2-8F987F600F98}"/>
              </a:ext>
            </a:extLst>
          </p:cNvPr>
          <p:cNvSpPr txBox="1"/>
          <p:nvPr/>
        </p:nvSpPr>
        <p:spPr>
          <a:xfrm>
            <a:off x="1079223" y="3167271"/>
            <a:ext cx="11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aragonite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F14CB8F-840B-B540-92D8-0CA58FC0400F}"/>
              </a:ext>
            </a:extLst>
          </p:cNvPr>
          <p:cNvSpPr txBox="1"/>
          <p:nvPr/>
        </p:nvSpPr>
        <p:spPr>
          <a:xfrm>
            <a:off x="683493" y="2729471"/>
            <a:ext cx="259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it-IT" i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it-IT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AD920A-2602-424C-A619-AEBD950B7925}"/>
              </a:ext>
            </a:extLst>
          </p:cNvPr>
          <p:cNvSpPr txBox="1"/>
          <p:nvPr/>
        </p:nvSpPr>
        <p:spPr>
          <a:xfrm>
            <a:off x="4898690" y="2729471"/>
            <a:ext cx="355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CaCO</a:t>
            </a:r>
            <a:r>
              <a:rPr lang="it-IT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=     CaCO</a:t>
            </a:r>
            <a:r>
              <a:rPr lang="it-IT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</a:t>
            </a:r>
            <a:endParaRPr lang="it-IT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6657F9A-19AD-5B4A-9776-F3DBCEEE8112}"/>
              </a:ext>
            </a:extLst>
          </p:cNvPr>
          <p:cNvSpPr txBox="1"/>
          <p:nvPr/>
        </p:nvSpPr>
        <p:spPr>
          <a:xfrm>
            <a:off x="4771826" y="3008570"/>
            <a:ext cx="11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aragonite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5EF45A-4032-C044-81AA-722CE5654095}"/>
              </a:ext>
            </a:extLst>
          </p:cNvPr>
          <p:cNvSpPr txBox="1"/>
          <p:nvPr/>
        </p:nvSpPr>
        <p:spPr>
          <a:xfrm>
            <a:off x="6374978" y="3009898"/>
            <a:ext cx="114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A312A25-E689-844E-A23D-80FFD8874A69}"/>
                  </a:ext>
                </a:extLst>
              </p:cNvPr>
              <p:cNvSpPr txBox="1"/>
              <p:nvPr/>
            </p:nvSpPr>
            <p:spPr>
              <a:xfrm>
                <a:off x="4633471" y="3644778"/>
                <a:ext cx="2961858" cy="285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l-GR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𝑝𝑟𝑜𝑑𝑜𝑡𝑡𝑖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𝑟𝑒𝑎𝑔𝑒𝑛𝑡𝑖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A312A25-E689-844E-A23D-80FFD887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71" y="3644778"/>
                <a:ext cx="2961858" cy="28591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407C86-4B0A-9441-98FD-217267268A53}"/>
                  </a:ext>
                </a:extLst>
              </p:cNvPr>
              <p:cNvSpPr txBox="1"/>
              <p:nvPr/>
            </p:nvSpPr>
            <p:spPr>
              <a:xfrm>
                <a:off x="4432706" y="4118166"/>
                <a:ext cx="3806662" cy="3739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l-GR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𝐶𝑎𝐶𝑂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𝐶𝑎𝐶𝑂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𝑐𝑎𝑙𝑐𝑖𝑡𝑒</m:t>
                          </m:r>
                        </m:sup>
                      </m:sSubSup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𝐶𝑎𝐶𝑂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𝑎𝑟𝑎𝑔𝑜𝑛𝑖𝑡</m:t>
                          </m:r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p>
                      </m:sSubSup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3407C86-4B0A-9441-98FD-21726726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06" y="4118166"/>
                <a:ext cx="3806662" cy="373949"/>
              </a:xfrm>
              <a:prstGeom prst="rect">
                <a:avLst/>
              </a:prstGeom>
              <a:blipFill>
                <a:blip r:embed="rId4"/>
                <a:stretch>
                  <a:fillRect t="-3333" b="-1333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D1A2BFD-BDFF-9341-BD8C-6F8BDE147108}"/>
                  </a:ext>
                </a:extLst>
              </p:cNvPr>
              <p:cNvSpPr txBox="1"/>
              <p:nvPr/>
            </p:nvSpPr>
            <p:spPr>
              <a:xfrm>
                <a:off x="4432706" y="4749752"/>
                <a:ext cx="3806662" cy="302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𝐶𝑎𝐶𝑂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it-IT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D1A2BFD-BDFF-9341-BD8C-6F8BDE147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06" y="4749752"/>
                <a:ext cx="3806662" cy="302070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ECB9044-2BE1-404C-A46C-AC1CF207E9CA}"/>
                  </a:ext>
                </a:extLst>
              </p:cNvPr>
              <p:cNvSpPr txBox="1"/>
              <p:nvPr/>
            </p:nvSpPr>
            <p:spPr>
              <a:xfrm>
                <a:off x="4432706" y="5210625"/>
                <a:ext cx="3806662" cy="302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𝐶𝑎𝐶𝑂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it-IT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ECB9044-2BE1-404C-A46C-AC1CF207E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06" y="5210625"/>
                <a:ext cx="3806662" cy="302070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F5C8DB-A133-AA45-BA9E-ABA749A20544}"/>
                  </a:ext>
                </a:extLst>
              </p:cNvPr>
              <p:cNvSpPr txBox="1"/>
              <p:nvPr/>
            </p:nvSpPr>
            <p:spPr>
              <a:xfrm>
                <a:off x="4432706" y="5674471"/>
                <a:ext cx="3806662" cy="302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l-GR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𝐶𝑎𝐶𝑂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b>
                      </m:sSub>
                      <m:r>
                        <a:rPr lang="en-GB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F5C8DB-A133-AA45-BA9E-ABA749A20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706" y="5674471"/>
                <a:ext cx="3806662" cy="302070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95399C57-D6BF-4B47-8791-5A3E5128046E}"/>
              </a:ext>
            </a:extLst>
          </p:cNvPr>
          <p:cNvSpPr txBox="1"/>
          <p:nvPr/>
        </p:nvSpPr>
        <p:spPr>
          <a:xfrm>
            <a:off x="4635816" y="5184011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16B744-F4B6-024B-B6C1-C634F553F781}"/>
              </a:ext>
            </a:extLst>
          </p:cNvPr>
          <p:cNvSpPr txBox="1"/>
          <p:nvPr/>
        </p:nvSpPr>
        <p:spPr>
          <a:xfrm>
            <a:off x="4633471" y="4748585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F39AD00-E7A2-3F4F-B827-6F42A69FAFA4}"/>
              </a:ext>
            </a:extLst>
          </p:cNvPr>
          <p:cNvSpPr txBox="1"/>
          <p:nvPr/>
        </p:nvSpPr>
        <p:spPr>
          <a:xfrm>
            <a:off x="4633471" y="5666618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it-IT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3CA82C8-409A-534E-AE04-BB6C4183520C}"/>
              </a:ext>
            </a:extLst>
          </p:cNvPr>
          <p:cNvSpPr txBox="1"/>
          <p:nvPr/>
        </p:nvSpPr>
        <p:spPr>
          <a:xfrm>
            <a:off x="7786962" y="3550861"/>
            <a:ext cx="84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(eq. 1)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AB75CEA-6A3F-7446-B4B0-A63E025A077C}"/>
              </a:ext>
            </a:extLst>
          </p:cNvPr>
          <p:cNvSpPr txBox="1"/>
          <p:nvPr/>
        </p:nvSpPr>
        <p:spPr>
          <a:xfrm rot="19736815">
            <a:off x="759074" y="3731484"/>
            <a:ext cx="263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aragonite = calcite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BD922EB3-A24A-7440-9ADC-CA0841A7E3D5}"/>
              </a:ext>
            </a:extLst>
          </p:cNvPr>
          <p:cNvSpPr>
            <a:spLocks noChangeAspect="1"/>
          </p:cNvSpPr>
          <p:nvPr/>
        </p:nvSpPr>
        <p:spPr>
          <a:xfrm>
            <a:off x="1524992" y="5070952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31455BE-09C4-964C-BB35-C221C017D82C}"/>
              </a:ext>
            </a:extLst>
          </p:cNvPr>
          <p:cNvSpPr>
            <a:spLocks noChangeAspect="1"/>
          </p:cNvSpPr>
          <p:nvPr/>
        </p:nvSpPr>
        <p:spPr>
          <a:xfrm>
            <a:off x="1510748" y="4361948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818300E-86A1-0146-A38B-54EBBF0B9871}"/>
              </a:ext>
            </a:extLst>
          </p:cNvPr>
          <p:cNvSpPr>
            <a:spLocks noChangeAspect="1"/>
          </p:cNvSpPr>
          <p:nvPr/>
        </p:nvSpPr>
        <p:spPr>
          <a:xfrm>
            <a:off x="1510748" y="3627785"/>
            <a:ext cx="108000" cy="108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832D6FA-9D53-124F-8016-B7C7CC748E06}"/>
              </a:ext>
            </a:extLst>
          </p:cNvPr>
          <p:cNvSpPr txBox="1"/>
          <p:nvPr/>
        </p:nvSpPr>
        <p:spPr>
          <a:xfrm>
            <a:off x="1232199" y="5098624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BDA5E27-16EA-1D41-AC0F-EA92383D2FF5}"/>
              </a:ext>
            </a:extLst>
          </p:cNvPr>
          <p:cNvSpPr txBox="1"/>
          <p:nvPr/>
        </p:nvSpPr>
        <p:spPr>
          <a:xfrm>
            <a:off x="1258705" y="3569288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8E22926-4549-2640-A7C2-352ED547A64F}"/>
              </a:ext>
            </a:extLst>
          </p:cNvPr>
          <p:cNvSpPr txBox="1"/>
          <p:nvPr/>
        </p:nvSpPr>
        <p:spPr>
          <a:xfrm>
            <a:off x="1298670" y="4306992"/>
            <a:ext cx="100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it-IT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8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CC5DAD-3F8D-F142-BC53-3644C1F06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69" y="318837"/>
            <a:ext cx="5068727" cy="45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8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F3AF8-4B8C-E94D-BC07-05218AA7A3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21"/>
          <a:stretch/>
        </p:blipFill>
        <p:spPr>
          <a:xfrm>
            <a:off x="257542" y="53386"/>
            <a:ext cx="8886458" cy="680461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B26D610-A363-3840-8F34-B142A6229D39}"/>
              </a:ext>
            </a:extLst>
          </p:cNvPr>
          <p:cNvSpPr txBox="1">
            <a:spLocks/>
          </p:cNvSpPr>
          <p:nvPr/>
        </p:nvSpPr>
        <p:spPr>
          <a:xfrm>
            <a:off x="349036" y="6570850"/>
            <a:ext cx="1797397" cy="287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Aft>
                <a:spcPts val="1200"/>
              </a:spcAft>
            </a:pPr>
            <a:r>
              <a:rPr lang="it-IT" sz="1000" i="1" dirty="0">
                <a:latin typeface="Arial" panose="020B0604020202020204" pitchFamily="34" charset="0"/>
                <a:cs typeface="Arial" panose="020B0604020202020204" pitchFamily="34" charset="0"/>
              </a:rPr>
              <a:t>White et al (2014; JMG)</a:t>
            </a: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Aft>
                <a:spcPts val="1200"/>
              </a:spcAft>
            </a:pPr>
            <a:endParaRPr lang="it-IT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1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18" y="972151"/>
                <a:ext cx="8304791" cy="5524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Quando si trattano problemi geologici con la termodinamica è conveniente prendere dei valori di riferimento del potenziale chimico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it-IT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un componente (ad un certo valore di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composizione) e riferire i valori di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it-IT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questi valori chiamati di </a:t>
                </a:r>
                <a:r>
                  <a:rPr lang="it-IT" sz="1800" b="1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condizione standard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standard state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la disponibilità di dati termodinamici tabellati, è conveniente usare come condizioni standard le componenti come fasi pure alla pressione e temperatura di interesse.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L’</a:t>
                </a:r>
                <a:r>
                  <a:rPr lang="it-IT" sz="1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attività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un componente i in una fase j riflette la differenza tra il potenziale chimico di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certe condizioni di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 con una certa composizione e il potenziale chimico di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come fase pura alle condizioni standard: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p>
                      </m:sSubSup>
                      <m:r>
                        <a:rPr lang="it-IT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it-IT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it-IT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it-IT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bSup>
                      <m:r>
                        <a:rPr lang="it-IT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it-IT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</m:t>
                      </m:r>
                      <m:func>
                        <m:funcPr>
                          <m:ctrlPr>
                            <a:rPr lang="it-IT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sSubSup>
                            <m:sSubSupPr>
                              <m:ctrlPr>
                                <a:rPr lang="it-IT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it-IT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it-IT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8" y="972151"/>
                <a:ext cx="8304791" cy="5524902"/>
              </a:xfrm>
              <a:prstGeom prst="rect">
                <a:avLst/>
              </a:prstGeom>
              <a:blipFill>
                <a:blip r:embed="rId3"/>
                <a:stretch>
                  <a:fillRect l="-611" t="-4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40161"/>
            <a:ext cx="7772400" cy="634787"/>
          </a:xfrm>
        </p:spPr>
        <p:txBody>
          <a:bodyPr>
            <a:no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fugacità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2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297" y="852156"/>
                <a:ext cx="8304791" cy="37872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sSub>
                        <m:sSub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sSub>
                        <m:sSub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frazione molare del componente </a:t>
                </a:r>
                <a:r>
                  <a:rPr lang="it-IT" sz="1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it-IT" sz="1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coefficiente di attività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Nel caso di soluzioni ideali,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it-IT" sz="1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1, quindi:</a:t>
                </a:r>
              </a:p>
              <a:p>
                <a:pPr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𝑅𝑇𝑙𝑛</m:t>
                    </m:r>
                    <m:r>
                      <a:rPr lang="en-GB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GB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GB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𝑅𝑇𝑙𝑛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GB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si può calcolare conoscendo la composizione chimica e la distribuzione dei cationi nei vari siti cristallini (nel caso di fasi minerali).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97" y="852156"/>
                <a:ext cx="8304791" cy="3787221"/>
              </a:xfrm>
              <a:prstGeom prst="rect">
                <a:avLst/>
              </a:prstGeom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BDF05CFA-A1C2-7542-8524-4B0944CFDE5A}"/>
              </a:ext>
            </a:extLst>
          </p:cNvPr>
          <p:cNvSpPr txBox="1">
            <a:spLocks/>
          </p:cNvSpPr>
          <p:nvPr/>
        </p:nvSpPr>
        <p:spPr>
          <a:xfrm>
            <a:off x="683493" y="30536"/>
            <a:ext cx="7772400" cy="634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 standard, attività e fugacità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60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18" y="972151"/>
                <a:ext cx="8304791" cy="5524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Consideriamo un minerale avente un certo numero di siti cristallografici e una sua caratteristica formula cristallochimica: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(Ca, Fe, Mn, Mg)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Si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it-IT" sz="1800" baseline="-25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Nel caso questa sia assunta essere una soluzione ideale e caratterizzata solamente da un sito strutturale dove avviene il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mixing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l’attività del componente i nella fase (soluzione) </a:t>
                </a:r>
                <a:r>
                  <a:rPr lang="it-IT" sz="1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è data dalla sua frazione, elevata al numero </a:t>
                </a:r>
                <a:r>
                  <a:rPr lang="it-IT" sz="1800" i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siti della formula: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</m:t>
                          </m:r>
                        </m:sup>
                      </m:sSubSup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it-IT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𝐶𝑎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𝐴𝑙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𝑆𝑖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GB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b>
                          </m:sSub>
                        </m:sub>
                      </m:sSub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𝐶𝑎</m:t>
                          </m:r>
                        </m:sub>
                        <m:sup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dove:</a:t>
                </a:r>
                <a:r>
                  <a:rPr lang="it-IT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𝐶𝑎</m:t>
                        </m:r>
                      </m:sub>
                    </m:sSub>
                    <m:r>
                      <a:rPr lang="en-GB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𝐶𝑎</m:t>
                            </m:r>
                          </m:num>
                          <m:den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𝐶𝑎</m:t>
                            </m:r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𝐹𝑒</m:t>
                            </m:r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𝑀𝑛</m:t>
                            </m:r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𝑀𝑔</m:t>
                            </m:r>
                          </m:den>
                        </m:f>
                      </m:e>
                    </m:d>
                  </m:oMath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18" y="972151"/>
                <a:ext cx="8304791" cy="5524902"/>
              </a:xfrm>
              <a:prstGeom prst="rect">
                <a:avLst/>
              </a:prstGeom>
              <a:blipFill>
                <a:blip r:embed="rId3"/>
                <a:stretch>
                  <a:fillRect l="-611" t="-459" r="-6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88E2AE1-E0BC-034B-9BC3-41FC821896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93" y="30536"/>
            <a:ext cx="7772400" cy="634787"/>
          </a:xfrm>
        </p:spPr>
        <p:txBody>
          <a:bodyPr>
            <a:noAutofit/>
          </a:bodyPr>
          <a:lstStyle/>
          <a:p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standard,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fugacità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7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7297" y="813655"/>
                <a:ext cx="8304791" cy="5524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sSub>
                        <m:sSub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𝛾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𝑅𝑇𝑙𝑛</m:t>
                      </m:r>
                      <m:sSub>
                        <m:sSubPr>
                          <m:ctrlP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frazione molare del componente </a:t>
                </a:r>
                <a:r>
                  <a:rPr lang="it-IT" sz="1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it-IT" sz="1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= coefficiente di attività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Nel caso di soluzioni non ideali,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i="1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it-IT" sz="18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≠ 1. </a:t>
                </a:r>
                <a:endParaRPr lang="en-GB" sz="1800" i="1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dipende da composizione, pressione e temperatura e nel caso più semplice (soluzione solida regolare e simmetrica tra due </a:t>
                </a:r>
                <a:r>
                  <a:rPr lang="it-IT" sz="1800" i="1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end-</a:t>
                </a:r>
                <a:r>
                  <a:rPr lang="it-IT" sz="1800" i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member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), viene definito dalla seguente relazione: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r>
                  <a:rPr lang="it-IT" sz="22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𝑅𝑇𝑙𝑛</m:t>
                    </m:r>
                    <m:r>
                      <a:rPr lang="en-GB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en-GB" sz="2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𝛾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sub>
                    </m:sSub>
                    <m:r>
                      <a:rPr lang="en-GB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GB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sSup>
                      <m:sSupPr>
                        <m:ctrlPr>
                          <a:rPr lang="en-GB" sz="2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GB" sz="2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GB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GB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GB" sz="2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GB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GB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viene definito parametro di </a:t>
                </a:r>
                <a:r>
                  <a:rPr lang="it-IT" sz="1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Margulus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 parametro di interazione e viene determinato sperimentalmente per ciascuna soluzione solida. </a:t>
                </a:r>
                <a:r>
                  <a:rPr lang="it-IT" sz="18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it-IT" sz="18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può dipendere anche da P e T, i.e.:</a:t>
                </a: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𝑊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sub>
                      </m:sSub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GB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GB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1800" dirty="0">
                  <a:solidFill>
                    <a:schemeClr val="bg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110000"/>
                  </a:lnSpc>
                  <a:spcAft>
                    <a:spcPts val="1200"/>
                  </a:spcAft>
                </a:pPr>
                <a:endParaRPr lang="it-IT" sz="2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Subtitle 2">
                <a:extLst>
                  <a:ext uri="{FF2B5EF4-FFF2-40B4-BE49-F238E27FC236}">
                    <a16:creationId xmlns:a16="http://schemas.microsoft.com/office/drawing/2014/main" id="{0DC7ACE0-1CE2-6140-BE58-D0DBC4912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97" y="813655"/>
                <a:ext cx="8304791" cy="5524902"/>
              </a:xfrm>
              <a:prstGeom prst="rect">
                <a:avLst/>
              </a:prstGeom>
              <a:blipFill>
                <a:blip r:embed="rId3"/>
                <a:stretch>
                  <a:fillRect l="-61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A8BFFD84-7BF5-FD48-959F-22F4D80A7CE2}"/>
              </a:ext>
            </a:extLst>
          </p:cNvPr>
          <p:cNvSpPr txBox="1">
            <a:spLocks/>
          </p:cNvSpPr>
          <p:nvPr/>
        </p:nvSpPr>
        <p:spPr>
          <a:xfrm>
            <a:off x="683493" y="30536"/>
            <a:ext cx="7772400" cy="634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 standard, attività e fugacità</a:t>
            </a:r>
            <a:endParaRPr lang="en-US" sz="2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3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3246</TotalTime>
  <Words>1083</Words>
  <Application>Microsoft Macintosh PowerPoint</Application>
  <PresentationFormat>On-screen Show (4:3)</PresentationFormat>
  <Paragraphs>139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Ricapitolando....</vt:lpstr>
      <vt:lpstr>Ricapitolando....</vt:lpstr>
      <vt:lpstr>Ricapitolando....</vt:lpstr>
      <vt:lpstr>PowerPoint Presentation</vt:lpstr>
      <vt:lpstr>PowerPoint Presentation</vt:lpstr>
      <vt:lpstr>Condizioni standard, attività e fugacità</vt:lpstr>
      <vt:lpstr>PowerPoint Presentation</vt:lpstr>
      <vt:lpstr>Condizioni standard, attività e fugacità</vt:lpstr>
      <vt:lpstr>PowerPoint Presentation</vt:lpstr>
      <vt:lpstr>Modello di soluzione solida del plagioclasio (An – anortite, Ab – albite)</vt:lpstr>
      <vt:lpstr>Termobarometria (Modelli termodinamici inversi)</vt:lpstr>
      <vt:lpstr>Termobarometria</vt:lpstr>
      <vt:lpstr>Termobarometria</vt:lpstr>
      <vt:lpstr>Termobarometria</vt:lpstr>
      <vt:lpstr>Termobarometria</vt:lpstr>
      <vt:lpstr>Termobarometria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Petrologia teorica e sperimentale</dc:title>
  <dc:creator>Luca Ziberna</dc:creator>
  <cp:lastModifiedBy>Luca Ziberna</cp:lastModifiedBy>
  <cp:revision>234</cp:revision>
  <cp:lastPrinted>2019-06-05T13:44:51Z</cp:lastPrinted>
  <dcterms:created xsi:type="dcterms:W3CDTF">2019-04-01T15:37:58Z</dcterms:created>
  <dcterms:modified xsi:type="dcterms:W3CDTF">2020-06-01T13:02:03Z</dcterms:modified>
</cp:coreProperties>
</file>